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ags/tag63.xml" ContentType="application/vnd.openxmlformats-officedocument.presentationml.tags+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3" r:id="rId2"/>
  </p:sldMasterIdLst>
  <p:notesMasterIdLst>
    <p:notesMasterId r:id="rId29"/>
  </p:notesMasterIdLst>
  <p:sldIdLst>
    <p:sldId id="256" r:id="rId3"/>
    <p:sldId id="304" r:id="rId4"/>
    <p:sldId id="305" r:id="rId5"/>
    <p:sldId id="308" r:id="rId6"/>
    <p:sldId id="309" r:id="rId7"/>
    <p:sldId id="311" r:id="rId8"/>
    <p:sldId id="312" r:id="rId9"/>
    <p:sldId id="313" r:id="rId10"/>
    <p:sldId id="306" r:id="rId11"/>
    <p:sldId id="310" r:id="rId12"/>
    <p:sldId id="316" r:id="rId13"/>
    <p:sldId id="317" r:id="rId14"/>
    <p:sldId id="318" r:id="rId15"/>
    <p:sldId id="307" r:id="rId16"/>
    <p:sldId id="314" r:id="rId17"/>
    <p:sldId id="321" r:id="rId18"/>
    <p:sldId id="322" r:id="rId19"/>
    <p:sldId id="323" r:id="rId20"/>
    <p:sldId id="324" r:id="rId21"/>
    <p:sldId id="325" r:id="rId22"/>
    <p:sldId id="326" r:id="rId23"/>
    <p:sldId id="327" r:id="rId24"/>
    <p:sldId id="328" r:id="rId25"/>
    <p:sldId id="319" r:id="rId26"/>
    <p:sldId id="329" r:id="rId27"/>
    <p:sldId id="330" r:id="rId28"/>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guide id="3" orient="horz" pos="2183"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6A1"/>
    <a:srgbClr val="FF4F2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38" autoAdjust="0"/>
    <p:restoredTop sz="95957" autoAdjust="0"/>
  </p:normalViewPr>
  <p:slideViewPr>
    <p:cSldViewPr snapToGrid="0" showGuides="1">
      <p:cViewPr varScale="1">
        <p:scale>
          <a:sx n="108" d="100"/>
          <a:sy n="108" d="100"/>
        </p:scale>
        <p:origin x="720" y="102"/>
      </p:cViewPr>
      <p:guideLst>
        <p:guide orient="horz" pos="2160"/>
        <p:guide pos="3840"/>
        <p:guide orient="horz" pos="2183"/>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 Id="rId8" Type="http://schemas.openxmlformats.org/officeDocument/2006/relationships/slide" Target="slides/slide6.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B7A5970-2B28-4382-B24B-12BE971B1F03}" type="datetimeFigureOut">
              <a:rPr lang="zh-CN" altLang="en-US" smtClean="0"/>
              <a:t>2020/8/6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7CAF12-058F-4BAD-80B4-1FEB96CFE4E6}" type="slidenum">
              <a:rPr lang="zh-CN" altLang="en-US" smtClean="0"/>
              <a:t>‹#›</a:t>
            </a:fld>
            <a:endParaRPr lang="zh-CN" altLang="en-US"/>
          </a:p>
        </p:txBody>
      </p:sp>
    </p:spTree>
    <p:extLst>
      <p:ext uri="{BB962C8B-B14F-4D97-AF65-F5344CB8AC3E}">
        <p14:creationId xmlns:p14="http://schemas.microsoft.com/office/powerpoint/2010/main" val="4565010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26</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20643931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val="1993485455"/>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E3DCC95-8850-403B-B482-9DBF65343AC5}"/>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CE8EA763-66DB-4FD1-9979-4E6D2B4DC59B}"/>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F0029830-3A8C-45EF-B5E6-012993D6160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4C480D7B-41D2-47E1-8BAD-15F2E2FD2D57}"/>
              </a:ext>
            </a:extLst>
          </p:cNvPr>
          <p:cNvSpPr>
            <a:spLocks noGrp="1"/>
          </p:cNvSpPr>
          <p:nvPr>
            <p:ph type="dt" sz="half" idx="10"/>
          </p:nvPr>
        </p:nvSpPr>
        <p:spPr/>
        <p:txBody>
          <a:bodyPr/>
          <a:lstStyle/>
          <a:p>
            <a:fld id="{1C5E3378-49A3-4F78-A7FD-360695C3DE1F}" type="datetimeFigureOut">
              <a:rPr lang="zh-CN" altLang="en-US" smtClean="0"/>
              <a:t>2020/8/6</a:t>
            </a:fld>
            <a:endParaRPr lang="zh-CN" altLang="en-US"/>
          </a:p>
        </p:txBody>
      </p:sp>
      <p:sp>
        <p:nvSpPr>
          <p:cNvPr id="6" name="页脚占位符 5">
            <a:extLst>
              <a:ext uri="{FF2B5EF4-FFF2-40B4-BE49-F238E27FC236}">
                <a16:creationId xmlns:a16="http://schemas.microsoft.com/office/drawing/2014/main" xmlns="" id="{EA3AD827-1BDC-465A-90E4-8802BB5CE40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D979BF5B-AF5A-4A2A-A820-8F38384AE3E3}"/>
              </a:ext>
            </a:extLst>
          </p:cNvPr>
          <p:cNvSpPr>
            <a:spLocks noGrp="1"/>
          </p:cNvSpPr>
          <p:nvPr>
            <p:ph type="sldNum" sz="quarter" idx="12"/>
          </p:nvPr>
        </p:nvSpPr>
        <p:spPr/>
        <p:txBody>
          <a:bodyPr/>
          <a:lstStyle/>
          <a:p>
            <a:fld id="{6E282457-B810-4EC0-A4D5-FCB90ADBB47C}" type="slidenum">
              <a:rPr lang="zh-CN" altLang="en-US" smtClean="0"/>
              <a:t>‹#›</a:t>
            </a:fld>
            <a:endParaRPr lang="zh-CN" altLang="en-US"/>
          </a:p>
        </p:txBody>
      </p:sp>
    </p:spTree>
    <p:extLst>
      <p:ext uri="{BB962C8B-B14F-4D97-AF65-F5344CB8AC3E}">
        <p14:creationId xmlns:p14="http://schemas.microsoft.com/office/powerpoint/2010/main" val="229789844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68BA560-8A19-4434-B31F-BFA2CC3AB99C}"/>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6FE5F783-DA6B-4617-9EC8-3795191778C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8F6F7D0F-9AE2-4EE5-A123-C00222D41B9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02386D57-5F89-405E-9792-B04AB63F4C77}"/>
              </a:ext>
            </a:extLst>
          </p:cNvPr>
          <p:cNvSpPr>
            <a:spLocks noGrp="1"/>
          </p:cNvSpPr>
          <p:nvPr>
            <p:ph type="dt" sz="half" idx="10"/>
          </p:nvPr>
        </p:nvSpPr>
        <p:spPr/>
        <p:txBody>
          <a:bodyPr/>
          <a:lstStyle/>
          <a:p>
            <a:fld id="{1C5E3378-49A3-4F78-A7FD-360695C3DE1F}" type="datetimeFigureOut">
              <a:rPr lang="zh-CN" altLang="en-US" smtClean="0"/>
              <a:t>2020/8/6</a:t>
            </a:fld>
            <a:endParaRPr lang="zh-CN" altLang="en-US"/>
          </a:p>
        </p:txBody>
      </p:sp>
      <p:sp>
        <p:nvSpPr>
          <p:cNvPr id="6" name="页脚占位符 5">
            <a:extLst>
              <a:ext uri="{FF2B5EF4-FFF2-40B4-BE49-F238E27FC236}">
                <a16:creationId xmlns:a16="http://schemas.microsoft.com/office/drawing/2014/main" xmlns="" id="{E594B821-57E4-492C-BF54-0F0E5452A334}"/>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5B4DFAFF-18E5-42D7-AEED-3112AD8FAF3A}"/>
              </a:ext>
            </a:extLst>
          </p:cNvPr>
          <p:cNvSpPr>
            <a:spLocks noGrp="1"/>
          </p:cNvSpPr>
          <p:nvPr>
            <p:ph type="sldNum" sz="quarter" idx="12"/>
          </p:nvPr>
        </p:nvSpPr>
        <p:spPr/>
        <p:txBody>
          <a:bodyPr/>
          <a:lstStyle/>
          <a:p>
            <a:fld id="{6E282457-B810-4EC0-A4D5-FCB90ADBB47C}" type="slidenum">
              <a:rPr lang="zh-CN" altLang="en-US" smtClean="0"/>
              <a:t>‹#›</a:t>
            </a:fld>
            <a:endParaRPr lang="zh-CN" altLang="en-US"/>
          </a:p>
        </p:txBody>
      </p:sp>
    </p:spTree>
    <p:extLst>
      <p:ext uri="{BB962C8B-B14F-4D97-AF65-F5344CB8AC3E}">
        <p14:creationId xmlns:p14="http://schemas.microsoft.com/office/powerpoint/2010/main" val="339749443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C2B6271E-C96D-490B-BB85-94C1D518985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705C63B9-BA2F-4B32-B3DD-7741BE03CEF8}"/>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66F1729B-42EE-4DA1-B9E1-FE48E4A06886}"/>
              </a:ext>
            </a:extLst>
          </p:cNvPr>
          <p:cNvSpPr>
            <a:spLocks noGrp="1"/>
          </p:cNvSpPr>
          <p:nvPr>
            <p:ph type="dt" sz="half" idx="10"/>
          </p:nvPr>
        </p:nvSpPr>
        <p:spPr/>
        <p:txBody>
          <a:bodyPr/>
          <a:lstStyle/>
          <a:p>
            <a:fld id="{1C5E3378-49A3-4F78-A7FD-360695C3DE1F}" type="datetimeFigureOut">
              <a:rPr lang="zh-CN" altLang="en-US" smtClean="0"/>
              <a:t>2020/8/6</a:t>
            </a:fld>
            <a:endParaRPr lang="zh-CN" altLang="en-US"/>
          </a:p>
        </p:txBody>
      </p:sp>
      <p:sp>
        <p:nvSpPr>
          <p:cNvPr id="5" name="页脚占位符 4">
            <a:extLst>
              <a:ext uri="{FF2B5EF4-FFF2-40B4-BE49-F238E27FC236}">
                <a16:creationId xmlns:a16="http://schemas.microsoft.com/office/drawing/2014/main" xmlns="" id="{88675F26-0B6F-4A6E-A810-8243D5201CBD}"/>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5EDFA409-1D2A-448B-A62D-43916AA0554B}"/>
              </a:ext>
            </a:extLst>
          </p:cNvPr>
          <p:cNvSpPr>
            <a:spLocks noGrp="1"/>
          </p:cNvSpPr>
          <p:nvPr>
            <p:ph type="sldNum" sz="quarter" idx="12"/>
          </p:nvPr>
        </p:nvSpPr>
        <p:spPr/>
        <p:txBody>
          <a:bodyPr/>
          <a:lstStyle/>
          <a:p>
            <a:fld id="{6E282457-B810-4EC0-A4D5-FCB90ADBB47C}" type="slidenum">
              <a:rPr lang="zh-CN" altLang="en-US" smtClean="0"/>
              <a:t>‹#›</a:t>
            </a:fld>
            <a:endParaRPr lang="zh-CN" altLang="en-US"/>
          </a:p>
        </p:txBody>
      </p:sp>
    </p:spTree>
    <p:extLst>
      <p:ext uri="{BB962C8B-B14F-4D97-AF65-F5344CB8AC3E}">
        <p14:creationId xmlns:p14="http://schemas.microsoft.com/office/powerpoint/2010/main" val="51900001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2D9398B2-57F7-4287-BD7E-D4E08A0E82A2}"/>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7FA1BC59-0D84-4A21-BC79-D949523D869D}"/>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31AACA55-52F9-46F2-8FFC-63EC6F678337}"/>
              </a:ext>
            </a:extLst>
          </p:cNvPr>
          <p:cNvSpPr>
            <a:spLocks noGrp="1"/>
          </p:cNvSpPr>
          <p:nvPr>
            <p:ph type="dt" sz="half" idx="10"/>
          </p:nvPr>
        </p:nvSpPr>
        <p:spPr/>
        <p:txBody>
          <a:bodyPr/>
          <a:lstStyle/>
          <a:p>
            <a:fld id="{1C5E3378-49A3-4F78-A7FD-360695C3DE1F}" type="datetimeFigureOut">
              <a:rPr lang="zh-CN" altLang="en-US" smtClean="0"/>
              <a:t>2020/8/6</a:t>
            </a:fld>
            <a:endParaRPr lang="zh-CN" altLang="en-US"/>
          </a:p>
        </p:txBody>
      </p:sp>
      <p:sp>
        <p:nvSpPr>
          <p:cNvPr id="5" name="页脚占位符 4">
            <a:extLst>
              <a:ext uri="{FF2B5EF4-FFF2-40B4-BE49-F238E27FC236}">
                <a16:creationId xmlns:a16="http://schemas.microsoft.com/office/drawing/2014/main" xmlns="" id="{CF69330C-5BB7-4A07-835D-C107F84D3081}"/>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8C3CA56D-CFC7-43FE-9AE4-BFE3050F270D}"/>
              </a:ext>
            </a:extLst>
          </p:cNvPr>
          <p:cNvSpPr>
            <a:spLocks noGrp="1"/>
          </p:cNvSpPr>
          <p:nvPr>
            <p:ph type="sldNum" sz="quarter" idx="12"/>
          </p:nvPr>
        </p:nvSpPr>
        <p:spPr/>
        <p:txBody>
          <a:bodyPr/>
          <a:lstStyle/>
          <a:p>
            <a:fld id="{6E282457-B810-4EC0-A4D5-FCB90ADBB47C}" type="slidenum">
              <a:rPr lang="zh-CN" altLang="en-US" smtClean="0"/>
              <a:t>‹#›</a:t>
            </a:fld>
            <a:endParaRPr lang="zh-CN" altLang="en-US"/>
          </a:p>
        </p:txBody>
      </p:sp>
    </p:spTree>
    <p:extLst>
      <p:ext uri="{BB962C8B-B14F-4D97-AF65-F5344CB8AC3E}">
        <p14:creationId xmlns:p14="http://schemas.microsoft.com/office/powerpoint/2010/main" val="3791268232"/>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日期占位符 3"/>
          <p:cNvSpPr>
            <a:spLocks noGrp="1"/>
          </p:cNvSpPr>
          <p:nvPr>
            <p:ph type="dt" sz="half" idx="10"/>
          </p:nvPr>
        </p:nvSpPr>
        <p:spPr/>
        <p:txBody>
          <a:bodyPr/>
          <a:lstStyle/>
          <a:p>
            <a:fld id="{D6BE483E-7A94-4B54-A1C7-ECEA85C5FBF4}" type="datetimeFigureOut">
              <a:rPr lang="zh-CN" altLang="en-US" smtClean="0"/>
              <a:t>2020/8/6</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F5585555-305E-4B57-A52C-646FD1B178D4}" type="slidenum">
              <a:rPr lang="zh-CN" altLang="en-US" smtClean="0"/>
              <a:t>‹#›</a:t>
            </a:fld>
            <a:endParaRPr lang="zh-CN" altLang="en-US"/>
          </a:p>
        </p:txBody>
      </p:sp>
    </p:spTree>
    <p:extLst>
      <p:ext uri="{BB962C8B-B14F-4D97-AF65-F5344CB8AC3E}">
        <p14:creationId xmlns:p14="http://schemas.microsoft.com/office/powerpoint/2010/main" val="3301740"/>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5571727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7619558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9961730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9799905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924006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spTree>
      <p:nvGrpSpPr>
        <p:cNvPr id="1" name=""/>
        <p:cNvGrpSpPr/>
        <p:nvPr/>
      </p:nvGrpSpPr>
      <p:grpSpPr>
        <a:xfrm>
          <a:off x="0" y="0"/>
          <a:ext cx="0" cy="0"/>
          <a:chOff x="0" y="0"/>
          <a:chExt cx="0" cy="0"/>
        </a:xfrm>
      </p:grpSpPr>
    </p:spTree>
    <p:extLst>
      <p:ext uri="{BB962C8B-B14F-4D97-AF65-F5344CB8AC3E}">
        <p14:creationId xmlns:p14="http://schemas.microsoft.com/office/powerpoint/2010/main" val="575118927"/>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7934276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45875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9483930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2904519"/>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46076583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61294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节标题">
    <p:spTree>
      <p:nvGrpSpPr>
        <p:cNvPr id="1" name=""/>
        <p:cNvGrpSpPr/>
        <p:nvPr/>
      </p:nvGrpSpPr>
      <p:grpSpPr>
        <a:xfrm>
          <a:off x="0" y="0"/>
          <a:ext cx="0" cy="0"/>
          <a:chOff x="0" y="0"/>
          <a:chExt cx="0" cy="0"/>
        </a:xfrm>
      </p:grpSpPr>
      <p:pic>
        <p:nvPicPr>
          <p:cNvPr id="12" name="Picture 3" descr="E:\0000000我图PPT\00001PNG素材\01党委政府\小鸟46461.png">
            <a:extLst>
              <a:ext uri="{FF2B5EF4-FFF2-40B4-BE49-F238E27FC236}">
                <a16:creationId xmlns:a16="http://schemas.microsoft.com/office/drawing/2014/main" xmlns="" id="{5CE77CFF-CB46-4A7F-B6A3-783079810B7F}"/>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flipH="1">
            <a:off x="9513817" y="99029"/>
            <a:ext cx="532329" cy="4024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63783994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_节标题">
    <p:spTree>
      <p:nvGrpSpPr>
        <p:cNvPr id="1" name=""/>
        <p:cNvGrpSpPr/>
        <p:nvPr/>
      </p:nvGrpSpPr>
      <p:grpSpPr>
        <a:xfrm>
          <a:off x="0" y="0"/>
          <a:ext cx="0" cy="0"/>
          <a:chOff x="0" y="0"/>
          <a:chExt cx="0" cy="0"/>
        </a:xfrm>
      </p:grpSpPr>
      <p:pic>
        <p:nvPicPr>
          <p:cNvPr id="12" name="Picture 3" descr="E:\0000000我图PPT\00001PNG素材\01党委政府\小鸟46461.png">
            <a:extLst>
              <a:ext uri="{FF2B5EF4-FFF2-40B4-BE49-F238E27FC236}">
                <a16:creationId xmlns:a16="http://schemas.microsoft.com/office/drawing/2014/main" xmlns="" id="{5CE77CFF-CB46-4A7F-B6A3-783079810B7F}"/>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flipH="1">
            <a:off x="9513817" y="99029"/>
            <a:ext cx="532329" cy="4024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03569241"/>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2_节标题">
    <p:spTree>
      <p:nvGrpSpPr>
        <p:cNvPr id="1" name=""/>
        <p:cNvGrpSpPr/>
        <p:nvPr/>
      </p:nvGrpSpPr>
      <p:grpSpPr>
        <a:xfrm>
          <a:off x="0" y="0"/>
          <a:ext cx="0" cy="0"/>
          <a:chOff x="0" y="0"/>
          <a:chExt cx="0" cy="0"/>
        </a:xfrm>
      </p:grpSpPr>
      <p:pic>
        <p:nvPicPr>
          <p:cNvPr id="12" name="Picture 3" descr="E:\0000000我图PPT\00001PNG素材\01党委政府\小鸟46461.png">
            <a:extLst>
              <a:ext uri="{FF2B5EF4-FFF2-40B4-BE49-F238E27FC236}">
                <a16:creationId xmlns:a16="http://schemas.microsoft.com/office/drawing/2014/main" xmlns="" id="{5CE77CFF-CB46-4A7F-B6A3-783079810B7F}"/>
              </a:ext>
            </a:extLst>
          </p:cNvPr>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flipH="1">
            <a:off x="9513817" y="99029"/>
            <a:ext cx="532329" cy="40243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0166401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FD051B8-C173-4A84-BA6C-55D51B645A64}"/>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21325E9C-89CB-41DA-96AB-132324535C32}"/>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D3289DDA-E55B-4B4F-A3F2-36E3F6083964}"/>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BB903630-7DA1-4CEA-8A96-7A901EB67F3B}"/>
              </a:ext>
            </a:extLst>
          </p:cNvPr>
          <p:cNvSpPr>
            <a:spLocks noGrp="1"/>
          </p:cNvSpPr>
          <p:nvPr>
            <p:ph type="dt" sz="half" idx="10"/>
          </p:nvPr>
        </p:nvSpPr>
        <p:spPr/>
        <p:txBody>
          <a:bodyPr/>
          <a:lstStyle/>
          <a:p>
            <a:fld id="{1C5E3378-49A3-4F78-A7FD-360695C3DE1F}" type="datetimeFigureOut">
              <a:rPr lang="zh-CN" altLang="en-US" smtClean="0"/>
              <a:t>2020/8/6</a:t>
            </a:fld>
            <a:endParaRPr lang="zh-CN" altLang="en-US"/>
          </a:p>
        </p:txBody>
      </p:sp>
      <p:sp>
        <p:nvSpPr>
          <p:cNvPr id="6" name="页脚占位符 5">
            <a:extLst>
              <a:ext uri="{FF2B5EF4-FFF2-40B4-BE49-F238E27FC236}">
                <a16:creationId xmlns:a16="http://schemas.microsoft.com/office/drawing/2014/main" xmlns="" id="{8A0326A6-D2A8-4A1B-90E4-C9B306932ABA}"/>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5E14830A-3021-41EE-A578-3C9040FC65FC}"/>
              </a:ext>
            </a:extLst>
          </p:cNvPr>
          <p:cNvSpPr>
            <a:spLocks noGrp="1"/>
          </p:cNvSpPr>
          <p:nvPr>
            <p:ph type="sldNum" sz="quarter" idx="12"/>
          </p:nvPr>
        </p:nvSpPr>
        <p:spPr/>
        <p:txBody>
          <a:bodyPr/>
          <a:lstStyle/>
          <a:p>
            <a:fld id="{6E282457-B810-4EC0-A4D5-FCB90ADBB47C}" type="slidenum">
              <a:rPr lang="zh-CN" altLang="en-US" smtClean="0"/>
              <a:t>‹#›</a:t>
            </a:fld>
            <a:endParaRPr lang="zh-CN" altLang="en-US"/>
          </a:p>
        </p:txBody>
      </p:sp>
    </p:spTree>
    <p:extLst>
      <p:ext uri="{BB962C8B-B14F-4D97-AF65-F5344CB8AC3E}">
        <p14:creationId xmlns:p14="http://schemas.microsoft.com/office/powerpoint/2010/main" val="1610716884"/>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80AD8B2-A16E-4E46-9AF1-0C4221287EAA}"/>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968C1F9A-7664-43CA-AB0D-1AFC88D6C03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72FE20A2-D85C-4F2B-BA3C-AED58B43818A}"/>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02A13719-99AD-4CD5-BCFB-5D565A62BE2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B9802A3D-D70E-49BC-AB42-18C6C120BDCE}"/>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7DA4DA79-A2E6-4D4D-8364-B6038ABFB8C9}"/>
              </a:ext>
            </a:extLst>
          </p:cNvPr>
          <p:cNvSpPr>
            <a:spLocks noGrp="1"/>
          </p:cNvSpPr>
          <p:nvPr>
            <p:ph type="dt" sz="half" idx="10"/>
          </p:nvPr>
        </p:nvSpPr>
        <p:spPr/>
        <p:txBody>
          <a:bodyPr/>
          <a:lstStyle/>
          <a:p>
            <a:fld id="{1C5E3378-49A3-4F78-A7FD-360695C3DE1F}" type="datetimeFigureOut">
              <a:rPr lang="zh-CN" altLang="en-US" smtClean="0"/>
              <a:t>2020/8/6</a:t>
            </a:fld>
            <a:endParaRPr lang="zh-CN" altLang="en-US"/>
          </a:p>
        </p:txBody>
      </p:sp>
      <p:sp>
        <p:nvSpPr>
          <p:cNvPr id="8" name="页脚占位符 7">
            <a:extLst>
              <a:ext uri="{FF2B5EF4-FFF2-40B4-BE49-F238E27FC236}">
                <a16:creationId xmlns:a16="http://schemas.microsoft.com/office/drawing/2014/main" xmlns="" id="{47FA3A97-6C90-439B-AF16-0D7F3AD1FEDD}"/>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6285C82E-3A2E-47B5-A5F4-F57C17ED9F43}"/>
              </a:ext>
            </a:extLst>
          </p:cNvPr>
          <p:cNvSpPr>
            <a:spLocks noGrp="1"/>
          </p:cNvSpPr>
          <p:nvPr>
            <p:ph type="sldNum" sz="quarter" idx="12"/>
          </p:nvPr>
        </p:nvSpPr>
        <p:spPr/>
        <p:txBody>
          <a:bodyPr/>
          <a:lstStyle/>
          <a:p>
            <a:fld id="{6E282457-B810-4EC0-A4D5-FCB90ADBB47C}" type="slidenum">
              <a:rPr lang="zh-CN" altLang="en-US" smtClean="0"/>
              <a:t>‹#›</a:t>
            </a:fld>
            <a:endParaRPr lang="zh-CN" altLang="en-US"/>
          </a:p>
        </p:txBody>
      </p:sp>
    </p:spTree>
    <p:extLst>
      <p:ext uri="{BB962C8B-B14F-4D97-AF65-F5344CB8AC3E}">
        <p14:creationId xmlns:p14="http://schemas.microsoft.com/office/powerpoint/2010/main" val="3104859126"/>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42CAA6D8-295C-46B6-8392-31E756093AE6}"/>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23A69FE7-3980-437B-8B33-0E037ADD8929}"/>
              </a:ext>
            </a:extLst>
          </p:cNvPr>
          <p:cNvSpPr>
            <a:spLocks noGrp="1"/>
          </p:cNvSpPr>
          <p:nvPr>
            <p:ph type="dt" sz="half" idx="10"/>
          </p:nvPr>
        </p:nvSpPr>
        <p:spPr/>
        <p:txBody>
          <a:bodyPr/>
          <a:lstStyle/>
          <a:p>
            <a:fld id="{1C5E3378-49A3-4F78-A7FD-360695C3DE1F}" type="datetimeFigureOut">
              <a:rPr lang="zh-CN" altLang="en-US" smtClean="0"/>
              <a:t>2020/8/6</a:t>
            </a:fld>
            <a:endParaRPr lang="zh-CN" altLang="en-US"/>
          </a:p>
        </p:txBody>
      </p:sp>
      <p:sp>
        <p:nvSpPr>
          <p:cNvPr id="4" name="页脚占位符 3">
            <a:extLst>
              <a:ext uri="{FF2B5EF4-FFF2-40B4-BE49-F238E27FC236}">
                <a16:creationId xmlns:a16="http://schemas.microsoft.com/office/drawing/2014/main" xmlns="" id="{1C1CBCD6-DEE5-4A99-A368-E3841EE01CE1}"/>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0A2917DB-E74A-414A-9818-11A3A4EF1200}"/>
              </a:ext>
            </a:extLst>
          </p:cNvPr>
          <p:cNvSpPr>
            <a:spLocks noGrp="1"/>
          </p:cNvSpPr>
          <p:nvPr>
            <p:ph type="sldNum" sz="quarter" idx="12"/>
          </p:nvPr>
        </p:nvSpPr>
        <p:spPr/>
        <p:txBody>
          <a:bodyPr/>
          <a:lstStyle/>
          <a:p>
            <a:fld id="{6E282457-B810-4EC0-A4D5-FCB90ADBB47C}" type="slidenum">
              <a:rPr lang="zh-CN" altLang="en-US" smtClean="0"/>
              <a:t>‹#›</a:t>
            </a:fld>
            <a:endParaRPr lang="zh-CN" altLang="en-US"/>
          </a:p>
        </p:txBody>
      </p:sp>
    </p:spTree>
    <p:extLst>
      <p:ext uri="{BB962C8B-B14F-4D97-AF65-F5344CB8AC3E}">
        <p14:creationId xmlns:p14="http://schemas.microsoft.com/office/powerpoint/2010/main" val="1328315848"/>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7191684D-1871-4AE3-84A7-53A5E5957A80}"/>
              </a:ext>
            </a:extLst>
          </p:cNvPr>
          <p:cNvSpPr>
            <a:spLocks noGrp="1"/>
          </p:cNvSpPr>
          <p:nvPr>
            <p:ph type="dt" sz="half" idx="10"/>
          </p:nvPr>
        </p:nvSpPr>
        <p:spPr/>
        <p:txBody>
          <a:bodyPr/>
          <a:lstStyle/>
          <a:p>
            <a:fld id="{1C5E3378-49A3-4F78-A7FD-360695C3DE1F}" type="datetimeFigureOut">
              <a:rPr lang="zh-CN" altLang="en-US" smtClean="0"/>
              <a:t>2020/8/6</a:t>
            </a:fld>
            <a:endParaRPr lang="zh-CN" altLang="en-US"/>
          </a:p>
        </p:txBody>
      </p:sp>
      <p:sp>
        <p:nvSpPr>
          <p:cNvPr id="3" name="页脚占位符 2">
            <a:extLst>
              <a:ext uri="{FF2B5EF4-FFF2-40B4-BE49-F238E27FC236}">
                <a16:creationId xmlns:a16="http://schemas.microsoft.com/office/drawing/2014/main" xmlns="" id="{9E96A00E-5867-4115-A856-AD61B243A1B0}"/>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222D0556-CAF1-4CA1-88B4-06B2660E26CA}"/>
              </a:ext>
            </a:extLst>
          </p:cNvPr>
          <p:cNvSpPr>
            <a:spLocks noGrp="1"/>
          </p:cNvSpPr>
          <p:nvPr>
            <p:ph type="sldNum" sz="quarter" idx="12"/>
          </p:nvPr>
        </p:nvSpPr>
        <p:spPr/>
        <p:txBody>
          <a:bodyPr/>
          <a:lstStyle/>
          <a:p>
            <a:fld id="{6E282457-B810-4EC0-A4D5-FCB90ADBB47C}" type="slidenum">
              <a:rPr lang="zh-CN" altLang="en-US" smtClean="0"/>
              <a:t>‹#›</a:t>
            </a:fld>
            <a:endParaRPr lang="zh-CN" altLang="en-US"/>
          </a:p>
        </p:txBody>
      </p:sp>
    </p:spTree>
    <p:extLst>
      <p:ext uri="{BB962C8B-B14F-4D97-AF65-F5344CB8AC3E}">
        <p14:creationId xmlns:p14="http://schemas.microsoft.com/office/powerpoint/2010/main" val="3853119889"/>
      </p:ext>
    </p:extLst>
  </p:cSld>
  <p:clrMapOvr>
    <a:masterClrMapping/>
  </p:clrMapOvr>
  <mc:AlternateContent xmlns:mc="http://schemas.openxmlformats.org/markup-compatibility/2006" xmlns:p14="http://schemas.microsoft.com/office/powerpoint/2010/main">
    <mc:Choice Requires="p14">
      <p:transition p14:dur="0" advTm="0"/>
    </mc:Choice>
    <mc:Fallback xmlns="">
      <p:transition advTm="0"/>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jp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2.xml"/><Relationship Id="rId3" Type="http://schemas.openxmlformats.org/officeDocument/2006/relationships/slideLayout" Target="../slideLayouts/slideLayout17.xml"/><Relationship Id="rId7" Type="http://schemas.openxmlformats.org/officeDocument/2006/relationships/slideLayout" Target="../slideLayouts/slideLayout21.xml"/><Relationship Id="rId12" Type="http://schemas.openxmlformats.org/officeDocument/2006/relationships/theme" Target="../theme/theme2.xml"/><Relationship Id="rId2" Type="http://schemas.openxmlformats.org/officeDocument/2006/relationships/slideLayout" Target="../slideLayouts/slideLayout16.xml"/><Relationship Id="rId1" Type="http://schemas.openxmlformats.org/officeDocument/2006/relationships/slideLayout" Target="../slideLayouts/slideLayout15.xml"/><Relationship Id="rId6" Type="http://schemas.openxmlformats.org/officeDocument/2006/relationships/slideLayout" Target="../slideLayouts/slideLayout20.xml"/><Relationship Id="rId11" Type="http://schemas.openxmlformats.org/officeDocument/2006/relationships/slideLayout" Target="../slideLayouts/slideLayout25.xml"/><Relationship Id="rId5" Type="http://schemas.openxmlformats.org/officeDocument/2006/relationships/slideLayout" Target="../slideLayouts/slideLayout19.xml"/><Relationship Id="rId10" Type="http://schemas.openxmlformats.org/officeDocument/2006/relationships/slideLayout" Target="../slideLayouts/slideLayout24.xml"/><Relationship Id="rId4" Type="http://schemas.openxmlformats.org/officeDocument/2006/relationships/slideLayout" Target="../slideLayouts/slideLayout18.xml"/><Relationship Id="rId9" Type="http://schemas.openxmlformats.org/officeDocument/2006/relationships/slideLayout" Target="../slideLayouts/slideLayout2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xmlns="" id="{A3B5EA63-3CA5-4899-87DF-5DBB531CDC94}"/>
              </a:ext>
            </a:extLst>
          </p:cNvPr>
          <p:cNvPicPr>
            <a:picLocks noChangeAspect="1"/>
          </p:cNvPicPr>
          <p:nvPr userDrawn="1"/>
        </p:nvPicPr>
        <p:blipFill>
          <a:blip r:embed="rId16">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标题占位符 1">
            <a:extLst>
              <a:ext uri="{FF2B5EF4-FFF2-40B4-BE49-F238E27FC236}">
                <a16:creationId xmlns:a16="http://schemas.microsoft.com/office/drawing/2014/main" xmlns="" id="{A927855D-496B-4002-A28E-2F5AD6DDEF3C}"/>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AAD6F827-5EA0-4FA5-92DC-3DC844B2AD14}"/>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CA33AB68-0ED3-45CC-9C11-428D9252935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C5E3378-49A3-4F78-A7FD-360695C3DE1F}" type="datetimeFigureOut">
              <a:rPr lang="zh-CN" altLang="en-US" smtClean="0"/>
              <a:t>2020/8/6</a:t>
            </a:fld>
            <a:endParaRPr lang="zh-CN" altLang="en-US"/>
          </a:p>
        </p:txBody>
      </p:sp>
      <p:sp>
        <p:nvSpPr>
          <p:cNvPr id="5" name="页脚占位符 4">
            <a:extLst>
              <a:ext uri="{FF2B5EF4-FFF2-40B4-BE49-F238E27FC236}">
                <a16:creationId xmlns:a16="http://schemas.microsoft.com/office/drawing/2014/main" xmlns="" id="{9D547BB2-C19E-47A7-A0A1-0A7DFE442A0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F1DC0157-CF89-4C3C-A05E-6A438C026DFF}"/>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E282457-B810-4EC0-A4D5-FCB90ADBB47C}" type="slidenum">
              <a:rPr lang="zh-CN" altLang="en-US" smtClean="0"/>
              <a:t>‹#›</a:t>
            </a:fld>
            <a:endParaRPr lang="zh-CN" altLang="en-US"/>
          </a:p>
        </p:txBody>
      </p:sp>
    </p:spTree>
    <p:extLst>
      <p:ext uri="{BB962C8B-B14F-4D97-AF65-F5344CB8AC3E}">
        <p14:creationId xmlns:p14="http://schemas.microsoft.com/office/powerpoint/2010/main" val="21669545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60" r:id="rId4"/>
    <p:sldLayoutId id="214748366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2" r:id="rId14"/>
  </p:sldLayoutIdLst>
  <mc:AlternateContent xmlns:mc="http://schemas.openxmlformats.org/markup-compatibility/2006" xmlns:p14="http://schemas.microsoft.com/office/powerpoint/2010/main">
    <mc:Choice Requires="p14">
      <p:transition p14:dur="0" advTm="0"/>
    </mc:Choice>
    <mc:Fallback xmlns="">
      <p:transition advTm="0"/>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2020/8/6</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66556000"/>
      </p:ext>
    </p:extLst>
  </p:cSld>
  <p:clrMap bg1="lt1" tx1="dk1" bg2="lt2" tx2="dk2" accent1="accent1" accent2="accent2" accent3="accent3" accent4="accent4" accent5="accent5" accent6="accent6" hlink="hlink" folHlink="folHlink"/>
  <p:sldLayoutIdLst>
    <p:sldLayoutId id="2147483664" r:id="rId1"/>
    <p:sldLayoutId id="2147483665" r:id="rId2"/>
    <p:sldLayoutId id="2147483666" r:id="rId3"/>
    <p:sldLayoutId id="2147483667" r:id="rId4"/>
    <p:sldLayoutId id="2147483668" r:id="rId5"/>
    <p:sldLayoutId id="2147483669" r:id="rId6"/>
    <p:sldLayoutId id="2147483670" r:id="rId7"/>
    <p:sldLayoutId id="2147483671" r:id="rId8"/>
    <p:sldLayoutId id="2147483672" r:id="rId9"/>
    <p:sldLayoutId id="2147483673" r:id="rId10"/>
    <p:sldLayoutId id="2147483674"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2" Type="http://schemas.openxmlformats.org/officeDocument/2006/relationships/image" Target="../media/image15.jpg"/><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2" Type="http://schemas.openxmlformats.org/officeDocument/2006/relationships/image" Target="../media/image16.jpg"/><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2" Type="http://schemas.openxmlformats.org/officeDocument/2006/relationships/image" Target="../media/image17.jpg"/><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2" Type="http://schemas.openxmlformats.org/officeDocument/2006/relationships/image" Target="../media/image18.jpg"/><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17.xml"/><Relationship Id="rId7" Type="http://schemas.openxmlformats.org/officeDocument/2006/relationships/image" Target="../media/image5.png"/><Relationship Id="rId2" Type="http://schemas.openxmlformats.org/officeDocument/2006/relationships/tags" Target="../tags/tag16.xml"/><Relationship Id="rId1" Type="http://schemas.openxmlformats.org/officeDocument/2006/relationships/tags" Target="../tags/tag15.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9.png"/><Relationship Id="rId4" Type="http://schemas.openxmlformats.org/officeDocument/2006/relationships/slideLayout" Target="../slideLayouts/slideLayout1.xml"/><Relationship Id="rId9" Type="http://schemas.openxmlformats.org/officeDocument/2006/relationships/image" Target="../media/image7.png"/></Relationships>
</file>

<file path=ppt/slides/_rels/slide15.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20.xml"/><Relationship Id="rId7" Type="http://schemas.openxmlformats.org/officeDocument/2006/relationships/tags" Target="../tags/tag24.xml"/><Relationship Id="rId2" Type="http://schemas.openxmlformats.org/officeDocument/2006/relationships/tags" Target="../tags/tag19.xml"/><Relationship Id="rId1" Type="http://schemas.openxmlformats.org/officeDocument/2006/relationships/tags" Target="../tags/tag18.xml"/><Relationship Id="rId6" Type="http://schemas.openxmlformats.org/officeDocument/2006/relationships/tags" Target="../tags/tag23.xml"/><Relationship Id="rId5" Type="http://schemas.openxmlformats.org/officeDocument/2006/relationships/tags" Target="../tags/tag22.xml"/><Relationship Id="rId4" Type="http://schemas.openxmlformats.org/officeDocument/2006/relationships/tags" Target="../tags/tag21.xml"/><Relationship Id="rId9" Type="http://schemas.openxmlformats.org/officeDocument/2006/relationships/image" Target="../media/image19.png"/></Relationships>
</file>

<file path=ppt/slides/_rels/slide16.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27.xml"/><Relationship Id="rId7" Type="http://schemas.openxmlformats.org/officeDocument/2006/relationships/tags" Target="../tags/tag31.xml"/><Relationship Id="rId2" Type="http://schemas.openxmlformats.org/officeDocument/2006/relationships/tags" Target="../tags/tag26.xml"/><Relationship Id="rId1" Type="http://schemas.openxmlformats.org/officeDocument/2006/relationships/tags" Target="../tags/tag25.xml"/><Relationship Id="rId6" Type="http://schemas.openxmlformats.org/officeDocument/2006/relationships/tags" Target="../tags/tag30.xml"/><Relationship Id="rId5" Type="http://schemas.openxmlformats.org/officeDocument/2006/relationships/tags" Target="../tags/tag29.xml"/><Relationship Id="rId4" Type="http://schemas.openxmlformats.org/officeDocument/2006/relationships/tags" Target="../tags/tag28.xml"/><Relationship Id="rId9" Type="http://schemas.openxmlformats.org/officeDocument/2006/relationships/image" Target="../media/image19.png"/></Relationships>
</file>

<file path=ppt/slides/_rels/slide17.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34.xml"/><Relationship Id="rId7" Type="http://schemas.openxmlformats.org/officeDocument/2006/relationships/tags" Target="../tags/tag38.xml"/><Relationship Id="rId2" Type="http://schemas.openxmlformats.org/officeDocument/2006/relationships/tags" Target="../tags/tag33.xml"/><Relationship Id="rId1" Type="http://schemas.openxmlformats.org/officeDocument/2006/relationships/tags" Target="../tags/tag32.xml"/><Relationship Id="rId6" Type="http://schemas.openxmlformats.org/officeDocument/2006/relationships/tags" Target="../tags/tag37.xml"/><Relationship Id="rId5" Type="http://schemas.openxmlformats.org/officeDocument/2006/relationships/tags" Target="../tags/tag36.xml"/><Relationship Id="rId4" Type="http://schemas.openxmlformats.org/officeDocument/2006/relationships/tags" Target="../tags/tag35.xml"/><Relationship Id="rId9" Type="http://schemas.openxmlformats.org/officeDocument/2006/relationships/image" Target="../media/image19.png"/></Relationships>
</file>

<file path=ppt/slides/_rels/slide18.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41.xml"/><Relationship Id="rId7" Type="http://schemas.openxmlformats.org/officeDocument/2006/relationships/tags" Target="../tags/tag45.xml"/><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tags" Target="../tags/tag44.xml"/><Relationship Id="rId5" Type="http://schemas.openxmlformats.org/officeDocument/2006/relationships/tags" Target="../tags/tag43.xml"/><Relationship Id="rId4" Type="http://schemas.openxmlformats.org/officeDocument/2006/relationships/tags" Target="../tags/tag42.xml"/><Relationship Id="rId9" Type="http://schemas.openxmlformats.org/officeDocument/2006/relationships/image" Target="../media/image19.png"/></Relationships>
</file>

<file path=ppt/slides/_rels/slide19.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48.xml"/><Relationship Id="rId7" Type="http://schemas.openxmlformats.org/officeDocument/2006/relationships/tags" Target="../tags/tag52.xml"/><Relationship Id="rId2" Type="http://schemas.openxmlformats.org/officeDocument/2006/relationships/tags" Target="../tags/tag47.xml"/><Relationship Id="rId1" Type="http://schemas.openxmlformats.org/officeDocument/2006/relationships/tags" Target="../tags/tag46.xml"/><Relationship Id="rId6" Type="http://schemas.openxmlformats.org/officeDocument/2006/relationships/tags" Target="../tags/tag51.xml"/><Relationship Id="rId5" Type="http://schemas.openxmlformats.org/officeDocument/2006/relationships/tags" Target="../tags/tag50.xml"/><Relationship Id="rId4" Type="http://schemas.openxmlformats.org/officeDocument/2006/relationships/tags" Target="../tags/tag49.xml"/><Relationship Id="rId9" Type="http://schemas.openxmlformats.org/officeDocument/2006/relationships/image" Target="../media/image19.png"/></Relationships>
</file>

<file path=ppt/slides/_rels/slide2.xml.rels><?xml version="1.0" encoding="UTF-8" standalone="yes"?>
<Relationships xmlns="http://schemas.openxmlformats.org/package/2006/relationships"><Relationship Id="rId8" Type="http://schemas.openxmlformats.org/officeDocument/2006/relationships/slideLayout" Target="../slideLayouts/slideLayout1.xml"/><Relationship Id="rId13" Type="http://schemas.openxmlformats.org/officeDocument/2006/relationships/image" Target="../media/image7.png"/><Relationship Id="rId3" Type="http://schemas.openxmlformats.org/officeDocument/2006/relationships/tags" Target="../tags/tag4.xml"/><Relationship Id="rId7" Type="http://schemas.openxmlformats.org/officeDocument/2006/relationships/tags" Target="../tags/tag8.xml"/><Relationship Id="rId12" Type="http://schemas.openxmlformats.org/officeDocument/2006/relationships/image" Target="../media/image6.png"/><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tags" Target="../tags/tag7.xml"/><Relationship Id="rId11" Type="http://schemas.openxmlformats.org/officeDocument/2006/relationships/image" Target="../media/image5.png"/><Relationship Id="rId5" Type="http://schemas.openxmlformats.org/officeDocument/2006/relationships/tags" Target="../tags/tag6.xml"/><Relationship Id="rId10" Type="http://schemas.openxmlformats.org/officeDocument/2006/relationships/image" Target="../media/image4.png"/><Relationship Id="rId4" Type="http://schemas.openxmlformats.org/officeDocument/2006/relationships/tags" Target="../tags/tag5.xml"/><Relationship Id="rId9" Type="http://schemas.openxmlformats.org/officeDocument/2006/relationships/image" Target="../media/image3.png"/></Relationships>
</file>

<file path=ppt/slides/_rels/slide20.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55.xml"/><Relationship Id="rId7" Type="http://schemas.openxmlformats.org/officeDocument/2006/relationships/tags" Target="../tags/tag59.xml"/><Relationship Id="rId2" Type="http://schemas.openxmlformats.org/officeDocument/2006/relationships/tags" Target="../tags/tag54.xml"/><Relationship Id="rId1" Type="http://schemas.openxmlformats.org/officeDocument/2006/relationships/tags" Target="../tags/tag53.xml"/><Relationship Id="rId6" Type="http://schemas.openxmlformats.org/officeDocument/2006/relationships/tags" Target="../tags/tag58.xml"/><Relationship Id="rId5" Type="http://schemas.openxmlformats.org/officeDocument/2006/relationships/tags" Target="../tags/tag57.xml"/><Relationship Id="rId4" Type="http://schemas.openxmlformats.org/officeDocument/2006/relationships/tags" Target="../tags/tag56.xml"/><Relationship Id="rId9" Type="http://schemas.openxmlformats.org/officeDocument/2006/relationships/image" Target="../media/image19.png"/></Relationships>
</file>

<file path=ppt/slides/_rels/slide21.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62.xml"/><Relationship Id="rId7" Type="http://schemas.openxmlformats.org/officeDocument/2006/relationships/tags" Target="../tags/tag66.xml"/><Relationship Id="rId2" Type="http://schemas.openxmlformats.org/officeDocument/2006/relationships/tags" Target="../tags/tag61.xml"/><Relationship Id="rId1" Type="http://schemas.openxmlformats.org/officeDocument/2006/relationships/tags" Target="../tags/tag60.xml"/><Relationship Id="rId6" Type="http://schemas.openxmlformats.org/officeDocument/2006/relationships/tags" Target="../tags/tag65.xml"/><Relationship Id="rId5" Type="http://schemas.openxmlformats.org/officeDocument/2006/relationships/tags" Target="../tags/tag64.xml"/><Relationship Id="rId4" Type="http://schemas.openxmlformats.org/officeDocument/2006/relationships/tags" Target="../tags/tag63.xml"/><Relationship Id="rId9" Type="http://schemas.openxmlformats.org/officeDocument/2006/relationships/image" Target="../media/image19.png"/></Relationships>
</file>

<file path=ppt/slides/_rels/slide22.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69.xml"/><Relationship Id="rId7" Type="http://schemas.openxmlformats.org/officeDocument/2006/relationships/tags" Target="../tags/tag73.xml"/><Relationship Id="rId2" Type="http://schemas.openxmlformats.org/officeDocument/2006/relationships/tags" Target="../tags/tag68.xml"/><Relationship Id="rId1" Type="http://schemas.openxmlformats.org/officeDocument/2006/relationships/tags" Target="../tags/tag67.xml"/><Relationship Id="rId6" Type="http://schemas.openxmlformats.org/officeDocument/2006/relationships/tags" Target="../tags/tag72.xml"/><Relationship Id="rId5" Type="http://schemas.openxmlformats.org/officeDocument/2006/relationships/tags" Target="../tags/tag71.xml"/><Relationship Id="rId4" Type="http://schemas.openxmlformats.org/officeDocument/2006/relationships/tags" Target="../tags/tag70.xml"/><Relationship Id="rId9" Type="http://schemas.openxmlformats.org/officeDocument/2006/relationships/image" Target="../media/image19.png"/></Relationships>
</file>

<file path=ppt/slides/_rels/slide23.xml.rels><?xml version="1.0" encoding="UTF-8" standalone="yes"?>
<Relationships xmlns="http://schemas.openxmlformats.org/package/2006/relationships"><Relationship Id="rId8" Type="http://schemas.openxmlformats.org/officeDocument/2006/relationships/slideLayout" Target="../slideLayouts/slideLayout3.xml"/><Relationship Id="rId3" Type="http://schemas.openxmlformats.org/officeDocument/2006/relationships/tags" Target="../tags/tag76.xml"/><Relationship Id="rId7" Type="http://schemas.openxmlformats.org/officeDocument/2006/relationships/tags" Target="../tags/tag80.xml"/><Relationship Id="rId2" Type="http://schemas.openxmlformats.org/officeDocument/2006/relationships/tags" Target="../tags/tag75.xml"/><Relationship Id="rId1" Type="http://schemas.openxmlformats.org/officeDocument/2006/relationships/tags" Target="../tags/tag74.xml"/><Relationship Id="rId6" Type="http://schemas.openxmlformats.org/officeDocument/2006/relationships/tags" Target="../tags/tag79.xml"/><Relationship Id="rId5" Type="http://schemas.openxmlformats.org/officeDocument/2006/relationships/tags" Target="../tags/tag78.xml"/><Relationship Id="rId4" Type="http://schemas.openxmlformats.org/officeDocument/2006/relationships/tags" Target="../tags/tag77.xml"/><Relationship Id="rId9" Type="http://schemas.openxmlformats.org/officeDocument/2006/relationships/image" Target="../media/image19.png"/></Relationships>
</file>

<file path=ppt/slides/_rels/slide24.xml.rels><?xml version="1.0" encoding="UTF-8" standalone="yes"?>
<Relationships xmlns="http://schemas.openxmlformats.org/package/2006/relationships"><Relationship Id="rId2" Type="http://schemas.openxmlformats.org/officeDocument/2006/relationships/hyperlink" Target="http://www.tukuppt.com/ppt/" TargetMode="External"/><Relationship Id="rId1" Type="http://schemas.openxmlformats.org/officeDocument/2006/relationships/slideLayout" Target="../slideLayouts/slideLayout3.xml"/></Relationships>
</file>

<file path=ppt/slides/_rels/slide25.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png"/><Relationship Id="rId2" Type="http://schemas.openxmlformats.org/officeDocument/2006/relationships/slideLayout" Target="../slideLayouts/slideLayout1.xml"/><Relationship Id="rId1" Type="http://schemas.openxmlformats.org/officeDocument/2006/relationships/tags" Target="../tags/tag8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26.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1.xml"/><Relationship Id="rId1" Type="http://schemas.openxmlformats.org/officeDocument/2006/relationships/slideLayout" Target="../slideLayouts/slideLayout21.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10" Type="http://schemas.openxmlformats.org/officeDocument/2006/relationships/hyperlink" Target="http://www.ypppt.com/gushi/" TargetMode="External"/><Relationship Id="rId4" Type="http://schemas.openxmlformats.org/officeDocument/2006/relationships/hyperlink" Target="http://www.ypppt.com/jieri/" TargetMode="External"/><Relationship Id="rId9" Type="http://schemas.openxmlformats.org/officeDocument/2006/relationships/hyperlink" Target="http://www.ypppt.com/ziti/" TargetMode="External"/></Relationships>
</file>

<file path=ppt/slides/_rels/slide3.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11.xml"/><Relationship Id="rId7" Type="http://schemas.openxmlformats.org/officeDocument/2006/relationships/image" Target="../media/image5.png"/><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9.png"/><Relationship Id="rId4" Type="http://schemas.openxmlformats.org/officeDocument/2006/relationships/slideLayout" Target="../slideLayouts/slideLayout1.xml"/><Relationship Id="rId9" Type="http://schemas.openxmlformats.org/officeDocument/2006/relationships/image" Target="../media/image7.png"/></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tags" Target="../tags/tag14.xml"/><Relationship Id="rId7" Type="http://schemas.openxmlformats.org/officeDocument/2006/relationships/image" Target="../media/image5.png"/><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image" Target="../media/image4.png"/><Relationship Id="rId5" Type="http://schemas.openxmlformats.org/officeDocument/2006/relationships/image" Target="../media/image3.png"/><Relationship Id="rId10" Type="http://schemas.openxmlformats.org/officeDocument/2006/relationships/image" Target="../media/image9.png"/><Relationship Id="rId4" Type="http://schemas.openxmlformats.org/officeDocument/2006/relationships/slideLayout" Target="../slideLayouts/slideLayout1.xml"/><Relationship Id="rId9"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B31F53C-4EBE-4231-A8B5-4AE240EE3E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862992"/>
            <a:ext cx="12192000" cy="1995008"/>
          </a:xfrm>
          <a:prstGeom prst="rect">
            <a:avLst/>
          </a:prstGeom>
        </p:spPr>
      </p:pic>
      <p:pic>
        <p:nvPicPr>
          <p:cNvPr id="18" name="图片 17">
            <a:extLst>
              <a:ext uri="{FF2B5EF4-FFF2-40B4-BE49-F238E27FC236}">
                <a16:creationId xmlns:a16="http://schemas.microsoft.com/office/drawing/2014/main" xmlns="" id="{2F2BFC75-7D03-411E-B367-F3F3FB8C1A6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632727"/>
            <a:ext cx="3456432" cy="2610220"/>
          </a:xfrm>
          <a:prstGeom prst="rect">
            <a:avLst/>
          </a:prstGeom>
        </p:spPr>
      </p:pic>
      <p:pic>
        <p:nvPicPr>
          <p:cNvPr id="21" name="图片 20">
            <a:extLst>
              <a:ext uri="{FF2B5EF4-FFF2-40B4-BE49-F238E27FC236}">
                <a16:creationId xmlns:a16="http://schemas.microsoft.com/office/drawing/2014/main" xmlns="" id="{DD485A19-BF13-4213-A9DE-693DAF00DE4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66376" y="1818051"/>
            <a:ext cx="2325624" cy="4668924"/>
          </a:xfrm>
          <a:prstGeom prst="rect">
            <a:avLst/>
          </a:prstGeom>
        </p:spPr>
      </p:pic>
      <p:pic>
        <p:nvPicPr>
          <p:cNvPr id="23" name="图片 22">
            <a:extLst>
              <a:ext uri="{FF2B5EF4-FFF2-40B4-BE49-F238E27FC236}">
                <a16:creationId xmlns:a16="http://schemas.microsoft.com/office/drawing/2014/main" xmlns="" id="{0DB2A511-BE53-434A-B3AE-690AA33BE8E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00372" y="4541980"/>
            <a:ext cx="3191256" cy="2132866"/>
          </a:xfrm>
          <a:prstGeom prst="rect">
            <a:avLst/>
          </a:prstGeom>
        </p:spPr>
      </p:pic>
      <p:pic>
        <p:nvPicPr>
          <p:cNvPr id="7" name="图片 6">
            <a:extLst>
              <a:ext uri="{FF2B5EF4-FFF2-40B4-BE49-F238E27FC236}">
                <a16:creationId xmlns:a16="http://schemas.microsoft.com/office/drawing/2014/main" xmlns="" id="{CD4CD553-10FE-4C55-8161-F2258A8E263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5012682"/>
            <a:ext cx="12192000" cy="1845318"/>
          </a:xfrm>
          <a:prstGeom prst="rect">
            <a:avLst/>
          </a:prstGeom>
        </p:spPr>
      </p:pic>
      <p:pic>
        <p:nvPicPr>
          <p:cNvPr id="27" name="图片 26">
            <a:extLst>
              <a:ext uri="{FF2B5EF4-FFF2-40B4-BE49-F238E27FC236}">
                <a16:creationId xmlns:a16="http://schemas.microsoft.com/office/drawing/2014/main" xmlns="" id="{4DEFAD46-7D50-4728-BE6C-CFEE35F22D4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850298" y="1708428"/>
            <a:ext cx="8491404" cy="1489307"/>
          </a:xfrm>
          <a:prstGeom prst="rect">
            <a:avLst/>
          </a:prstGeom>
        </p:spPr>
      </p:pic>
      <p:sp>
        <p:nvSpPr>
          <p:cNvPr id="28" name="文本框 27">
            <a:extLst>
              <a:ext uri="{FF2B5EF4-FFF2-40B4-BE49-F238E27FC236}">
                <a16:creationId xmlns:a16="http://schemas.microsoft.com/office/drawing/2014/main" xmlns="" id="{A3B41F3B-C648-4152-9F00-8A2773C05681}"/>
              </a:ext>
            </a:extLst>
          </p:cNvPr>
          <p:cNvSpPr txBox="1"/>
          <p:nvPr/>
        </p:nvSpPr>
        <p:spPr>
          <a:xfrm>
            <a:off x="3105439" y="1167783"/>
            <a:ext cx="5981125" cy="400110"/>
          </a:xfrm>
          <a:prstGeom prst="rect">
            <a:avLst/>
          </a:prstGeom>
          <a:noFill/>
        </p:spPr>
        <p:txBody>
          <a:bodyPr wrap="none" rtlCol="0">
            <a:spAutoFit/>
          </a:bodyPr>
          <a:lstStyle/>
          <a:p>
            <a:r>
              <a:rPr lang="zh-CN" altLang="en-US" sz="2000" dirty="0">
                <a:solidFill>
                  <a:srgbClr val="FFF6A1"/>
                </a:solidFill>
                <a:latin typeface="汉仪雅酷黑 75W" panose="020B0804020202020204" pitchFamily="34" charset="-122"/>
                <a:ea typeface="汉仪雅酷黑 75W" panose="020B0804020202020204" pitchFamily="34" charset="-122"/>
              </a:rPr>
              <a:t>★★★ </a:t>
            </a:r>
            <a:r>
              <a:rPr lang="en-US" altLang="zh-CN" sz="2000" dirty="0" smtClean="0">
                <a:solidFill>
                  <a:srgbClr val="FFF6A1"/>
                </a:solidFill>
                <a:latin typeface="汉仪雅酷黑 75W" panose="020B0804020202020204" pitchFamily="34" charset="-122"/>
                <a:ea typeface="汉仪雅酷黑 75W" panose="020B0804020202020204" pitchFamily="34" charset="-122"/>
              </a:rPr>
              <a:t>202X</a:t>
            </a:r>
            <a:r>
              <a:rPr lang="zh-CN" altLang="en-US" sz="2000" dirty="0" smtClean="0">
                <a:solidFill>
                  <a:srgbClr val="FFF6A1"/>
                </a:solidFill>
                <a:latin typeface="汉仪雅酷黑 75W" panose="020B0804020202020204" pitchFamily="34" charset="-122"/>
                <a:ea typeface="汉仪雅酷黑 75W" panose="020B0804020202020204" pitchFamily="34" charset="-122"/>
              </a:rPr>
              <a:t>年</a:t>
            </a:r>
            <a:r>
              <a:rPr lang="zh-CN" altLang="en-US" sz="2000" dirty="0">
                <a:solidFill>
                  <a:srgbClr val="FFF6A1"/>
                </a:solidFill>
                <a:latin typeface="汉仪雅酷黑 75W" panose="020B0804020202020204" pitchFamily="34" charset="-122"/>
                <a:ea typeface="汉仪雅酷黑 75W" panose="020B0804020202020204" pitchFamily="34" charset="-122"/>
              </a:rPr>
              <a:t>我国第</a:t>
            </a:r>
            <a:r>
              <a:rPr lang="en-US" altLang="zh-CN" sz="2000" dirty="0" smtClean="0">
                <a:solidFill>
                  <a:srgbClr val="FFF6A1"/>
                </a:solidFill>
                <a:latin typeface="汉仪雅酷黑 75W" panose="020B0804020202020204" pitchFamily="34" charset="-122"/>
                <a:ea typeface="汉仪雅酷黑 75W" panose="020B0804020202020204" pitchFamily="34" charset="-122"/>
              </a:rPr>
              <a:t>1X</a:t>
            </a:r>
            <a:r>
              <a:rPr lang="zh-CN" altLang="en-US" sz="2000" dirty="0" smtClean="0">
                <a:solidFill>
                  <a:srgbClr val="FFF6A1"/>
                </a:solidFill>
                <a:latin typeface="汉仪雅酷黑 75W" panose="020B0804020202020204" pitchFamily="34" charset="-122"/>
                <a:ea typeface="汉仪雅酷黑 75W" panose="020B0804020202020204" pitchFamily="34" charset="-122"/>
              </a:rPr>
              <a:t>个</a:t>
            </a:r>
            <a:r>
              <a:rPr lang="zh-CN" altLang="en-US" sz="2000" dirty="0">
                <a:solidFill>
                  <a:srgbClr val="FFF6A1"/>
                </a:solidFill>
                <a:latin typeface="汉仪雅酷黑 75W" panose="020B0804020202020204" pitchFamily="34" charset="-122"/>
                <a:ea typeface="汉仪雅酷黑 75W" panose="020B0804020202020204" pitchFamily="34" charset="-122"/>
              </a:rPr>
              <a:t>全国防灾减灾日 ★★★</a:t>
            </a:r>
          </a:p>
        </p:txBody>
      </p:sp>
      <p:sp>
        <p:nvSpPr>
          <p:cNvPr id="29" name="文本框 28">
            <a:extLst>
              <a:ext uri="{FF2B5EF4-FFF2-40B4-BE49-F238E27FC236}">
                <a16:creationId xmlns:a16="http://schemas.microsoft.com/office/drawing/2014/main" xmlns="" id="{D82A68F6-C618-457B-8C31-B7829F2FC3A6}"/>
              </a:ext>
            </a:extLst>
          </p:cNvPr>
          <p:cNvSpPr txBox="1"/>
          <p:nvPr/>
        </p:nvSpPr>
        <p:spPr>
          <a:xfrm>
            <a:off x="2701481" y="3244919"/>
            <a:ext cx="6789038" cy="461665"/>
          </a:xfrm>
          <a:prstGeom prst="rect">
            <a:avLst/>
          </a:prstGeom>
          <a:noFill/>
          <a:ln w="28575">
            <a:solidFill>
              <a:srgbClr val="FFF6A1"/>
            </a:solidFill>
          </a:ln>
        </p:spPr>
        <p:txBody>
          <a:bodyPr wrap="none" rtlCol="0">
            <a:spAutoFit/>
          </a:bodyPr>
          <a:lstStyle/>
          <a:p>
            <a:pPr algn="ctr"/>
            <a:r>
              <a:rPr lang="zh-CN" altLang="en-US" sz="2400" dirty="0">
                <a:solidFill>
                  <a:srgbClr val="FFF6A1"/>
                </a:solidFill>
                <a:latin typeface="汉仪雅酷黑 75W" panose="020B0804020202020204" pitchFamily="34" charset="-122"/>
                <a:ea typeface="汉仪雅酷黑 75W" panose="020B0804020202020204" pitchFamily="34" charset="-122"/>
              </a:rPr>
              <a:t>提升基层应急能力</a:t>
            </a:r>
            <a:r>
              <a:rPr lang="en-US" altLang="zh-CN" sz="2400" dirty="0">
                <a:solidFill>
                  <a:srgbClr val="FFF6A1"/>
                </a:solidFill>
                <a:latin typeface="汉仪雅酷黑 75W" panose="020B0804020202020204" pitchFamily="34" charset="-122"/>
                <a:ea typeface="汉仪雅酷黑 75W" panose="020B0804020202020204" pitchFamily="34" charset="-122"/>
              </a:rPr>
              <a:t>-</a:t>
            </a:r>
            <a:r>
              <a:rPr lang="zh-CN" altLang="en-US" sz="2400" dirty="0">
                <a:solidFill>
                  <a:srgbClr val="FFF6A1"/>
                </a:solidFill>
                <a:latin typeface="汉仪雅酷黑 75W" panose="020B0804020202020204" pitchFamily="34" charset="-122"/>
                <a:ea typeface="汉仪雅酷黑 75W" panose="020B0804020202020204" pitchFamily="34" charset="-122"/>
              </a:rPr>
              <a:t>筑牢防灾减灾救灾的人民防线</a:t>
            </a:r>
          </a:p>
        </p:txBody>
      </p:sp>
      <p:sp>
        <p:nvSpPr>
          <p:cNvPr id="30" name="PA-10223">
            <a:extLst>
              <a:ext uri="{FF2B5EF4-FFF2-40B4-BE49-F238E27FC236}">
                <a16:creationId xmlns:a16="http://schemas.microsoft.com/office/drawing/2014/main" xmlns="" id="{D9541E3F-13F1-4C19-B8B2-54F397816675}"/>
              </a:ext>
            </a:extLst>
          </p:cNvPr>
          <p:cNvSpPr/>
          <p:nvPr>
            <p:custDataLst>
              <p:tags r:id="rId1"/>
            </p:custDataLst>
          </p:nvPr>
        </p:nvSpPr>
        <p:spPr>
          <a:xfrm>
            <a:off x="3891980" y="3962133"/>
            <a:ext cx="4234687" cy="380761"/>
          </a:xfrm>
          <a:prstGeom prst="roundRect">
            <a:avLst>
              <a:gd name="adj" fmla="val 50000"/>
            </a:avLst>
          </a:prstGeom>
          <a:solidFill>
            <a:srgbClr val="FFF6A1"/>
          </a:solidFill>
          <a:ln w="12700" cap="flat" cmpd="sng" algn="ctr">
            <a:solidFill>
              <a:srgbClr val="FFEDC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rPr>
              <a:t>汇报人</a:t>
            </a:r>
            <a:r>
              <a:rPr kumimoji="0" lang="zh-CN" altLang="en-US" sz="1600" b="0" i="0" u="none" strike="noStrike" kern="0" cap="none" spc="0" normalizeH="0" baseline="0" noProof="0" dirty="0" smtClean="0">
                <a:ln>
                  <a:noFill/>
                </a:ln>
                <a:solidFill>
                  <a:srgbClr val="C00000"/>
                </a:solidFill>
                <a:effectLst/>
                <a:uLnTx/>
                <a:uFillTx/>
                <a:latin typeface="汉仪雅酷黑 75W" panose="020B0804020202020204" pitchFamily="34" charset="-122"/>
                <a:ea typeface="汉仪雅酷黑 75W" panose="020B0804020202020204" pitchFamily="34" charset="-122"/>
              </a:rPr>
              <a:t>：</a:t>
            </a:r>
            <a:r>
              <a:rPr lang="zh-CN" altLang="en-US" sz="1600" kern="0" noProof="0" dirty="0">
                <a:solidFill>
                  <a:srgbClr val="C00000"/>
                </a:solidFill>
                <a:latin typeface="汉仪雅酷黑 75W" panose="020B0804020202020204" pitchFamily="34" charset="-122"/>
                <a:ea typeface="汉仪雅酷黑 75W" panose="020B0804020202020204" pitchFamily="34" charset="-122"/>
              </a:rPr>
              <a:t>优</a:t>
            </a:r>
            <a:r>
              <a:rPr lang="zh-CN" altLang="en-US" sz="1600" kern="0" noProof="0" dirty="0" smtClean="0">
                <a:solidFill>
                  <a:srgbClr val="C00000"/>
                </a:solidFill>
                <a:latin typeface="汉仪雅酷黑 75W" panose="020B0804020202020204" pitchFamily="34" charset="-122"/>
                <a:ea typeface="汉仪雅酷黑 75W" panose="020B0804020202020204" pitchFamily="34" charset="-122"/>
              </a:rPr>
              <a:t>品</a:t>
            </a:r>
            <a:r>
              <a:rPr lang="en-US" altLang="zh-CN" sz="1600" kern="0" noProof="0" dirty="0" smtClean="0">
                <a:solidFill>
                  <a:srgbClr val="C00000"/>
                </a:solidFill>
                <a:latin typeface="汉仪雅酷黑 75W" panose="020B0804020202020204" pitchFamily="34" charset="-122"/>
                <a:ea typeface="汉仪雅酷黑 75W" panose="020B0804020202020204" pitchFamily="34" charset="-122"/>
              </a:rPr>
              <a:t>PPT</a:t>
            </a:r>
            <a:r>
              <a:rPr kumimoji="0" lang="zh-CN" altLang="en-US" sz="1600" b="0" i="0" u="none" strike="noStrike" kern="0" cap="none" spc="0" normalizeH="0" baseline="0" noProof="0" dirty="0" smtClean="0">
                <a:ln>
                  <a:noFill/>
                </a:ln>
                <a:solidFill>
                  <a:srgbClr val="C00000"/>
                </a:solidFill>
                <a:effectLst/>
                <a:uLnTx/>
                <a:uFillTx/>
                <a:latin typeface="汉仪雅酷黑 75W" panose="020B0804020202020204" pitchFamily="34" charset="-122"/>
                <a:ea typeface="汉仪雅酷黑 75W" panose="020B0804020202020204" pitchFamily="34" charset="-122"/>
              </a:rPr>
              <a:t>     </a:t>
            </a:r>
            <a:r>
              <a:rPr kumimoji="0" lang="zh-CN" altLang="en-US" sz="1600" b="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rPr>
              <a:t>汇报时间：</a:t>
            </a:r>
            <a:r>
              <a:rPr kumimoji="0" lang="en-US" altLang="zh-CN" sz="1600" b="0" i="0" u="none" strike="noStrike" kern="0" cap="none" spc="0" normalizeH="0" baseline="0" noProof="0" dirty="0" smtClean="0">
                <a:ln>
                  <a:noFill/>
                </a:ln>
                <a:solidFill>
                  <a:srgbClr val="C00000"/>
                </a:solidFill>
                <a:effectLst/>
                <a:uLnTx/>
                <a:uFillTx/>
                <a:latin typeface="汉仪雅酷黑 75W" panose="020B0804020202020204" pitchFamily="34" charset="-122"/>
                <a:ea typeface="汉仪雅酷黑 75W" panose="020B0804020202020204" pitchFamily="34" charset="-122"/>
              </a:rPr>
              <a:t>202X</a:t>
            </a:r>
            <a:endParaRPr kumimoji="0" lang="zh-CN" altLang="en-US" sz="1600" b="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endParaRPr>
          </a:p>
        </p:txBody>
      </p:sp>
    </p:spTree>
    <p:extLst>
      <p:ext uri="{BB962C8B-B14F-4D97-AF65-F5344CB8AC3E}">
        <p14:creationId xmlns:p14="http://schemas.microsoft.com/office/powerpoint/2010/main" val="1454579238"/>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4"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500"/>
                                        <p:tgtEl>
                                          <p:spTgt spid="18"/>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inVertical)">
                                      <p:cBhvr>
                                        <p:cTn id="33" dur="500"/>
                                        <p:tgtEl>
                                          <p:spTgt spid="28"/>
                                        </p:tgtEl>
                                      </p:cBhvr>
                                    </p:animEffect>
                                  </p:childTnLst>
                                </p:cTn>
                              </p:par>
                            </p:childTnLst>
                          </p:cTn>
                        </p:par>
                        <p:par>
                          <p:cTn id="34" fill="hold">
                            <p:stCondLst>
                              <p:cond delay="4000"/>
                            </p:stCondLst>
                            <p:childTnLst>
                              <p:par>
                                <p:cTn id="35" presetID="53" presetClass="entr" presetSubtype="16" fill="hold"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Effect transition="in" filter="fade">
                                      <p:cBhvr>
                                        <p:cTn id="39" dur="500"/>
                                        <p:tgtEl>
                                          <p:spTgt spid="27"/>
                                        </p:tgtEl>
                                      </p:cBhvr>
                                    </p:animEffect>
                                  </p:childTnLst>
                                </p:cTn>
                              </p:par>
                            </p:childTnLst>
                          </p:cTn>
                        </p:par>
                        <p:par>
                          <p:cTn id="40" fill="hold">
                            <p:stCondLst>
                              <p:cond delay="4500"/>
                            </p:stCondLst>
                            <p:childTnLst>
                              <p:par>
                                <p:cTn id="41" presetID="42" presetClass="entr" presetSubtype="0"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1000"/>
                                        <p:tgtEl>
                                          <p:spTgt spid="29"/>
                                        </p:tgtEl>
                                      </p:cBhvr>
                                    </p:animEffect>
                                    <p:anim calcmode="lin" valueType="num">
                                      <p:cBhvr>
                                        <p:cTn id="44" dur="1000" fill="hold"/>
                                        <p:tgtEl>
                                          <p:spTgt spid="29"/>
                                        </p:tgtEl>
                                        <p:attrNameLst>
                                          <p:attrName>ppt_x</p:attrName>
                                        </p:attrNameLst>
                                      </p:cBhvr>
                                      <p:tavLst>
                                        <p:tav tm="0">
                                          <p:val>
                                            <p:strVal val="#ppt_x"/>
                                          </p:val>
                                        </p:tav>
                                        <p:tav tm="100000">
                                          <p:val>
                                            <p:strVal val="#ppt_x"/>
                                          </p:val>
                                        </p:tav>
                                      </p:tavLst>
                                    </p:anim>
                                    <p:anim calcmode="lin" valueType="num">
                                      <p:cBhvr>
                                        <p:cTn id="45" dur="1000" fill="hold"/>
                                        <p:tgtEl>
                                          <p:spTgt spid="29"/>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6" presetClass="entr" presetSubtype="16"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circle(in)">
                                      <p:cBhvr>
                                        <p:cTn id="49" dur="1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30" grpId="0"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AB99F361-1552-4E26-A53E-B20989E4A3A4}"/>
              </a:ext>
            </a:extLst>
          </p:cNvPr>
          <p:cNvSpPr/>
          <p:nvPr/>
        </p:nvSpPr>
        <p:spPr>
          <a:xfrm>
            <a:off x="375920" y="294640"/>
            <a:ext cx="11419840" cy="6278880"/>
          </a:xfrm>
          <a:prstGeom prst="rect">
            <a:avLst/>
          </a:prstGeom>
          <a:solidFill>
            <a:srgbClr val="FFF6A1"/>
          </a:solidFill>
          <a:ln>
            <a:solidFill>
              <a:srgbClr val="FFF6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7C92F643-DEA5-46FF-82AD-E58373D4F389}"/>
              </a:ext>
            </a:extLst>
          </p:cNvPr>
          <p:cNvSpPr/>
          <p:nvPr/>
        </p:nvSpPr>
        <p:spPr>
          <a:xfrm>
            <a:off x="375920" y="351080"/>
            <a:ext cx="2723823" cy="369332"/>
          </a:xfrm>
          <a:prstGeom prst="rect">
            <a:avLst/>
          </a:prstGeom>
        </p:spPr>
        <p:txBody>
          <a:bodyPr wrap="none">
            <a:spAutoFit/>
          </a:bodyPr>
          <a:lstStyle/>
          <a:p>
            <a:pPr algn="ctr" defTabSz="914377"/>
            <a:r>
              <a:rPr lang="zh-CN" altLang="en-US" b="1" dirty="0">
                <a:solidFill>
                  <a:srgbClr val="C00000"/>
                </a:solidFill>
                <a:latin typeface="汉仪雅酷黑 75W" panose="020B0804020202020204" pitchFamily="34" charset="-122"/>
                <a:ea typeface="汉仪雅酷黑 75W" panose="020B0804020202020204" pitchFamily="34" charset="-122"/>
                <a:cs typeface="+mn-ea"/>
                <a:sym typeface="+mn-lt"/>
              </a:rPr>
              <a:t>全国防灾减灾日有关工作</a:t>
            </a:r>
          </a:p>
        </p:txBody>
      </p:sp>
      <p:grpSp>
        <p:nvGrpSpPr>
          <p:cNvPr id="4" name="组合 3">
            <a:extLst>
              <a:ext uri="{FF2B5EF4-FFF2-40B4-BE49-F238E27FC236}">
                <a16:creationId xmlns:a16="http://schemas.microsoft.com/office/drawing/2014/main" xmlns="" id="{FF8430EE-B6B0-4AE4-9B06-050B98A43C14}"/>
              </a:ext>
            </a:extLst>
          </p:cNvPr>
          <p:cNvGrpSpPr/>
          <p:nvPr/>
        </p:nvGrpSpPr>
        <p:grpSpPr>
          <a:xfrm>
            <a:off x="765722" y="1593655"/>
            <a:ext cx="7119620" cy="544830"/>
            <a:chOff x="845186" y="1564322"/>
            <a:chExt cx="7119620" cy="544830"/>
          </a:xfrm>
        </p:grpSpPr>
        <p:sp>
          <p:nvSpPr>
            <p:cNvPr id="5" name="对角圆角矩形 8">
              <a:extLst>
                <a:ext uri="{FF2B5EF4-FFF2-40B4-BE49-F238E27FC236}">
                  <a16:creationId xmlns:a16="http://schemas.microsoft.com/office/drawing/2014/main" xmlns="" id="{1B224D37-60E7-4202-AA4B-C9DEE6411E5E}"/>
                </a:ext>
              </a:extLst>
            </p:cNvPr>
            <p:cNvSpPr/>
            <p:nvPr/>
          </p:nvSpPr>
          <p:spPr>
            <a:xfrm>
              <a:off x="845186" y="1564322"/>
              <a:ext cx="7119620" cy="544830"/>
            </a:xfrm>
            <a:prstGeom prst="round2DiagRect">
              <a:avLst>
                <a:gd name="adj1" fmla="val 50000"/>
                <a:gd name="adj2" fmla="val 0"/>
              </a:avLst>
            </a:prstGeom>
            <a:gradFill>
              <a:gsLst>
                <a:gs pos="0">
                  <a:srgbClr val="E30000"/>
                </a:gs>
                <a:gs pos="100000">
                  <a:srgbClr val="760303"/>
                </a:gs>
              </a:gsLst>
              <a:lin ang="5400000" scaled="0"/>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6" name="文本框 5">
              <a:extLst>
                <a:ext uri="{FF2B5EF4-FFF2-40B4-BE49-F238E27FC236}">
                  <a16:creationId xmlns:a16="http://schemas.microsoft.com/office/drawing/2014/main" xmlns="" id="{7B6E3CD7-546C-4C57-B87E-E68DED9C9742}"/>
                </a:ext>
              </a:extLst>
            </p:cNvPr>
            <p:cNvSpPr txBox="1"/>
            <p:nvPr/>
          </p:nvSpPr>
          <p:spPr>
            <a:xfrm>
              <a:off x="1108711" y="1619639"/>
              <a:ext cx="6436995" cy="400110"/>
            </a:xfrm>
            <a:prstGeom prst="rect">
              <a:avLst/>
            </a:prstGeom>
            <a:noFill/>
          </p:spPr>
          <p:txBody>
            <a:bodyPr wrap="square" rtlCol="0">
              <a:spAutoFit/>
            </a:bodyPr>
            <a:lstStyle>
              <a:defPPr>
                <a:defRPr lang="zh-CN"/>
              </a:defPPr>
              <a:lvl1pPr>
                <a:defRPr sz="3200" b="1">
                  <a:gradFill>
                    <a:gsLst>
                      <a:gs pos="0">
                        <a:srgbClr val="FF3300"/>
                      </a:gs>
                      <a:gs pos="87000">
                        <a:srgbClr val="C00000"/>
                      </a:gs>
                      <a:gs pos="100000">
                        <a:srgbClr val="FF3300"/>
                      </a:gs>
                    </a:gsLst>
                    <a:lin ang="5400000" scaled="0"/>
                  </a:gradFill>
                  <a:latin typeface="微软雅黑" panose="020B0503020204020204" pitchFamily="82" charset="2"/>
                  <a:ea typeface="微软雅黑" panose="020B0503020204020204" pitchFamily="82" charset="2"/>
                </a:defRPr>
              </a:lvl1pPr>
            </a:lstStyle>
            <a:p>
              <a:pPr defTabSz="914377"/>
              <a:r>
                <a:rPr lang="zh-CN" altLang="en-US" sz="2000" kern="0" dirty="0">
                  <a:solidFill>
                    <a:srgbClr val="FFF6A1"/>
                  </a:solidFill>
                  <a:cs typeface="+mn-ea"/>
                  <a:sym typeface="+mn-lt"/>
                </a:rPr>
                <a:t>“提升基层应急能力，筑牢防灾减灾救灾的人民防线”</a:t>
              </a:r>
              <a:endParaRPr lang="en-US" altLang="zh-CN" sz="2000" kern="0" dirty="0">
                <a:solidFill>
                  <a:srgbClr val="FFF6A1"/>
                </a:solidFill>
                <a:cs typeface="+mn-ea"/>
                <a:sym typeface="+mn-lt"/>
              </a:endParaRPr>
            </a:p>
          </p:txBody>
        </p:sp>
      </p:grpSp>
      <p:sp>
        <p:nvSpPr>
          <p:cNvPr id="7" name="矩形 6">
            <a:extLst>
              <a:ext uri="{FF2B5EF4-FFF2-40B4-BE49-F238E27FC236}">
                <a16:creationId xmlns:a16="http://schemas.microsoft.com/office/drawing/2014/main" xmlns="" id="{5E26A4D9-5408-4F93-8F7D-3582B584248B}"/>
              </a:ext>
            </a:extLst>
          </p:cNvPr>
          <p:cNvSpPr/>
          <p:nvPr/>
        </p:nvSpPr>
        <p:spPr>
          <a:xfrm>
            <a:off x="765722" y="2359789"/>
            <a:ext cx="10544810" cy="31005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dirty="0">
              <a:ln>
                <a:noFill/>
              </a:ln>
              <a:solidFill>
                <a:srgbClr val="FFFFFF"/>
              </a:solidFill>
              <a:effectLst/>
              <a:uLnTx/>
              <a:uFillTx/>
              <a:latin typeface="Calibri"/>
              <a:ea typeface="宋体" panose="02010600030101010101" pitchFamily="2" charset="-122"/>
              <a:cs typeface="+mn-cs"/>
            </a:endParaRPr>
          </a:p>
        </p:txBody>
      </p:sp>
      <p:sp>
        <p:nvSpPr>
          <p:cNvPr id="8" name="矩形 7">
            <a:extLst>
              <a:ext uri="{FF2B5EF4-FFF2-40B4-BE49-F238E27FC236}">
                <a16:creationId xmlns:a16="http://schemas.microsoft.com/office/drawing/2014/main" xmlns="" id="{DC52FF68-DAAA-4839-8121-34F02C34F2ED}"/>
              </a:ext>
            </a:extLst>
          </p:cNvPr>
          <p:cNvSpPr/>
          <p:nvPr/>
        </p:nvSpPr>
        <p:spPr>
          <a:xfrm>
            <a:off x="1029247" y="2681038"/>
            <a:ext cx="7533332" cy="2577437"/>
          </a:xfrm>
          <a:prstGeom prst="rect">
            <a:avLst/>
          </a:prstGeom>
        </p:spPr>
        <p:txBody>
          <a:bodyPr wrap="square">
            <a:spAutoFit/>
          </a:bodyPr>
          <a:lstStyle/>
          <a:p>
            <a:pPr marL="285750" lvl="0" indent="-285750">
              <a:lnSpc>
                <a:spcPct val="150000"/>
              </a:lnSpc>
              <a:buFont typeface="Wingdings" panose="05000000000000000000" pitchFamily="2" charset="2"/>
              <a:buChar char="Ø"/>
              <a:defRPr/>
            </a:pPr>
            <a:r>
              <a:rPr lang="zh-CN" altLang="en-US" sz="2200" kern="0" dirty="0">
                <a:cs typeface="+mn-ea"/>
                <a:sym typeface="+mn-lt"/>
              </a:rPr>
              <a:t>今年</a:t>
            </a:r>
            <a:r>
              <a:rPr lang="en-US" altLang="zh-CN" sz="2200" kern="0" dirty="0">
                <a:cs typeface="+mn-ea"/>
                <a:sym typeface="+mn-lt"/>
              </a:rPr>
              <a:t>5</a:t>
            </a:r>
            <a:r>
              <a:rPr lang="zh-CN" altLang="en-US" sz="2200" kern="0" dirty="0">
                <a:cs typeface="+mn-ea"/>
                <a:sym typeface="+mn-lt"/>
              </a:rPr>
              <a:t>月</a:t>
            </a:r>
            <a:r>
              <a:rPr lang="en-US" altLang="zh-CN" sz="2200" kern="0" dirty="0">
                <a:cs typeface="+mn-ea"/>
                <a:sym typeface="+mn-lt"/>
              </a:rPr>
              <a:t>12</a:t>
            </a:r>
            <a:r>
              <a:rPr lang="zh-CN" altLang="en-US" sz="2200" kern="0" dirty="0">
                <a:cs typeface="+mn-ea"/>
                <a:sym typeface="+mn-lt"/>
              </a:rPr>
              <a:t>日是我国第</a:t>
            </a:r>
            <a:r>
              <a:rPr lang="en-US" altLang="zh-CN" sz="2200" kern="0" dirty="0">
                <a:cs typeface="+mn-ea"/>
                <a:sym typeface="+mn-lt"/>
              </a:rPr>
              <a:t>12</a:t>
            </a:r>
            <a:r>
              <a:rPr lang="zh-CN" altLang="en-US" sz="2200" kern="0" dirty="0">
                <a:cs typeface="+mn-ea"/>
                <a:sym typeface="+mn-lt"/>
              </a:rPr>
              <a:t>个全国防灾减灾日，主题是“提升基层应急能力，筑牢防灾减灾救灾的人民防线”，</a:t>
            </a:r>
            <a:r>
              <a:rPr lang="en-US" altLang="zh-CN" sz="2200" kern="0" dirty="0">
                <a:cs typeface="+mn-ea"/>
                <a:sym typeface="+mn-lt"/>
              </a:rPr>
              <a:t>5</a:t>
            </a:r>
            <a:r>
              <a:rPr lang="zh-CN" altLang="en-US" sz="2200" kern="0" dirty="0">
                <a:cs typeface="+mn-ea"/>
                <a:sym typeface="+mn-lt"/>
              </a:rPr>
              <a:t>月</a:t>
            </a:r>
            <a:r>
              <a:rPr lang="en-US" altLang="zh-CN" sz="2200" kern="0" dirty="0">
                <a:cs typeface="+mn-ea"/>
                <a:sym typeface="+mn-lt"/>
              </a:rPr>
              <a:t>9</a:t>
            </a:r>
            <a:r>
              <a:rPr lang="zh-CN" altLang="en-US" sz="2200" kern="0" dirty="0">
                <a:cs typeface="+mn-ea"/>
                <a:sym typeface="+mn-lt"/>
              </a:rPr>
              <a:t>日至</a:t>
            </a:r>
            <a:r>
              <a:rPr lang="en-US" altLang="zh-CN" sz="2200" kern="0" dirty="0">
                <a:cs typeface="+mn-ea"/>
                <a:sym typeface="+mn-lt"/>
              </a:rPr>
              <a:t>15</a:t>
            </a:r>
            <a:r>
              <a:rPr lang="zh-CN" altLang="en-US" sz="2200" kern="0" dirty="0">
                <a:cs typeface="+mn-ea"/>
                <a:sym typeface="+mn-lt"/>
              </a:rPr>
              <a:t>日为防灾减灾宣传周。近日，国家减灾委员会办公室、应急管理部发出通知，安排部署今年全国防灾减灾日有关工作。</a:t>
            </a:r>
            <a:endParaRPr lang="en-US" altLang="zh-CN" sz="2200" kern="0" dirty="0">
              <a:cs typeface="+mn-ea"/>
              <a:sym typeface="+mn-lt"/>
            </a:endParaRPr>
          </a:p>
        </p:txBody>
      </p:sp>
      <p:pic>
        <p:nvPicPr>
          <p:cNvPr id="9" name="图片 8">
            <a:extLst>
              <a:ext uri="{FF2B5EF4-FFF2-40B4-BE49-F238E27FC236}">
                <a16:creationId xmlns:a16="http://schemas.microsoft.com/office/drawing/2014/main" xmlns="" id="{A148F6D6-400A-4252-B42D-06D9BEA4486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7785" y="2666030"/>
            <a:ext cx="2257540" cy="2488022"/>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Tree>
    <p:extLst>
      <p:ext uri="{BB962C8B-B14F-4D97-AF65-F5344CB8AC3E}">
        <p14:creationId xmlns:p14="http://schemas.microsoft.com/office/powerpoint/2010/main" val="70389236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par>
                          <p:cTn id="11" fill="hold">
                            <p:stCondLst>
                              <p:cond delay="1000"/>
                            </p:stCondLst>
                            <p:childTnLst>
                              <p:par>
                                <p:cTn id="12" presetID="2" presetClass="entr" presetSubtype="8" decel="4600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AB99F361-1552-4E26-A53E-B20989E4A3A4}"/>
              </a:ext>
            </a:extLst>
          </p:cNvPr>
          <p:cNvSpPr/>
          <p:nvPr/>
        </p:nvSpPr>
        <p:spPr>
          <a:xfrm>
            <a:off x="375920" y="294640"/>
            <a:ext cx="11419840" cy="6278880"/>
          </a:xfrm>
          <a:prstGeom prst="rect">
            <a:avLst/>
          </a:prstGeom>
          <a:solidFill>
            <a:srgbClr val="FFF6A1"/>
          </a:solidFill>
          <a:ln>
            <a:solidFill>
              <a:srgbClr val="FFF6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a:extLst>
              <a:ext uri="{FF2B5EF4-FFF2-40B4-BE49-F238E27FC236}">
                <a16:creationId xmlns:a16="http://schemas.microsoft.com/office/drawing/2014/main" xmlns="" id="{FF8430EE-B6B0-4AE4-9B06-050B98A43C14}"/>
              </a:ext>
            </a:extLst>
          </p:cNvPr>
          <p:cNvGrpSpPr/>
          <p:nvPr/>
        </p:nvGrpSpPr>
        <p:grpSpPr>
          <a:xfrm>
            <a:off x="765722" y="1593655"/>
            <a:ext cx="7119620" cy="544830"/>
            <a:chOff x="845186" y="1564322"/>
            <a:chExt cx="7119620" cy="544830"/>
          </a:xfrm>
        </p:grpSpPr>
        <p:sp>
          <p:nvSpPr>
            <p:cNvPr id="5" name="对角圆角矩形 8">
              <a:extLst>
                <a:ext uri="{FF2B5EF4-FFF2-40B4-BE49-F238E27FC236}">
                  <a16:creationId xmlns:a16="http://schemas.microsoft.com/office/drawing/2014/main" xmlns="" id="{1B224D37-60E7-4202-AA4B-C9DEE6411E5E}"/>
                </a:ext>
              </a:extLst>
            </p:cNvPr>
            <p:cNvSpPr/>
            <p:nvPr/>
          </p:nvSpPr>
          <p:spPr>
            <a:xfrm>
              <a:off x="845186" y="1564322"/>
              <a:ext cx="7119620" cy="544830"/>
            </a:xfrm>
            <a:prstGeom prst="round2DiagRect">
              <a:avLst>
                <a:gd name="adj1" fmla="val 50000"/>
                <a:gd name="adj2" fmla="val 0"/>
              </a:avLst>
            </a:prstGeom>
            <a:gradFill>
              <a:gsLst>
                <a:gs pos="0">
                  <a:srgbClr val="E30000"/>
                </a:gs>
                <a:gs pos="100000">
                  <a:srgbClr val="760303"/>
                </a:gs>
              </a:gsLst>
              <a:lin ang="5400000" scaled="0"/>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6" name="文本框 5">
              <a:extLst>
                <a:ext uri="{FF2B5EF4-FFF2-40B4-BE49-F238E27FC236}">
                  <a16:creationId xmlns:a16="http://schemas.microsoft.com/office/drawing/2014/main" xmlns="" id="{7B6E3CD7-546C-4C57-B87E-E68DED9C9742}"/>
                </a:ext>
              </a:extLst>
            </p:cNvPr>
            <p:cNvSpPr txBox="1"/>
            <p:nvPr/>
          </p:nvSpPr>
          <p:spPr>
            <a:xfrm>
              <a:off x="1108711" y="1619639"/>
              <a:ext cx="6436995" cy="400110"/>
            </a:xfrm>
            <a:prstGeom prst="rect">
              <a:avLst/>
            </a:prstGeom>
            <a:noFill/>
          </p:spPr>
          <p:txBody>
            <a:bodyPr wrap="square" rtlCol="0">
              <a:spAutoFit/>
            </a:bodyPr>
            <a:lstStyle>
              <a:defPPr>
                <a:defRPr lang="zh-CN"/>
              </a:defPPr>
              <a:lvl1pPr>
                <a:defRPr sz="3200" b="1">
                  <a:gradFill>
                    <a:gsLst>
                      <a:gs pos="0">
                        <a:srgbClr val="FF3300"/>
                      </a:gs>
                      <a:gs pos="87000">
                        <a:srgbClr val="C00000"/>
                      </a:gs>
                      <a:gs pos="100000">
                        <a:srgbClr val="FF3300"/>
                      </a:gs>
                    </a:gsLst>
                    <a:lin ang="5400000" scaled="0"/>
                  </a:gradFill>
                  <a:latin typeface="微软雅黑" panose="020B0503020204020204" pitchFamily="82" charset="2"/>
                  <a:ea typeface="微软雅黑" panose="020B0503020204020204" pitchFamily="82" charset="2"/>
                </a:defRPr>
              </a:lvl1pPr>
            </a:lstStyle>
            <a:p>
              <a:pPr defTabSz="914377"/>
              <a:r>
                <a:rPr lang="zh-CN" altLang="en-US" sz="2000" kern="0" dirty="0">
                  <a:solidFill>
                    <a:srgbClr val="FFF6A1"/>
                  </a:solidFill>
                  <a:cs typeface="+mn-ea"/>
                  <a:sym typeface="+mn-lt"/>
                </a:rPr>
                <a:t>“提升基层应急能力，筑牢防灾减灾救灾的人民防线”</a:t>
              </a:r>
              <a:endParaRPr lang="en-US" altLang="zh-CN" sz="2000" kern="0" dirty="0">
                <a:solidFill>
                  <a:srgbClr val="FFF6A1"/>
                </a:solidFill>
                <a:cs typeface="+mn-ea"/>
                <a:sym typeface="+mn-lt"/>
              </a:endParaRPr>
            </a:p>
          </p:txBody>
        </p:sp>
      </p:grpSp>
      <p:sp>
        <p:nvSpPr>
          <p:cNvPr id="7" name="矩形 6">
            <a:extLst>
              <a:ext uri="{FF2B5EF4-FFF2-40B4-BE49-F238E27FC236}">
                <a16:creationId xmlns:a16="http://schemas.microsoft.com/office/drawing/2014/main" xmlns="" id="{5E26A4D9-5408-4F93-8F7D-3582B584248B}"/>
              </a:ext>
            </a:extLst>
          </p:cNvPr>
          <p:cNvSpPr/>
          <p:nvPr/>
        </p:nvSpPr>
        <p:spPr>
          <a:xfrm>
            <a:off x="765722" y="2359789"/>
            <a:ext cx="10544810" cy="31005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dirty="0">
              <a:ln>
                <a:noFill/>
              </a:ln>
              <a:solidFill>
                <a:srgbClr val="FFFFFF"/>
              </a:solidFill>
              <a:effectLst/>
              <a:uLnTx/>
              <a:uFillTx/>
              <a:latin typeface="Calibri"/>
              <a:ea typeface="宋体" panose="02010600030101010101" pitchFamily="2" charset="-122"/>
              <a:cs typeface="+mn-cs"/>
            </a:endParaRPr>
          </a:p>
        </p:txBody>
      </p:sp>
      <p:sp>
        <p:nvSpPr>
          <p:cNvPr id="8" name="矩形 7">
            <a:extLst>
              <a:ext uri="{FF2B5EF4-FFF2-40B4-BE49-F238E27FC236}">
                <a16:creationId xmlns:a16="http://schemas.microsoft.com/office/drawing/2014/main" xmlns="" id="{DC52FF68-DAAA-4839-8121-34F02C34F2ED}"/>
              </a:ext>
            </a:extLst>
          </p:cNvPr>
          <p:cNvSpPr/>
          <p:nvPr/>
        </p:nvSpPr>
        <p:spPr>
          <a:xfrm>
            <a:off x="1029247" y="2681038"/>
            <a:ext cx="7533332" cy="2643929"/>
          </a:xfrm>
          <a:prstGeom prst="rect">
            <a:avLst/>
          </a:prstGeom>
        </p:spPr>
        <p:txBody>
          <a:bodyPr wrap="square">
            <a:spAutoFit/>
          </a:bodyPr>
          <a:lstStyle/>
          <a:p>
            <a:pPr marL="285750" indent="-285750">
              <a:lnSpc>
                <a:spcPct val="170000"/>
              </a:lnSpc>
              <a:buClr>
                <a:srgbClr val="C00000"/>
              </a:buClr>
              <a:buFont typeface="Wingdings" panose="05000000000000000000" pitchFamily="2" charset="2"/>
              <a:buChar char="ü"/>
            </a:pPr>
            <a:r>
              <a:rPr lang="zh-CN" altLang="en-US" sz="2000" dirty="0">
                <a:cs typeface="+mn-ea"/>
                <a:sym typeface="+mn-lt"/>
              </a:rPr>
              <a:t>各地区、各有关部门要以习近平新时代中国特色社会主义思想为指导深入学习宣传贯彻习近平总书记关于防灾减灾救灾等应急管理重要论述精神，突出“提升基层应急能力，筑牢防灾减灾救灾的人民防线”主题认真组织开展今年全国防灾减灾日各项活动。</a:t>
            </a:r>
          </a:p>
        </p:txBody>
      </p:sp>
      <p:pic>
        <p:nvPicPr>
          <p:cNvPr id="9" name="图片 8">
            <a:extLst>
              <a:ext uri="{FF2B5EF4-FFF2-40B4-BE49-F238E27FC236}">
                <a16:creationId xmlns:a16="http://schemas.microsoft.com/office/drawing/2014/main" xmlns="" id="{A148F6D6-400A-4252-B42D-06D9BEA4486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7785" y="2986502"/>
            <a:ext cx="2257540" cy="1847078"/>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矩形 9">
            <a:extLst>
              <a:ext uri="{FF2B5EF4-FFF2-40B4-BE49-F238E27FC236}">
                <a16:creationId xmlns:a16="http://schemas.microsoft.com/office/drawing/2014/main" xmlns="" id="{5141D2E2-724C-4BF9-9191-067AD3821701}"/>
              </a:ext>
            </a:extLst>
          </p:cNvPr>
          <p:cNvSpPr/>
          <p:nvPr/>
        </p:nvSpPr>
        <p:spPr>
          <a:xfrm>
            <a:off x="375920" y="351080"/>
            <a:ext cx="2723823" cy="369332"/>
          </a:xfrm>
          <a:prstGeom prst="rect">
            <a:avLst/>
          </a:prstGeom>
        </p:spPr>
        <p:txBody>
          <a:bodyPr wrap="none">
            <a:spAutoFit/>
          </a:bodyPr>
          <a:lstStyle/>
          <a:p>
            <a:pPr algn="ctr" defTabSz="914377"/>
            <a:r>
              <a:rPr lang="zh-CN" altLang="en-US" b="1" dirty="0">
                <a:solidFill>
                  <a:srgbClr val="C00000"/>
                </a:solidFill>
                <a:latin typeface="汉仪雅酷黑 75W" panose="020B0804020202020204" pitchFamily="34" charset="-122"/>
                <a:ea typeface="汉仪雅酷黑 75W" panose="020B0804020202020204" pitchFamily="34" charset="-122"/>
                <a:cs typeface="+mn-ea"/>
                <a:sym typeface="+mn-lt"/>
              </a:rPr>
              <a:t>全国防灾减灾日有关工作</a:t>
            </a:r>
          </a:p>
        </p:txBody>
      </p:sp>
    </p:spTree>
    <p:extLst>
      <p:ext uri="{BB962C8B-B14F-4D97-AF65-F5344CB8AC3E}">
        <p14:creationId xmlns:p14="http://schemas.microsoft.com/office/powerpoint/2010/main" val="188329082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par>
                          <p:cTn id="11" fill="hold">
                            <p:stCondLst>
                              <p:cond delay="1000"/>
                            </p:stCondLst>
                            <p:childTnLst>
                              <p:par>
                                <p:cTn id="12" presetID="2" presetClass="entr" presetSubtype="8" decel="4600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AB99F361-1552-4E26-A53E-B20989E4A3A4}"/>
              </a:ext>
            </a:extLst>
          </p:cNvPr>
          <p:cNvSpPr/>
          <p:nvPr/>
        </p:nvSpPr>
        <p:spPr>
          <a:xfrm>
            <a:off x="375920" y="294640"/>
            <a:ext cx="11419840" cy="6278880"/>
          </a:xfrm>
          <a:prstGeom prst="rect">
            <a:avLst/>
          </a:prstGeom>
          <a:solidFill>
            <a:srgbClr val="FFF6A1"/>
          </a:solidFill>
          <a:ln>
            <a:solidFill>
              <a:srgbClr val="FFF6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a:extLst>
              <a:ext uri="{FF2B5EF4-FFF2-40B4-BE49-F238E27FC236}">
                <a16:creationId xmlns:a16="http://schemas.microsoft.com/office/drawing/2014/main" xmlns="" id="{FF8430EE-B6B0-4AE4-9B06-050B98A43C14}"/>
              </a:ext>
            </a:extLst>
          </p:cNvPr>
          <p:cNvGrpSpPr/>
          <p:nvPr/>
        </p:nvGrpSpPr>
        <p:grpSpPr>
          <a:xfrm>
            <a:off x="765722" y="1593655"/>
            <a:ext cx="7119620" cy="544830"/>
            <a:chOff x="845186" y="1564322"/>
            <a:chExt cx="7119620" cy="544830"/>
          </a:xfrm>
        </p:grpSpPr>
        <p:sp>
          <p:nvSpPr>
            <p:cNvPr id="5" name="对角圆角矩形 8">
              <a:extLst>
                <a:ext uri="{FF2B5EF4-FFF2-40B4-BE49-F238E27FC236}">
                  <a16:creationId xmlns:a16="http://schemas.microsoft.com/office/drawing/2014/main" xmlns="" id="{1B224D37-60E7-4202-AA4B-C9DEE6411E5E}"/>
                </a:ext>
              </a:extLst>
            </p:cNvPr>
            <p:cNvSpPr/>
            <p:nvPr/>
          </p:nvSpPr>
          <p:spPr>
            <a:xfrm>
              <a:off x="845186" y="1564322"/>
              <a:ext cx="7119620" cy="544830"/>
            </a:xfrm>
            <a:prstGeom prst="round2DiagRect">
              <a:avLst>
                <a:gd name="adj1" fmla="val 50000"/>
                <a:gd name="adj2" fmla="val 0"/>
              </a:avLst>
            </a:prstGeom>
            <a:gradFill>
              <a:gsLst>
                <a:gs pos="0">
                  <a:srgbClr val="E30000"/>
                </a:gs>
                <a:gs pos="100000">
                  <a:srgbClr val="760303"/>
                </a:gs>
              </a:gsLst>
              <a:lin ang="5400000" scaled="0"/>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6" name="文本框 5">
              <a:extLst>
                <a:ext uri="{FF2B5EF4-FFF2-40B4-BE49-F238E27FC236}">
                  <a16:creationId xmlns:a16="http://schemas.microsoft.com/office/drawing/2014/main" xmlns="" id="{7B6E3CD7-546C-4C57-B87E-E68DED9C9742}"/>
                </a:ext>
              </a:extLst>
            </p:cNvPr>
            <p:cNvSpPr txBox="1"/>
            <p:nvPr/>
          </p:nvSpPr>
          <p:spPr>
            <a:xfrm>
              <a:off x="1108711" y="1619639"/>
              <a:ext cx="6436995" cy="400110"/>
            </a:xfrm>
            <a:prstGeom prst="rect">
              <a:avLst/>
            </a:prstGeom>
            <a:noFill/>
          </p:spPr>
          <p:txBody>
            <a:bodyPr wrap="square" rtlCol="0">
              <a:spAutoFit/>
            </a:bodyPr>
            <a:lstStyle>
              <a:defPPr>
                <a:defRPr lang="zh-CN"/>
              </a:defPPr>
              <a:lvl1pPr>
                <a:defRPr sz="3200" b="1">
                  <a:gradFill>
                    <a:gsLst>
                      <a:gs pos="0">
                        <a:srgbClr val="FF3300"/>
                      </a:gs>
                      <a:gs pos="87000">
                        <a:srgbClr val="C00000"/>
                      </a:gs>
                      <a:gs pos="100000">
                        <a:srgbClr val="FF3300"/>
                      </a:gs>
                    </a:gsLst>
                    <a:lin ang="5400000" scaled="0"/>
                  </a:gradFill>
                  <a:latin typeface="微软雅黑" panose="020B0503020204020204" pitchFamily="82" charset="2"/>
                  <a:ea typeface="微软雅黑" panose="020B0503020204020204" pitchFamily="82" charset="2"/>
                </a:defRPr>
              </a:lvl1pPr>
            </a:lstStyle>
            <a:p>
              <a:pPr defTabSz="914377"/>
              <a:r>
                <a:rPr lang="zh-CN" altLang="en-US" sz="2000" kern="0" dirty="0">
                  <a:solidFill>
                    <a:srgbClr val="FFF6A1"/>
                  </a:solidFill>
                  <a:cs typeface="+mn-ea"/>
                  <a:sym typeface="+mn-lt"/>
                </a:rPr>
                <a:t>“提升基层应急能力，筑牢防灾减灾救灾的人民防线”</a:t>
              </a:r>
              <a:endParaRPr lang="en-US" altLang="zh-CN" sz="2000" kern="0" dirty="0">
                <a:solidFill>
                  <a:srgbClr val="FFF6A1"/>
                </a:solidFill>
                <a:cs typeface="+mn-ea"/>
                <a:sym typeface="+mn-lt"/>
              </a:endParaRPr>
            </a:p>
          </p:txBody>
        </p:sp>
      </p:grpSp>
      <p:sp>
        <p:nvSpPr>
          <p:cNvPr id="7" name="矩形 6">
            <a:extLst>
              <a:ext uri="{FF2B5EF4-FFF2-40B4-BE49-F238E27FC236}">
                <a16:creationId xmlns:a16="http://schemas.microsoft.com/office/drawing/2014/main" xmlns="" id="{5E26A4D9-5408-4F93-8F7D-3582B584248B}"/>
              </a:ext>
            </a:extLst>
          </p:cNvPr>
          <p:cNvSpPr/>
          <p:nvPr/>
        </p:nvSpPr>
        <p:spPr>
          <a:xfrm>
            <a:off x="765722" y="2359789"/>
            <a:ext cx="10544810" cy="31005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dirty="0">
              <a:ln>
                <a:noFill/>
              </a:ln>
              <a:solidFill>
                <a:srgbClr val="FFFFFF"/>
              </a:solidFill>
              <a:effectLst/>
              <a:uLnTx/>
              <a:uFillTx/>
              <a:latin typeface="Calibri"/>
              <a:ea typeface="宋体" panose="02010600030101010101" pitchFamily="2" charset="-122"/>
              <a:cs typeface="+mn-cs"/>
            </a:endParaRPr>
          </a:p>
        </p:txBody>
      </p:sp>
      <p:sp>
        <p:nvSpPr>
          <p:cNvPr id="8" name="矩形 7">
            <a:extLst>
              <a:ext uri="{FF2B5EF4-FFF2-40B4-BE49-F238E27FC236}">
                <a16:creationId xmlns:a16="http://schemas.microsoft.com/office/drawing/2014/main" xmlns="" id="{DC52FF68-DAAA-4839-8121-34F02C34F2ED}"/>
              </a:ext>
            </a:extLst>
          </p:cNvPr>
          <p:cNvSpPr/>
          <p:nvPr/>
        </p:nvSpPr>
        <p:spPr>
          <a:xfrm>
            <a:off x="1029247" y="2681038"/>
            <a:ext cx="7533332" cy="2643929"/>
          </a:xfrm>
          <a:prstGeom prst="rect">
            <a:avLst/>
          </a:prstGeom>
        </p:spPr>
        <p:txBody>
          <a:bodyPr wrap="square">
            <a:spAutoFit/>
          </a:bodyPr>
          <a:lstStyle/>
          <a:p>
            <a:pPr marL="285750" indent="-285750">
              <a:lnSpc>
                <a:spcPct val="170000"/>
              </a:lnSpc>
              <a:buClr>
                <a:srgbClr val="C00000"/>
              </a:buClr>
              <a:buFont typeface="Wingdings" panose="05000000000000000000" pitchFamily="2" charset="2"/>
              <a:buChar char="ü"/>
            </a:pPr>
            <a:r>
              <a:rPr lang="zh-CN" altLang="en-US" sz="2000" dirty="0">
                <a:cs typeface="+mn-ea"/>
                <a:sym typeface="+mn-lt"/>
              </a:rPr>
              <a:t>做好防灾减灾救灾工作、推进应急管理体系和能力现代化的前提，各地区、各有关部门要广泛发动群众、依靠群众，整合资源、统筹力量，切实加强基层应急能力建设，</a:t>
            </a:r>
            <a:endParaRPr lang="en-US" altLang="zh-CN" sz="2000" dirty="0">
              <a:cs typeface="+mn-ea"/>
              <a:sym typeface="+mn-lt"/>
            </a:endParaRPr>
          </a:p>
          <a:p>
            <a:pPr marL="285750" indent="-285750">
              <a:lnSpc>
                <a:spcPct val="170000"/>
              </a:lnSpc>
              <a:buClr>
                <a:srgbClr val="C00000"/>
              </a:buClr>
              <a:buFont typeface="Wingdings" panose="05000000000000000000" pitchFamily="2" charset="2"/>
              <a:buChar char="ü"/>
            </a:pPr>
            <a:r>
              <a:rPr lang="zh-CN" altLang="en-US" sz="2000" dirty="0">
                <a:cs typeface="+mn-ea"/>
                <a:sym typeface="+mn-lt"/>
              </a:rPr>
              <a:t>从源头上防范化解群众身边的安全风险，真正把问题解决在萌芽之时、成灾之前，筑牢防灾减灾救灾的人民防线。</a:t>
            </a:r>
          </a:p>
        </p:txBody>
      </p:sp>
      <p:pic>
        <p:nvPicPr>
          <p:cNvPr id="9" name="图片 8">
            <a:extLst>
              <a:ext uri="{FF2B5EF4-FFF2-40B4-BE49-F238E27FC236}">
                <a16:creationId xmlns:a16="http://schemas.microsoft.com/office/drawing/2014/main" xmlns="" id="{A148F6D6-400A-4252-B42D-06D9BEA4486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807785" y="3063463"/>
            <a:ext cx="2257540" cy="1693155"/>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矩形 9">
            <a:extLst>
              <a:ext uri="{FF2B5EF4-FFF2-40B4-BE49-F238E27FC236}">
                <a16:creationId xmlns:a16="http://schemas.microsoft.com/office/drawing/2014/main" xmlns="" id="{13403FBA-07E7-49FF-8D9B-DD83D7CCBD0F}"/>
              </a:ext>
            </a:extLst>
          </p:cNvPr>
          <p:cNvSpPr/>
          <p:nvPr/>
        </p:nvSpPr>
        <p:spPr>
          <a:xfrm>
            <a:off x="375920" y="351080"/>
            <a:ext cx="2723823" cy="369332"/>
          </a:xfrm>
          <a:prstGeom prst="rect">
            <a:avLst/>
          </a:prstGeom>
        </p:spPr>
        <p:txBody>
          <a:bodyPr wrap="none">
            <a:spAutoFit/>
          </a:bodyPr>
          <a:lstStyle/>
          <a:p>
            <a:pPr algn="ctr" defTabSz="914377"/>
            <a:r>
              <a:rPr lang="zh-CN" altLang="en-US" b="1" dirty="0">
                <a:solidFill>
                  <a:srgbClr val="C00000"/>
                </a:solidFill>
                <a:latin typeface="汉仪雅酷黑 75W" panose="020B0804020202020204" pitchFamily="34" charset="-122"/>
                <a:ea typeface="汉仪雅酷黑 75W" panose="020B0804020202020204" pitchFamily="34" charset="-122"/>
                <a:cs typeface="+mn-ea"/>
                <a:sym typeface="+mn-lt"/>
              </a:rPr>
              <a:t>全国防灾减灾日有关工作</a:t>
            </a:r>
          </a:p>
        </p:txBody>
      </p:sp>
    </p:spTree>
    <p:extLst>
      <p:ext uri="{BB962C8B-B14F-4D97-AF65-F5344CB8AC3E}">
        <p14:creationId xmlns:p14="http://schemas.microsoft.com/office/powerpoint/2010/main" val="3489942637"/>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par>
                          <p:cTn id="11" fill="hold">
                            <p:stCondLst>
                              <p:cond delay="1000"/>
                            </p:stCondLst>
                            <p:childTnLst>
                              <p:par>
                                <p:cTn id="12" presetID="2" presetClass="entr" presetSubtype="8" decel="4600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AB99F361-1552-4E26-A53E-B20989E4A3A4}"/>
              </a:ext>
            </a:extLst>
          </p:cNvPr>
          <p:cNvSpPr/>
          <p:nvPr/>
        </p:nvSpPr>
        <p:spPr>
          <a:xfrm>
            <a:off x="375920" y="294640"/>
            <a:ext cx="11419840" cy="6278880"/>
          </a:xfrm>
          <a:prstGeom prst="rect">
            <a:avLst/>
          </a:prstGeom>
          <a:solidFill>
            <a:srgbClr val="FFF6A1"/>
          </a:solidFill>
          <a:ln>
            <a:solidFill>
              <a:srgbClr val="FFF6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4" name="组合 3">
            <a:extLst>
              <a:ext uri="{FF2B5EF4-FFF2-40B4-BE49-F238E27FC236}">
                <a16:creationId xmlns:a16="http://schemas.microsoft.com/office/drawing/2014/main" xmlns="" id="{FF8430EE-B6B0-4AE4-9B06-050B98A43C14}"/>
              </a:ext>
            </a:extLst>
          </p:cNvPr>
          <p:cNvGrpSpPr/>
          <p:nvPr/>
        </p:nvGrpSpPr>
        <p:grpSpPr>
          <a:xfrm>
            <a:off x="765722" y="1593655"/>
            <a:ext cx="7119620" cy="544830"/>
            <a:chOff x="845186" y="1564322"/>
            <a:chExt cx="7119620" cy="544830"/>
          </a:xfrm>
        </p:grpSpPr>
        <p:sp>
          <p:nvSpPr>
            <p:cNvPr id="5" name="对角圆角矩形 8">
              <a:extLst>
                <a:ext uri="{FF2B5EF4-FFF2-40B4-BE49-F238E27FC236}">
                  <a16:creationId xmlns:a16="http://schemas.microsoft.com/office/drawing/2014/main" xmlns="" id="{1B224D37-60E7-4202-AA4B-C9DEE6411E5E}"/>
                </a:ext>
              </a:extLst>
            </p:cNvPr>
            <p:cNvSpPr/>
            <p:nvPr/>
          </p:nvSpPr>
          <p:spPr>
            <a:xfrm>
              <a:off x="845186" y="1564322"/>
              <a:ext cx="7119620" cy="544830"/>
            </a:xfrm>
            <a:prstGeom prst="round2DiagRect">
              <a:avLst>
                <a:gd name="adj1" fmla="val 50000"/>
                <a:gd name="adj2" fmla="val 0"/>
              </a:avLst>
            </a:prstGeom>
            <a:gradFill>
              <a:gsLst>
                <a:gs pos="0">
                  <a:srgbClr val="E30000"/>
                </a:gs>
                <a:gs pos="100000">
                  <a:srgbClr val="760303"/>
                </a:gs>
              </a:gsLst>
              <a:lin ang="5400000" scaled="0"/>
            </a:gradFill>
            <a:ln>
              <a:gradFill flip="none" rotWithShape="1">
                <a:gsLst>
                  <a:gs pos="0">
                    <a:srgbClr val="FFF200"/>
                  </a:gs>
                  <a:gs pos="45000">
                    <a:srgbClr val="FF7A00"/>
                  </a:gs>
                  <a:gs pos="70000">
                    <a:srgbClr val="FF0300"/>
                  </a:gs>
                  <a:gs pos="100000">
                    <a:srgbClr val="4D0808"/>
                  </a:gs>
                </a:gsLst>
                <a:lin ang="8100000" scaled="1"/>
                <a:tileRect/>
              </a:gradFill>
            </a:ln>
            <a:effectLst>
              <a:reflection blurRad="6350" stA="52000" endA="300" endPos="35000" dir="5400000" sy="-100000" algn="bl" rotWithShape="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a:ln>
                  <a:noFill/>
                </a:ln>
                <a:solidFill>
                  <a:srgbClr val="FFFFFF"/>
                </a:solidFill>
                <a:effectLst/>
                <a:uLnTx/>
                <a:uFillTx/>
                <a:latin typeface="微软雅黑" panose="020B0503020204020204" pitchFamily="34" charset="-122"/>
                <a:ea typeface="微软雅黑" panose="020B0503020204020204" pitchFamily="34" charset="-122"/>
                <a:cs typeface="+mn-cs"/>
              </a:endParaRPr>
            </a:p>
          </p:txBody>
        </p:sp>
        <p:sp>
          <p:nvSpPr>
            <p:cNvPr id="6" name="文本框 5">
              <a:extLst>
                <a:ext uri="{FF2B5EF4-FFF2-40B4-BE49-F238E27FC236}">
                  <a16:creationId xmlns:a16="http://schemas.microsoft.com/office/drawing/2014/main" xmlns="" id="{7B6E3CD7-546C-4C57-B87E-E68DED9C9742}"/>
                </a:ext>
              </a:extLst>
            </p:cNvPr>
            <p:cNvSpPr txBox="1"/>
            <p:nvPr/>
          </p:nvSpPr>
          <p:spPr>
            <a:xfrm>
              <a:off x="1108711" y="1619639"/>
              <a:ext cx="6436995" cy="400110"/>
            </a:xfrm>
            <a:prstGeom prst="rect">
              <a:avLst/>
            </a:prstGeom>
            <a:noFill/>
          </p:spPr>
          <p:txBody>
            <a:bodyPr wrap="square" rtlCol="0">
              <a:spAutoFit/>
            </a:bodyPr>
            <a:lstStyle>
              <a:defPPr>
                <a:defRPr lang="zh-CN"/>
              </a:defPPr>
              <a:lvl1pPr>
                <a:defRPr sz="3200" b="1">
                  <a:gradFill>
                    <a:gsLst>
                      <a:gs pos="0">
                        <a:srgbClr val="FF3300"/>
                      </a:gs>
                      <a:gs pos="87000">
                        <a:srgbClr val="C00000"/>
                      </a:gs>
                      <a:gs pos="100000">
                        <a:srgbClr val="FF3300"/>
                      </a:gs>
                    </a:gsLst>
                    <a:lin ang="5400000" scaled="0"/>
                  </a:gradFill>
                  <a:latin typeface="微软雅黑" panose="020B0503020204020204" pitchFamily="82" charset="2"/>
                  <a:ea typeface="微软雅黑" panose="020B0503020204020204" pitchFamily="82" charset="2"/>
                </a:defRPr>
              </a:lvl1pPr>
            </a:lstStyle>
            <a:p>
              <a:pPr defTabSz="914377"/>
              <a:r>
                <a:rPr lang="zh-CN" altLang="en-US" sz="2000" kern="0" dirty="0">
                  <a:solidFill>
                    <a:srgbClr val="FFF6A1"/>
                  </a:solidFill>
                  <a:cs typeface="+mn-ea"/>
                  <a:sym typeface="+mn-lt"/>
                </a:rPr>
                <a:t>“提升基层应急能力，筑牢防灾减灾救灾的人民防线”</a:t>
              </a:r>
              <a:endParaRPr lang="en-US" altLang="zh-CN" sz="2000" kern="0" dirty="0">
                <a:solidFill>
                  <a:srgbClr val="FFF6A1"/>
                </a:solidFill>
                <a:cs typeface="+mn-ea"/>
                <a:sym typeface="+mn-lt"/>
              </a:endParaRPr>
            </a:p>
          </p:txBody>
        </p:sp>
      </p:grpSp>
      <p:sp>
        <p:nvSpPr>
          <p:cNvPr id="7" name="矩形 6">
            <a:extLst>
              <a:ext uri="{FF2B5EF4-FFF2-40B4-BE49-F238E27FC236}">
                <a16:creationId xmlns:a16="http://schemas.microsoft.com/office/drawing/2014/main" xmlns="" id="{5E26A4D9-5408-4F93-8F7D-3582B584248B}"/>
              </a:ext>
            </a:extLst>
          </p:cNvPr>
          <p:cNvSpPr/>
          <p:nvPr/>
        </p:nvSpPr>
        <p:spPr>
          <a:xfrm>
            <a:off x="765722" y="2359789"/>
            <a:ext cx="10544810" cy="3100505"/>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0"/>
              </a:spcBef>
              <a:spcAft>
                <a:spcPct val="0"/>
              </a:spcAft>
              <a:buClrTx/>
              <a:buSzTx/>
              <a:buFontTx/>
              <a:buNone/>
              <a:tabLst/>
              <a:defRPr/>
            </a:pPr>
            <a:endParaRPr kumimoji="0" lang="zh-CN" altLang="en-US" sz="1600" b="0" i="0" u="none" strike="noStrike" kern="1200" cap="none" spc="0" normalizeH="0" baseline="0" noProof="0" dirty="0">
              <a:ln>
                <a:noFill/>
              </a:ln>
              <a:solidFill>
                <a:srgbClr val="FFFFFF"/>
              </a:solidFill>
              <a:effectLst/>
              <a:uLnTx/>
              <a:uFillTx/>
              <a:latin typeface="Calibri"/>
              <a:ea typeface="宋体" panose="02010600030101010101" pitchFamily="2" charset="-122"/>
              <a:cs typeface="+mn-cs"/>
            </a:endParaRPr>
          </a:p>
        </p:txBody>
      </p:sp>
      <p:sp>
        <p:nvSpPr>
          <p:cNvPr id="8" name="矩形 7">
            <a:extLst>
              <a:ext uri="{FF2B5EF4-FFF2-40B4-BE49-F238E27FC236}">
                <a16:creationId xmlns:a16="http://schemas.microsoft.com/office/drawing/2014/main" xmlns="" id="{DC52FF68-DAAA-4839-8121-34F02C34F2ED}"/>
              </a:ext>
            </a:extLst>
          </p:cNvPr>
          <p:cNvSpPr/>
          <p:nvPr/>
        </p:nvSpPr>
        <p:spPr>
          <a:xfrm>
            <a:off x="1029247" y="2681038"/>
            <a:ext cx="7533332" cy="2643929"/>
          </a:xfrm>
          <a:prstGeom prst="rect">
            <a:avLst/>
          </a:prstGeom>
        </p:spPr>
        <p:txBody>
          <a:bodyPr wrap="square">
            <a:spAutoFit/>
          </a:bodyPr>
          <a:lstStyle/>
          <a:p>
            <a:pPr marL="285750" indent="-285750">
              <a:lnSpc>
                <a:spcPct val="170000"/>
              </a:lnSpc>
              <a:buClr>
                <a:srgbClr val="C00000"/>
              </a:buClr>
              <a:buFont typeface="Wingdings" panose="05000000000000000000" pitchFamily="2" charset="2"/>
              <a:buChar char="ü"/>
            </a:pPr>
            <a:r>
              <a:rPr lang="zh-CN" altLang="en-US" sz="2000" dirty="0">
                <a:cs typeface="+mn-ea"/>
                <a:sym typeface="+mn-lt"/>
              </a:rPr>
              <a:t>各地区、各有关部门要根据疫情防控的不同情况，通过网络公开课、新媒体直播、在线访谈等多种形式，面向社会公众普及各类灾害事故知识和防范应对基本技能。</a:t>
            </a:r>
          </a:p>
          <a:p>
            <a:pPr marL="285750" indent="-285750">
              <a:lnSpc>
                <a:spcPct val="170000"/>
              </a:lnSpc>
              <a:buClr>
                <a:srgbClr val="C00000"/>
              </a:buClr>
              <a:buFont typeface="Wingdings" panose="05000000000000000000" pitchFamily="2" charset="2"/>
              <a:buChar char="ü"/>
            </a:pPr>
            <a:r>
              <a:rPr lang="zh-CN" altLang="en-US" sz="2000" dirty="0">
                <a:cs typeface="+mn-ea"/>
                <a:sym typeface="+mn-lt"/>
              </a:rPr>
              <a:t>要强化灾害风险网格化管理，开展全面系统的灾害事故隐患排查，提出有针对性的整治措施</a:t>
            </a:r>
          </a:p>
        </p:txBody>
      </p:sp>
      <p:pic>
        <p:nvPicPr>
          <p:cNvPr id="9" name="图片 8">
            <a:extLst>
              <a:ext uri="{FF2B5EF4-FFF2-40B4-BE49-F238E27FC236}">
                <a16:creationId xmlns:a16="http://schemas.microsoft.com/office/drawing/2014/main" xmlns="" id="{A148F6D6-400A-4252-B42D-06D9BEA4486F}"/>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8562579" y="2905245"/>
            <a:ext cx="2555233" cy="1886674"/>
          </a:xfrm>
          <a:prstGeom prst="rect">
            <a:avLst/>
          </a:prstGeom>
          <a:solidFill>
            <a:srgbClr val="FFFFFF">
              <a:shade val="85000"/>
            </a:srgbClr>
          </a:solidFill>
          <a:ln w="88900" cap="sq">
            <a:solidFill>
              <a:srgbClr val="FFFFFF"/>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10" name="矩形 9">
            <a:extLst>
              <a:ext uri="{FF2B5EF4-FFF2-40B4-BE49-F238E27FC236}">
                <a16:creationId xmlns:a16="http://schemas.microsoft.com/office/drawing/2014/main" xmlns="" id="{F38E672A-DC05-4502-91DE-6A9CC1232C39}"/>
              </a:ext>
            </a:extLst>
          </p:cNvPr>
          <p:cNvSpPr/>
          <p:nvPr/>
        </p:nvSpPr>
        <p:spPr>
          <a:xfrm>
            <a:off x="375920" y="351080"/>
            <a:ext cx="2723823" cy="369332"/>
          </a:xfrm>
          <a:prstGeom prst="rect">
            <a:avLst/>
          </a:prstGeom>
        </p:spPr>
        <p:txBody>
          <a:bodyPr wrap="none">
            <a:spAutoFit/>
          </a:bodyPr>
          <a:lstStyle/>
          <a:p>
            <a:pPr algn="ctr" defTabSz="914377"/>
            <a:r>
              <a:rPr lang="zh-CN" altLang="en-US" b="1" dirty="0">
                <a:solidFill>
                  <a:srgbClr val="C00000"/>
                </a:solidFill>
                <a:latin typeface="汉仪雅酷黑 75W" panose="020B0804020202020204" pitchFamily="34" charset="-122"/>
                <a:ea typeface="汉仪雅酷黑 75W" panose="020B0804020202020204" pitchFamily="34" charset="-122"/>
                <a:cs typeface="+mn-ea"/>
                <a:sym typeface="+mn-lt"/>
              </a:rPr>
              <a:t>全国防灾减灾日有关工作</a:t>
            </a:r>
          </a:p>
        </p:txBody>
      </p:sp>
    </p:spTree>
    <p:extLst>
      <p:ext uri="{BB962C8B-B14F-4D97-AF65-F5344CB8AC3E}">
        <p14:creationId xmlns:p14="http://schemas.microsoft.com/office/powerpoint/2010/main" val="1631544505"/>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ageCurlDoub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1" presetClass="entr" presetSubtype="0" fill="hold" nodeType="after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1000" fill="hold"/>
                                        <p:tgtEl>
                                          <p:spTgt spid="9"/>
                                        </p:tgtEl>
                                        <p:attrNameLst>
                                          <p:attrName>ppt_w</p:attrName>
                                        </p:attrNameLst>
                                      </p:cBhvr>
                                      <p:tavLst>
                                        <p:tav tm="0">
                                          <p:val>
                                            <p:fltVal val="0"/>
                                          </p:val>
                                        </p:tav>
                                        <p:tav tm="100000">
                                          <p:val>
                                            <p:strVal val="#ppt_w"/>
                                          </p:val>
                                        </p:tav>
                                      </p:tavLst>
                                    </p:anim>
                                    <p:anim calcmode="lin" valueType="num">
                                      <p:cBhvr>
                                        <p:cTn id="8" dur="1000" fill="hold"/>
                                        <p:tgtEl>
                                          <p:spTgt spid="9"/>
                                        </p:tgtEl>
                                        <p:attrNameLst>
                                          <p:attrName>ppt_h</p:attrName>
                                        </p:attrNameLst>
                                      </p:cBhvr>
                                      <p:tavLst>
                                        <p:tav tm="0">
                                          <p:val>
                                            <p:fltVal val="0"/>
                                          </p:val>
                                        </p:tav>
                                        <p:tav tm="100000">
                                          <p:val>
                                            <p:strVal val="#ppt_h"/>
                                          </p:val>
                                        </p:tav>
                                      </p:tavLst>
                                    </p:anim>
                                    <p:anim calcmode="lin" valueType="num">
                                      <p:cBhvr>
                                        <p:cTn id="9" dur="1000" fill="hold"/>
                                        <p:tgtEl>
                                          <p:spTgt spid="9"/>
                                        </p:tgtEl>
                                        <p:attrNameLst>
                                          <p:attrName>style.rotation</p:attrName>
                                        </p:attrNameLst>
                                      </p:cBhvr>
                                      <p:tavLst>
                                        <p:tav tm="0">
                                          <p:val>
                                            <p:fltVal val="90"/>
                                          </p:val>
                                        </p:tav>
                                        <p:tav tm="100000">
                                          <p:val>
                                            <p:fltVal val="0"/>
                                          </p:val>
                                        </p:tav>
                                      </p:tavLst>
                                    </p:anim>
                                    <p:animEffect transition="in" filter="fade">
                                      <p:cBhvr>
                                        <p:cTn id="10" dur="1000"/>
                                        <p:tgtEl>
                                          <p:spTgt spid="9"/>
                                        </p:tgtEl>
                                      </p:cBhvr>
                                    </p:animEffect>
                                  </p:childTnLst>
                                </p:cTn>
                              </p:par>
                            </p:childTnLst>
                          </p:cTn>
                        </p:par>
                        <p:par>
                          <p:cTn id="11" fill="hold">
                            <p:stCondLst>
                              <p:cond delay="1000"/>
                            </p:stCondLst>
                            <p:childTnLst>
                              <p:par>
                                <p:cTn id="12" presetID="2" presetClass="entr" presetSubtype="8" decel="46000" fill="hold" nodeType="after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additive="base">
                                        <p:cTn id="14" dur="500" fill="hold"/>
                                        <p:tgtEl>
                                          <p:spTgt spid="4"/>
                                        </p:tgtEl>
                                        <p:attrNameLst>
                                          <p:attrName>ppt_x</p:attrName>
                                        </p:attrNameLst>
                                      </p:cBhvr>
                                      <p:tavLst>
                                        <p:tav tm="0">
                                          <p:val>
                                            <p:strVal val="0-#ppt_w/2"/>
                                          </p:val>
                                        </p:tav>
                                        <p:tav tm="100000">
                                          <p:val>
                                            <p:strVal val="#ppt_x"/>
                                          </p:val>
                                        </p:tav>
                                      </p:tavLst>
                                    </p:anim>
                                    <p:anim calcmode="lin" valueType="num">
                                      <p:cBhvr additive="base">
                                        <p:cTn id="15" dur="500" fill="hold"/>
                                        <p:tgtEl>
                                          <p:spTgt spid="4"/>
                                        </p:tgtEl>
                                        <p:attrNameLst>
                                          <p:attrName>ppt_y</p:attrName>
                                        </p:attrNameLst>
                                      </p:cBhvr>
                                      <p:tavLst>
                                        <p:tav tm="0">
                                          <p:val>
                                            <p:strVal val="#ppt_y"/>
                                          </p:val>
                                        </p:tav>
                                        <p:tav tm="100000">
                                          <p:val>
                                            <p:strVal val="#ppt_y"/>
                                          </p:val>
                                        </p:tav>
                                      </p:tavLst>
                                    </p:anim>
                                  </p:childTnLst>
                                </p:cTn>
                              </p:par>
                            </p:childTnLst>
                          </p:cTn>
                        </p:par>
                        <p:par>
                          <p:cTn id="16" fill="hold">
                            <p:stCondLst>
                              <p:cond delay="1500"/>
                            </p:stCondLst>
                            <p:childTnLst>
                              <p:par>
                                <p:cTn id="17" presetID="22" presetClass="entr" presetSubtype="1" fill="hold" grpId="0" nodeType="afterEffect">
                                  <p:stCondLst>
                                    <p:cond delay="0"/>
                                  </p:stCondLst>
                                  <p:childTnLst>
                                    <p:set>
                                      <p:cBhvr>
                                        <p:cTn id="18" dur="1" fill="hold">
                                          <p:stCondLst>
                                            <p:cond delay="0"/>
                                          </p:stCondLst>
                                        </p:cTn>
                                        <p:tgtEl>
                                          <p:spTgt spid="7"/>
                                        </p:tgtEl>
                                        <p:attrNameLst>
                                          <p:attrName>style.visibility</p:attrName>
                                        </p:attrNameLst>
                                      </p:cBhvr>
                                      <p:to>
                                        <p:strVal val="visible"/>
                                      </p:to>
                                    </p:set>
                                    <p:animEffect transition="in" filter="wipe(up)">
                                      <p:cBhvr>
                                        <p:cTn id="19" dur="500"/>
                                        <p:tgtEl>
                                          <p:spTgt spid="7"/>
                                        </p:tgtEl>
                                      </p:cBhvr>
                                    </p:animEffect>
                                  </p:childTnLst>
                                </p:cTn>
                              </p:par>
                            </p:childTnLst>
                          </p:cTn>
                        </p:par>
                        <p:par>
                          <p:cTn id="20" fill="hold">
                            <p:stCondLst>
                              <p:cond delay="2000"/>
                            </p:stCondLst>
                            <p:childTnLst>
                              <p:par>
                                <p:cTn id="21" presetID="22" presetClass="entr" presetSubtype="1" fill="hold" grpId="0" nodeType="afterEffect">
                                  <p:stCondLst>
                                    <p:cond delay="0"/>
                                  </p:stCondLst>
                                  <p:childTnLst>
                                    <p:set>
                                      <p:cBhvr>
                                        <p:cTn id="22" dur="1" fill="hold">
                                          <p:stCondLst>
                                            <p:cond delay="0"/>
                                          </p:stCondLst>
                                        </p:cTn>
                                        <p:tgtEl>
                                          <p:spTgt spid="8"/>
                                        </p:tgtEl>
                                        <p:attrNameLst>
                                          <p:attrName>style.visibility</p:attrName>
                                        </p:attrNameLst>
                                      </p:cBhvr>
                                      <p:to>
                                        <p:strVal val="visible"/>
                                      </p:to>
                                    </p:set>
                                    <p:animEffect transition="in" filter="wipe(up)">
                                      <p:cBhvr>
                                        <p:cTn id="2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ldLvl="0" animBg="1"/>
      <p:bldP spid="8"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B31F53C-4EBE-4231-A8B5-4AE240EE3E1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4862992"/>
            <a:ext cx="12192000" cy="1995008"/>
          </a:xfrm>
          <a:prstGeom prst="rect">
            <a:avLst/>
          </a:prstGeom>
        </p:spPr>
      </p:pic>
      <p:pic>
        <p:nvPicPr>
          <p:cNvPr id="18" name="图片 17">
            <a:extLst>
              <a:ext uri="{FF2B5EF4-FFF2-40B4-BE49-F238E27FC236}">
                <a16:creationId xmlns:a16="http://schemas.microsoft.com/office/drawing/2014/main" xmlns="" id="{2F2BFC75-7D03-411E-B367-F3F3FB8C1A6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3632727"/>
            <a:ext cx="3456432" cy="2610220"/>
          </a:xfrm>
          <a:prstGeom prst="rect">
            <a:avLst/>
          </a:prstGeom>
        </p:spPr>
      </p:pic>
      <p:pic>
        <p:nvPicPr>
          <p:cNvPr id="21" name="图片 20">
            <a:extLst>
              <a:ext uri="{FF2B5EF4-FFF2-40B4-BE49-F238E27FC236}">
                <a16:creationId xmlns:a16="http://schemas.microsoft.com/office/drawing/2014/main" xmlns="" id="{DD485A19-BF13-4213-A9DE-693DAF00DE4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866376" y="1818051"/>
            <a:ext cx="2325624" cy="4668924"/>
          </a:xfrm>
          <a:prstGeom prst="rect">
            <a:avLst/>
          </a:prstGeom>
        </p:spPr>
      </p:pic>
      <p:pic>
        <p:nvPicPr>
          <p:cNvPr id="23" name="图片 22">
            <a:extLst>
              <a:ext uri="{FF2B5EF4-FFF2-40B4-BE49-F238E27FC236}">
                <a16:creationId xmlns:a16="http://schemas.microsoft.com/office/drawing/2014/main" xmlns="" id="{0DB2A511-BE53-434A-B3AE-690AA33BE8E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500372" y="4541980"/>
            <a:ext cx="3191256" cy="2132866"/>
          </a:xfrm>
          <a:prstGeom prst="rect">
            <a:avLst/>
          </a:prstGeom>
        </p:spPr>
      </p:pic>
      <p:pic>
        <p:nvPicPr>
          <p:cNvPr id="7" name="图片 6">
            <a:extLst>
              <a:ext uri="{FF2B5EF4-FFF2-40B4-BE49-F238E27FC236}">
                <a16:creationId xmlns:a16="http://schemas.microsoft.com/office/drawing/2014/main" xmlns="" id="{CD4CD553-10FE-4C55-8161-F2258A8E263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0" y="5012682"/>
            <a:ext cx="12192000" cy="1845318"/>
          </a:xfrm>
          <a:prstGeom prst="rect">
            <a:avLst/>
          </a:prstGeom>
        </p:spPr>
      </p:pic>
      <p:sp>
        <p:nvSpPr>
          <p:cNvPr id="16" name="PA-102233">
            <a:extLst>
              <a:ext uri="{FF2B5EF4-FFF2-40B4-BE49-F238E27FC236}">
                <a16:creationId xmlns:a16="http://schemas.microsoft.com/office/drawing/2014/main" xmlns="" id="{E3BF0B8B-BBFF-4EA9-A97A-DCD96C6A1E32}"/>
              </a:ext>
            </a:extLst>
          </p:cNvPr>
          <p:cNvSpPr txBox="1"/>
          <p:nvPr>
            <p:custDataLst>
              <p:tags r:id="rId1"/>
            </p:custDataLst>
          </p:nvPr>
        </p:nvSpPr>
        <p:spPr>
          <a:xfrm>
            <a:off x="1025525" y="2855802"/>
            <a:ext cx="10140950" cy="1107996"/>
          </a:xfrm>
          <a:prstGeom prst="rect">
            <a:avLst/>
          </a:prstGeom>
          <a:noFill/>
        </p:spPr>
        <p:txBody>
          <a:bodyPr wrap="square" rtlCol="0">
            <a:spAutoFit/>
          </a:bodyPr>
          <a:lstStyle/>
          <a:p>
            <a:pPr algn="ctr" defTabSz="914377"/>
            <a:r>
              <a:rPr lang="zh-CN" altLang="en-US" sz="6600" b="1" dirty="0">
                <a:solidFill>
                  <a:srgbClr val="FFF6A1"/>
                </a:solidFill>
                <a:latin typeface="汉仪雅酷黑 75W" panose="020B0804020202020204" pitchFamily="34" charset="-122"/>
                <a:ea typeface="汉仪雅酷黑 75W" panose="020B0804020202020204" pitchFamily="34" charset="-122"/>
                <a:cs typeface="+mn-ea"/>
                <a:sym typeface="+mn-lt"/>
              </a:rPr>
              <a:t>防灾减灾安全知识</a:t>
            </a:r>
          </a:p>
        </p:txBody>
      </p:sp>
      <p:sp>
        <p:nvSpPr>
          <p:cNvPr id="19" name="PA-102234">
            <a:extLst>
              <a:ext uri="{FF2B5EF4-FFF2-40B4-BE49-F238E27FC236}">
                <a16:creationId xmlns:a16="http://schemas.microsoft.com/office/drawing/2014/main" xmlns="" id="{224E260E-4EF5-4021-9D40-110293532A6D}"/>
              </a:ext>
            </a:extLst>
          </p:cNvPr>
          <p:cNvSpPr txBox="1"/>
          <p:nvPr>
            <p:custDataLst>
              <p:tags r:id="rId2"/>
            </p:custDataLst>
          </p:nvPr>
        </p:nvSpPr>
        <p:spPr>
          <a:xfrm>
            <a:off x="2278742" y="4024242"/>
            <a:ext cx="7639051" cy="400110"/>
          </a:xfrm>
          <a:prstGeom prst="rect">
            <a:avLst/>
          </a:prstGeom>
          <a:noFill/>
        </p:spPr>
        <p:txBody>
          <a:bodyPr wrap="square" rtlCol="0">
            <a:spAutoFit/>
          </a:bodyPr>
          <a:lstStyle/>
          <a:p>
            <a:pPr algn="ctr"/>
            <a:r>
              <a:rPr lang="zh-CN" altLang="en-US" sz="2000" dirty="0">
                <a:solidFill>
                  <a:srgbClr val="FFF6A1"/>
                </a:solidFill>
                <a:latin typeface="汉仪雅酷黑 75W" panose="020B0804020202020204" pitchFamily="34" charset="-122"/>
                <a:ea typeface="汉仪雅酷黑 75W" panose="020B0804020202020204" pitchFamily="34" charset="-122"/>
              </a:rPr>
              <a:t>提升基层应急能力</a:t>
            </a:r>
            <a:r>
              <a:rPr lang="en-US" altLang="zh-CN" sz="2000" dirty="0">
                <a:solidFill>
                  <a:srgbClr val="FFF6A1"/>
                </a:solidFill>
                <a:latin typeface="汉仪雅酷黑 75W" panose="020B0804020202020204" pitchFamily="34" charset="-122"/>
                <a:ea typeface="汉仪雅酷黑 75W" panose="020B0804020202020204" pitchFamily="34" charset="-122"/>
              </a:rPr>
              <a:t>-</a:t>
            </a:r>
            <a:r>
              <a:rPr lang="zh-CN" altLang="en-US" sz="2000" dirty="0">
                <a:solidFill>
                  <a:srgbClr val="FFF6A1"/>
                </a:solidFill>
                <a:latin typeface="汉仪雅酷黑 75W" panose="020B0804020202020204" pitchFamily="34" charset="-122"/>
                <a:ea typeface="汉仪雅酷黑 75W" panose="020B0804020202020204" pitchFamily="34" charset="-122"/>
              </a:rPr>
              <a:t>筑牢防灾减灾救灾的人民防线</a:t>
            </a:r>
          </a:p>
        </p:txBody>
      </p:sp>
      <p:sp>
        <p:nvSpPr>
          <p:cNvPr id="24" name="PA-102233">
            <a:extLst>
              <a:ext uri="{FF2B5EF4-FFF2-40B4-BE49-F238E27FC236}">
                <a16:creationId xmlns:a16="http://schemas.microsoft.com/office/drawing/2014/main" xmlns="" id="{915ECD64-4A8A-408A-B456-DE92DEBDAEDF}"/>
              </a:ext>
            </a:extLst>
          </p:cNvPr>
          <p:cNvSpPr txBox="1"/>
          <p:nvPr>
            <p:custDataLst>
              <p:tags r:id="rId3"/>
            </p:custDataLst>
          </p:nvPr>
        </p:nvSpPr>
        <p:spPr>
          <a:xfrm>
            <a:off x="1025525" y="1860448"/>
            <a:ext cx="10140950" cy="1107996"/>
          </a:xfrm>
          <a:prstGeom prst="rect">
            <a:avLst/>
          </a:prstGeom>
          <a:noFill/>
        </p:spPr>
        <p:txBody>
          <a:bodyPr wrap="square" rtlCol="0">
            <a:spAutoFit/>
          </a:bodyPr>
          <a:lstStyle/>
          <a:p>
            <a:pPr algn="ctr"/>
            <a:r>
              <a:rPr lang="zh-CN" altLang="en-US" sz="6600" b="1" dirty="0">
                <a:solidFill>
                  <a:srgbClr val="FFF6A1"/>
                </a:solidFill>
                <a:latin typeface="汉仪雅酷黑 75W" panose="020B0804020202020204" pitchFamily="34" charset="-122"/>
                <a:ea typeface="汉仪雅酷黑 75W" panose="020B0804020202020204" pitchFamily="34" charset="-122"/>
              </a:rPr>
              <a:t>第三章节</a:t>
            </a:r>
          </a:p>
        </p:txBody>
      </p:sp>
      <p:pic>
        <p:nvPicPr>
          <p:cNvPr id="26" name="图片 25">
            <a:extLst>
              <a:ext uri="{FF2B5EF4-FFF2-40B4-BE49-F238E27FC236}">
                <a16:creationId xmlns:a16="http://schemas.microsoft.com/office/drawing/2014/main" xmlns="" id="{46F03B3B-3C22-4E93-BDFA-AE4F5E6119B8}"/>
              </a:ext>
            </a:extLst>
          </p:cNvPr>
          <p:cNvPicPr>
            <a:picLocks noChangeAspect="1"/>
          </p:cNvPicPr>
          <p:nvPr/>
        </p:nvPicPr>
        <p:blipFill>
          <a:blip r:embed="rId10"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307013" y="543225"/>
            <a:ext cx="1322387" cy="1376040"/>
          </a:xfrm>
          <a:prstGeom prst="rect">
            <a:avLst/>
          </a:prstGeom>
        </p:spPr>
      </p:pic>
    </p:spTree>
    <p:extLst>
      <p:ext uri="{BB962C8B-B14F-4D97-AF65-F5344CB8AC3E}">
        <p14:creationId xmlns:p14="http://schemas.microsoft.com/office/powerpoint/2010/main" val="1557625520"/>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4"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500"/>
                                        <p:tgtEl>
                                          <p:spTgt spid="18"/>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3500"/>
                            </p:stCondLst>
                            <p:childTnLst>
                              <p:par>
                                <p:cTn id="31" presetID="31" presetClass="entr" presetSubtype="0" fill="hold"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p:cTn id="33" dur="1000" fill="hold"/>
                                        <p:tgtEl>
                                          <p:spTgt spid="26"/>
                                        </p:tgtEl>
                                        <p:attrNameLst>
                                          <p:attrName>ppt_w</p:attrName>
                                        </p:attrNameLst>
                                      </p:cBhvr>
                                      <p:tavLst>
                                        <p:tav tm="0">
                                          <p:val>
                                            <p:fltVal val="0"/>
                                          </p:val>
                                        </p:tav>
                                        <p:tav tm="100000">
                                          <p:val>
                                            <p:strVal val="#ppt_w"/>
                                          </p:val>
                                        </p:tav>
                                      </p:tavLst>
                                    </p:anim>
                                    <p:anim calcmode="lin" valueType="num">
                                      <p:cBhvr>
                                        <p:cTn id="34" dur="1000" fill="hold"/>
                                        <p:tgtEl>
                                          <p:spTgt spid="26"/>
                                        </p:tgtEl>
                                        <p:attrNameLst>
                                          <p:attrName>ppt_h</p:attrName>
                                        </p:attrNameLst>
                                      </p:cBhvr>
                                      <p:tavLst>
                                        <p:tav tm="0">
                                          <p:val>
                                            <p:fltVal val="0"/>
                                          </p:val>
                                        </p:tav>
                                        <p:tav tm="100000">
                                          <p:val>
                                            <p:strVal val="#ppt_h"/>
                                          </p:val>
                                        </p:tav>
                                      </p:tavLst>
                                    </p:anim>
                                    <p:anim calcmode="lin" valueType="num">
                                      <p:cBhvr>
                                        <p:cTn id="35" dur="1000" fill="hold"/>
                                        <p:tgtEl>
                                          <p:spTgt spid="26"/>
                                        </p:tgtEl>
                                        <p:attrNameLst>
                                          <p:attrName>style.rotation</p:attrName>
                                        </p:attrNameLst>
                                      </p:cBhvr>
                                      <p:tavLst>
                                        <p:tav tm="0">
                                          <p:val>
                                            <p:fltVal val="90"/>
                                          </p:val>
                                        </p:tav>
                                        <p:tav tm="100000">
                                          <p:val>
                                            <p:fltVal val="0"/>
                                          </p:val>
                                        </p:tav>
                                      </p:tavLst>
                                    </p:anim>
                                    <p:animEffect transition="in" filter="fade">
                                      <p:cBhvr>
                                        <p:cTn id="36" dur="1000"/>
                                        <p:tgtEl>
                                          <p:spTgt spid="26"/>
                                        </p:tgtEl>
                                      </p:cBhvr>
                                    </p:animEffect>
                                  </p:childTnLst>
                                </p:cTn>
                              </p:par>
                            </p:childTnLst>
                          </p:cTn>
                        </p:par>
                        <p:par>
                          <p:cTn id="37" fill="hold">
                            <p:stCondLst>
                              <p:cond delay="4500"/>
                            </p:stCondLst>
                            <p:childTnLst>
                              <p:par>
                                <p:cTn id="38" presetID="23" presetClass="entr" presetSubtype="32"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strVal val="4*#ppt_w"/>
                                          </p:val>
                                        </p:tav>
                                        <p:tav tm="100000">
                                          <p:val>
                                            <p:strVal val="#ppt_w"/>
                                          </p:val>
                                        </p:tav>
                                      </p:tavLst>
                                    </p:anim>
                                    <p:anim calcmode="lin" valueType="num">
                                      <p:cBhvr>
                                        <p:cTn id="41" dur="500" fill="hold"/>
                                        <p:tgtEl>
                                          <p:spTgt spid="24"/>
                                        </p:tgtEl>
                                        <p:attrNameLst>
                                          <p:attrName>ppt_h</p:attrName>
                                        </p:attrNameLst>
                                      </p:cBhvr>
                                      <p:tavLst>
                                        <p:tav tm="0">
                                          <p:val>
                                            <p:strVal val="4*#ppt_h"/>
                                          </p:val>
                                        </p:tav>
                                        <p:tav tm="100000">
                                          <p:val>
                                            <p:strVal val="#ppt_h"/>
                                          </p:val>
                                        </p:tav>
                                      </p:tavLst>
                                    </p:anim>
                                  </p:childTnLst>
                                </p:cTn>
                              </p:par>
                            </p:childTnLst>
                          </p:cTn>
                        </p:par>
                        <p:par>
                          <p:cTn id="42" fill="hold">
                            <p:stCondLst>
                              <p:cond delay="5000"/>
                            </p:stCondLst>
                            <p:childTnLst>
                              <p:par>
                                <p:cTn id="43" presetID="23" presetClass="entr" presetSubtype="32"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strVal val="4*#ppt_w"/>
                                          </p:val>
                                        </p:tav>
                                        <p:tav tm="100000">
                                          <p:val>
                                            <p:strVal val="#ppt_w"/>
                                          </p:val>
                                        </p:tav>
                                      </p:tavLst>
                                    </p:anim>
                                    <p:anim calcmode="lin" valueType="num">
                                      <p:cBhvr>
                                        <p:cTn id="46" dur="500" fill="hold"/>
                                        <p:tgtEl>
                                          <p:spTgt spid="16"/>
                                        </p:tgtEl>
                                        <p:attrNameLst>
                                          <p:attrName>ppt_h</p:attrName>
                                        </p:attrNameLst>
                                      </p:cBhvr>
                                      <p:tavLst>
                                        <p:tav tm="0">
                                          <p:val>
                                            <p:strVal val="4*#ppt_h"/>
                                          </p:val>
                                        </p:tav>
                                        <p:tav tm="100000">
                                          <p:val>
                                            <p:strVal val="#ppt_h"/>
                                          </p:val>
                                        </p:tav>
                                      </p:tavLst>
                                    </p:anim>
                                  </p:childTnLst>
                                </p:cTn>
                              </p:par>
                            </p:childTnLst>
                          </p:cTn>
                        </p:par>
                        <p:par>
                          <p:cTn id="47" fill="hold">
                            <p:stCondLst>
                              <p:cond delay="5500"/>
                            </p:stCondLst>
                            <p:childTnLst>
                              <p:par>
                                <p:cTn id="48" presetID="22" presetClass="entr" presetSubtype="8"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ipe(left)">
                                      <p:cBhvr>
                                        <p:cTn id="5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2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AB99F361-1552-4E26-A53E-B20989E4A3A4}"/>
              </a:ext>
            </a:extLst>
          </p:cNvPr>
          <p:cNvSpPr/>
          <p:nvPr/>
        </p:nvSpPr>
        <p:spPr>
          <a:xfrm>
            <a:off x="375920" y="294640"/>
            <a:ext cx="11419840" cy="6278880"/>
          </a:xfrm>
          <a:prstGeom prst="rect">
            <a:avLst/>
          </a:prstGeom>
          <a:solidFill>
            <a:srgbClr val="FFF6A1"/>
          </a:solidFill>
          <a:ln>
            <a:solidFill>
              <a:srgbClr val="FFF6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7C92F643-DEA5-46FF-82AD-E58373D4F389}"/>
              </a:ext>
            </a:extLst>
          </p:cNvPr>
          <p:cNvSpPr/>
          <p:nvPr/>
        </p:nvSpPr>
        <p:spPr>
          <a:xfrm>
            <a:off x="386417" y="419854"/>
            <a:ext cx="2031325" cy="369332"/>
          </a:xfrm>
          <a:prstGeom prst="rect">
            <a:avLst/>
          </a:prstGeom>
        </p:spPr>
        <p:txBody>
          <a:bodyPr wrap="none">
            <a:spAutoFit/>
          </a:bodyPr>
          <a:lstStyle/>
          <a:p>
            <a:pPr algn="ctr" defTabSz="914377"/>
            <a:r>
              <a:rPr lang="zh-CN" altLang="en-US" b="1" dirty="0">
                <a:solidFill>
                  <a:srgbClr val="C00000"/>
                </a:solidFill>
                <a:latin typeface="汉仪雅酷黑 75W" panose="020B0804020202020204" pitchFamily="34" charset="-122"/>
                <a:ea typeface="汉仪雅酷黑 75W" panose="020B0804020202020204" pitchFamily="34" charset="-122"/>
                <a:cs typeface="+mn-ea"/>
                <a:sym typeface="+mn-lt"/>
              </a:rPr>
              <a:t>防灾减灾安全知识</a:t>
            </a:r>
          </a:p>
        </p:txBody>
      </p:sp>
      <p:sp>
        <p:nvSpPr>
          <p:cNvPr id="4" name="PA-102282">
            <a:extLst>
              <a:ext uri="{FF2B5EF4-FFF2-40B4-BE49-F238E27FC236}">
                <a16:creationId xmlns:a16="http://schemas.microsoft.com/office/drawing/2014/main" xmlns="" id="{796FD930-F619-4B37-A8BA-9EF77AD811A2}"/>
              </a:ext>
            </a:extLst>
          </p:cNvPr>
          <p:cNvSpPr txBox="1"/>
          <p:nvPr>
            <p:custDataLst>
              <p:tags r:id="rId1"/>
            </p:custDataLst>
          </p:nvPr>
        </p:nvSpPr>
        <p:spPr>
          <a:xfrm>
            <a:off x="2279595" y="1691887"/>
            <a:ext cx="8547674" cy="523220"/>
          </a:xfrm>
          <a:prstGeom prst="rect">
            <a:avLst/>
          </a:prstGeom>
          <a:noFill/>
          <a:effectLst/>
        </p:spPr>
        <p:txBody>
          <a:bodyPr wrap="square" rtlCol="0">
            <a:spAutoFit/>
          </a:bodyPr>
          <a:lstStyle/>
          <a:p>
            <a:pPr>
              <a:defRPr/>
            </a:pPr>
            <a:r>
              <a:rPr lang="zh-CN" altLang="en-US" sz="2800" kern="0" dirty="0">
                <a:solidFill>
                  <a:srgbClr val="C00000"/>
                </a:solidFill>
                <a:latin typeface="汉仪雅酷黑 75W" panose="020B0804020202020204" pitchFamily="34" charset="-122"/>
                <a:ea typeface="汉仪雅酷黑 75W" panose="020B0804020202020204" pitchFamily="34" charset="-122"/>
                <a:cs typeface="+mn-ea"/>
                <a:sym typeface="+mn-lt"/>
              </a:rPr>
              <a:t>如何应对台风的来临</a:t>
            </a:r>
            <a:r>
              <a:rPr lang="en-US" altLang="zh-CN" sz="2800" kern="0"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5" name="PA-102283" descr="F:\桌面\党政机关\素材\党徽\Nipic_20180988_201509091138025270001.png">
            <a:extLst>
              <a:ext uri="{FF2B5EF4-FFF2-40B4-BE49-F238E27FC236}">
                <a16:creationId xmlns:a16="http://schemas.microsoft.com/office/drawing/2014/main" xmlns="" id="{52587CE8-07BB-425F-A7B6-ACF37FF5FF8A}"/>
              </a:ext>
            </a:extLst>
          </p:cNvPr>
          <p:cNvPicPr>
            <a:picLocks noChangeAspect="1" noChangeArrowheads="1"/>
          </p:cNvPicPr>
          <p:nvPr>
            <p:custDataLst>
              <p:tags r:id="rId2"/>
            </p:custDataLst>
          </p:nvPr>
        </p:nvPicPr>
        <p:blipFill>
          <a:blip r:embed="rId9" cstate="print">
            <a:extLst>
              <a:ext uri="{28A0092B-C50C-407E-A947-70E740481C1C}">
                <a14:useLocalDpi xmlns:a14="http://schemas.microsoft.com/office/drawing/2010/main" val="0"/>
              </a:ext>
            </a:extLst>
          </a:blip>
          <a:srcRect/>
          <a:stretch>
            <a:fillRect/>
          </a:stretch>
        </p:blipFill>
        <p:spPr bwMode="auto">
          <a:xfrm>
            <a:off x="1813814" y="1676703"/>
            <a:ext cx="607251" cy="49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PA-102284">
            <a:extLst>
              <a:ext uri="{FF2B5EF4-FFF2-40B4-BE49-F238E27FC236}">
                <a16:creationId xmlns:a16="http://schemas.microsoft.com/office/drawing/2014/main" xmlns="" id="{D99CA30D-937C-4D0A-9FD8-48286B39D6BF}"/>
              </a:ext>
            </a:extLst>
          </p:cNvPr>
          <p:cNvGrpSpPr/>
          <p:nvPr>
            <p:custDataLst>
              <p:tags r:id="rId3"/>
            </p:custDataLst>
          </p:nvPr>
        </p:nvGrpSpPr>
        <p:grpSpPr>
          <a:xfrm>
            <a:off x="1552738" y="2231209"/>
            <a:ext cx="9274531" cy="369324"/>
            <a:chOff x="-1242360" y="2455854"/>
            <a:chExt cx="1665893" cy="1747059"/>
          </a:xfrm>
        </p:grpSpPr>
        <p:sp>
          <p:nvSpPr>
            <p:cNvPr id="7" name="PA-矩形 11">
              <a:extLst>
                <a:ext uri="{FF2B5EF4-FFF2-40B4-BE49-F238E27FC236}">
                  <a16:creationId xmlns:a16="http://schemas.microsoft.com/office/drawing/2014/main" xmlns="" id="{7B029FE1-D3DF-4245-8CC9-16FCC24429F5}"/>
                </a:ext>
              </a:extLst>
            </p:cNvPr>
            <p:cNvSpPr>
              <a:spLocks noChangeArrowheads="1"/>
            </p:cNvSpPr>
            <p:nvPr>
              <p:custDataLst>
                <p:tags r:id="rId6"/>
              </p:custDataLst>
            </p:nvPr>
          </p:nvSpPr>
          <p:spPr bwMode="auto">
            <a:xfrm>
              <a:off x="-1242360" y="2471583"/>
              <a:ext cx="1665893" cy="794229"/>
            </a:xfrm>
            <a:prstGeom prst="roundRect">
              <a:avLst>
                <a:gd name="adj" fmla="val 50000"/>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思源黑体 CN Heavy" panose="020B0A00000000000000" pitchFamily="34" charset="-122"/>
                <a:ea typeface="思源黑体 CN Heavy" panose="020B0A00000000000000" pitchFamily="34" charset="-122"/>
                <a:cs typeface="Calibri" pitchFamily="34" charset="0"/>
                <a:sym typeface="Calibri" pitchFamily="34" charset="0"/>
              </a:endParaRPr>
            </a:p>
          </p:txBody>
        </p:sp>
        <p:sp>
          <p:nvSpPr>
            <p:cNvPr id="8" name="PA-矩形 38">
              <a:extLst>
                <a:ext uri="{FF2B5EF4-FFF2-40B4-BE49-F238E27FC236}">
                  <a16:creationId xmlns:a16="http://schemas.microsoft.com/office/drawing/2014/main" xmlns="" id="{0E72F87D-CC00-40E6-8D87-79C3B0D8C777}"/>
                </a:ext>
              </a:extLst>
            </p:cNvPr>
            <p:cNvSpPr>
              <a:spLocks noChangeArrowheads="1"/>
            </p:cNvSpPr>
            <p:nvPr>
              <p:custDataLst>
                <p:tags r:id="rId7"/>
              </p:custDataLst>
            </p:nvPr>
          </p:nvSpPr>
          <p:spPr bwMode="auto">
            <a:xfrm>
              <a:off x="-718840" y="2455854"/>
              <a:ext cx="33178" cy="1747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lvl="0" algn="ctr">
                <a:defRPr/>
              </a:pPr>
              <a:endParaRPr kumimoji="0" lang="en-US" b="1" i="0" u="none" strike="noStrike" kern="1200" cap="none" spc="0" normalizeH="0" baseline="0" noProof="0" dirty="0">
                <a:ln>
                  <a:noFill/>
                </a:ln>
                <a:gradFill>
                  <a:gsLst>
                    <a:gs pos="0">
                      <a:prstClr val="white"/>
                    </a:gs>
                    <a:gs pos="100000">
                      <a:srgbClr val="FFFF00"/>
                    </a:gs>
                  </a:gsLst>
                  <a:lin ang="5400000" scaled="1"/>
                </a:gradFill>
                <a:effectLst/>
                <a:uLnTx/>
                <a:uFillTx/>
                <a:latin typeface="Calibri" panose="020F0502020204030204"/>
                <a:ea typeface="思源黑体 CN Heavy" panose="020B0A00000000000000" pitchFamily="34" charset="-122"/>
                <a:sym typeface="方正兰亭黑_GBK" pitchFamily="2" charset="-122"/>
              </a:endParaRPr>
            </a:p>
          </p:txBody>
        </p:sp>
      </p:grpSp>
      <p:sp>
        <p:nvSpPr>
          <p:cNvPr id="9" name="PA-102285">
            <a:extLst>
              <a:ext uri="{FF2B5EF4-FFF2-40B4-BE49-F238E27FC236}">
                <a16:creationId xmlns:a16="http://schemas.microsoft.com/office/drawing/2014/main" xmlns="" id="{9BC8F28D-4167-4F5D-8313-370C81D4FCB2}"/>
              </a:ext>
            </a:extLst>
          </p:cNvPr>
          <p:cNvSpPr>
            <a:spLocks noChangeArrowheads="1"/>
          </p:cNvSpPr>
          <p:nvPr>
            <p:custDataLst>
              <p:tags r:id="rId4"/>
            </p:custDataLst>
          </p:nvPr>
        </p:nvSpPr>
        <p:spPr bwMode="auto">
          <a:xfrm>
            <a:off x="1552738" y="2944813"/>
            <a:ext cx="9274531" cy="2900402"/>
          </a:xfrm>
          <a:prstGeom prst="roundRect">
            <a:avLst>
              <a:gd name="adj" fmla="val 5783"/>
            </a:avLst>
          </a:prstGeom>
          <a:noFill/>
          <a:ln w="9525">
            <a:solidFill>
              <a:srgbClr val="C00000"/>
            </a:solidFill>
            <a:miter lim="800000"/>
            <a:headEnd/>
            <a:tailEnd/>
          </a:ln>
        </p:spPr>
        <p:txBody>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4D4D4D"/>
              </a:solidFill>
              <a:effectLst/>
              <a:uLnTx/>
              <a:uFillTx/>
              <a:latin typeface="Arial" panose="020B0604020202020204" pitchFamily="34" charset="0"/>
              <a:ea typeface="宋体" panose="02010600030101010101" pitchFamily="2" charset="-122"/>
            </a:endParaRPr>
          </a:p>
        </p:txBody>
      </p:sp>
      <p:sp>
        <p:nvSpPr>
          <p:cNvPr id="10" name="PA-102286">
            <a:extLst>
              <a:ext uri="{FF2B5EF4-FFF2-40B4-BE49-F238E27FC236}">
                <a16:creationId xmlns:a16="http://schemas.microsoft.com/office/drawing/2014/main" xmlns="" id="{12EDC20F-E5FA-4312-AA54-B186E8E70BE6}"/>
              </a:ext>
            </a:extLst>
          </p:cNvPr>
          <p:cNvSpPr/>
          <p:nvPr>
            <p:custDataLst>
              <p:tags r:id="rId5"/>
            </p:custDataLst>
          </p:nvPr>
        </p:nvSpPr>
        <p:spPr>
          <a:xfrm>
            <a:off x="1813814" y="3061355"/>
            <a:ext cx="8825448" cy="2541080"/>
          </a:xfrm>
          <a:prstGeom prst="rect">
            <a:avLst/>
          </a:prstGeom>
          <a:noFill/>
        </p:spPr>
        <p:txBody>
          <a:bodyPr wrap="square">
            <a:spAutoFit/>
          </a:bodyPr>
          <a:lstStyle/>
          <a:p>
            <a:pPr algn="just" eaLnBrk="0" fontAlgn="base" hangingPunct="0">
              <a:lnSpc>
                <a:spcPct val="150000"/>
              </a:lnSpc>
              <a:spcBef>
                <a:spcPct val="0"/>
              </a:spcBef>
              <a:spcAft>
                <a:spcPct val="0"/>
              </a:spcAft>
            </a:pPr>
            <a:r>
              <a:rPr kumimoji="1" lang="zh-CN" altLang="en-US" dirty="0">
                <a:solidFill>
                  <a:srgbClr val="FF0000"/>
                </a:solidFill>
                <a:cs typeface="+mn-ea"/>
                <a:sym typeface="+mn-lt"/>
              </a:rPr>
              <a:t>应急措施</a:t>
            </a:r>
            <a:r>
              <a:rPr kumimoji="1" lang="en-US" altLang="zh-CN" dirty="0">
                <a:solidFill>
                  <a:srgbClr val="FF0000"/>
                </a:solidFill>
                <a:cs typeface="+mn-ea"/>
                <a:sym typeface="+mn-lt"/>
              </a:rPr>
              <a:t>:</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在台风来临前，不要出门，以防被砸、被压、触电等不测</a:t>
            </a:r>
            <a:r>
              <a:rPr kumimoji="1" lang="en-US" altLang="zh-CN" dirty="0">
                <a:solidFill>
                  <a:prstClr val="black"/>
                </a:solidFill>
                <a:cs typeface="+mn-ea"/>
                <a:sym typeface="+mn-lt"/>
              </a:rPr>
              <a:t>;</a:t>
            </a:r>
            <a:r>
              <a:rPr kumimoji="1" lang="zh-CN" altLang="en-US" dirty="0">
                <a:solidFill>
                  <a:prstClr val="black"/>
                </a:solidFill>
                <a:cs typeface="+mn-ea"/>
                <a:sym typeface="+mn-lt"/>
              </a:rPr>
              <a:t>要搬移窗台上的花盘或者其他悬挂物品，及时加固室外容易被风吹动的物体</a:t>
            </a:r>
            <a:r>
              <a:rPr kumimoji="1" lang="en-US" altLang="zh-CN" dirty="0">
                <a:solidFill>
                  <a:prstClr val="black"/>
                </a:solidFill>
                <a:cs typeface="+mn-ea"/>
                <a:sym typeface="+mn-lt"/>
              </a:rPr>
              <a:t>; </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不要去台风经过的地区旅游，更不要在台风影响期间到海里游泳或者驾穿出海</a:t>
            </a:r>
            <a:r>
              <a:rPr kumimoji="1" lang="en-US" altLang="zh-CN" dirty="0">
                <a:solidFill>
                  <a:prstClr val="black"/>
                </a:solidFill>
                <a:cs typeface="+mn-ea"/>
                <a:sym typeface="+mn-lt"/>
              </a:rPr>
              <a:t>;</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在高空、水上等户外作业的人员要停止作业，在危险地带工作的人员要及时撤离</a:t>
            </a:r>
            <a:r>
              <a:rPr kumimoji="1" lang="en-US" altLang="zh-CN" dirty="0">
                <a:solidFill>
                  <a:prstClr val="black"/>
                </a:solidFill>
                <a:cs typeface="+mn-ea"/>
                <a:sym typeface="+mn-lt"/>
              </a:rPr>
              <a:t>; </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住在低洼地区和危房中的人员要及时转移到安全住所。</a:t>
            </a:r>
          </a:p>
        </p:txBody>
      </p:sp>
    </p:spTree>
    <p:extLst>
      <p:ext uri="{BB962C8B-B14F-4D97-AF65-F5344CB8AC3E}">
        <p14:creationId xmlns:p14="http://schemas.microsoft.com/office/powerpoint/2010/main" val="271165853"/>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53"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par>
                                <p:cTn id="13" presetID="2" presetClass="entr" presetSubtype="2" accel="43333" decel="56667"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300" fill="hold"/>
                                        <p:tgtEl>
                                          <p:spTgt spid="6"/>
                                        </p:tgtEl>
                                        <p:attrNameLst>
                                          <p:attrName>ppt_x</p:attrName>
                                        </p:attrNameLst>
                                      </p:cBhvr>
                                      <p:tavLst>
                                        <p:tav tm="0">
                                          <p:val>
                                            <p:strVal val="1+#ppt_w/2"/>
                                          </p:val>
                                        </p:tav>
                                        <p:tav tm="100000">
                                          <p:val>
                                            <p:strVal val="#ppt_x"/>
                                          </p:val>
                                        </p:tav>
                                      </p:tavLst>
                                    </p:anim>
                                    <p:anim calcmode="lin" valueType="num">
                                      <p:cBhvr additive="base">
                                        <p:cTn id="16" dur="3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500"/>
                                        <p:tgtEl>
                                          <p:spTgt spid="9"/>
                                        </p:tgtEl>
                                      </p:cBhvr>
                                    </p:animEffect>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bldP spid="10"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AB99F361-1552-4E26-A53E-B20989E4A3A4}"/>
              </a:ext>
            </a:extLst>
          </p:cNvPr>
          <p:cNvSpPr/>
          <p:nvPr/>
        </p:nvSpPr>
        <p:spPr>
          <a:xfrm>
            <a:off x="375920" y="294640"/>
            <a:ext cx="11419840" cy="6278880"/>
          </a:xfrm>
          <a:prstGeom prst="rect">
            <a:avLst/>
          </a:prstGeom>
          <a:solidFill>
            <a:srgbClr val="FFF6A1"/>
          </a:solidFill>
          <a:ln>
            <a:solidFill>
              <a:srgbClr val="FFF6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7C92F643-DEA5-46FF-82AD-E58373D4F389}"/>
              </a:ext>
            </a:extLst>
          </p:cNvPr>
          <p:cNvSpPr/>
          <p:nvPr/>
        </p:nvSpPr>
        <p:spPr>
          <a:xfrm>
            <a:off x="386417" y="419854"/>
            <a:ext cx="2031325" cy="369332"/>
          </a:xfrm>
          <a:prstGeom prst="rect">
            <a:avLst/>
          </a:prstGeom>
        </p:spPr>
        <p:txBody>
          <a:bodyPr wrap="none">
            <a:spAutoFit/>
          </a:bodyPr>
          <a:lstStyle/>
          <a:p>
            <a:pPr algn="ctr" defTabSz="914377"/>
            <a:r>
              <a:rPr lang="zh-CN" altLang="en-US" b="1" dirty="0">
                <a:solidFill>
                  <a:srgbClr val="C00000"/>
                </a:solidFill>
                <a:latin typeface="汉仪雅酷黑 75W" panose="020B0804020202020204" pitchFamily="34" charset="-122"/>
                <a:ea typeface="汉仪雅酷黑 75W" panose="020B0804020202020204" pitchFamily="34" charset="-122"/>
                <a:cs typeface="+mn-ea"/>
                <a:sym typeface="+mn-lt"/>
              </a:rPr>
              <a:t>防灾减灾安全知识</a:t>
            </a:r>
          </a:p>
        </p:txBody>
      </p:sp>
      <p:sp>
        <p:nvSpPr>
          <p:cNvPr id="4" name="PA-102282">
            <a:extLst>
              <a:ext uri="{FF2B5EF4-FFF2-40B4-BE49-F238E27FC236}">
                <a16:creationId xmlns:a16="http://schemas.microsoft.com/office/drawing/2014/main" xmlns="" id="{796FD930-F619-4B37-A8BA-9EF77AD811A2}"/>
              </a:ext>
            </a:extLst>
          </p:cNvPr>
          <p:cNvSpPr txBox="1"/>
          <p:nvPr>
            <p:custDataLst>
              <p:tags r:id="rId1"/>
            </p:custDataLst>
          </p:nvPr>
        </p:nvSpPr>
        <p:spPr>
          <a:xfrm>
            <a:off x="2279595" y="1691887"/>
            <a:ext cx="8547674" cy="523220"/>
          </a:xfrm>
          <a:prstGeom prst="rect">
            <a:avLst/>
          </a:prstGeom>
          <a:noFill/>
          <a:effectLst/>
        </p:spPr>
        <p:txBody>
          <a:bodyPr wrap="square" rtlCol="0">
            <a:spAutoFit/>
          </a:bodyPr>
          <a:lstStyle/>
          <a:p>
            <a:pPr>
              <a:defRPr/>
            </a:pPr>
            <a:r>
              <a:rPr lang="zh-CN" altLang="en-US" sz="2800" kern="0" dirty="0">
                <a:solidFill>
                  <a:srgbClr val="C00000"/>
                </a:solidFill>
                <a:latin typeface="汉仪雅酷黑 75W" panose="020B0804020202020204" pitchFamily="34" charset="-122"/>
                <a:ea typeface="汉仪雅酷黑 75W" panose="020B0804020202020204" pitchFamily="34" charset="-122"/>
                <a:cs typeface="+mn-ea"/>
                <a:sym typeface="+mn-lt"/>
              </a:rPr>
              <a:t>如何应对海啸的来临</a:t>
            </a:r>
            <a:r>
              <a:rPr lang="en-US" altLang="zh-CN" sz="2800" kern="0"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5" name="PA-102283" descr="F:\桌面\党政机关\素材\党徽\Nipic_20180988_201509091138025270001.png">
            <a:extLst>
              <a:ext uri="{FF2B5EF4-FFF2-40B4-BE49-F238E27FC236}">
                <a16:creationId xmlns:a16="http://schemas.microsoft.com/office/drawing/2014/main" xmlns="" id="{52587CE8-07BB-425F-A7B6-ACF37FF5FF8A}"/>
              </a:ext>
            </a:extLst>
          </p:cNvPr>
          <p:cNvPicPr>
            <a:picLocks noChangeAspect="1" noChangeArrowheads="1"/>
          </p:cNvPicPr>
          <p:nvPr>
            <p:custDataLst>
              <p:tags r:id="rId2"/>
            </p:custDataLst>
          </p:nvPr>
        </p:nvPicPr>
        <p:blipFill>
          <a:blip r:embed="rId9" cstate="print">
            <a:extLst>
              <a:ext uri="{28A0092B-C50C-407E-A947-70E740481C1C}">
                <a14:useLocalDpi xmlns:a14="http://schemas.microsoft.com/office/drawing/2010/main" val="0"/>
              </a:ext>
            </a:extLst>
          </a:blip>
          <a:srcRect/>
          <a:stretch>
            <a:fillRect/>
          </a:stretch>
        </p:blipFill>
        <p:spPr bwMode="auto">
          <a:xfrm>
            <a:off x="1813814" y="1676703"/>
            <a:ext cx="607251" cy="49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PA-102284">
            <a:extLst>
              <a:ext uri="{FF2B5EF4-FFF2-40B4-BE49-F238E27FC236}">
                <a16:creationId xmlns:a16="http://schemas.microsoft.com/office/drawing/2014/main" xmlns="" id="{D99CA30D-937C-4D0A-9FD8-48286B39D6BF}"/>
              </a:ext>
            </a:extLst>
          </p:cNvPr>
          <p:cNvGrpSpPr/>
          <p:nvPr>
            <p:custDataLst>
              <p:tags r:id="rId3"/>
            </p:custDataLst>
          </p:nvPr>
        </p:nvGrpSpPr>
        <p:grpSpPr>
          <a:xfrm>
            <a:off x="1552738" y="2231209"/>
            <a:ext cx="9274531" cy="369324"/>
            <a:chOff x="-1242360" y="2455854"/>
            <a:chExt cx="1665893" cy="1747059"/>
          </a:xfrm>
        </p:grpSpPr>
        <p:sp>
          <p:nvSpPr>
            <p:cNvPr id="7" name="PA-矩形 11">
              <a:extLst>
                <a:ext uri="{FF2B5EF4-FFF2-40B4-BE49-F238E27FC236}">
                  <a16:creationId xmlns:a16="http://schemas.microsoft.com/office/drawing/2014/main" xmlns="" id="{7B029FE1-D3DF-4245-8CC9-16FCC24429F5}"/>
                </a:ext>
              </a:extLst>
            </p:cNvPr>
            <p:cNvSpPr>
              <a:spLocks noChangeArrowheads="1"/>
            </p:cNvSpPr>
            <p:nvPr>
              <p:custDataLst>
                <p:tags r:id="rId6"/>
              </p:custDataLst>
            </p:nvPr>
          </p:nvSpPr>
          <p:spPr bwMode="auto">
            <a:xfrm>
              <a:off x="-1242360" y="2471583"/>
              <a:ext cx="1665893" cy="794229"/>
            </a:xfrm>
            <a:prstGeom prst="roundRect">
              <a:avLst>
                <a:gd name="adj" fmla="val 50000"/>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思源黑体 CN Heavy" panose="020B0A00000000000000" pitchFamily="34" charset="-122"/>
                <a:ea typeface="思源黑体 CN Heavy" panose="020B0A00000000000000" pitchFamily="34" charset="-122"/>
                <a:cs typeface="Calibri" pitchFamily="34" charset="0"/>
                <a:sym typeface="Calibri" pitchFamily="34" charset="0"/>
              </a:endParaRPr>
            </a:p>
          </p:txBody>
        </p:sp>
        <p:sp>
          <p:nvSpPr>
            <p:cNvPr id="8" name="PA-矩形 38">
              <a:extLst>
                <a:ext uri="{FF2B5EF4-FFF2-40B4-BE49-F238E27FC236}">
                  <a16:creationId xmlns:a16="http://schemas.microsoft.com/office/drawing/2014/main" xmlns="" id="{0E72F87D-CC00-40E6-8D87-79C3B0D8C777}"/>
                </a:ext>
              </a:extLst>
            </p:cNvPr>
            <p:cNvSpPr>
              <a:spLocks noChangeArrowheads="1"/>
            </p:cNvSpPr>
            <p:nvPr>
              <p:custDataLst>
                <p:tags r:id="rId7"/>
              </p:custDataLst>
            </p:nvPr>
          </p:nvSpPr>
          <p:spPr bwMode="auto">
            <a:xfrm>
              <a:off x="-718840" y="2455854"/>
              <a:ext cx="33178" cy="1747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lvl="0" algn="ctr">
                <a:defRPr/>
              </a:pPr>
              <a:endParaRPr kumimoji="0" lang="en-US" b="1" i="0" u="none" strike="noStrike" kern="1200" cap="none" spc="0" normalizeH="0" baseline="0" noProof="0" dirty="0">
                <a:ln>
                  <a:noFill/>
                </a:ln>
                <a:gradFill>
                  <a:gsLst>
                    <a:gs pos="0">
                      <a:prstClr val="white"/>
                    </a:gs>
                    <a:gs pos="100000">
                      <a:srgbClr val="FFFF00"/>
                    </a:gs>
                  </a:gsLst>
                  <a:lin ang="5400000" scaled="1"/>
                </a:gradFill>
                <a:effectLst/>
                <a:uLnTx/>
                <a:uFillTx/>
                <a:latin typeface="Calibri" panose="020F0502020204030204"/>
                <a:ea typeface="思源黑体 CN Heavy" panose="020B0A00000000000000" pitchFamily="34" charset="-122"/>
                <a:sym typeface="方正兰亭黑_GBK" pitchFamily="2" charset="-122"/>
              </a:endParaRPr>
            </a:p>
          </p:txBody>
        </p:sp>
      </p:grpSp>
      <p:sp>
        <p:nvSpPr>
          <p:cNvPr id="9" name="PA-102285">
            <a:extLst>
              <a:ext uri="{FF2B5EF4-FFF2-40B4-BE49-F238E27FC236}">
                <a16:creationId xmlns:a16="http://schemas.microsoft.com/office/drawing/2014/main" xmlns="" id="{9BC8F28D-4167-4F5D-8313-370C81D4FCB2}"/>
              </a:ext>
            </a:extLst>
          </p:cNvPr>
          <p:cNvSpPr>
            <a:spLocks noChangeArrowheads="1"/>
          </p:cNvSpPr>
          <p:nvPr>
            <p:custDataLst>
              <p:tags r:id="rId4"/>
            </p:custDataLst>
          </p:nvPr>
        </p:nvSpPr>
        <p:spPr bwMode="auto">
          <a:xfrm>
            <a:off x="1552738" y="2944813"/>
            <a:ext cx="9274531" cy="2900402"/>
          </a:xfrm>
          <a:prstGeom prst="roundRect">
            <a:avLst>
              <a:gd name="adj" fmla="val 5783"/>
            </a:avLst>
          </a:prstGeom>
          <a:noFill/>
          <a:ln w="9525">
            <a:solidFill>
              <a:srgbClr val="C00000"/>
            </a:solidFill>
            <a:miter lim="800000"/>
            <a:headEnd/>
            <a:tailEnd/>
          </a:ln>
        </p:spPr>
        <p:txBody>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4D4D4D"/>
              </a:solidFill>
              <a:effectLst/>
              <a:uLnTx/>
              <a:uFillTx/>
              <a:latin typeface="Arial" panose="020B0604020202020204" pitchFamily="34" charset="0"/>
              <a:ea typeface="宋体" panose="02010600030101010101" pitchFamily="2" charset="-122"/>
            </a:endParaRPr>
          </a:p>
        </p:txBody>
      </p:sp>
      <p:sp>
        <p:nvSpPr>
          <p:cNvPr id="10" name="PA-102286">
            <a:extLst>
              <a:ext uri="{FF2B5EF4-FFF2-40B4-BE49-F238E27FC236}">
                <a16:creationId xmlns:a16="http://schemas.microsoft.com/office/drawing/2014/main" xmlns="" id="{12EDC20F-E5FA-4312-AA54-B186E8E70BE6}"/>
              </a:ext>
            </a:extLst>
          </p:cNvPr>
          <p:cNvSpPr/>
          <p:nvPr>
            <p:custDataLst>
              <p:tags r:id="rId5"/>
            </p:custDataLst>
          </p:nvPr>
        </p:nvSpPr>
        <p:spPr>
          <a:xfrm>
            <a:off x="1813814" y="3061355"/>
            <a:ext cx="8825448" cy="2125582"/>
          </a:xfrm>
          <a:prstGeom prst="rect">
            <a:avLst/>
          </a:prstGeom>
          <a:noFill/>
        </p:spPr>
        <p:txBody>
          <a:bodyPr wrap="square">
            <a:spAutoFit/>
          </a:bodyPr>
          <a:lstStyle/>
          <a:p>
            <a:pPr algn="just" eaLnBrk="0" fontAlgn="base" hangingPunct="0">
              <a:lnSpc>
                <a:spcPct val="150000"/>
              </a:lnSpc>
              <a:spcBef>
                <a:spcPct val="0"/>
              </a:spcBef>
              <a:spcAft>
                <a:spcPct val="0"/>
              </a:spcAft>
            </a:pPr>
            <a:r>
              <a:rPr kumimoji="1" lang="zh-CN" altLang="en-US" dirty="0">
                <a:solidFill>
                  <a:srgbClr val="FF0000"/>
                </a:solidFill>
                <a:cs typeface="+mn-ea"/>
                <a:sym typeface="+mn-lt"/>
              </a:rPr>
              <a:t>应急措施</a:t>
            </a:r>
            <a:r>
              <a:rPr kumimoji="1" lang="en-US" altLang="zh-CN" dirty="0">
                <a:solidFill>
                  <a:srgbClr val="FF0000"/>
                </a:solidFill>
                <a:cs typeface="+mn-ea"/>
                <a:sym typeface="+mn-lt"/>
              </a:rPr>
              <a:t>:</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海啸前通常会有一一些反常现象，例如潮汐突然反常涨落，伴有大量水泡，浅滩上出现大量海生物等，察觉海啸征兆，迅速撤离海边，向内陆或者高处转移</a:t>
            </a:r>
            <a:r>
              <a:rPr kumimoji="1" lang="en-US" altLang="zh-CN" dirty="0">
                <a:solidFill>
                  <a:prstClr val="black"/>
                </a:solidFill>
                <a:cs typeface="+mn-ea"/>
                <a:sym typeface="+mn-lt"/>
              </a:rPr>
              <a:t>;</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不幸落水，尽量抓住木板等漂浮物，尽量减少动作，尽量不游泳，节约和保持体能，尽量向其他落水者靠拢，以便比较容易被发现。</a:t>
            </a:r>
          </a:p>
        </p:txBody>
      </p:sp>
    </p:spTree>
    <p:extLst>
      <p:ext uri="{BB962C8B-B14F-4D97-AF65-F5344CB8AC3E}">
        <p14:creationId xmlns:p14="http://schemas.microsoft.com/office/powerpoint/2010/main" val="1621200110"/>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53"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par>
                                <p:cTn id="13" presetID="2" presetClass="entr" presetSubtype="2" accel="43333" decel="56667"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300" fill="hold"/>
                                        <p:tgtEl>
                                          <p:spTgt spid="6"/>
                                        </p:tgtEl>
                                        <p:attrNameLst>
                                          <p:attrName>ppt_x</p:attrName>
                                        </p:attrNameLst>
                                      </p:cBhvr>
                                      <p:tavLst>
                                        <p:tav tm="0">
                                          <p:val>
                                            <p:strVal val="1+#ppt_w/2"/>
                                          </p:val>
                                        </p:tav>
                                        <p:tav tm="100000">
                                          <p:val>
                                            <p:strVal val="#ppt_x"/>
                                          </p:val>
                                        </p:tav>
                                      </p:tavLst>
                                    </p:anim>
                                    <p:anim calcmode="lin" valueType="num">
                                      <p:cBhvr additive="base">
                                        <p:cTn id="16" dur="3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500"/>
                                        <p:tgtEl>
                                          <p:spTgt spid="9"/>
                                        </p:tgtEl>
                                      </p:cBhvr>
                                    </p:animEffect>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bldP spid="10"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AB99F361-1552-4E26-A53E-B20989E4A3A4}"/>
              </a:ext>
            </a:extLst>
          </p:cNvPr>
          <p:cNvSpPr/>
          <p:nvPr/>
        </p:nvSpPr>
        <p:spPr>
          <a:xfrm>
            <a:off x="375920" y="294640"/>
            <a:ext cx="11419840" cy="6278880"/>
          </a:xfrm>
          <a:prstGeom prst="rect">
            <a:avLst/>
          </a:prstGeom>
          <a:solidFill>
            <a:srgbClr val="FFF6A1"/>
          </a:solidFill>
          <a:ln>
            <a:solidFill>
              <a:srgbClr val="FFF6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7C92F643-DEA5-46FF-82AD-E58373D4F389}"/>
              </a:ext>
            </a:extLst>
          </p:cNvPr>
          <p:cNvSpPr/>
          <p:nvPr/>
        </p:nvSpPr>
        <p:spPr>
          <a:xfrm>
            <a:off x="386417" y="419854"/>
            <a:ext cx="2031325" cy="369332"/>
          </a:xfrm>
          <a:prstGeom prst="rect">
            <a:avLst/>
          </a:prstGeom>
        </p:spPr>
        <p:txBody>
          <a:bodyPr wrap="none">
            <a:spAutoFit/>
          </a:bodyPr>
          <a:lstStyle/>
          <a:p>
            <a:pPr algn="ctr" defTabSz="914377"/>
            <a:r>
              <a:rPr lang="zh-CN" altLang="en-US" b="1" dirty="0">
                <a:solidFill>
                  <a:srgbClr val="C00000"/>
                </a:solidFill>
                <a:latin typeface="汉仪雅酷黑 75W" panose="020B0804020202020204" pitchFamily="34" charset="-122"/>
                <a:ea typeface="汉仪雅酷黑 75W" panose="020B0804020202020204" pitchFamily="34" charset="-122"/>
                <a:cs typeface="+mn-ea"/>
                <a:sym typeface="+mn-lt"/>
              </a:rPr>
              <a:t>防灾减灾安全知识</a:t>
            </a:r>
          </a:p>
        </p:txBody>
      </p:sp>
      <p:sp>
        <p:nvSpPr>
          <p:cNvPr id="4" name="PA-102282">
            <a:extLst>
              <a:ext uri="{FF2B5EF4-FFF2-40B4-BE49-F238E27FC236}">
                <a16:creationId xmlns:a16="http://schemas.microsoft.com/office/drawing/2014/main" xmlns="" id="{796FD930-F619-4B37-A8BA-9EF77AD811A2}"/>
              </a:ext>
            </a:extLst>
          </p:cNvPr>
          <p:cNvSpPr txBox="1"/>
          <p:nvPr>
            <p:custDataLst>
              <p:tags r:id="rId1"/>
            </p:custDataLst>
          </p:nvPr>
        </p:nvSpPr>
        <p:spPr>
          <a:xfrm>
            <a:off x="2279595" y="1691887"/>
            <a:ext cx="8547674" cy="523220"/>
          </a:xfrm>
          <a:prstGeom prst="rect">
            <a:avLst/>
          </a:prstGeom>
          <a:noFill/>
          <a:effectLst/>
        </p:spPr>
        <p:txBody>
          <a:bodyPr wrap="square" rtlCol="0">
            <a:spAutoFit/>
          </a:bodyPr>
          <a:lstStyle/>
          <a:p>
            <a:pPr>
              <a:defRPr/>
            </a:pPr>
            <a:r>
              <a:rPr lang="zh-CN" altLang="en-US" sz="2800" kern="0" dirty="0">
                <a:solidFill>
                  <a:srgbClr val="C00000"/>
                </a:solidFill>
                <a:latin typeface="汉仪雅酷黑 75W" panose="020B0804020202020204" pitchFamily="34" charset="-122"/>
                <a:ea typeface="汉仪雅酷黑 75W" panose="020B0804020202020204" pitchFamily="34" charset="-122"/>
                <a:cs typeface="+mn-ea"/>
                <a:sym typeface="+mn-lt"/>
              </a:rPr>
              <a:t>如何应对地震的来临</a:t>
            </a:r>
            <a:r>
              <a:rPr lang="en-US" altLang="zh-CN" sz="2800" kern="0"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5" name="PA-102283" descr="F:\桌面\党政机关\素材\党徽\Nipic_20180988_201509091138025270001.png">
            <a:extLst>
              <a:ext uri="{FF2B5EF4-FFF2-40B4-BE49-F238E27FC236}">
                <a16:creationId xmlns:a16="http://schemas.microsoft.com/office/drawing/2014/main" xmlns="" id="{52587CE8-07BB-425F-A7B6-ACF37FF5FF8A}"/>
              </a:ext>
            </a:extLst>
          </p:cNvPr>
          <p:cNvPicPr>
            <a:picLocks noChangeAspect="1" noChangeArrowheads="1"/>
          </p:cNvPicPr>
          <p:nvPr>
            <p:custDataLst>
              <p:tags r:id="rId2"/>
            </p:custDataLst>
          </p:nvPr>
        </p:nvPicPr>
        <p:blipFill>
          <a:blip r:embed="rId9" cstate="print">
            <a:extLst>
              <a:ext uri="{28A0092B-C50C-407E-A947-70E740481C1C}">
                <a14:useLocalDpi xmlns:a14="http://schemas.microsoft.com/office/drawing/2010/main" val="0"/>
              </a:ext>
            </a:extLst>
          </a:blip>
          <a:srcRect/>
          <a:stretch>
            <a:fillRect/>
          </a:stretch>
        </p:blipFill>
        <p:spPr bwMode="auto">
          <a:xfrm>
            <a:off x="1813814" y="1676703"/>
            <a:ext cx="607251" cy="49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PA-102284">
            <a:extLst>
              <a:ext uri="{FF2B5EF4-FFF2-40B4-BE49-F238E27FC236}">
                <a16:creationId xmlns:a16="http://schemas.microsoft.com/office/drawing/2014/main" xmlns="" id="{D99CA30D-937C-4D0A-9FD8-48286B39D6BF}"/>
              </a:ext>
            </a:extLst>
          </p:cNvPr>
          <p:cNvGrpSpPr/>
          <p:nvPr>
            <p:custDataLst>
              <p:tags r:id="rId3"/>
            </p:custDataLst>
          </p:nvPr>
        </p:nvGrpSpPr>
        <p:grpSpPr>
          <a:xfrm>
            <a:off x="1552738" y="2231209"/>
            <a:ext cx="9274531" cy="369324"/>
            <a:chOff x="-1242360" y="2455854"/>
            <a:chExt cx="1665893" cy="1747059"/>
          </a:xfrm>
        </p:grpSpPr>
        <p:sp>
          <p:nvSpPr>
            <p:cNvPr id="7" name="PA-矩形 11">
              <a:extLst>
                <a:ext uri="{FF2B5EF4-FFF2-40B4-BE49-F238E27FC236}">
                  <a16:creationId xmlns:a16="http://schemas.microsoft.com/office/drawing/2014/main" xmlns="" id="{7B029FE1-D3DF-4245-8CC9-16FCC24429F5}"/>
                </a:ext>
              </a:extLst>
            </p:cNvPr>
            <p:cNvSpPr>
              <a:spLocks noChangeArrowheads="1"/>
            </p:cNvSpPr>
            <p:nvPr>
              <p:custDataLst>
                <p:tags r:id="rId6"/>
              </p:custDataLst>
            </p:nvPr>
          </p:nvSpPr>
          <p:spPr bwMode="auto">
            <a:xfrm>
              <a:off x="-1242360" y="2471583"/>
              <a:ext cx="1665893" cy="794229"/>
            </a:xfrm>
            <a:prstGeom prst="roundRect">
              <a:avLst>
                <a:gd name="adj" fmla="val 50000"/>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思源黑体 CN Heavy" panose="020B0A00000000000000" pitchFamily="34" charset="-122"/>
                <a:ea typeface="思源黑体 CN Heavy" panose="020B0A00000000000000" pitchFamily="34" charset="-122"/>
                <a:cs typeface="Calibri" pitchFamily="34" charset="0"/>
                <a:sym typeface="Calibri" pitchFamily="34" charset="0"/>
              </a:endParaRPr>
            </a:p>
          </p:txBody>
        </p:sp>
        <p:sp>
          <p:nvSpPr>
            <p:cNvPr id="8" name="PA-矩形 38">
              <a:extLst>
                <a:ext uri="{FF2B5EF4-FFF2-40B4-BE49-F238E27FC236}">
                  <a16:creationId xmlns:a16="http://schemas.microsoft.com/office/drawing/2014/main" xmlns="" id="{0E72F87D-CC00-40E6-8D87-79C3B0D8C777}"/>
                </a:ext>
              </a:extLst>
            </p:cNvPr>
            <p:cNvSpPr>
              <a:spLocks noChangeArrowheads="1"/>
            </p:cNvSpPr>
            <p:nvPr>
              <p:custDataLst>
                <p:tags r:id="rId7"/>
              </p:custDataLst>
            </p:nvPr>
          </p:nvSpPr>
          <p:spPr bwMode="auto">
            <a:xfrm>
              <a:off x="-718840" y="2455854"/>
              <a:ext cx="33178" cy="1747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lvl="0" algn="ctr">
                <a:defRPr/>
              </a:pPr>
              <a:endParaRPr kumimoji="0" lang="en-US" b="1" i="0" u="none" strike="noStrike" kern="1200" cap="none" spc="0" normalizeH="0" baseline="0" noProof="0" dirty="0">
                <a:ln>
                  <a:noFill/>
                </a:ln>
                <a:gradFill>
                  <a:gsLst>
                    <a:gs pos="0">
                      <a:prstClr val="white"/>
                    </a:gs>
                    <a:gs pos="100000">
                      <a:srgbClr val="FFFF00"/>
                    </a:gs>
                  </a:gsLst>
                  <a:lin ang="5400000" scaled="1"/>
                </a:gradFill>
                <a:effectLst/>
                <a:uLnTx/>
                <a:uFillTx/>
                <a:latin typeface="Calibri" panose="020F0502020204030204"/>
                <a:ea typeface="思源黑体 CN Heavy" panose="020B0A00000000000000" pitchFamily="34" charset="-122"/>
                <a:sym typeface="方正兰亭黑_GBK" pitchFamily="2" charset="-122"/>
              </a:endParaRPr>
            </a:p>
          </p:txBody>
        </p:sp>
      </p:grpSp>
      <p:sp>
        <p:nvSpPr>
          <p:cNvPr id="9" name="PA-102285">
            <a:extLst>
              <a:ext uri="{FF2B5EF4-FFF2-40B4-BE49-F238E27FC236}">
                <a16:creationId xmlns:a16="http://schemas.microsoft.com/office/drawing/2014/main" xmlns="" id="{9BC8F28D-4167-4F5D-8313-370C81D4FCB2}"/>
              </a:ext>
            </a:extLst>
          </p:cNvPr>
          <p:cNvSpPr>
            <a:spLocks noChangeArrowheads="1"/>
          </p:cNvSpPr>
          <p:nvPr>
            <p:custDataLst>
              <p:tags r:id="rId4"/>
            </p:custDataLst>
          </p:nvPr>
        </p:nvSpPr>
        <p:spPr bwMode="auto">
          <a:xfrm>
            <a:off x="1552738" y="2944813"/>
            <a:ext cx="9274531" cy="2900402"/>
          </a:xfrm>
          <a:prstGeom prst="roundRect">
            <a:avLst>
              <a:gd name="adj" fmla="val 5783"/>
            </a:avLst>
          </a:prstGeom>
          <a:noFill/>
          <a:ln w="9525">
            <a:solidFill>
              <a:srgbClr val="C00000"/>
            </a:solidFill>
            <a:miter lim="800000"/>
            <a:headEnd/>
            <a:tailEnd/>
          </a:ln>
        </p:spPr>
        <p:txBody>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4D4D4D"/>
              </a:solidFill>
              <a:effectLst/>
              <a:uLnTx/>
              <a:uFillTx/>
              <a:latin typeface="Arial" panose="020B0604020202020204" pitchFamily="34" charset="0"/>
              <a:ea typeface="宋体" panose="02010600030101010101" pitchFamily="2" charset="-122"/>
            </a:endParaRPr>
          </a:p>
        </p:txBody>
      </p:sp>
      <p:sp>
        <p:nvSpPr>
          <p:cNvPr id="10" name="PA-102286">
            <a:extLst>
              <a:ext uri="{FF2B5EF4-FFF2-40B4-BE49-F238E27FC236}">
                <a16:creationId xmlns:a16="http://schemas.microsoft.com/office/drawing/2014/main" xmlns="" id="{12EDC20F-E5FA-4312-AA54-B186E8E70BE6}"/>
              </a:ext>
            </a:extLst>
          </p:cNvPr>
          <p:cNvSpPr/>
          <p:nvPr>
            <p:custDataLst>
              <p:tags r:id="rId5"/>
            </p:custDataLst>
          </p:nvPr>
        </p:nvSpPr>
        <p:spPr>
          <a:xfrm>
            <a:off x="1813814" y="3061355"/>
            <a:ext cx="8825448" cy="2541080"/>
          </a:xfrm>
          <a:prstGeom prst="rect">
            <a:avLst/>
          </a:prstGeom>
          <a:noFill/>
        </p:spPr>
        <p:txBody>
          <a:bodyPr wrap="square">
            <a:spAutoFit/>
          </a:bodyPr>
          <a:lstStyle/>
          <a:p>
            <a:pPr algn="just" eaLnBrk="0" fontAlgn="base" hangingPunct="0">
              <a:lnSpc>
                <a:spcPct val="150000"/>
              </a:lnSpc>
              <a:spcBef>
                <a:spcPct val="0"/>
              </a:spcBef>
              <a:spcAft>
                <a:spcPct val="0"/>
              </a:spcAft>
            </a:pPr>
            <a:r>
              <a:rPr kumimoji="1" lang="zh-CN" altLang="en-US" dirty="0">
                <a:solidFill>
                  <a:srgbClr val="FF0000"/>
                </a:solidFill>
                <a:cs typeface="+mn-ea"/>
                <a:sym typeface="+mn-lt"/>
              </a:rPr>
              <a:t>应急措施</a:t>
            </a:r>
            <a:r>
              <a:rPr kumimoji="1" lang="en-US" altLang="zh-CN" dirty="0">
                <a:solidFill>
                  <a:srgbClr val="FF0000"/>
                </a:solidFill>
                <a:cs typeface="+mn-ea"/>
                <a:sym typeface="+mn-lt"/>
              </a:rPr>
              <a:t>:</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平时要结合教学活动，向学生们讲述地震和防震抗震知识。震前要安排好学生转移、撤离的路线和场地。</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地震发生时必须沉重冷静，震时在比较坚固、安全的房屋时，可以躲避在课桌下、讲台旁</a:t>
            </a:r>
            <a:r>
              <a:rPr kumimoji="1" lang="en-US" altLang="zh-CN" dirty="0">
                <a:solidFill>
                  <a:prstClr val="black"/>
                </a:solidFill>
                <a:cs typeface="+mn-ea"/>
                <a:sym typeface="+mn-lt"/>
              </a:rPr>
              <a:t>;</a:t>
            </a:r>
            <a:r>
              <a:rPr kumimoji="1" lang="zh-CN" altLang="en-US" dirty="0">
                <a:solidFill>
                  <a:prstClr val="black"/>
                </a:solidFill>
                <a:cs typeface="+mn-ea"/>
                <a:sym typeface="+mn-lt"/>
              </a:rPr>
              <a:t>教学楼内的学生可以到开间小，有管道支撑的房间里，绝不可让学生们乱跑或跳楼。震后沉着地指挥学生有秩序地撤离。</a:t>
            </a:r>
          </a:p>
        </p:txBody>
      </p:sp>
    </p:spTree>
    <p:extLst>
      <p:ext uri="{BB962C8B-B14F-4D97-AF65-F5344CB8AC3E}">
        <p14:creationId xmlns:p14="http://schemas.microsoft.com/office/powerpoint/2010/main" val="538621758"/>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53"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par>
                                <p:cTn id="13" presetID="2" presetClass="entr" presetSubtype="2" accel="43333" decel="56667"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300" fill="hold"/>
                                        <p:tgtEl>
                                          <p:spTgt spid="6"/>
                                        </p:tgtEl>
                                        <p:attrNameLst>
                                          <p:attrName>ppt_x</p:attrName>
                                        </p:attrNameLst>
                                      </p:cBhvr>
                                      <p:tavLst>
                                        <p:tav tm="0">
                                          <p:val>
                                            <p:strVal val="1+#ppt_w/2"/>
                                          </p:val>
                                        </p:tav>
                                        <p:tav tm="100000">
                                          <p:val>
                                            <p:strVal val="#ppt_x"/>
                                          </p:val>
                                        </p:tav>
                                      </p:tavLst>
                                    </p:anim>
                                    <p:anim calcmode="lin" valueType="num">
                                      <p:cBhvr additive="base">
                                        <p:cTn id="16" dur="3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500"/>
                                        <p:tgtEl>
                                          <p:spTgt spid="9"/>
                                        </p:tgtEl>
                                      </p:cBhvr>
                                    </p:animEffect>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bldP spid="10"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AB99F361-1552-4E26-A53E-B20989E4A3A4}"/>
              </a:ext>
            </a:extLst>
          </p:cNvPr>
          <p:cNvSpPr/>
          <p:nvPr/>
        </p:nvSpPr>
        <p:spPr>
          <a:xfrm>
            <a:off x="375920" y="294640"/>
            <a:ext cx="11419840" cy="6278880"/>
          </a:xfrm>
          <a:prstGeom prst="rect">
            <a:avLst/>
          </a:prstGeom>
          <a:solidFill>
            <a:srgbClr val="FFF6A1"/>
          </a:solidFill>
          <a:ln>
            <a:solidFill>
              <a:srgbClr val="FFF6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7C92F643-DEA5-46FF-82AD-E58373D4F389}"/>
              </a:ext>
            </a:extLst>
          </p:cNvPr>
          <p:cNvSpPr/>
          <p:nvPr/>
        </p:nvSpPr>
        <p:spPr>
          <a:xfrm>
            <a:off x="386417" y="419854"/>
            <a:ext cx="2031325" cy="369332"/>
          </a:xfrm>
          <a:prstGeom prst="rect">
            <a:avLst/>
          </a:prstGeom>
        </p:spPr>
        <p:txBody>
          <a:bodyPr wrap="none">
            <a:spAutoFit/>
          </a:bodyPr>
          <a:lstStyle/>
          <a:p>
            <a:pPr algn="ctr" defTabSz="914377"/>
            <a:r>
              <a:rPr lang="zh-CN" altLang="en-US" b="1" dirty="0">
                <a:solidFill>
                  <a:srgbClr val="C00000"/>
                </a:solidFill>
                <a:latin typeface="汉仪雅酷黑 75W" panose="020B0804020202020204" pitchFamily="34" charset="-122"/>
                <a:ea typeface="汉仪雅酷黑 75W" panose="020B0804020202020204" pitchFamily="34" charset="-122"/>
                <a:cs typeface="+mn-ea"/>
                <a:sym typeface="+mn-lt"/>
              </a:rPr>
              <a:t>防灾减灾安全知识</a:t>
            </a:r>
          </a:p>
        </p:txBody>
      </p:sp>
      <p:sp>
        <p:nvSpPr>
          <p:cNvPr id="4" name="PA-102282">
            <a:extLst>
              <a:ext uri="{FF2B5EF4-FFF2-40B4-BE49-F238E27FC236}">
                <a16:creationId xmlns:a16="http://schemas.microsoft.com/office/drawing/2014/main" xmlns="" id="{796FD930-F619-4B37-A8BA-9EF77AD811A2}"/>
              </a:ext>
            </a:extLst>
          </p:cNvPr>
          <p:cNvSpPr txBox="1"/>
          <p:nvPr>
            <p:custDataLst>
              <p:tags r:id="rId1"/>
            </p:custDataLst>
          </p:nvPr>
        </p:nvSpPr>
        <p:spPr>
          <a:xfrm>
            <a:off x="2279595" y="1691887"/>
            <a:ext cx="8547674" cy="523220"/>
          </a:xfrm>
          <a:prstGeom prst="rect">
            <a:avLst/>
          </a:prstGeom>
          <a:noFill/>
          <a:effectLst/>
        </p:spPr>
        <p:txBody>
          <a:bodyPr wrap="square" rtlCol="0">
            <a:spAutoFit/>
          </a:bodyPr>
          <a:lstStyle/>
          <a:p>
            <a:pPr>
              <a:defRPr/>
            </a:pPr>
            <a:r>
              <a:rPr lang="zh-CN" altLang="en-US" sz="2800" kern="0" dirty="0">
                <a:solidFill>
                  <a:srgbClr val="C00000"/>
                </a:solidFill>
                <a:latin typeface="汉仪雅酷黑 75W" panose="020B0804020202020204" pitchFamily="34" charset="-122"/>
                <a:ea typeface="汉仪雅酷黑 75W" panose="020B0804020202020204" pitchFamily="34" charset="-122"/>
                <a:cs typeface="+mn-ea"/>
                <a:sym typeface="+mn-lt"/>
              </a:rPr>
              <a:t>如何应对暴雨的来临</a:t>
            </a:r>
            <a:r>
              <a:rPr lang="en-US" altLang="zh-CN" sz="2800" kern="0"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5" name="PA-102283" descr="F:\桌面\党政机关\素材\党徽\Nipic_20180988_201509091138025270001.png">
            <a:extLst>
              <a:ext uri="{FF2B5EF4-FFF2-40B4-BE49-F238E27FC236}">
                <a16:creationId xmlns:a16="http://schemas.microsoft.com/office/drawing/2014/main" xmlns="" id="{52587CE8-07BB-425F-A7B6-ACF37FF5FF8A}"/>
              </a:ext>
            </a:extLst>
          </p:cNvPr>
          <p:cNvPicPr>
            <a:picLocks noChangeAspect="1" noChangeArrowheads="1"/>
          </p:cNvPicPr>
          <p:nvPr>
            <p:custDataLst>
              <p:tags r:id="rId2"/>
            </p:custDataLst>
          </p:nvPr>
        </p:nvPicPr>
        <p:blipFill>
          <a:blip r:embed="rId9" cstate="print">
            <a:extLst>
              <a:ext uri="{28A0092B-C50C-407E-A947-70E740481C1C}">
                <a14:useLocalDpi xmlns:a14="http://schemas.microsoft.com/office/drawing/2010/main" val="0"/>
              </a:ext>
            </a:extLst>
          </a:blip>
          <a:srcRect/>
          <a:stretch>
            <a:fillRect/>
          </a:stretch>
        </p:blipFill>
        <p:spPr bwMode="auto">
          <a:xfrm>
            <a:off x="1813814" y="1676703"/>
            <a:ext cx="607251" cy="49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PA-102284">
            <a:extLst>
              <a:ext uri="{FF2B5EF4-FFF2-40B4-BE49-F238E27FC236}">
                <a16:creationId xmlns:a16="http://schemas.microsoft.com/office/drawing/2014/main" xmlns="" id="{D99CA30D-937C-4D0A-9FD8-48286B39D6BF}"/>
              </a:ext>
            </a:extLst>
          </p:cNvPr>
          <p:cNvGrpSpPr/>
          <p:nvPr>
            <p:custDataLst>
              <p:tags r:id="rId3"/>
            </p:custDataLst>
          </p:nvPr>
        </p:nvGrpSpPr>
        <p:grpSpPr>
          <a:xfrm>
            <a:off x="1552738" y="2231209"/>
            <a:ext cx="9274531" cy="369324"/>
            <a:chOff x="-1242360" y="2455854"/>
            <a:chExt cx="1665893" cy="1747059"/>
          </a:xfrm>
        </p:grpSpPr>
        <p:sp>
          <p:nvSpPr>
            <p:cNvPr id="7" name="PA-矩形 11">
              <a:extLst>
                <a:ext uri="{FF2B5EF4-FFF2-40B4-BE49-F238E27FC236}">
                  <a16:creationId xmlns:a16="http://schemas.microsoft.com/office/drawing/2014/main" xmlns="" id="{7B029FE1-D3DF-4245-8CC9-16FCC24429F5}"/>
                </a:ext>
              </a:extLst>
            </p:cNvPr>
            <p:cNvSpPr>
              <a:spLocks noChangeArrowheads="1"/>
            </p:cNvSpPr>
            <p:nvPr>
              <p:custDataLst>
                <p:tags r:id="rId6"/>
              </p:custDataLst>
            </p:nvPr>
          </p:nvSpPr>
          <p:spPr bwMode="auto">
            <a:xfrm>
              <a:off x="-1242360" y="2471583"/>
              <a:ext cx="1665893" cy="794229"/>
            </a:xfrm>
            <a:prstGeom prst="roundRect">
              <a:avLst>
                <a:gd name="adj" fmla="val 50000"/>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思源黑体 CN Heavy" panose="020B0A00000000000000" pitchFamily="34" charset="-122"/>
                <a:ea typeface="思源黑体 CN Heavy" panose="020B0A00000000000000" pitchFamily="34" charset="-122"/>
                <a:cs typeface="Calibri" pitchFamily="34" charset="0"/>
                <a:sym typeface="Calibri" pitchFamily="34" charset="0"/>
              </a:endParaRPr>
            </a:p>
          </p:txBody>
        </p:sp>
        <p:sp>
          <p:nvSpPr>
            <p:cNvPr id="8" name="PA-矩形 38">
              <a:extLst>
                <a:ext uri="{FF2B5EF4-FFF2-40B4-BE49-F238E27FC236}">
                  <a16:creationId xmlns:a16="http://schemas.microsoft.com/office/drawing/2014/main" xmlns="" id="{0E72F87D-CC00-40E6-8D87-79C3B0D8C777}"/>
                </a:ext>
              </a:extLst>
            </p:cNvPr>
            <p:cNvSpPr>
              <a:spLocks noChangeArrowheads="1"/>
            </p:cNvSpPr>
            <p:nvPr>
              <p:custDataLst>
                <p:tags r:id="rId7"/>
              </p:custDataLst>
            </p:nvPr>
          </p:nvSpPr>
          <p:spPr bwMode="auto">
            <a:xfrm>
              <a:off x="-718840" y="2455854"/>
              <a:ext cx="33178" cy="1747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lvl="0" algn="ctr">
                <a:defRPr/>
              </a:pPr>
              <a:endParaRPr kumimoji="0" lang="en-US" b="1" i="0" u="none" strike="noStrike" kern="1200" cap="none" spc="0" normalizeH="0" baseline="0" noProof="0" dirty="0">
                <a:ln>
                  <a:noFill/>
                </a:ln>
                <a:gradFill>
                  <a:gsLst>
                    <a:gs pos="0">
                      <a:prstClr val="white"/>
                    </a:gs>
                    <a:gs pos="100000">
                      <a:srgbClr val="FFFF00"/>
                    </a:gs>
                  </a:gsLst>
                  <a:lin ang="5400000" scaled="1"/>
                </a:gradFill>
                <a:effectLst/>
                <a:uLnTx/>
                <a:uFillTx/>
                <a:latin typeface="Calibri" panose="020F0502020204030204"/>
                <a:ea typeface="思源黑体 CN Heavy" panose="020B0A00000000000000" pitchFamily="34" charset="-122"/>
                <a:sym typeface="方正兰亭黑_GBK" pitchFamily="2" charset="-122"/>
              </a:endParaRPr>
            </a:p>
          </p:txBody>
        </p:sp>
      </p:grpSp>
      <p:sp>
        <p:nvSpPr>
          <p:cNvPr id="9" name="PA-102285">
            <a:extLst>
              <a:ext uri="{FF2B5EF4-FFF2-40B4-BE49-F238E27FC236}">
                <a16:creationId xmlns:a16="http://schemas.microsoft.com/office/drawing/2014/main" xmlns="" id="{9BC8F28D-4167-4F5D-8313-370C81D4FCB2}"/>
              </a:ext>
            </a:extLst>
          </p:cNvPr>
          <p:cNvSpPr>
            <a:spLocks noChangeArrowheads="1"/>
          </p:cNvSpPr>
          <p:nvPr>
            <p:custDataLst>
              <p:tags r:id="rId4"/>
            </p:custDataLst>
          </p:nvPr>
        </p:nvSpPr>
        <p:spPr bwMode="auto">
          <a:xfrm>
            <a:off x="1552738" y="2944813"/>
            <a:ext cx="9274531" cy="2900402"/>
          </a:xfrm>
          <a:prstGeom prst="roundRect">
            <a:avLst>
              <a:gd name="adj" fmla="val 5783"/>
            </a:avLst>
          </a:prstGeom>
          <a:noFill/>
          <a:ln w="9525">
            <a:solidFill>
              <a:srgbClr val="C00000"/>
            </a:solidFill>
            <a:miter lim="800000"/>
            <a:headEnd/>
            <a:tailEnd/>
          </a:ln>
        </p:spPr>
        <p:txBody>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4D4D4D"/>
              </a:solidFill>
              <a:effectLst/>
              <a:uLnTx/>
              <a:uFillTx/>
              <a:latin typeface="Arial" panose="020B0604020202020204" pitchFamily="34" charset="0"/>
              <a:ea typeface="宋体" panose="02010600030101010101" pitchFamily="2" charset="-122"/>
            </a:endParaRPr>
          </a:p>
        </p:txBody>
      </p:sp>
      <p:sp>
        <p:nvSpPr>
          <p:cNvPr id="10" name="PA-102286">
            <a:extLst>
              <a:ext uri="{FF2B5EF4-FFF2-40B4-BE49-F238E27FC236}">
                <a16:creationId xmlns:a16="http://schemas.microsoft.com/office/drawing/2014/main" xmlns="" id="{12EDC20F-E5FA-4312-AA54-B186E8E70BE6}"/>
              </a:ext>
            </a:extLst>
          </p:cNvPr>
          <p:cNvSpPr/>
          <p:nvPr>
            <p:custDataLst>
              <p:tags r:id="rId5"/>
            </p:custDataLst>
          </p:nvPr>
        </p:nvSpPr>
        <p:spPr>
          <a:xfrm>
            <a:off x="1813814" y="3061355"/>
            <a:ext cx="8825448" cy="2125582"/>
          </a:xfrm>
          <a:prstGeom prst="rect">
            <a:avLst/>
          </a:prstGeom>
          <a:noFill/>
        </p:spPr>
        <p:txBody>
          <a:bodyPr wrap="square">
            <a:spAutoFit/>
          </a:bodyPr>
          <a:lstStyle/>
          <a:p>
            <a:pPr algn="just" eaLnBrk="0" fontAlgn="base" hangingPunct="0">
              <a:lnSpc>
                <a:spcPct val="150000"/>
              </a:lnSpc>
              <a:spcBef>
                <a:spcPct val="0"/>
              </a:spcBef>
              <a:spcAft>
                <a:spcPct val="0"/>
              </a:spcAft>
            </a:pPr>
            <a:r>
              <a:rPr kumimoji="1" lang="zh-CN" altLang="en-US" dirty="0">
                <a:solidFill>
                  <a:srgbClr val="FF0000"/>
                </a:solidFill>
                <a:cs typeface="+mn-ea"/>
                <a:sym typeface="+mn-lt"/>
              </a:rPr>
              <a:t>应急措施</a:t>
            </a:r>
            <a:r>
              <a:rPr kumimoji="1" lang="en-US" altLang="zh-CN" dirty="0">
                <a:solidFill>
                  <a:srgbClr val="FF0000"/>
                </a:solidFill>
                <a:cs typeface="+mn-ea"/>
                <a:sym typeface="+mn-lt"/>
              </a:rPr>
              <a:t>:</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预防居民住房发生内涝，可因地制宜，在家门口放置挡水板或者堆砌土坎</a:t>
            </a:r>
            <a:r>
              <a:rPr kumimoji="1" lang="en-US" altLang="zh-CN" dirty="0">
                <a:solidFill>
                  <a:prstClr val="black"/>
                </a:solidFill>
                <a:cs typeface="+mn-ea"/>
                <a:sym typeface="+mn-lt"/>
              </a:rPr>
              <a:t>;</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室外积水漫入室内时，应立即切断电源，防止积水带电伤人</a:t>
            </a:r>
            <a:r>
              <a:rPr kumimoji="1" lang="en-US" altLang="zh-CN" dirty="0">
                <a:solidFill>
                  <a:prstClr val="black"/>
                </a:solidFill>
                <a:cs typeface="+mn-ea"/>
                <a:sym typeface="+mn-lt"/>
              </a:rPr>
              <a:t>;</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在户外积水中行走时，要注意观察，贴近建筑物行走，防止掉入地坑、沙井等</a:t>
            </a:r>
            <a:r>
              <a:rPr kumimoji="1" lang="en-US" altLang="zh-CN" dirty="0">
                <a:solidFill>
                  <a:prstClr val="black"/>
                </a:solidFill>
                <a:cs typeface="+mn-ea"/>
                <a:sym typeface="+mn-lt"/>
              </a:rPr>
              <a:t>;</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驾车经过深积水区，应尽量绕行。</a:t>
            </a:r>
          </a:p>
        </p:txBody>
      </p:sp>
    </p:spTree>
    <p:extLst>
      <p:ext uri="{BB962C8B-B14F-4D97-AF65-F5344CB8AC3E}">
        <p14:creationId xmlns:p14="http://schemas.microsoft.com/office/powerpoint/2010/main" val="765673052"/>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53"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par>
                                <p:cTn id="13" presetID="2" presetClass="entr" presetSubtype="2" accel="43333" decel="56667"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300" fill="hold"/>
                                        <p:tgtEl>
                                          <p:spTgt spid="6"/>
                                        </p:tgtEl>
                                        <p:attrNameLst>
                                          <p:attrName>ppt_x</p:attrName>
                                        </p:attrNameLst>
                                      </p:cBhvr>
                                      <p:tavLst>
                                        <p:tav tm="0">
                                          <p:val>
                                            <p:strVal val="1+#ppt_w/2"/>
                                          </p:val>
                                        </p:tav>
                                        <p:tav tm="100000">
                                          <p:val>
                                            <p:strVal val="#ppt_x"/>
                                          </p:val>
                                        </p:tav>
                                      </p:tavLst>
                                    </p:anim>
                                    <p:anim calcmode="lin" valueType="num">
                                      <p:cBhvr additive="base">
                                        <p:cTn id="16" dur="3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500"/>
                                        <p:tgtEl>
                                          <p:spTgt spid="9"/>
                                        </p:tgtEl>
                                      </p:cBhvr>
                                    </p:animEffect>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bldP spid="10"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AB99F361-1552-4E26-A53E-B20989E4A3A4}"/>
              </a:ext>
            </a:extLst>
          </p:cNvPr>
          <p:cNvSpPr/>
          <p:nvPr/>
        </p:nvSpPr>
        <p:spPr>
          <a:xfrm>
            <a:off x="375920" y="294640"/>
            <a:ext cx="11419840" cy="6278880"/>
          </a:xfrm>
          <a:prstGeom prst="rect">
            <a:avLst/>
          </a:prstGeom>
          <a:solidFill>
            <a:srgbClr val="FFF6A1"/>
          </a:solidFill>
          <a:ln>
            <a:solidFill>
              <a:srgbClr val="FFF6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7C92F643-DEA5-46FF-82AD-E58373D4F389}"/>
              </a:ext>
            </a:extLst>
          </p:cNvPr>
          <p:cNvSpPr/>
          <p:nvPr/>
        </p:nvSpPr>
        <p:spPr>
          <a:xfrm>
            <a:off x="386417" y="419854"/>
            <a:ext cx="2031325" cy="369332"/>
          </a:xfrm>
          <a:prstGeom prst="rect">
            <a:avLst/>
          </a:prstGeom>
        </p:spPr>
        <p:txBody>
          <a:bodyPr wrap="none">
            <a:spAutoFit/>
          </a:bodyPr>
          <a:lstStyle/>
          <a:p>
            <a:pPr algn="ctr" defTabSz="914377"/>
            <a:r>
              <a:rPr lang="zh-CN" altLang="en-US" b="1" dirty="0">
                <a:solidFill>
                  <a:srgbClr val="C00000"/>
                </a:solidFill>
                <a:latin typeface="汉仪雅酷黑 75W" panose="020B0804020202020204" pitchFamily="34" charset="-122"/>
                <a:ea typeface="汉仪雅酷黑 75W" panose="020B0804020202020204" pitchFamily="34" charset="-122"/>
                <a:cs typeface="+mn-ea"/>
                <a:sym typeface="+mn-lt"/>
              </a:rPr>
              <a:t>防灾减灾安全知识</a:t>
            </a:r>
          </a:p>
        </p:txBody>
      </p:sp>
      <p:sp>
        <p:nvSpPr>
          <p:cNvPr id="4" name="PA-102282">
            <a:extLst>
              <a:ext uri="{FF2B5EF4-FFF2-40B4-BE49-F238E27FC236}">
                <a16:creationId xmlns:a16="http://schemas.microsoft.com/office/drawing/2014/main" xmlns="" id="{796FD930-F619-4B37-A8BA-9EF77AD811A2}"/>
              </a:ext>
            </a:extLst>
          </p:cNvPr>
          <p:cNvSpPr txBox="1"/>
          <p:nvPr>
            <p:custDataLst>
              <p:tags r:id="rId1"/>
            </p:custDataLst>
          </p:nvPr>
        </p:nvSpPr>
        <p:spPr>
          <a:xfrm>
            <a:off x="2279595" y="1691887"/>
            <a:ext cx="8547674" cy="523220"/>
          </a:xfrm>
          <a:prstGeom prst="rect">
            <a:avLst/>
          </a:prstGeom>
          <a:noFill/>
          <a:effectLst/>
        </p:spPr>
        <p:txBody>
          <a:bodyPr wrap="square" rtlCol="0">
            <a:spAutoFit/>
          </a:bodyPr>
          <a:lstStyle/>
          <a:p>
            <a:pPr>
              <a:defRPr/>
            </a:pPr>
            <a:r>
              <a:rPr lang="zh-CN" altLang="en-US" sz="2800" kern="0" dirty="0">
                <a:solidFill>
                  <a:srgbClr val="C00000"/>
                </a:solidFill>
                <a:latin typeface="汉仪雅酷黑 75W" panose="020B0804020202020204" pitchFamily="34" charset="-122"/>
                <a:ea typeface="汉仪雅酷黑 75W" panose="020B0804020202020204" pitchFamily="34" charset="-122"/>
                <a:cs typeface="+mn-ea"/>
                <a:sym typeface="+mn-lt"/>
              </a:rPr>
              <a:t>如何应对洪水的来临</a:t>
            </a:r>
            <a:r>
              <a:rPr lang="en-US" altLang="zh-CN" sz="2800" kern="0"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5" name="PA-102283" descr="F:\桌面\党政机关\素材\党徽\Nipic_20180988_201509091138025270001.png">
            <a:extLst>
              <a:ext uri="{FF2B5EF4-FFF2-40B4-BE49-F238E27FC236}">
                <a16:creationId xmlns:a16="http://schemas.microsoft.com/office/drawing/2014/main" xmlns="" id="{52587CE8-07BB-425F-A7B6-ACF37FF5FF8A}"/>
              </a:ext>
            </a:extLst>
          </p:cNvPr>
          <p:cNvPicPr>
            <a:picLocks noChangeAspect="1" noChangeArrowheads="1"/>
          </p:cNvPicPr>
          <p:nvPr>
            <p:custDataLst>
              <p:tags r:id="rId2"/>
            </p:custDataLst>
          </p:nvPr>
        </p:nvPicPr>
        <p:blipFill>
          <a:blip r:embed="rId9" cstate="print">
            <a:extLst>
              <a:ext uri="{28A0092B-C50C-407E-A947-70E740481C1C}">
                <a14:useLocalDpi xmlns:a14="http://schemas.microsoft.com/office/drawing/2010/main" val="0"/>
              </a:ext>
            </a:extLst>
          </a:blip>
          <a:srcRect/>
          <a:stretch>
            <a:fillRect/>
          </a:stretch>
        </p:blipFill>
        <p:spPr bwMode="auto">
          <a:xfrm>
            <a:off x="1813814" y="1676703"/>
            <a:ext cx="607251" cy="49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PA-102284">
            <a:extLst>
              <a:ext uri="{FF2B5EF4-FFF2-40B4-BE49-F238E27FC236}">
                <a16:creationId xmlns:a16="http://schemas.microsoft.com/office/drawing/2014/main" xmlns="" id="{D99CA30D-937C-4D0A-9FD8-48286B39D6BF}"/>
              </a:ext>
            </a:extLst>
          </p:cNvPr>
          <p:cNvGrpSpPr/>
          <p:nvPr>
            <p:custDataLst>
              <p:tags r:id="rId3"/>
            </p:custDataLst>
          </p:nvPr>
        </p:nvGrpSpPr>
        <p:grpSpPr>
          <a:xfrm>
            <a:off x="1552738" y="2231209"/>
            <a:ext cx="9274531" cy="369324"/>
            <a:chOff x="-1242360" y="2455854"/>
            <a:chExt cx="1665893" cy="1747059"/>
          </a:xfrm>
        </p:grpSpPr>
        <p:sp>
          <p:nvSpPr>
            <p:cNvPr id="7" name="PA-矩形 11">
              <a:extLst>
                <a:ext uri="{FF2B5EF4-FFF2-40B4-BE49-F238E27FC236}">
                  <a16:creationId xmlns:a16="http://schemas.microsoft.com/office/drawing/2014/main" xmlns="" id="{7B029FE1-D3DF-4245-8CC9-16FCC24429F5}"/>
                </a:ext>
              </a:extLst>
            </p:cNvPr>
            <p:cNvSpPr>
              <a:spLocks noChangeArrowheads="1"/>
            </p:cNvSpPr>
            <p:nvPr>
              <p:custDataLst>
                <p:tags r:id="rId6"/>
              </p:custDataLst>
            </p:nvPr>
          </p:nvSpPr>
          <p:spPr bwMode="auto">
            <a:xfrm>
              <a:off x="-1242360" y="2471583"/>
              <a:ext cx="1665893" cy="794229"/>
            </a:xfrm>
            <a:prstGeom prst="roundRect">
              <a:avLst>
                <a:gd name="adj" fmla="val 50000"/>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思源黑体 CN Heavy" panose="020B0A00000000000000" pitchFamily="34" charset="-122"/>
                <a:ea typeface="思源黑体 CN Heavy" panose="020B0A00000000000000" pitchFamily="34" charset="-122"/>
                <a:cs typeface="Calibri" pitchFamily="34" charset="0"/>
                <a:sym typeface="Calibri" pitchFamily="34" charset="0"/>
              </a:endParaRPr>
            </a:p>
          </p:txBody>
        </p:sp>
        <p:sp>
          <p:nvSpPr>
            <p:cNvPr id="8" name="PA-矩形 38">
              <a:extLst>
                <a:ext uri="{FF2B5EF4-FFF2-40B4-BE49-F238E27FC236}">
                  <a16:creationId xmlns:a16="http://schemas.microsoft.com/office/drawing/2014/main" xmlns="" id="{0E72F87D-CC00-40E6-8D87-79C3B0D8C777}"/>
                </a:ext>
              </a:extLst>
            </p:cNvPr>
            <p:cNvSpPr>
              <a:spLocks noChangeArrowheads="1"/>
            </p:cNvSpPr>
            <p:nvPr>
              <p:custDataLst>
                <p:tags r:id="rId7"/>
              </p:custDataLst>
            </p:nvPr>
          </p:nvSpPr>
          <p:spPr bwMode="auto">
            <a:xfrm>
              <a:off x="-718840" y="2455854"/>
              <a:ext cx="33178" cy="1747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lvl="0" algn="ctr">
                <a:defRPr/>
              </a:pPr>
              <a:endParaRPr kumimoji="0" lang="en-US" b="1" i="0" u="none" strike="noStrike" kern="1200" cap="none" spc="0" normalizeH="0" baseline="0" noProof="0" dirty="0">
                <a:ln>
                  <a:noFill/>
                </a:ln>
                <a:gradFill>
                  <a:gsLst>
                    <a:gs pos="0">
                      <a:prstClr val="white"/>
                    </a:gs>
                    <a:gs pos="100000">
                      <a:srgbClr val="FFFF00"/>
                    </a:gs>
                  </a:gsLst>
                  <a:lin ang="5400000" scaled="1"/>
                </a:gradFill>
                <a:effectLst/>
                <a:uLnTx/>
                <a:uFillTx/>
                <a:latin typeface="Calibri" panose="020F0502020204030204"/>
                <a:ea typeface="思源黑体 CN Heavy" panose="020B0A00000000000000" pitchFamily="34" charset="-122"/>
                <a:sym typeface="方正兰亭黑_GBK" pitchFamily="2" charset="-122"/>
              </a:endParaRPr>
            </a:p>
          </p:txBody>
        </p:sp>
      </p:grpSp>
      <p:sp>
        <p:nvSpPr>
          <p:cNvPr id="9" name="PA-102285">
            <a:extLst>
              <a:ext uri="{FF2B5EF4-FFF2-40B4-BE49-F238E27FC236}">
                <a16:creationId xmlns:a16="http://schemas.microsoft.com/office/drawing/2014/main" xmlns="" id="{9BC8F28D-4167-4F5D-8313-370C81D4FCB2}"/>
              </a:ext>
            </a:extLst>
          </p:cNvPr>
          <p:cNvSpPr>
            <a:spLocks noChangeArrowheads="1"/>
          </p:cNvSpPr>
          <p:nvPr>
            <p:custDataLst>
              <p:tags r:id="rId4"/>
            </p:custDataLst>
          </p:nvPr>
        </p:nvSpPr>
        <p:spPr bwMode="auto">
          <a:xfrm>
            <a:off x="1552738" y="2694191"/>
            <a:ext cx="9274531" cy="3212919"/>
          </a:xfrm>
          <a:prstGeom prst="roundRect">
            <a:avLst>
              <a:gd name="adj" fmla="val 5783"/>
            </a:avLst>
          </a:prstGeom>
          <a:noFill/>
          <a:ln w="9525">
            <a:solidFill>
              <a:srgbClr val="C00000"/>
            </a:solidFill>
            <a:miter lim="800000"/>
            <a:headEnd/>
            <a:tailEnd/>
          </a:ln>
        </p:spPr>
        <p:txBody>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4D4D4D"/>
              </a:solidFill>
              <a:effectLst/>
              <a:uLnTx/>
              <a:uFillTx/>
              <a:latin typeface="Arial" panose="020B0604020202020204" pitchFamily="34" charset="0"/>
              <a:ea typeface="宋体" panose="02010600030101010101" pitchFamily="2" charset="-122"/>
            </a:endParaRPr>
          </a:p>
        </p:txBody>
      </p:sp>
      <p:sp>
        <p:nvSpPr>
          <p:cNvPr id="10" name="PA-102286">
            <a:extLst>
              <a:ext uri="{FF2B5EF4-FFF2-40B4-BE49-F238E27FC236}">
                <a16:creationId xmlns:a16="http://schemas.microsoft.com/office/drawing/2014/main" xmlns="" id="{12EDC20F-E5FA-4312-AA54-B186E8E70BE6}"/>
              </a:ext>
            </a:extLst>
          </p:cNvPr>
          <p:cNvSpPr/>
          <p:nvPr>
            <p:custDataLst>
              <p:tags r:id="rId5"/>
            </p:custDataLst>
          </p:nvPr>
        </p:nvSpPr>
        <p:spPr>
          <a:xfrm>
            <a:off x="1813814" y="2810734"/>
            <a:ext cx="8825448" cy="2956579"/>
          </a:xfrm>
          <a:prstGeom prst="rect">
            <a:avLst/>
          </a:prstGeom>
          <a:noFill/>
        </p:spPr>
        <p:txBody>
          <a:bodyPr wrap="square">
            <a:spAutoFit/>
          </a:bodyPr>
          <a:lstStyle/>
          <a:p>
            <a:pPr algn="just" eaLnBrk="0" fontAlgn="base" hangingPunct="0">
              <a:lnSpc>
                <a:spcPct val="150000"/>
              </a:lnSpc>
              <a:spcBef>
                <a:spcPct val="0"/>
              </a:spcBef>
              <a:spcAft>
                <a:spcPct val="0"/>
              </a:spcAft>
            </a:pPr>
            <a:r>
              <a:rPr kumimoji="1" lang="zh-CN" altLang="en-US" dirty="0">
                <a:solidFill>
                  <a:srgbClr val="FF0000"/>
                </a:solidFill>
                <a:cs typeface="+mn-ea"/>
                <a:sym typeface="+mn-lt"/>
              </a:rPr>
              <a:t>应急措施</a:t>
            </a:r>
            <a:r>
              <a:rPr kumimoji="1" lang="en-US" altLang="zh-CN" dirty="0">
                <a:solidFill>
                  <a:srgbClr val="FF0000"/>
                </a:solidFill>
                <a:cs typeface="+mn-ea"/>
                <a:sym typeface="+mn-lt"/>
              </a:rPr>
              <a:t>:</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突然遭受洪水袭击时，要沉重冷静，并以最快速度安全转移，安全转移要先人员后财产，先老幼病残人员，后其他人员，切不可有侥幸心理</a:t>
            </a:r>
            <a:r>
              <a:rPr kumimoji="1" lang="en-US" altLang="zh-CN" dirty="0">
                <a:solidFill>
                  <a:prstClr val="black"/>
                </a:solidFill>
                <a:cs typeface="+mn-ea"/>
                <a:sym typeface="+mn-lt"/>
              </a:rPr>
              <a:t>; </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被洪水围困的，有通讯条件的，可利用通讯工具寻求教援，无通讯工具的想办法向外界发出求救信号，同时可以寻找体积较大的漂浮物等，主动采取自救措施。</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当住宅遭受洪水围困时，应迅速安排家人向房顶转移，并想办法发出求救信号</a:t>
            </a:r>
            <a:r>
              <a:rPr kumimoji="1" lang="en-US" altLang="zh-CN" dirty="0">
                <a:solidFill>
                  <a:prstClr val="black"/>
                </a:solidFill>
                <a:cs typeface="+mn-ea"/>
                <a:sym typeface="+mn-lt"/>
              </a:rPr>
              <a:t>;</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洪水过后往往伴随疫情发生，应注意做好防疫工作。</a:t>
            </a:r>
          </a:p>
        </p:txBody>
      </p:sp>
    </p:spTree>
    <p:extLst>
      <p:ext uri="{BB962C8B-B14F-4D97-AF65-F5344CB8AC3E}">
        <p14:creationId xmlns:p14="http://schemas.microsoft.com/office/powerpoint/2010/main" val="1242863354"/>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53"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par>
                                <p:cTn id="13" presetID="2" presetClass="entr" presetSubtype="2" accel="43333" decel="56667"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300" fill="hold"/>
                                        <p:tgtEl>
                                          <p:spTgt spid="6"/>
                                        </p:tgtEl>
                                        <p:attrNameLst>
                                          <p:attrName>ppt_x</p:attrName>
                                        </p:attrNameLst>
                                      </p:cBhvr>
                                      <p:tavLst>
                                        <p:tav tm="0">
                                          <p:val>
                                            <p:strVal val="1+#ppt_w/2"/>
                                          </p:val>
                                        </p:tav>
                                        <p:tav tm="100000">
                                          <p:val>
                                            <p:strVal val="#ppt_x"/>
                                          </p:val>
                                        </p:tav>
                                      </p:tavLst>
                                    </p:anim>
                                    <p:anim calcmode="lin" valueType="num">
                                      <p:cBhvr additive="base">
                                        <p:cTn id="16" dur="3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500"/>
                                        <p:tgtEl>
                                          <p:spTgt spid="9"/>
                                        </p:tgtEl>
                                      </p:cBhvr>
                                    </p:animEffect>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B31F53C-4EBE-4231-A8B5-4AE240EE3E15}"/>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0" y="4862992"/>
            <a:ext cx="12192000" cy="1995008"/>
          </a:xfrm>
          <a:prstGeom prst="rect">
            <a:avLst/>
          </a:prstGeom>
        </p:spPr>
      </p:pic>
      <p:pic>
        <p:nvPicPr>
          <p:cNvPr id="18" name="图片 17">
            <a:extLst>
              <a:ext uri="{FF2B5EF4-FFF2-40B4-BE49-F238E27FC236}">
                <a16:creationId xmlns:a16="http://schemas.microsoft.com/office/drawing/2014/main" xmlns="" id="{2F2BFC75-7D03-411E-B367-F3F3FB8C1A62}"/>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0" y="3632727"/>
            <a:ext cx="3456432" cy="2610220"/>
          </a:xfrm>
          <a:prstGeom prst="rect">
            <a:avLst/>
          </a:prstGeom>
        </p:spPr>
      </p:pic>
      <p:pic>
        <p:nvPicPr>
          <p:cNvPr id="21" name="图片 20">
            <a:extLst>
              <a:ext uri="{FF2B5EF4-FFF2-40B4-BE49-F238E27FC236}">
                <a16:creationId xmlns:a16="http://schemas.microsoft.com/office/drawing/2014/main" xmlns="" id="{DD485A19-BF13-4213-A9DE-693DAF00DE4A}"/>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9866376" y="1818051"/>
            <a:ext cx="2325624" cy="4668924"/>
          </a:xfrm>
          <a:prstGeom prst="rect">
            <a:avLst/>
          </a:prstGeom>
        </p:spPr>
      </p:pic>
      <p:pic>
        <p:nvPicPr>
          <p:cNvPr id="23" name="图片 22">
            <a:extLst>
              <a:ext uri="{FF2B5EF4-FFF2-40B4-BE49-F238E27FC236}">
                <a16:creationId xmlns:a16="http://schemas.microsoft.com/office/drawing/2014/main" xmlns="" id="{0DB2A511-BE53-434A-B3AE-690AA33BE8E8}"/>
              </a:ext>
            </a:extLst>
          </p:cNvPr>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4500372" y="4541980"/>
            <a:ext cx="3191256" cy="2132866"/>
          </a:xfrm>
          <a:prstGeom prst="rect">
            <a:avLst/>
          </a:prstGeom>
        </p:spPr>
      </p:pic>
      <p:pic>
        <p:nvPicPr>
          <p:cNvPr id="7" name="图片 6">
            <a:extLst>
              <a:ext uri="{FF2B5EF4-FFF2-40B4-BE49-F238E27FC236}">
                <a16:creationId xmlns:a16="http://schemas.microsoft.com/office/drawing/2014/main" xmlns="" id="{CD4CD553-10FE-4C55-8161-F2258A8E2639}"/>
              </a:ext>
            </a:extLst>
          </p:cNvPr>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0" y="5012682"/>
            <a:ext cx="12192000" cy="1845318"/>
          </a:xfrm>
          <a:prstGeom prst="rect">
            <a:avLst/>
          </a:prstGeom>
        </p:spPr>
      </p:pic>
      <p:sp>
        <p:nvSpPr>
          <p:cNvPr id="12" name="PA-102223">
            <a:extLst>
              <a:ext uri="{FF2B5EF4-FFF2-40B4-BE49-F238E27FC236}">
                <a16:creationId xmlns:a16="http://schemas.microsoft.com/office/drawing/2014/main" xmlns="" id="{D9467572-B64C-4BEF-95E0-70B41B9F684E}"/>
              </a:ext>
            </a:extLst>
          </p:cNvPr>
          <p:cNvSpPr/>
          <p:nvPr>
            <p:custDataLst>
              <p:tags r:id="rId1"/>
            </p:custDataLst>
          </p:nvPr>
        </p:nvSpPr>
        <p:spPr>
          <a:xfrm>
            <a:off x="4735993" y="1856672"/>
            <a:ext cx="4336887" cy="548640"/>
          </a:xfrm>
          <a:prstGeom prst="roundRect">
            <a:avLst/>
          </a:prstGeom>
          <a:noFill/>
          <a:ln w="12700" cap="flat" cmpd="sng" algn="ctr">
            <a:solidFill>
              <a:srgbClr val="FFEDC2"/>
            </a:solidFill>
            <a:prstDash val="solid"/>
            <a:miter lim="800000"/>
          </a:ln>
          <a:effectLst/>
        </p:spPr>
        <p:txBody>
          <a:bodyPr rtlCol="0" anchor="ctr"/>
          <a:lstStyle/>
          <a:p>
            <a:pPr defTabSz="914377"/>
            <a:r>
              <a:rPr lang="zh-CN" altLang="en-US" sz="2800" b="1" dirty="0">
                <a:solidFill>
                  <a:srgbClr val="FFF6A1"/>
                </a:solidFill>
                <a:latin typeface="汉仪雅酷黑 75W" panose="020B0804020202020204" pitchFamily="34" charset="-122"/>
                <a:ea typeface="汉仪雅酷黑 75W" panose="020B0804020202020204" pitchFamily="34" charset="-122"/>
                <a:cs typeface="+mn-ea"/>
                <a:sym typeface="+mn-lt"/>
              </a:rPr>
              <a:t>全国防灾减灾日</a:t>
            </a:r>
          </a:p>
        </p:txBody>
      </p:sp>
      <p:sp>
        <p:nvSpPr>
          <p:cNvPr id="13" name="PA-102224">
            <a:extLst>
              <a:ext uri="{FF2B5EF4-FFF2-40B4-BE49-F238E27FC236}">
                <a16:creationId xmlns:a16="http://schemas.microsoft.com/office/drawing/2014/main" xmlns="" id="{78FA99EA-A9C0-41A4-968D-BB7C8F4AA4A6}"/>
              </a:ext>
            </a:extLst>
          </p:cNvPr>
          <p:cNvSpPr/>
          <p:nvPr>
            <p:custDataLst>
              <p:tags r:id="rId2"/>
            </p:custDataLst>
          </p:nvPr>
        </p:nvSpPr>
        <p:spPr>
          <a:xfrm>
            <a:off x="3832351" y="1856672"/>
            <a:ext cx="550039" cy="548640"/>
          </a:xfrm>
          <a:prstGeom prst="roundRect">
            <a:avLst/>
          </a:prstGeom>
          <a:solidFill>
            <a:srgbClr val="FFF6A1"/>
          </a:solidFill>
          <a:ln w="12700" cap="flat" cmpd="sng" algn="ctr">
            <a:solidFill>
              <a:srgbClr val="FFF6A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Arial" panose="020B0604020202020204" pitchFamily="34" charset="0"/>
              </a:rPr>
              <a:t>1</a:t>
            </a:r>
            <a:endParaRPr kumimoji="0" lang="zh-CN" altLang="en-US" sz="400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Arial" panose="020B0604020202020204" pitchFamily="34" charset="0"/>
            </a:endParaRPr>
          </a:p>
        </p:txBody>
      </p:sp>
      <p:sp>
        <p:nvSpPr>
          <p:cNvPr id="14" name="PA-102225">
            <a:extLst>
              <a:ext uri="{FF2B5EF4-FFF2-40B4-BE49-F238E27FC236}">
                <a16:creationId xmlns:a16="http://schemas.microsoft.com/office/drawing/2014/main" xmlns="" id="{9439A15E-A1BD-4446-8B6E-4F556215DEE7}"/>
              </a:ext>
            </a:extLst>
          </p:cNvPr>
          <p:cNvSpPr/>
          <p:nvPr>
            <p:custDataLst>
              <p:tags r:id="rId3"/>
            </p:custDataLst>
          </p:nvPr>
        </p:nvSpPr>
        <p:spPr>
          <a:xfrm>
            <a:off x="4735993" y="3699220"/>
            <a:ext cx="4336887" cy="548640"/>
          </a:xfrm>
          <a:prstGeom prst="roundRect">
            <a:avLst/>
          </a:prstGeom>
          <a:noFill/>
          <a:ln w="12700" cap="flat" cmpd="sng" algn="ctr">
            <a:solidFill>
              <a:srgbClr val="FFEDC2"/>
            </a:solidFill>
            <a:prstDash val="solid"/>
            <a:miter lim="800000"/>
          </a:ln>
          <a:effectLst/>
        </p:spPr>
        <p:txBody>
          <a:bodyPr rtlCol="0" anchor="ctr"/>
          <a:lstStyle/>
          <a:p>
            <a:pPr defTabSz="914377"/>
            <a:r>
              <a:rPr lang="zh-CN" altLang="en-US" sz="2800" b="1" dirty="0">
                <a:solidFill>
                  <a:srgbClr val="FFF6A1"/>
                </a:solidFill>
                <a:latin typeface="汉仪雅酷黑 75W" panose="020B0804020202020204" pitchFamily="34" charset="-122"/>
                <a:ea typeface="汉仪雅酷黑 75W" panose="020B0804020202020204" pitchFamily="34" charset="-122"/>
                <a:cs typeface="+mn-ea"/>
                <a:sym typeface="+mn-lt"/>
              </a:rPr>
              <a:t>防灾减灾安全知识</a:t>
            </a:r>
          </a:p>
        </p:txBody>
      </p:sp>
      <p:sp>
        <p:nvSpPr>
          <p:cNvPr id="15" name="PA-102226">
            <a:extLst>
              <a:ext uri="{FF2B5EF4-FFF2-40B4-BE49-F238E27FC236}">
                <a16:creationId xmlns:a16="http://schemas.microsoft.com/office/drawing/2014/main" xmlns="" id="{4DA559AC-42C1-42F1-8F94-1EF52F056A00}"/>
              </a:ext>
            </a:extLst>
          </p:cNvPr>
          <p:cNvSpPr/>
          <p:nvPr>
            <p:custDataLst>
              <p:tags r:id="rId4"/>
            </p:custDataLst>
          </p:nvPr>
        </p:nvSpPr>
        <p:spPr>
          <a:xfrm>
            <a:off x="3832351" y="2777946"/>
            <a:ext cx="550039" cy="548640"/>
          </a:xfrm>
          <a:prstGeom prst="roundRect">
            <a:avLst/>
          </a:prstGeom>
          <a:solidFill>
            <a:srgbClr val="FFF6A1"/>
          </a:solidFill>
          <a:ln w="12700" cap="flat" cmpd="sng" algn="ctr">
            <a:solidFill>
              <a:srgbClr val="FFF6A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Arial" panose="020B0604020202020204" pitchFamily="34" charset="0"/>
              </a:rPr>
              <a:t>2</a:t>
            </a:r>
            <a:endParaRPr kumimoji="0" lang="zh-CN" altLang="en-US" sz="400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Arial" panose="020B0604020202020204" pitchFamily="34" charset="0"/>
            </a:endParaRPr>
          </a:p>
        </p:txBody>
      </p:sp>
      <p:sp>
        <p:nvSpPr>
          <p:cNvPr id="17" name="PA-102228">
            <a:extLst>
              <a:ext uri="{FF2B5EF4-FFF2-40B4-BE49-F238E27FC236}">
                <a16:creationId xmlns:a16="http://schemas.microsoft.com/office/drawing/2014/main" xmlns="" id="{24A0C751-BE26-4582-A82B-5FDE7D5D4147}"/>
              </a:ext>
            </a:extLst>
          </p:cNvPr>
          <p:cNvSpPr/>
          <p:nvPr>
            <p:custDataLst>
              <p:tags r:id="rId5"/>
            </p:custDataLst>
          </p:nvPr>
        </p:nvSpPr>
        <p:spPr>
          <a:xfrm>
            <a:off x="3832351" y="3699220"/>
            <a:ext cx="550039" cy="548640"/>
          </a:xfrm>
          <a:prstGeom prst="roundRect">
            <a:avLst/>
          </a:prstGeom>
          <a:solidFill>
            <a:srgbClr val="FFF6A1"/>
          </a:solidFill>
          <a:ln w="12700" cap="flat" cmpd="sng" algn="ctr">
            <a:solidFill>
              <a:srgbClr val="FFF6A1"/>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altLang="zh-CN" sz="400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Arial" panose="020B0604020202020204" pitchFamily="34" charset="0"/>
              </a:rPr>
              <a:t>3</a:t>
            </a:r>
            <a:endParaRPr kumimoji="0" lang="zh-CN" altLang="en-US" sz="400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cs typeface="Arial" panose="020B0604020202020204" pitchFamily="34" charset="0"/>
            </a:endParaRPr>
          </a:p>
        </p:txBody>
      </p:sp>
      <p:sp>
        <p:nvSpPr>
          <p:cNvPr id="20" name="PA-102230">
            <a:extLst>
              <a:ext uri="{FF2B5EF4-FFF2-40B4-BE49-F238E27FC236}">
                <a16:creationId xmlns:a16="http://schemas.microsoft.com/office/drawing/2014/main" xmlns="" id="{5672F28C-77F6-4D3C-A362-C92DFA8F3364}"/>
              </a:ext>
            </a:extLst>
          </p:cNvPr>
          <p:cNvSpPr/>
          <p:nvPr>
            <p:custDataLst>
              <p:tags r:id="rId6"/>
            </p:custDataLst>
          </p:nvPr>
        </p:nvSpPr>
        <p:spPr>
          <a:xfrm>
            <a:off x="4735993" y="2777946"/>
            <a:ext cx="4336887" cy="548640"/>
          </a:xfrm>
          <a:prstGeom prst="roundRect">
            <a:avLst/>
          </a:prstGeom>
          <a:noFill/>
          <a:ln w="12700" cap="flat" cmpd="sng" algn="ctr">
            <a:solidFill>
              <a:srgbClr val="FFEDC2"/>
            </a:solidFill>
            <a:prstDash val="solid"/>
            <a:miter lim="800000"/>
          </a:ln>
          <a:effectLst/>
        </p:spPr>
        <p:txBody>
          <a:bodyPr rtlCol="0" anchor="ctr"/>
          <a:lstStyle/>
          <a:p>
            <a:pPr defTabSz="914377"/>
            <a:r>
              <a:rPr lang="zh-CN" altLang="en-US" sz="2800" b="1" dirty="0">
                <a:solidFill>
                  <a:srgbClr val="FFF6A1"/>
                </a:solidFill>
                <a:latin typeface="汉仪雅酷黑 75W" panose="020B0804020202020204" pitchFamily="34" charset="-122"/>
                <a:ea typeface="汉仪雅酷黑 75W" panose="020B0804020202020204" pitchFamily="34" charset="-122"/>
                <a:cs typeface="+mn-ea"/>
                <a:sym typeface="+mn-lt"/>
              </a:rPr>
              <a:t>全国防灾减灾日有关工作</a:t>
            </a:r>
          </a:p>
        </p:txBody>
      </p:sp>
      <p:sp>
        <p:nvSpPr>
          <p:cNvPr id="22" name="PA-文本框 50">
            <a:extLst>
              <a:ext uri="{FF2B5EF4-FFF2-40B4-BE49-F238E27FC236}">
                <a16:creationId xmlns:a16="http://schemas.microsoft.com/office/drawing/2014/main" xmlns="" id="{45CA92A4-A6C9-41F9-B178-73DD0F144EA5}"/>
              </a:ext>
            </a:extLst>
          </p:cNvPr>
          <p:cNvSpPr txBox="1"/>
          <p:nvPr>
            <p:custDataLst>
              <p:tags r:id="rId7"/>
            </p:custDataLst>
          </p:nvPr>
        </p:nvSpPr>
        <p:spPr>
          <a:xfrm>
            <a:off x="2017184" y="1995008"/>
            <a:ext cx="1092244" cy="2123658"/>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6600" b="1" i="0" u="none" strike="noStrike" kern="0" cap="none" spc="0" normalizeH="0" baseline="0" noProof="0" dirty="0">
                <a:ln>
                  <a:noFill/>
                </a:ln>
                <a:solidFill>
                  <a:srgbClr val="FFF6A1"/>
                </a:solidFill>
                <a:effectLst/>
                <a:uLnTx/>
                <a:uFillTx/>
                <a:latin typeface="汉仪雅酷黑 75W" panose="020B0804020202020204" pitchFamily="34" charset="-122"/>
                <a:ea typeface="汉仪雅酷黑 75W" panose="020B0804020202020204" pitchFamily="34" charset="-122"/>
              </a:rPr>
              <a:t>目    录</a:t>
            </a:r>
          </a:p>
        </p:txBody>
      </p:sp>
    </p:spTree>
    <p:extLst>
      <p:ext uri="{BB962C8B-B14F-4D97-AF65-F5344CB8AC3E}">
        <p14:creationId xmlns:p14="http://schemas.microsoft.com/office/powerpoint/2010/main" val="303944894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4"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500"/>
                                        <p:tgtEl>
                                          <p:spTgt spid="18"/>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3500"/>
                            </p:stCondLst>
                            <p:childTnLst>
                              <p:par>
                                <p:cTn id="31" presetID="22" presetClass="entr" presetSubtype="4" fill="hold" grpId="0" nodeType="afterEffect">
                                  <p:stCondLst>
                                    <p:cond delay="0"/>
                                  </p:stCondLst>
                                  <p:childTnLst>
                                    <p:set>
                                      <p:cBhvr>
                                        <p:cTn id="32" dur="1" fill="hold">
                                          <p:stCondLst>
                                            <p:cond delay="0"/>
                                          </p:stCondLst>
                                        </p:cTn>
                                        <p:tgtEl>
                                          <p:spTgt spid="22"/>
                                        </p:tgtEl>
                                        <p:attrNameLst>
                                          <p:attrName>style.visibility</p:attrName>
                                        </p:attrNameLst>
                                      </p:cBhvr>
                                      <p:to>
                                        <p:strVal val="visible"/>
                                      </p:to>
                                    </p:set>
                                    <p:animEffect transition="in" filter="wipe(down)">
                                      <p:cBhvr>
                                        <p:cTn id="33" dur="500"/>
                                        <p:tgtEl>
                                          <p:spTgt spid="22"/>
                                        </p:tgtEl>
                                      </p:cBhvr>
                                    </p:animEffect>
                                  </p:childTnLst>
                                </p:cTn>
                              </p:par>
                            </p:childTnLst>
                          </p:cTn>
                        </p:par>
                        <p:par>
                          <p:cTn id="34" fill="hold">
                            <p:stCondLst>
                              <p:cond delay="4000"/>
                            </p:stCondLst>
                            <p:childTnLst>
                              <p:par>
                                <p:cTn id="35" presetID="53" presetClass="entr" presetSubtype="16" fill="hold" grpId="0" nodeType="afterEffect">
                                  <p:stCondLst>
                                    <p:cond delay="0"/>
                                  </p:stCondLst>
                                  <p:childTnLst>
                                    <p:set>
                                      <p:cBhvr>
                                        <p:cTn id="36" dur="1" fill="hold">
                                          <p:stCondLst>
                                            <p:cond delay="0"/>
                                          </p:stCondLst>
                                        </p:cTn>
                                        <p:tgtEl>
                                          <p:spTgt spid="13"/>
                                        </p:tgtEl>
                                        <p:attrNameLst>
                                          <p:attrName>style.visibility</p:attrName>
                                        </p:attrNameLst>
                                      </p:cBhvr>
                                      <p:to>
                                        <p:strVal val="visible"/>
                                      </p:to>
                                    </p:set>
                                    <p:anim calcmode="lin" valueType="num">
                                      <p:cBhvr>
                                        <p:cTn id="37" dur="500" fill="hold"/>
                                        <p:tgtEl>
                                          <p:spTgt spid="13"/>
                                        </p:tgtEl>
                                        <p:attrNameLst>
                                          <p:attrName>ppt_w</p:attrName>
                                        </p:attrNameLst>
                                      </p:cBhvr>
                                      <p:tavLst>
                                        <p:tav tm="0">
                                          <p:val>
                                            <p:fltVal val="0"/>
                                          </p:val>
                                        </p:tav>
                                        <p:tav tm="100000">
                                          <p:val>
                                            <p:strVal val="#ppt_w"/>
                                          </p:val>
                                        </p:tav>
                                      </p:tavLst>
                                    </p:anim>
                                    <p:anim calcmode="lin" valueType="num">
                                      <p:cBhvr>
                                        <p:cTn id="38" dur="500" fill="hold"/>
                                        <p:tgtEl>
                                          <p:spTgt spid="13"/>
                                        </p:tgtEl>
                                        <p:attrNameLst>
                                          <p:attrName>ppt_h</p:attrName>
                                        </p:attrNameLst>
                                      </p:cBhvr>
                                      <p:tavLst>
                                        <p:tav tm="0">
                                          <p:val>
                                            <p:fltVal val="0"/>
                                          </p:val>
                                        </p:tav>
                                        <p:tav tm="100000">
                                          <p:val>
                                            <p:strVal val="#ppt_h"/>
                                          </p:val>
                                        </p:tav>
                                      </p:tavLst>
                                    </p:anim>
                                    <p:animEffect transition="in" filter="fade">
                                      <p:cBhvr>
                                        <p:cTn id="39" dur="500"/>
                                        <p:tgtEl>
                                          <p:spTgt spid="13"/>
                                        </p:tgtEl>
                                      </p:cBhvr>
                                    </p:animEffect>
                                  </p:childTnLst>
                                </p:cTn>
                              </p:par>
                            </p:childTnLst>
                          </p:cTn>
                        </p:par>
                        <p:par>
                          <p:cTn id="40" fill="hold">
                            <p:stCondLst>
                              <p:cond delay="4500"/>
                            </p:stCondLst>
                            <p:childTnLst>
                              <p:par>
                                <p:cTn id="41" presetID="2" presetClass="entr" presetSubtype="2" fill="hold" grpId="0" nodeType="afterEffect">
                                  <p:stCondLst>
                                    <p:cond delay="0"/>
                                  </p:stCondLst>
                                  <p:childTnLst>
                                    <p:set>
                                      <p:cBhvr>
                                        <p:cTn id="42" dur="1" fill="hold">
                                          <p:stCondLst>
                                            <p:cond delay="0"/>
                                          </p:stCondLst>
                                        </p:cTn>
                                        <p:tgtEl>
                                          <p:spTgt spid="12"/>
                                        </p:tgtEl>
                                        <p:attrNameLst>
                                          <p:attrName>style.visibility</p:attrName>
                                        </p:attrNameLst>
                                      </p:cBhvr>
                                      <p:to>
                                        <p:strVal val="visible"/>
                                      </p:to>
                                    </p:set>
                                    <p:anim calcmode="lin" valueType="num">
                                      <p:cBhvr additive="base">
                                        <p:cTn id="43" dur="500" fill="hold"/>
                                        <p:tgtEl>
                                          <p:spTgt spid="12"/>
                                        </p:tgtEl>
                                        <p:attrNameLst>
                                          <p:attrName>ppt_x</p:attrName>
                                        </p:attrNameLst>
                                      </p:cBhvr>
                                      <p:tavLst>
                                        <p:tav tm="0">
                                          <p:val>
                                            <p:strVal val="1+#ppt_w/2"/>
                                          </p:val>
                                        </p:tav>
                                        <p:tav tm="100000">
                                          <p:val>
                                            <p:strVal val="#ppt_x"/>
                                          </p:val>
                                        </p:tav>
                                      </p:tavLst>
                                    </p:anim>
                                    <p:anim calcmode="lin" valueType="num">
                                      <p:cBhvr additive="base">
                                        <p:cTn id="44" dur="500" fill="hold"/>
                                        <p:tgtEl>
                                          <p:spTgt spid="12"/>
                                        </p:tgtEl>
                                        <p:attrNameLst>
                                          <p:attrName>ppt_y</p:attrName>
                                        </p:attrNameLst>
                                      </p:cBhvr>
                                      <p:tavLst>
                                        <p:tav tm="0">
                                          <p:val>
                                            <p:strVal val="#ppt_y"/>
                                          </p:val>
                                        </p:tav>
                                        <p:tav tm="100000">
                                          <p:val>
                                            <p:strVal val="#ppt_y"/>
                                          </p:val>
                                        </p:tav>
                                      </p:tavLst>
                                    </p:anim>
                                  </p:childTnLst>
                                </p:cTn>
                              </p:par>
                            </p:childTnLst>
                          </p:cTn>
                        </p:par>
                        <p:par>
                          <p:cTn id="45" fill="hold">
                            <p:stCondLst>
                              <p:cond delay="5000"/>
                            </p:stCondLst>
                            <p:childTnLst>
                              <p:par>
                                <p:cTn id="46" presetID="53" presetClass="entr" presetSubtype="16"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500" fill="hold"/>
                                        <p:tgtEl>
                                          <p:spTgt spid="15"/>
                                        </p:tgtEl>
                                        <p:attrNameLst>
                                          <p:attrName>ppt_w</p:attrName>
                                        </p:attrNameLst>
                                      </p:cBhvr>
                                      <p:tavLst>
                                        <p:tav tm="0">
                                          <p:val>
                                            <p:fltVal val="0"/>
                                          </p:val>
                                        </p:tav>
                                        <p:tav tm="100000">
                                          <p:val>
                                            <p:strVal val="#ppt_w"/>
                                          </p:val>
                                        </p:tav>
                                      </p:tavLst>
                                    </p:anim>
                                    <p:anim calcmode="lin" valueType="num">
                                      <p:cBhvr>
                                        <p:cTn id="49" dur="500" fill="hold"/>
                                        <p:tgtEl>
                                          <p:spTgt spid="15"/>
                                        </p:tgtEl>
                                        <p:attrNameLst>
                                          <p:attrName>ppt_h</p:attrName>
                                        </p:attrNameLst>
                                      </p:cBhvr>
                                      <p:tavLst>
                                        <p:tav tm="0">
                                          <p:val>
                                            <p:fltVal val="0"/>
                                          </p:val>
                                        </p:tav>
                                        <p:tav tm="100000">
                                          <p:val>
                                            <p:strVal val="#ppt_h"/>
                                          </p:val>
                                        </p:tav>
                                      </p:tavLst>
                                    </p:anim>
                                    <p:animEffect transition="in" filter="fade">
                                      <p:cBhvr>
                                        <p:cTn id="50" dur="500"/>
                                        <p:tgtEl>
                                          <p:spTgt spid="15"/>
                                        </p:tgtEl>
                                      </p:cBhvr>
                                    </p:animEffect>
                                  </p:childTnLst>
                                </p:cTn>
                              </p:par>
                            </p:childTnLst>
                          </p:cTn>
                        </p:par>
                        <p:par>
                          <p:cTn id="51" fill="hold">
                            <p:stCondLst>
                              <p:cond delay="5500"/>
                            </p:stCondLst>
                            <p:childTnLst>
                              <p:par>
                                <p:cTn id="52" presetID="2" presetClass="entr" presetSubtype="2" fill="hold" grpId="0" nodeType="afterEffect">
                                  <p:stCondLst>
                                    <p:cond delay="0"/>
                                  </p:stCondLst>
                                  <p:childTnLst>
                                    <p:set>
                                      <p:cBhvr>
                                        <p:cTn id="53" dur="1" fill="hold">
                                          <p:stCondLst>
                                            <p:cond delay="0"/>
                                          </p:stCondLst>
                                        </p:cTn>
                                        <p:tgtEl>
                                          <p:spTgt spid="20"/>
                                        </p:tgtEl>
                                        <p:attrNameLst>
                                          <p:attrName>style.visibility</p:attrName>
                                        </p:attrNameLst>
                                      </p:cBhvr>
                                      <p:to>
                                        <p:strVal val="visible"/>
                                      </p:to>
                                    </p:set>
                                    <p:anim calcmode="lin" valueType="num">
                                      <p:cBhvr additive="base">
                                        <p:cTn id="54" dur="500" fill="hold"/>
                                        <p:tgtEl>
                                          <p:spTgt spid="20"/>
                                        </p:tgtEl>
                                        <p:attrNameLst>
                                          <p:attrName>ppt_x</p:attrName>
                                        </p:attrNameLst>
                                      </p:cBhvr>
                                      <p:tavLst>
                                        <p:tav tm="0">
                                          <p:val>
                                            <p:strVal val="1+#ppt_w/2"/>
                                          </p:val>
                                        </p:tav>
                                        <p:tav tm="100000">
                                          <p:val>
                                            <p:strVal val="#ppt_x"/>
                                          </p:val>
                                        </p:tav>
                                      </p:tavLst>
                                    </p:anim>
                                    <p:anim calcmode="lin" valueType="num">
                                      <p:cBhvr additive="base">
                                        <p:cTn id="55" dur="500" fill="hold"/>
                                        <p:tgtEl>
                                          <p:spTgt spid="20"/>
                                        </p:tgtEl>
                                        <p:attrNameLst>
                                          <p:attrName>ppt_y</p:attrName>
                                        </p:attrNameLst>
                                      </p:cBhvr>
                                      <p:tavLst>
                                        <p:tav tm="0">
                                          <p:val>
                                            <p:strVal val="#ppt_y"/>
                                          </p:val>
                                        </p:tav>
                                        <p:tav tm="100000">
                                          <p:val>
                                            <p:strVal val="#ppt_y"/>
                                          </p:val>
                                        </p:tav>
                                      </p:tavLst>
                                    </p:anim>
                                  </p:childTnLst>
                                </p:cTn>
                              </p:par>
                            </p:childTnLst>
                          </p:cTn>
                        </p:par>
                        <p:par>
                          <p:cTn id="56" fill="hold">
                            <p:stCondLst>
                              <p:cond delay="6000"/>
                            </p:stCondLst>
                            <p:childTnLst>
                              <p:par>
                                <p:cTn id="57" presetID="53" presetClass="entr" presetSubtype="16" fill="hold" grpId="0" nodeType="afterEffect">
                                  <p:stCondLst>
                                    <p:cond delay="0"/>
                                  </p:stCondLst>
                                  <p:childTnLst>
                                    <p:set>
                                      <p:cBhvr>
                                        <p:cTn id="58" dur="1" fill="hold">
                                          <p:stCondLst>
                                            <p:cond delay="0"/>
                                          </p:stCondLst>
                                        </p:cTn>
                                        <p:tgtEl>
                                          <p:spTgt spid="17"/>
                                        </p:tgtEl>
                                        <p:attrNameLst>
                                          <p:attrName>style.visibility</p:attrName>
                                        </p:attrNameLst>
                                      </p:cBhvr>
                                      <p:to>
                                        <p:strVal val="visible"/>
                                      </p:to>
                                    </p:set>
                                    <p:anim calcmode="lin" valueType="num">
                                      <p:cBhvr>
                                        <p:cTn id="59" dur="500" fill="hold"/>
                                        <p:tgtEl>
                                          <p:spTgt spid="17"/>
                                        </p:tgtEl>
                                        <p:attrNameLst>
                                          <p:attrName>ppt_w</p:attrName>
                                        </p:attrNameLst>
                                      </p:cBhvr>
                                      <p:tavLst>
                                        <p:tav tm="0">
                                          <p:val>
                                            <p:fltVal val="0"/>
                                          </p:val>
                                        </p:tav>
                                        <p:tav tm="100000">
                                          <p:val>
                                            <p:strVal val="#ppt_w"/>
                                          </p:val>
                                        </p:tav>
                                      </p:tavLst>
                                    </p:anim>
                                    <p:anim calcmode="lin" valueType="num">
                                      <p:cBhvr>
                                        <p:cTn id="60" dur="500" fill="hold"/>
                                        <p:tgtEl>
                                          <p:spTgt spid="17"/>
                                        </p:tgtEl>
                                        <p:attrNameLst>
                                          <p:attrName>ppt_h</p:attrName>
                                        </p:attrNameLst>
                                      </p:cBhvr>
                                      <p:tavLst>
                                        <p:tav tm="0">
                                          <p:val>
                                            <p:fltVal val="0"/>
                                          </p:val>
                                        </p:tav>
                                        <p:tav tm="100000">
                                          <p:val>
                                            <p:strVal val="#ppt_h"/>
                                          </p:val>
                                        </p:tav>
                                      </p:tavLst>
                                    </p:anim>
                                    <p:animEffect transition="in" filter="fade">
                                      <p:cBhvr>
                                        <p:cTn id="61" dur="500"/>
                                        <p:tgtEl>
                                          <p:spTgt spid="17"/>
                                        </p:tgtEl>
                                      </p:cBhvr>
                                    </p:animEffect>
                                  </p:childTnLst>
                                </p:cTn>
                              </p:par>
                            </p:childTnLst>
                          </p:cTn>
                        </p:par>
                        <p:par>
                          <p:cTn id="62" fill="hold">
                            <p:stCondLst>
                              <p:cond delay="6500"/>
                            </p:stCondLst>
                            <p:childTnLst>
                              <p:par>
                                <p:cTn id="63" presetID="2" presetClass="entr" presetSubtype="2"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 calcmode="lin" valueType="num">
                                      <p:cBhvr additive="base">
                                        <p:cTn id="65" dur="500" fill="hold"/>
                                        <p:tgtEl>
                                          <p:spTgt spid="14"/>
                                        </p:tgtEl>
                                        <p:attrNameLst>
                                          <p:attrName>ppt_x</p:attrName>
                                        </p:attrNameLst>
                                      </p:cBhvr>
                                      <p:tavLst>
                                        <p:tav tm="0">
                                          <p:val>
                                            <p:strVal val="1+#ppt_w/2"/>
                                          </p:val>
                                        </p:tav>
                                        <p:tav tm="100000">
                                          <p:val>
                                            <p:strVal val="#ppt_x"/>
                                          </p:val>
                                        </p:tav>
                                      </p:tavLst>
                                    </p:anim>
                                    <p:anim calcmode="lin" valueType="num">
                                      <p:cBhvr additive="base">
                                        <p:cTn id="66"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 grpId="0" animBg="1"/>
      <p:bldP spid="13" grpId="0" animBg="1"/>
      <p:bldP spid="14" grpId="0" animBg="1"/>
      <p:bldP spid="15" grpId="0" animBg="1"/>
      <p:bldP spid="17" grpId="0" animBg="1"/>
      <p:bldP spid="20" grpId="0" animBg="1"/>
      <p:bldP spid="22"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AB99F361-1552-4E26-A53E-B20989E4A3A4}"/>
              </a:ext>
            </a:extLst>
          </p:cNvPr>
          <p:cNvSpPr/>
          <p:nvPr/>
        </p:nvSpPr>
        <p:spPr>
          <a:xfrm>
            <a:off x="375920" y="294640"/>
            <a:ext cx="11419840" cy="6278880"/>
          </a:xfrm>
          <a:prstGeom prst="rect">
            <a:avLst/>
          </a:prstGeom>
          <a:solidFill>
            <a:srgbClr val="FFF6A1"/>
          </a:solidFill>
          <a:ln>
            <a:solidFill>
              <a:srgbClr val="FFF6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7C92F643-DEA5-46FF-82AD-E58373D4F389}"/>
              </a:ext>
            </a:extLst>
          </p:cNvPr>
          <p:cNvSpPr/>
          <p:nvPr/>
        </p:nvSpPr>
        <p:spPr>
          <a:xfrm>
            <a:off x="386417" y="419854"/>
            <a:ext cx="2031325" cy="369332"/>
          </a:xfrm>
          <a:prstGeom prst="rect">
            <a:avLst/>
          </a:prstGeom>
        </p:spPr>
        <p:txBody>
          <a:bodyPr wrap="none">
            <a:spAutoFit/>
          </a:bodyPr>
          <a:lstStyle/>
          <a:p>
            <a:pPr algn="ctr" defTabSz="914377"/>
            <a:r>
              <a:rPr lang="zh-CN" altLang="en-US" b="1" dirty="0">
                <a:solidFill>
                  <a:srgbClr val="C00000"/>
                </a:solidFill>
                <a:latin typeface="汉仪雅酷黑 75W" panose="020B0804020202020204" pitchFamily="34" charset="-122"/>
                <a:ea typeface="汉仪雅酷黑 75W" panose="020B0804020202020204" pitchFamily="34" charset="-122"/>
                <a:cs typeface="+mn-ea"/>
                <a:sym typeface="+mn-lt"/>
              </a:rPr>
              <a:t>防灾减灾安全知识</a:t>
            </a:r>
          </a:p>
        </p:txBody>
      </p:sp>
      <p:sp>
        <p:nvSpPr>
          <p:cNvPr id="4" name="PA-102282">
            <a:extLst>
              <a:ext uri="{FF2B5EF4-FFF2-40B4-BE49-F238E27FC236}">
                <a16:creationId xmlns:a16="http://schemas.microsoft.com/office/drawing/2014/main" xmlns="" id="{796FD930-F619-4B37-A8BA-9EF77AD811A2}"/>
              </a:ext>
            </a:extLst>
          </p:cNvPr>
          <p:cNvSpPr txBox="1"/>
          <p:nvPr>
            <p:custDataLst>
              <p:tags r:id="rId1"/>
            </p:custDataLst>
          </p:nvPr>
        </p:nvSpPr>
        <p:spPr>
          <a:xfrm>
            <a:off x="2279595" y="1691887"/>
            <a:ext cx="8547674" cy="523220"/>
          </a:xfrm>
          <a:prstGeom prst="rect">
            <a:avLst/>
          </a:prstGeom>
          <a:noFill/>
          <a:effectLst/>
        </p:spPr>
        <p:txBody>
          <a:bodyPr wrap="square" rtlCol="0">
            <a:spAutoFit/>
          </a:bodyPr>
          <a:lstStyle/>
          <a:p>
            <a:pPr>
              <a:defRPr/>
            </a:pPr>
            <a:r>
              <a:rPr lang="zh-CN" altLang="en-US" sz="2800" kern="0" dirty="0">
                <a:solidFill>
                  <a:srgbClr val="C00000"/>
                </a:solidFill>
                <a:latin typeface="汉仪雅酷黑 75W" panose="020B0804020202020204" pitchFamily="34" charset="-122"/>
                <a:ea typeface="汉仪雅酷黑 75W" panose="020B0804020202020204" pitchFamily="34" charset="-122"/>
                <a:cs typeface="+mn-ea"/>
                <a:sym typeface="+mn-lt"/>
              </a:rPr>
              <a:t>如何应对雷雨的来临</a:t>
            </a:r>
            <a:r>
              <a:rPr lang="en-US" altLang="zh-CN" sz="2800" kern="0"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5" name="PA-102283" descr="F:\桌面\党政机关\素材\党徽\Nipic_20180988_201509091138025270001.png">
            <a:extLst>
              <a:ext uri="{FF2B5EF4-FFF2-40B4-BE49-F238E27FC236}">
                <a16:creationId xmlns:a16="http://schemas.microsoft.com/office/drawing/2014/main" xmlns="" id="{52587CE8-07BB-425F-A7B6-ACF37FF5FF8A}"/>
              </a:ext>
            </a:extLst>
          </p:cNvPr>
          <p:cNvPicPr>
            <a:picLocks noChangeAspect="1" noChangeArrowheads="1"/>
          </p:cNvPicPr>
          <p:nvPr>
            <p:custDataLst>
              <p:tags r:id="rId2"/>
            </p:custDataLst>
          </p:nvPr>
        </p:nvPicPr>
        <p:blipFill>
          <a:blip r:embed="rId9" cstate="print">
            <a:extLst>
              <a:ext uri="{28A0092B-C50C-407E-A947-70E740481C1C}">
                <a14:useLocalDpi xmlns:a14="http://schemas.microsoft.com/office/drawing/2010/main" val="0"/>
              </a:ext>
            </a:extLst>
          </a:blip>
          <a:srcRect/>
          <a:stretch>
            <a:fillRect/>
          </a:stretch>
        </p:blipFill>
        <p:spPr bwMode="auto">
          <a:xfrm>
            <a:off x="1813814" y="1676703"/>
            <a:ext cx="607251" cy="49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PA-102284">
            <a:extLst>
              <a:ext uri="{FF2B5EF4-FFF2-40B4-BE49-F238E27FC236}">
                <a16:creationId xmlns:a16="http://schemas.microsoft.com/office/drawing/2014/main" xmlns="" id="{D99CA30D-937C-4D0A-9FD8-48286B39D6BF}"/>
              </a:ext>
            </a:extLst>
          </p:cNvPr>
          <p:cNvGrpSpPr/>
          <p:nvPr>
            <p:custDataLst>
              <p:tags r:id="rId3"/>
            </p:custDataLst>
          </p:nvPr>
        </p:nvGrpSpPr>
        <p:grpSpPr>
          <a:xfrm>
            <a:off x="1552738" y="2231209"/>
            <a:ext cx="9274531" cy="369324"/>
            <a:chOff x="-1242360" y="2455854"/>
            <a:chExt cx="1665893" cy="1747059"/>
          </a:xfrm>
        </p:grpSpPr>
        <p:sp>
          <p:nvSpPr>
            <p:cNvPr id="7" name="PA-矩形 11">
              <a:extLst>
                <a:ext uri="{FF2B5EF4-FFF2-40B4-BE49-F238E27FC236}">
                  <a16:creationId xmlns:a16="http://schemas.microsoft.com/office/drawing/2014/main" xmlns="" id="{7B029FE1-D3DF-4245-8CC9-16FCC24429F5}"/>
                </a:ext>
              </a:extLst>
            </p:cNvPr>
            <p:cNvSpPr>
              <a:spLocks noChangeArrowheads="1"/>
            </p:cNvSpPr>
            <p:nvPr>
              <p:custDataLst>
                <p:tags r:id="rId6"/>
              </p:custDataLst>
            </p:nvPr>
          </p:nvSpPr>
          <p:spPr bwMode="auto">
            <a:xfrm>
              <a:off x="-1242360" y="2471583"/>
              <a:ext cx="1665893" cy="794229"/>
            </a:xfrm>
            <a:prstGeom prst="roundRect">
              <a:avLst>
                <a:gd name="adj" fmla="val 50000"/>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思源黑体 CN Heavy" panose="020B0A00000000000000" pitchFamily="34" charset="-122"/>
                <a:ea typeface="思源黑体 CN Heavy" panose="020B0A00000000000000" pitchFamily="34" charset="-122"/>
                <a:cs typeface="Calibri" pitchFamily="34" charset="0"/>
                <a:sym typeface="Calibri" pitchFamily="34" charset="0"/>
              </a:endParaRPr>
            </a:p>
          </p:txBody>
        </p:sp>
        <p:sp>
          <p:nvSpPr>
            <p:cNvPr id="8" name="PA-矩形 38">
              <a:extLst>
                <a:ext uri="{FF2B5EF4-FFF2-40B4-BE49-F238E27FC236}">
                  <a16:creationId xmlns:a16="http://schemas.microsoft.com/office/drawing/2014/main" xmlns="" id="{0E72F87D-CC00-40E6-8D87-79C3B0D8C777}"/>
                </a:ext>
              </a:extLst>
            </p:cNvPr>
            <p:cNvSpPr>
              <a:spLocks noChangeArrowheads="1"/>
            </p:cNvSpPr>
            <p:nvPr>
              <p:custDataLst>
                <p:tags r:id="rId7"/>
              </p:custDataLst>
            </p:nvPr>
          </p:nvSpPr>
          <p:spPr bwMode="auto">
            <a:xfrm>
              <a:off x="-718840" y="2455854"/>
              <a:ext cx="33178" cy="1747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lvl="0" algn="ctr">
                <a:defRPr/>
              </a:pPr>
              <a:endParaRPr kumimoji="0" lang="en-US" b="1" i="0" u="none" strike="noStrike" kern="1200" cap="none" spc="0" normalizeH="0" baseline="0" noProof="0" dirty="0">
                <a:ln>
                  <a:noFill/>
                </a:ln>
                <a:gradFill>
                  <a:gsLst>
                    <a:gs pos="0">
                      <a:prstClr val="white"/>
                    </a:gs>
                    <a:gs pos="100000">
                      <a:srgbClr val="FFFF00"/>
                    </a:gs>
                  </a:gsLst>
                  <a:lin ang="5400000" scaled="1"/>
                </a:gradFill>
                <a:effectLst/>
                <a:uLnTx/>
                <a:uFillTx/>
                <a:latin typeface="Calibri" panose="020F0502020204030204"/>
                <a:ea typeface="思源黑体 CN Heavy" panose="020B0A00000000000000" pitchFamily="34" charset="-122"/>
                <a:sym typeface="方正兰亭黑_GBK" pitchFamily="2" charset="-122"/>
              </a:endParaRPr>
            </a:p>
          </p:txBody>
        </p:sp>
      </p:grpSp>
      <p:sp>
        <p:nvSpPr>
          <p:cNvPr id="9" name="PA-102285">
            <a:extLst>
              <a:ext uri="{FF2B5EF4-FFF2-40B4-BE49-F238E27FC236}">
                <a16:creationId xmlns:a16="http://schemas.microsoft.com/office/drawing/2014/main" xmlns="" id="{9BC8F28D-4167-4F5D-8313-370C81D4FCB2}"/>
              </a:ext>
            </a:extLst>
          </p:cNvPr>
          <p:cNvSpPr>
            <a:spLocks noChangeArrowheads="1"/>
          </p:cNvSpPr>
          <p:nvPr>
            <p:custDataLst>
              <p:tags r:id="rId4"/>
            </p:custDataLst>
          </p:nvPr>
        </p:nvSpPr>
        <p:spPr bwMode="auto">
          <a:xfrm>
            <a:off x="1552738" y="2944813"/>
            <a:ext cx="9274531" cy="2900402"/>
          </a:xfrm>
          <a:prstGeom prst="roundRect">
            <a:avLst>
              <a:gd name="adj" fmla="val 5783"/>
            </a:avLst>
          </a:prstGeom>
          <a:noFill/>
          <a:ln w="9525">
            <a:solidFill>
              <a:srgbClr val="C00000"/>
            </a:solidFill>
            <a:miter lim="800000"/>
            <a:headEnd/>
            <a:tailEnd/>
          </a:ln>
        </p:spPr>
        <p:txBody>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4D4D4D"/>
              </a:solidFill>
              <a:effectLst/>
              <a:uLnTx/>
              <a:uFillTx/>
              <a:latin typeface="Arial" panose="020B0604020202020204" pitchFamily="34" charset="0"/>
              <a:ea typeface="宋体" panose="02010600030101010101" pitchFamily="2" charset="-122"/>
            </a:endParaRPr>
          </a:p>
        </p:txBody>
      </p:sp>
      <p:sp>
        <p:nvSpPr>
          <p:cNvPr id="10" name="PA-102286">
            <a:extLst>
              <a:ext uri="{FF2B5EF4-FFF2-40B4-BE49-F238E27FC236}">
                <a16:creationId xmlns:a16="http://schemas.microsoft.com/office/drawing/2014/main" xmlns="" id="{12EDC20F-E5FA-4312-AA54-B186E8E70BE6}"/>
              </a:ext>
            </a:extLst>
          </p:cNvPr>
          <p:cNvSpPr/>
          <p:nvPr>
            <p:custDataLst>
              <p:tags r:id="rId5"/>
            </p:custDataLst>
          </p:nvPr>
        </p:nvSpPr>
        <p:spPr>
          <a:xfrm>
            <a:off x="1813814" y="3061355"/>
            <a:ext cx="8825448" cy="2541080"/>
          </a:xfrm>
          <a:prstGeom prst="rect">
            <a:avLst/>
          </a:prstGeom>
          <a:noFill/>
        </p:spPr>
        <p:txBody>
          <a:bodyPr wrap="square">
            <a:spAutoFit/>
          </a:bodyPr>
          <a:lstStyle/>
          <a:p>
            <a:pPr algn="just" eaLnBrk="0" fontAlgn="base" hangingPunct="0">
              <a:lnSpc>
                <a:spcPct val="150000"/>
              </a:lnSpc>
              <a:spcBef>
                <a:spcPct val="0"/>
              </a:spcBef>
              <a:spcAft>
                <a:spcPct val="0"/>
              </a:spcAft>
            </a:pPr>
            <a:r>
              <a:rPr kumimoji="1" lang="zh-CN" altLang="en-US" dirty="0">
                <a:solidFill>
                  <a:srgbClr val="FF0000"/>
                </a:solidFill>
                <a:cs typeface="+mn-ea"/>
                <a:sym typeface="+mn-lt"/>
              </a:rPr>
              <a:t>应急措施</a:t>
            </a:r>
            <a:r>
              <a:rPr kumimoji="1" lang="en-US" altLang="zh-CN" dirty="0">
                <a:solidFill>
                  <a:srgbClr val="FF0000"/>
                </a:solidFill>
                <a:cs typeface="+mn-ea"/>
                <a:sym typeface="+mn-lt"/>
              </a:rPr>
              <a:t>:</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注意关闭门窗，室内人员应远离门窗、水管、煤气管等金属物体</a:t>
            </a:r>
            <a:r>
              <a:rPr kumimoji="1" lang="en-US" altLang="zh-CN" dirty="0">
                <a:solidFill>
                  <a:prstClr val="black"/>
                </a:solidFill>
                <a:cs typeface="+mn-ea"/>
                <a:sym typeface="+mn-lt"/>
              </a:rPr>
              <a:t>;</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关闭家用电器，拉开电源插头，防止雷电从电源线入侵</a:t>
            </a:r>
            <a:r>
              <a:rPr kumimoji="1" lang="en-US" altLang="zh-CN" dirty="0">
                <a:solidFill>
                  <a:prstClr val="black"/>
                </a:solidFill>
                <a:cs typeface="+mn-ea"/>
                <a:sym typeface="+mn-lt"/>
              </a:rPr>
              <a:t>;</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在室外时，要及时躲避，不要在空旷的野外停留，如果无处躲避时，应尽量在低洼处躲避，或者立即下蹲，降低身体的高度</a:t>
            </a:r>
            <a:r>
              <a:rPr kumimoji="1" lang="en-US" altLang="zh-CN" dirty="0">
                <a:solidFill>
                  <a:prstClr val="black"/>
                </a:solidFill>
                <a:cs typeface="+mn-ea"/>
                <a:sym typeface="+mn-lt"/>
              </a:rPr>
              <a:t>:</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远离孤立的大树、高塔、电线杆、广告牌等</a:t>
            </a:r>
            <a:r>
              <a:rPr kumimoji="1" lang="en-US" altLang="zh-CN" dirty="0">
                <a:solidFill>
                  <a:prstClr val="black"/>
                </a:solidFill>
                <a:cs typeface="+mn-ea"/>
                <a:sym typeface="+mn-lt"/>
              </a:rPr>
              <a:t>;</a:t>
            </a:r>
            <a:r>
              <a:rPr kumimoji="1" lang="zh-CN" altLang="en-US" dirty="0">
                <a:solidFill>
                  <a:prstClr val="black"/>
                </a:solidFill>
                <a:cs typeface="+mn-ea"/>
                <a:sym typeface="+mn-lt"/>
              </a:rPr>
              <a:t>立即停止室外游泳、划船等水上活动</a:t>
            </a:r>
            <a:r>
              <a:rPr kumimoji="1" lang="en-US" altLang="zh-CN" dirty="0">
                <a:solidFill>
                  <a:prstClr val="black"/>
                </a:solidFill>
                <a:cs typeface="+mn-ea"/>
                <a:sym typeface="+mn-lt"/>
              </a:rPr>
              <a:t>;</a:t>
            </a:r>
          </a:p>
        </p:txBody>
      </p:sp>
    </p:spTree>
    <p:extLst>
      <p:ext uri="{BB962C8B-B14F-4D97-AF65-F5344CB8AC3E}">
        <p14:creationId xmlns:p14="http://schemas.microsoft.com/office/powerpoint/2010/main" val="2922879283"/>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53"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par>
                                <p:cTn id="13" presetID="2" presetClass="entr" presetSubtype="2" accel="43333" decel="56667"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300" fill="hold"/>
                                        <p:tgtEl>
                                          <p:spTgt spid="6"/>
                                        </p:tgtEl>
                                        <p:attrNameLst>
                                          <p:attrName>ppt_x</p:attrName>
                                        </p:attrNameLst>
                                      </p:cBhvr>
                                      <p:tavLst>
                                        <p:tav tm="0">
                                          <p:val>
                                            <p:strVal val="1+#ppt_w/2"/>
                                          </p:val>
                                        </p:tav>
                                        <p:tav tm="100000">
                                          <p:val>
                                            <p:strVal val="#ppt_x"/>
                                          </p:val>
                                        </p:tav>
                                      </p:tavLst>
                                    </p:anim>
                                    <p:anim calcmode="lin" valueType="num">
                                      <p:cBhvr additive="base">
                                        <p:cTn id="16" dur="3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500"/>
                                        <p:tgtEl>
                                          <p:spTgt spid="9"/>
                                        </p:tgtEl>
                                      </p:cBhvr>
                                    </p:animEffect>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bldP spid="10"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AB99F361-1552-4E26-A53E-B20989E4A3A4}"/>
              </a:ext>
            </a:extLst>
          </p:cNvPr>
          <p:cNvSpPr/>
          <p:nvPr/>
        </p:nvSpPr>
        <p:spPr>
          <a:xfrm>
            <a:off x="375920" y="294640"/>
            <a:ext cx="11419840" cy="6278880"/>
          </a:xfrm>
          <a:prstGeom prst="rect">
            <a:avLst/>
          </a:prstGeom>
          <a:solidFill>
            <a:srgbClr val="FFF6A1"/>
          </a:solidFill>
          <a:ln>
            <a:solidFill>
              <a:srgbClr val="FFF6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7C92F643-DEA5-46FF-82AD-E58373D4F389}"/>
              </a:ext>
            </a:extLst>
          </p:cNvPr>
          <p:cNvSpPr/>
          <p:nvPr/>
        </p:nvSpPr>
        <p:spPr>
          <a:xfrm>
            <a:off x="386417" y="419854"/>
            <a:ext cx="2031325" cy="369332"/>
          </a:xfrm>
          <a:prstGeom prst="rect">
            <a:avLst/>
          </a:prstGeom>
        </p:spPr>
        <p:txBody>
          <a:bodyPr wrap="none">
            <a:spAutoFit/>
          </a:bodyPr>
          <a:lstStyle/>
          <a:p>
            <a:pPr algn="ctr" defTabSz="914377"/>
            <a:r>
              <a:rPr lang="zh-CN" altLang="en-US" b="1" dirty="0">
                <a:solidFill>
                  <a:srgbClr val="C00000"/>
                </a:solidFill>
                <a:latin typeface="汉仪雅酷黑 75W" panose="020B0804020202020204" pitchFamily="34" charset="-122"/>
                <a:ea typeface="汉仪雅酷黑 75W" panose="020B0804020202020204" pitchFamily="34" charset="-122"/>
                <a:cs typeface="+mn-ea"/>
                <a:sym typeface="+mn-lt"/>
              </a:rPr>
              <a:t>防灾减灾安全知识</a:t>
            </a:r>
          </a:p>
        </p:txBody>
      </p:sp>
      <p:sp>
        <p:nvSpPr>
          <p:cNvPr id="4" name="PA-102282">
            <a:extLst>
              <a:ext uri="{FF2B5EF4-FFF2-40B4-BE49-F238E27FC236}">
                <a16:creationId xmlns:a16="http://schemas.microsoft.com/office/drawing/2014/main" xmlns="" id="{796FD930-F619-4B37-A8BA-9EF77AD811A2}"/>
              </a:ext>
            </a:extLst>
          </p:cNvPr>
          <p:cNvSpPr txBox="1"/>
          <p:nvPr>
            <p:custDataLst>
              <p:tags r:id="rId1"/>
            </p:custDataLst>
          </p:nvPr>
        </p:nvSpPr>
        <p:spPr>
          <a:xfrm>
            <a:off x="2279595" y="1691887"/>
            <a:ext cx="8547674" cy="523220"/>
          </a:xfrm>
          <a:prstGeom prst="rect">
            <a:avLst/>
          </a:prstGeom>
          <a:noFill/>
          <a:effectLst/>
        </p:spPr>
        <p:txBody>
          <a:bodyPr wrap="square" rtlCol="0">
            <a:spAutoFit/>
          </a:bodyPr>
          <a:lstStyle/>
          <a:p>
            <a:pPr>
              <a:defRPr/>
            </a:pPr>
            <a:r>
              <a:rPr lang="zh-CN" altLang="en-US" sz="2800" kern="0" dirty="0">
                <a:solidFill>
                  <a:srgbClr val="C00000"/>
                </a:solidFill>
                <a:latin typeface="汉仪雅酷黑 75W" panose="020B0804020202020204" pitchFamily="34" charset="-122"/>
                <a:ea typeface="汉仪雅酷黑 75W" panose="020B0804020202020204" pitchFamily="34" charset="-122"/>
                <a:cs typeface="+mn-ea"/>
                <a:sym typeface="+mn-lt"/>
              </a:rPr>
              <a:t>如何应对泥石流的来临</a:t>
            </a:r>
            <a:r>
              <a:rPr lang="en-US" altLang="zh-CN" sz="2800" kern="0" dirty="0">
                <a:solidFill>
                  <a:srgbClr val="C00000"/>
                </a:solidFill>
                <a:latin typeface="汉仪雅酷黑 75W" panose="020B0804020202020204" pitchFamily="34" charset="-122"/>
                <a:ea typeface="汉仪雅酷黑 75W" panose="020B0804020202020204" pitchFamily="34" charset="-122"/>
                <a:cs typeface="+mn-ea"/>
                <a:sym typeface="+mn-lt"/>
              </a:rPr>
              <a:t>?</a:t>
            </a:r>
          </a:p>
        </p:txBody>
      </p:sp>
      <p:pic>
        <p:nvPicPr>
          <p:cNvPr id="5" name="PA-102283" descr="F:\桌面\党政机关\素材\党徽\Nipic_20180988_201509091138025270001.png">
            <a:extLst>
              <a:ext uri="{FF2B5EF4-FFF2-40B4-BE49-F238E27FC236}">
                <a16:creationId xmlns:a16="http://schemas.microsoft.com/office/drawing/2014/main" xmlns="" id="{52587CE8-07BB-425F-A7B6-ACF37FF5FF8A}"/>
              </a:ext>
            </a:extLst>
          </p:cNvPr>
          <p:cNvPicPr>
            <a:picLocks noChangeAspect="1" noChangeArrowheads="1"/>
          </p:cNvPicPr>
          <p:nvPr>
            <p:custDataLst>
              <p:tags r:id="rId2"/>
            </p:custDataLst>
          </p:nvPr>
        </p:nvPicPr>
        <p:blipFill>
          <a:blip r:embed="rId9" cstate="print">
            <a:extLst>
              <a:ext uri="{28A0092B-C50C-407E-A947-70E740481C1C}">
                <a14:useLocalDpi xmlns:a14="http://schemas.microsoft.com/office/drawing/2010/main" val="0"/>
              </a:ext>
            </a:extLst>
          </a:blip>
          <a:srcRect/>
          <a:stretch>
            <a:fillRect/>
          </a:stretch>
        </p:blipFill>
        <p:spPr bwMode="auto">
          <a:xfrm>
            <a:off x="1813814" y="1676703"/>
            <a:ext cx="607251" cy="49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PA-102284">
            <a:extLst>
              <a:ext uri="{FF2B5EF4-FFF2-40B4-BE49-F238E27FC236}">
                <a16:creationId xmlns:a16="http://schemas.microsoft.com/office/drawing/2014/main" xmlns="" id="{D99CA30D-937C-4D0A-9FD8-48286B39D6BF}"/>
              </a:ext>
            </a:extLst>
          </p:cNvPr>
          <p:cNvGrpSpPr/>
          <p:nvPr>
            <p:custDataLst>
              <p:tags r:id="rId3"/>
            </p:custDataLst>
          </p:nvPr>
        </p:nvGrpSpPr>
        <p:grpSpPr>
          <a:xfrm>
            <a:off x="1552738" y="2231209"/>
            <a:ext cx="9274531" cy="369324"/>
            <a:chOff x="-1242360" y="2455854"/>
            <a:chExt cx="1665893" cy="1747059"/>
          </a:xfrm>
        </p:grpSpPr>
        <p:sp>
          <p:nvSpPr>
            <p:cNvPr id="7" name="PA-矩形 11">
              <a:extLst>
                <a:ext uri="{FF2B5EF4-FFF2-40B4-BE49-F238E27FC236}">
                  <a16:creationId xmlns:a16="http://schemas.microsoft.com/office/drawing/2014/main" xmlns="" id="{7B029FE1-D3DF-4245-8CC9-16FCC24429F5}"/>
                </a:ext>
              </a:extLst>
            </p:cNvPr>
            <p:cNvSpPr>
              <a:spLocks noChangeArrowheads="1"/>
            </p:cNvSpPr>
            <p:nvPr>
              <p:custDataLst>
                <p:tags r:id="rId6"/>
              </p:custDataLst>
            </p:nvPr>
          </p:nvSpPr>
          <p:spPr bwMode="auto">
            <a:xfrm>
              <a:off x="-1242360" y="2471583"/>
              <a:ext cx="1665893" cy="794229"/>
            </a:xfrm>
            <a:prstGeom prst="roundRect">
              <a:avLst>
                <a:gd name="adj" fmla="val 50000"/>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思源黑体 CN Heavy" panose="020B0A00000000000000" pitchFamily="34" charset="-122"/>
                <a:ea typeface="思源黑体 CN Heavy" panose="020B0A00000000000000" pitchFamily="34" charset="-122"/>
                <a:cs typeface="Calibri" pitchFamily="34" charset="0"/>
                <a:sym typeface="Calibri" pitchFamily="34" charset="0"/>
              </a:endParaRPr>
            </a:p>
          </p:txBody>
        </p:sp>
        <p:sp>
          <p:nvSpPr>
            <p:cNvPr id="8" name="PA-矩形 38">
              <a:extLst>
                <a:ext uri="{FF2B5EF4-FFF2-40B4-BE49-F238E27FC236}">
                  <a16:creationId xmlns:a16="http://schemas.microsoft.com/office/drawing/2014/main" xmlns="" id="{0E72F87D-CC00-40E6-8D87-79C3B0D8C777}"/>
                </a:ext>
              </a:extLst>
            </p:cNvPr>
            <p:cNvSpPr>
              <a:spLocks noChangeArrowheads="1"/>
            </p:cNvSpPr>
            <p:nvPr>
              <p:custDataLst>
                <p:tags r:id="rId7"/>
              </p:custDataLst>
            </p:nvPr>
          </p:nvSpPr>
          <p:spPr bwMode="auto">
            <a:xfrm>
              <a:off x="-718840" y="2455854"/>
              <a:ext cx="33178" cy="1747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lvl="0" algn="ctr">
                <a:defRPr/>
              </a:pPr>
              <a:endParaRPr kumimoji="0" lang="en-US" b="1" i="0" u="none" strike="noStrike" kern="1200" cap="none" spc="0" normalizeH="0" baseline="0" noProof="0" dirty="0">
                <a:ln>
                  <a:noFill/>
                </a:ln>
                <a:gradFill>
                  <a:gsLst>
                    <a:gs pos="0">
                      <a:prstClr val="white"/>
                    </a:gs>
                    <a:gs pos="100000">
                      <a:srgbClr val="FFFF00"/>
                    </a:gs>
                  </a:gsLst>
                  <a:lin ang="5400000" scaled="1"/>
                </a:gradFill>
                <a:effectLst/>
                <a:uLnTx/>
                <a:uFillTx/>
                <a:latin typeface="Calibri" panose="020F0502020204030204"/>
                <a:ea typeface="思源黑体 CN Heavy" panose="020B0A00000000000000" pitchFamily="34" charset="-122"/>
                <a:sym typeface="方正兰亭黑_GBK" pitchFamily="2" charset="-122"/>
              </a:endParaRPr>
            </a:p>
          </p:txBody>
        </p:sp>
      </p:grpSp>
      <p:sp>
        <p:nvSpPr>
          <p:cNvPr id="9" name="PA-102285">
            <a:extLst>
              <a:ext uri="{FF2B5EF4-FFF2-40B4-BE49-F238E27FC236}">
                <a16:creationId xmlns:a16="http://schemas.microsoft.com/office/drawing/2014/main" xmlns="" id="{9BC8F28D-4167-4F5D-8313-370C81D4FCB2}"/>
              </a:ext>
            </a:extLst>
          </p:cNvPr>
          <p:cNvSpPr>
            <a:spLocks noChangeArrowheads="1"/>
          </p:cNvSpPr>
          <p:nvPr>
            <p:custDataLst>
              <p:tags r:id="rId4"/>
            </p:custDataLst>
          </p:nvPr>
        </p:nvSpPr>
        <p:spPr bwMode="auto">
          <a:xfrm>
            <a:off x="1552738" y="2944813"/>
            <a:ext cx="9274531" cy="2900402"/>
          </a:xfrm>
          <a:prstGeom prst="roundRect">
            <a:avLst>
              <a:gd name="adj" fmla="val 5783"/>
            </a:avLst>
          </a:prstGeom>
          <a:noFill/>
          <a:ln w="9525">
            <a:solidFill>
              <a:srgbClr val="C00000"/>
            </a:solidFill>
            <a:miter lim="800000"/>
            <a:headEnd/>
            <a:tailEnd/>
          </a:ln>
        </p:spPr>
        <p:txBody>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4D4D4D"/>
              </a:solidFill>
              <a:effectLst/>
              <a:uLnTx/>
              <a:uFillTx/>
              <a:latin typeface="Arial" panose="020B0604020202020204" pitchFamily="34" charset="0"/>
              <a:ea typeface="宋体" panose="02010600030101010101" pitchFamily="2" charset="-122"/>
            </a:endParaRPr>
          </a:p>
        </p:txBody>
      </p:sp>
      <p:sp>
        <p:nvSpPr>
          <p:cNvPr id="10" name="PA-102286">
            <a:extLst>
              <a:ext uri="{FF2B5EF4-FFF2-40B4-BE49-F238E27FC236}">
                <a16:creationId xmlns:a16="http://schemas.microsoft.com/office/drawing/2014/main" xmlns="" id="{12EDC20F-E5FA-4312-AA54-B186E8E70BE6}"/>
              </a:ext>
            </a:extLst>
          </p:cNvPr>
          <p:cNvSpPr/>
          <p:nvPr>
            <p:custDataLst>
              <p:tags r:id="rId5"/>
            </p:custDataLst>
          </p:nvPr>
        </p:nvSpPr>
        <p:spPr>
          <a:xfrm>
            <a:off x="1813814" y="3061355"/>
            <a:ext cx="8825448" cy="2125582"/>
          </a:xfrm>
          <a:prstGeom prst="rect">
            <a:avLst/>
          </a:prstGeom>
          <a:noFill/>
        </p:spPr>
        <p:txBody>
          <a:bodyPr wrap="square">
            <a:spAutoFit/>
          </a:bodyPr>
          <a:lstStyle/>
          <a:p>
            <a:pPr algn="just" eaLnBrk="0" fontAlgn="base" hangingPunct="0">
              <a:lnSpc>
                <a:spcPct val="150000"/>
              </a:lnSpc>
              <a:spcBef>
                <a:spcPct val="0"/>
              </a:spcBef>
              <a:spcAft>
                <a:spcPct val="0"/>
              </a:spcAft>
            </a:pPr>
            <a:r>
              <a:rPr kumimoji="1" lang="zh-CN" altLang="en-US" dirty="0">
                <a:solidFill>
                  <a:srgbClr val="FF0000"/>
                </a:solidFill>
                <a:cs typeface="+mn-ea"/>
                <a:sym typeface="+mn-lt"/>
              </a:rPr>
              <a:t>应急措施</a:t>
            </a:r>
            <a:r>
              <a:rPr kumimoji="1" lang="en-US" altLang="zh-CN" dirty="0">
                <a:solidFill>
                  <a:srgbClr val="FF0000"/>
                </a:solidFill>
                <a:cs typeface="+mn-ea"/>
                <a:sym typeface="+mn-lt"/>
              </a:rPr>
              <a:t>:</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发现有泥石流迹象，应立即观察地形，向沟谷两侧山坡或者高地跑</a:t>
            </a:r>
            <a:r>
              <a:rPr kumimoji="1" lang="en-US" altLang="zh-CN" dirty="0">
                <a:solidFill>
                  <a:prstClr val="black"/>
                </a:solidFill>
                <a:cs typeface="+mn-ea"/>
                <a:sym typeface="+mn-lt"/>
              </a:rPr>
              <a:t>;</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不要停留在低洼地方，也不要攀爬到树上躲避</a:t>
            </a:r>
            <a:r>
              <a:rPr kumimoji="1" lang="en-US" altLang="zh-CN" dirty="0">
                <a:solidFill>
                  <a:prstClr val="black"/>
                </a:solidFill>
                <a:cs typeface="+mn-ea"/>
                <a:sym typeface="+mn-lt"/>
              </a:rPr>
              <a:t>;</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不要躲避在有滚石和大量堆积物的下方。往往伴随疫情</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发生，应注意做好防疫工作。</a:t>
            </a:r>
          </a:p>
        </p:txBody>
      </p:sp>
    </p:spTree>
    <p:extLst>
      <p:ext uri="{BB962C8B-B14F-4D97-AF65-F5344CB8AC3E}">
        <p14:creationId xmlns:p14="http://schemas.microsoft.com/office/powerpoint/2010/main" val="272186435"/>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53"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par>
                                <p:cTn id="13" presetID="2" presetClass="entr" presetSubtype="2" accel="43333" decel="56667"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300" fill="hold"/>
                                        <p:tgtEl>
                                          <p:spTgt spid="6"/>
                                        </p:tgtEl>
                                        <p:attrNameLst>
                                          <p:attrName>ppt_x</p:attrName>
                                        </p:attrNameLst>
                                      </p:cBhvr>
                                      <p:tavLst>
                                        <p:tav tm="0">
                                          <p:val>
                                            <p:strVal val="1+#ppt_w/2"/>
                                          </p:val>
                                        </p:tav>
                                        <p:tav tm="100000">
                                          <p:val>
                                            <p:strVal val="#ppt_x"/>
                                          </p:val>
                                        </p:tav>
                                      </p:tavLst>
                                    </p:anim>
                                    <p:anim calcmode="lin" valueType="num">
                                      <p:cBhvr additive="base">
                                        <p:cTn id="16" dur="3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500"/>
                                        <p:tgtEl>
                                          <p:spTgt spid="9"/>
                                        </p:tgtEl>
                                      </p:cBhvr>
                                    </p:animEffect>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bldP spid="10"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AB99F361-1552-4E26-A53E-B20989E4A3A4}"/>
              </a:ext>
            </a:extLst>
          </p:cNvPr>
          <p:cNvSpPr/>
          <p:nvPr/>
        </p:nvSpPr>
        <p:spPr>
          <a:xfrm>
            <a:off x="375920" y="294640"/>
            <a:ext cx="11419840" cy="6278880"/>
          </a:xfrm>
          <a:prstGeom prst="rect">
            <a:avLst/>
          </a:prstGeom>
          <a:solidFill>
            <a:srgbClr val="FFF6A1"/>
          </a:solidFill>
          <a:ln>
            <a:solidFill>
              <a:srgbClr val="FFF6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7C92F643-DEA5-46FF-82AD-E58373D4F389}"/>
              </a:ext>
            </a:extLst>
          </p:cNvPr>
          <p:cNvSpPr/>
          <p:nvPr/>
        </p:nvSpPr>
        <p:spPr>
          <a:xfrm>
            <a:off x="386417" y="419854"/>
            <a:ext cx="2031325" cy="369332"/>
          </a:xfrm>
          <a:prstGeom prst="rect">
            <a:avLst/>
          </a:prstGeom>
        </p:spPr>
        <p:txBody>
          <a:bodyPr wrap="none">
            <a:spAutoFit/>
          </a:bodyPr>
          <a:lstStyle/>
          <a:p>
            <a:pPr algn="ctr" defTabSz="914377"/>
            <a:r>
              <a:rPr lang="zh-CN" altLang="en-US" b="1" dirty="0">
                <a:solidFill>
                  <a:srgbClr val="C00000"/>
                </a:solidFill>
                <a:latin typeface="汉仪雅酷黑 75W" panose="020B0804020202020204" pitchFamily="34" charset="-122"/>
                <a:ea typeface="汉仪雅酷黑 75W" panose="020B0804020202020204" pitchFamily="34" charset="-122"/>
                <a:cs typeface="+mn-ea"/>
                <a:sym typeface="+mn-lt"/>
              </a:rPr>
              <a:t>防灾减灾安全知识</a:t>
            </a:r>
          </a:p>
        </p:txBody>
      </p:sp>
      <p:sp>
        <p:nvSpPr>
          <p:cNvPr id="4" name="PA-102282">
            <a:extLst>
              <a:ext uri="{FF2B5EF4-FFF2-40B4-BE49-F238E27FC236}">
                <a16:creationId xmlns:a16="http://schemas.microsoft.com/office/drawing/2014/main" xmlns="" id="{796FD930-F619-4B37-A8BA-9EF77AD811A2}"/>
              </a:ext>
            </a:extLst>
          </p:cNvPr>
          <p:cNvSpPr txBox="1"/>
          <p:nvPr>
            <p:custDataLst>
              <p:tags r:id="rId1"/>
            </p:custDataLst>
          </p:nvPr>
        </p:nvSpPr>
        <p:spPr>
          <a:xfrm>
            <a:off x="2279595" y="1691887"/>
            <a:ext cx="8547674" cy="523220"/>
          </a:xfrm>
          <a:prstGeom prst="rect">
            <a:avLst/>
          </a:prstGeom>
          <a:noFill/>
          <a:effectLst/>
        </p:spPr>
        <p:txBody>
          <a:bodyPr wrap="square" rtlCol="0">
            <a:spAutoFit/>
          </a:bodyPr>
          <a:lstStyle/>
          <a:p>
            <a:pPr>
              <a:defRPr/>
            </a:pPr>
            <a:r>
              <a:rPr lang="zh-CN" altLang="en-US" sz="2800" kern="0" dirty="0">
                <a:solidFill>
                  <a:srgbClr val="C00000"/>
                </a:solidFill>
                <a:latin typeface="汉仪雅酷黑 75W" panose="020B0804020202020204" pitchFamily="34" charset="-122"/>
                <a:ea typeface="汉仪雅酷黑 75W" panose="020B0804020202020204" pitchFamily="34" charset="-122"/>
                <a:cs typeface="+mn-ea"/>
                <a:sym typeface="+mn-lt"/>
              </a:rPr>
              <a:t>家中遇险分类</a:t>
            </a:r>
          </a:p>
        </p:txBody>
      </p:sp>
      <p:pic>
        <p:nvPicPr>
          <p:cNvPr id="5" name="PA-102283" descr="F:\桌面\党政机关\素材\党徽\Nipic_20180988_201509091138025270001.png">
            <a:extLst>
              <a:ext uri="{FF2B5EF4-FFF2-40B4-BE49-F238E27FC236}">
                <a16:creationId xmlns:a16="http://schemas.microsoft.com/office/drawing/2014/main" xmlns="" id="{52587CE8-07BB-425F-A7B6-ACF37FF5FF8A}"/>
              </a:ext>
            </a:extLst>
          </p:cNvPr>
          <p:cNvPicPr>
            <a:picLocks noChangeAspect="1" noChangeArrowheads="1"/>
          </p:cNvPicPr>
          <p:nvPr>
            <p:custDataLst>
              <p:tags r:id="rId2"/>
            </p:custDataLst>
          </p:nvPr>
        </p:nvPicPr>
        <p:blipFill>
          <a:blip r:embed="rId9" cstate="print">
            <a:extLst>
              <a:ext uri="{28A0092B-C50C-407E-A947-70E740481C1C}">
                <a14:useLocalDpi xmlns:a14="http://schemas.microsoft.com/office/drawing/2010/main" val="0"/>
              </a:ext>
            </a:extLst>
          </a:blip>
          <a:srcRect/>
          <a:stretch>
            <a:fillRect/>
          </a:stretch>
        </p:blipFill>
        <p:spPr bwMode="auto">
          <a:xfrm>
            <a:off x="1813814" y="1676703"/>
            <a:ext cx="607251" cy="49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PA-102284">
            <a:extLst>
              <a:ext uri="{FF2B5EF4-FFF2-40B4-BE49-F238E27FC236}">
                <a16:creationId xmlns:a16="http://schemas.microsoft.com/office/drawing/2014/main" xmlns="" id="{D99CA30D-937C-4D0A-9FD8-48286B39D6BF}"/>
              </a:ext>
            </a:extLst>
          </p:cNvPr>
          <p:cNvGrpSpPr/>
          <p:nvPr>
            <p:custDataLst>
              <p:tags r:id="rId3"/>
            </p:custDataLst>
          </p:nvPr>
        </p:nvGrpSpPr>
        <p:grpSpPr>
          <a:xfrm>
            <a:off x="1552738" y="2231209"/>
            <a:ext cx="9274531" cy="369324"/>
            <a:chOff x="-1242360" y="2455854"/>
            <a:chExt cx="1665893" cy="1747059"/>
          </a:xfrm>
        </p:grpSpPr>
        <p:sp>
          <p:nvSpPr>
            <p:cNvPr id="7" name="PA-矩形 11">
              <a:extLst>
                <a:ext uri="{FF2B5EF4-FFF2-40B4-BE49-F238E27FC236}">
                  <a16:creationId xmlns:a16="http://schemas.microsoft.com/office/drawing/2014/main" xmlns="" id="{7B029FE1-D3DF-4245-8CC9-16FCC24429F5}"/>
                </a:ext>
              </a:extLst>
            </p:cNvPr>
            <p:cNvSpPr>
              <a:spLocks noChangeArrowheads="1"/>
            </p:cNvSpPr>
            <p:nvPr>
              <p:custDataLst>
                <p:tags r:id="rId6"/>
              </p:custDataLst>
            </p:nvPr>
          </p:nvSpPr>
          <p:spPr bwMode="auto">
            <a:xfrm>
              <a:off x="-1242360" y="2471583"/>
              <a:ext cx="1665893" cy="794229"/>
            </a:xfrm>
            <a:prstGeom prst="roundRect">
              <a:avLst>
                <a:gd name="adj" fmla="val 50000"/>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思源黑体 CN Heavy" panose="020B0A00000000000000" pitchFamily="34" charset="-122"/>
                <a:ea typeface="思源黑体 CN Heavy" panose="020B0A00000000000000" pitchFamily="34" charset="-122"/>
                <a:cs typeface="Calibri" pitchFamily="34" charset="0"/>
                <a:sym typeface="Calibri" pitchFamily="34" charset="0"/>
              </a:endParaRPr>
            </a:p>
          </p:txBody>
        </p:sp>
        <p:sp>
          <p:nvSpPr>
            <p:cNvPr id="8" name="PA-矩形 38">
              <a:extLst>
                <a:ext uri="{FF2B5EF4-FFF2-40B4-BE49-F238E27FC236}">
                  <a16:creationId xmlns:a16="http://schemas.microsoft.com/office/drawing/2014/main" xmlns="" id="{0E72F87D-CC00-40E6-8D87-79C3B0D8C777}"/>
                </a:ext>
              </a:extLst>
            </p:cNvPr>
            <p:cNvSpPr>
              <a:spLocks noChangeArrowheads="1"/>
            </p:cNvSpPr>
            <p:nvPr>
              <p:custDataLst>
                <p:tags r:id="rId7"/>
              </p:custDataLst>
            </p:nvPr>
          </p:nvSpPr>
          <p:spPr bwMode="auto">
            <a:xfrm>
              <a:off x="-718840" y="2455854"/>
              <a:ext cx="33178" cy="1747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lvl="0" algn="ctr">
                <a:defRPr/>
              </a:pPr>
              <a:endParaRPr kumimoji="0" lang="en-US" b="1" i="0" u="none" strike="noStrike" kern="1200" cap="none" spc="0" normalizeH="0" baseline="0" noProof="0" dirty="0">
                <a:ln>
                  <a:noFill/>
                </a:ln>
                <a:gradFill>
                  <a:gsLst>
                    <a:gs pos="0">
                      <a:prstClr val="white"/>
                    </a:gs>
                    <a:gs pos="100000">
                      <a:srgbClr val="FFFF00"/>
                    </a:gs>
                  </a:gsLst>
                  <a:lin ang="5400000" scaled="1"/>
                </a:gradFill>
                <a:effectLst/>
                <a:uLnTx/>
                <a:uFillTx/>
                <a:latin typeface="Calibri" panose="020F0502020204030204"/>
                <a:ea typeface="思源黑体 CN Heavy" panose="020B0A00000000000000" pitchFamily="34" charset="-122"/>
                <a:sym typeface="方正兰亭黑_GBK" pitchFamily="2" charset="-122"/>
              </a:endParaRPr>
            </a:p>
          </p:txBody>
        </p:sp>
      </p:grpSp>
      <p:sp>
        <p:nvSpPr>
          <p:cNvPr id="9" name="PA-102285">
            <a:extLst>
              <a:ext uri="{FF2B5EF4-FFF2-40B4-BE49-F238E27FC236}">
                <a16:creationId xmlns:a16="http://schemas.microsoft.com/office/drawing/2014/main" xmlns="" id="{9BC8F28D-4167-4F5D-8313-370C81D4FCB2}"/>
              </a:ext>
            </a:extLst>
          </p:cNvPr>
          <p:cNvSpPr>
            <a:spLocks noChangeArrowheads="1"/>
          </p:cNvSpPr>
          <p:nvPr>
            <p:custDataLst>
              <p:tags r:id="rId4"/>
            </p:custDataLst>
          </p:nvPr>
        </p:nvSpPr>
        <p:spPr bwMode="auto">
          <a:xfrm>
            <a:off x="1552738" y="2944813"/>
            <a:ext cx="9274531" cy="2900402"/>
          </a:xfrm>
          <a:prstGeom prst="roundRect">
            <a:avLst>
              <a:gd name="adj" fmla="val 5783"/>
            </a:avLst>
          </a:prstGeom>
          <a:noFill/>
          <a:ln w="9525">
            <a:solidFill>
              <a:srgbClr val="C00000"/>
            </a:solidFill>
            <a:miter lim="800000"/>
            <a:headEnd/>
            <a:tailEnd/>
          </a:ln>
        </p:spPr>
        <p:txBody>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4D4D4D"/>
              </a:solidFill>
              <a:effectLst/>
              <a:uLnTx/>
              <a:uFillTx/>
              <a:latin typeface="Arial" panose="020B0604020202020204" pitchFamily="34" charset="0"/>
              <a:ea typeface="宋体" panose="02010600030101010101" pitchFamily="2" charset="-122"/>
            </a:endParaRPr>
          </a:p>
        </p:txBody>
      </p:sp>
      <p:sp>
        <p:nvSpPr>
          <p:cNvPr id="10" name="PA-102286">
            <a:extLst>
              <a:ext uri="{FF2B5EF4-FFF2-40B4-BE49-F238E27FC236}">
                <a16:creationId xmlns:a16="http://schemas.microsoft.com/office/drawing/2014/main" xmlns="" id="{12EDC20F-E5FA-4312-AA54-B186E8E70BE6}"/>
              </a:ext>
            </a:extLst>
          </p:cNvPr>
          <p:cNvSpPr/>
          <p:nvPr>
            <p:custDataLst>
              <p:tags r:id="rId5"/>
            </p:custDataLst>
          </p:nvPr>
        </p:nvSpPr>
        <p:spPr>
          <a:xfrm>
            <a:off x="1813814" y="3061355"/>
            <a:ext cx="8825448" cy="2541080"/>
          </a:xfrm>
          <a:prstGeom prst="rect">
            <a:avLst/>
          </a:prstGeom>
          <a:noFill/>
        </p:spPr>
        <p:txBody>
          <a:bodyPr wrap="square">
            <a:spAutoFit/>
          </a:bodyPr>
          <a:lstStyle/>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煤气中毒</a:t>
            </a:r>
            <a:r>
              <a:rPr kumimoji="1" lang="en-US" altLang="zh-CN" dirty="0">
                <a:solidFill>
                  <a:prstClr val="black"/>
                </a:solidFill>
                <a:cs typeface="+mn-ea"/>
                <a:sym typeface="+mn-lt"/>
              </a:rPr>
              <a:t>:</a:t>
            </a:r>
            <a:r>
              <a:rPr kumimoji="1" lang="zh-CN" altLang="en-US" dirty="0">
                <a:solidFill>
                  <a:prstClr val="black"/>
                </a:solidFill>
                <a:cs typeface="+mn-ea"/>
                <a:sym typeface="+mn-lt"/>
              </a:rPr>
              <a:t>煤气中毒</a:t>
            </a:r>
            <a:r>
              <a:rPr kumimoji="1" lang="en-US" altLang="zh-CN" dirty="0">
                <a:solidFill>
                  <a:prstClr val="black"/>
                </a:solidFill>
                <a:cs typeface="+mn-ea"/>
                <a:sym typeface="+mn-lt"/>
              </a:rPr>
              <a:t>:</a:t>
            </a:r>
            <a:r>
              <a:rPr kumimoji="1" lang="zh-CN" altLang="en-US" dirty="0">
                <a:solidFill>
                  <a:prstClr val="black"/>
                </a:solidFill>
                <a:cs typeface="+mn-ea"/>
                <a:sym typeface="+mn-lt"/>
              </a:rPr>
              <a:t>打开门窗、切断煤气，将中毒者转移至安全地带，保持其呼吸畅通、神志清醒。</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触电</a:t>
            </a:r>
            <a:r>
              <a:rPr kumimoji="1" lang="en-US" altLang="zh-CN" dirty="0">
                <a:solidFill>
                  <a:prstClr val="black"/>
                </a:solidFill>
                <a:cs typeface="+mn-ea"/>
                <a:sym typeface="+mn-lt"/>
              </a:rPr>
              <a:t>:</a:t>
            </a:r>
            <a:r>
              <a:rPr kumimoji="1" lang="zh-CN" altLang="en-US" dirty="0">
                <a:solidFill>
                  <a:prstClr val="black"/>
                </a:solidFill>
                <a:cs typeface="+mn-ea"/>
                <a:sym typeface="+mn-lt"/>
              </a:rPr>
              <a:t>平时规范使用电器，有人触电时迅速断电，穿上胶鞋，以干燥木棍挑开电线施救。</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雷电</a:t>
            </a:r>
            <a:r>
              <a:rPr kumimoji="1" lang="en-US" altLang="zh-CN" dirty="0">
                <a:solidFill>
                  <a:prstClr val="black"/>
                </a:solidFill>
                <a:cs typeface="+mn-ea"/>
                <a:sym typeface="+mn-lt"/>
              </a:rPr>
              <a:t>:</a:t>
            </a:r>
            <a:r>
              <a:rPr kumimoji="1" lang="zh-CN" altLang="en-US" dirty="0">
                <a:solidFill>
                  <a:prstClr val="black"/>
                </a:solidFill>
                <a:cs typeface="+mn-ea"/>
                <a:sym typeface="+mn-lt"/>
              </a:rPr>
              <a:t>关闭家用电器，拔掉电源插头，远离水管、煤气管等金属物及电力设备，不使用电话手机和太阳能热水器。</a:t>
            </a:r>
          </a:p>
        </p:txBody>
      </p:sp>
    </p:spTree>
    <p:extLst>
      <p:ext uri="{BB962C8B-B14F-4D97-AF65-F5344CB8AC3E}">
        <p14:creationId xmlns:p14="http://schemas.microsoft.com/office/powerpoint/2010/main" val="1630871268"/>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53"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par>
                                <p:cTn id="13" presetID="2" presetClass="entr" presetSubtype="2" accel="43333" decel="56667"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300" fill="hold"/>
                                        <p:tgtEl>
                                          <p:spTgt spid="6"/>
                                        </p:tgtEl>
                                        <p:attrNameLst>
                                          <p:attrName>ppt_x</p:attrName>
                                        </p:attrNameLst>
                                      </p:cBhvr>
                                      <p:tavLst>
                                        <p:tav tm="0">
                                          <p:val>
                                            <p:strVal val="1+#ppt_w/2"/>
                                          </p:val>
                                        </p:tav>
                                        <p:tav tm="100000">
                                          <p:val>
                                            <p:strVal val="#ppt_x"/>
                                          </p:val>
                                        </p:tav>
                                      </p:tavLst>
                                    </p:anim>
                                    <p:anim calcmode="lin" valueType="num">
                                      <p:cBhvr additive="base">
                                        <p:cTn id="16" dur="3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500"/>
                                        <p:tgtEl>
                                          <p:spTgt spid="9"/>
                                        </p:tgtEl>
                                      </p:cBhvr>
                                    </p:animEffect>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AB99F361-1552-4E26-A53E-B20989E4A3A4}"/>
              </a:ext>
            </a:extLst>
          </p:cNvPr>
          <p:cNvSpPr/>
          <p:nvPr/>
        </p:nvSpPr>
        <p:spPr>
          <a:xfrm>
            <a:off x="375920" y="294640"/>
            <a:ext cx="11419840" cy="6278880"/>
          </a:xfrm>
          <a:prstGeom prst="rect">
            <a:avLst/>
          </a:prstGeom>
          <a:solidFill>
            <a:srgbClr val="FFF6A1"/>
          </a:solidFill>
          <a:ln>
            <a:solidFill>
              <a:srgbClr val="FFF6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7C92F643-DEA5-46FF-82AD-E58373D4F389}"/>
              </a:ext>
            </a:extLst>
          </p:cNvPr>
          <p:cNvSpPr/>
          <p:nvPr/>
        </p:nvSpPr>
        <p:spPr>
          <a:xfrm>
            <a:off x="386417" y="419854"/>
            <a:ext cx="2031325" cy="369332"/>
          </a:xfrm>
          <a:prstGeom prst="rect">
            <a:avLst/>
          </a:prstGeom>
        </p:spPr>
        <p:txBody>
          <a:bodyPr wrap="none">
            <a:spAutoFit/>
          </a:bodyPr>
          <a:lstStyle/>
          <a:p>
            <a:pPr algn="ctr" defTabSz="914377"/>
            <a:r>
              <a:rPr lang="zh-CN" altLang="en-US" b="1" dirty="0">
                <a:solidFill>
                  <a:srgbClr val="C00000"/>
                </a:solidFill>
                <a:latin typeface="汉仪雅酷黑 75W" panose="020B0804020202020204" pitchFamily="34" charset="-122"/>
                <a:ea typeface="汉仪雅酷黑 75W" panose="020B0804020202020204" pitchFamily="34" charset="-122"/>
                <a:cs typeface="+mn-ea"/>
                <a:sym typeface="+mn-lt"/>
              </a:rPr>
              <a:t>防灾减灾安全知识</a:t>
            </a:r>
          </a:p>
        </p:txBody>
      </p:sp>
      <p:sp>
        <p:nvSpPr>
          <p:cNvPr id="4" name="PA-102282">
            <a:extLst>
              <a:ext uri="{FF2B5EF4-FFF2-40B4-BE49-F238E27FC236}">
                <a16:creationId xmlns:a16="http://schemas.microsoft.com/office/drawing/2014/main" xmlns="" id="{796FD930-F619-4B37-A8BA-9EF77AD811A2}"/>
              </a:ext>
            </a:extLst>
          </p:cNvPr>
          <p:cNvSpPr txBox="1"/>
          <p:nvPr>
            <p:custDataLst>
              <p:tags r:id="rId1"/>
            </p:custDataLst>
          </p:nvPr>
        </p:nvSpPr>
        <p:spPr>
          <a:xfrm>
            <a:off x="2279595" y="1691887"/>
            <a:ext cx="8547674" cy="523220"/>
          </a:xfrm>
          <a:prstGeom prst="rect">
            <a:avLst/>
          </a:prstGeom>
          <a:noFill/>
          <a:effectLst/>
        </p:spPr>
        <p:txBody>
          <a:bodyPr wrap="square" rtlCol="0">
            <a:spAutoFit/>
          </a:bodyPr>
          <a:lstStyle/>
          <a:p>
            <a:pPr>
              <a:defRPr/>
            </a:pPr>
            <a:r>
              <a:rPr lang="zh-CN" altLang="en-US" sz="2800" kern="0" dirty="0">
                <a:solidFill>
                  <a:srgbClr val="C00000"/>
                </a:solidFill>
                <a:latin typeface="汉仪雅酷黑 75W" panose="020B0804020202020204" pitchFamily="34" charset="-122"/>
                <a:ea typeface="汉仪雅酷黑 75W" panose="020B0804020202020204" pitchFamily="34" charset="-122"/>
                <a:cs typeface="+mn-ea"/>
                <a:sym typeface="+mn-lt"/>
              </a:rPr>
              <a:t>预防沙尘暴方法</a:t>
            </a:r>
          </a:p>
        </p:txBody>
      </p:sp>
      <p:pic>
        <p:nvPicPr>
          <p:cNvPr id="5" name="PA-102283" descr="F:\桌面\党政机关\素材\党徽\Nipic_20180988_201509091138025270001.png">
            <a:extLst>
              <a:ext uri="{FF2B5EF4-FFF2-40B4-BE49-F238E27FC236}">
                <a16:creationId xmlns:a16="http://schemas.microsoft.com/office/drawing/2014/main" xmlns="" id="{52587CE8-07BB-425F-A7B6-ACF37FF5FF8A}"/>
              </a:ext>
            </a:extLst>
          </p:cNvPr>
          <p:cNvPicPr>
            <a:picLocks noChangeAspect="1" noChangeArrowheads="1"/>
          </p:cNvPicPr>
          <p:nvPr>
            <p:custDataLst>
              <p:tags r:id="rId2"/>
            </p:custDataLst>
          </p:nvPr>
        </p:nvPicPr>
        <p:blipFill>
          <a:blip r:embed="rId9" cstate="print">
            <a:extLst>
              <a:ext uri="{28A0092B-C50C-407E-A947-70E740481C1C}">
                <a14:useLocalDpi xmlns:a14="http://schemas.microsoft.com/office/drawing/2010/main" val="0"/>
              </a:ext>
            </a:extLst>
          </a:blip>
          <a:srcRect/>
          <a:stretch>
            <a:fillRect/>
          </a:stretch>
        </p:blipFill>
        <p:spPr bwMode="auto">
          <a:xfrm>
            <a:off x="1813814" y="1676703"/>
            <a:ext cx="607251" cy="4971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6" name="PA-102284">
            <a:extLst>
              <a:ext uri="{FF2B5EF4-FFF2-40B4-BE49-F238E27FC236}">
                <a16:creationId xmlns:a16="http://schemas.microsoft.com/office/drawing/2014/main" xmlns="" id="{D99CA30D-937C-4D0A-9FD8-48286B39D6BF}"/>
              </a:ext>
            </a:extLst>
          </p:cNvPr>
          <p:cNvGrpSpPr/>
          <p:nvPr>
            <p:custDataLst>
              <p:tags r:id="rId3"/>
            </p:custDataLst>
          </p:nvPr>
        </p:nvGrpSpPr>
        <p:grpSpPr>
          <a:xfrm>
            <a:off x="1552738" y="2231209"/>
            <a:ext cx="9274531" cy="369324"/>
            <a:chOff x="-1242360" y="2455854"/>
            <a:chExt cx="1665893" cy="1747059"/>
          </a:xfrm>
        </p:grpSpPr>
        <p:sp>
          <p:nvSpPr>
            <p:cNvPr id="7" name="PA-矩形 11">
              <a:extLst>
                <a:ext uri="{FF2B5EF4-FFF2-40B4-BE49-F238E27FC236}">
                  <a16:creationId xmlns:a16="http://schemas.microsoft.com/office/drawing/2014/main" xmlns="" id="{7B029FE1-D3DF-4245-8CC9-16FCC24429F5}"/>
                </a:ext>
              </a:extLst>
            </p:cNvPr>
            <p:cNvSpPr>
              <a:spLocks noChangeArrowheads="1"/>
            </p:cNvSpPr>
            <p:nvPr>
              <p:custDataLst>
                <p:tags r:id="rId6"/>
              </p:custDataLst>
            </p:nvPr>
          </p:nvSpPr>
          <p:spPr bwMode="auto">
            <a:xfrm>
              <a:off x="-1242360" y="2471583"/>
              <a:ext cx="1665893" cy="794229"/>
            </a:xfrm>
            <a:prstGeom prst="roundRect">
              <a:avLst>
                <a:gd name="adj" fmla="val 50000"/>
              </a:avLst>
            </a:prstGeom>
            <a:solidFill>
              <a:srgbClr val="C00000"/>
            </a:solidFill>
            <a:ln w="28575">
              <a:gradFill>
                <a:gsLst>
                  <a:gs pos="100000">
                    <a:schemeClr val="bg1"/>
                  </a:gs>
                  <a:gs pos="0">
                    <a:schemeClr val="bg1">
                      <a:lumMod val="85000"/>
                    </a:schemeClr>
                  </a:gs>
                </a:gsLst>
                <a:lin ang="5400000" scaled="0"/>
              </a:gradFill>
            </a:ln>
            <a:effectLst/>
          </p:spPr>
          <p:txBody>
            <a:bodyPr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zh-CN" altLang="zh-CN" sz="1400" b="0" i="0" u="none" strike="noStrike" kern="1200" cap="none" spc="0" normalizeH="0" baseline="0" noProof="0" dirty="0">
                <a:ln>
                  <a:noFill/>
                </a:ln>
                <a:solidFill>
                  <a:prstClr val="black"/>
                </a:solidFill>
                <a:effectLst/>
                <a:uLnTx/>
                <a:uFillTx/>
                <a:latin typeface="思源黑体 CN Heavy" panose="020B0A00000000000000" pitchFamily="34" charset="-122"/>
                <a:ea typeface="思源黑体 CN Heavy" panose="020B0A00000000000000" pitchFamily="34" charset="-122"/>
                <a:cs typeface="Calibri" pitchFamily="34" charset="0"/>
                <a:sym typeface="Calibri" pitchFamily="34" charset="0"/>
              </a:endParaRPr>
            </a:p>
          </p:txBody>
        </p:sp>
        <p:sp>
          <p:nvSpPr>
            <p:cNvPr id="8" name="PA-矩形 38">
              <a:extLst>
                <a:ext uri="{FF2B5EF4-FFF2-40B4-BE49-F238E27FC236}">
                  <a16:creationId xmlns:a16="http://schemas.microsoft.com/office/drawing/2014/main" xmlns="" id="{0E72F87D-CC00-40E6-8D87-79C3B0D8C777}"/>
                </a:ext>
              </a:extLst>
            </p:cNvPr>
            <p:cNvSpPr>
              <a:spLocks noChangeArrowheads="1"/>
            </p:cNvSpPr>
            <p:nvPr>
              <p:custDataLst>
                <p:tags r:id="rId7"/>
              </p:custDataLst>
            </p:nvPr>
          </p:nvSpPr>
          <p:spPr bwMode="auto">
            <a:xfrm>
              <a:off x="-718840" y="2455854"/>
              <a:ext cx="33178" cy="174705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31" tIns="45716" rIns="91431" bIns="45716">
              <a:spAutoFit/>
            </a:bodyPr>
            <a:lstStyle/>
            <a:p>
              <a:pPr lvl="0" algn="ctr">
                <a:defRPr/>
              </a:pPr>
              <a:endParaRPr kumimoji="0" lang="en-US" b="1" i="0" u="none" strike="noStrike" kern="1200" cap="none" spc="0" normalizeH="0" baseline="0" noProof="0" dirty="0">
                <a:ln>
                  <a:noFill/>
                </a:ln>
                <a:gradFill>
                  <a:gsLst>
                    <a:gs pos="0">
                      <a:prstClr val="white"/>
                    </a:gs>
                    <a:gs pos="100000">
                      <a:srgbClr val="FFFF00"/>
                    </a:gs>
                  </a:gsLst>
                  <a:lin ang="5400000" scaled="1"/>
                </a:gradFill>
                <a:effectLst/>
                <a:uLnTx/>
                <a:uFillTx/>
                <a:latin typeface="Calibri" panose="020F0502020204030204"/>
                <a:ea typeface="思源黑体 CN Heavy" panose="020B0A00000000000000" pitchFamily="34" charset="-122"/>
                <a:sym typeface="方正兰亭黑_GBK" pitchFamily="2" charset="-122"/>
              </a:endParaRPr>
            </a:p>
          </p:txBody>
        </p:sp>
      </p:grpSp>
      <p:sp>
        <p:nvSpPr>
          <p:cNvPr id="9" name="PA-102285">
            <a:extLst>
              <a:ext uri="{FF2B5EF4-FFF2-40B4-BE49-F238E27FC236}">
                <a16:creationId xmlns:a16="http://schemas.microsoft.com/office/drawing/2014/main" xmlns="" id="{9BC8F28D-4167-4F5D-8313-370C81D4FCB2}"/>
              </a:ext>
            </a:extLst>
          </p:cNvPr>
          <p:cNvSpPr>
            <a:spLocks noChangeArrowheads="1"/>
          </p:cNvSpPr>
          <p:nvPr>
            <p:custDataLst>
              <p:tags r:id="rId4"/>
            </p:custDataLst>
          </p:nvPr>
        </p:nvSpPr>
        <p:spPr bwMode="auto">
          <a:xfrm>
            <a:off x="1552738" y="2944813"/>
            <a:ext cx="9274531" cy="2900402"/>
          </a:xfrm>
          <a:prstGeom prst="roundRect">
            <a:avLst>
              <a:gd name="adj" fmla="val 5783"/>
            </a:avLst>
          </a:prstGeom>
          <a:noFill/>
          <a:ln w="9525">
            <a:solidFill>
              <a:srgbClr val="C00000"/>
            </a:solidFill>
            <a:miter lim="800000"/>
            <a:headEnd/>
            <a:tailEnd/>
          </a:ln>
        </p:spPr>
        <p:txBody>
          <a:bodyPr/>
          <a:lstStyle>
            <a:lvl1pPr>
              <a:spcBef>
                <a:spcPct val="20000"/>
              </a:spcBef>
              <a:buChar char="•"/>
              <a:defRPr sz="2000">
                <a:solidFill>
                  <a:srgbClr val="4D4D4D"/>
                </a:solidFill>
                <a:latin typeface="Arial" panose="020B0604020202020204" pitchFamily="34" charset="0"/>
                <a:ea typeface="微软雅黑" panose="020B0503020204020204" pitchFamily="34" charset="-122"/>
                <a:cs typeface="微软雅黑" panose="020B0503020204020204" pitchFamily="34" charset="-122"/>
              </a:defRPr>
            </a:lvl1pPr>
            <a:lvl2pPr marL="742950" indent="-285750">
              <a:spcBef>
                <a:spcPct val="20000"/>
              </a:spcBef>
              <a:buChar char="–"/>
              <a:defRPr sz="2000">
                <a:solidFill>
                  <a:srgbClr val="4D4D4D"/>
                </a:solidFill>
                <a:latin typeface="Arial" panose="020B0604020202020204" pitchFamily="34" charset="0"/>
                <a:ea typeface="仿宋_GB2312" panose="02010609030101010101" pitchFamily="49" charset="-122"/>
                <a:cs typeface="仿宋_GB2312" panose="02010609030101010101" pitchFamily="49"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cs typeface="仿宋_GB2312" panose="02010609030101010101" pitchFamily="49"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cs typeface="仿宋_GB2312" panose="02010609030101010101" pitchFamily="49"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endParaRPr kumimoji="0" lang="zh-CN" altLang="en-US" sz="1800" b="0" i="0" u="none" strike="noStrike" kern="1200" cap="none" spc="0" normalizeH="0" baseline="0" noProof="0" dirty="0">
              <a:ln>
                <a:noFill/>
              </a:ln>
              <a:solidFill>
                <a:srgbClr val="4D4D4D"/>
              </a:solidFill>
              <a:effectLst/>
              <a:uLnTx/>
              <a:uFillTx/>
              <a:latin typeface="Arial" panose="020B0604020202020204" pitchFamily="34" charset="0"/>
              <a:ea typeface="宋体" panose="02010600030101010101" pitchFamily="2" charset="-122"/>
            </a:endParaRPr>
          </a:p>
        </p:txBody>
      </p:sp>
      <p:sp>
        <p:nvSpPr>
          <p:cNvPr id="10" name="PA-102286">
            <a:extLst>
              <a:ext uri="{FF2B5EF4-FFF2-40B4-BE49-F238E27FC236}">
                <a16:creationId xmlns:a16="http://schemas.microsoft.com/office/drawing/2014/main" xmlns="" id="{12EDC20F-E5FA-4312-AA54-B186E8E70BE6}"/>
              </a:ext>
            </a:extLst>
          </p:cNvPr>
          <p:cNvSpPr/>
          <p:nvPr>
            <p:custDataLst>
              <p:tags r:id="rId5"/>
            </p:custDataLst>
          </p:nvPr>
        </p:nvSpPr>
        <p:spPr>
          <a:xfrm>
            <a:off x="1813814" y="3332223"/>
            <a:ext cx="8825448" cy="2125582"/>
          </a:xfrm>
          <a:prstGeom prst="rect">
            <a:avLst/>
          </a:prstGeom>
          <a:noFill/>
        </p:spPr>
        <p:txBody>
          <a:bodyPr wrap="square">
            <a:spAutoFit/>
          </a:bodyPr>
          <a:lstStyle/>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及时关闭门窗，必要时可用胶条对门窗进行密封。</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外出时要戴口罩，用纱中蒙住头，以免沙尘侵害眼睛和呼吸道而造成损伤。应特别注意交通安全。</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机动车和非机动车应减速慢行，要密切注意路况，谨慎驾驶。</a:t>
            </a:r>
          </a:p>
          <a:p>
            <a:pPr marL="342900" indent="-342900" algn="just" eaLnBrk="0" fontAlgn="base" hangingPunct="0">
              <a:lnSpc>
                <a:spcPct val="150000"/>
              </a:lnSpc>
              <a:spcBef>
                <a:spcPct val="0"/>
              </a:spcBef>
              <a:spcAft>
                <a:spcPct val="0"/>
              </a:spcAft>
              <a:buFont typeface="+mj-lt"/>
              <a:buAutoNum type="arabicPeriod"/>
            </a:pPr>
            <a:r>
              <a:rPr kumimoji="1" lang="zh-CN" altLang="en-US" dirty="0">
                <a:solidFill>
                  <a:prstClr val="black"/>
                </a:solidFill>
                <a:cs typeface="+mn-ea"/>
                <a:sym typeface="+mn-lt"/>
              </a:rPr>
              <a:t>妥善安置易受沙尘暴损坏的室外物品。</a:t>
            </a:r>
          </a:p>
        </p:txBody>
      </p:sp>
    </p:spTree>
    <p:extLst>
      <p:ext uri="{BB962C8B-B14F-4D97-AF65-F5344CB8AC3E}">
        <p14:creationId xmlns:p14="http://schemas.microsoft.com/office/powerpoint/2010/main" val="271495046"/>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left)">
                                      <p:cBhvr>
                                        <p:cTn id="7" dur="500"/>
                                        <p:tgtEl>
                                          <p:spTgt spid="4"/>
                                        </p:tgtEl>
                                      </p:cBhvr>
                                    </p:animEffect>
                                  </p:childTnLst>
                                </p:cTn>
                              </p:par>
                              <p:par>
                                <p:cTn id="8" presetID="53" presetClass="entr" presetSubtype="16"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 calcmode="lin" valueType="num">
                                      <p:cBhvr>
                                        <p:cTn id="10" dur="500" fill="hold"/>
                                        <p:tgtEl>
                                          <p:spTgt spid="5"/>
                                        </p:tgtEl>
                                        <p:attrNameLst>
                                          <p:attrName>ppt_w</p:attrName>
                                        </p:attrNameLst>
                                      </p:cBhvr>
                                      <p:tavLst>
                                        <p:tav tm="0">
                                          <p:val>
                                            <p:fltVal val="0"/>
                                          </p:val>
                                        </p:tav>
                                        <p:tav tm="100000">
                                          <p:val>
                                            <p:strVal val="#ppt_w"/>
                                          </p:val>
                                        </p:tav>
                                      </p:tavLst>
                                    </p:anim>
                                    <p:anim calcmode="lin" valueType="num">
                                      <p:cBhvr>
                                        <p:cTn id="11" dur="500" fill="hold"/>
                                        <p:tgtEl>
                                          <p:spTgt spid="5"/>
                                        </p:tgtEl>
                                        <p:attrNameLst>
                                          <p:attrName>ppt_h</p:attrName>
                                        </p:attrNameLst>
                                      </p:cBhvr>
                                      <p:tavLst>
                                        <p:tav tm="0">
                                          <p:val>
                                            <p:fltVal val="0"/>
                                          </p:val>
                                        </p:tav>
                                        <p:tav tm="100000">
                                          <p:val>
                                            <p:strVal val="#ppt_h"/>
                                          </p:val>
                                        </p:tav>
                                      </p:tavLst>
                                    </p:anim>
                                    <p:animEffect transition="in" filter="fade">
                                      <p:cBhvr>
                                        <p:cTn id="12" dur="500"/>
                                        <p:tgtEl>
                                          <p:spTgt spid="5"/>
                                        </p:tgtEl>
                                      </p:cBhvr>
                                    </p:animEffect>
                                  </p:childTnLst>
                                </p:cTn>
                              </p:par>
                              <p:par>
                                <p:cTn id="13" presetID="2" presetClass="entr" presetSubtype="2" accel="43333" decel="56667"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300" fill="hold"/>
                                        <p:tgtEl>
                                          <p:spTgt spid="6"/>
                                        </p:tgtEl>
                                        <p:attrNameLst>
                                          <p:attrName>ppt_x</p:attrName>
                                        </p:attrNameLst>
                                      </p:cBhvr>
                                      <p:tavLst>
                                        <p:tav tm="0">
                                          <p:val>
                                            <p:strVal val="1+#ppt_w/2"/>
                                          </p:val>
                                        </p:tav>
                                        <p:tav tm="100000">
                                          <p:val>
                                            <p:strVal val="#ppt_x"/>
                                          </p:val>
                                        </p:tav>
                                      </p:tavLst>
                                    </p:anim>
                                    <p:anim calcmode="lin" valueType="num">
                                      <p:cBhvr additive="base">
                                        <p:cTn id="16" dur="300" fill="hold"/>
                                        <p:tgtEl>
                                          <p:spTgt spid="6"/>
                                        </p:tgtEl>
                                        <p:attrNameLst>
                                          <p:attrName>ppt_y</p:attrName>
                                        </p:attrNameLst>
                                      </p:cBhvr>
                                      <p:tavLst>
                                        <p:tav tm="0">
                                          <p:val>
                                            <p:strVal val="#ppt_y"/>
                                          </p:val>
                                        </p:tav>
                                        <p:tav tm="100000">
                                          <p:val>
                                            <p:strVal val="#ppt_y"/>
                                          </p:val>
                                        </p:tav>
                                      </p:tavLst>
                                    </p:anim>
                                  </p:childTnLst>
                                </p:cTn>
                              </p:par>
                            </p:childTnLst>
                          </p:cTn>
                        </p:par>
                        <p:par>
                          <p:cTn id="17" fill="hold">
                            <p:stCondLst>
                              <p:cond delay="500"/>
                            </p:stCondLst>
                            <p:childTnLst>
                              <p:par>
                                <p:cTn id="18" presetID="22" presetClass="entr" presetSubtype="1" fill="hold" grpId="0"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wipe(up)">
                                      <p:cBhvr>
                                        <p:cTn id="20" dur="500"/>
                                        <p:tgtEl>
                                          <p:spTgt spid="9"/>
                                        </p:tgtEl>
                                      </p:cBhvr>
                                    </p:animEffect>
                                  </p:childTnLst>
                                </p:cTn>
                              </p:par>
                            </p:childTnLst>
                          </p:cTn>
                        </p:par>
                        <p:par>
                          <p:cTn id="21" fill="hold">
                            <p:stCondLst>
                              <p:cond delay="1000"/>
                            </p:stCondLst>
                            <p:childTnLst>
                              <p:par>
                                <p:cTn id="22" presetID="22" presetClass="entr" presetSubtype="4" fill="hold" grpId="0" nodeType="afterEffect">
                                  <p:stCondLst>
                                    <p:cond delay="0"/>
                                  </p:stCondLst>
                                  <p:childTnLst>
                                    <p:set>
                                      <p:cBhvr>
                                        <p:cTn id="23" dur="1" fill="hold">
                                          <p:stCondLst>
                                            <p:cond delay="0"/>
                                          </p:stCondLst>
                                        </p:cTn>
                                        <p:tgtEl>
                                          <p:spTgt spid="10"/>
                                        </p:tgtEl>
                                        <p:attrNameLst>
                                          <p:attrName>style.visibility</p:attrName>
                                        </p:attrNameLst>
                                      </p:cBhvr>
                                      <p:to>
                                        <p:strVal val="visible"/>
                                      </p:to>
                                    </p:set>
                                    <p:animEffect transition="in" filter="wipe(down)">
                                      <p:cBhvr>
                                        <p:cTn id="24"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9" grpId="0" animBg="1"/>
      <p:bldP spid="10"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AB99F361-1552-4E26-A53E-B20989E4A3A4}"/>
              </a:ext>
            </a:extLst>
          </p:cNvPr>
          <p:cNvSpPr/>
          <p:nvPr/>
        </p:nvSpPr>
        <p:spPr>
          <a:xfrm>
            <a:off x="375920" y="294640"/>
            <a:ext cx="11419840" cy="6278880"/>
          </a:xfrm>
          <a:prstGeom prst="rect">
            <a:avLst/>
          </a:prstGeom>
          <a:solidFill>
            <a:srgbClr val="FFF6A1"/>
          </a:solidFill>
          <a:ln>
            <a:solidFill>
              <a:srgbClr val="FFF6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7C92F643-DEA5-46FF-82AD-E58373D4F389}"/>
              </a:ext>
            </a:extLst>
          </p:cNvPr>
          <p:cNvSpPr/>
          <p:nvPr/>
        </p:nvSpPr>
        <p:spPr>
          <a:xfrm>
            <a:off x="386417" y="419854"/>
            <a:ext cx="2031325" cy="369332"/>
          </a:xfrm>
          <a:prstGeom prst="rect">
            <a:avLst/>
          </a:prstGeom>
        </p:spPr>
        <p:txBody>
          <a:bodyPr wrap="none">
            <a:spAutoFit/>
          </a:bodyPr>
          <a:lstStyle/>
          <a:p>
            <a:pPr algn="ctr" defTabSz="914377"/>
            <a:r>
              <a:rPr lang="zh-CN" altLang="en-US" b="1" dirty="0">
                <a:solidFill>
                  <a:srgbClr val="C00000"/>
                </a:solidFill>
                <a:latin typeface="汉仪雅酷黑 75W" panose="020B0804020202020204" pitchFamily="34" charset="-122"/>
                <a:ea typeface="汉仪雅酷黑 75W" panose="020B0804020202020204" pitchFamily="34" charset="-122"/>
                <a:cs typeface="+mn-ea"/>
                <a:sym typeface="+mn-lt"/>
              </a:rPr>
              <a:t>防灾减灾安全知识</a:t>
            </a:r>
          </a:p>
        </p:txBody>
      </p:sp>
      <p:sp>
        <p:nvSpPr>
          <p:cNvPr id="4" name="文本框 3">
            <a:extLst>
              <a:ext uri="{FF2B5EF4-FFF2-40B4-BE49-F238E27FC236}">
                <a16:creationId xmlns:a16="http://schemas.microsoft.com/office/drawing/2014/main" xmlns="" id="{2758564E-E7E4-4C71-908B-D87E84DD4AFA}"/>
              </a:ext>
            </a:extLst>
          </p:cNvPr>
          <p:cNvSpPr txBox="1"/>
          <p:nvPr/>
        </p:nvSpPr>
        <p:spPr>
          <a:xfrm>
            <a:off x="1212198" y="1020243"/>
            <a:ext cx="9767604" cy="3820277"/>
          </a:xfrm>
          <a:prstGeom prst="rect">
            <a:avLst/>
          </a:prstGeom>
          <a:noFill/>
        </p:spPr>
        <p:txBody>
          <a:bodyPr wrap="square" rtlCol="0">
            <a:spAutoFit/>
          </a:bodyPr>
          <a:lstStyle/>
          <a:p>
            <a:pPr algn="ctr">
              <a:lnSpc>
                <a:spcPct val="150000"/>
              </a:lnSpc>
            </a:pPr>
            <a:r>
              <a:rPr lang="zh-CN" altLang="en-US" sz="3600" dirty="0">
                <a:solidFill>
                  <a:srgbClr val="C00000"/>
                </a:solidFill>
                <a:latin typeface="汉仪雅酷黑 75W" panose="020B0804020202020204" pitchFamily="34" charset="-122"/>
                <a:ea typeface="汉仪雅酷黑 75W" panose="020B0804020202020204" pitchFamily="34" charset="-122"/>
                <a:cs typeface="+mn-ea"/>
                <a:sym typeface="+mn-lt"/>
              </a:rPr>
              <a:t>版权声明</a:t>
            </a:r>
          </a:p>
          <a:p>
            <a:pPr algn="just">
              <a:lnSpc>
                <a:spcPct val="150000"/>
              </a:lnSpc>
            </a:pPr>
            <a:endParaRPr lang="zh-CN" altLang="en-US" sz="1600" dirty="0">
              <a:solidFill>
                <a:srgbClr val="C00000"/>
              </a:solidFill>
              <a:latin typeface="汉仪雅酷黑 75W" panose="020B0804020202020204" pitchFamily="34" charset="-122"/>
              <a:ea typeface="汉仪雅酷黑 75W" panose="020B0804020202020204" pitchFamily="34" charset="-122"/>
              <a:cs typeface="+mn-ea"/>
              <a:sym typeface="+mn-lt"/>
            </a:endParaRPr>
          </a:p>
          <a:p>
            <a:pPr algn="just">
              <a:lnSpc>
                <a:spcPct val="150000"/>
              </a:lnSpc>
            </a:pPr>
            <a:r>
              <a:rPr lang="zh-CN" altLang="en-US" sz="1600" dirty="0">
                <a:solidFill>
                  <a:srgbClr val="C00000"/>
                </a:solidFill>
                <a:latin typeface="汉仪雅酷黑 75W" panose="020B0804020202020204" pitchFamily="34" charset="-122"/>
                <a:ea typeface="汉仪雅酷黑 75W" panose="020B0804020202020204" pitchFamily="34" charset="-122"/>
                <a:cs typeface="+mn-ea"/>
                <a:sym typeface="+mn-lt"/>
              </a:rPr>
              <a:t>感谢您下载平台上提供的</a:t>
            </a:r>
            <a:r>
              <a:rPr lang="en-US" altLang="zh-CN" sz="1600" dirty="0">
                <a:solidFill>
                  <a:srgbClr val="C00000"/>
                </a:solidFill>
                <a:latin typeface="汉仪雅酷黑 75W" panose="020B0804020202020204" pitchFamily="34" charset="-122"/>
                <a:ea typeface="汉仪雅酷黑 75W" panose="020B0804020202020204" pitchFamily="34" charset="-122"/>
                <a:cs typeface="+mn-ea"/>
                <a:sym typeface="+mn-lt"/>
              </a:rPr>
              <a:t>PPT</a:t>
            </a:r>
            <a:r>
              <a:rPr lang="zh-CN" altLang="en-US" sz="1600" dirty="0">
                <a:solidFill>
                  <a:srgbClr val="C00000"/>
                </a:solidFill>
                <a:latin typeface="汉仪雅酷黑 75W" panose="020B0804020202020204" pitchFamily="34" charset="-122"/>
                <a:ea typeface="汉仪雅酷黑 75W" panose="020B0804020202020204" pitchFamily="34" charset="-122"/>
                <a:cs typeface="+mn-ea"/>
                <a:sym typeface="+mn-lt"/>
              </a:rPr>
              <a:t>作品，为了您和熊猫办公以及原创作者的利益，请勿复制、传播、销售，否则将承担法律责任！熊猫办公将对作品进行维权，按照传播下载次数进行十倍的索取赔偿！</a:t>
            </a:r>
            <a:endParaRPr lang="en-US" altLang="zh-CN" sz="1600" dirty="0">
              <a:solidFill>
                <a:srgbClr val="C00000"/>
              </a:solidFill>
              <a:latin typeface="汉仪雅酷黑 75W" panose="020B0804020202020204" pitchFamily="34" charset="-122"/>
              <a:ea typeface="汉仪雅酷黑 75W" panose="020B0804020202020204" pitchFamily="34" charset="-122"/>
              <a:cs typeface="+mn-ea"/>
              <a:sym typeface="+mn-lt"/>
            </a:endParaRPr>
          </a:p>
          <a:p>
            <a:pPr algn="just">
              <a:lnSpc>
                <a:spcPct val="150000"/>
              </a:lnSpc>
            </a:pPr>
            <a:endParaRPr lang="zh-CN" altLang="en-US" sz="1600" dirty="0">
              <a:solidFill>
                <a:srgbClr val="C00000"/>
              </a:solidFill>
              <a:latin typeface="汉仪雅酷黑 75W" panose="020B0804020202020204" pitchFamily="34" charset="-122"/>
              <a:ea typeface="汉仪雅酷黑 75W" panose="020B0804020202020204" pitchFamily="34" charset="-122"/>
              <a:cs typeface="+mn-ea"/>
              <a:sym typeface="+mn-lt"/>
            </a:endParaRPr>
          </a:p>
          <a:p>
            <a:pPr algn="just">
              <a:lnSpc>
                <a:spcPct val="150000"/>
              </a:lnSpc>
            </a:pPr>
            <a:r>
              <a:rPr lang="en-US" altLang="zh-CN" sz="1600" dirty="0">
                <a:solidFill>
                  <a:srgbClr val="C00000"/>
                </a:solidFill>
                <a:latin typeface="汉仪雅酷黑 75W" panose="020B0804020202020204" pitchFamily="34" charset="-122"/>
                <a:ea typeface="汉仪雅酷黑 75W" panose="020B0804020202020204" pitchFamily="34" charset="-122"/>
                <a:cs typeface="+mn-ea"/>
                <a:sym typeface="+mn-lt"/>
              </a:rPr>
              <a:t>1.</a:t>
            </a:r>
            <a:r>
              <a:rPr lang="zh-CN" altLang="en-US" sz="1600" dirty="0">
                <a:solidFill>
                  <a:srgbClr val="C00000"/>
                </a:solidFill>
                <a:latin typeface="汉仪雅酷黑 75W" panose="020B0804020202020204" pitchFamily="34" charset="-122"/>
                <a:ea typeface="汉仪雅酷黑 75W" panose="020B0804020202020204" pitchFamily="34" charset="-122"/>
                <a:cs typeface="+mn-ea"/>
                <a:sym typeface="+mn-lt"/>
              </a:rPr>
              <a:t>在熊猫办公出售的</a:t>
            </a:r>
            <a:r>
              <a:rPr lang="en-US" altLang="zh-CN" sz="1600" dirty="0">
                <a:solidFill>
                  <a:srgbClr val="C00000"/>
                </a:solidFill>
                <a:latin typeface="汉仪雅酷黑 75W" panose="020B0804020202020204" pitchFamily="34" charset="-122"/>
                <a:ea typeface="汉仪雅酷黑 75W" panose="020B0804020202020204" pitchFamily="34" charset="-122"/>
                <a:cs typeface="+mn-ea"/>
                <a:sym typeface="+mn-lt"/>
              </a:rPr>
              <a:t>PPT</a:t>
            </a:r>
            <a:r>
              <a:rPr lang="zh-CN" altLang="en-US" sz="1600" dirty="0">
                <a:solidFill>
                  <a:srgbClr val="C00000"/>
                </a:solidFill>
                <a:latin typeface="汉仪雅酷黑 75W" panose="020B0804020202020204" pitchFamily="34" charset="-122"/>
                <a:ea typeface="汉仪雅酷黑 75W" panose="020B0804020202020204" pitchFamily="34" charset="-122"/>
                <a:cs typeface="+mn-ea"/>
                <a:sym typeface="+mn-lt"/>
              </a:rPr>
              <a:t>模板是免版税类（</a:t>
            </a:r>
            <a:r>
              <a:rPr lang="en-US" altLang="zh-CN" sz="1600" dirty="0">
                <a:solidFill>
                  <a:srgbClr val="C00000"/>
                </a:solidFill>
                <a:latin typeface="汉仪雅酷黑 75W" panose="020B0804020202020204" pitchFamily="34" charset="-122"/>
                <a:ea typeface="汉仪雅酷黑 75W" panose="020B0804020202020204" pitchFamily="34" charset="-122"/>
                <a:cs typeface="+mn-ea"/>
                <a:sym typeface="+mn-lt"/>
              </a:rPr>
              <a:t>RF</a:t>
            </a:r>
            <a:r>
              <a:rPr lang="zh-CN" altLang="en-US" sz="1600"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en-US" altLang="zh-CN" sz="1600" dirty="0">
                <a:solidFill>
                  <a:srgbClr val="C00000"/>
                </a:solidFill>
                <a:latin typeface="汉仪雅酷黑 75W" panose="020B0804020202020204" pitchFamily="34" charset="-122"/>
                <a:ea typeface="汉仪雅酷黑 75W" panose="020B0804020202020204" pitchFamily="34" charset="-122"/>
                <a:cs typeface="+mn-ea"/>
                <a:sym typeface="+mn-lt"/>
              </a:rPr>
              <a:t>Royalty-Free</a:t>
            </a:r>
            <a:r>
              <a:rPr lang="zh-CN" altLang="en-US" sz="1600" dirty="0">
                <a:solidFill>
                  <a:srgbClr val="C00000"/>
                </a:solidFill>
                <a:latin typeface="汉仪雅酷黑 75W" panose="020B0804020202020204" pitchFamily="34" charset="-122"/>
                <a:ea typeface="汉仪雅酷黑 75W" panose="020B0804020202020204" pitchFamily="34" charset="-122"/>
                <a:cs typeface="+mn-ea"/>
                <a:sym typeface="+mn-lt"/>
              </a:rPr>
              <a:t>）正版受</a:t>
            </a:r>
            <a:r>
              <a:rPr lang="en-US" altLang="zh-CN" sz="1600"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sz="1600" dirty="0">
                <a:solidFill>
                  <a:srgbClr val="C00000"/>
                </a:solidFill>
                <a:latin typeface="汉仪雅酷黑 75W" panose="020B0804020202020204" pitchFamily="34" charset="-122"/>
                <a:ea typeface="汉仪雅酷黑 75W" panose="020B0804020202020204" pitchFamily="34" charset="-122"/>
                <a:cs typeface="+mn-ea"/>
                <a:sym typeface="+mn-lt"/>
              </a:rPr>
              <a:t>中国人民共和国著作法</a:t>
            </a:r>
            <a:r>
              <a:rPr lang="en-US" altLang="zh-CN" sz="1600"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sz="1600" dirty="0">
                <a:solidFill>
                  <a:srgbClr val="C00000"/>
                </a:solidFill>
                <a:latin typeface="汉仪雅酷黑 75W" panose="020B0804020202020204" pitchFamily="34" charset="-122"/>
                <a:ea typeface="汉仪雅酷黑 75W" panose="020B0804020202020204" pitchFamily="34" charset="-122"/>
                <a:cs typeface="+mn-ea"/>
                <a:sym typeface="+mn-lt"/>
              </a:rPr>
              <a:t>和</a:t>
            </a:r>
            <a:r>
              <a:rPr lang="en-US" altLang="zh-CN" sz="1600"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sz="1600" dirty="0">
                <a:solidFill>
                  <a:srgbClr val="C00000"/>
                </a:solidFill>
                <a:latin typeface="汉仪雅酷黑 75W" panose="020B0804020202020204" pitchFamily="34" charset="-122"/>
                <a:ea typeface="汉仪雅酷黑 75W" panose="020B0804020202020204" pitchFamily="34" charset="-122"/>
                <a:cs typeface="+mn-ea"/>
                <a:sym typeface="+mn-lt"/>
              </a:rPr>
              <a:t>世界版权公约</a:t>
            </a:r>
            <a:r>
              <a:rPr lang="en-US" altLang="zh-CN" sz="1600" dirty="0">
                <a:solidFill>
                  <a:srgbClr val="C00000"/>
                </a:solidFill>
                <a:latin typeface="汉仪雅酷黑 75W" panose="020B0804020202020204" pitchFamily="34" charset="-122"/>
                <a:ea typeface="汉仪雅酷黑 75W" panose="020B0804020202020204" pitchFamily="34" charset="-122"/>
                <a:cs typeface="+mn-ea"/>
                <a:sym typeface="+mn-lt"/>
              </a:rPr>
              <a:t>》</a:t>
            </a:r>
            <a:r>
              <a:rPr lang="zh-CN" altLang="en-US" sz="1600" dirty="0">
                <a:solidFill>
                  <a:srgbClr val="C00000"/>
                </a:solidFill>
                <a:latin typeface="汉仪雅酷黑 75W" panose="020B0804020202020204" pitchFamily="34" charset="-122"/>
                <a:ea typeface="汉仪雅酷黑 75W" panose="020B0804020202020204" pitchFamily="34" charset="-122"/>
                <a:cs typeface="+mn-ea"/>
                <a:sym typeface="+mn-lt"/>
              </a:rPr>
              <a:t>的保护，作品的所有权、版权和著作权归熊猫办公所有，您下载的是</a:t>
            </a:r>
            <a:r>
              <a:rPr lang="en-US" altLang="zh-CN" sz="1600" dirty="0">
                <a:solidFill>
                  <a:srgbClr val="C00000"/>
                </a:solidFill>
                <a:latin typeface="汉仪雅酷黑 75W" panose="020B0804020202020204" pitchFamily="34" charset="-122"/>
                <a:ea typeface="汉仪雅酷黑 75W" panose="020B0804020202020204" pitchFamily="34" charset="-122"/>
                <a:cs typeface="+mn-ea"/>
                <a:sym typeface="+mn-lt"/>
              </a:rPr>
              <a:t>PPT</a:t>
            </a:r>
            <a:r>
              <a:rPr lang="zh-CN" altLang="en-US" sz="1600" dirty="0">
                <a:solidFill>
                  <a:srgbClr val="C00000"/>
                </a:solidFill>
                <a:latin typeface="汉仪雅酷黑 75W" panose="020B0804020202020204" pitchFamily="34" charset="-122"/>
                <a:ea typeface="汉仪雅酷黑 75W" panose="020B0804020202020204" pitchFamily="34" charset="-122"/>
                <a:cs typeface="+mn-ea"/>
                <a:sym typeface="+mn-lt"/>
              </a:rPr>
              <a:t>模板素材的使用权。</a:t>
            </a:r>
          </a:p>
          <a:p>
            <a:pPr algn="just">
              <a:lnSpc>
                <a:spcPct val="150000"/>
              </a:lnSpc>
            </a:pPr>
            <a:r>
              <a:rPr lang="en-US" altLang="zh-CN" sz="1600" dirty="0">
                <a:solidFill>
                  <a:srgbClr val="C00000"/>
                </a:solidFill>
                <a:latin typeface="汉仪雅酷黑 75W" panose="020B0804020202020204" pitchFamily="34" charset="-122"/>
                <a:ea typeface="汉仪雅酷黑 75W" panose="020B0804020202020204" pitchFamily="34" charset="-122"/>
                <a:cs typeface="+mn-ea"/>
                <a:sym typeface="+mn-lt"/>
              </a:rPr>
              <a:t>2.</a:t>
            </a:r>
            <a:r>
              <a:rPr lang="zh-CN" altLang="en-US" sz="1600" dirty="0">
                <a:solidFill>
                  <a:srgbClr val="C00000"/>
                </a:solidFill>
                <a:latin typeface="汉仪雅酷黑 75W" panose="020B0804020202020204" pitchFamily="34" charset="-122"/>
                <a:ea typeface="汉仪雅酷黑 75W" panose="020B0804020202020204" pitchFamily="34" charset="-122"/>
                <a:cs typeface="+mn-ea"/>
                <a:sym typeface="+mn-lt"/>
              </a:rPr>
              <a:t>不得将熊猫办公的</a:t>
            </a:r>
            <a:r>
              <a:rPr lang="en-US" altLang="zh-CN" sz="1600" dirty="0">
                <a:solidFill>
                  <a:srgbClr val="C00000"/>
                </a:solidFill>
                <a:latin typeface="汉仪雅酷黑 75W" panose="020B0804020202020204" pitchFamily="34" charset="-122"/>
                <a:ea typeface="汉仪雅酷黑 75W" panose="020B0804020202020204" pitchFamily="34" charset="-122"/>
                <a:cs typeface="+mn-ea"/>
                <a:sym typeface="+mn-lt"/>
              </a:rPr>
              <a:t>PPT</a:t>
            </a:r>
            <a:r>
              <a:rPr lang="zh-CN" altLang="en-US" sz="1600" dirty="0">
                <a:solidFill>
                  <a:srgbClr val="C00000"/>
                </a:solidFill>
                <a:latin typeface="汉仪雅酷黑 75W" panose="020B0804020202020204" pitchFamily="34" charset="-122"/>
                <a:ea typeface="汉仪雅酷黑 75W" panose="020B0804020202020204" pitchFamily="34" charset="-122"/>
                <a:cs typeface="+mn-ea"/>
                <a:sym typeface="+mn-lt"/>
              </a:rPr>
              <a:t>模板、</a:t>
            </a:r>
            <a:r>
              <a:rPr lang="en-US" altLang="zh-CN" sz="1600" dirty="0">
                <a:solidFill>
                  <a:srgbClr val="C00000"/>
                </a:solidFill>
                <a:latin typeface="汉仪雅酷黑 75W" panose="020B0804020202020204" pitchFamily="34" charset="-122"/>
                <a:ea typeface="汉仪雅酷黑 75W" panose="020B0804020202020204" pitchFamily="34" charset="-122"/>
                <a:cs typeface="+mn-ea"/>
                <a:sym typeface="+mn-lt"/>
              </a:rPr>
              <a:t>PPT</a:t>
            </a:r>
            <a:r>
              <a:rPr lang="zh-CN" altLang="en-US" sz="1600" dirty="0">
                <a:solidFill>
                  <a:srgbClr val="C00000"/>
                </a:solidFill>
                <a:latin typeface="汉仪雅酷黑 75W" panose="020B0804020202020204" pitchFamily="34" charset="-122"/>
                <a:ea typeface="汉仪雅酷黑 75W" panose="020B0804020202020204" pitchFamily="34" charset="-122"/>
                <a:cs typeface="+mn-ea"/>
                <a:sym typeface="+mn-lt"/>
              </a:rPr>
              <a:t>素材，本身用于再出售，或者出租、出借、转让、分销、发布或者作为礼物供他人使用，不得转授权、出卖、转让本协议或者本协议中的权利。</a:t>
            </a:r>
          </a:p>
        </p:txBody>
      </p:sp>
      <p:sp>
        <p:nvSpPr>
          <p:cNvPr id="5" name="文本框 4">
            <a:hlinkClick r:id="rId2"/>
            <a:extLst>
              <a:ext uri="{FF2B5EF4-FFF2-40B4-BE49-F238E27FC236}">
                <a16:creationId xmlns:a16="http://schemas.microsoft.com/office/drawing/2014/main" xmlns="" id="{D1F25570-9A97-48B9-BB69-8D7079F3C988}"/>
              </a:ext>
            </a:extLst>
          </p:cNvPr>
          <p:cNvSpPr txBox="1"/>
          <p:nvPr/>
        </p:nvSpPr>
        <p:spPr>
          <a:xfrm>
            <a:off x="1212198" y="5376782"/>
            <a:ext cx="7594277" cy="307777"/>
          </a:xfrm>
          <a:prstGeom prst="rect">
            <a:avLst/>
          </a:prstGeom>
          <a:noFill/>
          <a:ln>
            <a:noFill/>
          </a:ln>
        </p:spPr>
        <p:style>
          <a:lnRef idx="0">
            <a:scrgbClr r="0" g="0" b="0"/>
          </a:lnRef>
          <a:fillRef idx="0">
            <a:scrgbClr r="0" g="0" b="0"/>
          </a:fillRef>
          <a:effectRef idx="0">
            <a:scrgbClr r="0" g="0" b="0"/>
          </a:effectRef>
          <a:fontRef idx="minor">
            <a:schemeClr val="dk1"/>
          </a:fontRef>
        </p:style>
        <p:txBody>
          <a:bodyPr wrap="square" rtlCol="0">
            <a:spAutoFit/>
          </a:bodyPr>
          <a:lstStyle/>
          <a:p>
            <a:pPr algn="just"/>
            <a:r>
              <a:rPr lang="zh-CN" altLang="en-US" sz="1400" dirty="0">
                <a:solidFill>
                  <a:srgbClr val="C00000"/>
                </a:solidFill>
                <a:latin typeface="汉仪雅酷黑 75W" panose="020B0804020202020204" pitchFamily="34" charset="-122"/>
                <a:ea typeface="汉仪雅酷黑 75W" panose="020B0804020202020204" pitchFamily="34" charset="-122"/>
                <a:cs typeface="+mn-ea"/>
                <a:sym typeface="+mn-lt"/>
              </a:rPr>
              <a:t>更多精品</a:t>
            </a:r>
            <a:r>
              <a:rPr lang="en-US" altLang="zh-CN" sz="1400" dirty="0">
                <a:solidFill>
                  <a:srgbClr val="C00000"/>
                </a:solidFill>
                <a:latin typeface="汉仪雅酷黑 75W" panose="020B0804020202020204" pitchFamily="34" charset="-122"/>
                <a:ea typeface="汉仪雅酷黑 75W" panose="020B0804020202020204" pitchFamily="34" charset="-122"/>
                <a:cs typeface="+mn-ea"/>
                <a:sym typeface="+mn-lt"/>
              </a:rPr>
              <a:t>PPT</a:t>
            </a:r>
            <a:r>
              <a:rPr lang="zh-CN" altLang="en-US" sz="1400" dirty="0">
                <a:solidFill>
                  <a:srgbClr val="C00000"/>
                </a:solidFill>
                <a:latin typeface="汉仪雅酷黑 75W" panose="020B0804020202020204" pitchFamily="34" charset="-122"/>
                <a:ea typeface="汉仪雅酷黑 75W" panose="020B0804020202020204" pitchFamily="34" charset="-122"/>
                <a:cs typeface="+mn-ea"/>
                <a:sym typeface="+mn-lt"/>
              </a:rPr>
              <a:t>模板：</a:t>
            </a:r>
            <a:r>
              <a:rPr lang="en-US" altLang="zh-CN" sz="1400" dirty="0">
                <a:solidFill>
                  <a:srgbClr val="C00000"/>
                </a:solidFill>
                <a:latin typeface="汉仪雅酷黑 75W" panose="020B0804020202020204" pitchFamily="34" charset="-122"/>
                <a:ea typeface="汉仪雅酷黑 75W" panose="020B0804020202020204" pitchFamily="34" charset="-122"/>
                <a:cs typeface="+mn-ea"/>
                <a:sym typeface="+mn-lt"/>
              </a:rPr>
              <a:t>http://www.tukuppt.com/ppt/</a:t>
            </a:r>
            <a:endParaRPr lang="zh-CN" altLang="en-US" sz="1400" dirty="0">
              <a:solidFill>
                <a:srgbClr val="C00000"/>
              </a:solidFill>
              <a:latin typeface="汉仪雅酷黑 75W" panose="020B0804020202020204" pitchFamily="34" charset="-122"/>
              <a:ea typeface="汉仪雅酷黑 75W" panose="020B0804020202020204" pitchFamily="34" charset="-122"/>
              <a:cs typeface="+mn-ea"/>
              <a:sym typeface="+mn-lt"/>
            </a:endParaRPr>
          </a:p>
        </p:txBody>
      </p:sp>
      <p:grpSp>
        <p:nvGrpSpPr>
          <p:cNvPr id="6" name="组合 5">
            <a:extLst>
              <a:ext uri="{FF2B5EF4-FFF2-40B4-BE49-F238E27FC236}">
                <a16:creationId xmlns:a16="http://schemas.microsoft.com/office/drawing/2014/main" xmlns="" id="{E4C324F5-992B-43BA-B783-1DDF0C415C75}"/>
              </a:ext>
            </a:extLst>
          </p:cNvPr>
          <p:cNvGrpSpPr/>
          <p:nvPr/>
        </p:nvGrpSpPr>
        <p:grpSpPr>
          <a:xfrm>
            <a:off x="9560104" y="5200564"/>
            <a:ext cx="1419698" cy="342900"/>
            <a:chOff x="8158550" y="5010841"/>
            <a:chExt cx="1364139" cy="342900"/>
          </a:xfrm>
          <a:solidFill>
            <a:srgbClr val="8A0000"/>
          </a:solidFill>
          <a:effectLst/>
        </p:grpSpPr>
        <p:sp>
          <p:nvSpPr>
            <p:cNvPr id="7" name="矩形: 圆角 6">
              <a:extLst>
                <a:ext uri="{FF2B5EF4-FFF2-40B4-BE49-F238E27FC236}">
                  <a16:creationId xmlns:a16="http://schemas.microsoft.com/office/drawing/2014/main" xmlns="" id="{A85910B0-344C-4E87-A00E-56CD199E76BA}"/>
                </a:ext>
              </a:extLst>
            </p:cNvPr>
            <p:cNvSpPr/>
            <p:nvPr/>
          </p:nvSpPr>
          <p:spPr>
            <a:xfrm>
              <a:off x="8158550" y="5010841"/>
              <a:ext cx="1336431" cy="342900"/>
            </a:xfrm>
            <a:prstGeom prst="roundRect">
              <a:avLst/>
            </a:prstGeom>
            <a:grpFill/>
            <a:ln>
              <a:noFill/>
            </a:ln>
            <a:effectLst>
              <a:reflection blurRad="6350" stA="52000" endA="300" endPos="35000" dir="5400000" sy="-100000" algn="bl" rotWithShape="0"/>
            </a:effectLst>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just"/>
              <a:endParaRPr lang="zh-CN" altLang="en-US" sz="1400" dirty="0">
                <a:solidFill>
                  <a:srgbClr val="FFF6A1"/>
                </a:solidFill>
                <a:highlight>
                  <a:srgbClr val="FFFF00"/>
                </a:highlight>
                <a:latin typeface="汉仪雅酷黑 75W" panose="020B0804020202020204" pitchFamily="34" charset="-122"/>
                <a:ea typeface="汉仪雅酷黑 75W" panose="020B0804020202020204" pitchFamily="34" charset="-122"/>
                <a:cs typeface="+mn-ea"/>
                <a:sym typeface="+mn-lt"/>
              </a:endParaRPr>
            </a:p>
          </p:txBody>
        </p:sp>
        <p:sp>
          <p:nvSpPr>
            <p:cNvPr id="8" name="文本框 7">
              <a:extLst>
                <a:ext uri="{FF2B5EF4-FFF2-40B4-BE49-F238E27FC236}">
                  <a16:creationId xmlns:a16="http://schemas.microsoft.com/office/drawing/2014/main" xmlns="" id="{2922D721-3F51-4DA8-A5B2-623C5F197E49}"/>
                </a:ext>
              </a:extLst>
            </p:cNvPr>
            <p:cNvSpPr txBox="1"/>
            <p:nvPr/>
          </p:nvSpPr>
          <p:spPr>
            <a:xfrm>
              <a:off x="8278621" y="5010841"/>
              <a:ext cx="1244068" cy="307777"/>
            </a:xfrm>
            <a:prstGeom prst="rect">
              <a:avLst/>
            </a:prstGeom>
            <a:grpFill/>
          </p:spPr>
          <p:txBody>
            <a:bodyPr wrap="square" rtlCol="0">
              <a:spAutoFit/>
            </a:bodyPr>
            <a:lstStyle/>
            <a:p>
              <a:r>
                <a:rPr lang="zh-CN" altLang="en-US" sz="1400" dirty="0">
                  <a:solidFill>
                    <a:srgbClr val="FFF6A1"/>
                  </a:solidFill>
                  <a:latin typeface="汉仪雅酷黑 75W" panose="020B0804020202020204" pitchFamily="34" charset="-122"/>
                  <a:ea typeface="汉仪雅酷黑 75W" panose="020B0804020202020204" pitchFamily="34" charset="-122"/>
                  <a:cs typeface="+mn-ea"/>
                  <a:sym typeface="+mn-lt"/>
                  <a:hlinkClick r:id="rId2">
                    <a:extLst>
                      <a:ext uri="{A12FA001-AC4F-418D-AE19-62706E023703}">
                        <ahyp:hlinkClr xmlns:ahyp="http://schemas.microsoft.com/office/drawing/2018/hyperlinkcolor" xmlns="" val="tx"/>
                      </a:ext>
                    </a:extLst>
                  </a:hlinkClick>
                </a:rPr>
                <a:t>点击进入</a:t>
              </a:r>
              <a:endParaRPr lang="zh-CN" altLang="en-US" sz="1400" dirty="0">
                <a:solidFill>
                  <a:srgbClr val="FFF6A1"/>
                </a:solidFill>
                <a:latin typeface="汉仪雅酷黑 75W" panose="020B0804020202020204" pitchFamily="34" charset="-122"/>
                <a:ea typeface="汉仪雅酷黑 75W" panose="020B0804020202020204" pitchFamily="34" charset="-122"/>
                <a:cs typeface="+mn-ea"/>
                <a:sym typeface="+mn-lt"/>
              </a:endParaRPr>
            </a:p>
          </p:txBody>
        </p:sp>
      </p:grpSp>
    </p:spTree>
    <p:extLst>
      <p:ext uri="{BB962C8B-B14F-4D97-AF65-F5344CB8AC3E}">
        <p14:creationId xmlns:p14="http://schemas.microsoft.com/office/powerpoint/2010/main" val="3655679708"/>
      </p:ext>
    </p:extLst>
  </p:cSld>
  <p:clrMapOvr>
    <a:masterClrMapping/>
  </p:clrMapOvr>
  <mc:AlternateContent xmlns:mc="http://schemas.openxmlformats.org/markup-compatibility/2006">
    <mc:Choice xmlns:p14="http://schemas.microsoft.com/office/powerpoint/2010/main" Requires="p14">
      <p:transition spd="slow" p14:dur="125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grpId="0"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ipe(down)">
                                      <p:cBhvr>
                                        <p:cTn id="7" dur="500"/>
                                        <p:tgtEl>
                                          <p:spTgt spid="4"/>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wipe(down)">
                                      <p:cBhvr>
                                        <p:cTn id="10" dur="500"/>
                                        <p:tgtEl>
                                          <p:spTgt spid="5"/>
                                        </p:tgtEl>
                                      </p:cBhvr>
                                    </p:animEffect>
                                  </p:childTnLst>
                                </p:cTn>
                              </p:par>
                              <p:par>
                                <p:cTn id="11" presetID="22" presetClass="entr" presetSubtype="4" fill="hold" nodeType="with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wipe(down)">
                                      <p:cBhvr>
                                        <p:cTn id="1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B31F53C-4EBE-4231-A8B5-4AE240EE3E1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862992"/>
            <a:ext cx="12192000" cy="1995008"/>
          </a:xfrm>
          <a:prstGeom prst="rect">
            <a:avLst/>
          </a:prstGeom>
        </p:spPr>
      </p:pic>
      <p:pic>
        <p:nvPicPr>
          <p:cNvPr id="18" name="图片 17">
            <a:extLst>
              <a:ext uri="{FF2B5EF4-FFF2-40B4-BE49-F238E27FC236}">
                <a16:creationId xmlns:a16="http://schemas.microsoft.com/office/drawing/2014/main" xmlns="" id="{2F2BFC75-7D03-411E-B367-F3F3FB8C1A62}"/>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0" y="3632727"/>
            <a:ext cx="3456432" cy="2610220"/>
          </a:xfrm>
          <a:prstGeom prst="rect">
            <a:avLst/>
          </a:prstGeom>
        </p:spPr>
      </p:pic>
      <p:pic>
        <p:nvPicPr>
          <p:cNvPr id="21" name="图片 20">
            <a:extLst>
              <a:ext uri="{FF2B5EF4-FFF2-40B4-BE49-F238E27FC236}">
                <a16:creationId xmlns:a16="http://schemas.microsoft.com/office/drawing/2014/main" xmlns="" id="{DD485A19-BF13-4213-A9DE-693DAF00DE4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866376" y="1818051"/>
            <a:ext cx="2325624" cy="4668924"/>
          </a:xfrm>
          <a:prstGeom prst="rect">
            <a:avLst/>
          </a:prstGeom>
        </p:spPr>
      </p:pic>
      <p:pic>
        <p:nvPicPr>
          <p:cNvPr id="23" name="图片 22">
            <a:extLst>
              <a:ext uri="{FF2B5EF4-FFF2-40B4-BE49-F238E27FC236}">
                <a16:creationId xmlns:a16="http://schemas.microsoft.com/office/drawing/2014/main" xmlns="" id="{0DB2A511-BE53-434A-B3AE-690AA33BE8E8}"/>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500372" y="4541980"/>
            <a:ext cx="3191256" cy="2132866"/>
          </a:xfrm>
          <a:prstGeom prst="rect">
            <a:avLst/>
          </a:prstGeom>
        </p:spPr>
      </p:pic>
      <p:pic>
        <p:nvPicPr>
          <p:cNvPr id="7" name="图片 6">
            <a:extLst>
              <a:ext uri="{FF2B5EF4-FFF2-40B4-BE49-F238E27FC236}">
                <a16:creationId xmlns:a16="http://schemas.microsoft.com/office/drawing/2014/main" xmlns="" id="{CD4CD553-10FE-4C55-8161-F2258A8E2639}"/>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0" y="5012682"/>
            <a:ext cx="12192000" cy="1845318"/>
          </a:xfrm>
          <a:prstGeom prst="rect">
            <a:avLst/>
          </a:prstGeom>
        </p:spPr>
      </p:pic>
      <p:pic>
        <p:nvPicPr>
          <p:cNvPr id="27" name="图片 26">
            <a:extLst>
              <a:ext uri="{FF2B5EF4-FFF2-40B4-BE49-F238E27FC236}">
                <a16:creationId xmlns:a16="http://schemas.microsoft.com/office/drawing/2014/main" xmlns="" id="{4DEFAD46-7D50-4728-BE6C-CFEE35F22D44}"/>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1850298" y="1708428"/>
            <a:ext cx="8491404" cy="1489307"/>
          </a:xfrm>
          <a:prstGeom prst="rect">
            <a:avLst/>
          </a:prstGeom>
        </p:spPr>
      </p:pic>
      <p:sp>
        <p:nvSpPr>
          <p:cNvPr id="28" name="文本框 27">
            <a:extLst>
              <a:ext uri="{FF2B5EF4-FFF2-40B4-BE49-F238E27FC236}">
                <a16:creationId xmlns:a16="http://schemas.microsoft.com/office/drawing/2014/main" xmlns="" id="{A3B41F3B-C648-4152-9F00-8A2773C05681}"/>
              </a:ext>
            </a:extLst>
          </p:cNvPr>
          <p:cNvSpPr txBox="1"/>
          <p:nvPr/>
        </p:nvSpPr>
        <p:spPr>
          <a:xfrm>
            <a:off x="3105439" y="1167783"/>
            <a:ext cx="5981125" cy="400110"/>
          </a:xfrm>
          <a:prstGeom prst="rect">
            <a:avLst/>
          </a:prstGeom>
          <a:noFill/>
        </p:spPr>
        <p:txBody>
          <a:bodyPr wrap="none" rtlCol="0">
            <a:spAutoFit/>
          </a:bodyPr>
          <a:lstStyle/>
          <a:p>
            <a:r>
              <a:rPr lang="zh-CN" altLang="en-US" sz="2000" dirty="0">
                <a:solidFill>
                  <a:srgbClr val="FFF6A1"/>
                </a:solidFill>
                <a:latin typeface="汉仪雅酷黑 75W" panose="020B0804020202020204" pitchFamily="34" charset="-122"/>
                <a:ea typeface="汉仪雅酷黑 75W" panose="020B0804020202020204" pitchFamily="34" charset="-122"/>
              </a:rPr>
              <a:t>★★★ </a:t>
            </a:r>
            <a:r>
              <a:rPr lang="en-US" altLang="zh-CN" sz="2000" dirty="0" smtClean="0">
                <a:solidFill>
                  <a:srgbClr val="FFF6A1"/>
                </a:solidFill>
                <a:latin typeface="汉仪雅酷黑 75W" panose="020B0804020202020204" pitchFamily="34" charset="-122"/>
                <a:ea typeface="汉仪雅酷黑 75W" panose="020B0804020202020204" pitchFamily="34" charset="-122"/>
              </a:rPr>
              <a:t>202X</a:t>
            </a:r>
            <a:r>
              <a:rPr lang="zh-CN" altLang="en-US" sz="2000" dirty="0" smtClean="0">
                <a:solidFill>
                  <a:srgbClr val="FFF6A1"/>
                </a:solidFill>
                <a:latin typeface="汉仪雅酷黑 75W" panose="020B0804020202020204" pitchFamily="34" charset="-122"/>
                <a:ea typeface="汉仪雅酷黑 75W" panose="020B0804020202020204" pitchFamily="34" charset="-122"/>
              </a:rPr>
              <a:t>年</a:t>
            </a:r>
            <a:r>
              <a:rPr lang="zh-CN" altLang="en-US" sz="2000" dirty="0">
                <a:solidFill>
                  <a:srgbClr val="FFF6A1"/>
                </a:solidFill>
                <a:latin typeface="汉仪雅酷黑 75W" panose="020B0804020202020204" pitchFamily="34" charset="-122"/>
                <a:ea typeface="汉仪雅酷黑 75W" panose="020B0804020202020204" pitchFamily="34" charset="-122"/>
              </a:rPr>
              <a:t>我国第</a:t>
            </a:r>
            <a:r>
              <a:rPr lang="en-US" altLang="zh-CN" sz="2000" dirty="0" smtClean="0">
                <a:solidFill>
                  <a:srgbClr val="FFF6A1"/>
                </a:solidFill>
                <a:latin typeface="汉仪雅酷黑 75W" panose="020B0804020202020204" pitchFamily="34" charset="-122"/>
                <a:ea typeface="汉仪雅酷黑 75W" panose="020B0804020202020204" pitchFamily="34" charset="-122"/>
              </a:rPr>
              <a:t>1X</a:t>
            </a:r>
            <a:r>
              <a:rPr lang="zh-CN" altLang="en-US" sz="2000" dirty="0" smtClean="0">
                <a:solidFill>
                  <a:srgbClr val="FFF6A1"/>
                </a:solidFill>
                <a:latin typeface="汉仪雅酷黑 75W" panose="020B0804020202020204" pitchFamily="34" charset="-122"/>
                <a:ea typeface="汉仪雅酷黑 75W" panose="020B0804020202020204" pitchFamily="34" charset="-122"/>
              </a:rPr>
              <a:t>个</a:t>
            </a:r>
            <a:r>
              <a:rPr lang="zh-CN" altLang="en-US" sz="2000" dirty="0">
                <a:solidFill>
                  <a:srgbClr val="FFF6A1"/>
                </a:solidFill>
                <a:latin typeface="汉仪雅酷黑 75W" panose="020B0804020202020204" pitchFamily="34" charset="-122"/>
                <a:ea typeface="汉仪雅酷黑 75W" panose="020B0804020202020204" pitchFamily="34" charset="-122"/>
              </a:rPr>
              <a:t>全国防灾减灾日 ★★★</a:t>
            </a:r>
          </a:p>
        </p:txBody>
      </p:sp>
      <p:sp>
        <p:nvSpPr>
          <p:cNvPr id="29" name="文本框 28">
            <a:extLst>
              <a:ext uri="{FF2B5EF4-FFF2-40B4-BE49-F238E27FC236}">
                <a16:creationId xmlns:a16="http://schemas.microsoft.com/office/drawing/2014/main" xmlns="" id="{D82A68F6-C618-457B-8C31-B7829F2FC3A6}"/>
              </a:ext>
            </a:extLst>
          </p:cNvPr>
          <p:cNvSpPr txBox="1"/>
          <p:nvPr/>
        </p:nvSpPr>
        <p:spPr>
          <a:xfrm>
            <a:off x="2701481" y="3244919"/>
            <a:ext cx="6789038" cy="461665"/>
          </a:xfrm>
          <a:prstGeom prst="rect">
            <a:avLst/>
          </a:prstGeom>
          <a:noFill/>
          <a:ln w="28575">
            <a:solidFill>
              <a:srgbClr val="FFF6A1"/>
            </a:solidFill>
          </a:ln>
        </p:spPr>
        <p:txBody>
          <a:bodyPr wrap="none" rtlCol="0">
            <a:spAutoFit/>
          </a:bodyPr>
          <a:lstStyle/>
          <a:p>
            <a:pPr algn="ctr"/>
            <a:r>
              <a:rPr lang="zh-CN" altLang="en-US" sz="2400" dirty="0">
                <a:solidFill>
                  <a:srgbClr val="FFF6A1"/>
                </a:solidFill>
                <a:latin typeface="汉仪雅酷黑 75W" panose="020B0804020202020204" pitchFamily="34" charset="-122"/>
                <a:ea typeface="汉仪雅酷黑 75W" panose="020B0804020202020204" pitchFamily="34" charset="-122"/>
              </a:rPr>
              <a:t>提升基层应急能力</a:t>
            </a:r>
            <a:r>
              <a:rPr lang="en-US" altLang="zh-CN" sz="2400" dirty="0">
                <a:solidFill>
                  <a:srgbClr val="FFF6A1"/>
                </a:solidFill>
                <a:latin typeface="汉仪雅酷黑 75W" panose="020B0804020202020204" pitchFamily="34" charset="-122"/>
                <a:ea typeface="汉仪雅酷黑 75W" panose="020B0804020202020204" pitchFamily="34" charset="-122"/>
              </a:rPr>
              <a:t>-</a:t>
            </a:r>
            <a:r>
              <a:rPr lang="zh-CN" altLang="en-US" sz="2400" dirty="0">
                <a:solidFill>
                  <a:srgbClr val="FFF6A1"/>
                </a:solidFill>
                <a:latin typeface="汉仪雅酷黑 75W" panose="020B0804020202020204" pitchFamily="34" charset="-122"/>
                <a:ea typeface="汉仪雅酷黑 75W" panose="020B0804020202020204" pitchFamily="34" charset="-122"/>
              </a:rPr>
              <a:t>筑牢防灾减灾救灾的人民防线</a:t>
            </a:r>
          </a:p>
        </p:txBody>
      </p:sp>
      <p:sp>
        <p:nvSpPr>
          <p:cNvPr id="30" name="PA-10223">
            <a:extLst>
              <a:ext uri="{FF2B5EF4-FFF2-40B4-BE49-F238E27FC236}">
                <a16:creationId xmlns:a16="http://schemas.microsoft.com/office/drawing/2014/main" xmlns="" id="{D9541E3F-13F1-4C19-B8B2-54F397816675}"/>
              </a:ext>
            </a:extLst>
          </p:cNvPr>
          <p:cNvSpPr/>
          <p:nvPr>
            <p:custDataLst>
              <p:tags r:id="rId1"/>
            </p:custDataLst>
          </p:nvPr>
        </p:nvSpPr>
        <p:spPr>
          <a:xfrm>
            <a:off x="3891980" y="3962133"/>
            <a:ext cx="4234687" cy="380761"/>
          </a:xfrm>
          <a:prstGeom prst="roundRect">
            <a:avLst>
              <a:gd name="adj" fmla="val 50000"/>
            </a:avLst>
          </a:prstGeom>
          <a:solidFill>
            <a:srgbClr val="FFF6A1"/>
          </a:solidFill>
          <a:ln w="12700" cap="flat" cmpd="sng" algn="ctr">
            <a:solidFill>
              <a:srgbClr val="FFEDC2"/>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zh-CN" altLang="en-US" sz="1600" b="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rPr>
              <a:t>汇报人</a:t>
            </a:r>
            <a:r>
              <a:rPr kumimoji="0" lang="zh-CN" altLang="en-US" sz="1600" b="0" i="0" u="none" strike="noStrike" kern="0" cap="none" spc="0" normalizeH="0" baseline="0" noProof="0" dirty="0" smtClean="0">
                <a:ln>
                  <a:noFill/>
                </a:ln>
                <a:solidFill>
                  <a:srgbClr val="C00000"/>
                </a:solidFill>
                <a:effectLst/>
                <a:uLnTx/>
                <a:uFillTx/>
                <a:latin typeface="汉仪雅酷黑 75W" panose="020B0804020202020204" pitchFamily="34" charset="-122"/>
                <a:ea typeface="汉仪雅酷黑 75W" panose="020B0804020202020204" pitchFamily="34" charset="-122"/>
              </a:rPr>
              <a:t>：</a:t>
            </a:r>
            <a:r>
              <a:rPr lang="zh-CN" altLang="en-US" sz="1600" kern="0" dirty="0">
                <a:solidFill>
                  <a:srgbClr val="C00000"/>
                </a:solidFill>
                <a:latin typeface="汉仪雅酷黑 75W" panose="020B0804020202020204" pitchFamily="34" charset="-122"/>
                <a:ea typeface="汉仪雅酷黑 75W" panose="020B0804020202020204" pitchFamily="34" charset="-122"/>
              </a:rPr>
              <a:t>优</a:t>
            </a:r>
            <a:r>
              <a:rPr lang="zh-CN" altLang="en-US" sz="1600" kern="0" dirty="0" smtClean="0">
                <a:solidFill>
                  <a:srgbClr val="C00000"/>
                </a:solidFill>
                <a:latin typeface="汉仪雅酷黑 75W" panose="020B0804020202020204" pitchFamily="34" charset="-122"/>
                <a:ea typeface="汉仪雅酷黑 75W" panose="020B0804020202020204" pitchFamily="34" charset="-122"/>
              </a:rPr>
              <a:t>品</a:t>
            </a:r>
            <a:r>
              <a:rPr lang="en-US" altLang="zh-CN" sz="1600" kern="0" dirty="0" smtClean="0">
                <a:solidFill>
                  <a:srgbClr val="C00000"/>
                </a:solidFill>
                <a:latin typeface="汉仪雅酷黑 75W" panose="020B0804020202020204" pitchFamily="34" charset="-122"/>
                <a:ea typeface="汉仪雅酷黑 75W" panose="020B0804020202020204" pitchFamily="34" charset="-122"/>
              </a:rPr>
              <a:t>PPT</a:t>
            </a:r>
            <a:r>
              <a:rPr kumimoji="0" lang="zh-CN" altLang="en-US" sz="1600" b="0" i="0" u="none" strike="noStrike" kern="0" cap="none" spc="0" normalizeH="0" baseline="0" noProof="0" dirty="0" smtClean="0">
                <a:ln>
                  <a:noFill/>
                </a:ln>
                <a:solidFill>
                  <a:srgbClr val="C00000"/>
                </a:solidFill>
                <a:effectLst/>
                <a:uLnTx/>
                <a:uFillTx/>
                <a:latin typeface="汉仪雅酷黑 75W" panose="020B0804020202020204" pitchFamily="34" charset="-122"/>
                <a:ea typeface="汉仪雅酷黑 75W" panose="020B0804020202020204" pitchFamily="34" charset="-122"/>
              </a:rPr>
              <a:t>     </a:t>
            </a:r>
            <a:r>
              <a:rPr kumimoji="0" lang="zh-CN" altLang="en-US" sz="1600" b="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rPr>
              <a:t>汇报时间：</a:t>
            </a:r>
            <a:r>
              <a:rPr kumimoji="0" lang="en-US" altLang="zh-CN" sz="1600" b="0" i="0" u="none" strike="noStrike" kern="0" cap="none" spc="0" normalizeH="0" baseline="0" noProof="0" dirty="0" smtClean="0">
                <a:ln>
                  <a:noFill/>
                </a:ln>
                <a:solidFill>
                  <a:srgbClr val="C00000"/>
                </a:solidFill>
                <a:effectLst/>
                <a:uLnTx/>
                <a:uFillTx/>
                <a:latin typeface="汉仪雅酷黑 75W" panose="020B0804020202020204" pitchFamily="34" charset="-122"/>
                <a:ea typeface="汉仪雅酷黑 75W" panose="020B0804020202020204" pitchFamily="34" charset="-122"/>
              </a:rPr>
              <a:t>202X</a:t>
            </a:r>
            <a:endParaRPr kumimoji="0" lang="zh-CN" altLang="en-US" sz="1600" b="0" i="0" u="none" strike="noStrike" kern="0" cap="none" spc="0" normalizeH="0" baseline="0" noProof="0" dirty="0">
              <a:ln>
                <a:noFill/>
              </a:ln>
              <a:solidFill>
                <a:srgbClr val="C00000"/>
              </a:solidFill>
              <a:effectLst/>
              <a:uLnTx/>
              <a:uFillTx/>
              <a:latin typeface="汉仪雅酷黑 75W" panose="020B0804020202020204" pitchFamily="34" charset="-122"/>
              <a:ea typeface="汉仪雅酷黑 75W" panose="020B0804020202020204" pitchFamily="34" charset="-122"/>
            </a:endParaRPr>
          </a:p>
        </p:txBody>
      </p:sp>
    </p:spTree>
    <p:extLst>
      <p:ext uri="{BB962C8B-B14F-4D97-AF65-F5344CB8AC3E}">
        <p14:creationId xmlns:p14="http://schemas.microsoft.com/office/powerpoint/2010/main" val="3910036740"/>
      </p:ext>
    </p:extLst>
  </p:cSld>
  <p:clrMapOvr>
    <a:masterClrMapping/>
  </p:clrMapOvr>
  <mc:AlternateContent xmlns:mc="http://schemas.openxmlformats.org/markup-compatibility/2006">
    <mc:Choice xmlns:p14="http://schemas.microsoft.com/office/powerpoint/2010/main" Requires="p14">
      <p:transition p14:dur="1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4"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500"/>
                                        <p:tgtEl>
                                          <p:spTgt spid="18"/>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3500"/>
                            </p:stCondLst>
                            <p:childTnLst>
                              <p:par>
                                <p:cTn id="31" presetID="16" presetClass="entr" presetSubtype="21" fill="hold" grpId="0" nodeType="afterEffect">
                                  <p:stCondLst>
                                    <p:cond delay="0"/>
                                  </p:stCondLst>
                                  <p:childTnLst>
                                    <p:set>
                                      <p:cBhvr>
                                        <p:cTn id="32" dur="1" fill="hold">
                                          <p:stCondLst>
                                            <p:cond delay="0"/>
                                          </p:stCondLst>
                                        </p:cTn>
                                        <p:tgtEl>
                                          <p:spTgt spid="28"/>
                                        </p:tgtEl>
                                        <p:attrNameLst>
                                          <p:attrName>style.visibility</p:attrName>
                                        </p:attrNameLst>
                                      </p:cBhvr>
                                      <p:to>
                                        <p:strVal val="visible"/>
                                      </p:to>
                                    </p:set>
                                    <p:animEffect transition="in" filter="barn(inVertical)">
                                      <p:cBhvr>
                                        <p:cTn id="33" dur="500"/>
                                        <p:tgtEl>
                                          <p:spTgt spid="28"/>
                                        </p:tgtEl>
                                      </p:cBhvr>
                                    </p:animEffect>
                                  </p:childTnLst>
                                </p:cTn>
                              </p:par>
                            </p:childTnLst>
                          </p:cTn>
                        </p:par>
                        <p:par>
                          <p:cTn id="34" fill="hold">
                            <p:stCondLst>
                              <p:cond delay="4000"/>
                            </p:stCondLst>
                            <p:childTnLst>
                              <p:par>
                                <p:cTn id="35" presetID="53" presetClass="entr" presetSubtype="16" fill="hold" nodeType="afterEffect">
                                  <p:stCondLst>
                                    <p:cond delay="0"/>
                                  </p:stCondLst>
                                  <p:childTnLst>
                                    <p:set>
                                      <p:cBhvr>
                                        <p:cTn id="36" dur="1" fill="hold">
                                          <p:stCondLst>
                                            <p:cond delay="0"/>
                                          </p:stCondLst>
                                        </p:cTn>
                                        <p:tgtEl>
                                          <p:spTgt spid="27"/>
                                        </p:tgtEl>
                                        <p:attrNameLst>
                                          <p:attrName>style.visibility</p:attrName>
                                        </p:attrNameLst>
                                      </p:cBhvr>
                                      <p:to>
                                        <p:strVal val="visible"/>
                                      </p:to>
                                    </p:set>
                                    <p:anim calcmode="lin" valueType="num">
                                      <p:cBhvr>
                                        <p:cTn id="37" dur="500" fill="hold"/>
                                        <p:tgtEl>
                                          <p:spTgt spid="27"/>
                                        </p:tgtEl>
                                        <p:attrNameLst>
                                          <p:attrName>ppt_w</p:attrName>
                                        </p:attrNameLst>
                                      </p:cBhvr>
                                      <p:tavLst>
                                        <p:tav tm="0">
                                          <p:val>
                                            <p:fltVal val="0"/>
                                          </p:val>
                                        </p:tav>
                                        <p:tav tm="100000">
                                          <p:val>
                                            <p:strVal val="#ppt_w"/>
                                          </p:val>
                                        </p:tav>
                                      </p:tavLst>
                                    </p:anim>
                                    <p:anim calcmode="lin" valueType="num">
                                      <p:cBhvr>
                                        <p:cTn id="38" dur="500" fill="hold"/>
                                        <p:tgtEl>
                                          <p:spTgt spid="27"/>
                                        </p:tgtEl>
                                        <p:attrNameLst>
                                          <p:attrName>ppt_h</p:attrName>
                                        </p:attrNameLst>
                                      </p:cBhvr>
                                      <p:tavLst>
                                        <p:tav tm="0">
                                          <p:val>
                                            <p:fltVal val="0"/>
                                          </p:val>
                                        </p:tav>
                                        <p:tav tm="100000">
                                          <p:val>
                                            <p:strVal val="#ppt_h"/>
                                          </p:val>
                                        </p:tav>
                                      </p:tavLst>
                                    </p:anim>
                                    <p:animEffect transition="in" filter="fade">
                                      <p:cBhvr>
                                        <p:cTn id="39" dur="500"/>
                                        <p:tgtEl>
                                          <p:spTgt spid="27"/>
                                        </p:tgtEl>
                                      </p:cBhvr>
                                    </p:animEffect>
                                  </p:childTnLst>
                                </p:cTn>
                              </p:par>
                            </p:childTnLst>
                          </p:cTn>
                        </p:par>
                        <p:par>
                          <p:cTn id="40" fill="hold">
                            <p:stCondLst>
                              <p:cond delay="4500"/>
                            </p:stCondLst>
                            <p:childTnLst>
                              <p:par>
                                <p:cTn id="41" presetID="42" presetClass="entr" presetSubtype="0" fill="hold" grpId="0" nodeType="afterEffect">
                                  <p:stCondLst>
                                    <p:cond delay="0"/>
                                  </p:stCondLst>
                                  <p:childTnLst>
                                    <p:set>
                                      <p:cBhvr>
                                        <p:cTn id="42" dur="1" fill="hold">
                                          <p:stCondLst>
                                            <p:cond delay="0"/>
                                          </p:stCondLst>
                                        </p:cTn>
                                        <p:tgtEl>
                                          <p:spTgt spid="29"/>
                                        </p:tgtEl>
                                        <p:attrNameLst>
                                          <p:attrName>style.visibility</p:attrName>
                                        </p:attrNameLst>
                                      </p:cBhvr>
                                      <p:to>
                                        <p:strVal val="visible"/>
                                      </p:to>
                                    </p:set>
                                    <p:animEffect transition="in" filter="fade">
                                      <p:cBhvr>
                                        <p:cTn id="43" dur="1000"/>
                                        <p:tgtEl>
                                          <p:spTgt spid="29"/>
                                        </p:tgtEl>
                                      </p:cBhvr>
                                    </p:animEffect>
                                    <p:anim calcmode="lin" valueType="num">
                                      <p:cBhvr>
                                        <p:cTn id="44" dur="1000" fill="hold"/>
                                        <p:tgtEl>
                                          <p:spTgt spid="29"/>
                                        </p:tgtEl>
                                        <p:attrNameLst>
                                          <p:attrName>ppt_x</p:attrName>
                                        </p:attrNameLst>
                                      </p:cBhvr>
                                      <p:tavLst>
                                        <p:tav tm="0">
                                          <p:val>
                                            <p:strVal val="#ppt_x"/>
                                          </p:val>
                                        </p:tav>
                                        <p:tav tm="100000">
                                          <p:val>
                                            <p:strVal val="#ppt_x"/>
                                          </p:val>
                                        </p:tav>
                                      </p:tavLst>
                                    </p:anim>
                                    <p:anim calcmode="lin" valueType="num">
                                      <p:cBhvr>
                                        <p:cTn id="45" dur="1000" fill="hold"/>
                                        <p:tgtEl>
                                          <p:spTgt spid="29"/>
                                        </p:tgtEl>
                                        <p:attrNameLst>
                                          <p:attrName>ppt_y</p:attrName>
                                        </p:attrNameLst>
                                      </p:cBhvr>
                                      <p:tavLst>
                                        <p:tav tm="0">
                                          <p:val>
                                            <p:strVal val="#ppt_y+.1"/>
                                          </p:val>
                                        </p:tav>
                                        <p:tav tm="100000">
                                          <p:val>
                                            <p:strVal val="#ppt_y"/>
                                          </p:val>
                                        </p:tav>
                                      </p:tavLst>
                                    </p:anim>
                                  </p:childTnLst>
                                </p:cTn>
                              </p:par>
                            </p:childTnLst>
                          </p:cTn>
                        </p:par>
                        <p:par>
                          <p:cTn id="46" fill="hold">
                            <p:stCondLst>
                              <p:cond delay="5500"/>
                            </p:stCondLst>
                            <p:childTnLst>
                              <p:par>
                                <p:cTn id="47" presetID="6" presetClass="entr" presetSubtype="16" fill="hold" grpId="0" nodeType="afterEffect">
                                  <p:stCondLst>
                                    <p:cond delay="0"/>
                                  </p:stCondLst>
                                  <p:childTnLst>
                                    <p:set>
                                      <p:cBhvr>
                                        <p:cTn id="48" dur="1" fill="hold">
                                          <p:stCondLst>
                                            <p:cond delay="0"/>
                                          </p:stCondLst>
                                        </p:cTn>
                                        <p:tgtEl>
                                          <p:spTgt spid="30"/>
                                        </p:tgtEl>
                                        <p:attrNameLst>
                                          <p:attrName>style.visibility</p:attrName>
                                        </p:attrNameLst>
                                      </p:cBhvr>
                                      <p:to>
                                        <p:strVal val="visible"/>
                                      </p:to>
                                    </p:set>
                                    <p:animEffect transition="in" filter="circle(in)">
                                      <p:cBhvr>
                                        <p:cTn id="49" dur="1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8" grpId="0"/>
      <p:bldP spid="29" grpId="0" animBg="1"/>
      <p:bldP spid="30" grpId="0" animBg="1"/>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2517" y="2946258"/>
            <a:ext cx="596900" cy="656791"/>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4" name="矩形 3"/>
          <p:cNvSpPr/>
          <p:nvPr/>
        </p:nvSpPr>
        <p:spPr>
          <a:xfrm>
            <a:off x="2832100" y="2949865"/>
            <a:ext cx="9359900"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 y="2182092"/>
            <a:ext cx="9312276"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a:defRPr/>
            </a:pPr>
            <a:r>
              <a:rPr lang="zh-CN" altLang="en-US" sz="3200"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3200" spc="200" dirty="0" smtClean="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多精品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2275" y="2178052"/>
            <a:ext cx="853701" cy="77931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prstClr val="white"/>
              </a:solidFill>
            </a:endParaRP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http://www.ypppt.com/ziti/</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10"/>
              </a:rPr>
              <a:t>http://www.ypppt.com/gushi/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83493737"/>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B31F53C-4EBE-4231-A8B5-4AE240EE3E1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4862992"/>
            <a:ext cx="12192000" cy="1995008"/>
          </a:xfrm>
          <a:prstGeom prst="rect">
            <a:avLst/>
          </a:prstGeom>
        </p:spPr>
      </p:pic>
      <p:pic>
        <p:nvPicPr>
          <p:cNvPr id="18" name="图片 17">
            <a:extLst>
              <a:ext uri="{FF2B5EF4-FFF2-40B4-BE49-F238E27FC236}">
                <a16:creationId xmlns:a16="http://schemas.microsoft.com/office/drawing/2014/main" xmlns="" id="{2F2BFC75-7D03-411E-B367-F3F3FB8C1A6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3632727"/>
            <a:ext cx="3456432" cy="2610220"/>
          </a:xfrm>
          <a:prstGeom prst="rect">
            <a:avLst/>
          </a:prstGeom>
        </p:spPr>
      </p:pic>
      <p:pic>
        <p:nvPicPr>
          <p:cNvPr id="21" name="图片 20">
            <a:extLst>
              <a:ext uri="{FF2B5EF4-FFF2-40B4-BE49-F238E27FC236}">
                <a16:creationId xmlns:a16="http://schemas.microsoft.com/office/drawing/2014/main" xmlns="" id="{DD485A19-BF13-4213-A9DE-693DAF00DE4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866376" y="1818051"/>
            <a:ext cx="2325624" cy="4668924"/>
          </a:xfrm>
          <a:prstGeom prst="rect">
            <a:avLst/>
          </a:prstGeom>
        </p:spPr>
      </p:pic>
      <p:pic>
        <p:nvPicPr>
          <p:cNvPr id="23" name="图片 22">
            <a:extLst>
              <a:ext uri="{FF2B5EF4-FFF2-40B4-BE49-F238E27FC236}">
                <a16:creationId xmlns:a16="http://schemas.microsoft.com/office/drawing/2014/main" xmlns="" id="{0DB2A511-BE53-434A-B3AE-690AA33BE8E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500372" y="4541980"/>
            <a:ext cx="3191256" cy="2132866"/>
          </a:xfrm>
          <a:prstGeom prst="rect">
            <a:avLst/>
          </a:prstGeom>
        </p:spPr>
      </p:pic>
      <p:pic>
        <p:nvPicPr>
          <p:cNvPr id="7" name="图片 6">
            <a:extLst>
              <a:ext uri="{FF2B5EF4-FFF2-40B4-BE49-F238E27FC236}">
                <a16:creationId xmlns:a16="http://schemas.microsoft.com/office/drawing/2014/main" xmlns="" id="{CD4CD553-10FE-4C55-8161-F2258A8E263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0" y="5012682"/>
            <a:ext cx="12192000" cy="1845318"/>
          </a:xfrm>
          <a:prstGeom prst="rect">
            <a:avLst/>
          </a:prstGeom>
        </p:spPr>
      </p:pic>
      <p:sp>
        <p:nvSpPr>
          <p:cNvPr id="16" name="PA-102233">
            <a:extLst>
              <a:ext uri="{FF2B5EF4-FFF2-40B4-BE49-F238E27FC236}">
                <a16:creationId xmlns:a16="http://schemas.microsoft.com/office/drawing/2014/main" xmlns="" id="{E3BF0B8B-BBFF-4EA9-A97A-DCD96C6A1E32}"/>
              </a:ext>
            </a:extLst>
          </p:cNvPr>
          <p:cNvSpPr txBox="1"/>
          <p:nvPr>
            <p:custDataLst>
              <p:tags r:id="rId1"/>
            </p:custDataLst>
          </p:nvPr>
        </p:nvSpPr>
        <p:spPr>
          <a:xfrm>
            <a:off x="1025525" y="2854122"/>
            <a:ext cx="10140950" cy="1107996"/>
          </a:xfrm>
          <a:prstGeom prst="rect">
            <a:avLst/>
          </a:prstGeom>
          <a:noFill/>
        </p:spPr>
        <p:txBody>
          <a:bodyPr wrap="square" rtlCol="0">
            <a:spAutoFit/>
          </a:bodyPr>
          <a:lstStyle/>
          <a:p>
            <a:pPr algn="ctr" defTabSz="914377"/>
            <a:r>
              <a:rPr lang="zh-CN" altLang="en-US" sz="6600" b="1" dirty="0">
                <a:solidFill>
                  <a:srgbClr val="FFF6A1"/>
                </a:solidFill>
                <a:latin typeface="汉仪雅酷黑 75W" panose="020B0804020202020204" pitchFamily="34" charset="-122"/>
                <a:ea typeface="汉仪雅酷黑 75W" panose="020B0804020202020204" pitchFamily="34" charset="-122"/>
                <a:cs typeface="+mn-ea"/>
                <a:sym typeface="+mn-lt"/>
              </a:rPr>
              <a:t>全国防灾减灾日</a:t>
            </a:r>
          </a:p>
        </p:txBody>
      </p:sp>
      <p:sp>
        <p:nvSpPr>
          <p:cNvPr id="19" name="PA-102234">
            <a:extLst>
              <a:ext uri="{FF2B5EF4-FFF2-40B4-BE49-F238E27FC236}">
                <a16:creationId xmlns:a16="http://schemas.microsoft.com/office/drawing/2014/main" xmlns="" id="{224E260E-4EF5-4021-9D40-110293532A6D}"/>
              </a:ext>
            </a:extLst>
          </p:cNvPr>
          <p:cNvSpPr txBox="1"/>
          <p:nvPr>
            <p:custDataLst>
              <p:tags r:id="rId2"/>
            </p:custDataLst>
          </p:nvPr>
        </p:nvSpPr>
        <p:spPr>
          <a:xfrm>
            <a:off x="2278742" y="4024242"/>
            <a:ext cx="7639051" cy="400110"/>
          </a:xfrm>
          <a:prstGeom prst="rect">
            <a:avLst/>
          </a:prstGeom>
          <a:noFill/>
        </p:spPr>
        <p:txBody>
          <a:bodyPr wrap="square" rtlCol="0">
            <a:spAutoFit/>
          </a:bodyPr>
          <a:lstStyle/>
          <a:p>
            <a:pPr algn="ctr"/>
            <a:r>
              <a:rPr lang="zh-CN" altLang="en-US" sz="2000" dirty="0">
                <a:solidFill>
                  <a:srgbClr val="FFF6A1"/>
                </a:solidFill>
                <a:latin typeface="汉仪雅酷黑 75W" panose="020B0804020202020204" pitchFamily="34" charset="-122"/>
                <a:ea typeface="汉仪雅酷黑 75W" panose="020B0804020202020204" pitchFamily="34" charset="-122"/>
              </a:rPr>
              <a:t>提升基层应急能力</a:t>
            </a:r>
            <a:r>
              <a:rPr lang="en-US" altLang="zh-CN" sz="2000" dirty="0">
                <a:solidFill>
                  <a:srgbClr val="FFF6A1"/>
                </a:solidFill>
                <a:latin typeface="汉仪雅酷黑 75W" panose="020B0804020202020204" pitchFamily="34" charset="-122"/>
                <a:ea typeface="汉仪雅酷黑 75W" panose="020B0804020202020204" pitchFamily="34" charset="-122"/>
              </a:rPr>
              <a:t>-</a:t>
            </a:r>
            <a:r>
              <a:rPr lang="zh-CN" altLang="en-US" sz="2000" dirty="0">
                <a:solidFill>
                  <a:srgbClr val="FFF6A1"/>
                </a:solidFill>
                <a:latin typeface="汉仪雅酷黑 75W" panose="020B0804020202020204" pitchFamily="34" charset="-122"/>
                <a:ea typeface="汉仪雅酷黑 75W" panose="020B0804020202020204" pitchFamily="34" charset="-122"/>
              </a:rPr>
              <a:t>筑牢防灾减灾救灾的人民防线</a:t>
            </a:r>
          </a:p>
        </p:txBody>
      </p:sp>
      <p:sp>
        <p:nvSpPr>
          <p:cNvPr id="24" name="PA-102233">
            <a:extLst>
              <a:ext uri="{FF2B5EF4-FFF2-40B4-BE49-F238E27FC236}">
                <a16:creationId xmlns:a16="http://schemas.microsoft.com/office/drawing/2014/main" xmlns="" id="{915ECD64-4A8A-408A-B456-DE92DEBDAEDF}"/>
              </a:ext>
            </a:extLst>
          </p:cNvPr>
          <p:cNvSpPr txBox="1"/>
          <p:nvPr>
            <p:custDataLst>
              <p:tags r:id="rId3"/>
            </p:custDataLst>
          </p:nvPr>
        </p:nvSpPr>
        <p:spPr>
          <a:xfrm>
            <a:off x="1025525" y="1860448"/>
            <a:ext cx="10140950" cy="1107996"/>
          </a:xfrm>
          <a:prstGeom prst="rect">
            <a:avLst/>
          </a:prstGeom>
          <a:noFill/>
        </p:spPr>
        <p:txBody>
          <a:bodyPr wrap="square" rtlCol="0">
            <a:spAutoFit/>
          </a:bodyPr>
          <a:lstStyle/>
          <a:p>
            <a:pPr algn="ctr"/>
            <a:r>
              <a:rPr lang="zh-CN" altLang="en-US" sz="6600" b="1" dirty="0">
                <a:solidFill>
                  <a:srgbClr val="FFF6A1"/>
                </a:solidFill>
                <a:latin typeface="汉仪雅酷黑 75W" panose="020B0804020202020204" pitchFamily="34" charset="-122"/>
                <a:ea typeface="汉仪雅酷黑 75W" panose="020B0804020202020204" pitchFamily="34" charset="-122"/>
              </a:rPr>
              <a:t>第一章节</a:t>
            </a:r>
          </a:p>
        </p:txBody>
      </p:sp>
      <p:pic>
        <p:nvPicPr>
          <p:cNvPr id="26" name="图片 25">
            <a:extLst>
              <a:ext uri="{FF2B5EF4-FFF2-40B4-BE49-F238E27FC236}">
                <a16:creationId xmlns:a16="http://schemas.microsoft.com/office/drawing/2014/main" xmlns="" id="{46F03B3B-3C22-4E93-BDFA-AE4F5E6119B8}"/>
              </a:ext>
            </a:extLst>
          </p:cNvPr>
          <p:cNvPicPr>
            <a:picLocks noChangeAspect="1"/>
          </p:cNvPicPr>
          <p:nvPr/>
        </p:nvPicPr>
        <p:blipFill>
          <a:blip r:embed="rId10"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307013" y="543225"/>
            <a:ext cx="1322387" cy="1376040"/>
          </a:xfrm>
          <a:prstGeom prst="rect">
            <a:avLst/>
          </a:prstGeom>
        </p:spPr>
      </p:pic>
    </p:spTree>
    <p:extLst>
      <p:ext uri="{BB962C8B-B14F-4D97-AF65-F5344CB8AC3E}">
        <p14:creationId xmlns:p14="http://schemas.microsoft.com/office/powerpoint/2010/main" val="49590637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4"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500"/>
                                        <p:tgtEl>
                                          <p:spTgt spid="18"/>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3500"/>
                            </p:stCondLst>
                            <p:childTnLst>
                              <p:par>
                                <p:cTn id="31" presetID="31" presetClass="entr" presetSubtype="0" fill="hold"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p:cTn id="33" dur="1000" fill="hold"/>
                                        <p:tgtEl>
                                          <p:spTgt spid="26"/>
                                        </p:tgtEl>
                                        <p:attrNameLst>
                                          <p:attrName>ppt_w</p:attrName>
                                        </p:attrNameLst>
                                      </p:cBhvr>
                                      <p:tavLst>
                                        <p:tav tm="0">
                                          <p:val>
                                            <p:fltVal val="0"/>
                                          </p:val>
                                        </p:tav>
                                        <p:tav tm="100000">
                                          <p:val>
                                            <p:strVal val="#ppt_w"/>
                                          </p:val>
                                        </p:tav>
                                      </p:tavLst>
                                    </p:anim>
                                    <p:anim calcmode="lin" valueType="num">
                                      <p:cBhvr>
                                        <p:cTn id="34" dur="1000" fill="hold"/>
                                        <p:tgtEl>
                                          <p:spTgt spid="26"/>
                                        </p:tgtEl>
                                        <p:attrNameLst>
                                          <p:attrName>ppt_h</p:attrName>
                                        </p:attrNameLst>
                                      </p:cBhvr>
                                      <p:tavLst>
                                        <p:tav tm="0">
                                          <p:val>
                                            <p:fltVal val="0"/>
                                          </p:val>
                                        </p:tav>
                                        <p:tav tm="100000">
                                          <p:val>
                                            <p:strVal val="#ppt_h"/>
                                          </p:val>
                                        </p:tav>
                                      </p:tavLst>
                                    </p:anim>
                                    <p:anim calcmode="lin" valueType="num">
                                      <p:cBhvr>
                                        <p:cTn id="35" dur="1000" fill="hold"/>
                                        <p:tgtEl>
                                          <p:spTgt spid="26"/>
                                        </p:tgtEl>
                                        <p:attrNameLst>
                                          <p:attrName>style.rotation</p:attrName>
                                        </p:attrNameLst>
                                      </p:cBhvr>
                                      <p:tavLst>
                                        <p:tav tm="0">
                                          <p:val>
                                            <p:fltVal val="90"/>
                                          </p:val>
                                        </p:tav>
                                        <p:tav tm="100000">
                                          <p:val>
                                            <p:fltVal val="0"/>
                                          </p:val>
                                        </p:tav>
                                      </p:tavLst>
                                    </p:anim>
                                    <p:animEffect transition="in" filter="fade">
                                      <p:cBhvr>
                                        <p:cTn id="36" dur="1000"/>
                                        <p:tgtEl>
                                          <p:spTgt spid="26"/>
                                        </p:tgtEl>
                                      </p:cBhvr>
                                    </p:animEffect>
                                  </p:childTnLst>
                                </p:cTn>
                              </p:par>
                            </p:childTnLst>
                          </p:cTn>
                        </p:par>
                        <p:par>
                          <p:cTn id="37" fill="hold">
                            <p:stCondLst>
                              <p:cond delay="4500"/>
                            </p:stCondLst>
                            <p:childTnLst>
                              <p:par>
                                <p:cTn id="38" presetID="23" presetClass="entr" presetSubtype="32"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strVal val="4*#ppt_w"/>
                                          </p:val>
                                        </p:tav>
                                        <p:tav tm="100000">
                                          <p:val>
                                            <p:strVal val="#ppt_w"/>
                                          </p:val>
                                        </p:tav>
                                      </p:tavLst>
                                    </p:anim>
                                    <p:anim calcmode="lin" valueType="num">
                                      <p:cBhvr>
                                        <p:cTn id="41" dur="500" fill="hold"/>
                                        <p:tgtEl>
                                          <p:spTgt spid="24"/>
                                        </p:tgtEl>
                                        <p:attrNameLst>
                                          <p:attrName>ppt_h</p:attrName>
                                        </p:attrNameLst>
                                      </p:cBhvr>
                                      <p:tavLst>
                                        <p:tav tm="0">
                                          <p:val>
                                            <p:strVal val="4*#ppt_h"/>
                                          </p:val>
                                        </p:tav>
                                        <p:tav tm="100000">
                                          <p:val>
                                            <p:strVal val="#ppt_h"/>
                                          </p:val>
                                        </p:tav>
                                      </p:tavLst>
                                    </p:anim>
                                  </p:childTnLst>
                                </p:cTn>
                              </p:par>
                            </p:childTnLst>
                          </p:cTn>
                        </p:par>
                        <p:par>
                          <p:cTn id="42" fill="hold">
                            <p:stCondLst>
                              <p:cond delay="5000"/>
                            </p:stCondLst>
                            <p:childTnLst>
                              <p:par>
                                <p:cTn id="43" presetID="23" presetClass="entr" presetSubtype="32"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strVal val="4*#ppt_w"/>
                                          </p:val>
                                        </p:tav>
                                        <p:tav tm="100000">
                                          <p:val>
                                            <p:strVal val="#ppt_w"/>
                                          </p:val>
                                        </p:tav>
                                      </p:tavLst>
                                    </p:anim>
                                    <p:anim calcmode="lin" valueType="num">
                                      <p:cBhvr>
                                        <p:cTn id="46" dur="500" fill="hold"/>
                                        <p:tgtEl>
                                          <p:spTgt spid="16"/>
                                        </p:tgtEl>
                                        <p:attrNameLst>
                                          <p:attrName>ppt_h</p:attrName>
                                        </p:attrNameLst>
                                      </p:cBhvr>
                                      <p:tavLst>
                                        <p:tav tm="0">
                                          <p:val>
                                            <p:strVal val="4*#ppt_h"/>
                                          </p:val>
                                        </p:tav>
                                        <p:tav tm="100000">
                                          <p:val>
                                            <p:strVal val="#ppt_h"/>
                                          </p:val>
                                        </p:tav>
                                      </p:tavLst>
                                    </p:anim>
                                  </p:childTnLst>
                                </p:cTn>
                              </p:par>
                            </p:childTnLst>
                          </p:cTn>
                        </p:par>
                        <p:par>
                          <p:cTn id="47" fill="hold">
                            <p:stCondLst>
                              <p:cond delay="5500"/>
                            </p:stCondLst>
                            <p:childTnLst>
                              <p:par>
                                <p:cTn id="48" presetID="22" presetClass="entr" presetSubtype="8"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ipe(left)">
                                      <p:cBhvr>
                                        <p:cTn id="5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24"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AB99F361-1552-4E26-A53E-B20989E4A3A4}"/>
              </a:ext>
            </a:extLst>
          </p:cNvPr>
          <p:cNvSpPr/>
          <p:nvPr/>
        </p:nvSpPr>
        <p:spPr>
          <a:xfrm>
            <a:off x="375920" y="294640"/>
            <a:ext cx="11419840" cy="6278880"/>
          </a:xfrm>
          <a:prstGeom prst="rect">
            <a:avLst/>
          </a:prstGeom>
          <a:solidFill>
            <a:srgbClr val="FFF6A1"/>
          </a:solidFill>
          <a:ln>
            <a:solidFill>
              <a:srgbClr val="FFF6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7C92F643-DEA5-46FF-82AD-E58373D4F389}"/>
              </a:ext>
            </a:extLst>
          </p:cNvPr>
          <p:cNvSpPr/>
          <p:nvPr/>
        </p:nvSpPr>
        <p:spPr>
          <a:xfrm>
            <a:off x="501833" y="419854"/>
            <a:ext cx="1800493" cy="369332"/>
          </a:xfrm>
          <a:prstGeom prst="rect">
            <a:avLst/>
          </a:prstGeom>
        </p:spPr>
        <p:txBody>
          <a:bodyPr wrap="none">
            <a:spAutoFit/>
          </a:bodyPr>
          <a:lstStyle/>
          <a:p>
            <a:pPr algn="ctr" defTabSz="914377"/>
            <a:r>
              <a:rPr lang="zh-CN" altLang="en-US" b="1" dirty="0">
                <a:solidFill>
                  <a:srgbClr val="C00000"/>
                </a:solidFill>
                <a:latin typeface="汉仪雅酷黑 75W" panose="020B0804020202020204" pitchFamily="34" charset="-122"/>
                <a:ea typeface="汉仪雅酷黑 75W" panose="020B0804020202020204" pitchFamily="34" charset="-122"/>
                <a:cs typeface="+mn-ea"/>
                <a:sym typeface="+mn-lt"/>
              </a:rPr>
              <a:t>全国防灾减灾日</a:t>
            </a:r>
          </a:p>
        </p:txBody>
      </p:sp>
      <p:sp>
        <p:nvSpPr>
          <p:cNvPr id="6" name="矩形: 圆角 5">
            <a:extLst>
              <a:ext uri="{FF2B5EF4-FFF2-40B4-BE49-F238E27FC236}">
                <a16:creationId xmlns:a16="http://schemas.microsoft.com/office/drawing/2014/main" xmlns="" id="{C9BE2C11-9B32-432A-9C1B-916016BDDD09}"/>
              </a:ext>
            </a:extLst>
          </p:cNvPr>
          <p:cNvSpPr/>
          <p:nvPr/>
        </p:nvSpPr>
        <p:spPr>
          <a:xfrm>
            <a:off x="1079499" y="1734034"/>
            <a:ext cx="9641840" cy="3587317"/>
          </a:xfrm>
          <a:prstGeom prst="roundRect">
            <a:avLst/>
          </a:prstGeom>
          <a:noFill/>
          <a:ln w="28575">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7" name="矩形 6">
            <a:extLst>
              <a:ext uri="{FF2B5EF4-FFF2-40B4-BE49-F238E27FC236}">
                <a16:creationId xmlns:a16="http://schemas.microsoft.com/office/drawing/2014/main" xmlns="" id="{0CE70E3A-956E-4D0B-80AE-3907FAD5A1B0}"/>
              </a:ext>
            </a:extLst>
          </p:cNvPr>
          <p:cNvSpPr/>
          <p:nvPr/>
        </p:nvSpPr>
        <p:spPr>
          <a:xfrm>
            <a:off x="4736749" y="1518134"/>
            <a:ext cx="2698176" cy="523220"/>
          </a:xfrm>
          <a:prstGeom prst="rect">
            <a:avLst/>
          </a:prstGeom>
          <a:solidFill>
            <a:srgbClr val="C00000"/>
          </a:solidFill>
        </p:spPr>
        <p:txBody>
          <a:bodyPr wrap="none">
            <a:spAutoFit/>
          </a:bodyPr>
          <a:lstStyle/>
          <a:p>
            <a:pPr algn="ctr"/>
            <a:r>
              <a:rPr lang="zh-CN" altLang="en-US" sz="2800" b="1" dirty="0">
                <a:solidFill>
                  <a:srgbClr val="FFF6A1"/>
                </a:solidFill>
                <a:latin typeface="思源黑体 CN Heavy" panose="020B0A00000000000000" pitchFamily="34" charset="-122"/>
                <a:ea typeface="思源黑体 CN Heavy" panose="020B0A00000000000000" pitchFamily="34" charset="-122"/>
              </a:rPr>
              <a:t>全国防灾减灾日</a:t>
            </a:r>
          </a:p>
        </p:txBody>
      </p:sp>
      <p:sp>
        <p:nvSpPr>
          <p:cNvPr id="11" name="矩形 10">
            <a:extLst>
              <a:ext uri="{FF2B5EF4-FFF2-40B4-BE49-F238E27FC236}">
                <a16:creationId xmlns:a16="http://schemas.microsoft.com/office/drawing/2014/main" xmlns="" id="{BB08480F-1B1D-4D91-A242-633C1B406E7B}"/>
              </a:ext>
            </a:extLst>
          </p:cNvPr>
          <p:cNvSpPr/>
          <p:nvPr/>
        </p:nvSpPr>
        <p:spPr>
          <a:xfrm>
            <a:off x="1309397" y="2370152"/>
            <a:ext cx="6096000" cy="2571666"/>
          </a:xfrm>
          <a:prstGeom prst="rect">
            <a:avLst/>
          </a:prstGeom>
        </p:spPr>
        <p:txBody>
          <a:bodyPr>
            <a:spAutoFit/>
          </a:bodyPr>
          <a:lstStyle/>
          <a:p>
            <a:pPr>
              <a:lnSpc>
                <a:spcPct val="150000"/>
              </a:lnSpc>
            </a:pPr>
            <a:r>
              <a:rPr lang="zh-CN" altLang="en-US" sz="2200" dirty="0">
                <a:cs typeface="+mn-ea"/>
                <a:sym typeface="+mn-lt"/>
              </a:rPr>
              <a:t>全国防灾减灾日是经中华人民共和国国务院批准而设立，自</a:t>
            </a:r>
            <a:r>
              <a:rPr lang="en-US" altLang="zh-CN" sz="2200" dirty="0">
                <a:cs typeface="+mn-ea"/>
                <a:sym typeface="+mn-lt"/>
              </a:rPr>
              <a:t>2009</a:t>
            </a:r>
            <a:r>
              <a:rPr lang="zh-CN" altLang="en-US" sz="2200" dirty="0">
                <a:cs typeface="+mn-ea"/>
                <a:sym typeface="+mn-lt"/>
              </a:rPr>
              <a:t>年起，每年</a:t>
            </a:r>
            <a:r>
              <a:rPr lang="en-US" altLang="zh-CN" sz="2200" dirty="0">
                <a:cs typeface="+mn-ea"/>
                <a:sym typeface="+mn-lt"/>
              </a:rPr>
              <a:t>5</a:t>
            </a:r>
            <a:r>
              <a:rPr lang="zh-CN" altLang="en-US" sz="2200" dirty="0">
                <a:cs typeface="+mn-ea"/>
                <a:sym typeface="+mn-lt"/>
              </a:rPr>
              <a:t>月</a:t>
            </a:r>
            <a:r>
              <a:rPr lang="en-US" altLang="zh-CN" sz="2200" dirty="0">
                <a:cs typeface="+mn-ea"/>
                <a:sym typeface="+mn-lt"/>
              </a:rPr>
              <a:t>12</a:t>
            </a:r>
            <a:r>
              <a:rPr lang="zh-CN" altLang="en-US" sz="2200" dirty="0">
                <a:cs typeface="+mn-ea"/>
                <a:sym typeface="+mn-lt"/>
              </a:rPr>
              <a:t>日为全国防灾减灾日。一方面顺应社会各界对中国防灾减灾关注的诉求，另一方面提醒国民前事不忘、后事之师，更加重视防灾减灾，努力减少灾害损失。</a:t>
            </a:r>
          </a:p>
        </p:txBody>
      </p:sp>
      <p:pic>
        <p:nvPicPr>
          <p:cNvPr id="14" name="图片 13">
            <a:extLst>
              <a:ext uri="{FF2B5EF4-FFF2-40B4-BE49-F238E27FC236}">
                <a16:creationId xmlns:a16="http://schemas.microsoft.com/office/drawing/2014/main" xmlns="" id="{08E16400-6568-46CF-BFC6-F9922CFC7E97}"/>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434925" y="2396763"/>
            <a:ext cx="2903740" cy="2367115"/>
          </a:xfrm>
          <a:prstGeom prst="rect">
            <a:avLst/>
          </a:prstGeom>
        </p:spPr>
      </p:pic>
    </p:spTree>
    <p:extLst>
      <p:ext uri="{BB962C8B-B14F-4D97-AF65-F5344CB8AC3E}">
        <p14:creationId xmlns:p14="http://schemas.microsoft.com/office/powerpoint/2010/main" val="62803060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21" fill="hold" grpId="0"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par>
                          <p:cTn id="8" fill="hold">
                            <p:stCondLst>
                              <p:cond delay="500"/>
                            </p:stCondLst>
                            <p:childTnLst>
                              <p:par>
                                <p:cTn id="9" presetID="16" presetClass="entr" presetSubtype="21" fill="hold" grpId="0" nodeType="afterEffect" nodePh="1">
                                  <p:stCondLst>
                                    <p:cond delay="0"/>
                                  </p:stCondLst>
                                  <p:endCondLst>
                                    <p:cond evt="begin" delay="0">
                                      <p:tn val="9"/>
                                    </p:cond>
                                  </p:endCondLst>
                                  <p:childTnLst>
                                    <p:set>
                                      <p:cBhvr>
                                        <p:cTn id="10" dur="1" fill="hold">
                                          <p:stCondLst>
                                            <p:cond delay="0"/>
                                          </p:stCondLst>
                                        </p:cTn>
                                        <p:tgtEl>
                                          <p:spTgt spid="6"/>
                                        </p:tgtEl>
                                        <p:attrNameLst>
                                          <p:attrName>style.visibility</p:attrName>
                                        </p:attrNameLst>
                                      </p:cBhvr>
                                      <p:to>
                                        <p:strVal val="visible"/>
                                      </p:to>
                                    </p:set>
                                    <p:animEffect transition="in" filter="barn(inVertical)">
                                      <p:cBhvr>
                                        <p:cTn id="11" dur="500"/>
                                        <p:tgtEl>
                                          <p:spTgt spid="6"/>
                                        </p:tgtEl>
                                      </p:cBhvr>
                                    </p:animEffect>
                                  </p:childTnLst>
                                </p:cTn>
                              </p:par>
                            </p:childTnLst>
                          </p:cTn>
                        </p:par>
                        <p:par>
                          <p:cTn id="12" fill="hold">
                            <p:stCondLst>
                              <p:cond delay="1000"/>
                            </p:stCondLst>
                            <p:childTnLst>
                              <p:par>
                                <p:cTn id="13" presetID="22" presetClass="entr" presetSubtype="8" fill="hold" grpId="0" nodeType="afterEffect">
                                  <p:stCondLst>
                                    <p:cond delay="0"/>
                                  </p:stCondLst>
                                  <p:childTnLst>
                                    <p:set>
                                      <p:cBhvr>
                                        <p:cTn id="14" dur="1" fill="hold">
                                          <p:stCondLst>
                                            <p:cond delay="0"/>
                                          </p:stCondLst>
                                        </p:cTn>
                                        <p:tgtEl>
                                          <p:spTgt spid="11"/>
                                        </p:tgtEl>
                                        <p:attrNameLst>
                                          <p:attrName>style.visibility</p:attrName>
                                        </p:attrNameLst>
                                      </p:cBhvr>
                                      <p:to>
                                        <p:strVal val="visible"/>
                                      </p:to>
                                    </p:set>
                                    <p:animEffect transition="in" filter="wipe(left)">
                                      <p:cBhvr>
                                        <p:cTn id="15" dur="500"/>
                                        <p:tgtEl>
                                          <p:spTgt spid="11"/>
                                        </p:tgtEl>
                                      </p:cBhvr>
                                    </p:animEffect>
                                  </p:childTnLst>
                                </p:cTn>
                              </p:par>
                            </p:childTnLst>
                          </p:cTn>
                        </p:par>
                        <p:par>
                          <p:cTn id="16" fill="hold">
                            <p:stCondLst>
                              <p:cond delay="1500"/>
                            </p:stCondLst>
                            <p:childTnLst>
                              <p:par>
                                <p:cTn id="17" presetID="31" presetClass="entr" presetSubtype="0" fill="hold" nodeType="afterEffect">
                                  <p:stCondLst>
                                    <p:cond delay="0"/>
                                  </p:stCondLst>
                                  <p:childTnLst>
                                    <p:set>
                                      <p:cBhvr>
                                        <p:cTn id="18" dur="1" fill="hold">
                                          <p:stCondLst>
                                            <p:cond delay="0"/>
                                          </p:stCondLst>
                                        </p:cTn>
                                        <p:tgtEl>
                                          <p:spTgt spid="14"/>
                                        </p:tgtEl>
                                        <p:attrNameLst>
                                          <p:attrName>style.visibility</p:attrName>
                                        </p:attrNameLst>
                                      </p:cBhvr>
                                      <p:to>
                                        <p:strVal val="visible"/>
                                      </p:to>
                                    </p:set>
                                    <p:anim calcmode="lin" valueType="num">
                                      <p:cBhvr>
                                        <p:cTn id="19" dur="1000" fill="hold"/>
                                        <p:tgtEl>
                                          <p:spTgt spid="14"/>
                                        </p:tgtEl>
                                        <p:attrNameLst>
                                          <p:attrName>ppt_w</p:attrName>
                                        </p:attrNameLst>
                                      </p:cBhvr>
                                      <p:tavLst>
                                        <p:tav tm="0">
                                          <p:val>
                                            <p:fltVal val="0"/>
                                          </p:val>
                                        </p:tav>
                                        <p:tav tm="100000">
                                          <p:val>
                                            <p:strVal val="#ppt_w"/>
                                          </p:val>
                                        </p:tav>
                                      </p:tavLst>
                                    </p:anim>
                                    <p:anim calcmode="lin" valueType="num">
                                      <p:cBhvr>
                                        <p:cTn id="20" dur="1000" fill="hold"/>
                                        <p:tgtEl>
                                          <p:spTgt spid="14"/>
                                        </p:tgtEl>
                                        <p:attrNameLst>
                                          <p:attrName>ppt_h</p:attrName>
                                        </p:attrNameLst>
                                      </p:cBhvr>
                                      <p:tavLst>
                                        <p:tav tm="0">
                                          <p:val>
                                            <p:fltVal val="0"/>
                                          </p:val>
                                        </p:tav>
                                        <p:tav tm="100000">
                                          <p:val>
                                            <p:strVal val="#ppt_h"/>
                                          </p:val>
                                        </p:tav>
                                      </p:tavLst>
                                    </p:anim>
                                    <p:anim calcmode="lin" valueType="num">
                                      <p:cBhvr>
                                        <p:cTn id="21" dur="1000" fill="hold"/>
                                        <p:tgtEl>
                                          <p:spTgt spid="14"/>
                                        </p:tgtEl>
                                        <p:attrNameLst>
                                          <p:attrName>style.rotation</p:attrName>
                                        </p:attrNameLst>
                                      </p:cBhvr>
                                      <p:tavLst>
                                        <p:tav tm="0">
                                          <p:val>
                                            <p:fltVal val="90"/>
                                          </p:val>
                                        </p:tav>
                                        <p:tav tm="100000">
                                          <p:val>
                                            <p:fltVal val="0"/>
                                          </p:val>
                                        </p:tav>
                                      </p:tavLst>
                                    </p:anim>
                                    <p:animEffect transition="in" filter="fade">
                                      <p:cBhvr>
                                        <p:cTn id="22" dur="1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7" grpId="0" animBg="1"/>
      <p:bldP spid="11"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AB99F361-1552-4E26-A53E-B20989E4A3A4}"/>
              </a:ext>
            </a:extLst>
          </p:cNvPr>
          <p:cNvSpPr/>
          <p:nvPr/>
        </p:nvSpPr>
        <p:spPr>
          <a:xfrm>
            <a:off x="375920" y="294640"/>
            <a:ext cx="11419840" cy="6278880"/>
          </a:xfrm>
          <a:prstGeom prst="rect">
            <a:avLst/>
          </a:prstGeom>
          <a:solidFill>
            <a:srgbClr val="FFF6A1"/>
          </a:solidFill>
          <a:ln>
            <a:solidFill>
              <a:srgbClr val="FFF6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7C92F643-DEA5-46FF-82AD-E58373D4F389}"/>
              </a:ext>
            </a:extLst>
          </p:cNvPr>
          <p:cNvSpPr/>
          <p:nvPr/>
        </p:nvSpPr>
        <p:spPr>
          <a:xfrm>
            <a:off x="501833" y="419854"/>
            <a:ext cx="1800493" cy="369332"/>
          </a:xfrm>
          <a:prstGeom prst="rect">
            <a:avLst/>
          </a:prstGeom>
        </p:spPr>
        <p:txBody>
          <a:bodyPr wrap="none">
            <a:spAutoFit/>
          </a:bodyPr>
          <a:lstStyle/>
          <a:p>
            <a:pPr algn="ctr" defTabSz="914377"/>
            <a:r>
              <a:rPr lang="zh-CN" altLang="en-US" b="1" dirty="0">
                <a:solidFill>
                  <a:srgbClr val="C00000"/>
                </a:solidFill>
                <a:latin typeface="汉仪雅酷黑 75W" panose="020B0804020202020204" pitchFamily="34" charset="-122"/>
                <a:ea typeface="汉仪雅酷黑 75W" panose="020B0804020202020204" pitchFamily="34" charset="-122"/>
                <a:cs typeface="+mn-ea"/>
                <a:sym typeface="+mn-lt"/>
              </a:rPr>
              <a:t>全国防灾减灾日</a:t>
            </a:r>
          </a:p>
        </p:txBody>
      </p:sp>
      <p:pic>
        <p:nvPicPr>
          <p:cNvPr id="4" name="图片 3">
            <a:extLst>
              <a:ext uri="{FF2B5EF4-FFF2-40B4-BE49-F238E27FC236}">
                <a16:creationId xmlns:a16="http://schemas.microsoft.com/office/drawing/2014/main" xmlns="" id="{A1B590D4-6857-455E-BA51-BAAE1572E8EC}"/>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6630897" y="1669899"/>
            <a:ext cx="3582507" cy="1257322"/>
          </a:xfrm>
          <a:prstGeom prst="rect">
            <a:avLst/>
          </a:prstGeom>
        </p:spPr>
      </p:pic>
      <p:sp>
        <p:nvSpPr>
          <p:cNvPr id="5" name="Rectangle 8">
            <a:extLst>
              <a:ext uri="{FF2B5EF4-FFF2-40B4-BE49-F238E27FC236}">
                <a16:creationId xmlns:a16="http://schemas.microsoft.com/office/drawing/2014/main" xmlns="" id="{42C41C0B-FD5A-4185-8098-98BA1DF25E35}"/>
              </a:ext>
            </a:extLst>
          </p:cNvPr>
          <p:cNvSpPr>
            <a:spLocks noChangeArrowheads="1"/>
          </p:cNvSpPr>
          <p:nvPr/>
        </p:nvSpPr>
        <p:spPr bwMode="auto">
          <a:xfrm>
            <a:off x="1039203" y="1669899"/>
            <a:ext cx="4030637" cy="1314237"/>
          </a:xfrm>
          <a:prstGeom prst="rect">
            <a:avLst/>
          </a:prstGeom>
          <a:solidFill>
            <a:srgbClr val="C00000"/>
          </a:solidFill>
          <a:ln>
            <a:noFill/>
          </a:ln>
        </p:spPr>
        <p:txBody>
          <a:bodyPr vert="horz" wrap="square" lIns="93610" tIns="46805" rIns="93610" bIns="46805" numCol="1" anchor="ctr" anchorCtr="0" compatLnSpc="1"/>
          <a:lstStyle/>
          <a:p>
            <a:pPr algn="ctr" defTabSz="914377"/>
            <a:r>
              <a:rPr lang="zh-CN" altLang="en-US" sz="4000" b="1" dirty="0">
                <a:solidFill>
                  <a:srgbClr val="FFF6A1"/>
                </a:solidFill>
                <a:latin typeface="汉仪雅酷黑 75W" panose="020B0804020202020204" pitchFamily="34" charset="-122"/>
                <a:ea typeface="汉仪雅酷黑 75W" panose="020B0804020202020204" pitchFamily="34" charset="-122"/>
                <a:cs typeface="+mn-ea"/>
                <a:sym typeface="+mn-lt"/>
              </a:rPr>
              <a:t>全国防灾减灾日</a:t>
            </a:r>
          </a:p>
        </p:txBody>
      </p:sp>
      <p:sp>
        <p:nvSpPr>
          <p:cNvPr id="6" name="矩形 5">
            <a:extLst>
              <a:ext uri="{FF2B5EF4-FFF2-40B4-BE49-F238E27FC236}">
                <a16:creationId xmlns:a16="http://schemas.microsoft.com/office/drawing/2014/main" xmlns="" id="{43DCC1EA-3FE0-42D1-A2A3-DAD509D4C04E}"/>
              </a:ext>
            </a:extLst>
          </p:cNvPr>
          <p:cNvSpPr/>
          <p:nvPr/>
        </p:nvSpPr>
        <p:spPr>
          <a:xfrm>
            <a:off x="863418" y="3415936"/>
            <a:ext cx="10465163" cy="1889876"/>
          </a:xfrm>
          <a:prstGeom prst="rect">
            <a:avLst/>
          </a:prstGeom>
        </p:spPr>
        <p:txBody>
          <a:bodyPr wrap="square">
            <a:spAutoFit/>
          </a:bodyPr>
          <a:lstStyle/>
          <a:p>
            <a:pPr algn="just">
              <a:lnSpc>
                <a:spcPct val="150000"/>
              </a:lnSpc>
              <a:defRPr/>
            </a:pPr>
            <a:r>
              <a:rPr lang="zh-CN" altLang="en-US" sz="2000" dirty="0">
                <a:cs typeface="+mn-ea"/>
                <a:sym typeface="+mn-lt"/>
              </a:rPr>
              <a:t>以彩虹、伞、人为基本元素，雨后天晴的彩虹韵意着美好、未来和希望，伞的弧形形象代表着保护、呵护之意，两个人代表着一男一女、一老一少，两人相握之手与下面的两个人的腿共同构成一个“众”字，寓意大家携手，众志成城，共同防灾减灾。整个标识体现出积极向上的思想和保障人民群众生命财产安全之意。</a:t>
            </a:r>
          </a:p>
        </p:txBody>
      </p:sp>
    </p:spTree>
    <p:extLst>
      <p:ext uri="{BB962C8B-B14F-4D97-AF65-F5344CB8AC3E}">
        <p14:creationId xmlns:p14="http://schemas.microsoft.com/office/powerpoint/2010/main" val="2555101233"/>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250"/>
                                        <p:tgtEl>
                                          <p:spTgt spid="6"/>
                                        </p:tgtEl>
                                        <p:attrNameLst>
                                          <p:attrName>ppt_y</p:attrName>
                                        </p:attrNameLst>
                                      </p:cBhvr>
                                      <p:tavLst>
                                        <p:tav tm="0">
                                          <p:val>
                                            <p:strVal val="#ppt_y+#ppt_h*1.125000"/>
                                          </p:val>
                                        </p:tav>
                                        <p:tav tm="100000">
                                          <p:val>
                                            <p:strVal val="#ppt_y"/>
                                          </p:val>
                                        </p:tav>
                                      </p:tavLst>
                                    </p:anim>
                                    <p:animEffect transition="in" filter="wipe(up)">
                                      <p:cBhvr>
                                        <p:cTn id="17" dur="1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AB99F361-1552-4E26-A53E-B20989E4A3A4}"/>
              </a:ext>
            </a:extLst>
          </p:cNvPr>
          <p:cNvSpPr/>
          <p:nvPr/>
        </p:nvSpPr>
        <p:spPr>
          <a:xfrm>
            <a:off x="375920" y="294640"/>
            <a:ext cx="11419840" cy="6278880"/>
          </a:xfrm>
          <a:prstGeom prst="rect">
            <a:avLst/>
          </a:prstGeom>
          <a:solidFill>
            <a:srgbClr val="FFF6A1"/>
          </a:solidFill>
          <a:ln>
            <a:solidFill>
              <a:srgbClr val="FFF6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7C92F643-DEA5-46FF-82AD-E58373D4F389}"/>
              </a:ext>
            </a:extLst>
          </p:cNvPr>
          <p:cNvSpPr/>
          <p:nvPr/>
        </p:nvSpPr>
        <p:spPr>
          <a:xfrm>
            <a:off x="501833" y="419854"/>
            <a:ext cx="1800493" cy="369332"/>
          </a:xfrm>
          <a:prstGeom prst="rect">
            <a:avLst/>
          </a:prstGeom>
        </p:spPr>
        <p:txBody>
          <a:bodyPr wrap="none">
            <a:spAutoFit/>
          </a:bodyPr>
          <a:lstStyle/>
          <a:p>
            <a:pPr algn="ctr" defTabSz="914377"/>
            <a:r>
              <a:rPr lang="zh-CN" altLang="en-US" b="1" dirty="0">
                <a:solidFill>
                  <a:srgbClr val="C00000"/>
                </a:solidFill>
                <a:latin typeface="汉仪雅酷黑 75W" panose="020B0804020202020204" pitchFamily="34" charset="-122"/>
                <a:ea typeface="汉仪雅酷黑 75W" panose="020B0804020202020204" pitchFamily="34" charset="-122"/>
                <a:cs typeface="+mn-ea"/>
                <a:sym typeface="+mn-lt"/>
              </a:rPr>
              <a:t>全国防灾减灾日</a:t>
            </a:r>
          </a:p>
        </p:txBody>
      </p:sp>
      <p:pic>
        <p:nvPicPr>
          <p:cNvPr id="4" name="图片 3">
            <a:extLst>
              <a:ext uri="{FF2B5EF4-FFF2-40B4-BE49-F238E27FC236}">
                <a16:creationId xmlns:a16="http://schemas.microsoft.com/office/drawing/2014/main" xmlns="" id="{A1B590D4-6857-455E-BA51-BAAE1572E8E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6630897" y="1813957"/>
            <a:ext cx="3582507" cy="969205"/>
          </a:xfrm>
          <a:prstGeom prst="rect">
            <a:avLst/>
          </a:prstGeom>
        </p:spPr>
      </p:pic>
      <p:sp>
        <p:nvSpPr>
          <p:cNvPr id="5" name="Rectangle 8">
            <a:extLst>
              <a:ext uri="{FF2B5EF4-FFF2-40B4-BE49-F238E27FC236}">
                <a16:creationId xmlns:a16="http://schemas.microsoft.com/office/drawing/2014/main" xmlns="" id="{42C41C0B-FD5A-4185-8098-98BA1DF25E35}"/>
              </a:ext>
            </a:extLst>
          </p:cNvPr>
          <p:cNvSpPr>
            <a:spLocks noChangeArrowheads="1"/>
          </p:cNvSpPr>
          <p:nvPr/>
        </p:nvSpPr>
        <p:spPr bwMode="auto">
          <a:xfrm>
            <a:off x="1039203" y="1669899"/>
            <a:ext cx="4030637" cy="1314237"/>
          </a:xfrm>
          <a:prstGeom prst="rect">
            <a:avLst/>
          </a:prstGeom>
          <a:solidFill>
            <a:srgbClr val="C00000"/>
          </a:solidFill>
          <a:ln>
            <a:noFill/>
          </a:ln>
        </p:spPr>
        <p:txBody>
          <a:bodyPr vert="horz" wrap="square" lIns="93610" tIns="46805" rIns="93610" bIns="46805" numCol="1" anchor="ctr" anchorCtr="0" compatLnSpc="1"/>
          <a:lstStyle/>
          <a:p>
            <a:pPr algn="ctr" defTabSz="914377"/>
            <a:r>
              <a:rPr lang="zh-CN" altLang="en-US" sz="4000" b="1" dirty="0">
                <a:solidFill>
                  <a:srgbClr val="FFF6A1"/>
                </a:solidFill>
                <a:latin typeface="汉仪雅酷黑 75W" panose="020B0804020202020204" pitchFamily="34" charset="-122"/>
                <a:ea typeface="汉仪雅酷黑 75W" panose="020B0804020202020204" pitchFamily="34" charset="-122"/>
                <a:cs typeface="+mn-ea"/>
                <a:sym typeface="+mn-lt"/>
              </a:rPr>
              <a:t>纪念日的由来</a:t>
            </a:r>
          </a:p>
        </p:txBody>
      </p:sp>
      <p:sp>
        <p:nvSpPr>
          <p:cNvPr id="6" name="矩形 5">
            <a:extLst>
              <a:ext uri="{FF2B5EF4-FFF2-40B4-BE49-F238E27FC236}">
                <a16:creationId xmlns:a16="http://schemas.microsoft.com/office/drawing/2014/main" xmlns="" id="{43DCC1EA-3FE0-42D1-A2A3-DAD509D4C04E}"/>
              </a:ext>
            </a:extLst>
          </p:cNvPr>
          <p:cNvSpPr/>
          <p:nvPr/>
        </p:nvSpPr>
        <p:spPr>
          <a:xfrm>
            <a:off x="863418" y="3415936"/>
            <a:ext cx="10465163" cy="1428211"/>
          </a:xfrm>
          <a:prstGeom prst="rect">
            <a:avLst/>
          </a:prstGeom>
        </p:spPr>
        <p:txBody>
          <a:bodyPr wrap="square">
            <a:spAutoFit/>
          </a:bodyPr>
          <a:lstStyle/>
          <a:p>
            <a:pPr algn="just">
              <a:lnSpc>
                <a:spcPct val="150000"/>
              </a:lnSpc>
              <a:defRPr/>
            </a:pPr>
            <a:r>
              <a:rPr lang="en-US" altLang="zh-CN" sz="2000" dirty="0">
                <a:cs typeface="+mn-ea"/>
                <a:sym typeface="+mn-lt"/>
              </a:rPr>
              <a:t>2008</a:t>
            </a:r>
            <a:r>
              <a:rPr lang="zh-CN" altLang="en-US" sz="2000" dirty="0">
                <a:cs typeface="+mn-ea"/>
                <a:sym typeface="+mn-lt"/>
              </a:rPr>
              <a:t>年</a:t>
            </a:r>
            <a:r>
              <a:rPr lang="en-US" altLang="zh-CN" sz="2000" dirty="0">
                <a:cs typeface="+mn-ea"/>
                <a:sym typeface="+mn-lt"/>
              </a:rPr>
              <a:t>5</a:t>
            </a:r>
            <a:r>
              <a:rPr lang="zh-CN" altLang="en-US" sz="2000" dirty="0">
                <a:cs typeface="+mn-ea"/>
                <a:sym typeface="+mn-lt"/>
              </a:rPr>
              <a:t>月</a:t>
            </a:r>
            <a:r>
              <a:rPr lang="en-US" altLang="zh-CN" sz="2000" dirty="0">
                <a:cs typeface="+mn-ea"/>
                <a:sym typeface="+mn-lt"/>
              </a:rPr>
              <a:t>12</a:t>
            </a:r>
            <a:r>
              <a:rPr lang="zh-CN" altLang="en-US" sz="2000" dirty="0">
                <a:cs typeface="+mn-ea"/>
                <a:sym typeface="+mn-lt"/>
              </a:rPr>
              <a:t>日，一场有着巨大破坏力的地震在四川汶川发生，造成重大人员伤亡和财产损失。为进一步增强全民防灾减灾意识，推动提高防灾减灾救灾工作水平，经国务院批准，从</a:t>
            </a:r>
            <a:r>
              <a:rPr lang="en-US" altLang="zh-CN" sz="2000" dirty="0">
                <a:cs typeface="+mn-ea"/>
                <a:sym typeface="+mn-lt"/>
              </a:rPr>
              <a:t>2009</a:t>
            </a:r>
            <a:r>
              <a:rPr lang="zh-CN" altLang="en-US" sz="2000" dirty="0">
                <a:cs typeface="+mn-ea"/>
                <a:sym typeface="+mn-lt"/>
              </a:rPr>
              <a:t>年开始，每年的</a:t>
            </a:r>
            <a:r>
              <a:rPr lang="en-US" altLang="zh-CN" sz="2000" dirty="0">
                <a:cs typeface="+mn-ea"/>
                <a:sym typeface="+mn-lt"/>
              </a:rPr>
              <a:t>5</a:t>
            </a:r>
            <a:r>
              <a:rPr lang="zh-CN" altLang="en-US" sz="2000" dirty="0">
                <a:cs typeface="+mn-ea"/>
                <a:sym typeface="+mn-lt"/>
              </a:rPr>
              <a:t>月</a:t>
            </a:r>
            <a:r>
              <a:rPr lang="en-US" altLang="zh-CN" sz="2000" dirty="0">
                <a:cs typeface="+mn-ea"/>
                <a:sym typeface="+mn-lt"/>
              </a:rPr>
              <a:t>12</a:t>
            </a:r>
            <a:r>
              <a:rPr lang="zh-CN" altLang="en-US" sz="2000" dirty="0">
                <a:cs typeface="+mn-ea"/>
                <a:sym typeface="+mn-lt"/>
              </a:rPr>
              <a:t>日定为“全国防灾减灾日”。</a:t>
            </a:r>
          </a:p>
        </p:txBody>
      </p:sp>
    </p:spTree>
    <p:extLst>
      <p:ext uri="{BB962C8B-B14F-4D97-AF65-F5344CB8AC3E}">
        <p14:creationId xmlns:p14="http://schemas.microsoft.com/office/powerpoint/2010/main" val="1148208458"/>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250"/>
                                        <p:tgtEl>
                                          <p:spTgt spid="6"/>
                                        </p:tgtEl>
                                        <p:attrNameLst>
                                          <p:attrName>ppt_y</p:attrName>
                                        </p:attrNameLst>
                                      </p:cBhvr>
                                      <p:tavLst>
                                        <p:tav tm="0">
                                          <p:val>
                                            <p:strVal val="#ppt_y+#ppt_h*1.125000"/>
                                          </p:val>
                                        </p:tav>
                                        <p:tav tm="100000">
                                          <p:val>
                                            <p:strVal val="#ppt_y"/>
                                          </p:val>
                                        </p:tav>
                                      </p:tavLst>
                                    </p:anim>
                                    <p:animEffect transition="in" filter="wipe(up)">
                                      <p:cBhvr>
                                        <p:cTn id="17" dur="1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AB99F361-1552-4E26-A53E-B20989E4A3A4}"/>
              </a:ext>
            </a:extLst>
          </p:cNvPr>
          <p:cNvSpPr/>
          <p:nvPr/>
        </p:nvSpPr>
        <p:spPr>
          <a:xfrm>
            <a:off x="375920" y="294640"/>
            <a:ext cx="11419840" cy="6278880"/>
          </a:xfrm>
          <a:prstGeom prst="rect">
            <a:avLst/>
          </a:prstGeom>
          <a:solidFill>
            <a:srgbClr val="FFF6A1"/>
          </a:solidFill>
          <a:ln>
            <a:solidFill>
              <a:srgbClr val="FFF6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7C92F643-DEA5-46FF-82AD-E58373D4F389}"/>
              </a:ext>
            </a:extLst>
          </p:cNvPr>
          <p:cNvSpPr/>
          <p:nvPr/>
        </p:nvSpPr>
        <p:spPr>
          <a:xfrm>
            <a:off x="501833" y="419854"/>
            <a:ext cx="1800493" cy="369332"/>
          </a:xfrm>
          <a:prstGeom prst="rect">
            <a:avLst/>
          </a:prstGeom>
        </p:spPr>
        <p:txBody>
          <a:bodyPr wrap="none">
            <a:spAutoFit/>
          </a:bodyPr>
          <a:lstStyle/>
          <a:p>
            <a:pPr algn="ctr" defTabSz="914377"/>
            <a:r>
              <a:rPr lang="zh-CN" altLang="en-US" b="1" dirty="0">
                <a:solidFill>
                  <a:srgbClr val="C00000"/>
                </a:solidFill>
                <a:latin typeface="汉仪雅酷黑 75W" panose="020B0804020202020204" pitchFamily="34" charset="-122"/>
                <a:ea typeface="汉仪雅酷黑 75W" panose="020B0804020202020204" pitchFamily="34" charset="-122"/>
                <a:cs typeface="+mn-ea"/>
                <a:sym typeface="+mn-lt"/>
              </a:rPr>
              <a:t>全国防灾减灾日</a:t>
            </a:r>
          </a:p>
        </p:txBody>
      </p:sp>
      <p:pic>
        <p:nvPicPr>
          <p:cNvPr id="4" name="图片 3">
            <a:extLst>
              <a:ext uri="{FF2B5EF4-FFF2-40B4-BE49-F238E27FC236}">
                <a16:creationId xmlns:a16="http://schemas.microsoft.com/office/drawing/2014/main" xmlns="" id="{A1B590D4-6857-455E-BA51-BAAE1572E8E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6630897" y="1828062"/>
            <a:ext cx="3582507" cy="940996"/>
          </a:xfrm>
          <a:prstGeom prst="rect">
            <a:avLst/>
          </a:prstGeom>
        </p:spPr>
      </p:pic>
      <p:sp>
        <p:nvSpPr>
          <p:cNvPr id="5" name="Rectangle 8">
            <a:extLst>
              <a:ext uri="{FF2B5EF4-FFF2-40B4-BE49-F238E27FC236}">
                <a16:creationId xmlns:a16="http://schemas.microsoft.com/office/drawing/2014/main" xmlns="" id="{42C41C0B-FD5A-4185-8098-98BA1DF25E35}"/>
              </a:ext>
            </a:extLst>
          </p:cNvPr>
          <p:cNvSpPr>
            <a:spLocks noChangeArrowheads="1"/>
          </p:cNvSpPr>
          <p:nvPr/>
        </p:nvSpPr>
        <p:spPr bwMode="auto">
          <a:xfrm>
            <a:off x="1039203" y="1669899"/>
            <a:ext cx="4030637" cy="1314237"/>
          </a:xfrm>
          <a:prstGeom prst="rect">
            <a:avLst/>
          </a:prstGeom>
          <a:solidFill>
            <a:srgbClr val="C00000"/>
          </a:solidFill>
          <a:ln>
            <a:noFill/>
          </a:ln>
        </p:spPr>
        <p:txBody>
          <a:bodyPr vert="horz" wrap="square" lIns="93610" tIns="46805" rIns="93610" bIns="46805" numCol="1" anchor="ctr" anchorCtr="0" compatLnSpc="1"/>
          <a:lstStyle/>
          <a:p>
            <a:pPr algn="ctr" defTabSz="914377"/>
            <a:r>
              <a:rPr lang="zh-CN" altLang="en-US" sz="4000" b="1" dirty="0">
                <a:solidFill>
                  <a:srgbClr val="FFF6A1"/>
                </a:solidFill>
                <a:latin typeface="汉仪雅酷黑 75W" panose="020B0804020202020204" pitchFamily="34" charset="-122"/>
                <a:ea typeface="汉仪雅酷黑 75W" panose="020B0804020202020204" pitchFamily="34" charset="-122"/>
                <a:cs typeface="+mn-ea"/>
                <a:sym typeface="+mn-lt"/>
              </a:rPr>
              <a:t>设立的意义</a:t>
            </a:r>
          </a:p>
        </p:txBody>
      </p:sp>
      <p:sp>
        <p:nvSpPr>
          <p:cNvPr id="6" name="矩形 5">
            <a:extLst>
              <a:ext uri="{FF2B5EF4-FFF2-40B4-BE49-F238E27FC236}">
                <a16:creationId xmlns:a16="http://schemas.microsoft.com/office/drawing/2014/main" xmlns="" id="{43DCC1EA-3FE0-42D1-A2A3-DAD509D4C04E}"/>
              </a:ext>
            </a:extLst>
          </p:cNvPr>
          <p:cNvSpPr/>
          <p:nvPr/>
        </p:nvSpPr>
        <p:spPr>
          <a:xfrm>
            <a:off x="863418" y="3415936"/>
            <a:ext cx="10465163" cy="2351541"/>
          </a:xfrm>
          <a:prstGeom prst="rect">
            <a:avLst/>
          </a:prstGeom>
        </p:spPr>
        <p:txBody>
          <a:bodyPr wrap="square">
            <a:spAutoFit/>
          </a:bodyPr>
          <a:lstStyle/>
          <a:p>
            <a:pPr marL="285750" indent="-285750" algn="just">
              <a:lnSpc>
                <a:spcPct val="150000"/>
              </a:lnSpc>
              <a:buFont typeface="Arial" panose="020B0604020202020204" pitchFamily="34" charset="0"/>
              <a:buChar char="•"/>
              <a:defRPr/>
            </a:pPr>
            <a:r>
              <a:rPr lang="zh-CN" altLang="en-US" sz="2000" dirty="0">
                <a:cs typeface="+mn-ea"/>
                <a:sym typeface="+mn-lt"/>
              </a:rPr>
              <a:t>设立“防灾减灾日”，既体现了国家对防灾减灾工作的高度重视，也是落实科学发展观，推进经济社会平稳发展，构建和谐社会的重要举措。</a:t>
            </a:r>
          </a:p>
          <a:p>
            <a:pPr marL="285750" indent="-285750" algn="just">
              <a:lnSpc>
                <a:spcPct val="150000"/>
              </a:lnSpc>
              <a:buFont typeface="Arial" panose="020B0604020202020204" pitchFamily="34" charset="0"/>
              <a:buChar char="•"/>
              <a:defRPr/>
            </a:pPr>
            <a:r>
              <a:rPr lang="zh-CN" altLang="en-US" sz="2000" dirty="0">
                <a:cs typeface="+mn-ea"/>
                <a:sym typeface="+mn-lt"/>
              </a:rPr>
              <a:t>通过设立 “防灾减灾日”，定期举办全国性的防灾减灾宣传教育活动，有利于进一步唤起社会各界对防灾减灾工作的高度关注，增强全社会防灾减灾意识，普及推广全民防灾 减灾知识和避灾自救技能，提高各级综合减灾能力，最大限度地减轻自然灾害的损失。</a:t>
            </a:r>
          </a:p>
        </p:txBody>
      </p:sp>
    </p:spTree>
    <p:extLst>
      <p:ext uri="{BB962C8B-B14F-4D97-AF65-F5344CB8AC3E}">
        <p14:creationId xmlns:p14="http://schemas.microsoft.com/office/powerpoint/2010/main" val="2478396681"/>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250"/>
                                        <p:tgtEl>
                                          <p:spTgt spid="6"/>
                                        </p:tgtEl>
                                        <p:attrNameLst>
                                          <p:attrName>ppt_y</p:attrName>
                                        </p:attrNameLst>
                                      </p:cBhvr>
                                      <p:tavLst>
                                        <p:tav tm="0">
                                          <p:val>
                                            <p:strVal val="#ppt_y+#ppt_h*1.125000"/>
                                          </p:val>
                                        </p:tav>
                                        <p:tav tm="100000">
                                          <p:val>
                                            <p:strVal val="#ppt_y"/>
                                          </p:val>
                                        </p:tav>
                                      </p:tavLst>
                                    </p:anim>
                                    <p:animEffect transition="in" filter="wipe(up)">
                                      <p:cBhvr>
                                        <p:cTn id="17" dur="1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xmlns="" id="{AB99F361-1552-4E26-A53E-B20989E4A3A4}"/>
              </a:ext>
            </a:extLst>
          </p:cNvPr>
          <p:cNvSpPr/>
          <p:nvPr/>
        </p:nvSpPr>
        <p:spPr>
          <a:xfrm>
            <a:off x="375920" y="294640"/>
            <a:ext cx="11419840" cy="6278880"/>
          </a:xfrm>
          <a:prstGeom prst="rect">
            <a:avLst/>
          </a:prstGeom>
          <a:solidFill>
            <a:srgbClr val="FFF6A1"/>
          </a:solidFill>
          <a:ln>
            <a:solidFill>
              <a:srgbClr val="FFF6A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矩形 2">
            <a:extLst>
              <a:ext uri="{FF2B5EF4-FFF2-40B4-BE49-F238E27FC236}">
                <a16:creationId xmlns:a16="http://schemas.microsoft.com/office/drawing/2014/main" xmlns="" id="{7C92F643-DEA5-46FF-82AD-E58373D4F389}"/>
              </a:ext>
            </a:extLst>
          </p:cNvPr>
          <p:cNvSpPr/>
          <p:nvPr/>
        </p:nvSpPr>
        <p:spPr>
          <a:xfrm>
            <a:off x="501833" y="419854"/>
            <a:ext cx="1800493" cy="369332"/>
          </a:xfrm>
          <a:prstGeom prst="rect">
            <a:avLst/>
          </a:prstGeom>
        </p:spPr>
        <p:txBody>
          <a:bodyPr wrap="none">
            <a:spAutoFit/>
          </a:bodyPr>
          <a:lstStyle/>
          <a:p>
            <a:pPr algn="ctr" defTabSz="914377"/>
            <a:r>
              <a:rPr lang="zh-CN" altLang="en-US" b="1" dirty="0">
                <a:solidFill>
                  <a:srgbClr val="C00000"/>
                </a:solidFill>
                <a:latin typeface="汉仪雅酷黑 75W" panose="020B0804020202020204" pitchFamily="34" charset="-122"/>
                <a:ea typeface="汉仪雅酷黑 75W" panose="020B0804020202020204" pitchFamily="34" charset="-122"/>
                <a:cs typeface="+mn-ea"/>
                <a:sym typeface="+mn-lt"/>
              </a:rPr>
              <a:t>全国防灾减灾日</a:t>
            </a:r>
          </a:p>
        </p:txBody>
      </p:sp>
      <p:pic>
        <p:nvPicPr>
          <p:cNvPr id="4" name="图片 3">
            <a:extLst>
              <a:ext uri="{FF2B5EF4-FFF2-40B4-BE49-F238E27FC236}">
                <a16:creationId xmlns:a16="http://schemas.microsoft.com/office/drawing/2014/main" xmlns="" id="{A1B590D4-6857-455E-BA51-BAAE1572E8EC}"/>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p:blipFill>
        <p:spPr>
          <a:xfrm>
            <a:off x="6630897" y="1848316"/>
            <a:ext cx="3582507" cy="900488"/>
          </a:xfrm>
          <a:prstGeom prst="rect">
            <a:avLst/>
          </a:prstGeom>
        </p:spPr>
      </p:pic>
      <p:sp>
        <p:nvSpPr>
          <p:cNvPr id="5" name="Rectangle 8">
            <a:extLst>
              <a:ext uri="{FF2B5EF4-FFF2-40B4-BE49-F238E27FC236}">
                <a16:creationId xmlns:a16="http://schemas.microsoft.com/office/drawing/2014/main" xmlns="" id="{42C41C0B-FD5A-4185-8098-98BA1DF25E35}"/>
              </a:ext>
            </a:extLst>
          </p:cNvPr>
          <p:cNvSpPr>
            <a:spLocks noChangeArrowheads="1"/>
          </p:cNvSpPr>
          <p:nvPr/>
        </p:nvSpPr>
        <p:spPr bwMode="auto">
          <a:xfrm>
            <a:off x="1039203" y="1669899"/>
            <a:ext cx="4030637" cy="1314237"/>
          </a:xfrm>
          <a:prstGeom prst="rect">
            <a:avLst/>
          </a:prstGeom>
          <a:solidFill>
            <a:srgbClr val="C00000"/>
          </a:solidFill>
          <a:ln>
            <a:noFill/>
          </a:ln>
        </p:spPr>
        <p:txBody>
          <a:bodyPr vert="horz" wrap="square" lIns="93610" tIns="46805" rIns="93610" bIns="46805" numCol="1" anchor="ctr" anchorCtr="0" compatLnSpc="1"/>
          <a:lstStyle/>
          <a:p>
            <a:pPr algn="ctr" defTabSz="914377"/>
            <a:r>
              <a:rPr lang="zh-CN" altLang="en-US" sz="4000" b="1" dirty="0">
                <a:solidFill>
                  <a:srgbClr val="FFF6A1"/>
                </a:solidFill>
                <a:latin typeface="汉仪雅酷黑 75W" panose="020B0804020202020204" pitchFamily="34" charset="-122"/>
                <a:ea typeface="汉仪雅酷黑 75W" panose="020B0804020202020204" pitchFamily="34" charset="-122"/>
                <a:cs typeface="+mn-ea"/>
                <a:sym typeface="+mn-lt"/>
              </a:rPr>
              <a:t>设立的目的</a:t>
            </a:r>
          </a:p>
        </p:txBody>
      </p:sp>
      <p:sp>
        <p:nvSpPr>
          <p:cNvPr id="6" name="矩形 5">
            <a:extLst>
              <a:ext uri="{FF2B5EF4-FFF2-40B4-BE49-F238E27FC236}">
                <a16:creationId xmlns:a16="http://schemas.microsoft.com/office/drawing/2014/main" xmlns="" id="{43DCC1EA-3FE0-42D1-A2A3-DAD509D4C04E}"/>
              </a:ext>
            </a:extLst>
          </p:cNvPr>
          <p:cNvSpPr/>
          <p:nvPr/>
        </p:nvSpPr>
        <p:spPr>
          <a:xfrm>
            <a:off x="863418" y="3415936"/>
            <a:ext cx="10465163" cy="1428211"/>
          </a:xfrm>
          <a:prstGeom prst="rect">
            <a:avLst/>
          </a:prstGeom>
        </p:spPr>
        <p:txBody>
          <a:bodyPr wrap="square">
            <a:spAutoFit/>
          </a:bodyPr>
          <a:lstStyle/>
          <a:p>
            <a:pPr marL="285750" indent="-285750" algn="just">
              <a:lnSpc>
                <a:spcPct val="150000"/>
              </a:lnSpc>
              <a:buFont typeface="Arial" panose="020B0604020202020204" pitchFamily="34" charset="0"/>
              <a:buChar char="•"/>
              <a:defRPr/>
            </a:pPr>
            <a:r>
              <a:rPr lang="zh-CN" altLang="en-US" sz="2000" dirty="0">
                <a:cs typeface="+mn-ea"/>
                <a:sym typeface="+mn-lt"/>
              </a:rPr>
              <a:t>设立中国的“防灾减灾日”，一方面是顺应社会各界对中国防灾减灾关注的诉求，另一方面也是提醒国民前事不忘、后事之师，更加重视防灾减灾，努力减少灾害损失。国家设立“防灾减灾日”，将使中国的防灾减灾工作更有针对性，更加有效地开展防灾减灾工作。</a:t>
            </a:r>
          </a:p>
        </p:txBody>
      </p:sp>
    </p:spTree>
    <p:extLst>
      <p:ext uri="{BB962C8B-B14F-4D97-AF65-F5344CB8AC3E}">
        <p14:creationId xmlns:p14="http://schemas.microsoft.com/office/powerpoint/2010/main" val="4151114574"/>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2000">
        <p15:prstTrans prst="drap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par>
                          <p:cTn id="8" fill="hold">
                            <p:stCondLst>
                              <p:cond delay="500"/>
                            </p:stCondLst>
                            <p:childTnLst>
                              <p:par>
                                <p:cTn id="9" presetID="2" presetClass="entr" presetSubtype="8" fill="hold" nodeType="after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additive="base">
                                        <p:cTn id="11" dur="500" fill="hold"/>
                                        <p:tgtEl>
                                          <p:spTgt spid="4"/>
                                        </p:tgtEl>
                                        <p:attrNameLst>
                                          <p:attrName>ppt_x</p:attrName>
                                        </p:attrNameLst>
                                      </p:cBhvr>
                                      <p:tavLst>
                                        <p:tav tm="0">
                                          <p:val>
                                            <p:strVal val="0-#ppt_w/2"/>
                                          </p:val>
                                        </p:tav>
                                        <p:tav tm="100000">
                                          <p:val>
                                            <p:strVal val="#ppt_x"/>
                                          </p:val>
                                        </p:tav>
                                      </p:tavLst>
                                    </p:anim>
                                    <p:anim calcmode="lin" valueType="num">
                                      <p:cBhvr additive="base">
                                        <p:cTn id="12" dur="500" fill="hold"/>
                                        <p:tgtEl>
                                          <p:spTgt spid="4"/>
                                        </p:tgtEl>
                                        <p:attrNameLst>
                                          <p:attrName>ppt_y</p:attrName>
                                        </p:attrNameLst>
                                      </p:cBhvr>
                                      <p:tavLst>
                                        <p:tav tm="0">
                                          <p:val>
                                            <p:strVal val="#ppt_y"/>
                                          </p:val>
                                        </p:tav>
                                        <p:tav tm="100000">
                                          <p:val>
                                            <p:strVal val="#ppt_y"/>
                                          </p:val>
                                        </p:tav>
                                      </p:tavLst>
                                    </p:anim>
                                  </p:childTnLst>
                                </p:cTn>
                              </p:par>
                            </p:childTnLst>
                          </p:cTn>
                        </p:par>
                        <p:par>
                          <p:cTn id="13" fill="hold">
                            <p:stCondLst>
                              <p:cond delay="1000"/>
                            </p:stCondLst>
                            <p:childTnLst>
                              <p:par>
                                <p:cTn id="14" presetID="1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1250"/>
                                        <p:tgtEl>
                                          <p:spTgt spid="6"/>
                                        </p:tgtEl>
                                        <p:attrNameLst>
                                          <p:attrName>ppt_y</p:attrName>
                                        </p:attrNameLst>
                                      </p:cBhvr>
                                      <p:tavLst>
                                        <p:tav tm="0">
                                          <p:val>
                                            <p:strVal val="#ppt_y+#ppt_h*1.125000"/>
                                          </p:val>
                                        </p:tav>
                                        <p:tav tm="100000">
                                          <p:val>
                                            <p:strVal val="#ppt_y"/>
                                          </p:val>
                                        </p:tav>
                                      </p:tavLst>
                                    </p:anim>
                                    <p:animEffect transition="in" filter="wipe(up)">
                                      <p:cBhvr>
                                        <p:cTn id="17" dur="125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ldLvl="0" animBg="1"/>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a16="http://schemas.microsoft.com/office/drawing/2014/main" xmlns="" id="{1B31F53C-4EBE-4231-A8B5-4AE240EE3E15}"/>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0" y="4862992"/>
            <a:ext cx="12192000" cy="1995008"/>
          </a:xfrm>
          <a:prstGeom prst="rect">
            <a:avLst/>
          </a:prstGeom>
        </p:spPr>
      </p:pic>
      <p:pic>
        <p:nvPicPr>
          <p:cNvPr id="18" name="图片 17">
            <a:extLst>
              <a:ext uri="{FF2B5EF4-FFF2-40B4-BE49-F238E27FC236}">
                <a16:creationId xmlns:a16="http://schemas.microsoft.com/office/drawing/2014/main" xmlns="" id="{2F2BFC75-7D03-411E-B367-F3F3FB8C1A62}"/>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0" y="3632727"/>
            <a:ext cx="3456432" cy="2610220"/>
          </a:xfrm>
          <a:prstGeom prst="rect">
            <a:avLst/>
          </a:prstGeom>
        </p:spPr>
      </p:pic>
      <p:pic>
        <p:nvPicPr>
          <p:cNvPr id="21" name="图片 20">
            <a:extLst>
              <a:ext uri="{FF2B5EF4-FFF2-40B4-BE49-F238E27FC236}">
                <a16:creationId xmlns:a16="http://schemas.microsoft.com/office/drawing/2014/main" xmlns="" id="{DD485A19-BF13-4213-A9DE-693DAF00DE4A}"/>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866376" y="1818051"/>
            <a:ext cx="2325624" cy="4668924"/>
          </a:xfrm>
          <a:prstGeom prst="rect">
            <a:avLst/>
          </a:prstGeom>
        </p:spPr>
      </p:pic>
      <p:pic>
        <p:nvPicPr>
          <p:cNvPr id="23" name="图片 22">
            <a:extLst>
              <a:ext uri="{FF2B5EF4-FFF2-40B4-BE49-F238E27FC236}">
                <a16:creationId xmlns:a16="http://schemas.microsoft.com/office/drawing/2014/main" xmlns="" id="{0DB2A511-BE53-434A-B3AE-690AA33BE8E8}"/>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500372" y="4541980"/>
            <a:ext cx="3191256" cy="2132866"/>
          </a:xfrm>
          <a:prstGeom prst="rect">
            <a:avLst/>
          </a:prstGeom>
        </p:spPr>
      </p:pic>
      <p:pic>
        <p:nvPicPr>
          <p:cNvPr id="7" name="图片 6">
            <a:extLst>
              <a:ext uri="{FF2B5EF4-FFF2-40B4-BE49-F238E27FC236}">
                <a16:creationId xmlns:a16="http://schemas.microsoft.com/office/drawing/2014/main" xmlns="" id="{CD4CD553-10FE-4C55-8161-F2258A8E2639}"/>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0" y="5012682"/>
            <a:ext cx="12192000" cy="1845318"/>
          </a:xfrm>
          <a:prstGeom prst="rect">
            <a:avLst/>
          </a:prstGeom>
        </p:spPr>
      </p:pic>
      <p:sp>
        <p:nvSpPr>
          <p:cNvPr id="16" name="PA-102233">
            <a:extLst>
              <a:ext uri="{FF2B5EF4-FFF2-40B4-BE49-F238E27FC236}">
                <a16:creationId xmlns:a16="http://schemas.microsoft.com/office/drawing/2014/main" xmlns="" id="{E3BF0B8B-BBFF-4EA9-A97A-DCD96C6A1E32}"/>
              </a:ext>
            </a:extLst>
          </p:cNvPr>
          <p:cNvSpPr txBox="1"/>
          <p:nvPr>
            <p:custDataLst>
              <p:tags r:id="rId1"/>
            </p:custDataLst>
          </p:nvPr>
        </p:nvSpPr>
        <p:spPr>
          <a:xfrm>
            <a:off x="1025525" y="2947445"/>
            <a:ext cx="10140950" cy="923330"/>
          </a:xfrm>
          <a:prstGeom prst="rect">
            <a:avLst/>
          </a:prstGeom>
          <a:noFill/>
        </p:spPr>
        <p:txBody>
          <a:bodyPr wrap="square" rtlCol="0">
            <a:spAutoFit/>
          </a:bodyPr>
          <a:lstStyle/>
          <a:p>
            <a:pPr algn="ctr" defTabSz="914377"/>
            <a:r>
              <a:rPr lang="zh-CN" altLang="en-US" sz="5400" b="1" dirty="0">
                <a:solidFill>
                  <a:srgbClr val="FFF6A1"/>
                </a:solidFill>
                <a:latin typeface="汉仪雅酷黑 75W" panose="020B0804020202020204" pitchFamily="34" charset="-122"/>
                <a:ea typeface="汉仪雅酷黑 75W" panose="020B0804020202020204" pitchFamily="34" charset="-122"/>
                <a:cs typeface="+mn-ea"/>
                <a:sym typeface="+mn-lt"/>
              </a:rPr>
              <a:t>全国防灾减灾日有关工作</a:t>
            </a:r>
          </a:p>
        </p:txBody>
      </p:sp>
      <p:sp>
        <p:nvSpPr>
          <p:cNvPr id="19" name="PA-102234">
            <a:extLst>
              <a:ext uri="{FF2B5EF4-FFF2-40B4-BE49-F238E27FC236}">
                <a16:creationId xmlns:a16="http://schemas.microsoft.com/office/drawing/2014/main" xmlns="" id="{224E260E-4EF5-4021-9D40-110293532A6D}"/>
              </a:ext>
            </a:extLst>
          </p:cNvPr>
          <p:cNvSpPr txBox="1"/>
          <p:nvPr>
            <p:custDataLst>
              <p:tags r:id="rId2"/>
            </p:custDataLst>
          </p:nvPr>
        </p:nvSpPr>
        <p:spPr>
          <a:xfrm>
            <a:off x="2278742" y="4024242"/>
            <a:ext cx="7639051" cy="400110"/>
          </a:xfrm>
          <a:prstGeom prst="rect">
            <a:avLst/>
          </a:prstGeom>
          <a:noFill/>
        </p:spPr>
        <p:txBody>
          <a:bodyPr wrap="square" rtlCol="0">
            <a:spAutoFit/>
          </a:bodyPr>
          <a:lstStyle/>
          <a:p>
            <a:pPr algn="ctr"/>
            <a:r>
              <a:rPr lang="zh-CN" altLang="en-US" sz="2000" dirty="0">
                <a:solidFill>
                  <a:srgbClr val="FFF6A1"/>
                </a:solidFill>
                <a:latin typeface="汉仪雅酷黑 75W" panose="020B0804020202020204" pitchFamily="34" charset="-122"/>
                <a:ea typeface="汉仪雅酷黑 75W" panose="020B0804020202020204" pitchFamily="34" charset="-122"/>
              </a:rPr>
              <a:t>提升基层应急能力</a:t>
            </a:r>
            <a:r>
              <a:rPr lang="en-US" altLang="zh-CN" sz="2000" dirty="0">
                <a:solidFill>
                  <a:srgbClr val="FFF6A1"/>
                </a:solidFill>
                <a:latin typeface="汉仪雅酷黑 75W" panose="020B0804020202020204" pitchFamily="34" charset="-122"/>
                <a:ea typeface="汉仪雅酷黑 75W" panose="020B0804020202020204" pitchFamily="34" charset="-122"/>
              </a:rPr>
              <a:t>-</a:t>
            </a:r>
            <a:r>
              <a:rPr lang="zh-CN" altLang="en-US" sz="2000" dirty="0">
                <a:solidFill>
                  <a:srgbClr val="FFF6A1"/>
                </a:solidFill>
                <a:latin typeface="汉仪雅酷黑 75W" panose="020B0804020202020204" pitchFamily="34" charset="-122"/>
                <a:ea typeface="汉仪雅酷黑 75W" panose="020B0804020202020204" pitchFamily="34" charset="-122"/>
              </a:rPr>
              <a:t>筑牢防灾减灾救灾的人民防线</a:t>
            </a:r>
          </a:p>
        </p:txBody>
      </p:sp>
      <p:sp>
        <p:nvSpPr>
          <p:cNvPr id="24" name="PA-102233">
            <a:extLst>
              <a:ext uri="{FF2B5EF4-FFF2-40B4-BE49-F238E27FC236}">
                <a16:creationId xmlns:a16="http://schemas.microsoft.com/office/drawing/2014/main" xmlns="" id="{915ECD64-4A8A-408A-B456-DE92DEBDAEDF}"/>
              </a:ext>
            </a:extLst>
          </p:cNvPr>
          <p:cNvSpPr txBox="1"/>
          <p:nvPr>
            <p:custDataLst>
              <p:tags r:id="rId3"/>
            </p:custDataLst>
          </p:nvPr>
        </p:nvSpPr>
        <p:spPr>
          <a:xfrm>
            <a:off x="1025525" y="1860448"/>
            <a:ext cx="10140950" cy="1107996"/>
          </a:xfrm>
          <a:prstGeom prst="rect">
            <a:avLst/>
          </a:prstGeom>
          <a:noFill/>
        </p:spPr>
        <p:txBody>
          <a:bodyPr wrap="square" rtlCol="0">
            <a:spAutoFit/>
          </a:bodyPr>
          <a:lstStyle/>
          <a:p>
            <a:pPr algn="ctr"/>
            <a:r>
              <a:rPr lang="zh-CN" altLang="en-US" sz="6600" b="1" dirty="0">
                <a:solidFill>
                  <a:srgbClr val="FFF6A1"/>
                </a:solidFill>
                <a:latin typeface="汉仪雅酷黑 75W" panose="020B0804020202020204" pitchFamily="34" charset="-122"/>
                <a:ea typeface="汉仪雅酷黑 75W" panose="020B0804020202020204" pitchFamily="34" charset="-122"/>
              </a:rPr>
              <a:t>第二章节</a:t>
            </a:r>
          </a:p>
        </p:txBody>
      </p:sp>
      <p:pic>
        <p:nvPicPr>
          <p:cNvPr id="26" name="图片 25">
            <a:extLst>
              <a:ext uri="{FF2B5EF4-FFF2-40B4-BE49-F238E27FC236}">
                <a16:creationId xmlns:a16="http://schemas.microsoft.com/office/drawing/2014/main" xmlns="" id="{46F03B3B-3C22-4E93-BDFA-AE4F5E6119B8}"/>
              </a:ext>
            </a:extLst>
          </p:cNvPr>
          <p:cNvPicPr>
            <a:picLocks noChangeAspect="1"/>
          </p:cNvPicPr>
          <p:nvPr/>
        </p:nvPicPr>
        <p:blipFill>
          <a:blip r:embed="rId10" cstate="print">
            <a:extLst>
              <a:ext uri="{BEBA8EAE-BF5A-486C-A8C5-ECC9F3942E4B}">
                <a14:imgProps xmlns:a14="http://schemas.microsoft.com/office/drawing/2010/main">
                  <a14:imgLayer>
                    <a14:imgEffect>
                      <a14:brightnessContrast bright="20000" contrast="-40000"/>
                    </a14:imgEffect>
                  </a14:imgLayer>
                </a14:imgProps>
              </a:ext>
              <a:ext uri="{28A0092B-C50C-407E-A947-70E740481C1C}">
                <a14:useLocalDpi xmlns:a14="http://schemas.microsoft.com/office/drawing/2010/main" val="0"/>
              </a:ext>
            </a:extLst>
          </a:blip>
          <a:stretch>
            <a:fillRect/>
          </a:stretch>
        </p:blipFill>
        <p:spPr>
          <a:xfrm>
            <a:off x="5307013" y="543225"/>
            <a:ext cx="1322387" cy="1376040"/>
          </a:xfrm>
          <a:prstGeom prst="rect">
            <a:avLst/>
          </a:prstGeom>
        </p:spPr>
      </p:pic>
    </p:spTree>
    <p:extLst>
      <p:ext uri="{BB962C8B-B14F-4D97-AF65-F5344CB8AC3E}">
        <p14:creationId xmlns:p14="http://schemas.microsoft.com/office/powerpoint/2010/main" val="4160222656"/>
      </p:ext>
    </p:extLst>
  </p:cSld>
  <p:clrMapOvr>
    <a:masterClrMapping/>
  </p:clrMapOvr>
  <mc:AlternateContent xmlns:mc="http://schemas.openxmlformats.org/markup-compatibility/2006">
    <mc:Choice xmlns:p15="http://schemas.microsoft.com/office/powerpoint/2012/main" Requires="p15">
      <p:transition xmlns:p14="http://schemas.microsoft.com/office/powerpoint/2010/main" spd="slow" p14:dur="1250">
        <p15:prstTrans prst="peelOff"/>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nodeType="after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1000"/>
                                        <p:tgtEl>
                                          <p:spTgt spid="7"/>
                                        </p:tgtEl>
                                      </p:cBhvr>
                                    </p:animEffect>
                                    <p:anim calcmode="lin" valueType="num">
                                      <p:cBhvr>
                                        <p:cTn id="8" dur="1000" fill="hold"/>
                                        <p:tgtEl>
                                          <p:spTgt spid="7"/>
                                        </p:tgtEl>
                                        <p:attrNameLst>
                                          <p:attrName>ppt_x</p:attrName>
                                        </p:attrNameLst>
                                      </p:cBhvr>
                                      <p:tavLst>
                                        <p:tav tm="0">
                                          <p:val>
                                            <p:strVal val="#ppt_x"/>
                                          </p:val>
                                        </p:tav>
                                        <p:tav tm="100000">
                                          <p:val>
                                            <p:strVal val="#ppt_x"/>
                                          </p:val>
                                        </p:tav>
                                      </p:tavLst>
                                    </p:anim>
                                    <p:anim calcmode="lin" valueType="num">
                                      <p:cBhvr>
                                        <p:cTn id="9" dur="1000" fill="hold"/>
                                        <p:tgtEl>
                                          <p:spTgt spid="7"/>
                                        </p:tgtEl>
                                        <p:attrNameLst>
                                          <p:attrName>ppt_y</p:attrName>
                                        </p:attrNameLst>
                                      </p:cBhvr>
                                      <p:tavLst>
                                        <p:tav tm="0">
                                          <p:val>
                                            <p:strVal val="#ppt_y+.1"/>
                                          </p:val>
                                        </p:tav>
                                        <p:tav tm="100000">
                                          <p:val>
                                            <p:strVal val="#ppt_y"/>
                                          </p:val>
                                        </p:tav>
                                      </p:tavLst>
                                    </p:anim>
                                  </p:childTnLst>
                                </p:cTn>
                              </p:par>
                            </p:childTnLst>
                          </p:cTn>
                        </p:par>
                        <p:par>
                          <p:cTn id="10" fill="hold">
                            <p:stCondLst>
                              <p:cond delay="1000"/>
                            </p:stCondLst>
                            <p:childTnLst>
                              <p:par>
                                <p:cTn id="11" presetID="22" presetClass="entr" presetSubtype="4" fill="hold" nodeType="afterEffect">
                                  <p:stCondLst>
                                    <p:cond delay="0"/>
                                  </p:stCondLst>
                                  <p:childTnLst>
                                    <p:set>
                                      <p:cBhvr>
                                        <p:cTn id="12" dur="1" fill="hold">
                                          <p:stCondLst>
                                            <p:cond delay="0"/>
                                          </p:stCondLst>
                                        </p:cTn>
                                        <p:tgtEl>
                                          <p:spTgt spid="5"/>
                                        </p:tgtEl>
                                        <p:attrNameLst>
                                          <p:attrName>style.visibility</p:attrName>
                                        </p:attrNameLst>
                                      </p:cBhvr>
                                      <p:to>
                                        <p:strVal val="visible"/>
                                      </p:to>
                                    </p:set>
                                    <p:animEffect transition="in" filter="wipe(down)">
                                      <p:cBhvr>
                                        <p:cTn id="13" dur="500"/>
                                        <p:tgtEl>
                                          <p:spTgt spid="5"/>
                                        </p:tgtEl>
                                      </p:cBhvr>
                                    </p:animEffect>
                                  </p:childTnLst>
                                </p:cTn>
                              </p:par>
                            </p:childTnLst>
                          </p:cTn>
                        </p:par>
                        <p:par>
                          <p:cTn id="14" fill="hold">
                            <p:stCondLst>
                              <p:cond delay="1500"/>
                            </p:stCondLst>
                            <p:childTnLst>
                              <p:par>
                                <p:cTn id="15" presetID="42" presetClass="entr" presetSubtype="0" fill="hold" nodeType="afterEffect">
                                  <p:stCondLst>
                                    <p:cond delay="0"/>
                                  </p:stCondLst>
                                  <p:childTnLst>
                                    <p:set>
                                      <p:cBhvr>
                                        <p:cTn id="16" dur="1" fill="hold">
                                          <p:stCondLst>
                                            <p:cond delay="0"/>
                                          </p:stCondLst>
                                        </p:cTn>
                                        <p:tgtEl>
                                          <p:spTgt spid="21"/>
                                        </p:tgtEl>
                                        <p:attrNameLst>
                                          <p:attrName>style.visibility</p:attrName>
                                        </p:attrNameLst>
                                      </p:cBhvr>
                                      <p:to>
                                        <p:strVal val="visible"/>
                                      </p:to>
                                    </p:set>
                                    <p:animEffect transition="in" filter="fade">
                                      <p:cBhvr>
                                        <p:cTn id="17" dur="1000"/>
                                        <p:tgtEl>
                                          <p:spTgt spid="21"/>
                                        </p:tgtEl>
                                      </p:cBhvr>
                                    </p:animEffect>
                                    <p:anim calcmode="lin" valueType="num">
                                      <p:cBhvr>
                                        <p:cTn id="18" dur="1000" fill="hold"/>
                                        <p:tgtEl>
                                          <p:spTgt spid="21"/>
                                        </p:tgtEl>
                                        <p:attrNameLst>
                                          <p:attrName>ppt_x</p:attrName>
                                        </p:attrNameLst>
                                      </p:cBhvr>
                                      <p:tavLst>
                                        <p:tav tm="0">
                                          <p:val>
                                            <p:strVal val="#ppt_x"/>
                                          </p:val>
                                        </p:tav>
                                        <p:tav tm="100000">
                                          <p:val>
                                            <p:strVal val="#ppt_x"/>
                                          </p:val>
                                        </p:tav>
                                      </p:tavLst>
                                    </p:anim>
                                    <p:anim calcmode="lin" valueType="num">
                                      <p:cBhvr>
                                        <p:cTn id="19" dur="1000" fill="hold"/>
                                        <p:tgtEl>
                                          <p:spTgt spid="21"/>
                                        </p:tgtEl>
                                        <p:attrNameLst>
                                          <p:attrName>ppt_y</p:attrName>
                                        </p:attrNameLst>
                                      </p:cBhvr>
                                      <p:tavLst>
                                        <p:tav tm="0">
                                          <p:val>
                                            <p:strVal val="#ppt_y+.1"/>
                                          </p:val>
                                        </p:tav>
                                        <p:tav tm="100000">
                                          <p:val>
                                            <p:strVal val="#ppt_y"/>
                                          </p:val>
                                        </p:tav>
                                      </p:tavLst>
                                    </p:anim>
                                  </p:childTnLst>
                                </p:cTn>
                              </p:par>
                            </p:childTnLst>
                          </p:cTn>
                        </p:par>
                        <p:par>
                          <p:cTn id="20" fill="hold">
                            <p:stCondLst>
                              <p:cond delay="2500"/>
                            </p:stCondLst>
                            <p:childTnLst>
                              <p:par>
                                <p:cTn id="21" presetID="22" presetClass="entr" presetSubtype="4" fill="hold" nodeType="afterEffect">
                                  <p:stCondLst>
                                    <p:cond delay="0"/>
                                  </p:stCondLst>
                                  <p:childTnLst>
                                    <p:set>
                                      <p:cBhvr>
                                        <p:cTn id="22" dur="1" fill="hold">
                                          <p:stCondLst>
                                            <p:cond delay="0"/>
                                          </p:stCondLst>
                                        </p:cTn>
                                        <p:tgtEl>
                                          <p:spTgt spid="18"/>
                                        </p:tgtEl>
                                        <p:attrNameLst>
                                          <p:attrName>style.visibility</p:attrName>
                                        </p:attrNameLst>
                                      </p:cBhvr>
                                      <p:to>
                                        <p:strVal val="visible"/>
                                      </p:to>
                                    </p:set>
                                    <p:animEffect transition="in" filter="wipe(down)">
                                      <p:cBhvr>
                                        <p:cTn id="23" dur="500"/>
                                        <p:tgtEl>
                                          <p:spTgt spid="18"/>
                                        </p:tgtEl>
                                      </p:cBhvr>
                                    </p:animEffect>
                                  </p:childTnLst>
                                </p:cTn>
                              </p:par>
                            </p:childTnLst>
                          </p:cTn>
                        </p:par>
                        <p:par>
                          <p:cTn id="24" fill="hold">
                            <p:stCondLst>
                              <p:cond delay="3000"/>
                            </p:stCondLst>
                            <p:childTnLst>
                              <p:par>
                                <p:cTn id="25" presetID="53" presetClass="entr" presetSubtype="16" fill="hold" nodeType="afterEffect">
                                  <p:stCondLst>
                                    <p:cond delay="0"/>
                                  </p:stCondLst>
                                  <p:childTnLst>
                                    <p:set>
                                      <p:cBhvr>
                                        <p:cTn id="26" dur="1" fill="hold">
                                          <p:stCondLst>
                                            <p:cond delay="0"/>
                                          </p:stCondLst>
                                        </p:cTn>
                                        <p:tgtEl>
                                          <p:spTgt spid="23"/>
                                        </p:tgtEl>
                                        <p:attrNameLst>
                                          <p:attrName>style.visibility</p:attrName>
                                        </p:attrNameLst>
                                      </p:cBhvr>
                                      <p:to>
                                        <p:strVal val="visible"/>
                                      </p:to>
                                    </p:set>
                                    <p:anim calcmode="lin" valueType="num">
                                      <p:cBhvr>
                                        <p:cTn id="27" dur="500" fill="hold"/>
                                        <p:tgtEl>
                                          <p:spTgt spid="23"/>
                                        </p:tgtEl>
                                        <p:attrNameLst>
                                          <p:attrName>ppt_w</p:attrName>
                                        </p:attrNameLst>
                                      </p:cBhvr>
                                      <p:tavLst>
                                        <p:tav tm="0">
                                          <p:val>
                                            <p:fltVal val="0"/>
                                          </p:val>
                                        </p:tav>
                                        <p:tav tm="100000">
                                          <p:val>
                                            <p:strVal val="#ppt_w"/>
                                          </p:val>
                                        </p:tav>
                                      </p:tavLst>
                                    </p:anim>
                                    <p:anim calcmode="lin" valueType="num">
                                      <p:cBhvr>
                                        <p:cTn id="28" dur="500" fill="hold"/>
                                        <p:tgtEl>
                                          <p:spTgt spid="23"/>
                                        </p:tgtEl>
                                        <p:attrNameLst>
                                          <p:attrName>ppt_h</p:attrName>
                                        </p:attrNameLst>
                                      </p:cBhvr>
                                      <p:tavLst>
                                        <p:tav tm="0">
                                          <p:val>
                                            <p:fltVal val="0"/>
                                          </p:val>
                                        </p:tav>
                                        <p:tav tm="100000">
                                          <p:val>
                                            <p:strVal val="#ppt_h"/>
                                          </p:val>
                                        </p:tav>
                                      </p:tavLst>
                                    </p:anim>
                                    <p:animEffect transition="in" filter="fade">
                                      <p:cBhvr>
                                        <p:cTn id="29" dur="500"/>
                                        <p:tgtEl>
                                          <p:spTgt spid="23"/>
                                        </p:tgtEl>
                                      </p:cBhvr>
                                    </p:animEffect>
                                  </p:childTnLst>
                                </p:cTn>
                              </p:par>
                            </p:childTnLst>
                          </p:cTn>
                        </p:par>
                        <p:par>
                          <p:cTn id="30" fill="hold">
                            <p:stCondLst>
                              <p:cond delay="3500"/>
                            </p:stCondLst>
                            <p:childTnLst>
                              <p:par>
                                <p:cTn id="31" presetID="31" presetClass="entr" presetSubtype="0" fill="hold" nodeType="afterEffect">
                                  <p:stCondLst>
                                    <p:cond delay="0"/>
                                  </p:stCondLst>
                                  <p:childTnLst>
                                    <p:set>
                                      <p:cBhvr>
                                        <p:cTn id="32" dur="1" fill="hold">
                                          <p:stCondLst>
                                            <p:cond delay="0"/>
                                          </p:stCondLst>
                                        </p:cTn>
                                        <p:tgtEl>
                                          <p:spTgt spid="26"/>
                                        </p:tgtEl>
                                        <p:attrNameLst>
                                          <p:attrName>style.visibility</p:attrName>
                                        </p:attrNameLst>
                                      </p:cBhvr>
                                      <p:to>
                                        <p:strVal val="visible"/>
                                      </p:to>
                                    </p:set>
                                    <p:anim calcmode="lin" valueType="num">
                                      <p:cBhvr>
                                        <p:cTn id="33" dur="1000" fill="hold"/>
                                        <p:tgtEl>
                                          <p:spTgt spid="26"/>
                                        </p:tgtEl>
                                        <p:attrNameLst>
                                          <p:attrName>ppt_w</p:attrName>
                                        </p:attrNameLst>
                                      </p:cBhvr>
                                      <p:tavLst>
                                        <p:tav tm="0">
                                          <p:val>
                                            <p:fltVal val="0"/>
                                          </p:val>
                                        </p:tav>
                                        <p:tav tm="100000">
                                          <p:val>
                                            <p:strVal val="#ppt_w"/>
                                          </p:val>
                                        </p:tav>
                                      </p:tavLst>
                                    </p:anim>
                                    <p:anim calcmode="lin" valueType="num">
                                      <p:cBhvr>
                                        <p:cTn id="34" dur="1000" fill="hold"/>
                                        <p:tgtEl>
                                          <p:spTgt spid="26"/>
                                        </p:tgtEl>
                                        <p:attrNameLst>
                                          <p:attrName>ppt_h</p:attrName>
                                        </p:attrNameLst>
                                      </p:cBhvr>
                                      <p:tavLst>
                                        <p:tav tm="0">
                                          <p:val>
                                            <p:fltVal val="0"/>
                                          </p:val>
                                        </p:tav>
                                        <p:tav tm="100000">
                                          <p:val>
                                            <p:strVal val="#ppt_h"/>
                                          </p:val>
                                        </p:tav>
                                      </p:tavLst>
                                    </p:anim>
                                    <p:anim calcmode="lin" valueType="num">
                                      <p:cBhvr>
                                        <p:cTn id="35" dur="1000" fill="hold"/>
                                        <p:tgtEl>
                                          <p:spTgt spid="26"/>
                                        </p:tgtEl>
                                        <p:attrNameLst>
                                          <p:attrName>style.rotation</p:attrName>
                                        </p:attrNameLst>
                                      </p:cBhvr>
                                      <p:tavLst>
                                        <p:tav tm="0">
                                          <p:val>
                                            <p:fltVal val="90"/>
                                          </p:val>
                                        </p:tav>
                                        <p:tav tm="100000">
                                          <p:val>
                                            <p:fltVal val="0"/>
                                          </p:val>
                                        </p:tav>
                                      </p:tavLst>
                                    </p:anim>
                                    <p:animEffect transition="in" filter="fade">
                                      <p:cBhvr>
                                        <p:cTn id="36" dur="1000"/>
                                        <p:tgtEl>
                                          <p:spTgt spid="26"/>
                                        </p:tgtEl>
                                      </p:cBhvr>
                                    </p:animEffect>
                                  </p:childTnLst>
                                </p:cTn>
                              </p:par>
                            </p:childTnLst>
                          </p:cTn>
                        </p:par>
                        <p:par>
                          <p:cTn id="37" fill="hold">
                            <p:stCondLst>
                              <p:cond delay="4500"/>
                            </p:stCondLst>
                            <p:childTnLst>
                              <p:par>
                                <p:cTn id="38" presetID="23" presetClass="entr" presetSubtype="32" fill="hold" grpId="0" nodeType="afterEffect">
                                  <p:stCondLst>
                                    <p:cond delay="0"/>
                                  </p:stCondLst>
                                  <p:childTnLst>
                                    <p:set>
                                      <p:cBhvr>
                                        <p:cTn id="39" dur="1" fill="hold">
                                          <p:stCondLst>
                                            <p:cond delay="0"/>
                                          </p:stCondLst>
                                        </p:cTn>
                                        <p:tgtEl>
                                          <p:spTgt spid="24"/>
                                        </p:tgtEl>
                                        <p:attrNameLst>
                                          <p:attrName>style.visibility</p:attrName>
                                        </p:attrNameLst>
                                      </p:cBhvr>
                                      <p:to>
                                        <p:strVal val="visible"/>
                                      </p:to>
                                    </p:set>
                                    <p:anim calcmode="lin" valueType="num">
                                      <p:cBhvr>
                                        <p:cTn id="40" dur="500" fill="hold"/>
                                        <p:tgtEl>
                                          <p:spTgt spid="24"/>
                                        </p:tgtEl>
                                        <p:attrNameLst>
                                          <p:attrName>ppt_w</p:attrName>
                                        </p:attrNameLst>
                                      </p:cBhvr>
                                      <p:tavLst>
                                        <p:tav tm="0">
                                          <p:val>
                                            <p:strVal val="4*#ppt_w"/>
                                          </p:val>
                                        </p:tav>
                                        <p:tav tm="100000">
                                          <p:val>
                                            <p:strVal val="#ppt_w"/>
                                          </p:val>
                                        </p:tav>
                                      </p:tavLst>
                                    </p:anim>
                                    <p:anim calcmode="lin" valueType="num">
                                      <p:cBhvr>
                                        <p:cTn id="41" dur="500" fill="hold"/>
                                        <p:tgtEl>
                                          <p:spTgt spid="24"/>
                                        </p:tgtEl>
                                        <p:attrNameLst>
                                          <p:attrName>ppt_h</p:attrName>
                                        </p:attrNameLst>
                                      </p:cBhvr>
                                      <p:tavLst>
                                        <p:tav tm="0">
                                          <p:val>
                                            <p:strVal val="4*#ppt_h"/>
                                          </p:val>
                                        </p:tav>
                                        <p:tav tm="100000">
                                          <p:val>
                                            <p:strVal val="#ppt_h"/>
                                          </p:val>
                                        </p:tav>
                                      </p:tavLst>
                                    </p:anim>
                                  </p:childTnLst>
                                </p:cTn>
                              </p:par>
                            </p:childTnLst>
                          </p:cTn>
                        </p:par>
                        <p:par>
                          <p:cTn id="42" fill="hold">
                            <p:stCondLst>
                              <p:cond delay="5000"/>
                            </p:stCondLst>
                            <p:childTnLst>
                              <p:par>
                                <p:cTn id="43" presetID="23" presetClass="entr" presetSubtype="32" fill="hold" grpId="0" nodeType="afterEffect">
                                  <p:stCondLst>
                                    <p:cond delay="0"/>
                                  </p:stCondLst>
                                  <p:childTnLst>
                                    <p:set>
                                      <p:cBhvr>
                                        <p:cTn id="44" dur="1" fill="hold">
                                          <p:stCondLst>
                                            <p:cond delay="0"/>
                                          </p:stCondLst>
                                        </p:cTn>
                                        <p:tgtEl>
                                          <p:spTgt spid="16"/>
                                        </p:tgtEl>
                                        <p:attrNameLst>
                                          <p:attrName>style.visibility</p:attrName>
                                        </p:attrNameLst>
                                      </p:cBhvr>
                                      <p:to>
                                        <p:strVal val="visible"/>
                                      </p:to>
                                    </p:set>
                                    <p:anim calcmode="lin" valueType="num">
                                      <p:cBhvr>
                                        <p:cTn id="45" dur="500" fill="hold"/>
                                        <p:tgtEl>
                                          <p:spTgt spid="16"/>
                                        </p:tgtEl>
                                        <p:attrNameLst>
                                          <p:attrName>ppt_w</p:attrName>
                                        </p:attrNameLst>
                                      </p:cBhvr>
                                      <p:tavLst>
                                        <p:tav tm="0">
                                          <p:val>
                                            <p:strVal val="4*#ppt_w"/>
                                          </p:val>
                                        </p:tav>
                                        <p:tav tm="100000">
                                          <p:val>
                                            <p:strVal val="#ppt_w"/>
                                          </p:val>
                                        </p:tav>
                                      </p:tavLst>
                                    </p:anim>
                                    <p:anim calcmode="lin" valueType="num">
                                      <p:cBhvr>
                                        <p:cTn id="46" dur="500" fill="hold"/>
                                        <p:tgtEl>
                                          <p:spTgt spid="16"/>
                                        </p:tgtEl>
                                        <p:attrNameLst>
                                          <p:attrName>ppt_h</p:attrName>
                                        </p:attrNameLst>
                                      </p:cBhvr>
                                      <p:tavLst>
                                        <p:tav tm="0">
                                          <p:val>
                                            <p:strVal val="4*#ppt_h"/>
                                          </p:val>
                                        </p:tav>
                                        <p:tav tm="100000">
                                          <p:val>
                                            <p:strVal val="#ppt_h"/>
                                          </p:val>
                                        </p:tav>
                                      </p:tavLst>
                                    </p:anim>
                                  </p:childTnLst>
                                </p:cTn>
                              </p:par>
                            </p:childTnLst>
                          </p:cTn>
                        </p:par>
                        <p:par>
                          <p:cTn id="47" fill="hold">
                            <p:stCondLst>
                              <p:cond delay="5500"/>
                            </p:stCondLst>
                            <p:childTnLst>
                              <p:par>
                                <p:cTn id="48" presetID="22" presetClass="entr" presetSubtype="8" fill="hold" grpId="0" nodeType="afterEffect">
                                  <p:stCondLst>
                                    <p:cond delay="0"/>
                                  </p:stCondLst>
                                  <p:childTnLst>
                                    <p:set>
                                      <p:cBhvr>
                                        <p:cTn id="49" dur="1" fill="hold">
                                          <p:stCondLst>
                                            <p:cond delay="0"/>
                                          </p:stCondLst>
                                        </p:cTn>
                                        <p:tgtEl>
                                          <p:spTgt spid="19"/>
                                        </p:tgtEl>
                                        <p:attrNameLst>
                                          <p:attrName>style.visibility</p:attrName>
                                        </p:attrNameLst>
                                      </p:cBhvr>
                                      <p:to>
                                        <p:strVal val="visible"/>
                                      </p:to>
                                    </p:set>
                                    <p:animEffect transition="in" filter="wipe(left)">
                                      <p:cBhvr>
                                        <p:cTn id="50"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9" grpId="0"/>
      <p:bldP spid="24" grpId="0"/>
    </p:bldLst>
  </p:timing>
</p:sld>
</file>

<file path=ppt/tags/tag1.xml><?xml version="1.0" encoding="utf-8"?>
<p:tagLst xmlns:a="http://schemas.openxmlformats.org/drawingml/2006/main" xmlns:r="http://schemas.openxmlformats.org/officeDocument/2006/relationships" xmlns:p="http://schemas.openxmlformats.org/presentationml/2006/main">
  <p:tag name="PA" val="v5.2.8"/>
</p:tagLst>
</file>

<file path=ppt/tags/tag10.xml><?xml version="1.0" encoding="utf-8"?>
<p:tagLst xmlns:a="http://schemas.openxmlformats.org/drawingml/2006/main" xmlns:r="http://schemas.openxmlformats.org/officeDocument/2006/relationships" xmlns:p="http://schemas.openxmlformats.org/presentationml/2006/main">
  <p:tag name="PA" val="v5.2.8"/>
</p:tagLst>
</file>

<file path=ppt/tags/tag11.xml><?xml version="1.0" encoding="utf-8"?>
<p:tagLst xmlns:a="http://schemas.openxmlformats.org/drawingml/2006/main" xmlns:r="http://schemas.openxmlformats.org/officeDocument/2006/relationships" xmlns:p="http://schemas.openxmlformats.org/presentationml/2006/main">
  <p:tag name="PA" val="v5.2.8"/>
</p:tagLst>
</file>

<file path=ppt/tags/tag12.xml><?xml version="1.0" encoding="utf-8"?>
<p:tagLst xmlns:a="http://schemas.openxmlformats.org/drawingml/2006/main" xmlns:r="http://schemas.openxmlformats.org/officeDocument/2006/relationships" xmlns:p="http://schemas.openxmlformats.org/presentationml/2006/main">
  <p:tag name="PA" val="v5.2.8"/>
</p:tagLst>
</file>

<file path=ppt/tags/tag13.xml><?xml version="1.0" encoding="utf-8"?>
<p:tagLst xmlns:a="http://schemas.openxmlformats.org/drawingml/2006/main" xmlns:r="http://schemas.openxmlformats.org/officeDocument/2006/relationships" xmlns:p="http://schemas.openxmlformats.org/presentationml/2006/main">
  <p:tag name="PA" val="v5.2.8"/>
</p:tagLst>
</file>

<file path=ppt/tags/tag14.xml><?xml version="1.0" encoding="utf-8"?>
<p:tagLst xmlns:a="http://schemas.openxmlformats.org/drawingml/2006/main" xmlns:r="http://schemas.openxmlformats.org/officeDocument/2006/relationships" xmlns:p="http://schemas.openxmlformats.org/presentationml/2006/main">
  <p:tag name="PA" val="v5.2.8"/>
</p:tagLst>
</file>

<file path=ppt/tags/tag15.xml><?xml version="1.0" encoding="utf-8"?>
<p:tagLst xmlns:a="http://schemas.openxmlformats.org/drawingml/2006/main" xmlns:r="http://schemas.openxmlformats.org/officeDocument/2006/relationships" xmlns:p="http://schemas.openxmlformats.org/presentationml/2006/main">
  <p:tag name="PA" val="v5.2.8"/>
</p:tagLst>
</file>

<file path=ppt/tags/tag16.xml><?xml version="1.0" encoding="utf-8"?>
<p:tagLst xmlns:a="http://schemas.openxmlformats.org/drawingml/2006/main" xmlns:r="http://schemas.openxmlformats.org/officeDocument/2006/relationships" xmlns:p="http://schemas.openxmlformats.org/presentationml/2006/main">
  <p:tag name="PA" val="v5.2.8"/>
</p:tagLst>
</file>

<file path=ppt/tags/tag17.xml><?xml version="1.0" encoding="utf-8"?>
<p:tagLst xmlns:a="http://schemas.openxmlformats.org/drawingml/2006/main" xmlns:r="http://schemas.openxmlformats.org/officeDocument/2006/relationships" xmlns:p="http://schemas.openxmlformats.org/presentationml/2006/main">
  <p:tag name="PA" val="v5.2.8"/>
</p:tagLst>
</file>

<file path=ppt/tags/tag18.xml><?xml version="1.0" encoding="utf-8"?>
<p:tagLst xmlns:a="http://schemas.openxmlformats.org/drawingml/2006/main" xmlns:r="http://schemas.openxmlformats.org/officeDocument/2006/relationships" xmlns:p="http://schemas.openxmlformats.org/presentationml/2006/main">
  <p:tag name="PA" val="v5.2.8"/>
</p:tagLst>
</file>

<file path=ppt/tags/tag19.xml><?xml version="1.0" encoding="utf-8"?>
<p:tagLst xmlns:a="http://schemas.openxmlformats.org/drawingml/2006/main" xmlns:r="http://schemas.openxmlformats.org/officeDocument/2006/relationships" xmlns:p="http://schemas.openxmlformats.org/presentationml/2006/main">
  <p:tag name="PA" val="v5.2.8"/>
</p:tagLst>
</file>

<file path=ppt/tags/tag2.xml><?xml version="1.0" encoding="utf-8"?>
<p:tagLst xmlns:a="http://schemas.openxmlformats.org/drawingml/2006/main" xmlns:r="http://schemas.openxmlformats.org/officeDocument/2006/relationships" xmlns:p="http://schemas.openxmlformats.org/presentationml/2006/main">
  <p:tag name="PA" val="v5.2.8"/>
</p:tagLst>
</file>

<file path=ppt/tags/tag20.xml><?xml version="1.0" encoding="utf-8"?>
<p:tagLst xmlns:a="http://schemas.openxmlformats.org/drawingml/2006/main" xmlns:r="http://schemas.openxmlformats.org/officeDocument/2006/relationships" xmlns:p="http://schemas.openxmlformats.org/presentationml/2006/main">
  <p:tag name="PA" val="v5.2.8"/>
</p:tagLst>
</file>

<file path=ppt/tags/tag21.xml><?xml version="1.0" encoding="utf-8"?>
<p:tagLst xmlns:a="http://schemas.openxmlformats.org/drawingml/2006/main" xmlns:r="http://schemas.openxmlformats.org/officeDocument/2006/relationships" xmlns:p="http://schemas.openxmlformats.org/presentationml/2006/main">
  <p:tag name="PA" val="v5.2.8"/>
</p:tagLst>
</file>

<file path=ppt/tags/tag22.xml><?xml version="1.0" encoding="utf-8"?>
<p:tagLst xmlns:a="http://schemas.openxmlformats.org/drawingml/2006/main" xmlns:r="http://schemas.openxmlformats.org/officeDocument/2006/relationships" xmlns:p="http://schemas.openxmlformats.org/presentationml/2006/main">
  <p:tag name="PA" val="v5.2.8"/>
</p:tagLst>
</file>

<file path=ppt/tags/tag23.xml><?xml version="1.0" encoding="utf-8"?>
<p:tagLst xmlns:a="http://schemas.openxmlformats.org/drawingml/2006/main" xmlns:r="http://schemas.openxmlformats.org/officeDocument/2006/relationships" xmlns:p="http://schemas.openxmlformats.org/presentationml/2006/main">
  <p:tag name="PA" val="v5.2.8"/>
</p:tagLst>
</file>

<file path=ppt/tags/tag24.xml><?xml version="1.0" encoding="utf-8"?>
<p:tagLst xmlns:a="http://schemas.openxmlformats.org/drawingml/2006/main" xmlns:r="http://schemas.openxmlformats.org/officeDocument/2006/relationships" xmlns:p="http://schemas.openxmlformats.org/presentationml/2006/main">
  <p:tag name="PA" val="v5.2.8"/>
</p:tagLst>
</file>

<file path=ppt/tags/tag25.xml><?xml version="1.0" encoding="utf-8"?>
<p:tagLst xmlns:a="http://schemas.openxmlformats.org/drawingml/2006/main" xmlns:r="http://schemas.openxmlformats.org/officeDocument/2006/relationships" xmlns:p="http://schemas.openxmlformats.org/presentationml/2006/main">
  <p:tag name="PA" val="v5.2.8"/>
</p:tagLst>
</file>

<file path=ppt/tags/tag26.xml><?xml version="1.0" encoding="utf-8"?>
<p:tagLst xmlns:a="http://schemas.openxmlformats.org/drawingml/2006/main" xmlns:r="http://schemas.openxmlformats.org/officeDocument/2006/relationships" xmlns:p="http://schemas.openxmlformats.org/presentationml/2006/main">
  <p:tag name="PA" val="v5.2.8"/>
</p:tagLst>
</file>

<file path=ppt/tags/tag27.xml><?xml version="1.0" encoding="utf-8"?>
<p:tagLst xmlns:a="http://schemas.openxmlformats.org/drawingml/2006/main" xmlns:r="http://schemas.openxmlformats.org/officeDocument/2006/relationships" xmlns:p="http://schemas.openxmlformats.org/presentationml/2006/main">
  <p:tag name="PA" val="v5.2.8"/>
</p:tagLst>
</file>

<file path=ppt/tags/tag28.xml><?xml version="1.0" encoding="utf-8"?>
<p:tagLst xmlns:a="http://schemas.openxmlformats.org/drawingml/2006/main" xmlns:r="http://schemas.openxmlformats.org/officeDocument/2006/relationships" xmlns:p="http://schemas.openxmlformats.org/presentationml/2006/main">
  <p:tag name="PA" val="v5.2.8"/>
</p:tagLst>
</file>

<file path=ppt/tags/tag29.xml><?xml version="1.0" encoding="utf-8"?>
<p:tagLst xmlns:a="http://schemas.openxmlformats.org/drawingml/2006/main" xmlns:r="http://schemas.openxmlformats.org/officeDocument/2006/relationships" xmlns:p="http://schemas.openxmlformats.org/presentationml/2006/main">
  <p:tag name="PA" val="v5.2.8"/>
</p:tagLst>
</file>

<file path=ppt/tags/tag3.xml><?xml version="1.0" encoding="utf-8"?>
<p:tagLst xmlns:a="http://schemas.openxmlformats.org/drawingml/2006/main" xmlns:r="http://schemas.openxmlformats.org/officeDocument/2006/relationships" xmlns:p="http://schemas.openxmlformats.org/presentationml/2006/main">
  <p:tag name="PA" val="v5.2.8"/>
</p:tagLst>
</file>

<file path=ppt/tags/tag30.xml><?xml version="1.0" encoding="utf-8"?>
<p:tagLst xmlns:a="http://schemas.openxmlformats.org/drawingml/2006/main" xmlns:r="http://schemas.openxmlformats.org/officeDocument/2006/relationships" xmlns:p="http://schemas.openxmlformats.org/presentationml/2006/main">
  <p:tag name="PA" val="v5.2.8"/>
</p:tagLst>
</file>

<file path=ppt/tags/tag31.xml><?xml version="1.0" encoding="utf-8"?>
<p:tagLst xmlns:a="http://schemas.openxmlformats.org/drawingml/2006/main" xmlns:r="http://schemas.openxmlformats.org/officeDocument/2006/relationships" xmlns:p="http://schemas.openxmlformats.org/presentationml/2006/main">
  <p:tag name="PA" val="v5.2.8"/>
</p:tagLst>
</file>

<file path=ppt/tags/tag32.xml><?xml version="1.0" encoding="utf-8"?>
<p:tagLst xmlns:a="http://schemas.openxmlformats.org/drawingml/2006/main" xmlns:r="http://schemas.openxmlformats.org/officeDocument/2006/relationships" xmlns:p="http://schemas.openxmlformats.org/presentationml/2006/main">
  <p:tag name="PA" val="v5.2.8"/>
</p:tagLst>
</file>

<file path=ppt/tags/tag33.xml><?xml version="1.0" encoding="utf-8"?>
<p:tagLst xmlns:a="http://schemas.openxmlformats.org/drawingml/2006/main" xmlns:r="http://schemas.openxmlformats.org/officeDocument/2006/relationships" xmlns:p="http://schemas.openxmlformats.org/presentationml/2006/main">
  <p:tag name="PA" val="v5.2.8"/>
</p:tagLst>
</file>

<file path=ppt/tags/tag34.xml><?xml version="1.0" encoding="utf-8"?>
<p:tagLst xmlns:a="http://schemas.openxmlformats.org/drawingml/2006/main" xmlns:r="http://schemas.openxmlformats.org/officeDocument/2006/relationships" xmlns:p="http://schemas.openxmlformats.org/presentationml/2006/main">
  <p:tag name="PA" val="v5.2.8"/>
</p:tagLst>
</file>

<file path=ppt/tags/tag35.xml><?xml version="1.0" encoding="utf-8"?>
<p:tagLst xmlns:a="http://schemas.openxmlformats.org/drawingml/2006/main" xmlns:r="http://schemas.openxmlformats.org/officeDocument/2006/relationships" xmlns:p="http://schemas.openxmlformats.org/presentationml/2006/main">
  <p:tag name="PA" val="v5.2.8"/>
</p:tagLst>
</file>

<file path=ppt/tags/tag36.xml><?xml version="1.0" encoding="utf-8"?>
<p:tagLst xmlns:a="http://schemas.openxmlformats.org/drawingml/2006/main" xmlns:r="http://schemas.openxmlformats.org/officeDocument/2006/relationships" xmlns:p="http://schemas.openxmlformats.org/presentationml/2006/main">
  <p:tag name="PA" val="v5.2.8"/>
</p:tagLst>
</file>

<file path=ppt/tags/tag37.xml><?xml version="1.0" encoding="utf-8"?>
<p:tagLst xmlns:a="http://schemas.openxmlformats.org/drawingml/2006/main" xmlns:r="http://schemas.openxmlformats.org/officeDocument/2006/relationships" xmlns:p="http://schemas.openxmlformats.org/presentationml/2006/main">
  <p:tag name="PA" val="v5.2.8"/>
</p:tagLst>
</file>

<file path=ppt/tags/tag38.xml><?xml version="1.0" encoding="utf-8"?>
<p:tagLst xmlns:a="http://schemas.openxmlformats.org/drawingml/2006/main" xmlns:r="http://schemas.openxmlformats.org/officeDocument/2006/relationships" xmlns:p="http://schemas.openxmlformats.org/presentationml/2006/main">
  <p:tag name="PA" val="v5.2.8"/>
</p:tagLst>
</file>

<file path=ppt/tags/tag39.xml><?xml version="1.0" encoding="utf-8"?>
<p:tagLst xmlns:a="http://schemas.openxmlformats.org/drawingml/2006/main" xmlns:r="http://schemas.openxmlformats.org/officeDocument/2006/relationships" xmlns:p="http://schemas.openxmlformats.org/presentationml/2006/main">
  <p:tag name="PA" val="v5.2.8"/>
</p:tagLst>
</file>

<file path=ppt/tags/tag4.xml><?xml version="1.0" encoding="utf-8"?>
<p:tagLst xmlns:a="http://schemas.openxmlformats.org/drawingml/2006/main" xmlns:r="http://schemas.openxmlformats.org/officeDocument/2006/relationships" xmlns:p="http://schemas.openxmlformats.org/presentationml/2006/main">
  <p:tag name="PA" val="v5.2.8"/>
</p:tagLst>
</file>

<file path=ppt/tags/tag40.xml><?xml version="1.0" encoding="utf-8"?>
<p:tagLst xmlns:a="http://schemas.openxmlformats.org/drawingml/2006/main" xmlns:r="http://schemas.openxmlformats.org/officeDocument/2006/relationships" xmlns:p="http://schemas.openxmlformats.org/presentationml/2006/main">
  <p:tag name="PA" val="v5.2.8"/>
</p:tagLst>
</file>

<file path=ppt/tags/tag41.xml><?xml version="1.0" encoding="utf-8"?>
<p:tagLst xmlns:a="http://schemas.openxmlformats.org/drawingml/2006/main" xmlns:r="http://schemas.openxmlformats.org/officeDocument/2006/relationships" xmlns:p="http://schemas.openxmlformats.org/presentationml/2006/main">
  <p:tag name="PA" val="v5.2.8"/>
</p:tagLst>
</file>

<file path=ppt/tags/tag42.xml><?xml version="1.0" encoding="utf-8"?>
<p:tagLst xmlns:a="http://schemas.openxmlformats.org/drawingml/2006/main" xmlns:r="http://schemas.openxmlformats.org/officeDocument/2006/relationships" xmlns:p="http://schemas.openxmlformats.org/presentationml/2006/main">
  <p:tag name="PA" val="v5.2.8"/>
</p:tagLst>
</file>

<file path=ppt/tags/tag43.xml><?xml version="1.0" encoding="utf-8"?>
<p:tagLst xmlns:a="http://schemas.openxmlformats.org/drawingml/2006/main" xmlns:r="http://schemas.openxmlformats.org/officeDocument/2006/relationships" xmlns:p="http://schemas.openxmlformats.org/presentationml/2006/main">
  <p:tag name="PA" val="v5.2.8"/>
</p:tagLst>
</file>

<file path=ppt/tags/tag44.xml><?xml version="1.0" encoding="utf-8"?>
<p:tagLst xmlns:a="http://schemas.openxmlformats.org/drawingml/2006/main" xmlns:r="http://schemas.openxmlformats.org/officeDocument/2006/relationships" xmlns:p="http://schemas.openxmlformats.org/presentationml/2006/main">
  <p:tag name="PA" val="v5.2.8"/>
</p:tagLst>
</file>

<file path=ppt/tags/tag45.xml><?xml version="1.0" encoding="utf-8"?>
<p:tagLst xmlns:a="http://schemas.openxmlformats.org/drawingml/2006/main" xmlns:r="http://schemas.openxmlformats.org/officeDocument/2006/relationships" xmlns:p="http://schemas.openxmlformats.org/presentationml/2006/main">
  <p:tag name="PA" val="v5.2.8"/>
</p:tagLst>
</file>

<file path=ppt/tags/tag46.xml><?xml version="1.0" encoding="utf-8"?>
<p:tagLst xmlns:a="http://schemas.openxmlformats.org/drawingml/2006/main" xmlns:r="http://schemas.openxmlformats.org/officeDocument/2006/relationships" xmlns:p="http://schemas.openxmlformats.org/presentationml/2006/main">
  <p:tag name="PA" val="v5.2.8"/>
</p:tagLst>
</file>

<file path=ppt/tags/tag47.xml><?xml version="1.0" encoding="utf-8"?>
<p:tagLst xmlns:a="http://schemas.openxmlformats.org/drawingml/2006/main" xmlns:r="http://schemas.openxmlformats.org/officeDocument/2006/relationships" xmlns:p="http://schemas.openxmlformats.org/presentationml/2006/main">
  <p:tag name="PA" val="v5.2.8"/>
</p:tagLst>
</file>

<file path=ppt/tags/tag48.xml><?xml version="1.0" encoding="utf-8"?>
<p:tagLst xmlns:a="http://schemas.openxmlformats.org/drawingml/2006/main" xmlns:r="http://schemas.openxmlformats.org/officeDocument/2006/relationships" xmlns:p="http://schemas.openxmlformats.org/presentationml/2006/main">
  <p:tag name="PA" val="v5.2.8"/>
</p:tagLst>
</file>

<file path=ppt/tags/tag49.xml><?xml version="1.0" encoding="utf-8"?>
<p:tagLst xmlns:a="http://schemas.openxmlformats.org/drawingml/2006/main" xmlns:r="http://schemas.openxmlformats.org/officeDocument/2006/relationships" xmlns:p="http://schemas.openxmlformats.org/presentationml/2006/main">
  <p:tag name="PA" val="v5.2.8"/>
</p:tagLst>
</file>

<file path=ppt/tags/tag5.xml><?xml version="1.0" encoding="utf-8"?>
<p:tagLst xmlns:a="http://schemas.openxmlformats.org/drawingml/2006/main" xmlns:r="http://schemas.openxmlformats.org/officeDocument/2006/relationships" xmlns:p="http://schemas.openxmlformats.org/presentationml/2006/main">
  <p:tag name="PA" val="v5.2.8"/>
</p:tagLst>
</file>

<file path=ppt/tags/tag50.xml><?xml version="1.0" encoding="utf-8"?>
<p:tagLst xmlns:a="http://schemas.openxmlformats.org/drawingml/2006/main" xmlns:r="http://schemas.openxmlformats.org/officeDocument/2006/relationships" xmlns:p="http://schemas.openxmlformats.org/presentationml/2006/main">
  <p:tag name="PA" val="v5.2.8"/>
</p:tagLst>
</file>

<file path=ppt/tags/tag51.xml><?xml version="1.0" encoding="utf-8"?>
<p:tagLst xmlns:a="http://schemas.openxmlformats.org/drawingml/2006/main" xmlns:r="http://schemas.openxmlformats.org/officeDocument/2006/relationships" xmlns:p="http://schemas.openxmlformats.org/presentationml/2006/main">
  <p:tag name="PA" val="v5.2.8"/>
</p:tagLst>
</file>

<file path=ppt/tags/tag52.xml><?xml version="1.0" encoding="utf-8"?>
<p:tagLst xmlns:a="http://schemas.openxmlformats.org/drawingml/2006/main" xmlns:r="http://schemas.openxmlformats.org/officeDocument/2006/relationships" xmlns:p="http://schemas.openxmlformats.org/presentationml/2006/main">
  <p:tag name="PA" val="v5.2.8"/>
</p:tagLst>
</file>

<file path=ppt/tags/tag53.xml><?xml version="1.0" encoding="utf-8"?>
<p:tagLst xmlns:a="http://schemas.openxmlformats.org/drawingml/2006/main" xmlns:r="http://schemas.openxmlformats.org/officeDocument/2006/relationships" xmlns:p="http://schemas.openxmlformats.org/presentationml/2006/main">
  <p:tag name="PA" val="v5.2.8"/>
</p:tagLst>
</file>

<file path=ppt/tags/tag54.xml><?xml version="1.0" encoding="utf-8"?>
<p:tagLst xmlns:a="http://schemas.openxmlformats.org/drawingml/2006/main" xmlns:r="http://schemas.openxmlformats.org/officeDocument/2006/relationships" xmlns:p="http://schemas.openxmlformats.org/presentationml/2006/main">
  <p:tag name="PA" val="v5.2.8"/>
</p:tagLst>
</file>

<file path=ppt/tags/tag55.xml><?xml version="1.0" encoding="utf-8"?>
<p:tagLst xmlns:a="http://schemas.openxmlformats.org/drawingml/2006/main" xmlns:r="http://schemas.openxmlformats.org/officeDocument/2006/relationships" xmlns:p="http://schemas.openxmlformats.org/presentationml/2006/main">
  <p:tag name="PA" val="v5.2.8"/>
</p:tagLst>
</file>

<file path=ppt/tags/tag56.xml><?xml version="1.0" encoding="utf-8"?>
<p:tagLst xmlns:a="http://schemas.openxmlformats.org/drawingml/2006/main" xmlns:r="http://schemas.openxmlformats.org/officeDocument/2006/relationships" xmlns:p="http://schemas.openxmlformats.org/presentationml/2006/main">
  <p:tag name="PA" val="v5.2.8"/>
</p:tagLst>
</file>

<file path=ppt/tags/tag57.xml><?xml version="1.0" encoding="utf-8"?>
<p:tagLst xmlns:a="http://schemas.openxmlformats.org/drawingml/2006/main" xmlns:r="http://schemas.openxmlformats.org/officeDocument/2006/relationships" xmlns:p="http://schemas.openxmlformats.org/presentationml/2006/main">
  <p:tag name="PA" val="v5.2.8"/>
</p:tagLst>
</file>

<file path=ppt/tags/tag58.xml><?xml version="1.0" encoding="utf-8"?>
<p:tagLst xmlns:a="http://schemas.openxmlformats.org/drawingml/2006/main" xmlns:r="http://schemas.openxmlformats.org/officeDocument/2006/relationships" xmlns:p="http://schemas.openxmlformats.org/presentationml/2006/main">
  <p:tag name="PA" val="v5.2.8"/>
</p:tagLst>
</file>

<file path=ppt/tags/tag59.xml><?xml version="1.0" encoding="utf-8"?>
<p:tagLst xmlns:a="http://schemas.openxmlformats.org/drawingml/2006/main" xmlns:r="http://schemas.openxmlformats.org/officeDocument/2006/relationships" xmlns:p="http://schemas.openxmlformats.org/presentationml/2006/main">
  <p:tag name="PA" val="v5.2.8"/>
</p:tagLst>
</file>

<file path=ppt/tags/tag6.xml><?xml version="1.0" encoding="utf-8"?>
<p:tagLst xmlns:a="http://schemas.openxmlformats.org/drawingml/2006/main" xmlns:r="http://schemas.openxmlformats.org/officeDocument/2006/relationships" xmlns:p="http://schemas.openxmlformats.org/presentationml/2006/main">
  <p:tag name="PA" val="v5.2.8"/>
</p:tagLst>
</file>

<file path=ppt/tags/tag60.xml><?xml version="1.0" encoding="utf-8"?>
<p:tagLst xmlns:a="http://schemas.openxmlformats.org/drawingml/2006/main" xmlns:r="http://schemas.openxmlformats.org/officeDocument/2006/relationships" xmlns:p="http://schemas.openxmlformats.org/presentationml/2006/main">
  <p:tag name="PA" val="v5.2.8"/>
</p:tagLst>
</file>

<file path=ppt/tags/tag61.xml><?xml version="1.0" encoding="utf-8"?>
<p:tagLst xmlns:a="http://schemas.openxmlformats.org/drawingml/2006/main" xmlns:r="http://schemas.openxmlformats.org/officeDocument/2006/relationships" xmlns:p="http://schemas.openxmlformats.org/presentationml/2006/main">
  <p:tag name="PA" val="v5.2.8"/>
</p:tagLst>
</file>

<file path=ppt/tags/tag62.xml><?xml version="1.0" encoding="utf-8"?>
<p:tagLst xmlns:a="http://schemas.openxmlformats.org/drawingml/2006/main" xmlns:r="http://schemas.openxmlformats.org/officeDocument/2006/relationships" xmlns:p="http://schemas.openxmlformats.org/presentationml/2006/main">
  <p:tag name="PA" val="v5.2.8"/>
</p:tagLst>
</file>

<file path=ppt/tags/tag63.xml><?xml version="1.0" encoding="utf-8"?>
<p:tagLst xmlns:a="http://schemas.openxmlformats.org/drawingml/2006/main" xmlns:r="http://schemas.openxmlformats.org/officeDocument/2006/relationships" xmlns:p="http://schemas.openxmlformats.org/presentationml/2006/main">
  <p:tag name="PA" val="v5.2.8"/>
</p:tagLst>
</file>

<file path=ppt/tags/tag64.xml><?xml version="1.0" encoding="utf-8"?>
<p:tagLst xmlns:a="http://schemas.openxmlformats.org/drawingml/2006/main" xmlns:r="http://schemas.openxmlformats.org/officeDocument/2006/relationships" xmlns:p="http://schemas.openxmlformats.org/presentationml/2006/main">
  <p:tag name="PA" val="v5.2.8"/>
</p:tagLst>
</file>

<file path=ppt/tags/tag65.xml><?xml version="1.0" encoding="utf-8"?>
<p:tagLst xmlns:a="http://schemas.openxmlformats.org/drawingml/2006/main" xmlns:r="http://schemas.openxmlformats.org/officeDocument/2006/relationships" xmlns:p="http://schemas.openxmlformats.org/presentationml/2006/main">
  <p:tag name="PA" val="v5.2.8"/>
</p:tagLst>
</file>

<file path=ppt/tags/tag66.xml><?xml version="1.0" encoding="utf-8"?>
<p:tagLst xmlns:a="http://schemas.openxmlformats.org/drawingml/2006/main" xmlns:r="http://schemas.openxmlformats.org/officeDocument/2006/relationships" xmlns:p="http://schemas.openxmlformats.org/presentationml/2006/main">
  <p:tag name="PA" val="v5.2.8"/>
</p:tagLst>
</file>

<file path=ppt/tags/tag67.xml><?xml version="1.0" encoding="utf-8"?>
<p:tagLst xmlns:a="http://schemas.openxmlformats.org/drawingml/2006/main" xmlns:r="http://schemas.openxmlformats.org/officeDocument/2006/relationships" xmlns:p="http://schemas.openxmlformats.org/presentationml/2006/main">
  <p:tag name="PA" val="v5.2.8"/>
</p:tagLst>
</file>

<file path=ppt/tags/tag68.xml><?xml version="1.0" encoding="utf-8"?>
<p:tagLst xmlns:a="http://schemas.openxmlformats.org/drawingml/2006/main" xmlns:r="http://schemas.openxmlformats.org/officeDocument/2006/relationships" xmlns:p="http://schemas.openxmlformats.org/presentationml/2006/main">
  <p:tag name="PA" val="v5.2.8"/>
</p:tagLst>
</file>

<file path=ppt/tags/tag69.xml><?xml version="1.0" encoding="utf-8"?>
<p:tagLst xmlns:a="http://schemas.openxmlformats.org/drawingml/2006/main" xmlns:r="http://schemas.openxmlformats.org/officeDocument/2006/relationships" xmlns:p="http://schemas.openxmlformats.org/presentationml/2006/main">
  <p:tag name="PA" val="v5.2.8"/>
</p:tagLst>
</file>

<file path=ppt/tags/tag7.xml><?xml version="1.0" encoding="utf-8"?>
<p:tagLst xmlns:a="http://schemas.openxmlformats.org/drawingml/2006/main" xmlns:r="http://schemas.openxmlformats.org/officeDocument/2006/relationships" xmlns:p="http://schemas.openxmlformats.org/presentationml/2006/main">
  <p:tag name="PA" val="v5.2.8"/>
</p:tagLst>
</file>

<file path=ppt/tags/tag70.xml><?xml version="1.0" encoding="utf-8"?>
<p:tagLst xmlns:a="http://schemas.openxmlformats.org/drawingml/2006/main" xmlns:r="http://schemas.openxmlformats.org/officeDocument/2006/relationships" xmlns:p="http://schemas.openxmlformats.org/presentationml/2006/main">
  <p:tag name="PA" val="v5.2.8"/>
</p:tagLst>
</file>

<file path=ppt/tags/tag71.xml><?xml version="1.0" encoding="utf-8"?>
<p:tagLst xmlns:a="http://schemas.openxmlformats.org/drawingml/2006/main" xmlns:r="http://schemas.openxmlformats.org/officeDocument/2006/relationships" xmlns:p="http://schemas.openxmlformats.org/presentationml/2006/main">
  <p:tag name="PA" val="v5.2.8"/>
</p:tagLst>
</file>

<file path=ppt/tags/tag72.xml><?xml version="1.0" encoding="utf-8"?>
<p:tagLst xmlns:a="http://schemas.openxmlformats.org/drawingml/2006/main" xmlns:r="http://schemas.openxmlformats.org/officeDocument/2006/relationships" xmlns:p="http://schemas.openxmlformats.org/presentationml/2006/main">
  <p:tag name="PA" val="v5.2.8"/>
</p:tagLst>
</file>

<file path=ppt/tags/tag73.xml><?xml version="1.0" encoding="utf-8"?>
<p:tagLst xmlns:a="http://schemas.openxmlformats.org/drawingml/2006/main" xmlns:r="http://schemas.openxmlformats.org/officeDocument/2006/relationships" xmlns:p="http://schemas.openxmlformats.org/presentationml/2006/main">
  <p:tag name="PA" val="v5.2.8"/>
</p:tagLst>
</file>

<file path=ppt/tags/tag74.xml><?xml version="1.0" encoding="utf-8"?>
<p:tagLst xmlns:a="http://schemas.openxmlformats.org/drawingml/2006/main" xmlns:r="http://schemas.openxmlformats.org/officeDocument/2006/relationships" xmlns:p="http://schemas.openxmlformats.org/presentationml/2006/main">
  <p:tag name="PA" val="v5.2.8"/>
</p:tagLst>
</file>

<file path=ppt/tags/tag75.xml><?xml version="1.0" encoding="utf-8"?>
<p:tagLst xmlns:a="http://schemas.openxmlformats.org/drawingml/2006/main" xmlns:r="http://schemas.openxmlformats.org/officeDocument/2006/relationships" xmlns:p="http://schemas.openxmlformats.org/presentationml/2006/main">
  <p:tag name="PA" val="v5.2.8"/>
</p:tagLst>
</file>

<file path=ppt/tags/tag76.xml><?xml version="1.0" encoding="utf-8"?>
<p:tagLst xmlns:a="http://schemas.openxmlformats.org/drawingml/2006/main" xmlns:r="http://schemas.openxmlformats.org/officeDocument/2006/relationships" xmlns:p="http://schemas.openxmlformats.org/presentationml/2006/main">
  <p:tag name="PA" val="v5.2.8"/>
</p:tagLst>
</file>

<file path=ppt/tags/tag77.xml><?xml version="1.0" encoding="utf-8"?>
<p:tagLst xmlns:a="http://schemas.openxmlformats.org/drawingml/2006/main" xmlns:r="http://schemas.openxmlformats.org/officeDocument/2006/relationships" xmlns:p="http://schemas.openxmlformats.org/presentationml/2006/main">
  <p:tag name="PA" val="v5.2.8"/>
</p:tagLst>
</file>

<file path=ppt/tags/tag78.xml><?xml version="1.0" encoding="utf-8"?>
<p:tagLst xmlns:a="http://schemas.openxmlformats.org/drawingml/2006/main" xmlns:r="http://schemas.openxmlformats.org/officeDocument/2006/relationships" xmlns:p="http://schemas.openxmlformats.org/presentationml/2006/main">
  <p:tag name="PA" val="v5.2.8"/>
</p:tagLst>
</file>

<file path=ppt/tags/tag79.xml><?xml version="1.0" encoding="utf-8"?>
<p:tagLst xmlns:a="http://schemas.openxmlformats.org/drawingml/2006/main" xmlns:r="http://schemas.openxmlformats.org/officeDocument/2006/relationships" xmlns:p="http://schemas.openxmlformats.org/presentationml/2006/main">
  <p:tag name="PA" val="v5.2.8"/>
</p:tagLst>
</file>

<file path=ppt/tags/tag8.xml><?xml version="1.0" encoding="utf-8"?>
<p:tagLst xmlns:a="http://schemas.openxmlformats.org/drawingml/2006/main" xmlns:r="http://schemas.openxmlformats.org/officeDocument/2006/relationships" xmlns:p="http://schemas.openxmlformats.org/presentationml/2006/main">
  <p:tag name="PA" val="v5.2.8"/>
</p:tagLst>
</file>

<file path=ppt/tags/tag80.xml><?xml version="1.0" encoding="utf-8"?>
<p:tagLst xmlns:a="http://schemas.openxmlformats.org/drawingml/2006/main" xmlns:r="http://schemas.openxmlformats.org/officeDocument/2006/relationships" xmlns:p="http://schemas.openxmlformats.org/presentationml/2006/main">
  <p:tag name="PA" val="v5.2.8"/>
</p:tagLst>
</file>

<file path=ppt/tags/tag81.xml><?xml version="1.0" encoding="utf-8"?>
<p:tagLst xmlns:a="http://schemas.openxmlformats.org/drawingml/2006/main" xmlns:r="http://schemas.openxmlformats.org/officeDocument/2006/relationships" xmlns:p="http://schemas.openxmlformats.org/presentationml/2006/main">
  <p:tag name="PA" val="v5.2.8"/>
</p:tagLst>
</file>

<file path=ppt/tags/tag9.xml><?xml version="1.0" encoding="utf-8"?>
<p:tagLst xmlns:a="http://schemas.openxmlformats.org/drawingml/2006/main" xmlns:r="http://schemas.openxmlformats.org/officeDocument/2006/relationships" xmlns:p="http://schemas.openxmlformats.org/presentationml/2006/main">
  <p:tag name="PA" val="v5.2.8"/>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2ctjv0mg">
      <a:majorFont>
        <a:latin typeface="Adobe Arabic" panose="020F0302020204030204"/>
        <a:ea typeface="微软雅黑"/>
        <a:cs typeface=""/>
      </a:majorFont>
      <a:minorFont>
        <a:latin typeface="Adobe Arabic" panose="020F0502020204030204"/>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376</TotalTime>
  <Words>2011</Words>
  <Application>Microsoft Office PowerPoint</Application>
  <PresentationFormat>宽屏</PresentationFormat>
  <Paragraphs>125</Paragraphs>
  <Slides>26</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26</vt:i4>
      </vt:variant>
    </vt:vector>
  </HeadingPairs>
  <TitlesOfParts>
    <vt:vector size="39" baseType="lpstr">
      <vt:lpstr>Adobe Arabic</vt:lpstr>
      <vt:lpstr>Meiryo</vt:lpstr>
      <vt:lpstr>方正兰亭黑_GBK</vt:lpstr>
      <vt:lpstr>汉仪雅酷黑 75W</vt:lpstr>
      <vt:lpstr>思源黑体 CN Heavy</vt:lpstr>
      <vt:lpstr>宋体</vt:lpstr>
      <vt:lpstr>微软雅黑</vt:lpstr>
      <vt:lpstr>Arial</vt:lpstr>
      <vt:lpstr>Calibri</vt:lpstr>
      <vt:lpstr>Calibri Light</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优品PPT</dc:creator>
  <dc:description>http://www.ypppt.com/</dc:description>
  <cp:lastModifiedBy>kan</cp:lastModifiedBy>
  <cp:revision>12</cp:revision>
  <dcterms:created xsi:type="dcterms:W3CDTF">2020-05-07T04:43:24Z</dcterms:created>
  <dcterms:modified xsi:type="dcterms:W3CDTF">2020-08-06T05:10:24Z</dcterms:modified>
</cp:coreProperties>
</file>