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sldIdLst>
    <p:sldId id="256" r:id="rId3"/>
    <p:sldId id="295" r:id="rId4"/>
    <p:sldId id="257" r:id="rId5"/>
    <p:sldId id="258" r:id="rId6"/>
    <p:sldId id="262" r:id="rId7"/>
    <p:sldId id="270" r:id="rId8"/>
    <p:sldId id="273" r:id="rId9"/>
    <p:sldId id="272" r:id="rId10"/>
    <p:sldId id="271" r:id="rId11"/>
    <p:sldId id="268" r:id="rId12"/>
    <p:sldId id="274" r:id="rId13"/>
    <p:sldId id="286" r:id="rId14"/>
    <p:sldId id="285" r:id="rId15"/>
    <p:sldId id="284" r:id="rId16"/>
    <p:sldId id="283" r:id="rId17"/>
    <p:sldId id="282" r:id="rId18"/>
    <p:sldId id="281" r:id="rId19"/>
    <p:sldId id="280" r:id="rId20"/>
    <p:sldId id="279" r:id="rId21"/>
    <p:sldId id="278" r:id="rId22"/>
    <p:sldId id="277" r:id="rId23"/>
    <p:sldId id="276" r:id="rId24"/>
    <p:sldId id="275" r:id="rId25"/>
    <p:sldId id="267" r:id="rId26"/>
    <p:sldId id="287" r:id="rId27"/>
    <p:sldId id="291" r:id="rId28"/>
    <p:sldId id="290" r:id="rId29"/>
    <p:sldId id="289" r:id="rId30"/>
    <p:sldId id="288" r:id="rId31"/>
    <p:sldId id="269" r:id="rId32"/>
    <p:sldId id="292" r:id="rId33"/>
    <p:sldId id="293" r:id="rId34"/>
    <p:sldId id="266" r:id="rId35"/>
    <p:sldId id="296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4F3E"/>
    <a:srgbClr val="FEC850"/>
    <a:srgbClr val="FB959D"/>
    <a:srgbClr val="EF8677"/>
    <a:srgbClr val="F3EAE4"/>
    <a:srgbClr val="EB6357"/>
    <a:srgbClr val="EC6D5F"/>
    <a:srgbClr val="FFD65B"/>
    <a:srgbClr val="FC8790"/>
    <a:srgbClr val="F29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FD8DC-9EBA-4693-BB3B-2081A980CC8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D3B21-9487-44FE-B8EE-D427219B4E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82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0138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2C1F149-DBFE-432A-A333-F4D26A6E8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891536E-1959-4DB6-B90A-88E36DCF3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9F532B7-262E-44D1-99B1-BDFC5FE2E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804E4DC-B067-462F-A211-B27313E6D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24BB592-DB53-426C-B8C2-13F96F4FE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917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3A22BD0-6513-4936-A84D-D4C258CA2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81F4B17-60F8-4535-B4D0-1B84D81AE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4E231A0-4641-41C0-9751-98F1DA11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C969BC3-09CF-44D6-BD84-D3D480856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E0EAEC1-81B1-4DA0-8F2E-BC1345D7D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995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7BB7840-8E3A-48B3-88B1-6A337CB52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18E7509-6161-4F94-8CC5-B0C5A6A3B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F42F69-2313-4B53-BCBA-D887B1261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D58633C-F463-4D24-BDFA-5301DFF06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B4A70F0-ECFE-49DC-AB8C-E36A8B02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042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89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347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99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90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702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7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874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60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52D37C2-7E73-45F1-B8D8-678B54B8B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74A504A-3761-4883-A43D-3BEE99484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86A2776-0E75-484F-9DB7-8DA7787E2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2A88B0-FA24-45FB-9B1C-578F7E3F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05906F-8EFF-4F4B-9E4B-43EDAC985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348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25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38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82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4D96C80-F485-4A03-9A0F-FEA5A6752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B05A7C5-1818-4F76-83C8-9C444DA0F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41071D5-176E-4803-97D2-7249D3337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5FE627-10BB-4FAF-B4AB-F53C2A227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52A87C3-2B48-4041-AF4E-56675619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587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5D432D7-C3BE-4BDF-A211-D25B65B72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593450F-F0CE-4FF1-AD63-B162ADCAF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35AC184-1ED9-4675-B455-5358AF347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3C3868F-9962-468A-9917-4F84B14E5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4EAE53-879F-411E-851E-AE399263E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86F4B9A-1A3F-4C76-866F-5C316E4D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620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591A3C8-3ECC-441E-9506-53DED45D0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711D144-6EBD-46A2-BD03-5C902B28C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20DCAA4-42EF-40A8-A095-4C0AB4D4E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0C00162-AD2F-42C3-A170-3BEC025E2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C7F9BC4-D47A-4716-9741-E93EB68134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B547913-5FAE-422D-A978-89DEF18E0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61B6048-1530-4975-95AA-DDF6E1501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7C50B2A-DD80-4CBD-AAF4-EAF48C29A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413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36F549-DC99-4AA1-8583-BE38CDA23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3F529AD-D59F-480E-9454-615E5260F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8906182-EDE7-4956-9E58-78D0ED44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A9A2DEA-4A9D-499C-A284-11D4EBEFF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909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BD793CF-E336-481D-B51B-9067D684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9D42835-5F61-4F28-90D9-13B582AA5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72CCA5B-238A-4B4E-BE1C-C8811BEE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08498AA2-F1E6-4571-ACB5-7503C499E47D}"/>
              </a:ext>
            </a:extLst>
          </p:cNvPr>
          <p:cNvSpPr txBox="1">
            <a:spLocks/>
          </p:cNvSpPr>
          <p:nvPr userDrawn="1"/>
        </p:nvSpPr>
        <p:spPr>
          <a:xfrm>
            <a:off x="838200" y="713176"/>
            <a:ext cx="3541295" cy="1115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098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0EA6F8-15E3-4E88-9EFB-2CEC5CC1A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D548FAD-DB2F-41FF-877A-31021803B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64323E2-DAE5-4FBC-8E0C-69DC79692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49ADE13-B856-4E3A-831F-9B99B7B6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899C3AF-E7BF-4E21-94D1-1F840A0AE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692EBD2-9438-4553-A14D-6EB67756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C03ADDFC-0729-427A-B1ED-3BDA196EBC44}"/>
              </a:ext>
            </a:extLst>
          </p:cNvPr>
          <p:cNvSpPr txBox="1">
            <a:spLocks/>
          </p:cNvSpPr>
          <p:nvPr userDrawn="1"/>
        </p:nvSpPr>
        <p:spPr>
          <a:xfrm>
            <a:off x="1230730" y="2847570"/>
            <a:ext cx="3541295" cy="1115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11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B05AED0-F6FF-477C-A5AA-3B1AA31D3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A5BE7E92-5C0D-4A15-BABD-BD402BB4F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398396C-AE86-4493-8484-A41EF2E47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F5E408F-0B6B-43B1-AFC7-9D58B4891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371398-B7EF-4F37-A6A0-BA55144AB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8C56055-AEA8-418C-8103-30606136C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49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8A76970-A84F-4A33-AAC1-379BECAD5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CE3F9AE-BDEC-4D2B-8EC5-38B67E1B1F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88BD58-F2AE-4C22-8388-8EE9F6CAA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B2EFB-3A20-438F-9BD3-6E81671EF2F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A8C4012-C711-47DF-9C2A-D1D0C8921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798D8F8-D0E4-41EC-8943-E01731B61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33E71-2B93-4BD4-A1AF-268C22E405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28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6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7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8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9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5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5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3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F9300D2-F578-4B04-B498-A26D54E88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8B26073-B115-4C6F-855B-5A39709686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E746454-9F98-43E9-BBDD-5087D2217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C9C0D92-C56C-41BA-9F58-7B33BDCFAC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E7594EE-2F03-46E2-BF12-734F340DCE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2612182-E548-4AFE-91B0-E92077C6FD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6D7D781-05CD-4AFE-BCDE-F1DB66DB5F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A02EA3B-4FE1-4021-9DAA-1E23782AA51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903CE16-2500-4D87-B56C-79A1BD577C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B773D1D-2442-4352-9036-E18D18998D2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0012A2E-B922-4D81-819F-9BEC5E408DA9}"/>
              </a:ext>
            </a:extLst>
          </p:cNvPr>
          <p:cNvSpPr txBox="1"/>
          <p:nvPr/>
        </p:nvSpPr>
        <p:spPr>
          <a:xfrm>
            <a:off x="2945172" y="1532616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dirty="0">
                <a:ln w="2540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春节快乐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EAA1A3B-0360-4DE6-AEB4-BF55603326D3}"/>
              </a:ext>
            </a:extLst>
          </p:cNvPr>
          <p:cNvSpPr txBox="1"/>
          <p:nvPr/>
        </p:nvSpPr>
        <p:spPr>
          <a:xfrm>
            <a:off x="4193417" y="3509963"/>
            <a:ext cx="364715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5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习俗简介宝典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206888D2-CF9B-4DC4-97C3-2EA2B6357297}"/>
              </a:ext>
            </a:extLst>
          </p:cNvPr>
          <p:cNvSpPr txBox="1"/>
          <p:nvPr/>
        </p:nvSpPr>
        <p:spPr>
          <a:xfrm>
            <a:off x="2664794" y="4641114"/>
            <a:ext cx="283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演讲人</a:t>
            </a:r>
            <a:r>
              <a:rPr lang="zh-CN" altLang="en-US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：</a:t>
            </a:r>
            <a:r>
              <a:rPr lang="zh-CN" altLang="en-US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优</a:t>
            </a:r>
            <a:r>
              <a:rPr lang="zh-CN" altLang="en-US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品</a:t>
            </a:r>
            <a:r>
              <a:rPr lang="en-US" altLang="zh-CN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PPT</a:t>
            </a:r>
            <a:endParaRPr lang="zh-CN" altLang="en-US" sz="2800" dirty="0">
              <a:ln w="6350">
                <a:noFill/>
              </a:ln>
              <a:solidFill>
                <a:srgbClr val="DD4F3E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5039CA-0D4E-437B-A1E7-90F0301770BC}"/>
              </a:ext>
            </a:extLst>
          </p:cNvPr>
          <p:cNvSpPr txBox="1"/>
          <p:nvPr/>
        </p:nvSpPr>
        <p:spPr>
          <a:xfrm>
            <a:off x="6572419" y="4641114"/>
            <a:ext cx="3235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演讲时间：</a:t>
            </a:r>
            <a:r>
              <a:rPr lang="en-US" altLang="zh-CN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2021.3.15</a:t>
            </a:r>
            <a:endParaRPr lang="zh-CN" altLang="en-US" sz="2800" dirty="0">
              <a:ln w="6350">
                <a:noFill/>
              </a:ln>
              <a:solidFill>
                <a:srgbClr val="DD4F3E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084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6B9B2F1-514D-4CA4-BEAF-980A6E94D9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C2FA363-CE60-4751-A808-1B32767601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498ABF1-1BD2-4C22-8AED-BB5B62A499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1C49BAF-410F-43E8-8A51-675F69F83C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t="33861" r="8644" b="28317"/>
          <a:stretch/>
        </p:blipFill>
        <p:spPr>
          <a:xfrm>
            <a:off x="3176522" y="2565217"/>
            <a:ext cx="6066848" cy="1568476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0E59742B-384A-4ED6-8DB8-E6AAB6832CD3}"/>
              </a:ext>
            </a:extLst>
          </p:cNvPr>
          <p:cNvSpPr txBox="1"/>
          <p:nvPr/>
        </p:nvSpPr>
        <p:spPr>
          <a:xfrm>
            <a:off x="4479232" y="2966484"/>
            <a:ext cx="34871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8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50F3852A-A192-4F97-98B2-1AA2455C8F48}"/>
              </a:ext>
            </a:extLst>
          </p:cNvPr>
          <p:cNvSpPr txBox="1"/>
          <p:nvPr/>
        </p:nvSpPr>
        <p:spPr>
          <a:xfrm>
            <a:off x="4753810" y="1815189"/>
            <a:ext cx="29776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5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7B7E2C-D326-4885-9841-31F6DC1B019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9" t="14826" r="41133" b="16212"/>
          <a:stretch/>
        </p:blipFill>
        <p:spPr>
          <a:xfrm>
            <a:off x="5600571" y="3802616"/>
            <a:ext cx="986330" cy="19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4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FD8E86F6-B97A-4950-863C-EB820AD9E8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524" y="3836550"/>
            <a:ext cx="3337065" cy="238323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00862768-5434-469E-BA1C-9BA1EE6435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026" y="3717629"/>
            <a:ext cx="3337065" cy="2383231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50083FA1-E10A-4EC5-AA17-9E5F3F3E8FDF}"/>
              </a:ext>
            </a:extLst>
          </p:cNvPr>
          <p:cNvGrpSpPr/>
          <p:nvPr/>
        </p:nvGrpSpPr>
        <p:grpSpPr>
          <a:xfrm>
            <a:off x="1773189" y="1696957"/>
            <a:ext cx="1575819" cy="2225451"/>
            <a:chOff x="1773189" y="1696957"/>
            <a:chExt cx="1575819" cy="2225451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B32547B3-2115-45A8-A03C-7B229D5EA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773189" y="1696957"/>
              <a:ext cx="1575819" cy="237744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364B8813-1733-43E8-AABE-7A6CBE84E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733" y="1998350"/>
              <a:ext cx="1360733" cy="1924058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7A45931-7CDD-4474-BD2C-765A6790FDBD}"/>
              </a:ext>
            </a:extLst>
          </p:cNvPr>
          <p:cNvSpPr txBox="1"/>
          <p:nvPr/>
        </p:nvSpPr>
        <p:spPr>
          <a:xfrm>
            <a:off x="1970173" y="3109467"/>
            <a:ext cx="157581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李旭科书法" panose="02000603000000000000" pitchFamily="2" charset="-122"/>
                <a:ea typeface="李旭科书法" panose="02000603000000000000" pitchFamily="2" charset="-122"/>
              </a:rPr>
              <a:t>吃饺子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3C275141-18F2-4BF8-9075-4C24831B2F8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3" b="71789"/>
          <a:stretch/>
        </p:blipFill>
        <p:spPr>
          <a:xfrm>
            <a:off x="2141039" y="1745433"/>
            <a:ext cx="840118" cy="1530723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B0949A28-C9FF-4EFA-9567-7B3A1EFEBB05}"/>
              </a:ext>
            </a:extLst>
          </p:cNvPr>
          <p:cNvGrpSpPr/>
          <p:nvPr/>
        </p:nvGrpSpPr>
        <p:grpSpPr>
          <a:xfrm>
            <a:off x="3931372" y="1709493"/>
            <a:ext cx="1575819" cy="2225451"/>
            <a:chOff x="1773189" y="1696957"/>
            <a:chExt cx="1575819" cy="2225451"/>
          </a:xfrm>
        </p:grpSpPr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690AB946-2DE0-4476-AEBF-DF43A0D08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773189" y="1696957"/>
              <a:ext cx="1575819" cy="237744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A507FFFC-FFF3-4659-8F74-D4CB03E1B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733" y="1998350"/>
              <a:ext cx="1360733" cy="1924058"/>
            </a:xfrm>
            <a:prstGeom prst="rect">
              <a:avLst/>
            </a:prstGeom>
          </p:spPr>
        </p:pic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1A38E37-A8F8-4663-8B90-3DDF317A1E8E}"/>
              </a:ext>
            </a:extLst>
          </p:cNvPr>
          <p:cNvSpPr txBox="1"/>
          <p:nvPr/>
        </p:nvSpPr>
        <p:spPr>
          <a:xfrm>
            <a:off x="4128356" y="3122003"/>
            <a:ext cx="157581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李旭科书法" panose="02000603000000000000" pitchFamily="2" charset="-122"/>
                <a:ea typeface="李旭科书法" panose="02000603000000000000" pitchFamily="2" charset="-122"/>
              </a:rPr>
              <a:t>拜大年</a:t>
            </a: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6137F4E2-B585-4660-843B-A0AAE32971C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3" b="71789"/>
          <a:stretch/>
        </p:blipFill>
        <p:spPr>
          <a:xfrm>
            <a:off x="4299222" y="1757969"/>
            <a:ext cx="840118" cy="1530723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C8C71041-BD40-455C-8964-1753CBF2ED4E}"/>
              </a:ext>
            </a:extLst>
          </p:cNvPr>
          <p:cNvGrpSpPr/>
          <p:nvPr/>
        </p:nvGrpSpPr>
        <p:grpSpPr>
          <a:xfrm>
            <a:off x="6129980" y="1704357"/>
            <a:ext cx="1575819" cy="2225451"/>
            <a:chOff x="1773189" y="1696957"/>
            <a:chExt cx="1575819" cy="2225451"/>
          </a:xfrm>
        </p:grpSpPr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xmlns="" id="{18229257-6FB8-48A6-9323-BE508620B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773189" y="1696957"/>
              <a:ext cx="1575819" cy="237744"/>
            </a:xfrm>
            <a:prstGeom prst="rect">
              <a:avLst/>
            </a:prstGeom>
          </p:spPr>
        </p:pic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xmlns="" id="{2A588B68-5D6D-4EEA-BA9F-6E85253B1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733" y="1998350"/>
              <a:ext cx="1360733" cy="1924058"/>
            </a:xfrm>
            <a:prstGeom prst="rect">
              <a:avLst/>
            </a:prstGeom>
          </p:spPr>
        </p:pic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73713198-9CA4-4147-A8AE-8970533507B0}"/>
              </a:ext>
            </a:extLst>
          </p:cNvPr>
          <p:cNvSpPr txBox="1"/>
          <p:nvPr/>
        </p:nvSpPr>
        <p:spPr>
          <a:xfrm>
            <a:off x="6326964" y="3116867"/>
            <a:ext cx="157581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李旭科书法" panose="02000603000000000000" pitchFamily="2" charset="-122"/>
                <a:ea typeface="李旭科书法" panose="02000603000000000000" pitchFamily="2" charset="-122"/>
              </a:rPr>
              <a:t>放鞭炮</a:t>
            </a: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9DBC9AA5-FABA-419E-8A41-965787B633F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3" b="71789"/>
          <a:stretch/>
        </p:blipFill>
        <p:spPr>
          <a:xfrm>
            <a:off x="6497830" y="1752833"/>
            <a:ext cx="840118" cy="1530723"/>
          </a:xfrm>
          <a:prstGeom prst="rect">
            <a:avLst/>
          </a:prstGeom>
        </p:spPr>
      </p:pic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8DD2DCFC-C8C5-4C6A-B625-3C26EEB5F70D}"/>
              </a:ext>
            </a:extLst>
          </p:cNvPr>
          <p:cNvGrpSpPr/>
          <p:nvPr/>
        </p:nvGrpSpPr>
        <p:grpSpPr>
          <a:xfrm>
            <a:off x="8264176" y="1696957"/>
            <a:ext cx="1575819" cy="2225451"/>
            <a:chOff x="1773189" y="1696957"/>
            <a:chExt cx="1575819" cy="2225451"/>
          </a:xfrm>
        </p:grpSpPr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xmlns="" id="{BD4838D6-E72C-4FFD-83B9-BD5ADB54A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773189" y="1696957"/>
              <a:ext cx="1575819" cy="237744"/>
            </a:xfrm>
            <a:prstGeom prst="rect">
              <a:avLst/>
            </a:prstGeom>
          </p:spPr>
        </p:pic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xmlns="" id="{BFD48612-AD48-4D75-B10E-DF4113191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733" y="1998350"/>
              <a:ext cx="1360733" cy="1924058"/>
            </a:xfrm>
            <a:prstGeom prst="rect">
              <a:avLst/>
            </a:prstGeom>
          </p:spPr>
        </p:pic>
      </p:grp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7E601025-BD72-4AF3-B0EF-D2BBBBC2EB6A}"/>
              </a:ext>
            </a:extLst>
          </p:cNvPr>
          <p:cNvSpPr txBox="1"/>
          <p:nvPr/>
        </p:nvSpPr>
        <p:spPr>
          <a:xfrm>
            <a:off x="8461160" y="3109467"/>
            <a:ext cx="157581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李旭科书法" panose="02000603000000000000" pitchFamily="2" charset="-122"/>
                <a:ea typeface="李旭科书法" panose="02000603000000000000" pitchFamily="2" charset="-122"/>
              </a:rPr>
              <a:t>贴春联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FDB0B150-4C54-4808-810A-03271797AC2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3" b="71789"/>
          <a:stretch/>
        </p:blipFill>
        <p:spPr>
          <a:xfrm>
            <a:off x="8632026" y="1745433"/>
            <a:ext cx="840118" cy="153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7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46" grpId="0"/>
      <p:bldP spid="51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53149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xmlns="" id="{69858274-9C08-4DDB-85F3-80DF57B80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748" y="1326060"/>
            <a:ext cx="1129620" cy="500169"/>
          </a:xfrm>
        </p:spPr>
        <p:txBody>
          <a:bodyPr>
            <a:normAutofit/>
          </a:bodyPr>
          <a:lstStyle/>
          <a:p>
            <a:pPr algn="dist" eaLnBrk="1" fontAlgn="auto" hangingPunct="1">
              <a:spcAft>
                <a:spcPts val="0"/>
              </a:spcAft>
              <a:defRPr/>
            </a:pPr>
            <a:r>
              <a:rPr lang="zh-CN" altLang="en-US" sz="26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小年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9B17AAB7-72B9-4EFB-B7BE-5CF2D407FE5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845898" y="2145967"/>
            <a:ext cx="6095319" cy="2640735"/>
          </a:xfrm>
        </p:spPr>
        <p:txBody>
          <a:bodyPr>
            <a:normAutofit/>
          </a:bodyPr>
          <a:lstStyle/>
          <a:p>
            <a:pPr marL="0" indent="0">
              <a:lnSpc>
                <a:spcPts val="2500"/>
              </a:lnSpc>
              <a:spcBef>
                <a:spcPts val="0"/>
              </a:spcBef>
              <a:buClr>
                <a:srgbClr val="C00000"/>
              </a:buClr>
              <a:buNone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或二十四又称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“小年”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，是民间祭灶的日子。民谣中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二十三，糖瓜粘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指的即是每年腊月二十三或二十四日的祭灶。有所谓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官三民四船家五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法，也就是官府在腊月二十三日，一般民家在二十四日，水上人家则为二十五日举行祭灶。小年是整个春节庆祝活动的开始和伏笔，其主要活动有两项：扫年和祭灶。除此之外，还有吃灶糖的习俗，有的地方还要吃火烧、吃糖糕、油饼，喝豆腐汤。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zh-CN" altLang="en-US" sz="1700" dirty="0">
              <a:solidFill>
                <a:srgbClr val="DD4F3E"/>
              </a:solidFill>
              <a:latin typeface="+mj-ea"/>
              <a:ea typeface="+mj-ea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A4780D9-CCC6-44FE-97FD-45CFB48827BF}"/>
              </a:ext>
            </a:extLst>
          </p:cNvPr>
          <p:cNvGrpSpPr/>
          <p:nvPr/>
        </p:nvGrpSpPr>
        <p:grpSpPr>
          <a:xfrm>
            <a:off x="1146172" y="2541449"/>
            <a:ext cx="578033" cy="2015260"/>
            <a:chOff x="1146172" y="2541449"/>
            <a:chExt cx="578033" cy="2015260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76E80B04-11EC-4916-85D7-686DBDE07A33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A2EDA31-0601-45F8-9742-509B3FB46E21}"/>
                </a:ext>
              </a:extLst>
            </p:cNvPr>
            <p:cNvSpPr/>
            <p:nvPr/>
          </p:nvSpPr>
          <p:spPr>
            <a:xfrm>
              <a:off x="1210861" y="2771605"/>
              <a:ext cx="389510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腊月二十三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37F4DF7-1629-4328-B9A8-06153939AF7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957420" y="4232247"/>
            <a:ext cx="377504" cy="4919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E001BDA-BAA3-4B3D-9C1D-6A8B7A8F7D8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1646338" y="2560950"/>
            <a:ext cx="360000" cy="42044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67AA31B-4A3D-4BDF-BF82-EC06BFEA006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995921" y="1968811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6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37107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0C056EF6-FDD7-4F2E-8E31-8F345F86EA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71486" y="2031836"/>
            <a:ext cx="8758012" cy="3392989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祭灶，是一项在中国民间影响很大、流传极广的习俗。旧时，差不多家家灶间都设有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“灶王爷”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神位。人们称这尊神为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司命菩萨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灶君司命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，传说他是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玉皇大帝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封的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九天东厨司命灶王府君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负责管理各家的灶火，被作为一家的保护神而受到崇拜。灶王龛大都设在灶房的北面或东面，中间供上灶王爷的神像。没有灶王龛的人家，也有将神像直接贴在墙上的。有的神像只画灶王爷一人，有的则有男女两人，女神被称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“灶王奶奶”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腊月二十三日的祭灶与过年有着密切的关系。因为，在一周后的大年三十晚上，灶王爷便带着一家人应该得到的吉凶祸福，与其他诸神一同来到人间。灶王爷被认为是为天上诸神引路的。其他诸神在过完年后再度升天，只有灶王爷会长久地留在人家的厨房内。迎接诸神的仪式称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接神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，对灶王爷来说叫做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接灶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DD4F3E"/>
              </a:buClr>
              <a:buFont typeface="Wingdings"/>
              <a:buChar char=""/>
              <a:defRPr/>
            </a:pPr>
            <a:endParaRPr lang="zh-CN" altLang="en-US" sz="1700" dirty="0">
              <a:solidFill>
                <a:srgbClr val="DD4F3E"/>
              </a:solidFill>
              <a:latin typeface="+mj-ea"/>
              <a:ea typeface="+mj-ea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BBDB046-C674-404D-8416-F72732C513E9}"/>
              </a:ext>
            </a:extLst>
          </p:cNvPr>
          <p:cNvGrpSpPr/>
          <p:nvPr/>
        </p:nvGrpSpPr>
        <p:grpSpPr>
          <a:xfrm>
            <a:off x="1146172" y="2541449"/>
            <a:ext cx="578033" cy="2004896"/>
            <a:chOff x="1146172" y="2541449"/>
            <a:chExt cx="578033" cy="2004896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A2062983-1745-450E-9734-08D4976FD1E8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4F9187F5-8F51-421F-903C-AC19141B564D}"/>
                </a:ext>
              </a:extLst>
            </p:cNvPr>
            <p:cNvSpPr/>
            <p:nvPr/>
          </p:nvSpPr>
          <p:spPr>
            <a:xfrm>
              <a:off x="1210861" y="3188697"/>
              <a:ext cx="38951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祭灶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EB8A484-F303-4D6D-9962-4D63D1C5498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957420" y="4232247"/>
            <a:ext cx="377504" cy="4919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F3E852B-796A-41ED-B6F3-6FE80F8DC98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1646338" y="2560950"/>
            <a:ext cx="360000" cy="42044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BE0B2D23-8434-4FC0-9F46-22967373004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995921" y="1968811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2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53149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D841F156-918F-4526-BAFA-EDC9AF32463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014167" y="2229919"/>
            <a:ext cx="4437293" cy="2027240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举行过灶祭后，便正式地开始做迎接过年的准备。扫尘就是年终大扫除，北方称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扫房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 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，南方叫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掸尘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。在春节前扫尘搞卫生，是中国人民素有的传统习惯。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77244F5-B366-4C58-829B-5ED864A33DD6}"/>
              </a:ext>
            </a:extLst>
          </p:cNvPr>
          <p:cNvGrpSpPr/>
          <p:nvPr/>
        </p:nvGrpSpPr>
        <p:grpSpPr>
          <a:xfrm>
            <a:off x="1438110" y="2230851"/>
            <a:ext cx="578033" cy="2004896"/>
            <a:chOff x="1146172" y="2541449"/>
            <a:chExt cx="578033" cy="2004896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2F10C66F-67F2-4D28-837E-725FA267EE26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156FF4CC-9598-4A3D-9C36-B87AE372D44E}"/>
                </a:ext>
              </a:extLst>
            </p:cNvPr>
            <p:cNvSpPr/>
            <p:nvPr/>
          </p:nvSpPr>
          <p:spPr>
            <a:xfrm>
              <a:off x="1210861" y="3092445"/>
              <a:ext cx="38951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扫尘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7DCD242-C82F-45D1-A171-D83F6F61C6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249358" y="3921649"/>
            <a:ext cx="377504" cy="4919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48F3746-2506-4303-A9E9-DBF94FA5306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1938276" y="2250352"/>
            <a:ext cx="360000" cy="42044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D20C5519-0C05-4750-96DA-23B9CA00D3A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287859" y="1658213"/>
            <a:ext cx="876602" cy="11423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0284F8D-EC0A-4FE8-8056-BDBA00BABFC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03"/>
          <a:stretch/>
        </p:blipFill>
        <p:spPr>
          <a:xfrm>
            <a:off x="7989059" y="1939580"/>
            <a:ext cx="2700142" cy="385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3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117317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xmlns="" id="{BA52394B-586D-4171-B93A-8A6DBA3D8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1627" y="1239936"/>
            <a:ext cx="1144218" cy="539844"/>
          </a:xfrm>
        </p:spPr>
        <p:txBody>
          <a:bodyPr/>
          <a:lstStyle/>
          <a:p>
            <a:pPr algn="dist" eaLnBrk="1" fontAlgn="auto" hangingPunct="1">
              <a:spcAft>
                <a:spcPts val="0"/>
              </a:spcAft>
              <a:defRPr/>
            </a:pPr>
            <a:r>
              <a:rPr lang="zh-CN" altLang="en-US" sz="26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除夕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5F614332-70F3-4547-952F-5D8CD961BBB4}"/>
              </a:ext>
            </a:extLst>
          </p:cNvPr>
          <p:cNvSpPr txBox="1">
            <a:spLocks/>
          </p:cNvSpPr>
          <p:nvPr/>
        </p:nvSpPr>
        <p:spPr>
          <a:xfrm>
            <a:off x="2506504" y="2090072"/>
            <a:ext cx="7470563" cy="331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91440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每年农历腊月的最后一天的晚上，农历年的最后一天（月大为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日，月小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日），称之为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除夕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。它与春节（正月初一）首尾相连，是人们辞旧迎新的日子。由于农历大月有三十天、小月只有二十九天，所以除夕的日期也就有廿九、三十的不同了。但是这一天常常不论是二十九还是三十，习惯上都被称为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大年三十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。除夕晚上全家人</a:t>
            </a:r>
            <a:r>
              <a:rPr lang="en-US" sz="17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团圆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吃</a:t>
            </a:r>
            <a:r>
              <a:rPr lang="en-US" sz="17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年夜饭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（农历一年中最后一顿饭），年夜饭以后有发压岁钱和熬年夜（守岁）的习俗、</a:t>
            </a:r>
          </a:p>
          <a:p>
            <a:pPr marL="285750" indent="-285750" defTabSz="91440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周、秦时期每年将尽的时候，</a:t>
            </a:r>
            <a:r>
              <a:rPr lang="en-US" sz="17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皇宫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里要举行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大傩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的仪式，击鼓驱逐疫疠之鬼，称为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逐除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，后又称除夕的前一天为小除，即小年夜；除夕为大除，即大年夜。</a:t>
            </a:r>
          </a:p>
          <a:p>
            <a:pPr marL="274320" marR="0" lvl="0" indent="-27432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D4F3E"/>
              </a:buClr>
              <a:buSzTx/>
              <a:buFont typeface="Wingdings"/>
              <a:buChar char=""/>
              <a:tabLst/>
              <a:defRPr/>
            </a:pPr>
            <a:endParaRPr kumimoji="0" lang="zh-CN" altLang="en-US" sz="1700" b="0" i="0" u="none" strike="noStrike" kern="1200" cap="none" spc="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2A987C6-D0C0-4820-9C87-E260D25C5C08}"/>
              </a:ext>
            </a:extLst>
          </p:cNvPr>
          <p:cNvGrpSpPr/>
          <p:nvPr/>
        </p:nvGrpSpPr>
        <p:grpSpPr>
          <a:xfrm>
            <a:off x="1146172" y="2541449"/>
            <a:ext cx="578033" cy="2004896"/>
            <a:chOff x="1146172" y="2541449"/>
            <a:chExt cx="578033" cy="2004896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43F83F8C-75D7-43D8-8CC4-22FACB4636FD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BC33E021-57CC-424F-AB19-EA38ED65195D}"/>
                </a:ext>
              </a:extLst>
            </p:cNvPr>
            <p:cNvSpPr/>
            <p:nvPr/>
          </p:nvSpPr>
          <p:spPr>
            <a:xfrm>
              <a:off x="1210861" y="2771605"/>
              <a:ext cx="389510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大年三十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1C8EC0C-CEC3-497F-B4CD-DE612C6833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957420" y="4232247"/>
            <a:ext cx="377504" cy="4919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957C586-5E10-45A6-8A0D-21A9EF4ABA2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1646338" y="2560950"/>
            <a:ext cx="360000" cy="42044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73FA8558-EB1B-47C9-A33D-ACD140F96AD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995921" y="1968811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1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101275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1B1503E6-75BA-48E7-851E-D87EBCA37BE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686062" y="1765701"/>
            <a:ext cx="7204102" cy="3463603"/>
          </a:xfrm>
        </p:spPr>
        <p:txBody>
          <a:bodyPr>
            <a:noAutofit/>
          </a:bodyPr>
          <a:lstStyle/>
          <a:p>
            <a:pPr marL="285750" indent="-285750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桌上有大菜、冷盆、热炒、点心，一般少不了两样东西，一是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火锅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．一是鱼。火锅沸煮，热气腾腾，温馨撩人，说明红红火火；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鱼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谐音，是象征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“吉庆有余”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，也喻示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“年年有余”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。还有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萝卜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俗称菜头，祝愿有好彩头；龙虾、爆鱼等煎炸食物，预祝家运兴旺如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烈火烹油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。最后多为一道甜食，祝福往后的日子甜甜蜜蜜。这天即使不会喝酒的，也多少喝一点。</a:t>
            </a:r>
          </a:p>
          <a:p>
            <a:pPr marL="285750" indent="-285750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年夜饭的名堂很多，南北各地不同，有饺子、馄饨、长面、元宵等，而且各有讲究。北方人过年习惯吃饺子（吃饺子的习俗是从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传下来的），是取新旧交替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更岁交子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的意思。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724E3EE-5E01-4FF4-B4A6-E88DB9081820}"/>
              </a:ext>
            </a:extLst>
          </p:cNvPr>
          <p:cNvGrpSpPr/>
          <p:nvPr/>
        </p:nvGrpSpPr>
        <p:grpSpPr>
          <a:xfrm>
            <a:off x="1225612" y="2358642"/>
            <a:ext cx="578033" cy="2004896"/>
            <a:chOff x="1146172" y="2541449"/>
            <a:chExt cx="578033" cy="2004896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2B7AD60D-D81F-4A8C-8CBF-2568E3DB0FFA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6FAD35EA-59BE-47B4-93F1-CC1240758938}"/>
                </a:ext>
              </a:extLst>
            </p:cNvPr>
            <p:cNvSpPr/>
            <p:nvPr/>
          </p:nvSpPr>
          <p:spPr>
            <a:xfrm>
              <a:off x="1210861" y="2835773"/>
              <a:ext cx="389510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吃年夜饭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AC49CE2-E4C2-4383-90A3-D36AE64811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036860" y="4049440"/>
            <a:ext cx="377504" cy="4919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57DF296-C59D-4391-ACC7-E6D8C329D0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1725778" y="2378143"/>
            <a:ext cx="360000" cy="42044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5F54A283-5A09-4F37-9BA2-85247F2038F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075361" y="1786004"/>
            <a:ext cx="876602" cy="11423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1086895-607D-4BC8-8136-7CF8DCF256C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2673" y="4099516"/>
            <a:ext cx="3256158" cy="23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1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85233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D9A99FD3-D6F7-4E21-9631-A26CBA2FE2F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92158" y="2517140"/>
            <a:ext cx="4262725" cy="1422400"/>
          </a:xfrm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守岁，就是在旧年的最后一天夜里不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睡觉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，熬夜迎接新一年的到来的习俗，也叫除夕守岁，俗名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熬年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87B3964-109C-4A8A-ABA7-BD7E6DF5A3B8}"/>
              </a:ext>
            </a:extLst>
          </p:cNvPr>
          <p:cNvGrpSpPr/>
          <p:nvPr/>
        </p:nvGrpSpPr>
        <p:grpSpPr>
          <a:xfrm>
            <a:off x="1673290" y="2182938"/>
            <a:ext cx="578033" cy="2004896"/>
            <a:chOff x="1146172" y="2541449"/>
            <a:chExt cx="578033" cy="2004896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230330C1-A8DC-4FDD-8139-06E8D6F61760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3BE92555-40F0-44DB-9026-74196D4820AB}"/>
                </a:ext>
              </a:extLst>
            </p:cNvPr>
            <p:cNvSpPr/>
            <p:nvPr/>
          </p:nvSpPr>
          <p:spPr>
            <a:xfrm>
              <a:off x="1210861" y="3188697"/>
              <a:ext cx="38951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守岁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B9A4D181-E7A1-4CC0-A09B-48C6814746B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84538" y="3873736"/>
            <a:ext cx="377504" cy="4919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2CFBB0F-FC06-44E6-8AB6-5A652EA5A13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2173456" y="2202439"/>
            <a:ext cx="360000" cy="42044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C99DAF9-908B-439D-8500-F0F43791DC5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523039" y="1610300"/>
            <a:ext cx="876602" cy="11423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2C9A420-01B9-49E5-AB4F-1077526CA4F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58" y="1988342"/>
            <a:ext cx="4262725" cy="426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6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4" y="1723"/>
            <a:ext cx="12208041" cy="685464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85233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5629E42E-E841-42CB-9766-3FD6C318D2C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074276" y="2304265"/>
            <a:ext cx="5260975" cy="1592394"/>
          </a:xfrm>
        </p:spPr>
        <p:txBody>
          <a:bodyPr>
            <a:norm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新年的初一，人们都早早起来，后来一些上层人物和士大夫便使用各贴相互投贺，由此发展出来后来的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贺年片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ED80E6B5-8282-454F-BCC3-F04F0604A2B5}"/>
              </a:ext>
            </a:extLst>
          </p:cNvPr>
          <p:cNvGrpSpPr/>
          <p:nvPr/>
        </p:nvGrpSpPr>
        <p:grpSpPr>
          <a:xfrm>
            <a:off x="1633184" y="2074542"/>
            <a:ext cx="578033" cy="2004896"/>
            <a:chOff x="1146172" y="2541449"/>
            <a:chExt cx="578033" cy="2004896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D6154558-5750-40F0-9FA1-CAADE26A3727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666D42C9-8E2F-4CD8-BE9B-302C232891F6}"/>
                </a:ext>
              </a:extLst>
            </p:cNvPr>
            <p:cNvSpPr/>
            <p:nvPr/>
          </p:nvSpPr>
          <p:spPr>
            <a:xfrm>
              <a:off x="1210861" y="3124529"/>
              <a:ext cx="38951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拜年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70AF180-F8F6-4F53-9ED4-6DB44BD61B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44432" y="3765340"/>
            <a:ext cx="377504" cy="4919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441C70F6-BC47-4ACC-850B-B0497A98938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2133350" y="2094043"/>
            <a:ext cx="360000" cy="42044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E9E4AD6-1A03-4C01-A833-9D89F1246F6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82933" y="1501904"/>
            <a:ext cx="876602" cy="11423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10DAC58-6B24-4605-ABD1-00DF348717D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962" y="3042342"/>
            <a:ext cx="2664464" cy="266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3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50"/>
                            </p:stCondLst>
                            <p:childTnLst>
                              <p:par>
                                <p:cTn id="5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11" y="1676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3304C74E-49BC-4CC2-8906-BF9E450DCC4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95094" y="2554955"/>
            <a:ext cx="3625338" cy="1036637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春联也叫门对、春贴、</a:t>
            </a:r>
            <a:r>
              <a:rPr lang="en-US" sz="1700" spc="10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对联</a:t>
            </a:r>
            <a:r>
              <a:rPr lang="zh-CN" altLang="en-US" sz="1700" spc="10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、对子、桃符等，它以工整、对偶、简洁、精巧的文字</a:t>
            </a:r>
            <a:r>
              <a:rPr lang="en-US" sz="1700" spc="10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700" spc="100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zh-CN" altLang="en-US" sz="1700" dirty="0">
              <a:latin typeface="+mj-ea"/>
              <a:ea typeface="+mj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72F63C3-1D1A-48F6-8E48-BCD27BB47658}"/>
              </a:ext>
            </a:extLst>
          </p:cNvPr>
          <p:cNvSpPr/>
          <p:nvPr/>
        </p:nvSpPr>
        <p:spPr>
          <a:xfrm>
            <a:off x="5126389" y="1326060"/>
            <a:ext cx="19321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6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贴春联</a:t>
            </a:r>
            <a:endParaRPr lang="en-US" altLang="zh-CN" sz="2600" b="1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7AEEC1F-3F67-4727-8D72-4120C8D0384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8" r="48097"/>
          <a:stretch/>
        </p:blipFill>
        <p:spPr>
          <a:xfrm>
            <a:off x="1996345" y="1134403"/>
            <a:ext cx="1070828" cy="478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DF7AC68-A632-41B0-8F9D-CD1801EBDEDC}"/>
              </a:ext>
            </a:extLst>
          </p:cNvPr>
          <p:cNvSpPr txBox="1"/>
          <p:nvPr/>
        </p:nvSpPr>
        <p:spPr>
          <a:xfrm>
            <a:off x="2448903" y="1662466"/>
            <a:ext cx="492443" cy="3846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rgbClr val="FEC850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人顺家顺事事顺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A58CCB6-82C7-4440-9FFE-2BE4071AD47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8" r="48097"/>
          <a:stretch/>
        </p:blipFill>
        <p:spPr>
          <a:xfrm>
            <a:off x="8050966" y="1063038"/>
            <a:ext cx="1070828" cy="47880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E5E0C1B-03D0-4254-A5C6-22381B5162F9}"/>
              </a:ext>
            </a:extLst>
          </p:cNvPr>
          <p:cNvSpPr txBox="1"/>
          <p:nvPr/>
        </p:nvSpPr>
        <p:spPr>
          <a:xfrm>
            <a:off x="8503536" y="1591101"/>
            <a:ext cx="492443" cy="3846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rgbClr val="FEC850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业兴财兴年年兴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97F449C-044A-4FBD-A590-E90B7384FC6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370" y="3538555"/>
            <a:ext cx="2952786" cy="297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4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  <p:bldP spid="13" grpId="0"/>
      <p:bldP spid="2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892729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BC84EB4-3EFB-49E0-A7B2-14CE6CFB56E3}"/>
              </a:ext>
            </a:extLst>
          </p:cNvPr>
          <p:cNvSpPr txBox="1"/>
          <p:nvPr/>
        </p:nvSpPr>
        <p:spPr>
          <a:xfrm>
            <a:off x="5353219" y="969144"/>
            <a:ext cx="2908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的传说</a:t>
            </a:r>
            <a:endParaRPr kumimoji="0" lang="zh-CN" altLang="en-US" sz="19900" b="0" i="0" u="none" strike="noStrike" kern="1200" cap="none" spc="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E28E0668-7DF2-46ED-9A54-20CC567707F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69361" y="1902941"/>
            <a:ext cx="8445500" cy="2953081"/>
          </a:xfrm>
        </p:spPr>
        <p:txBody>
          <a:bodyPr>
            <a:noAutofit/>
          </a:bodyPr>
          <a:lstStyle/>
          <a:p>
            <a:pPr marL="285750" indent="-28575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l"/>
              <a:defRPr/>
            </a:pPr>
            <a:r>
              <a:rPr lang="en-US" sz="15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太古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时期，有一种凶猛的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怪兽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，散居在深山密林中，人们管它们叫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“年”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。它的形貌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狰狞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，生性凶残，专食飞禽走兽、鳞介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虫豸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，一天换一种口味，从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磕头虫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一直吃到大活人，让人谈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色变。后来，人们慢慢掌握了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的活动规律，它是每隔三百六十五天窜到人群聚居的地方尝一次口鲜，而且出没的时间都是在天黑以后，等到鸡鸣破晓，它们便返回山林中去了。</a:t>
            </a:r>
          </a:p>
          <a:p>
            <a:pPr marL="285750" indent="-28575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算准了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肆虐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的日期，百姓们便把这可怕的一夜视为关口来煞，称作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年关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，并且想出了一整套过年关的办法：每到这一天晚上，每家每户都提前做好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晚饭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，熄火净灶，再把鸡圈牛栏全部拴牢，把宅院的前后门都封住，躲在屋里吃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年夜饭</a:t>
            </a:r>
            <a:r>
              <a:rPr 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，由于这顿晚餐具有凶吉未卜的意味，所以置办得很丰盛，除了要全家老小围在一起用餐表示和睦团圆外，还须在吃饭前先供祭祖先，祈求祖先的</a:t>
            </a:r>
            <a:r>
              <a:rPr lang="en-US" sz="1500" spc="100" dirty="0" err="1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神灵</a:t>
            </a:r>
            <a:r>
              <a:rPr lang="zh-CN" altLang="en-US" sz="15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保佑，平安地度过这一夜，吃过晚饭后，谁都不敢睡觉，挤坐在一起闲聊壮胆。就逐渐形成了除夕熬年守岁的习惯。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16C4DE7-15B0-4534-91CF-83821F1D9C12}"/>
              </a:ext>
            </a:extLst>
          </p:cNvPr>
          <p:cNvGrpSpPr/>
          <p:nvPr/>
        </p:nvGrpSpPr>
        <p:grpSpPr>
          <a:xfrm>
            <a:off x="3875626" y="416350"/>
            <a:ext cx="2041571" cy="1585630"/>
            <a:chOff x="3895460" y="640059"/>
            <a:chExt cx="1591772" cy="1182855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043CA71F-C843-4113-8218-34F20A697A13}"/>
                </a:ext>
              </a:extLst>
            </p:cNvPr>
            <p:cNvSpPr/>
            <p:nvPr/>
          </p:nvSpPr>
          <p:spPr>
            <a:xfrm>
              <a:off x="4055089" y="730307"/>
              <a:ext cx="1432143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6500" b="1" dirty="0">
                  <a:solidFill>
                    <a:srgbClr val="DD4F3E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年</a:t>
              </a:r>
              <a:endParaRPr lang="zh-CN" altLang="en-US" sz="6500" dirty="0">
                <a:solidFill>
                  <a:srgbClr val="DD4F3E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503E300D-6C21-4D89-8743-B237323FF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5460" y="640059"/>
              <a:ext cx="1101449" cy="1024711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8355BD99-FC0F-4A20-B1F3-051CA25384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7" y="2722848"/>
            <a:ext cx="1800649" cy="27469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22F8F7E-A377-4D06-B522-E4532EE454B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79" y="1914829"/>
            <a:ext cx="960089" cy="146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81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75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4" y="1723"/>
            <a:ext cx="12203514" cy="685464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318E7C6E-324B-40D7-B356-566C9F0EC38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118573" y="1919281"/>
            <a:ext cx="5258114" cy="1401762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窗花不仅烘托了喜庆的节日气氛，也集装饰性、欣赏性和实用性于一体。剪纸在我国是一种很普及的民间艺术，千百年来深受人们的喜爱，因它大多是贴在窗户上的，所以也被称其为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窗花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。窗花以其特有的概括和夸张手法将吉事祥物、美好愿望表现得淋漓尽致，将节日装点得红火富丽。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A6F6E37-BE87-4CEF-B5B0-12021A6842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23" y="2737183"/>
            <a:ext cx="3168893" cy="3170531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81E67D9-02FA-4F1A-9FC8-3AA02AB3F6AA}"/>
              </a:ext>
            </a:extLst>
          </p:cNvPr>
          <p:cNvGrpSpPr/>
          <p:nvPr/>
        </p:nvGrpSpPr>
        <p:grpSpPr>
          <a:xfrm>
            <a:off x="1633184" y="2074542"/>
            <a:ext cx="578033" cy="2004896"/>
            <a:chOff x="1146172" y="2541449"/>
            <a:chExt cx="578033" cy="2004896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0584F029-8257-45B7-A46C-744E6AAE23EE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93DFA332-E726-429E-A430-798A6A41399A}"/>
                </a:ext>
              </a:extLst>
            </p:cNvPr>
            <p:cNvSpPr/>
            <p:nvPr/>
          </p:nvSpPr>
          <p:spPr>
            <a:xfrm>
              <a:off x="1210861" y="2915983"/>
              <a:ext cx="389510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窗花与福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67034A90-BFCC-4C34-85E1-6213826F676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44432" y="3765340"/>
            <a:ext cx="377504" cy="49193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BF336318-04F2-4CA0-A069-0B00ECDDD82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2133350" y="2094043"/>
            <a:ext cx="360000" cy="42044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4F5FAFC-AD94-4CBF-B106-053E8EFB442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82933" y="1501904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37107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xmlns="" id="{7FCA6D4D-7159-4167-B546-F43A91FBB1A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081847" y="2094043"/>
            <a:ext cx="5441966" cy="1540273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一些年画作坊中产生了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福禄寿三星图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天官赐福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五谷丰登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六畜兴旺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迎春接福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等精典的彩色年画、以满足人们喜庆祈年的美好愿望。 我国出现了年画三个重要产地：苏州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桃花坞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天津杨柳青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和山东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潍坊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；形成了中国年画的三大流派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27C4D0-9ABB-4E12-95AE-27D666E6A0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7536" y="3277546"/>
            <a:ext cx="2612277" cy="2612277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41CAB34-4F09-440C-87A0-284A5FCD2233}"/>
              </a:ext>
            </a:extLst>
          </p:cNvPr>
          <p:cNvGrpSpPr/>
          <p:nvPr/>
        </p:nvGrpSpPr>
        <p:grpSpPr>
          <a:xfrm>
            <a:off x="1633184" y="2074542"/>
            <a:ext cx="578033" cy="2004896"/>
            <a:chOff x="1146172" y="2541449"/>
            <a:chExt cx="578033" cy="2004896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A6214E22-21F9-4E9D-AE41-CDDC0F11E794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03DDEA75-B086-4310-A89E-1C40064F121B}"/>
                </a:ext>
              </a:extLst>
            </p:cNvPr>
            <p:cNvSpPr/>
            <p:nvPr/>
          </p:nvSpPr>
          <p:spPr>
            <a:xfrm>
              <a:off x="1210861" y="3124529"/>
              <a:ext cx="38951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年画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49711226-8B06-4A15-B213-13590F8D9A5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44432" y="3765340"/>
            <a:ext cx="377504" cy="4919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820B703-F034-4D5B-A5F6-895F68A519D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2133350" y="2094043"/>
            <a:ext cx="360000" cy="42044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A7DFEF7-3E2B-469B-AE1B-D87CA40C3F0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82933" y="1501904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5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4D02C794-B492-4834-9927-62EBBD98A1B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095155" y="1740651"/>
            <a:ext cx="8503471" cy="3581154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在中国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古代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神话中，相传有一个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鬼域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的世界，当中有座山，山上有一棵覆盖三千里的大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桃树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，树梢上有一只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金鸡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。每当清晨金鸡长鸣的时候，夜晚出去游荡的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鬼魂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必赶回鬼域。鬼域的大门坐落在桃树的东北，门边站着两个神人，名叫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神荼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郁垒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。如果鬼魂在夜间干了伤天害理的事情，神荼、郁垒就会立即发现并将它捉住，用芒苇做的绳子把它捆起来，送去喂虎。因而天下的鬼都畏惧神荼、郁垒。于是民间就用桃木刻成他们的模样，放在自家门口，以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避邪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防害。后来，人们干脆在桃木板上刻上神荼、郁垒的名字，认为这样做同样可以镇邪去恶。这种桃木板后来就被叫做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桃符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人们又把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秦叔宝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尉迟恭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两位唐代武将当作门神。相传，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唐太宗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生病，听见门外鬼魅呼号，彻夜不得安宁。于是他让这两位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将军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手持武器立于门旁镇守，第二天夜里就再也没有鬼魅搔扰了。其后，唐太宗让人把这两位将军的形象画下来贴在门上。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5341C60-C1D4-4C44-A169-B0862729C345}"/>
              </a:ext>
            </a:extLst>
          </p:cNvPr>
          <p:cNvGrpSpPr/>
          <p:nvPr/>
        </p:nvGrpSpPr>
        <p:grpSpPr>
          <a:xfrm>
            <a:off x="1234989" y="2207816"/>
            <a:ext cx="578033" cy="2004896"/>
            <a:chOff x="1146172" y="2541449"/>
            <a:chExt cx="578033" cy="2004896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5813B81A-0C66-4C8C-9F06-FC7D966E02EB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C42FD868-FBA8-4366-B7AF-85DB94A6D9A6}"/>
                </a:ext>
              </a:extLst>
            </p:cNvPr>
            <p:cNvSpPr/>
            <p:nvPr/>
          </p:nvSpPr>
          <p:spPr>
            <a:xfrm>
              <a:off x="1210861" y="3044319"/>
              <a:ext cx="389510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贴门神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C7724ED-08E3-406B-9034-5D0E1FDBE36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046237" y="3898614"/>
            <a:ext cx="377504" cy="4919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C835F2D-538F-4A8E-8B0A-B4BCBD881DF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1735155" y="2227317"/>
            <a:ext cx="360000" cy="42044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D4390F65-3EA2-4292-8ADB-76EB233B9CD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084738" y="1635178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4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春节节日习俗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5F9A0AD8-C672-434F-AE0F-6B3DD3A2450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880636" y="1841479"/>
            <a:ext cx="6872964" cy="1851819"/>
          </a:xfrm>
        </p:spPr>
        <p:txBody>
          <a:bodyPr>
            <a:noAutofit/>
          </a:bodyPr>
          <a:lstStyle/>
          <a:p>
            <a:pPr marL="285750" indent="-285750">
              <a:lnSpc>
                <a:spcPts val="26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关于桃符有个美丽的传说。很久以前，东海度朔山风景秀丽，山上有一片桃林，其中有一株桃树巨大无比，枝繁叶茂，曲蟠三千里，结的桃子又大又甜，人吃了这树上的桃子能变成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神仙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。一个漆黑的夜晚，有青面獠牙、红发绿眼的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鬼怪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想偷吃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仙桃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。桃林主人神荼、郁垒二兄弟用桃枝打败鬼怪，并用草绳捆着喂了看山的老虎。从此，两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兄弟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的大名令鬼怪为之惧怕，他们死后变为专门惩治恶鬼的神仙。后世人们用一寸宽、七八寸长的桃木板画上神荼、郁垒两神仙像挂在自家门两侧，以驱鬼祛邪，这种桃木板被称作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桃符</a:t>
            </a:r>
            <a:r>
              <a:rPr 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88F3BBF-D386-491E-905C-9166D8DE4D03}"/>
              </a:ext>
            </a:extLst>
          </p:cNvPr>
          <p:cNvGrpSpPr/>
          <p:nvPr/>
        </p:nvGrpSpPr>
        <p:grpSpPr>
          <a:xfrm>
            <a:off x="1633184" y="2074542"/>
            <a:ext cx="578033" cy="2004896"/>
            <a:chOff x="1146172" y="2541449"/>
            <a:chExt cx="578033" cy="2004896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5E80BA42-781A-40D5-B20C-7A54075D1F84}"/>
                </a:ext>
              </a:extLst>
            </p:cNvPr>
            <p:cNvSpPr/>
            <p:nvPr/>
          </p:nvSpPr>
          <p:spPr>
            <a:xfrm>
              <a:off x="1146172" y="2541449"/>
              <a:ext cx="578033" cy="2004896"/>
            </a:xfrm>
            <a:prstGeom prst="roundRect">
              <a:avLst/>
            </a:prstGeom>
            <a:solidFill>
              <a:srgbClr val="FB9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C7719C52-443E-4144-A31E-518F3B32B538}"/>
                </a:ext>
              </a:extLst>
            </p:cNvPr>
            <p:cNvSpPr/>
            <p:nvPr/>
          </p:nvSpPr>
          <p:spPr>
            <a:xfrm>
              <a:off x="1210861" y="3124529"/>
              <a:ext cx="38951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2200" dirty="0">
                  <a:solidFill>
                    <a:schemeClr val="bg1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桃符</a:t>
              </a:r>
              <a:endParaRPr lang="en-US" altLang="zh-CN" sz="22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55E78E2-05A2-4D57-90B4-3CC833FDE26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44432" y="3765340"/>
            <a:ext cx="377504" cy="4919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48B8342-3E0F-4139-B634-F549CF6F373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75" b="90000" l="61667" r="100000">
                        <a14:backgroundMark x1="34222" y1="34875" x2="34222" y2="34875"/>
                        <a14:backgroundMark x1="23389" y1="17750" x2="23389" y2="17750"/>
                        <a14:backgroundMark x1="17167" y1="15188" x2="24611" y2="26188"/>
                        <a14:backgroundMark x1="40444" y1="27375" x2="35833" y2="55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60" t="40000" b="10021"/>
          <a:stretch/>
        </p:blipFill>
        <p:spPr>
          <a:xfrm>
            <a:off x="2133350" y="2094043"/>
            <a:ext cx="360000" cy="42044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4AF26C4-AEC0-4920-A7DF-6F477D498CB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0000" l="0" r="90000">
                        <a14:backgroundMark x1="73111" y1="71625" x2="73111" y2="71625"/>
                        <a14:backgroundMark x1="67167" y1="63063" x2="67167" y2="63063"/>
                        <a14:backgroundMark x1="68056" y1="80250" x2="68056" y2="80250"/>
                        <a14:backgroundMark x1="62944" y1="66875" x2="62944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789"/>
          <a:stretch/>
        </p:blipFill>
        <p:spPr>
          <a:xfrm>
            <a:off x="1482933" y="1501904"/>
            <a:ext cx="876602" cy="1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5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6B9B2F1-514D-4CA4-BEAF-980A6E94D9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C2FA363-CE60-4751-A808-1B32767601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498ABF1-1BD2-4C22-8AED-BB5B62A499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1C49BAF-410F-43E8-8A51-675F69F83C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t="33861" r="8644" b="28317"/>
          <a:stretch/>
        </p:blipFill>
        <p:spPr>
          <a:xfrm>
            <a:off x="3176522" y="2565217"/>
            <a:ext cx="6066848" cy="1568476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0E59742B-384A-4ED6-8DB8-E6AAB6832CD3}"/>
              </a:ext>
            </a:extLst>
          </p:cNvPr>
          <p:cNvSpPr txBox="1"/>
          <p:nvPr/>
        </p:nvSpPr>
        <p:spPr>
          <a:xfrm>
            <a:off x="4479232" y="2966484"/>
            <a:ext cx="34871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8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春节节日活动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50F3852A-A192-4F97-98B2-1AA2455C8F48}"/>
              </a:ext>
            </a:extLst>
          </p:cNvPr>
          <p:cNvSpPr txBox="1"/>
          <p:nvPr/>
        </p:nvSpPr>
        <p:spPr>
          <a:xfrm>
            <a:off x="4753810" y="1815189"/>
            <a:ext cx="29776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5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7B7E2C-D326-4885-9841-31F6DC1B019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9" t="14826" r="41133" b="16212"/>
          <a:stretch/>
        </p:blipFill>
        <p:spPr>
          <a:xfrm>
            <a:off x="5600571" y="3802616"/>
            <a:ext cx="986330" cy="19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6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春节节日活动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71DAEEE-6E2D-4BF7-B38B-418C4B8E25E0}"/>
              </a:ext>
            </a:extLst>
          </p:cNvPr>
          <p:cNvSpPr/>
          <p:nvPr/>
        </p:nvSpPr>
        <p:spPr>
          <a:xfrm>
            <a:off x="1158752" y="2235314"/>
            <a:ext cx="7066965" cy="31854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7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每年农历腊月的最后一天的晚上，农历年的最后一天（月大为</a:t>
            </a:r>
            <a:r>
              <a:rPr kumimoji="0" lang="en-US" altLang="zh-CN" sz="17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</a:t>
            </a:r>
            <a:r>
              <a:rPr kumimoji="0" lang="zh-CN" altLang="en-US" sz="17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日，月小</a:t>
            </a:r>
            <a:r>
              <a:rPr kumimoji="0" lang="en-US" altLang="zh-CN" sz="17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29</a:t>
            </a:r>
            <a:r>
              <a:rPr kumimoji="0" lang="zh-CN" altLang="en-US" sz="17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日），称   之为“除夕”。它与春节（正月初一）首尾相连，是人们辞旧迎新的日子。由于农历大月有三十天、小月只有二十九天，所以除夕的日期也就有廿九、三十的不同了。但是这一天常常不论是二十九还是三十，习惯上都被称为       “大年三十”。除夕晚上全家人团圆吃年夜饭，年夜饭以后有发压岁钱和熬年夜的习俗、周、秦时期每年将尽的时候，皇宫里要举行“大傩”的仪式，击鼓驱逐疫疠之鬼，称为“逐除”，后又称除夕的前一天为小除，即小年夜；除夕为大除，即大年夜。</a:t>
            </a: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Tx/>
              <a:buNone/>
              <a:tabLst/>
              <a:defRPr/>
            </a:pPr>
            <a:endParaRPr kumimoji="0" lang="zh-CN" altLang="en-US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365F62D-89F9-484F-AE35-265BAEEDF6B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646" y="2878345"/>
            <a:ext cx="4113475" cy="2937722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E6E2DB9-FFE1-4759-9CCD-B5C321461053}"/>
              </a:ext>
            </a:extLst>
          </p:cNvPr>
          <p:cNvGrpSpPr/>
          <p:nvPr/>
        </p:nvGrpSpPr>
        <p:grpSpPr>
          <a:xfrm>
            <a:off x="3462112" y="855328"/>
            <a:ext cx="2460245" cy="1994938"/>
            <a:chOff x="3635755" y="653149"/>
            <a:chExt cx="2460245" cy="199493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F5C45E0-1073-4458-826D-CD9EBE8B9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4BFEB3D5-9314-49D8-A680-03079464D0CF}"/>
                </a:ext>
              </a:extLst>
            </p:cNvPr>
            <p:cNvSpPr/>
            <p:nvPr/>
          </p:nvSpPr>
          <p:spPr>
            <a:xfrm>
              <a:off x="4333690" y="1369235"/>
              <a:ext cx="1098600" cy="5617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站酷快乐体 " panose="02010600030101010101" pitchFamily="2" charset="-122"/>
                  <a:ea typeface="站酷快乐体 " panose="02010600030101010101" pitchFamily="2" charset="-122"/>
                  <a:cs typeface="+mn-cs"/>
                </a:rPr>
                <a:t>除夕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103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53149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春节节日活动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AF0BB12-39FD-41BD-A649-2843207F0777}"/>
              </a:ext>
            </a:extLst>
          </p:cNvPr>
          <p:cNvSpPr/>
          <p:nvPr/>
        </p:nvSpPr>
        <p:spPr>
          <a:xfrm>
            <a:off x="3346530" y="3272620"/>
            <a:ext cx="5524437" cy="226978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月初一是“鸡日”，原名“元旦”，“元”的本意为“头”，后引申为“开始”。这一天是一年的头一天，春季的头一天，正月的头一天，所以称为“三元”；因为这一天还是岁之朝，月之朝，日之朝，所以又称“三朝”；又因为它是第一个朔日，所以又称“元朔”，正月初一还有上日、正朝、三朔、三始等别称，意即年、月、日三者的开始。</a:t>
            </a:r>
            <a:endParaRPr lang="en-US" altLang="zh-CN" sz="1700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Tx/>
              <a:buNone/>
              <a:tabLst/>
              <a:defRPr/>
            </a:pP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4AFEAF7-3EB7-4A26-8760-6AAF88C55BC5}"/>
              </a:ext>
            </a:extLst>
          </p:cNvPr>
          <p:cNvSpPr/>
          <p:nvPr/>
        </p:nvSpPr>
        <p:spPr>
          <a:xfrm>
            <a:off x="5376334" y="2748800"/>
            <a:ext cx="1413452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90000"/>
              </a:lnSpc>
              <a:spcBef>
                <a:spcPct val="0"/>
              </a:spcBef>
              <a:buClr>
                <a:srgbClr val="C00000"/>
              </a:buClr>
              <a:defRPr/>
            </a:pPr>
            <a:r>
              <a:rPr lang="zh-CN" altLang="en-US" sz="22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压岁钱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2AF85CA-7AFF-4A48-919C-95F8FFFE8AF8}"/>
              </a:ext>
            </a:extLst>
          </p:cNvPr>
          <p:cNvGrpSpPr/>
          <p:nvPr/>
        </p:nvGrpSpPr>
        <p:grpSpPr>
          <a:xfrm>
            <a:off x="4852937" y="821630"/>
            <a:ext cx="2460245" cy="1994938"/>
            <a:chOff x="3635755" y="653149"/>
            <a:chExt cx="2460245" cy="199493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EF7C6E51-0834-4639-8BA6-09B346914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25EEAC65-42DD-483E-AED2-BB34B0A1BAEB}"/>
                </a:ext>
              </a:extLst>
            </p:cNvPr>
            <p:cNvSpPr/>
            <p:nvPr/>
          </p:nvSpPr>
          <p:spPr>
            <a:xfrm>
              <a:off x="4146212" y="1327626"/>
              <a:ext cx="1464831" cy="5256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正月初一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站酷快乐体 " panose="02010600030101010101" pitchFamily="2" charset="-122"/>
                <a:ea typeface="站酷快乐体 " panose="02010600030101010101" pitchFamily="2" charset="-122"/>
                <a:cs typeface="+mn-cs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57D9636-04BD-4520-8AD3-3BBE172B92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452" y="3644520"/>
            <a:ext cx="2253415" cy="225341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3EE19F9-62C6-4A6B-A2E7-B7EB46AA4A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23" y="2021764"/>
            <a:ext cx="2593247" cy="259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4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4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9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春节节日活动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4B59CD2-6F4D-4651-A71E-8C7E7511D874}"/>
              </a:ext>
            </a:extLst>
          </p:cNvPr>
          <p:cNvSpPr/>
          <p:nvPr/>
        </p:nvSpPr>
        <p:spPr>
          <a:xfrm>
            <a:off x="3643457" y="2838444"/>
            <a:ext cx="6692976" cy="257064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Clr>
                <a:srgbClr val="DD4F3E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正月初二是“狗日”，这一天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北方地区为正月初三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嫁出去的女儿们便纷纷带着丈夫、儿女回娘家拜年。女儿回娘家，必备办一大袋的饼干、糖果，由母亲分送邻里乡亲，一如过年的情景。如果家中有多个女儿的，而这些女儿又不在同一天归来，那么，就要来一个分一次，礼物颇薄，四块饼干而已。熊猫，它反映的情意却甚浓，真正的是“礼轻情意重”，它表达了姑娘对乡亲的切切思念。</a:t>
            </a:r>
            <a:endParaRPr lang="en-US" altLang="zh-CN" sz="1700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Tx/>
              <a:buNone/>
              <a:tabLst/>
              <a:defRPr/>
            </a:pPr>
            <a:endParaRPr kumimoji="0" lang="zh-CN" altLang="en-US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2217E79-F997-4086-9CE8-C8EC2943A51E}"/>
              </a:ext>
            </a:extLst>
          </p:cNvPr>
          <p:cNvGrpSpPr/>
          <p:nvPr/>
        </p:nvGrpSpPr>
        <p:grpSpPr>
          <a:xfrm>
            <a:off x="5014657" y="515857"/>
            <a:ext cx="2460245" cy="1994938"/>
            <a:chOff x="3635755" y="653149"/>
            <a:chExt cx="2460245" cy="1994938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89B9835A-33ED-46E9-82EE-53D7FCE09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1AB14FE1-F772-4A1B-A199-FB6B926BAB3E}"/>
                </a:ext>
              </a:extLst>
            </p:cNvPr>
            <p:cNvSpPr/>
            <p:nvPr/>
          </p:nvSpPr>
          <p:spPr>
            <a:xfrm>
              <a:off x="4146212" y="1327626"/>
              <a:ext cx="1464831" cy="5256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正月初二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站酷快乐体 " panose="02010600030101010101" pitchFamily="2" charset="-122"/>
                <a:ea typeface="站酷快乐体 " panose="02010600030101010101" pitchFamily="2" charset="-122"/>
                <a:cs typeface="+mn-cs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C23EF90-A27F-4CE4-9A23-292B392E12DE}"/>
              </a:ext>
            </a:extLst>
          </p:cNvPr>
          <p:cNvSpPr/>
          <p:nvPr/>
        </p:nvSpPr>
        <p:spPr>
          <a:xfrm>
            <a:off x="5550803" y="2476104"/>
            <a:ext cx="1413452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90000"/>
              </a:lnSpc>
              <a:spcBef>
                <a:spcPct val="0"/>
              </a:spcBef>
              <a:buClr>
                <a:srgbClr val="C00000"/>
              </a:buClr>
              <a:defRPr/>
            </a:pPr>
            <a:r>
              <a:rPr lang="zh-CN" altLang="en-US" sz="22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回娘家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631F026-2EA9-4445-B9A6-E201D65064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1" y="1762188"/>
            <a:ext cx="4376289" cy="437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2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53149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春节节日活动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DBC0CC0-3FF8-40ED-951A-AAC056EA0A0F}"/>
              </a:ext>
            </a:extLst>
          </p:cNvPr>
          <p:cNvSpPr/>
          <p:nvPr/>
        </p:nvSpPr>
        <p:spPr>
          <a:xfrm>
            <a:off x="4166183" y="2738414"/>
            <a:ext cx="4096416" cy="279300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7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正月初三是女娲造猪的日子，故称“猪日”，在这一天里，人们习惯不杀猪，如果当日天气好，则当年的猪会长得膘肥体壮，主人家自然喜上眉梢。</a:t>
            </a: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Tx/>
              <a:buNone/>
              <a:tabLst/>
              <a:defRPr/>
            </a:pPr>
            <a:endParaRPr kumimoji="0" lang="zh-CN" altLang="en-US" sz="17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C79A80D-8C88-4979-9ABB-4B935F99F84F}"/>
              </a:ext>
            </a:extLst>
          </p:cNvPr>
          <p:cNvGrpSpPr/>
          <p:nvPr/>
        </p:nvGrpSpPr>
        <p:grpSpPr>
          <a:xfrm>
            <a:off x="4852937" y="821630"/>
            <a:ext cx="2460245" cy="1994938"/>
            <a:chOff x="3635755" y="653149"/>
            <a:chExt cx="2460245" cy="1994938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195AE065-A829-49A6-9F25-0075CE6C2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C0939F7-D54E-43C0-BB82-DE778DD818FD}"/>
                </a:ext>
              </a:extLst>
            </p:cNvPr>
            <p:cNvSpPr/>
            <p:nvPr/>
          </p:nvSpPr>
          <p:spPr>
            <a:xfrm>
              <a:off x="4146212" y="1327626"/>
              <a:ext cx="1464831" cy="5256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正月初三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站酷快乐体 " panose="02010600030101010101" pitchFamily="2" charset="-122"/>
                <a:ea typeface="站酷快乐体 " panose="02010600030101010101" pitchFamily="2" charset="-122"/>
                <a:cs typeface="+mn-cs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B648327-7D6A-4B39-A43C-9B4C617140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756" y="2774328"/>
            <a:ext cx="2979821" cy="297982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8BFD036-FD22-47AC-8E52-29E1711F27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24979" y="2645007"/>
            <a:ext cx="2700142" cy="297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7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85233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春节节日活动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4255114-5199-41B5-AAE2-D7C869AF0762}"/>
              </a:ext>
            </a:extLst>
          </p:cNvPr>
          <p:cNvSpPr/>
          <p:nvPr/>
        </p:nvSpPr>
        <p:spPr>
          <a:xfrm>
            <a:off x="3845646" y="2752477"/>
            <a:ext cx="6077973" cy="200817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700" b="0" i="0" u="none" strike="noStrike" kern="1200" cap="none" spc="10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正月初四是女娲造羊的日子，故称“羊日”。在这一天里，人们不能杀羊，如果天气好，则意味着这一年里，羊会养得很好，养羊的人家会有个好收成。</a:t>
            </a:r>
            <a:endParaRPr kumimoji="0" lang="en-US" altLang="zh-CN" sz="1700" b="0" i="0" u="none" strike="noStrike" kern="1200" cap="none" spc="10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zh-CN" altLang="en-US" sz="1700" b="0" i="0" u="none" strike="noStrike" kern="1200" cap="none" spc="10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A02510B-8786-4BFD-8873-0182319159BA}"/>
              </a:ext>
            </a:extLst>
          </p:cNvPr>
          <p:cNvGrpSpPr/>
          <p:nvPr/>
        </p:nvGrpSpPr>
        <p:grpSpPr>
          <a:xfrm>
            <a:off x="5654509" y="901334"/>
            <a:ext cx="2460245" cy="1994938"/>
            <a:chOff x="3635755" y="653149"/>
            <a:chExt cx="2460245" cy="1994938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CCE4B304-16D3-49A4-AA01-57E676D93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F6EAA881-8E1B-44CB-8F0D-DCF71F4162C4}"/>
                </a:ext>
              </a:extLst>
            </p:cNvPr>
            <p:cNvSpPr/>
            <p:nvPr/>
          </p:nvSpPr>
          <p:spPr>
            <a:xfrm>
              <a:off x="4146212" y="1327626"/>
              <a:ext cx="1464831" cy="5256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正月初四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站酷快乐体 " panose="02010600030101010101" pitchFamily="2" charset="-122"/>
                <a:ea typeface="站酷快乐体 " panose="02010600030101010101" pitchFamily="2" charset="-122"/>
                <a:cs typeface="+mn-cs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97481F4-5BC0-49A3-BA40-711BCBF9E2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20" y="1594028"/>
            <a:ext cx="3480731" cy="348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4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C284594-0A8E-4978-B3A4-341DB5C11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229CA4F-F33E-4038-9151-23CBFD4BE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A60E3D1-6753-42F1-A45A-81570C640D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18D3050-B30E-452F-8B2A-CB80961473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C24398B-53B9-429F-AE75-9E0BA795750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68E31A2-1EFA-478D-A5A1-3DA5373FBBE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5AB3350-9539-472C-8EAA-5ED70AD962D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BCD29BF-765F-47D6-A871-9DBE454DC5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560FB95-86B4-42E0-A640-9BA67F1C6975}"/>
              </a:ext>
            </a:extLst>
          </p:cNvPr>
          <p:cNvSpPr txBox="1"/>
          <p:nvPr/>
        </p:nvSpPr>
        <p:spPr>
          <a:xfrm>
            <a:off x="3815841" y="539525"/>
            <a:ext cx="25394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8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A1FD0EC-F6C5-4524-8741-74BF7BC7D601}"/>
              </a:ext>
            </a:extLst>
          </p:cNvPr>
          <p:cNvSpPr txBox="1"/>
          <p:nvPr/>
        </p:nvSpPr>
        <p:spPr>
          <a:xfrm>
            <a:off x="6238194" y="1274177"/>
            <a:ext cx="1904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09203BF-7D56-488C-B619-EC5CDDBD95FF}"/>
              </a:ext>
            </a:extLst>
          </p:cNvPr>
          <p:cNvGrpSpPr/>
          <p:nvPr/>
        </p:nvGrpSpPr>
        <p:grpSpPr>
          <a:xfrm>
            <a:off x="3231023" y="1949746"/>
            <a:ext cx="1127842" cy="3545304"/>
            <a:chOff x="3231023" y="1949746"/>
            <a:chExt cx="1127842" cy="3545304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6350B35D-2800-4367-953F-D6969CAC4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86" t="8973" r="41133" b="8973"/>
            <a:stretch/>
          </p:blipFill>
          <p:spPr>
            <a:xfrm>
              <a:off x="3231023" y="1949746"/>
              <a:ext cx="1127842" cy="3545304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146EE203-DC0C-4D07-81DD-BA4729118B66}"/>
                </a:ext>
              </a:extLst>
            </p:cNvPr>
            <p:cNvSpPr txBox="1"/>
            <p:nvPr/>
          </p:nvSpPr>
          <p:spPr>
            <a:xfrm>
              <a:off x="3584076" y="2197926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2AB231CF-504F-4433-A4AF-BEEA22DFAC60}"/>
                </a:ext>
              </a:extLst>
            </p:cNvPr>
            <p:cNvSpPr txBox="1"/>
            <p:nvPr/>
          </p:nvSpPr>
          <p:spPr>
            <a:xfrm>
              <a:off x="3594206" y="3205941"/>
              <a:ext cx="461665" cy="17081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pc="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春节节日由来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971B737-CB08-4845-A0E8-9A4062D47A8E}"/>
              </a:ext>
            </a:extLst>
          </p:cNvPr>
          <p:cNvGrpSpPr/>
          <p:nvPr/>
        </p:nvGrpSpPr>
        <p:grpSpPr>
          <a:xfrm>
            <a:off x="4725347" y="1949746"/>
            <a:ext cx="1127842" cy="3545304"/>
            <a:chOff x="4725347" y="1949746"/>
            <a:chExt cx="1127842" cy="3545304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0DDC6456-17C6-40DC-9B64-72D5ABDEB6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86" t="8973" r="41133" b="8973"/>
            <a:stretch/>
          </p:blipFill>
          <p:spPr>
            <a:xfrm>
              <a:off x="4725347" y="1949746"/>
              <a:ext cx="1127842" cy="3545304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E2B9C83E-9BCC-4CCF-AB40-1B9C2786559B}"/>
                </a:ext>
              </a:extLst>
            </p:cNvPr>
            <p:cNvSpPr txBox="1"/>
            <p:nvPr/>
          </p:nvSpPr>
          <p:spPr>
            <a:xfrm>
              <a:off x="5074265" y="2197926"/>
              <a:ext cx="479618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贰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EDB658D5-A205-4E6A-9FD4-411E4D240F46}"/>
                </a:ext>
              </a:extLst>
            </p:cNvPr>
            <p:cNvSpPr txBox="1"/>
            <p:nvPr/>
          </p:nvSpPr>
          <p:spPr>
            <a:xfrm>
              <a:off x="5085580" y="3205941"/>
              <a:ext cx="461665" cy="17081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pc="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春节节日习俗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BFB7329-9E6A-42F0-9BD9-399FB8501A04}"/>
              </a:ext>
            </a:extLst>
          </p:cNvPr>
          <p:cNvGrpSpPr/>
          <p:nvPr/>
        </p:nvGrpSpPr>
        <p:grpSpPr>
          <a:xfrm>
            <a:off x="6182636" y="1949746"/>
            <a:ext cx="1127842" cy="3545304"/>
            <a:chOff x="6182636" y="1949746"/>
            <a:chExt cx="1127842" cy="3545304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F3987B88-8DE4-49FD-BD57-18FD4A5290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86" t="8973" r="41133" b="8973"/>
            <a:stretch/>
          </p:blipFill>
          <p:spPr>
            <a:xfrm>
              <a:off x="6182636" y="1949746"/>
              <a:ext cx="1127842" cy="3545304"/>
            </a:xfrm>
            <a:prstGeom prst="rect">
              <a:avLst/>
            </a:prstGeom>
          </p:spPr>
        </p:pic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70A1BA59-45CF-474F-AEBD-9A1A3FF413EE}"/>
                </a:ext>
              </a:extLst>
            </p:cNvPr>
            <p:cNvSpPr txBox="1"/>
            <p:nvPr/>
          </p:nvSpPr>
          <p:spPr>
            <a:xfrm>
              <a:off x="6538352" y="2197926"/>
              <a:ext cx="479618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叁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A4CC4EA0-8907-4373-8383-6BA83CB777D6}"/>
                </a:ext>
              </a:extLst>
            </p:cNvPr>
            <p:cNvSpPr txBox="1"/>
            <p:nvPr/>
          </p:nvSpPr>
          <p:spPr>
            <a:xfrm>
              <a:off x="6536368" y="3205941"/>
              <a:ext cx="461665" cy="17081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pc="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春节节日活动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5081D5E6-3192-4C31-8B75-A6CBD9677372}"/>
              </a:ext>
            </a:extLst>
          </p:cNvPr>
          <p:cNvGrpSpPr/>
          <p:nvPr/>
        </p:nvGrpSpPr>
        <p:grpSpPr>
          <a:xfrm>
            <a:off x="7639925" y="1949746"/>
            <a:ext cx="1127842" cy="3545304"/>
            <a:chOff x="7639925" y="1949746"/>
            <a:chExt cx="1127842" cy="3545304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37A3E2F0-9F27-4715-8C59-C05F26D4FE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86" t="8973" r="41133" b="8973"/>
            <a:stretch/>
          </p:blipFill>
          <p:spPr>
            <a:xfrm>
              <a:off x="7639925" y="1949746"/>
              <a:ext cx="1127842" cy="3545304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0EFEAD45-C8BE-45F0-B8C3-4DADFE020857}"/>
                </a:ext>
              </a:extLst>
            </p:cNvPr>
            <p:cNvSpPr txBox="1"/>
            <p:nvPr/>
          </p:nvSpPr>
          <p:spPr>
            <a:xfrm>
              <a:off x="8002833" y="2197926"/>
              <a:ext cx="479618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肆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4AD5B77D-225C-4E3F-9C50-8A85B1830A3B}"/>
                </a:ext>
              </a:extLst>
            </p:cNvPr>
            <p:cNvSpPr txBox="1"/>
            <p:nvPr/>
          </p:nvSpPr>
          <p:spPr>
            <a:xfrm>
              <a:off x="7998348" y="3205941"/>
              <a:ext cx="461665" cy="17081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pc="300" dirty="0">
                  <a:solidFill>
                    <a:srgbClr val="F3EA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春节节令美食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2654431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5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5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5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5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6B9B2F1-514D-4CA4-BEAF-980A6E94D9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C2FA363-CE60-4751-A808-1B32767601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498ABF1-1BD2-4C22-8AED-BB5B62A499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1C49BAF-410F-43E8-8A51-675F69F83C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t="33861" r="8644" b="28317"/>
          <a:stretch/>
        </p:blipFill>
        <p:spPr>
          <a:xfrm>
            <a:off x="3176522" y="2565217"/>
            <a:ext cx="6066848" cy="1568476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0E59742B-384A-4ED6-8DB8-E6AAB6832CD3}"/>
              </a:ext>
            </a:extLst>
          </p:cNvPr>
          <p:cNvSpPr txBox="1"/>
          <p:nvPr/>
        </p:nvSpPr>
        <p:spPr>
          <a:xfrm>
            <a:off x="4479232" y="2966484"/>
            <a:ext cx="34871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8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春节节日美食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50F3852A-A192-4F97-98B2-1AA2455C8F48}"/>
              </a:ext>
            </a:extLst>
          </p:cNvPr>
          <p:cNvSpPr txBox="1"/>
          <p:nvPr/>
        </p:nvSpPr>
        <p:spPr>
          <a:xfrm>
            <a:off x="4753810" y="1815189"/>
            <a:ext cx="29776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5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7B7E2C-D326-4885-9841-31F6DC1B019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9" t="14826" r="41133" b="16212"/>
          <a:stretch/>
        </p:blipFill>
        <p:spPr>
          <a:xfrm>
            <a:off x="5600571" y="3802616"/>
            <a:ext cx="986330" cy="19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3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春节节日美食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61185B3-711B-4668-873D-4D27C5139010}"/>
              </a:ext>
            </a:extLst>
          </p:cNvPr>
          <p:cNvSpPr/>
          <p:nvPr/>
        </p:nvSpPr>
        <p:spPr>
          <a:xfrm>
            <a:off x="1986895" y="2585891"/>
            <a:ext cx="8192328" cy="3003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腊八节”这一天在中国民间有吃腊八粥的习俗。喝腊八粥在中国已有千年历史，腊八粥又称“大家饭”，是纪念民族英雄岳飞的一种节日食俗。腊，在远古时代本是一种祭礼的名称，夏朝称“清祀”，殷商称“嘉平”，周朝时改称“腊”。“腊”是从“猎”字演变而来，故“腊”“猎”相通。因为一岁之终，农作物已收晒完毕，农闲了，人们便到野外猎取禽兽，用来祭祖先、敬百神，以祈福求寿、避灾迎祥，称之为“腊祭”。先秦的腊日在冬至后的第三个戌日。中国喝腊八粥的历史，已有一千多年，目前见到的最早文字记载是宋代孟元老的</a:t>
            </a:r>
            <a:r>
              <a:rPr kumimoji="0" lang="en-US" altLang="zh-CN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东京梦华录</a:t>
            </a:r>
            <a:r>
              <a:rPr kumimoji="0" lang="en-US" altLang="zh-CN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6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5B481C7-D455-4635-8A30-E61E3A2F13BC}"/>
              </a:ext>
            </a:extLst>
          </p:cNvPr>
          <p:cNvGrpSpPr/>
          <p:nvPr/>
        </p:nvGrpSpPr>
        <p:grpSpPr>
          <a:xfrm>
            <a:off x="4852937" y="821630"/>
            <a:ext cx="2460245" cy="1994938"/>
            <a:chOff x="3635755" y="653149"/>
            <a:chExt cx="2460245" cy="1994938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BA4F9CE3-1935-4035-879F-527EEE019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00BFCC9C-9EA9-4ACF-AC35-08FFA0202B1C}"/>
                </a:ext>
              </a:extLst>
            </p:cNvPr>
            <p:cNvSpPr/>
            <p:nvPr/>
          </p:nvSpPr>
          <p:spPr>
            <a:xfrm>
              <a:off x="4146212" y="1327626"/>
              <a:ext cx="1464831" cy="5256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腊八粥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站酷快乐体 " panose="02010600030101010101" pitchFamily="2" charset="-122"/>
                <a:ea typeface="站酷快乐体 " panose="02010600030101010101" pitchFamily="2" charset="-122"/>
                <a:cs typeface="+mn-cs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E27AECE-A414-4B25-A015-38FD6193DE2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1187" y="3250814"/>
            <a:ext cx="3605463" cy="360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1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45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9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53149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春节节日美食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23261DC-AF18-445E-8078-43DA93C90C85}"/>
              </a:ext>
            </a:extLst>
          </p:cNvPr>
          <p:cNvSpPr/>
          <p:nvPr/>
        </p:nvSpPr>
        <p:spPr>
          <a:xfrm>
            <a:off x="2190453" y="2451644"/>
            <a:ext cx="7946257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北方年夜饭有吃饺子的传统，但各地吃饺子的习俗亦不相同，有的地方除夕之夜吃饺子，有的地方初一吃饺子，北方一些山区还有初一到初五每天早上吃饺子的习俗。</a:t>
            </a:r>
            <a:endParaRPr kumimoji="0" lang="en-US" altLang="zh-CN" sz="1600" b="0" i="0" u="none" strike="noStrike" kern="1200" cap="none" spc="10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吃饺子是表达人们辞旧迎新之际祈福求吉愿望的特有方式。按照中国古代记时法，晚上</a:t>
            </a:r>
            <a:r>
              <a:rPr kumimoji="0" lang="en-US" altLang="zh-CN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时到第二天凌晨</a:t>
            </a:r>
            <a:r>
              <a:rPr kumimoji="0" lang="en-US" altLang="zh-CN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时为子时。“交子”即新年与旧年相交的时刻。饺子就意味着更岁交子，过春节吃饺子被认为是大吉大利。另外饺子形状像元宝，包饺子意味着包住福运，吃饺子象征生活富裕。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38E64A0-EF4D-4366-8E9F-5A37AAFBFBA5}"/>
              </a:ext>
            </a:extLst>
          </p:cNvPr>
          <p:cNvGrpSpPr/>
          <p:nvPr/>
        </p:nvGrpSpPr>
        <p:grpSpPr>
          <a:xfrm>
            <a:off x="4863613" y="481012"/>
            <a:ext cx="2460245" cy="1994938"/>
            <a:chOff x="3635755" y="653149"/>
            <a:chExt cx="2460245" cy="1994938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B75AAF0B-A4D0-4D6A-98D8-8379D0ADE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755" y="653149"/>
              <a:ext cx="2460245" cy="1994938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01D3E81-70F4-416F-AD62-27392B8AB685}"/>
                </a:ext>
              </a:extLst>
            </p:cNvPr>
            <p:cNvSpPr/>
            <p:nvPr/>
          </p:nvSpPr>
          <p:spPr>
            <a:xfrm>
              <a:off x="4146212" y="1327626"/>
              <a:ext cx="1464831" cy="525657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饺子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站酷快乐体 " panose="02010600030101010101" pitchFamily="2" charset="-122"/>
                <a:ea typeface="站酷快乐体 " panose="02010600030101010101" pitchFamily="2" charset="-122"/>
                <a:cs typeface="+mn-cs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E39D24B-85C5-4E73-BE6F-0F3F9CF6B4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5148" y="3181401"/>
            <a:ext cx="4665278" cy="359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0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3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F9300D2-F578-4B04-B498-A26D54E88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8B26073-B115-4C6F-855B-5A39709686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E746454-9F98-43E9-BBDD-5087D2217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C9C0D92-C56C-41BA-9F58-7B33BDCFAC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E7594EE-2F03-46E2-BF12-734F340DCE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2612182-E548-4AFE-91B0-E92077C6FD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6D7D781-05CD-4AFE-BCDE-F1DB66DB5F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A02EA3B-4FE1-4021-9DAA-1E23782AA51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903CE16-2500-4D87-B56C-79A1BD577C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B773D1D-2442-4352-9036-E18D18998D2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0012A2E-B922-4D81-819F-9BEC5E408DA9}"/>
              </a:ext>
            </a:extLst>
          </p:cNvPr>
          <p:cNvSpPr txBox="1"/>
          <p:nvPr/>
        </p:nvSpPr>
        <p:spPr>
          <a:xfrm>
            <a:off x="2667157" y="1471342"/>
            <a:ext cx="685315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>
                <a:ln w="2540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感谢观看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EAA1A3B-0360-4DE6-AEB4-BF55603326D3}"/>
              </a:ext>
            </a:extLst>
          </p:cNvPr>
          <p:cNvSpPr txBox="1"/>
          <p:nvPr/>
        </p:nvSpPr>
        <p:spPr>
          <a:xfrm>
            <a:off x="4219891" y="3513657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习俗简介宝典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206888D2-CF9B-4DC4-97C3-2EA2B6357297}"/>
              </a:ext>
            </a:extLst>
          </p:cNvPr>
          <p:cNvSpPr txBox="1"/>
          <p:nvPr/>
        </p:nvSpPr>
        <p:spPr>
          <a:xfrm>
            <a:off x="2664794" y="4641114"/>
            <a:ext cx="283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演讲人</a:t>
            </a:r>
            <a:r>
              <a:rPr lang="zh-CN" altLang="en-US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：</a:t>
            </a:r>
            <a:r>
              <a:rPr lang="zh-CN" altLang="en-US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优</a:t>
            </a:r>
            <a:r>
              <a:rPr lang="zh-CN" altLang="en-US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品</a:t>
            </a:r>
            <a:r>
              <a:rPr lang="en-US" altLang="zh-CN" sz="2800" dirty="0" smtClean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PPT</a:t>
            </a:r>
            <a:endParaRPr lang="zh-CN" altLang="en-US" sz="2800" dirty="0">
              <a:ln w="6350">
                <a:noFill/>
              </a:ln>
              <a:solidFill>
                <a:srgbClr val="DD4F3E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5039CA-0D4E-437B-A1E7-90F0301770BC}"/>
              </a:ext>
            </a:extLst>
          </p:cNvPr>
          <p:cNvSpPr txBox="1"/>
          <p:nvPr/>
        </p:nvSpPr>
        <p:spPr>
          <a:xfrm>
            <a:off x="6572419" y="4641114"/>
            <a:ext cx="3292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演讲时间：</a:t>
            </a:r>
            <a:r>
              <a:rPr lang="en-US" altLang="zh-CN" sz="2800" dirty="0">
                <a:ln w="6350">
                  <a:noFill/>
                </a:ln>
                <a:solidFill>
                  <a:srgbClr val="DD4F3E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2020.3.15</a:t>
            </a:r>
            <a:endParaRPr lang="zh-CN" altLang="en-US" sz="2800" dirty="0">
              <a:ln w="6350">
                <a:noFill/>
              </a:ln>
              <a:solidFill>
                <a:srgbClr val="DD4F3E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336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000">
        <p14:ripple/>
      </p:transition>
    </mc:Choice>
    <mc:Fallback xmlns="">
      <p:transition spd="slow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7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>
            <a:off x="-1" y="-100668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6B9B2F1-514D-4CA4-BEAF-980A6E94D9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14500" r="11261" b="46109"/>
          <a:stretch/>
        </p:blipFill>
        <p:spPr>
          <a:xfrm flipH="1" flipV="1">
            <a:off x="7177054" y="-1"/>
            <a:ext cx="5019471" cy="1837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>
            <a:off x="1563016" y="1112112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220519" y="933387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C2FA363-CE60-4751-A808-1B32767601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20525" r="43929" b="26787"/>
          <a:stretch/>
        </p:blipFill>
        <p:spPr>
          <a:xfrm>
            <a:off x="9395145" y="513201"/>
            <a:ext cx="1382631" cy="27427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498ABF1-1BD2-4C22-8AED-BB5B62A499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>
            <a:off x="10668000" y="1017014"/>
            <a:ext cx="942460" cy="17324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1C49BAF-410F-43E8-8A51-675F69F83C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t="33861" r="8644" b="28317"/>
          <a:stretch/>
        </p:blipFill>
        <p:spPr>
          <a:xfrm>
            <a:off x="3176522" y="2565217"/>
            <a:ext cx="6066848" cy="1568476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0E59742B-384A-4ED6-8DB8-E6AAB6832CD3}"/>
              </a:ext>
            </a:extLst>
          </p:cNvPr>
          <p:cNvSpPr txBox="1"/>
          <p:nvPr/>
        </p:nvSpPr>
        <p:spPr>
          <a:xfrm>
            <a:off x="4479232" y="2966484"/>
            <a:ext cx="34871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8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50F3852A-A192-4F97-98B2-1AA2455C8F48}"/>
              </a:ext>
            </a:extLst>
          </p:cNvPr>
          <p:cNvSpPr txBox="1"/>
          <p:nvPr/>
        </p:nvSpPr>
        <p:spPr>
          <a:xfrm>
            <a:off x="4753810" y="1815189"/>
            <a:ext cx="29776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500" b="1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7B7E2C-D326-4885-9841-31F6DC1B019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9" t="14826" r="41133" b="16212"/>
          <a:stretch/>
        </p:blipFill>
        <p:spPr>
          <a:xfrm>
            <a:off x="5600571" y="3802616"/>
            <a:ext cx="986330" cy="19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2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045" y="0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52D70D9-EEE0-4F5F-98ED-54B221ADC3CA}"/>
              </a:ext>
            </a:extLst>
          </p:cNvPr>
          <p:cNvSpPr/>
          <p:nvPr/>
        </p:nvSpPr>
        <p:spPr>
          <a:xfrm>
            <a:off x="5467453" y="1134403"/>
            <a:ext cx="1734511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节日简介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D3C2271-FD05-4CBE-B6C4-A23C5D0CFCE2}"/>
              </a:ext>
            </a:extLst>
          </p:cNvPr>
          <p:cNvSpPr/>
          <p:nvPr/>
        </p:nvSpPr>
        <p:spPr>
          <a:xfrm>
            <a:off x="3172220" y="3070818"/>
            <a:ext cx="7132499" cy="17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即夏历（农历）新年</a:t>
            </a:r>
          </a:p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时间：狭义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农历</a:t>
            </a: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正月初一，广义正月初一至正月十五</a:t>
            </a:r>
            <a:endParaRPr kumimoji="0" lang="en-US" altLang="zh-CN" sz="1800" i="0" u="none" strike="noStrike" kern="1200" cap="none" spc="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古称：元日、元旦、元正、元辰、元朔、岁旦、岁首、岁朝、新正、首祚、三元（“正”即正月之“正”）</a:t>
            </a:r>
          </a:p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俗称“过大年”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5D14E66-C5A6-4198-939B-296D412EC4C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2" r="83069" b="34509"/>
          <a:stretch/>
        </p:blipFill>
        <p:spPr>
          <a:xfrm flipH="1">
            <a:off x="9533719" y="4208106"/>
            <a:ext cx="774118" cy="1324947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C58F46D-3857-4C42-883F-39D64EBB9404}"/>
              </a:ext>
            </a:extLst>
          </p:cNvPr>
          <p:cNvSpPr/>
          <p:nvPr/>
        </p:nvSpPr>
        <p:spPr>
          <a:xfrm>
            <a:off x="1858729" y="2210875"/>
            <a:ext cx="8460000" cy="306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2D92788-6C42-498E-9A5F-B88AEA4A6989}"/>
              </a:ext>
            </a:extLst>
          </p:cNvPr>
          <p:cNvSpPr/>
          <p:nvPr/>
        </p:nvSpPr>
        <p:spPr>
          <a:xfrm>
            <a:off x="1776892" y="2130727"/>
            <a:ext cx="8633684" cy="324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4A3F44A9-2FC3-4EB4-A280-F72C6EC5A6A6}"/>
              </a:ext>
            </a:extLst>
          </p:cNvPr>
          <p:cNvSpPr/>
          <p:nvPr/>
        </p:nvSpPr>
        <p:spPr>
          <a:xfrm>
            <a:off x="1378558" y="1721921"/>
            <a:ext cx="973393" cy="936884"/>
          </a:xfrm>
          <a:prstGeom prst="ellipse">
            <a:avLst/>
          </a:prstGeom>
          <a:solidFill>
            <a:srgbClr val="EF8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右上角花大">
            <a:extLst>
              <a:ext uri="{FF2B5EF4-FFF2-40B4-BE49-F238E27FC236}">
                <a16:creationId xmlns:a16="http://schemas.microsoft.com/office/drawing/2014/main" xmlns="" id="{C1C3B3DE-79EA-4273-8A0C-C3E67BB0E7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7609" y="2222817"/>
            <a:ext cx="2790656" cy="262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5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  <p:bldP spid="10" grpId="0"/>
      <p:bldP spid="19" grpId="0" animBg="1"/>
      <p:bldP spid="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B65AD20-D566-4096-80FB-8CC1D50E877A}"/>
              </a:ext>
            </a:extLst>
          </p:cNvPr>
          <p:cNvSpPr/>
          <p:nvPr/>
        </p:nvSpPr>
        <p:spPr>
          <a:xfrm>
            <a:off x="5301825" y="1102342"/>
            <a:ext cx="1588350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节日起源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935942D5-C0D1-4755-9FDD-C6B85D11E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4276" y="2802259"/>
            <a:ext cx="7092354" cy="2320181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18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春节和新年的概念，最初的含意来自农业，古时人们把谷的生长周期称为“年”。</a:t>
            </a:r>
            <a:endParaRPr lang="en-US" altLang="zh-CN" sz="1800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en-US" altLang="zh-CN" sz="18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说文。禾部</a:t>
            </a:r>
            <a:r>
              <a:rPr lang="en-US" altLang="zh-CN" sz="18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：“年，谷熟也”。春节（夏历新年）源自何时很难考究，不过一般认为起源于中国殷商时期的年头岁末祭神、祭祖活动（腊祭）。</a:t>
            </a:r>
            <a:endParaRPr lang="en-US" altLang="zh-CN" sz="1800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0"/>
              </a:spcBef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18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实际上古代的“春节”，是指农历二十四节气中的“立春”。</a:t>
            </a:r>
          </a:p>
          <a:p>
            <a:pPr>
              <a:buClr>
                <a:srgbClr val="DD4F3E"/>
              </a:buClr>
              <a:buFont typeface="Wingdings" panose="05000000000000000000" pitchFamily="2" charset="2"/>
              <a:buChar char="u"/>
            </a:pPr>
            <a:endParaRPr lang="zh-CN" altLang="en-US" sz="1800" dirty="0">
              <a:solidFill>
                <a:srgbClr val="DD4F3E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7D91E8A-27BB-4D29-A4A9-19F09850070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2" r="83069" b="34509"/>
          <a:stretch/>
        </p:blipFill>
        <p:spPr>
          <a:xfrm flipH="1">
            <a:off x="9533719" y="4208106"/>
            <a:ext cx="774118" cy="132494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A54BC7E-4E19-4B90-8B10-5172CC6B6FEB}"/>
              </a:ext>
            </a:extLst>
          </p:cNvPr>
          <p:cNvSpPr/>
          <p:nvPr/>
        </p:nvSpPr>
        <p:spPr>
          <a:xfrm>
            <a:off x="1858729" y="2210875"/>
            <a:ext cx="8460000" cy="306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98DD39E-9FC5-4727-8097-DC5D0EEAC1AC}"/>
              </a:ext>
            </a:extLst>
          </p:cNvPr>
          <p:cNvSpPr/>
          <p:nvPr/>
        </p:nvSpPr>
        <p:spPr>
          <a:xfrm>
            <a:off x="1776892" y="2130727"/>
            <a:ext cx="8633684" cy="324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A497B77C-5F2D-471F-8E99-483FA015B04F}"/>
              </a:ext>
            </a:extLst>
          </p:cNvPr>
          <p:cNvSpPr/>
          <p:nvPr/>
        </p:nvSpPr>
        <p:spPr>
          <a:xfrm>
            <a:off x="1378558" y="1721921"/>
            <a:ext cx="973393" cy="936884"/>
          </a:xfrm>
          <a:prstGeom prst="ellipse">
            <a:avLst/>
          </a:prstGeom>
          <a:solidFill>
            <a:srgbClr val="EF8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右上角花大">
            <a:extLst>
              <a:ext uri="{FF2B5EF4-FFF2-40B4-BE49-F238E27FC236}">
                <a16:creationId xmlns:a16="http://schemas.microsoft.com/office/drawing/2014/main" xmlns="" id="{3CF4451A-5FEB-47DD-A48E-2CF358C205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7609" y="2222817"/>
            <a:ext cx="2463759" cy="232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6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 build="p"/>
      <p:bldP spid="13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25EB58E-A68A-4400-9FDB-91937B57801B}"/>
              </a:ext>
            </a:extLst>
          </p:cNvPr>
          <p:cNvSpPr/>
          <p:nvPr/>
        </p:nvSpPr>
        <p:spPr>
          <a:xfrm>
            <a:off x="3832082" y="2715156"/>
            <a:ext cx="5949583" cy="2613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在先秦时叫：</a:t>
            </a:r>
            <a:endParaRPr lang="en-US" altLang="zh-CN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500"/>
              </a:lnSpc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en-US" altLang="zh-CN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“上日”、“元日”、“改岁”、“献岁”等；</a:t>
            </a:r>
            <a:endParaRPr lang="en-US" altLang="zh-CN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500"/>
              </a:lnSpc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两汉时期，又被叫为：</a:t>
            </a:r>
            <a:endParaRPr lang="en-US" altLang="zh-CN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500"/>
              </a:lnSpc>
              <a:buClr>
                <a:srgbClr val="DD4F3E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“三朝”、“岁旦”、“正旦”、“正日”</a:t>
            </a:r>
            <a:endParaRPr lang="en-US" altLang="zh-CN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fontAlgn="auto">
              <a:lnSpc>
                <a:spcPts val="2500"/>
              </a:lnSpc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唐宋元明，则称为：</a:t>
            </a:r>
            <a:endParaRPr lang="en-US" altLang="zh-CN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fontAlgn="auto">
              <a:lnSpc>
                <a:spcPts val="2500"/>
              </a:lnSpc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“元旦”、“元 ”、“岁日”、“新正”；</a:t>
            </a:r>
            <a:endParaRPr lang="en-US" altLang="zh-CN" spc="100" dirty="0">
              <a:solidFill>
                <a:srgbClr val="DD4F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fontAlgn="auto">
              <a:lnSpc>
                <a:spcPts val="2500"/>
              </a:lnSpc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zh-CN" altLang="en-US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清代，称“元旦”或“元日。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4F3E"/>
              </a:buClr>
              <a:buSzTx/>
              <a:buFont typeface="Wingdings" panose="05000000000000000000" pitchFamily="2" charset="2"/>
              <a:buChar char="u"/>
              <a:tabLst/>
              <a:defRPr/>
            </a:pPr>
            <a:endParaRPr kumimoji="0" lang="zh-CN" altLang="en-US" i="0" u="none" strike="noStrike" kern="1200" cap="none" spc="0" normalizeH="0" baseline="0" noProof="0" dirty="0">
              <a:ln>
                <a:noFill/>
              </a:ln>
              <a:solidFill>
                <a:srgbClr val="DD4F3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FE311D3-C19C-4008-849A-297D1880249C}"/>
              </a:ext>
            </a:extLst>
          </p:cNvPr>
          <p:cNvSpPr/>
          <p:nvPr/>
        </p:nvSpPr>
        <p:spPr>
          <a:xfrm>
            <a:off x="5317242" y="1095484"/>
            <a:ext cx="2098419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名称变革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BFED839-6A3A-446F-AFC1-678DCBEC9B1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2" r="83069" b="34509"/>
          <a:stretch/>
        </p:blipFill>
        <p:spPr>
          <a:xfrm flipH="1">
            <a:off x="9533719" y="4208106"/>
            <a:ext cx="774118" cy="132494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DF18EA1-0F6A-4A27-803B-C71A23C9F28F}"/>
              </a:ext>
            </a:extLst>
          </p:cNvPr>
          <p:cNvSpPr/>
          <p:nvPr/>
        </p:nvSpPr>
        <p:spPr>
          <a:xfrm>
            <a:off x="1858729" y="2210875"/>
            <a:ext cx="8460000" cy="306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5AD775C-DC13-4D91-894E-F002699136E5}"/>
              </a:ext>
            </a:extLst>
          </p:cNvPr>
          <p:cNvSpPr/>
          <p:nvPr/>
        </p:nvSpPr>
        <p:spPr>
          <a:xfrm>
            <a:off x="1776892" y="2130727"/>
            <a:ext cx="8633684" cy="324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E5DC9F1E-5D5D-46FB-8B0F-35790BA6D593}"/>
              </a:ext>
            </a:extLst>
          </p:cNvPr>
          <p:cNvSpPr/>
          <p:nvPr/>
        </p:nvSpPr>
        <p:spPr>
          <a:xfrm>
            <a:off x="1378558" y="1721921"/>
            <a:ext cx="973393" cy="936884"/>
          </a:xfrm>
          <a:prstGeom prst="ellipse">
            <a:avLst/>
          </a:prstGeom>
          <a:solidFill>
            <a:srgbClr val="EF8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右上角花大">
            <a:extLst>
              <a:ext uri="{FF2B5EF4-FFF2-40B4-BE49-F238E27FC236}">
                <a16:creationId xmlns:a16="http://schemas.microsoft.com/office/drawing/2014/main" xmlns="" id="{B4FE343E-969C-4851-92E2-509E6A8A7D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7609" y="2222817"/>
            <a:ext cx="2790656" cy="262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1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B863840-AEC1-4924-8AF7-D4316EA3C858}"/>
              </a:ext>
            </a:extLst>
          </p:cNvPr>
          <p:cNvSpPr/>
          <p:nvPr/>
        </p:nvSpPr>
        <p:spPr>
          <a:xfrm>
            <a:off x="5359640" y="1079838"/>
            <a:ext cx="1779098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春节历法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F5B5AFF-1473-4841-8739-6D2665FA2BBE}"/>
              </a:ext>
            </a:extLst>
          </p:cNvPr>
          <p:cNvSpPr/>
          <p:nvPr/>
        </p:nvSpPr>
        <p:spPr>
          <a:xfrm>
            <a:off x="3604401" y="2756897"/>
            <a:ext cx="6298651" cy="1987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fontAlgn="auto">
              <a:lnSpc>
                <a:spcPts val="2500"/>
              </a:lnSpc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春节的时间（农历正月初一）在公历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日之间游动。“最早的春节”（如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1966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日）和“最迟的春节”（如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1985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日）相差整一个月。根据历法计算，如果农历不进行人为调整的话，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2319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日将迎来“史上最晚春节”，此前春节最迟出现在公历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日，为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1920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年和</a:t>
            </a:r>
            <a:r>
              <a:rPr lang="en-US" altLang="zh-CN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1985</a:t>
            </a:r>
            <a:r>
              <a:rPr lang="zh-CN" altLang="en-US" sz="17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596C641-FC30-4A43-8C08-BBE8862F365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2" r="83069" b="34509"/>
          <a:stretch/>
        </p:blipFill>
        <p:spPr>
          <a:xfrm flipH="1">
            <a:off x="9533719" y="4208106"/>
            <a:ext cx="774118" cy="132494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450CF33-92A6-4F7B-84C5-D60661674723}"/>
              </a:ext>
            </a:extLst>
          </p:cNvPr>
          <p:cNvSpPr/>
          <p:nvPr/>
        </p:nvSpPr>
        <p:spPr>
          <a:xfrm>
            <a:off x="1858729" y="2210875"/>
            <a:ext cx="8460000" cy="306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EF0258B-82DA-4D8B-9AC8-74042A55C467}"/>
              </a:ext>
            </a:extLst>
          </p:cNvPr>
          <p:cNvSpPr/>
          <p:nvPr/>
        </p:nvSpPr>
        <p:spPr>
          <a:xfrm>
            <a:off x="1776892" y="2130727"/>
            <a:ext cx="8633684" cy="324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B9B97C0A-2DA4-445C-A50D-CAFC1910E7B9}"/>
              </a:ext>
            </a:extLst>
          </p:cNvPr>
          <p:cNvSpPr/>
          <p:nvPr/>
        </p:nvSpPr>
        <p:spPr>
          <a:xfrm>
            <a:off x="1378558" y="1721921"/>
            <a:ext cx="973393" cy="936884"/>
          </a:xfrm>
          <a:prstGeom prst="ellipse">
            <a:avLst/>
          </a:prstGeom>
          <a:solidFill>
            <a:srgbClr val="EF8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右上角花大">
            <a:extLst>
              <a:ext uri="{FF2B5EF4-FFF2-40B4-BE49-F238E27FC236}">
                <a16:creationId xmlns:a16="http://schemas.microsoft.com/office/drawing/2014/main" xmlns="" id="{23F6E6F1-307D-4C34-85B4-885F9818AE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7609" y="2222817"/>
            <a:ext cx="2549082" cy="24021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775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  <p:bldP spid="13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2F4092B-7FAC-489F-B10F-2F696CC2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15" y="1723"/>
            <a:ext cx="12204000" cy="68639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9D89D88-8ACD-4287-A06D-974C8EDC99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14010" r="11261" b="24322"/>
          <a:stretch/>
        </p:blipFill>
        <p:spPr>
          <a:xfrm flipH="1">
            <a:off x="9159421" y="-1069191"/>
            <a:ext cx="3540155" cy="1937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F3A16D-9ADF-4BDD-846C-EB30ED966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80684" r="1201" b="399"/>
          <a:stretch/>
        </p:blipFill>
        <p:spPr>
          <a:xfrm>
            <a:off x="0" y="5533053"/>
            <a:ext cx="12187472" cy="13249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B521C17-8E2A-464F-98F7-6CEE325865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3" t="31020" r="43740" b="26788"/>
          <a:stretch/>
        </p:blipFill>
        <p:spPr>
          <a:xfrm flipH="1">
            <a:off x="10722438" y="320051"/>
            <a:ext cx="1038278" cy="1628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F6D3732-D2CD-46F6-B1C3-224C1B3DDD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43334" r="25833" b="6661"/>
          <a:stretch/>
        </p:blipFill>
        <p:spPr>
          <a:xfrm flipH="1">
            <a:off x="9379941" y="141326"/>
            <a:ext cx="1289020" cy="2369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8C4385-D9E9-4452-8074-50DC2E7B9747}"/>
              </a:ext>
            </a:extLst>
          </p:cNvPr>
          <p:cNvSpPr txBox="1"/>
          <p:nvPr/>
        </p:nvSpPr>
        <p:spPr>
          <a:xfrm>
            <a:off x="374134" y="359965"/>
            <a:ext cx="270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春节节日由来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F6B85EC-1C84-411E-AD4B-4371F5771130}"/>
              </a:ext>
            </a:extLst>
          </p:cNvPr>
          <p:cNvSpPr/>
          <p:nvPr/>
        </p:nvSpPr>
        <p:spPr>
          <a:xfrm>
            <a:off x="5231772" y="983735"/>
            <a:ext cx="1770154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DD4F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历史发展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D09E4A9-7114-4668-B876-BF4A9D3C71A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2" r="83069" b="34509"/>
          <a:stretch/>
        </p:blipFill>
        <p:spPr>
          <a:xfrm flipH="1">
            <a:off x="9533719" y="4208106"/>
            <a:ext cx="774118" cy="132494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66F0B48-B9AB-4FCD-9548-62C53861773B}"/>
              </a:ext>
            </a:extLst>
          </p:cNvPr>
          <p:cNvSpPr/>
          <p:nvPr/>
        </p:nvSpPr>
        <p:spPr>
          <a:xfrm>
            <a:off x="1858729" y="2210875"/>
            <a:ext cx="8460000" cy="306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EA8A6BE-0FED-451C-9227-C77F217BF4BC}"/>
              </a:ext>
            </a:extLst>
          </p:cNvPr>
          <p:cNvSpPr/>
          <p:nvPr/>
        </p:nvSpPr>
        <p:spPr>
          <a:xfrm>
            <a:off x="1776892" y="2130727"/>
            <a:ext cx="8633684" cy="3240000"/>
          </a:xfrm>
          <a:prstGeom prst="rect">
            <a:avLst/>
          </a:prstGeom>
          <a:noFill/>
          <a:ln w="28575">
            <a:solidFill>
              <a:srgbClr val="DD4F3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0BFF11A1-12D9-4349-A86C-185C58172547}"/>
              </a:ext>
            </a:extLst>
          </p:cNvPr>
          <p:cNvSpPr/>
          <p:nvPr/>
        </p:nvSpPr>
        <p:spPr>
          <a:xfrm>
            <a:off x="1378558" y="1721921"/>
            <a:ext cx="973393" cy="936884"/>
          </a:xfrm>
          <a:prstGeom prst="ellipse">
            <a:avLst/>
          </a:prstGeom>
          <a:solidFill>
            <a:srgbClr val="EF8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右上角花大">
            <a:extLst>
              <a:ext uri="{FF2B5EF4-FFF2-40B4-BE49-F238E27FC236}">
                <a16:creationId xmlns:a16="http://schemas.microsoft.com/office/drawing/2014/main" xmlns="" id="{F8BAC9A1-B503-4898-8E31-5DD741E673E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7609" y="2222817"/>
            <a:ext cx="2592096" cy="244273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26BEE11-489B-4A03-84F1-81CF406B9F2B}"/>
              </a:ext>
            </a:extLst>
          </p:cNvPr>
          <p:cNvSpPr/>
          <p:nvPr/>
        </p:nvSpPr>
        <p:spPr>
          <a:xfrm>
            <a:off x="3655723" y="2783838"/>
            <a:ext cx="6265055" cy="1984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  <a:buClr>
                <a:srgbClr val="C00000"/>
              </a:buClr>
              <a:defRPr/>
            </a:pPr>
            <a:r>
              <a:rPr lang="zh-CN" altLang="en-US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宋代人过年开始吃饺子，宋朝称饺子为“角子”。宋代已普遍开始用纸包火药做成爆竹。除夕、春节放爆竹之俗便逐渐盛行。</a:t>
            </a:r>
            <a:r>
              <a:rPr lang="en-US" altLang="zh-CN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东京梦华录</a:t>
            </a:r>
            <a:r>
              <a:rPr lang="en-US" altLang="zh-CN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说：“是夜，禁中爆竹山呼，闻声于外。”到了明朝，接灶神、贴门神、除夕守岁、十五赏灯会都已经盛行。</a:t>
            </a:r>
            <a:r>
              <a:rPr lang="en-US" altLang="zh-CN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万历嘉兴府志</a:t>
            </a:r>
            <a:r>
              <a:rPr lang="en-US" altLang="zh-CN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spc="100" dirty="0">
                <a:solidFill>
                  <a:srgbClr val="DD4F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中记载：“除夕，易门神、桃符、春帖，井隈皆封。爆竹，燔紫，设酒果聚饮，锣鼓彻夜，谓之守岁。”</a:t>
            </a:r>
          </a:p>
        </p:txBody>
      </p:sp>
    </p:spTree>
    <p:extLst>
      <p:ext uri="{BB962C8B-B14F-4D97-AF65-F5344CB8AC3E}">
        <p14:creationId xmlns:p14="http://schemas.microsoft.com/office/powerpoint/2010/main" val="301991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3" grpId="0" animBg="1"/>
      <p:bldP spid="15" grpId="0" animBg="1"/>
      <p:bldP spid="16" grpId="0" animBg="1"/>
      <p:bldP spid="1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2911</Words>
  <Application>Microsoft Office PowerPoint</Application>
  <PresentationFormat>宽屏</PresentationFormat>
  <Paragraphs>142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8" baseType="lpstr">
      <vt:lpstr>Meiryo</vt:lpstr>
      <vt:lpstr>等线</vt:lpstr>
      <vt:lpstr>等线 Light</vt:lpstr>
      <vt:lpstr>汉仪程行简</vt:lpstr>
      <vt:lpstr>李旭科书法</vt:lpstr>
      <vt:lpstr>宋体</vt:lpstr>
      <vt:lpstr>微软雅黑</vt:lpstr>
      <vt:lpstr>站酷快乐体 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小年</vt:lpstr>
      <vt:lpstr>PowerPoint 演示文稿</vt:lpstr>
      <vt:lpstr>PowerPoint 演示文稿</vt:lpstr>
      <vt:lpstr>除夕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67</cp:revision>
  <dcterms:created xsi:type="dcterms:W3CDTF">2019-02-13T09:28:17Z</dcterms:created>
  <dcterms:modified xsi:type="dcterms:W3CDTF">2021-01-27T10:19:57Z</dcterms:modified>
</cp:coreProperties>
</file>