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notesMasterIdLst>
    <p:notesMasterId r:id="rId28"/>
  </p:notesMasterIdLst>
  <p:sldIdLst>
    <p:sldId id="259" r:id="rId3"/>
    <p:sldId id="260" r:id="rId4"/>
    <p:sldId id="261" r:id="rId5"/>
    <p:sldId id="298" r:id="rId6"/>
    <p:sldId id="284" r:id="rId7"/>
    <p:sldId id="285" r:id="rId8"/>
    <p:sldId id="262" r:id="rId9"/>
    <p:sldId id="287" r:id="rId10"/>
    <p:sldId id="288" r:id="rId11"/>
    <p:sldId id="263" r:id="rId12"/>
    <p:sldId id="289" r:id="rId13"/>
    <p:sldId id="290" r:id="rId14"/>
    <p:sldId id="291" r:id="rId15"/>
    <p:sldId id="264" r:id="rId16"/>
    <p:sldId id="292" r:id="rId17"/>
    <p:sldId id="293" r:id="rId18"/>
    <p:sldId id="265" r:id="rId19"/>
    <p:sldId id="294" r:id="rId20"/>
    <p:sldId id="295" r:id="rId21"/>
    <p:sldId id="297" r:id="rId22"/>
    <p:sldId id="283" r:id="rId23"/>
    <p:sldId id="296" r:id="rId24"/>
    <p:sldId id="299" r:id="rId25"/>
    <p:sldId id="282" r:id="rId26"/>
    <p:sldId id="300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AB39"/>
    <a:srgbClr val="117926"/>
    <a:srgbClr val="798613"/>
    <a:srgbClr val="345692"/>
    <a:srgbClr val="17C0D4"/>
    <a:srgbClr val="FFFFFF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037" autoAdjust="0"/>
    <p:restoredTop sz="94660"/>
  </p:normalViewPr>
  <p:slideViewPr>
    <p:cSldViewPr snapToGrid="0">
      <p:cViewPr varScale="1">
        <p:scale>
          <a:sx n="86" d="100"/>
          <a:sy n="86" d="100"/>
        </p:scale>
        <p:origin x="68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809C1F-1633-42E4-85B8-FAE5248677D8}" type="datetimeFigureOut">
              <a:rPr lang="zh-CN" altLang="en-US" smtClean="0"/>
              <a:t>2018/6/22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40AC84-CE99-448B-92D0-20E94C7803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226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0AC84-CE99-448B-92D0-20E94C7803D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4613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0AC84-CE99-448B-92D0-20E94C7803D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3812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0AC84-CE99-448B-92D0-20E94C7803D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7603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0AC84-CE99-448B-92D0-20E94C7803D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4084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0AC84-CE99-448B-92D0-20E94C7803D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3558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0AC84-CE99-448B-92D0-20E94C7803D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6172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0AC84-CE99-448B-92D0-20E94C7803D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3285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0AC84-CE99-448B-92D0-20E94C7803D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6277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0AC84-CE99-448B-92D0-20E94C7803D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9296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0AC84-CE99-448B-92D0-20E94C7803D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971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0AC84-CE99-448B-92D0-20E94C7803D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897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0AC84-CE99-448B-92D0-20E94C7803D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7909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0AC84-CE99-448B-92D0-20E94C7803D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3774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0AC84-CE99-448B-92D0-20E94C7803D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6095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0AC84-CE99-448B-92D0-20E94C7803D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7493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0AC84-CE99-448B-92D0-20E94C7803D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6549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0AC84-CE99-448B-92D0-20E94C7803D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4240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82420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0AC84-CE99-448B-92D0-20E94C7803D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6393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0AC84-CE99-448B-92D0-20E94C7803D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2619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0AC84-CE99-448B-92D0-20E94C7803D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9004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0AC84-CE99-448B-92D0-20E94C7803D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1684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0AC84-CE99-448B-92D0-20E94C7803D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8429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0AC84-CE99-448B-92D0-20E94C7803D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1415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0AC84-CE99-448B-92D0-20E94C7803D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263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22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65558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8709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2600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583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635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3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35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50D9F0E-B66E-4210-BE46-A74494DAE8D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762" y="-241039"/>
            <a:ext cx="2874811" cy="2175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89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032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278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954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91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115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012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421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234" y="896928"/>
            <a:ext cx="7654732" cy="27465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8222" y="3447122"/>
            <a:ext cx="55707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117926"/>
                </a:solidFill>
                <a:latin typeface="微软雅黑" panose="020B0503020204020204" charset="-122"/>
                <a:ea typeface="微软雅黑" panose="020B0503020204020204" charset="-122"/>
              </a:rPr>
              <a:t>植树节主题班会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043354" y="4615185"/>
            <a:ext cx="1984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117926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汇报人</a:t>
            </a:r>
            <a:r>
              <a:rPr lang="zh-CN" altLang="en-US" dirty="0" smtClean="0">
                <a:solidFill>
                  <a:srgbClr val="117926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dirty="0">
                <a:solidFill>
                  <a:srgbClr val="117926"/>
                </a:solidFill>
                <a:latin typeface="微软雅黑" panose="020B0503020204020204" charset="-122"/>
                <a:ea typeface="微软雅黑" panose="020B0503020204020204" charset="-122"/>
              </a:rPr>
              <a:t>优</a:t>
            </a:r>
            <a:r>
              <a:rPr lang="zh-CN" altLang="en-US" dirty="0" smtClean="0">
                <a:solidFill>
                  <a:srgbClr val="117926"/>
                </a:solidFill>
                <a:latin typeface="微软雅黑" panose="020B0503020204020204" charset="-122"/>
                <a:ea typeface="微软雅黑" panose="020B0503020204020204" charset="-122"/>
              </a:rPr>
              <a:t>品</a:t>
            </a:r>
            <a:r>
              <a:rPr lang="en-US" altLang="zh-CN" dirty="0" smtClean="0">
                <a:solidFill>
                  <a:srgbClr val="117926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endParaRPr lang="zh-CN" altLang="en-US" dirty="0">
              <a:solidFill>
                <a:srgbClr val="117926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329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0DF212CA-E25E-4911-B192-F381218746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024" y="1023758"/>
            <a:ext cx="6491952" cy="4559958"/>
          </a:xfrm>
          <a:prstGeom prst="rect">
            <a:avLst/>
          </a:prstGeom>
        </p:spPr>
      </p:pic>
      <p:grpSp>
        <p:nvGrpSpPr>
          <p:cNvPr id="3" name="组 10">
            <a:extLst>
              <a:ext uri="{FF2B5EF4-FFF2-40B4-BE49-F238E27FC236}">
                <a16:creationId xmlns:a16="http://schemas.microsoft.com/office/drawing/2014/main" xmlns="" id="{98802BBB-C28A-4067-8B12-E0187961E334}"/>
              </a:ext>
            </a:extLst>
          </p:cNvPr>
          <p:cNvGrpSpPr/>
          <p:nvPr/>
        </p:nvGrpSpPr>
        <p:grpSpPr>
          <a:xfrm>
            <a:off x="4772470" y="3573948"/>
            <a:ext cx="588508" cy="545672"/>
            <a:chOff x="3252724" y="2293966"/>
            <a:chExt cx="650981" cy="603598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F9A33317-E94E-46C7-BB91-2D8709D29F56}"/>
                </a:ext>
              </a:extLst>
            </p:cNvPr>
            <p:cNvSpPr/>
            <p:nvPr/>
          </p:nvSpPr>
          <p:spPr>
            <a:xfrm>
              <a:off x="3252724" y="2293966"/>
              <a:ext cx="580029" cy="580029"/>
            </a:xfrm>
            <a:prstGeom prst="ellipse">
              <a:avLst/>
            </a:prstGeom>
            <a:solidFill>
              <a:srgbClr val="1F7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>
                <a:latin typeface="Impact" panose="020B0806030902050204" charset="0"/>
                <a:ea typeface="Impact" panose="020B0806030902050204" charset="0"/>
                <a:cs typeface="Impact" panose="020B0806030902050204" charset="0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846141D9-5C75-4928-9D69-9F253C472311}"/>
                </a:ext>
              </a:extLst>
            </p:cNvPr>
            <p:cNvSpPr txBox="1"/>
            <p:nvPr/>
          </p:nvSpPr>
          <p:spPr>
            <a:xfrm>
              <a:off x="3275648" y="2318801"/>
              <a:ext cx="628057" cy="578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dirty="0">
                  <a:solidFill>
                    <a:schemeClr val="bg1"/>
                  </a:solidFill>
                  <a:latin typeface="Impact" panose="020B0806030902050204" charset="0"/>
                  <a:ea typeface="Impact" panose="020B0806030902050204" charset="0"/>
                  <a:cs typeface="Impact" panose="020B0806030902050204" charset="0"/>
                </a:rPr>
                <a:t>03</a:t>
              </a:r>
              <a:endParaRPr kumimoji="1" lang="zh-CN" altLang="en-US" sz="2800" dirty="0">
                <a:solidFill>
                  <a:schemeClr val="bg1"/>
                </a:solidFill>
                <a:latin typeface="Impact" panose="020B0806030902050204" charset="0"/>
                <a:ea typeface="Impact" panose="020B0806030902050204" charset="0"/>
                <a:cs typeface="Impact" panose="020B0806030902050204" charset="0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DEA0A6A-3D48-4697-A6C1-13C6341AD32D}"/>
              </a:ext>
            </a:extLst>
          </p:cNvPr>
          <p:cNvSpPr txBox="1"/>
          <p:nvPr/>
        </p:nvSpPr>
        <p:spPr>
          <a:xfrm>
            <a:off x="5406475" y="359640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植树节的作用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DE62728-3A4F-4F0E-B6B2-CF2D2FE8CB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138" y="2052823"/>
            <a:ext cx="3835425" cy="1376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880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2">
            <a:extLst>
              <a:ext uri="{FF2B5EF4-FFF2-40B4-BE49-F238E27FC236}">
                <a16:creationId xmlns:a16="http://schemas.microsoft.com/office/drawing/2014/main" xmlns="" id="{27A0C60E-F990-4679-9112-7E154A1178E6}"/>
              </a:ext>
            </a:extLst>
          </p:cNvPr>
          <p:cNvSpPr/>
          <p:nvPr/>
        </p:nvSpPr>
        <p:spPr>
          <a:xfrm>
            <a:off x="681039" y="3955833"/>
            <a:ext cx="6884032" cy="1085192"/>
          </a:xfrm>
          <a:prstGeom prst="roundRect">
            <a:avLst>
              <a:gd name="adj" fmla="val 10606"/>
            </a:avLst>
          </a:prstGeom>
          <a:solidFill>
            <a:srgbClr val="77AB39"/>
          </a:solidFill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圆角矩形 3">
            <a:extLst>
              <a:ext uri="{FF2B5EF4-FFF2-40B4-BE49-F238E27FC236}">
                <a16:creationId xmlns:a16="http://schemas.microsoft.com/office/drawing/2014/main" xmlns="" id="{C4E9859B-EED7-4768-9C1E-D793AB24FB43}"/>
              </a:ext>
            </a:extLst>
          </p:cNvPr>
          <p:cNvSpPr/>
          <p:nvPr/>
        </p:nvSpPr>
        <p:spPr>
          <a:xfrm>
            <a:off x="681039" y="1518309"/>
            <a:ext cx="6884032" cy="1085192"/>
          </a:xfrm>
          <a:prstGeom prst="roundRect">
            <a:avLst>
              <a:gd name="adj" fmla="val 10606"/>
            </a:avLst>
          </a:prstGeom>
          <a:solidFill>
            <a:srgbClr val="77AB39"/>
          </a:solidFill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E2134A9-939F-4ADC-9D33-AFCED47AE95B}"/>
              </a:ext>
            </a:extLst>
          </p:cNvPr>
          <p:cNvSpPr/>
          <p:nvPr/>
        </p:nvSpPr>
        <p:spPr>
          <a:xfrm>
            <a:off x="836930" y="1673903"/>
            <a:ext cx="6600826" cy="655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Microsoft YaHei Light" panose="020B0502040204020203" charset="-122"/>
                <a:ea typeface="Microsoft YaHei Light" panose="020B0502040204020203" charset="-122"/>
                <a:cs typeface="Microsoft YaHei Light" panose="020B0502040204020203" charset="-122"/>
              </a:rPr>
              <a:t>城市防护林具有减缓风速的作用，其有效范围在树高</a:t>
            </a:r>
            <a:r>
              <a:rPr lang="en-US" altLang="zh-CN" sz="1600" dirty="0">
                <a:solidFill>
                  <a:schemeClr val="bg1"/>
                </a:solidFill>
                <a:latin typeface="Microsoft YaHei Light" panose="020B0502040204020203" charset="-122"/>
                <a:ea typeface="Microsoft YaHei Light" panose="020B0502040204020203" charset="-122"/>
                <a:cs typeface="Microsoft YaHei Light" panose="020B0502040204020203" charset="-122"/>
              </a:rPr>
              <a:t>40</a:t>
            </a:r>
            <a:r>
              <a:rPr lang="zh-CN" altLang="en-US" sz="1600" dirty="0">
                <a:solidFill>
                  <a:schemeClr val="bg1"/>
                </a:solidFill>
                <a:latin typeface="Microsoft YaHei Light" panose="020B0502040204020203" charset="-122"/>
                <a:ea typeface="Microsoft YaHei Light" panose="020B0502040204020203" charset="-122"/>
                <a:cs typeface="Microsoft YaHei Light" panose="020B0502040204020203" charset="-122"/>
              </a:rPr>
              <a:t>倍以内，其中在</a:t>
            </a:r>
            <a:r>
              <a:rPr lang="en-US" altLang="zh-CN" sz="1600" dirty="0">
                <a:solidFill>
                  <a:schemeClr val="bg1"/>
                </a:solidFill>
                <a:latin typeface="Microsoft YaHei Light" panose="020B0502040204020203" charset="-122"/>
                <a:ea typeface="Microsoft YaHei Light" panose="020B0502040204020203" charset="-122"/>
                <a:cs typeface="Microsoft YaHei Light" panose="020B0502040204020203" charset="-122"/>
              </a:rPr>
              <a:t>10</a:t>
            </a:r>
            <a:r>
              <a:rPr lang="zh-CN" altLang="en-US" sz="1600" dirty="0">
                <a:solidFill>
                  <a:schemeClr val="bg1"/>
                </a:solidFill>
                <a:latin typeface="Microsoft YaHei Light" panose="020B0502040204020203" charset="-122"/>
                <a:ea typeface="Microsoft YaHei Light" panose="020B0502040204020203" charset="-122"/>
                <a:cs typeface="Microsoft YaHei Light" panose="020B0502040204020203" charset="-122"/>
              </a:rPr>
              <a:t>～</a:t>
            </a:r>
            <a:r>
              <a:rPr lang="en-US" altLang="zh-CN" sz="1600" dirty="0">
                <a:solidFill>
                  <a:schemeClr val="bg1"/>
                </a:solidFill>
                <a:latin typeface="Microsoft YaHei Light" panose="020B0502040204020203" charset="-122"/>
                <a:ea typeface="Microsoft YaHei Light" panose="020B0502040204020203" charset="-122"/>
                <a:cs typeface="Microsoft YaHei Light" panose="020B0502040204020203" charset="-122"/>
              </a:rPr>
              <a:t>20</a:t>
            </a:r>
            <a:r>
              <a:rPr lang="zh-CN" altLang="en-US" sz="1600" dirty="0">
                <a:solidFill>
                  <a:schemeClr val="bg1"/>
                </a:solidFill>
                <a:latin typeface="Microsoft YaHei Light" panose="020B0502040204020203" charset="-122"/>
                <a:ea typeface="Microsoft YaHei Light" panose="020B0502040204020203" charset="-122"/>
                <a:cs typeface="Microsoft YaHei Light" panose="020B0502040204020203" charset="-122"/>
              </a:rPr>
              <a:t>倍范围内效果最好，可降低风速</a:t>
            </a:r>
            <a:r>
              <a:rPr lang="en-US" altLang="zh-CN" sz="1600" dirty="0">
                <a:solidFill>
                  <a:schemeClr val="bg1"/>
                </a:solidFill>
                <a:latin typeface="Microsoft YaHei Light" panose="020B0502040204020203" charset="-122"/>
                <a:ea typeface="Microsoft YaHei Light" panose="020B0502040204020203" charset="-122"/>
                <a:cs typeface="Microsoft YaHei Light" panose="020B0502040204020203" charset="-122"/>
              </a:rPr>
              <a:t>50%</a:t>
            </a:r>
            <a:r>
              <a:rPr lang="zh-CN" altLang="en-US" sz="1600" dirty="0">
                <a:solidFill>
                  <a:schemeClr val="bg1"/>
                </a:solidFill>
                <a:latin typeface="Microsoft YaHei Light" panose="020B0502040204020203" charset="-122"/>
                <a:ea typeface="Microsoft YaHei Light" panose="020B0502040204020203" charset="-122"/>
                <a:cs typeface="Microsoft YaHei Light" panose="020B0502040204020203" charset="-122"/>
              </a:rPr>
              <a:t>。</a:t>
            </a:r>
          </a:p>
        </p:txBody>
      </p:sp>
      <p:sp>
        <p:nvSpPr>
          <p:cNvPr id="5" name="圆角矩形 5">
            <a:extLst>
              <a:ext uri="{FF2B5EF4-FFF2-40B4-BE49-F238E27FC236}">
                <a16:creationId xmlns:a16="http://schemas.microsoft.com/office/drawing/2014/main" xmlns="" id="{BC7803BE-88DC-4132-97DF-4E8FEE08CBA6}"/>
              </a:ext>
            </a:extLst>
          </p:cNvPr>
          <p:cNvSpPr/>
          <p:nvPr/>
        </p:nvSpPr>
        <p:spPr>
          <a:xfrm>
            <a:off x="681039" y="2737071"/>
            <a:ext cx="6884032" cy="1085192"/>
          </a:xfrm>
          <a:prstGeom prst="roundRect">
            <a:avLst>
              <a:gd name="adj" fmla="val 10606"/>
            </a:avLst>
          </a:prstGeom>
          <a:solidFill>
            <a:srgbClr val="77AB39"/>
          </a:solidFill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C0C60AD-AC5B-4B02-8081-C305ED3F6E7D}"/>
              </a:ext>
            </a:extLst>
          </p:cNvPr>
          <p:cNvSpPr/>
          <p:nvPr/>
        </p:nvSpPr>
        <p:spPr>
          <a:xfrm>
            <a:off x="836930" y="2800002"/>
            <a:ext cx="6600826" cy="951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Microsoft YaHei Light" panose="020B0502040204020203" charset="-122"/>
                <a:ea typeface="Microsoft YaHei Light" panose="020B0502040204020203" charset="-122"/>
                <a:cs typeface="Microsoft YaHei Light" panose="020B0502040204020203" charset="-122"/>
              </a:rPr>
              <a:t>在农田林网内通常可减缓风速</a:t>
            </a:r>
            <a:r>
              <a:rPr lang="en-US" altLang="zh-CN" sz="1600" dirty="0">
                <a:solidFill>
                  <a:schemeClr val="bg1"/>
                </a:solidFill>
                <a:latin typeface="Microsoft YaHei Light" panose="020B0502040204020203" charset="-122"/>
                <a:ea typeface="Microsoft YaHei Light" panose="020B0502040204020203" charset="-122"/>
                <a:cs typeface="Microsoft YaHei Light" panose="020B0502040204020203" charset="-122"/>
              </a:rPr>
              <a:t>30%</a:t>
            </a:r>
            <a:r>
              <a:rPr lang="zh-CN" altLang="en-US" sz="1600" dirty="0">
                <a:solidFill>
                  <a:schemeClr val="bg1"/>
                </a:solidFill>
                <a:latin typeface="Microsoft YaHei Light" panose="020B0502040204020203" charset="-122"/>
                <a:ea typeface="Microsoft YaHei Light" panose="020B0502040204020203" charset="-122"/>
                <a:cs typeface="Microsoft YaHei Light" panose="020B0502040204020203" charset="-122"/>
              </a:rPr>
              <a:t>～</a:t>
            </a:r>
            <a:r>
              <a:rPr lang="en-US" altLang="zh-CN" sz="1600" dirty="0">
                <a:solidFill>
                  <a:schemeClr val="bg1"/>
                </a:solidFill>
                <a:latin typeface="Microsoft YaHei Light" panose="020B0502040204020203" charset="-122"/>
                <a:ea typeface="Microsoft YaHei Light" panose="020B0502040204020203" charset="-122"/>
                <a:cs typeface="Microsoft YaHei Light" panose="020B0502040204020203" charset="-122"/>
              </a:rPr>
              <a:t>40%</a:t>
            </a:r>
            <a:r>
              <a:rPr lang="zh-CN" altLang="en-US" sz="1600" dirty="0">
                <a:solidFill>
                  <a:schemeClr val="bg1"/>
                </a:solidFill>
                <a:latin typeface="Microsoft YaHei Light" panose="020B0502040204020203" charset="-122"/>
                <a:ea typeface="Microsoft YaHei Light" panose="020B0502040204020203" charset="-122"/>
                <a:cs typeface="Microsoft YaHei Light" panose="020B0502040204020203" charset="-122"/>
              </a:rPr>
              <a:t>，提高相对湿度</a:t>
            </a:r>
            <a:r>
              <a:rPr lang="en-US" altLang="zh-CN" sz="1600" dirty="0">
                <a:solidFill>
                  <a:schemeClr val="bg1"/>
                </a:solidFill>
                <a:latin typeface="Microsoft YaHei Light" panose="020B0502040204020203" charset="-122"/>
                <a:ea typeface="Microsoft YaHei Light" panose="020B0502040204020203" charset="-122"/>
                <a:cs typeface="Microsoft YaHei Light" panose="020B0502040204020203" charset="-122"/>
              </a:rPr>
              <a:t>5%</a:t>
            </a:r>
            <a:r>
              <a:rPr lang="zh-CN" altLang="en-US" sz="1600" dirty="0">
                <a:solidFill>
                  <a:schemeClr val="bg1"/>
                </a:solidFill>
                <a:latin typeface="Microsoft YaHei Light" panose="020B0502040204020203" charset="-122"/>
                <a:ea typeface="Microsoft YaHei Light" panose="020B0502040204020203" charset="-122"/>
                <a:cs typeface="Microsoft YaHei Light" panose="020B0502040204020203" charset="-122"/>
              </a:rPr>
              <a:t>～</a:t>
            </a:r>
            <a:r>
              <a:rPr lang="en-US" altLang="zh-CN" sz="1600" dirty="0">
                <a:solidFill>
                  <a:schemeClr val="bg1"/>
                </a:solidFill>
                <a:latin typeface="Microsoft YaHei Light" panose="020B0502040204020203" charset="-122"/>
                <a:ea typeface="Microsoft YaHei Light" panose="020B0502040204020203" charset="-122"/>
                <a:cs typeface="Microsoft YaHei Light" panose="020B0502040204020203" charset="-122"/>
              </a:rPr>
              <a:t>15%</a:t>
            </a:r>
            <a:r>
              <a:rPr lang="zh-CN" altLang="en-US" sz="1600" dirty="0">
                <a:solidFill>
                  <a:schemeClr val="bg1"/>
                </a:solidFill>
                <a:latin typeface="Microsoft YaHei Light" panose="020B0502040204020203" charset="-122"/>
                <a:ea typeface="Microsoft YaHei Light" panose="020B0502040204020203" charset="-122"/>
                <a:cs typeface="Microsoft YaHei Light" panose="020B0502040204020203" charset="-122"/>
              </a:rPr>
              <a:t>，增加土壤含水量</a:t>
            </a:r>
            <a:r>
              <a:rPr lang="en-US" altLang="zh-CN" sz="1600" dirty="0">
                <a:solidFill>
                  <a:schemeClr val="bg1"/>
                </a:solidFill>
                <a:latin typeface="Microsoft YaHei Light" panose="020B0502040204020203" charset="-122"/>
                <a:ea typeface="Microsoft YaHei Light" panose="020B0502040204020203" charset="-122"/>
                <a:cs typeface="Microsoft YaHei Light" panose="020B0502040204020203" charset="-122"/>
              </a:rPr>
              <a:t>10%</a:t>
            </a:r>
            <a:r>
              <a:rPr lang="zh-CN" altLang="en-US" sz="1600" dirty="0">
                <a:solidFill>
                  <a:schemeClr val="bg1"/>
                </a:solidFill>
                <a:latin typeface="Microsoft YaHei Light" panose="020B0502040204020203" charset="-122"/>
                <a:ea typeface="Microsoft YaHei Light" panose="020B0502040204020203" charset="-122"/>
                <a:cs typeface="Microsoft YaHei Light" panose="020B0502040204020203" charset="-122"/>
              </a:rPr>
              <a:t>～</a:t>
            </a:r>
            <a:r>
              <a:rPr lang="en-US" altLang="zh-CN" sz="1600" dirty="0">
                <a:solidFill>
                  <a:schemeClr val="bg1"/>
                </a:solidFill>
                <a:latin typeface="Microsoft YaHei Light" panose="020B0502040204020203" charset="-122"/>
                <a:ea typeface="Microsoft YaHei Light" panose="020B0502040204020203" charset="-122"/>
                <a:cs typeface="Microsoft YaHei Light" panose="020B0502040204020203" charset="-122"/>
              </a:rPr>
              <a:t>20%</a:t>
            </a:r>
            <a:r>
              <a:rPr lang="zh-CN" altLang="en-US" sz="1600" dirty="0">
                <a:solidFill>
                  <a:schemeClr val="bg1"/>
                </a:solidFill>
                <a:latin typeface="Microsoft YaHei Light" panose="020B0502040204020203" charset="-122"/>
                <a:ea typeface="Microsoft YaHei Light" panose="020B0502040204020203" charset="-122"/>
                <a:cs typeface="Microsoft YaHei Light" panose="020B0502040204020203" charset="-122"/>
              </a:rPr>
              <a:t>。据测定，林冠可截留降水</a:t>
            </a:r>
            <a:r>
              <a:rPr lang="en-US" altLang="zh-CN" sz="1600" dirty="0">
                <a:solidFill>
                  <a:schemeClr val="bg1"/>
                </a:solidFill>
                <a:latin typeface="Microsoft YaHei Light" panose="020B0502040204020203" charset="-122"/>
                <a:ea typeface="Microsoft YaHei Light" panose="020B0502040204020203" charset="-122"/>
                <a:cs typeface="Microsoft YaHei Light" panose="020B0502040204020203" charset="-122"/>
              </a:rPr>
              <a:t>20%</a:t>
            </a:r>
            <a:r>
              <a:rPr lang="zh-CN" altLang="en-US" sz="1600" dirty="0">
                <a:solidFill>
                  <a:schemeClr val="bg1"/>
                </a:solidFill>
                <a:latin typeface="Microsoft YaHei Light" panose="020B0502040204020203" charset="-122"/>
                <a:ea typeface="Microsoft YaHei Light" panose="020B0502040204020203" charset="-122"/>
                <a:cs typeface="Microsoft YaHei Light" panose="020B0502040204020203" charset="-122"/>
              </a:rPr>
              <a:t>左右，</a:t>
            </a:r>
            <a:endParaRPr lang="en-US" altLang="zh-CN" sz="1600" dirty="0">
              <a:solidFill>
                <a:schemeClr val="bg1"/>
              </a:solidFill>
              <a:latin typeface="Microsoft YaHei Light" panose="020B0502040204020203" charset="-122"/>
              <a:ea typeface="Microsoft YaHei Light" panose="020B0502040204020203" charset="-122"/>
              <a:cs typeface="Microsoft YaHei Light" panose="020B0502040204020203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Microsoft YaHei Light" panose="020B0502040204020203" charset="-122"/>
                <a:ea typeface="Microsoft YaHei Light" panose="020B0502040204020203" charset="-122"/>
                <a:cs typeface="Microsoft YaHei Light" panose="020B0502040204020203" charset="-122"/>
              </a:rPr>
              <a:t>大大削弱了雨滴的冲击力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63360BCD-359A-45E4-BBFE-9B58F90F6D07}"/>
              </a:ext>
            </a:extLst>
          </p:cNvPr>
          <p:cNvSpPr/>
          <p:nvPr/>
        </p:nvSpPr>
        <p:spPr>
          <a:xfrm>
            <a:off x="836928" y="4204226"/>
            <a:ext cx="6451601" cy="655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Microsoft YaHei Light" panose="020B0502040204020203" charset="-122"/>
                <a:ea typeface="Microsoft YaHei Light" panose="020B0502040204020203" charset="-122"/>
                <a:cs typeface="Microsoft YaHei Light" panose="020B0502040204020203" charset="-122"/>
              </a:rPr>
              <a:t>地表只要有</a:t>
            </a:r>
            <a:r>
              <a:rPr lang="en-US" altLang="zh-CN" sz="1600" dirty="0">
                <a:solidFill>
                  <a:schemeClr val="bg1"/>
                </a:solidFill>
                <a:latin typeface="Microsoft YaHei Light" panose="020B0502040204020203" charset="-122"/>
                <a:ea typeface="Microsoft YaHei Light" panose="020B0502040204020203" charset="-122"/>
                <a:cs typeface="Microsoft YaHei Light" panose="020B0502040204020203" charset="-122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Microsoft YaHei Light" panose="020B0502040204020203" charset="-122"/>
                <a:ea typeface="Microsoft YaHei Light" panose="020B0502040204020203" charset="-122"/>
                <a:cs typeface="Microsoft YaHei Light" panose="020B0502040204020203" charset="-122"/>
              </a:rPr>
              <a:t>厘米厚的枯枝落叶，就可以把地表径流量减少到裸地的</a:t>
            </a:r>
            <a:r>
              <a:rPr lang="en-US" altLang="zh-CN" sz="1600" dirty="0">
                <a:solidFill>
                  <a:schemeClr val="bg1"/>
                </a:solidFill>
                <a:latin typeface="Microsoft YaHei Light" panose="020B0502040204020203" charset="-122"/>
                <a:ea typeface="Microsoft YaHei Light" panose="020B0502040204020203" charset="-122"/>
                <a:cs typeface="Microsoft YaHei Light" panose="020B0502040204020203" charset="-122"/>
              </a:rPr>
              <a:t>1/4</a:t>
            </a:r>
            <a:r>
              <a:rPr lang="zh-CN" altLang="en-US" sz="1600" dirty="0">
                <a:solidFill>
                  <a:schemeClr val="bg1"/>
                </a:solidFill>
                <a:latin typeface="Microsoft YaHei Light" panose="020B0502040204020203" charset="-122"/>
                <a:ea typeface="Microsoft YaHei Light" panose="020B0502040204020203" charset="-122"/>
                <a:cs typeface="Microsoft YaHei Light" panose="020B0502040204020203" charset="-122"/>
              </a:rPr>
              <a:t>以下，泥沙减少到裸地</a:t>
            </a:r>
            <a:r>
              <a:rPr lang="en-US" altLang="zh-CN" sz="1600" dirty="0">
                <a:solidFill>
                  <a:schemeClr val="bg1"/>
                </a:solidFill>
                <a:latin typeface="Microsoft YaHei Light" panose="020B0502040204020203" charset="-122"/>
                <a:ea typeface="Microsoft YaHei Light" panose="020B0502040204020203" charset="-122"/>
                <a:cs typeface="Microsoft YaHei Light" panose="020B0502040204020203" charset="-122"/>
              </a:rPr>
              <a:t>7%</a:t>
            </a:r>
            <a:r>
              <a:rPr lang="zh-CN" altLang="en-US" sz="1600" dirty="0">
                <a:solidFill>
                  <a:schemeClr val="bg1"/>
                </a:solidFill>
                <a:latin typeface="Microsoft YaHei Light" panose="020B0502040204020203" charset="-122"/>
                <a:ea typeface="Microsoft YaHei Light" panose="020B0502040204020203" charset="-122"/>
                <a:cs typeface="Microsoft YaHei Light" panose="020B0502040204020203" charset="-122"/>
              </a:rPr>
              <a:t>以下。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1DBEFF7-3099-4B9F-BE9A-BF32EFC0C2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7302" y="651932"/>
            <a:ext cx="3846368" cy="5926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712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00"/>
                            </p:stCondLst>
                            <p:childTnLst>
                              <p:par>
                                <p:cTn id="18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00"/>
                            </p:stCondLst>
                            <p:childTnLst>
                              <p:par>
                                <p:cTn id="23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400"/>
                            </p:stCondLst>
                            <p:childTnLst>
                              <p:par>
                                <p:cTn id="28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/>
      <p:bldP spid="5" grpId="0" bldLvl="0" animBg="1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C406A79-ECCD-42EF-9347-FD392870B1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900" y="753532"/>
            <a:ext cx="7174900" cy="478326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7F1FF48C-A82C-4CC5-9397-19A1687447BA}"/>
              </a:ext>
            </a:extLst>
          </p:cNvPr>
          <p:cNvSpPr txBox="1"/>
          <p:nvPr/>
        </p:nvSpPr>
        <p:spPr>
          <a:xfrm>
            <a:off x="1795864" y="1498060"/>
            <a:ext cx="553203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      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这是因为自然原因引起土壤肥力下降造成农作物减产，农作物减产人们就多开垦荒地增收，多开荒地就要乱砍滥 伐，林木锐减，山头光秃秃，形成新的水土流失，这样循环往复，造成恶性循环。越垦越穷越穷越垦，最终使黄河泥沙淤积，决口，改道次数也越来越多。如今，人们意识到保护生态环境的有效方法就是植树造林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3FC616A7-03AB-4F79-AED5-A75543E756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0" y="1625600"/>
            <a:ext cx="49530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692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95CEC59-8A0B-42DE-81B7-DA9255D11E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56261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9876C8D-68C0-4DE8-8227-1CB2DF0A19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57" y="517898"/>
            <a:ext cx="4816743" cy="438963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40B97BC-BBF8-4C9A-9BDA-3D20F6C24F0E}"/>
              </a:ext>
            </a:extLst>
          </p:cNvPr>
          <p:cNvSpPr txBox="1"/>
          <p:nvPr/>
        </p:nvSpPr>
        <p:spPr>
          <a:xfrm>
            <a:off x="7157918" y="1558551"/>
            <a:ext cx="33322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     </a:t>
            </a: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数万年以前，黄河两岸气候温暖，森林茂密，自然条件好，适于生存繁衍；近</a:t>
            </a:r>
            <a:r>
              <a:rPr lang="en-US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2000</a:t>
            </a: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年来，泥沙大量沉积，河床逐年升高，有的河段高出地面</a:t>
            </a:r>
            <a:r>
              <a:rPr lang="en-US" altLang="zh-CN" sz="1600" b="1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3-4</a:t>
            </a:r>
            <a:r>
              <a:rPr lang="zh-CN" altLang="zh-CN" sz="1600" b="1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米</a:t>
            </a: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，甚至高出</a:t>
            </a:r>
            <a:r>
              <a:rPr lang="en-US" altLang="zh-CN" sz="1600" b="1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10</a:t>
            </a:r>
            <a:r>
              <a:rPr lang="zh-CN" altLang="zh-CN" sz="1600" b="1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米以上</a:t>
            </a: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。</a:t>
            </a:r>
            <a:r>
              <a:rPr lang="en-US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2000</a:t>
            </a: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年来，决口</a:t>
            </a:r>
            <a:r>
              <a:rPr lang="en-US" altLang="zh-CN" sz="1600" b="1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1500</a:t>
            </a:r>
            <a:r>
              <a:rPr lang="zh-CN" altLang="zh-CN" sz="1600" b="1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次</a:t>
            </a: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，改道</a:t>
            </a:r>
            <a:r>
              <a:rPr lang="en-US" altLang="zh-CN" sz="1600" b="1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26</a:t>
            </a:r>
            <a:r>
              <a:rPr lang="zh-CN" altLang="zh-CN" sz="1600" b="1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次</a:t>
            </a: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260601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DEE62AFF-D9BE-4588-943B-2B8ABB325F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024" y="1023758"/>
            <a:ext cx="6491952" cy="4559958"/>
          </a:xfrm>
          <a:prstGeom prst="rect">
            <a:avLst/>
          </a:prstGeom>
        </p:spPr>
      </p:pic>
      <p:grpSp>
        <p:nvGrpSpPr>
          <p:cNvPr id="3" name="组 10">
            <a:extLst>
              <a:ext uri="{FF2B5EF4-FFF2-40B4-BE49-F238E27FC236}">
                <a16:creationId xmlns:a16="http://schemas.microsoft.com/office/drawing/2014/main" xmlns="" id="{BCAE4376-2416-4D0D-8536-5F379A9C7851}"/>
              </a:ext>
            </a:extLst>
          </p:cNvPr>
          <p:cNvGrpSpPr/>
          <p:nvPr/>
        </p:nvGrpSpPr>
        <p:grpSpPr>
          <a:xfrm>
            <a:off x="4772470" y="3573948"/>
            <a:ext cx="577287" cy="545672"/>
            <a:chOff x="3252724" y="2293966"/>
            <a:chExt cx="638569" cy="603598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3EFCE4B1-8171-4907-B771-1E1F8583670F}"/>
                </a:ext>
              </a:extLst>
            </p:cNvPr>
            <p:cNvSpPr/>
            <p:nvPr/>
          </p:nvSpPr>
          <p:spPr>
            <a:xfrm>
              <a:off x="3252724" y="2293966"/>
              <a:ext cx="580029" cy="580029"/>
            </a:xfrm>
            <a:prstGeom prst="ellipse">
              <a:avLst/>
            </a:prstGeom>
            <a:solidFill>
              <a:srgbClr val="1F7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>
                <a:latin typeface="Impact" panose="020B0806030902050204" charset="0"/>
                <a:ea typeface="Impact" panose="020B0806030902050204" charset="0"/>
                <a:cs typeface="Impact" panose="020B0806030902050204" charset="0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0E1E92E5-6074-4474-B5F6-EB14AD792F40}"/>
                </a:ext>
              </a:extLst>
            </p:cNvPr>
            <p:cNvSpPr txBox="1"/>
            <p:nvPr/>
          </p:nvSpPr>
          <p:spPr>
            <a:xfrm>
              <a:off x="3275648" y="2318801"/>
              <a:ext cx="615645" cy="578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dirty="0">
                  <a:solidFill>
                    <a:schemeClr val="bg1"/>
                  </a:solidFill>
                  <a:latin typeface="Impact" panose="020B0806030902050204" charset="0"/>
                  <a:ea typeface="Impact" panose="020B0806030902050204" charset="0"/>
                  <a:cs typeface="Impact" panose="020B0806030902050204" charset="0"/>
                </a:rPr>
                <a:t>04</a:t>
              </a:r>
              <a:endParaRPr kumimoji="1" lang="zh-CN" altLang="en-US" sz="2800" dirty="0">
                <a:solidFill>
                  <a:schemeClr val="bg1"/>
                </a:solidFill>
                <a:latin typeface="Impact" panose="020B0806030902050204" charset="0"/>
                <a:ea typeface="Impact" panose="020B0806030902050204" charset="0"/>
                <a:cs typeface="Impact" panose="020B0806030902050204" charset="0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BB9CF38-4C61-4B1D-A64D-214C1E4E2611}"/>
              </a:ext>
            </a:extLst>
          </p:cNvPr>
          <p:cNvSpPr txBox="1"/>
          <p:nvPr/>
        </p:nvSpPr>
        <p:spPr>
          <a:xfrm>
            <a:off x="5406475" y="3596400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孙中山与植树节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9B56952-3F2A-43D0-A1AC-D9D7A4410F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138" y="2052823"/>
            <a:ext cx="3835425" cy="1376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50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04B8D77-0B26-45F7-9643-57E7527504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2889" y="1700774"/>
            <a:ext cx="3689111" cy="515722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1ED450B-9A27-45D0-97B9-DD25366E27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5450" y="571500"/>
            <a:ext cx="4229100" cy="5715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C1FA5AF-94CA-43DF-9CCC-1001971188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300" y="1037366"/>
            <a:ext cx="7174900" cy="478326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147D2C2-6887-46BD-AEB9-0DC6260CC4E9}"/>
              </a:ext>
            </a:extLst>
          </p:cNvPr>
          <p:cNvSpPr txBox="1"/>
          <p:nvPr/>
        </p:nvSpPr>
        <p:spPr>
          <a:xfrm>
            <a:off x="3413725" y="1680704"/>
            <a:ext cx="57080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      3</a:t>
            </a:r>
            <a:r>
              <a:rPr lang="zh-CN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</a:t>
            </a:r>
            <a:r>
              <a:rPr lang="en-US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12</a:t>
            </a:r>
            <a:r>
              <a:rPr lang="zh-CN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日是孙中山先生逝世纪念日。中山先生生前十分重视林业建设。他任临时大总统的中华民国南京政府成立不久，就在</a:t>
            </a:r>
            <a:r>
              <a:rPr lang="en-US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1912</a:t>
            </a:r>
            <a:r>
              <a:rPr lang="zh-CN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</a:t>
            </a:r>
            <a:r>
              <a:rPr lang="en-US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5</a:t>
            </a:r>
            <a:r>
              <a:rPr lang="zh-CN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月设立了农林部，下设山林司，主管全国林业行政事务，</a:t>
            </a:r>
            <a:r>
              <a:rPr lang="en-US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1914</a:t>
            </a:r>
            <a:r>
              <a:rPr lang="zh-CN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</a:t>
            </a:r>
            <a:r>
              <a:rPr lang="en-US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11</a:t>
            </a:r>
            <a:r>
              <a:rPr lang="zh-CN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月颁布了我们近代史上第一部《森林法》，</a:t>
            </a:r>
            <a:r>
              <a:rPr lang="en-US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1915</a:t>
            </a:r>
            <a:r>
              <a:rPr lang="zh-CN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</a:t>
            </a:r>
            <a:r>
              <a:rPr lang="en-US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7</a:t>
            </a:r>
            <a:r>
              <a:rPr lang="zh-CN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月，政府又规定将每年“清明”定为植树节。后因清明节对我国南方来说，植树季节太迟，同时也为了纪念孙中山先生，国民政府又决定将孙中山的逝世日——</a:t>
            </a:r>
            <a:r>
              <a:rPr lang="en-US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</a:t>
            </a:r>
            <a:r>
              <a:rPr lang="zh-CN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</a:t>
            </a:r>
            <a:r>
              <a:rPr lang="en-US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12</a:t>
            </a:r>
            <a:r>
              <a:rPr lang="zh-CN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日定为植树节。</a:t>
            </a:r>
          </a:p>
        </p:txBody>
      </p:sp>
    </p:spTree>
    <p:extLst>
      <p:ext uri="{BB962C8B-B14F-4D97-AF65-F5344CB8AC3E}">
        <p14:creationId xmlns:p14="http://schemas.microsoft.com/office/powerpoint/2010/main" val="2844348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10">
            <a:extLst>
              <a:ext uri="{FF2B5EF4-FFF2-40B4-BE49-F238E27FC236}">
                <a16:creationId xmlns:a16="http://schemas.microsoft.com/office/drawing/2014/main" xmlns="" id="{BDF6DDA0-6731-407C-B301-70227E648F89}"/>
              </a:ext>
            </a:extLst>
          </p:cNvPr>
          <p:cNvSpPr/>
          <p:nvPr/>
        </p:nvSpPr>
        <p:spPr>
          <a:xfrm rot="16200000" flipH="1" flipV="1">
            <a:off x="2670843" y="486447"/>
            <a:ext cx="3390905" cy="6228006"/>
          </a:xfrm>
          <a:prstGeom prst="wedgeRoundRectCallout">
            <a:avLst>
              <a:gd name="adj1" fmla="val -27832"/>
              <a:gd name="adj2" fmla="val 47623"/>
              <a:gd name="adj3" fmla="val 16667"/>
            </a:avLst>
          </a:prstGeom>
          <a:solidFill>
            <a:schemeClr val="bg1"/>
          </a:solidFill>
          <a:ln w="28575">
            <a:solidFill>
              <a:srgbClr val="77AB3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9E8E788-D417-4842-807C-E4359EDFF5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81" t="87671" r="-7671" b="-49"/>
          <a:stretch/>
        </p:blipFill>
        <p:spPr>
          <a:xfrm>
            <a:off x="1293924" y="1056161"/>
            <a:ext cx="4467897" cy="84883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CFB0DC9-8B0F-4386-94C8-38FACE37A80E}"/>
              </a:ext>
            </a:extLst>
          </p:cNvPr>
          <p:cNvSpPr txBox="1"/>
          <p:nvPr/>
        </p:nvSpPr>
        <p:spPr>
          <a:xfrm>
            <a:off x="1709504" y="2076956"/>
            <a:ext cx="531358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      1979</a:t>
            </a: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年，在邓小平提议下，第五届全国人大常委会第六次会议决定每年</a:t>
            </a:r>
            <a:r>
              <a:rPr lang="en-US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</a:t>
            </a: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</a:t>
            </a:r>
            <a:r>
              <a:rPr lang="en-US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12</a:t>
            </a: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日为我们的植树节，</a:t>
            </a:r>
            <a:r>
              <a:rPr lang="en-US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1981</a:t>
            </a: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</a:t>
            </a:r>
            <a:r>
              <a:rPr lang="en-US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12</a:t>
            </a: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</a:t>
            </a:r>
            <a:r>
              <a:rPr lang="en-US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13</a:t>
            </a: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日，五届全国人大四次会议讨论通过了《关于开展全民义务植树运动的决议》。这是建国以来国家最高权力机关对绿化祖国做出的第一个重大决议。从此，全民义务植树运动作为一项法律开始在全国实施。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      1982</a:t>
            </a: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年的植树节，邓小平同志率先垂范，在北京玉泉山上种下了义务植树运动的第一棵树。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37ADD1C3-A783-42CF-A91E-9FDA339204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9705" y="0"/>
            <a:ext cx="44051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976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0A51C3FA-CD41-4CCB-96BF-AD2B103090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024" y="1023758"/>
            <a:ext cx="6491952" cy="4559958"/>
          </a:xfrm>
          <a:prstGeom prst="rect">
            <a:avLst/>
          </a:prstGeom>
        </p:spPr>
      </p:pic>
      <p:grpSp>
        <p:nvGrpSpPr>
          <p:cNvPr id="3" name="组 10">
            <a:extLst>
              <a:ext uri="{FF2B5EF4-FFF2-40B4-BE49-F238E27FC236}">
                <a16:creationId xmlns:a16="http://schemas.microsoft.com/office/drawing/2014/main" xmlns="" id="{455EFDDF-A9E4-481D-92E7-C792D00A4057}"/>
              </a:ext>
            </a:extLst>
          </p:cNvPr>
          <p:cNvGrpSpPr/>
          <p:nvPr/>
        </p:nvGrpSpPr>
        <p:grpSpPr>
          <a:xfrm>
            <a:off x="4772471" y="3573948"/>
            <a:ext cx="590111" cy="545672"/>
            <a:chOff x="3252724" y="2293966"/>
            <a:chExt cx="652754" cy="603598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4695E139-1F53-49FD-8BED-40DE083C14DF}"/>
                </a:ext>
              </a:extLst>
            </p:cNvPr>
            <p:cNvSpPr/>
            <p:nvPr/>
          </p:nvSpPr>
          <p:spPr>
            <a:xfrm>
              <a:off x="3252724" y="2293966"/>
              <a:ext cx="580029" cy="580029"/>
            </a:xfrm>
            <a:prstGeom prst="ellipse">
              <a:avLst/>
            </a:prstGeom>
            <a:solidFill>
              <a:srgbClr val="1F7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>
                <a:latin typeface="Impact" panose="020B0806030902050204" charset="0"/>
                <a:ea typeface="Impact" panose="020B0806030902050204" charset="0"/>
                <a:cs typeface="Impact" panose="020B0806030902050204" charset="0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6AFFA606-168A-4A20-9100-961FD7FB79AC}"/>
                </a:ext>
              </a:extLst>
            </p:cNvPr>
            <p:cNvSpPr txBox="1"/>
            <p:nvPr/>
          </p:nvSpPr>
          <p:spPr>
            <a:xfrm>
              <a:off x="3275648" y="2318801"/>
              <a:ext cx="629830" cy="578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dirty="0">
                  <a:solidFill>
                    <a:schemeClr val="bg1"/>
                  </a:solidFill>
                  <a:latin typeface="Impact" panose="020B0806030902050204" charset="0"/>
                  <a:ea typeface="Impact" panose="020B0806030902050204" charset="0"/>
                  <a:cs typeface="Impact" panose="020B0806030902050204" charset="0"/>
                </a:rPr>
                <a:t>05</a:t>
              </a:r>
              <a:endParaRPr kumimoji="1" lang="zh-CN" altLang="en-US" sz="2800" dirty="0">
                <a:solidFill>
                  <a:schemeClr val="bg1"/>
                </a:solidFill>
                <a:latin typeface="Impact" panose="020B0806030902050204" charset="0"/>
                <a:ea typeface="Impact" panose="020B0806030902050204" charset="0"/>
                <a:cs typeface="Impact" panose="020B0806030902050204" charset="0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328AECC-5437-462B-89BA-82EF5B4D82E1}"/>
              </a:ext>
            </a:extLst>
          </p:cNvPr>
          <p:cNvSpPr txBox="1"/>
          <p:nvPr/>
        </p:nvSpPr>
        <p:spPr>
          <a:xfrm>
            <a:off x="5406475" y="359640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知识竞答环节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B5B6D02-4993-4D10-99B3-6D771F1736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138" y="2052823"/>
            <a:ext cx="3835425" cy="1376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494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60AE12C3-D14A-42CE-8330-AABD6F6A9B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208" y="0"/>
            <a:ext cx="5815584" cy="6858000"/>
          </a:xfrm>
          <a:prstGeom prst="rect">
            <a:avLst/>
          </a:prstGeom>
        </p:spPr>
      </p:pic>
      <p:sp>
        <p:nvSpPr>
          <p:cNvPr id="5" name="圆角矩形标注 10">
            <a:extLst>
              <a:ext uri="{FF2B5EF4-FFF2-40B4-BE49-F238E27FC236}">
                <a16:creationId xmlns:a16="http://schemas.microsoft.com/office/drawing/2014/main" xmlns="" id="{2313B798-9B44-4105-90FC-55B78E128955}"/>
              </a:ext>
            </a:extLst>
          </p:cNvPr>
          <p:cNvSpPr/>
          <p:nvPr/>
        </p:nvSpPr>
        <p:spPr>
          <a:xfrm rot="16200000" flipH="1" flipV="1">
            <a:off x="2622325" y="836079"/>
            <a:ext cx="3048004" cy="5381667"/>
          </a:xfrm>
          <a:prstGeom prst="wedgeRoundRectCallout">
            <a:avLst>
              <a:gd name="adj1" fmla="val -27832"/>
              <a:gd name="adj2" fmla="val 47623"/>
              <a:gd name="adj3" fmla="val 16667"/>
            </a:avLst>
          </a:prstGeom>
          <a:solidFill>
            <a:schemeClr val="bg1"/>
          </a:solidFill>
          <a:ln w="28575">
            <a:solidFill>
              <a:srgbClr val="77AB3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22875DE-5272-4370-B6DF-A2BAE92DB35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81" t="87671" r="-7671" b="-49"/>
          <a:stretch/>
        </p:blipFill>
        <p:spPr>
          <a:xfrm>
            <a:off x="1497124" y="1154074"/>
            <a:ext cx="4467897" cy="84883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AE4F6E8-7FA3-4CAE-B2AC-699644044449}"/>
              </a:ext>
            </a:extLst>
          </p:cNvPr>
          <p:cNvSpPr txBox="1"/>
          <p:nvPr/>
        </p:nvSpPr>
        <p:spPr>
          <a:xfrm>
            <a:off x="2077366" y="2510338"/>
            <a:ext cx="4137924" cy="682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zh-CN" sz="28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植树节要做到哪</a:t>
            </a:r>
            <a:r>
              <a:rPr lang="en-US" altLang="zh-CN" sz="28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“</a:t>
            </a:r>
            <a:r>
              <a:rPr lang="zh-CN" altLang="zh-CN" sz="28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三绿</a:t>
            </a:r>
            <a:r>
              <a:rPr lang="en-US" altLang="zh-CN" sz="28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”</a:t>
            </a:r>
            <a:endParaRPr lang="zh-CN" altLang="zh-CN" sz="2800" dirty="0">
              <a:solidFill>
                <a:srgbClr val="77AB39"/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8" name="圆角矩形 37">
            <a:extLst>
              <a:ext uri="{FF2B5EF4-FFF2-40B4-BE49-F238E27FC236}">
                <a16:creationId xmlns:a16="http://schemas.microsoft.com/office/drawing/2014/main" xmlns="" id="{5D57D161-6DDE-4696-826F-DB7C98C187A2}"/>
              </a:ext>
            </a:extLst>
          </p:cNvPr>
          <p:cNvSpPr/>
          <p:nvPr/>
        </p:nvSpPr>
        <p:spPr>
          <a:xfrm>
            <a:off x="2178049" y="3769028"/>
            <a:ext cx="3612686" cy="689125"/>
          </a:xfrm>
          <a:prstGeom prst="roundRect">
            <a:avLst>
              <a:gd name="adj" fmla="val 8340"/>
            </a:avLst>
          </a:prstGeom>
          <a:noFill/>
          <a:ln w="12700">
            <a:solidFill>
              <a:srgbClr val="77AB3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7AB39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5955FBB-B879-4AE5-9B98-A94A08A97CFA}"/>
              </a:ext>
            </a:extLst>
          </p:cNvPr>
          <p:cNvSpPr txBox="1"/>
          <p:nvPr/>
        </p:nvSpPr>
        <p:spPr>
          <a:xfrm>
            <a:off x="2470613" y="3772183"/>
            <a:ext cx="3084730" cy="514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答案：爱绿、护绿、培绿</a:t>
            </a:r>
          </a:p>
        </p:txBody>
      </p:sp>
    </p:spTree>
    <p:extLst>
      <p:ext uri="{BB962C8B-B14F-4D97-AF65-F5344CB8AC3E}">
        <p14:creationId xmlns:p14="http://schemas.microsoft.com/office/powerpoint/2010/main" val="417235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 animBg="1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0E885DA-9884-4657-B58A-CFC6D743DC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52" y="762504"/>
            <a:ext cx="6095496" cy="6095496"/>
          </a:xfrm>
          <a:prstGeom prst="rect">
            <a:avLst/>
          </a:prstGeom>
        </p:spPr>
      </p:pic>
      <p:sp>
        <p:nvSpPr>
          <p:cNvPr id="3" name="圆角矩形标注 10">
            <a:extLst>
              <a:ext uri="{FF2B5EF4-FFF2-40B4-BE49-F238E27FC236}">
                <a16:creationId xmlns:a16="http://schemas.microsoft.com/office/drawing/2014/main" xmlns="" id="{3CAA9566-DD55-40B4-9FE7-3914F40DE1D3}"/>
              </a:ext>
            </a:extLst>
          </p:cNvPr>
          <p:cNvSpPr/>
          <p:nvPr/>
        </p:nvSpPr>
        <p:spPr>
          <a:xfrm rot="16200000" flipH="1" flipV="1">
            <a:off x="7389579" y="1039278"/>
            <a:ext cx="3048004" cy="5381667"/>
          </a:xfrm>
          <a:prstGeom prst="wedgeRoundRectCallout">
            <a:avLst>
              <a:gd name="adj1" fmla="val -27832"/>
              <a:gd name="adj2" fmla="val 47623"/>
              <a:gd name="adj3" fmla="val 16667"/>
            </a:avLst>
          </a:prstGeom>
          <a:solidFill>
            <a:schemeClr val="bg1"/>
          </a:solidFill>
          <a:ln w="28575">
            <a:solidFill>
              <a:srgbClr val="77AB3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36C342C-9301-4F0E-AFB0-875986675EE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81" t="87671" r="-7671" b="-49"/>
          <a:stretch/>
        </p:blipFill>
        <p:spPr>
          <a:xfrm>
            <a:off x="6548217" y="1357273"/>
            <a:ext cx="4467897" cy="84883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1F5C583-EFC5-4FF7-AFF8-839DC4404905}"/>
              </a:ext>
            </a:extLst>
          </p:cNvPr>
          <p:cNvSpPr txBox="1"/>
          <p:nvPr/>
        </p:nvSpPr>
        <p:spPr>
          <a:xfrm>
            <a:off x="7004966" y="2524670"/>
            <a:ext cx="4137924" cy="682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zh-CN" sz="28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中国的植树节是几月几日？</a:t>
            </a:r>
          </a:p>
        </p:txBody>
      </p:sp>
      <p:sp>
        <p:nvSpPr>
          <p:cNvPr id="6" name="圆角矩形 37">
            <a:extLst>
              <a:ext uri="{FF2B5EF4-FFF2-40B4-BE49-F238E27FC236}">
                <a16:creationId xmlns:a16="http://schemas.microsoft.com/office/drawing/2014/main" xmlns="" id="{9442C61C-1C86-4BC0-B621-BB88A6CBB54C}"/>
              </a:ext>
            </a:extLst>
          </p:cNvPr>
          <p:cNvSpPr/>
          <p:nvPr/>
        </p:nvSpPr>
        <p:spPr>
          <a:xfrm>
            <a:off x="7086599" y="3859560"/>
            <a:ext cx="3612686" cy="689125"/>
          </a:xfrm>
          <a:prstGeom prst="roundRect">
            <a:avLst>
              <a:gd name="adj" fmla="val 8340"/>
            </a:avLst>
          </a:prstGeom>
          <a:noFill/>
          <a:ln w="12700">
            <a:solidFill>
              <a:srgbClr val="77AB3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7AB39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7C9D618-4EF3-4CBA-B81B-F011E3FBD18D}"/>
              </a:ext>
            </a:extLst>
          </p:cNvPr>
          <p:cNvSpPr txBox="1"/>
          <p:nvPr/>
        </p:nvSpPr>
        <p:spPr>
          <a:xfrm>
            <a:off x="7379163" y="3862715"/>
            <a:ext cx="3084730" cy="514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答案：</a:t>
            </a: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</a:t>
            </a: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12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3219263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5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 219">
            <a:extLst>
              <a:ext uri="{FF2B5EF4-FFF2-40B4-BE49-F238E27FC236}">
                <a16:creationId xmlns:a16="http://schemas.microsoft.com/office/drawing/2014/main" xmlns="" id="{D30B13AC-9AC1-42EC-8859-DF7CA1DBC4E1}"/>
              </a:ext>
            </a:extLst>
          </p:cNvPr>
          <p:cNvSpPr/>
          <p:nvPr/>
        </p:nvSpPr>
        <p:spPr>
          <a:xfrm>
            <a:off x="1838669" y="490403"/>
            <a:ext cx="2178050" cy="768350"/>
          </a:xfrm>
          <a:prstGeom prst="roundRect">
            <a:avLst>
              <a:gd name="adj" fmla="val 50000"/>
            </a:avLst>
          </a:prstGeom>
          <a:solidFill>
            <a:srgbClr val="1179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 6">
            <a:extLst>
              <a:ext uri="{FF2B5EF4-FFF2-40B4-BE49-F238E27FC236}">
                <a16:creationId xmlns:a16="http://schemas.microsoft.com/office/drawing/2014/main" xmlns="" id="{61EF29A2-F40B-4934-A2D8-53B2DC49AAB7}"/>
              </a:ext>
            </a:extLst>
          </p:cNvPr>
          <p:cNvSpPr/>
          <p:nvPr/>
        </p:nvSpPr>
        <p:spPr>
          <a:xfrm>
            <a:off x="1039839" y="898708"/>
            <a:ext cx="10020935" cy="4210050"/>
          </a:xfrm>
          <a:prstGeom prst="roundRect">
            <a:avLst/>
          </a:prstGeom>
          <a:noFill/>
          <a:ln w="31750" cap="flat" cmpd="sng">
            <a:solidFill>
              <a:srgbClr val="117926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D73D369-F9EF-4B8D-9686-031FC980DAD7}"/>
              </a:ext>
            </a:extLst>
          </p:cNvPr>
          <p:cNvSpPr txBox="1"/>
          <p:nvPr/>
        </p:nvSpPr>
        <p:spPr>
          <a:xfrm>
            <a:off x="2311109" y="551998"/>
            <a:ext cx="12458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前 言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74A2663-B7E0-420C-AACE-3BB8516FC3EE}"/>
              </a:ext>
            </a:extLst>
          </p:cNvPr>
          <p:cNvSpPr txBox="1"/>
          <p:nvPr/>
        </p:nvSpPr>
        <p:spPr>
          <a:xfrm>
            <a:off x="1708493" y="1667058"/>
            <a:ext cx="87488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85445">
              <a:lnSpc>
                <a:spcPct val="200000"/>
              </a:lnSpc>
            </a:pPr>
            <a:r>
              <a:rPr lang="zh-CN" altLang="en-US" dirty="0">
                <a:solidFill>
                  <a:srgbClr val="117926"/>
                </a:solidFill>
              </a:rPr>
              <a:t>植树节是按照法律规定宣传保护树木，并动员群众参加以植树造林为活动内容的节日。按时间长短可分为植树日、植树周和植树月，共称为国际植树节。提倡通过这种活动，激发人们爱林造林的热情。中国的植树节由林学家韩安、凌道扬等倡议设立，最初确定在</a:t>
            </a:r>
            <a:r>
              <a:rPr lang="en-US" altLang="zh-CN" dirty="0">
                <a:solidFill>
                  <a:srgbClr val="117926"/>
                </a:solidFill>
              </a:rPr>
              <a:t>4</a:t>
            </a:r>
            <a:r>
              <a:rPr lang="zh-CN" altLang="en-US" dirty="0">
                <a:solidFill>
                  <a:srgbClr val="117926"/>
                </a:solidFill>
              </a:rPr>
              <a:t>月</a:t>
            </a:r>
            <a:r>
              <a:rPr lang="en-US" altLang="zh-CN" dirty="0">
                <a:solidFill>
                  <a:srgbClr val="117926"/>
                </a:solidFill>
              </a:rPr>
              <a:t>5</a:t>
            </a:r>
            <a:r>
              <a:rPr lang="zh-CN" altLang="en-US" dirty="0">
                <a:solidFill>
                  <a:srgbClr val="117926"/>
                </a:solidFill>
              </a:rPr>
              <a:t>日清明节。</a:t>
            </a:r>
            <a:r>
              <a:rPr lang="en-US" altLang="zh-CN" dirty="0">
                <a:solidFill>
                  <a:srgbClr val="117926"/>
                </a:solidFill>
              </a:rPr>
              <a:t>1928</a:t>
            </a:r>
            <a:r>
              <a:rPr lang="zh-CN" altLang="en-US" dirty="0">
                <a:solidFill>
                  <a:srgbClr val="117926"/>
                </a:solidFill>
              </a:rPr>
              <a:t>年为纪念孙中山逝世三周年将植树节改为</a:t>
            </a:r>
            <a:r>
              <a:rPr lang="en-US" altLang="zh-CN" dirty="0">
                <a:solidFill>
                  <a:srgbClr val="117926"/>
                </a:solidFill>
              </a:rPr>
              <a:t>3</a:t>
            </a:r>
            <a:r>
              <a:rPr lang="zh-CN" altLang="en-US" dirty="0">
                <a:solidFill>
                  <a:srgbClr val="117926"/>
                </a:solidFill>
              </a:rPr>
              <a:t>月</a:t>
            </a:r>
            <a:r>
              <a:rPr lang="en-US" altLang="zh-CN" dirty="0">
                <a:solidFill>
                  <a:srgbClr val="117926"/>
                </a:solidFill>
              </a:rPr>
              <a:t>12</a:t>
            </a:r>
            <a:r>
              <a:rPr lang="zh-CN" altLang="en-US" dirty="0">
                <a:solidFill>
                  <a:srgbClr val="117926"/>
                </a:solidFill>
              </a:rPr>
              <a:t>日。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834A3DA-910F-4FC5-A533-A4332C8F67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3197" y="3074420"/>
            <a:ext cx="3338623" cy="3338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118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标注 10">
            <a:extLst>
              <a:ext uri="{FF2B5EF4-FFF2-40B4-BE49-F238E27FC236}">
                <a16:creationId xmlns:a16="http://schemas.microsoft.com/office/drawing/2014/main" xmlns="" id="{A84C2865-85A7-4084-9210-C3376AAF2FFF}"/>
              </a:ext>
            </a:extLst>
          </p:cNvPr>
          <p:cNvSpPr/>
          <p:nvPr/>
        </p:nvSpPr>
        <p:spPr>
          <a:xfrm rot="16200000" flipH="1" flipV="1">
            <a:off x="2622325" y="836079"/>
            <a:ext cx="3048004" cy="5381667"/>
          </a:xfrm>
          <a:prstGeom prst="wedgeRoundRectCallout">
            <a:avLst>
              <a:gd name="adj1" fmla="val -27832"/>
              <a:gd name="adj2" fmla="val 47623"/>
              <a:gd name="adj3" fmla="val 16667"/>
            </a:avLst>
          </a:prstGeom>
          <a:solidFill>
            <a:schemeClr val="bg1"/>
          </a:solidFill>
          <a:ln w="28575">
            <a:solidFill>
              <a:srgbClr val="77AB3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FEC9EEE-A3C0-45A9-B252-A1C6C2D282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81" t="87671" r="-7671" b="-49"/>
          <a:stretch/>
        </p:blipFill>
        <p:spPr>
          <a:xfrm>
            <a:off x="1497124" y="1154074"/>
            <a:ext cx="4467897" cy="84883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1E7051E-DFEF-44EB-B029-069B1D3FC1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6858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E4871FE-3643-4C7D-AF50-AF33EA0A7064}"/>
              </a:ext>
            </a:extLst>
          </p:cNvPr>
          <p:cNvSpPr txBox="1"/>
          <p:nvPr/>
        </p:nvSpPr>
        <p:spPr>
          <a:xfrm>
            <a:off x="2293266" y="2321470"/>
            <a:ext cx="4137924" cy="682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植树有什么作用呢？</a:t>
            </a:r>
          </a:p>
        </p:txBody>
      </p:sp>
      <p:sp>
        <p:nvSpPr>
          <p:cNvPr id="7" name="圆角矩形 37">
            <a:extLst>
              <a:ext uri="{FF2B5EF4-FFF2-40B4-BE49-F238E27FC236}">
                <a16:creationId xmlns:a16="http://schemas.microsoft.com/office/drawing/2014/main" xmlns="" id="{7DDEF229-0527-45AA-A345-8AA436EBB279}"/>
              </a:ext>
            </a:extLst>
          </p:cNvPr>
          <p:cNvSpPr/>
          <p:nvPr/>
        </p:nvSpPr>
        <p:spPr>
          <a:xfrm>
            <a:off x="1841034" y="3217054"/>
            <a:ext cx="4680416" cy="1273573"/>
          </a:xfrm>
          <a:prstGeom prst="roundRect">
            <a:avLst>
              <a:gd name="adj" fmla="val 8340"/>
            </a:avLst>
          </a:prstGeom>
          <a:noFill/>
          <a:ln w="12700">
            <a:solidFill>
              <a:srgbClr val="77AB3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7AB39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820ABE9-4914-4761-9B7D-C4D5CA1F3EB1}"/>
              </a:ext>
            </a:extLst>
          </p:cNvPr>
          <p:cNvSpPr txBox="1"/>
          <p:nvPr/>
        </p:nvSpPr>
        <p:spPr>
          <a:xfrm>
            <a:off x="2105305" y="3251217"/>
            <a:ext cx="42090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答案：植树造林不仅可以绿化和美化家园，同时也可以起到扩大山林资源、防止水土流失、保护农田、调节气候、促进经济发展等作用。</a:t>
            </a:r>
          </a:p>
        </p:txBody>
      </p:sp>
    </p:spTree>
    <p:extLst>
      <p:ext uri="{BB962C8B-B14F-4D97-AF65-F5344CB8AC3E}">
        <p14:creationId xmlns:p14="http://schemas.microsoft.com/office/powerpoint/2010/main" val="1130353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5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 animBg="1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85A686C6-7356-49B1-892D-CC1F3AC9F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024" y="1023758"/>
            <a:ext cx="6491952" cy="4559958"/>
          </a:xfrm>
          <a:prstGeom prst="rect">
            <a:avLst/>
          </a:prstGeom>
        </p:spPr>
      </p:pic>
      <p:grpSp>
        <p:nvGrpSpPr>
          <p:cNvPr id="3" name="组 10">
            <a:extLst>
              <a:ext uri="{FF2B5EF4-FFF2-40B4-BE49-F238E27FC236}">
                <a16:creationId xmlns:a16="http://schemas.microsoft.com/office/drawing/2014/main" xmlns="" id="{5B8C850F-4D39-43E2-AAD2-C21AAC509738}"/>
              </a:ext>
            </a:extLst>
          </p:cNvPr>
          <p:cNvGrpSpPr/>
          <p:nvPr/>
        </p:nvGrpSpPr>
        <p:grpSpPr>
          <a:xfrm>
            <a:off x="4772472" y="3573948"/>
            <a:ext cx="591714" cy="545672"/>
            <a:chOff x="3252724" y="2293966"/>
            <a:chExt cx="654527" cy="603598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1E3B3533-2F07-4C65-9E46-6752C437DC07}"/>
                </a:ext>
              </a:extLst>
            </p:cNvPr>
            <p:cNvSpPr/>
            <p:nvPr/>
          </p:nvSpPr>
          <p:spPr>
            <a:xfrm>
              <a:off x="3252724" y="2293966"/>
              <a:ext cx="580029" cy="580029"/>
            </a:xfrm>
            <a:prstGeom prst="ellipse">
              <a:avLst/>
            </a:prstGeom>
            <a:solidFill>
              <a:srgbClr val="1F7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>
                <a:latin typeface="Impact" panose="020B0806030902050204" charset="0"/>
                <a:ea typeface="Impact" panose="020B0806030902050204" charset="0"/>
                <a:cs typeface="Impact" panose="020B0806030902050204" charset="0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A9E90690-2851-46F1-B269-45F0B87B2FF3}"/>
                </a:ext>
              </a:extLst>
            </p:cNvPr>
            <p:cNvSpPr txBox="1"/>
            <p:nvPr/>
          </p:nvSpPr>
          <p:spPr>
            <a:xfrm>
              <a:off x="3275648" y="2318801"/>
              <a:ext cx="631603" cy="578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dirty="0">
                  <a:solidFill>
                    <a:schemeClr val="bg1"/>
                  </a:solidFill>
                  <a:latin typeface="Impact" panose="020B0806030902050204" charset="0"/>
                  <a:ea typeface="Impact" panose="020B0806030902050204" charset="0"/>
                  <a:cs typeface="Impact" panose="020B0806030902050204" charset="0"/>
                </a:rPr>
                <a:t>06</a:t>
              </a:r>
              <a:endParaRPr kumimoji="1" lang="zh-CN" altLang="en-US" sz="2800" dirty="0">
                <a:solidFill>
                  <a:schemeClr val="bg1"/>
                </a:solidFill>
                <a:latin typeface="Impact" panose="020B0806030902050204" charset="0"/>
                <a:ea typeface="Impact" panose="020B0806030902050204" charset="0"/>
                <a:cs typeface="Impact" panose="020B0806030902050204" charset="0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3FBE131-4F60-4564-98C2-FF6CE6F526C9}"/>
              </a:ext>
            </a:extLst>
          </p:cNvPr>
          <p:cNvSpPr txBox="1"/>
          <p:nvPr/>
        </p:nvSpPr>
        <p:spPr>
          <a:xfrm>
            <a:off x="5406475" y="359640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宣传标语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51C7FB9-90F6-4E36-81D9-A112219065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138" y="2052823"/>
            <a:ext cx="3835425" cy="1376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148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F9034EC-B8FC-4974-AE78-B262DED16C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341" cy="6858000"/>
          </a:xfrm>
          <a:prstGeom prst="rect">
            <a:avLst/>
          </a:prstGeom>
        </p:spPr>
      </p:pic>
      <p:sp>
        <p:nvSpPr>
          <p:cNvPr id="4" name="圆角矩形标注 10">
            <a:extLst>
              <a:ext uri="{FF2B5EF4-FFF2-40B4-BE49-F238E27FC236}">
                <a16:creationId xmlns:a16="http://schemas.microsoft.com/office/drawing/2014/main" xmlns="" id="{3D6986A9-D847-4B01-96A0-CBF54403265B}"/>
              </a:ext>
            </a:extLst>
          </p:cNvPr>
          <p:cNvSpPr/>
          <p:nvPr/>
        </p:nvSpPr>
        <p:spPr>
          <a:xfrm rot="16200000" flipH="1" flipV="1">
            <a:off x="6540612" y="336424"/>
            <a:ext cx="3467105" cy="6604252"/>
          </a:xfrm>
          <a:prstGeom prst="wedgeRoundRectCallout">
            <a:avLst>
              <a:gd name="adj1" fmla="val -27832"/>
              <a:gd name="adj2" fmla="val 47623"/>
              <a:gd name="adj3" fmla="val 16667"/>
            </a:avLst>
          </a:prstGeom>
          <a:solidFill>
            <a:schemeClr val="bg1"/>
          </a:solidFill>
          <a:ln w="28575">
            <a:solidFill>
              <a:srgbClr val="77AB3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A2D2F11-18DC-4DD9-AA8B-65E4F511997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81" t="87671" r="-7671" b="-49"/>
          <a:stretch/>
        </p:blipFill>
        <p:spPr>
          <a:xfrm>
            <a:off x="6040217" y="1056161"/>
            <a:ext cx="4467897" cy="84883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39AB827-5604-442D-A7E0-5F5DC7821628}"/>
              </a:ext>
            </a:extLst>
          </p:cNvPr>
          <p:cNvSpPr txBox="1"/>
          <p:nvPr/>
        </p:nvSpPr>
        <p:spPr>
          <a:xfrm>
            <a:off x="5455566" y="2327646"/>
            <a:ext cx="5885534" cy="2621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zh-CN" sz="28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多一片绿叶，多一份温馨。</a:t>
            </a:r>
            <a:endParaRPr lang="en-US" altLang="zh-CN" sz="2800" dirty="0">
              <a:solidFill>
                <a:srgbClr val="77AB39"/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  <a:p>
            <a:pPr algn="dist">
              <a:lnSpc>
                <a:spcPct val="150000"/>
              </a:lnSpc>
            </a:pPr>
            <a:r>
              <a:rPr lang="zh-CN" altLang="zh-CN" sz="28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树木棵棵种，绿树点点阴。</a:t>
            </a:r>
          </a:p>
          <a:p>
            <a:pPr algn="dist">
              <a:lnSpc>
                <a:spcPct val="150000"/>
              </a:lnSpc>
            </a:pPr>
            <a:r>
              <a:rPr lang="zh-CN" altLang="zh-CN" sz="28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植树在当代，得宜在下代。</a:t>
            </a:r>
            <a:endParaRPr lang="en-US" altLang="zh-CN" sz="2800" dirty="0">
              <a:solidFill>
                <a:srgbClr val="77AB39"/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  <a:p>
            <a:pPr algn="dist">
              <a:lnSpc>
                <a:spcPct val="150000"/>
              </a:lnSpc>
            </a:pPr>
            <a:r>
              <a:rPr lang="zh-CN" altLang="zh-CN" sz="28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现在人养树，日后树养人。</a:t>
            </a:r>
          </a:p>
        </p:txBody>
      </p:sp>
    </p:spTree>
    <p:extLst>
      <p:ext uri="{BB962C8B-B14F-4D97-AF65-F5344CB8AC3E}">
        <p14:creationId xmlns:p14="http://schemas.microsoft.com/office/powerpoint/2010/main" val="1436497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2D3705C1-88CB-4E21-8DE4-BEDA89F986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764067"/>
            <a:ext cx="10287000" cy="50292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7EA028D-8D15-423F-A9FC-B064548418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272" y="1674152"/>
            <a:ext cx="3808228" cy="380822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9D660AC-A1BB-406B-A039-BB97290431BD}"/>
              </a:ext>
            </a:extLst>
          </p:cNvPr>
          <p:cNvSpPr txBox="1"/>
          <p:nvPr/>
        </p:nvSpPr>
        <p:spPr>
          <a:xfrm>
            <a:off x="1989768" y="1813700"/>
            <a:ext cx="5927000" cy="2549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亲爱的同学们：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      </a:t>
            </a:r>
            <a:r>
              <a:rPr lang="zh-CN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今年的植树节学校没有安排植树节活动，同学们可以在自己家的庭前、屋后、阳台栽一棵树，养一盆花，从今天开始，要特别注意爱护学校的一草一木等活动来纪念这个节日。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     </a:t>
            </a:r>
            <a:r>
              <a:rPr lang="zh-CN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拥有绿色多么美好，因此，我们才要共同努力，创建美好的绿色家园！</a:t>
            </a:r>
          </a:p>
        </p:txBody>
      </p:sp>
    </p:spTree>
    <p:extLst>
      <p:ext uri="{BB962C8B-B14F-4D97-AF65-F5344CB8AC3E}">
        <p14:creationId xmlns:p14="http://schemas.microsoft.com/office/powerpoint/2010/main" val="1690789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834" y="911105"/>
            <a:ext cx="7654732" cy="27465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197342" y="3778799"/>
            <a:ext cx="499771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solidFill>
                  <a:srgbClr val="117926"/>
                </a:solidFill>
                <a:latin typeface="微软雅黑" panose="020B0503020204020204" charset="-122"/>
                <a:ea typeface="微软雅黑" panose="020B0503020204020204" charset="-122"/>
              </a:rPr>
              <a:t>THAN</a:t>
            </a:r>
            <a:r>
              <a:rPr lang="zh-CN" altLang="en-US" sz="6000" b="1" dirty="0">
                <a:solidFill>
                  <a:srgbClr val="117926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6000" b="1" dirty="0">
                <a:solidFill>
                  <a:srgbClr val="117926"/>
                </a:solidFill>
                <a:latin typeface="微软雅黑" panose="020B0503020204020204" charset="-122"/>
                <a:ea typeface="微软雅黑" panose="020B0503020204020204" charset="-122"/>
              </a:rPr>
              <a:t>KYOU</a:t>
            </a:r>
            <a:endParaRPr lang="zh-CN" altLang="en-US" sz="6000" b="1" dirty="0">
              <a:solidFill>
                <a:srgbClr val="11792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E64EA01-0946-4A81-9B88-7BEEA5BDEE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00" y="1104900"/>
            <a:ext cx="4013200" cy="401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88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762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0">
            <a:extLst>
              <a:ext uri="{FF2B5EF4-FFF2-40B4-BE49-F238E27FC236}">
                <a16:creationId xmlns:a16="http://schemas.microsoft.com/office/drawing/2014/main" xmlns="" id="{48304849-B86C-47C3-8F71-8631D34EAA64}"/>
              </a:ext>
            </a:extLst>
          </p:cNvPr>
          <p:cNvGrpSpPr/>
          <p:nvPr/>
        </p:nvGrpSpPr>
        <p:grpSpPr>
          <a:xfrm>
            <a:off x="2847974" y="937073"/>
            <a:ext cx="534006" cy="545671"/>
            <a:chOff x="3252724" y="2293966"/>
            <a:chExt cx="590694" cy="603597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448EC4B0-9DB3-4DC8-A568-4FB35E9D3EFD}"/>
                </a:ext>
              </a:extLst>
            </p:cNvPr>
            <p:cNvSpPr/>
            <p:nvPr/>
          </p:nvSpPr>
          <p:spPr>
            <a:xfrm>
              <a:off x="3252724" y="2293966"/>
              <a:ext cx="580029" cy="580029"/>
            </a:xfrm>
            <a:prstGeom prst="ellipse">
              <a:avLst/>
            </a:prstGeom>
            <a:solidFill>
              <a:srgbClr val="1F7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>
                <a:latin typeface="Impact" panose="020B0806030902050204" charset="0"/>
                <a:ea typeface="Impact" panose="020B0806030902050204" charset="0"/>
                <a:cs typeface="Impact" panose="020B0806030902050204" charset="0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759856C7-47D6-4E88-8812-07830C71AA2E}"/>
                </a:ext>
              </a:extLst>
            </p:cNvPr>
            <p:cNvSpPr txBox="1"/>
            <p:nvPr/>
          </p:nvSpPr>
          <p:spPr>
            <a:xfrm>
              <a:off x="3275648" y="2318801"/>
              <a:ext cx="567770" cy="5787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dirty="0">
                  <a:solidFill>
                    <a:schemeClr val="bg1"/>
                  </a:solidFill>
                  <a:latin typeface="Impact" panose="020B0806030902050204" charset="0"/>
                  <a:ea typeface="Impact" panose="020B0806030902050204" charset="0"/>
                  <a:cs typeface="Impact" panose="020B0806030902050204" charset="0"/>
                </a:rPr>
                <a:t>01</a:t>
              </a:r>
              <a:endParaRPr kumimoji="1" lang="zh-CN" altLang="en-US" sz="2800" dirty="0">
                <a:solidFill>
                  <a:schemeClr val="bg1"/>
                </a:solidFill>
                <a:latin typeface="Impact" panose="020B0806030902050204" charset="0"/>
                <a:ea typeface="Impact" panose="020B0806030902050204" charset="0"/>
                <a:cs typeface="Impact" panose="020B0806030902050204" charset="0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BEE8D77-0298-4F23-B40C-7A9E4660FB90}"/>
              </a:ext>
            </a:extLst>
          </p:cNvPr>
          <p:cNvSpPr txBox="1"/>
          <p:nvPr/>
        </p:nvSpPr>
        <p:spPr>
          <a:xfrm>
            <a:off x="570979" y="1498906"/>
            <a:ext cx="1200329" cy="21463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6600" b="1" dirty="0">
                <a:solidFill>
                  <a:srgbClr val="1F730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目录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7D6EF5F-DF53-4453-993F-23497072B50B}"/>
              </a:ext>
            </a:extLst>
          </p:cNvPr>
          <p:cNvSpPr txBox="1"/>
          <p:nvPr/>
        </p:nvSpPr>
        <p:spPr>
          <a:xfrm>
            <a:off x="1634729" y="1564679"/>
            <a:ext cx="492443" cy="121892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en-US" altLang="zh-CN" sz="2000" dirty="0">
                <a:solidFill>
                  <a:srgbClr val="1F730B"/>
                </a:solidFill>
              </a:rPr>
              <a:t>CONTENTS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9D33CD3-3ED0-4001-87AD-03F0B8CC11FA}"/>
              </a:ext>
            </a:extLst>
          </p:cNvPr>
          <p:cNvSpPr txBox="1"/>
          <p:nvPr/>
        </p:nvSpPr>
        <p:spPr>
          <a:xfrm>
            <a:off x="3481982" y="95952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植树节的历史</a:t>
            </a:r>
          </a:p>
        </p:txBody>
      </p:sp>
      <p:grpSp>
        <p:nvGrpSpPr>
          <p:cNvPr id="8" name="组 16">
            <a:extLst>
              <a:ext uri="{FF2B5EF4-FFF2-40B4-BE49-F238E27FC236}">
                <a16:creationId xmlns:a16="http://schemas.microsoft.com/office/drawing/2014/main" xmlns="" id="{26690107-CD8E-4C4D-873A-D2059171F64B}"/>
              </a:ext>
            </a:extLst>
          </p:cNvPr>
          <p:cNvGrpSpPr/>
          <p:nvPr/>
        </p:nvGrpSpPr>
        <p:grpSpPr>
          <a:xfrm>
            <a:off x="5774150" y="937073"/>
            <a:ext cx="556563" cy="532516"/>
            <a:chOff x="7481824" y="2293966"/>
            <a:chExt cx="615646" cy="589045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12272426-D78F-4DCD-A93C-FF8D0100C3F5}"/>
                </a:ext>
              </a:extLst>
            </p:cNvPr>
            <p:cNvSpPr/>
            <p:nvPr/>
          </p:nvSpPr>
          <p:spPr>
            <a:xfrm>
              <a:off x="7496112" y="2293966"/>
              <a:ext cx="580029" cy="580029"/>
            </a:xfrm>
            <a:prstGeom prst="ellipse">
              <a:avLst/>
            </a:prstGeom>
            <a:solidFill>
              <a:srgbClr val="1F7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>
                <a:latin typeface="Impact" panose="020B0806030902050204" charset="0"/>
                <a:ea typeface="Impact" panose="020B0806030902050204" charset="0"/>
                <a:cs typeface="Impact" panose="020B080603090205020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FBE6B3FC-737F-4383-97C7-4DE69BACEDE0}"/>
                </a:ext>
              </a:extLst>
            </p:cNvPr>
            <p:cNvSpPr txBox="1"/>
            <p:nvPr/>
          </p:nvSpPr>
          <p:spPr>
            <a:xfrm>
              <a:off x="7481824" y="2304249"/>
              <a:ext cx="615646" cy="5787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dirty="0">
                  <a:solidFill>
                    <a:schemeClr val="bg1"/>
                  </a:solidFill>
                  <a:latin typeface="Impact" panose="020B0806030902050204" charset="0"/>
                  <a:ea typeface="Impact" panose="020B0806030902050204" charset="0"/>
                  <a:cs typeface="Impact" panose="020B0806030902050204" charset="0"/>
                </a:rPr>
                <a:t>02</a:t>
              </a:r>
              <a:endParaRPr kumimoji="1" lang="zh-CN" altLang="en-US" sz="2800" dirty="0">
                <a:solidFill>
                  <a:schemeClr val="bg1"/>
                </a:solidFill>
                <a:latin typeface="Impact" panose="020B0806030902050204" charset="0"/>
                <a:ea typeface="Impact" panose="020B0806030902050204" charset="0"/>
                <a:cs typeface="Impact" panose="020B0806030902050204" charset="0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118F942-9EC4-495C-B0D3-A8C9DCFAE5C9}"/>
              </a:ext>
            </a:extLst>
          </p:cNvPr>
          <p:cNvSpPr txBox="1"/>
          <p:nvPr/>
        </p:nvSpPr>
        <p:spPr>
          <a:xfrm>
            <a:off x="6578248" y="94459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植树节的由来</a:t>
            </a:r>
          </a:p>
        </p:txBody>
      </p:sp>
      <p:grpSp>
        <p:nvGrpSpPr>
          <p:cNvPr id="12" name="组 22">
            <a:extLst>
              <a:ext uri="{FF2B5EF4-FFF2-40B4-BE49-F238E27FC236}">
                <a16:creationId xmlns:a16="http://schemas.microsoft.com/office/drawing/2014/main" xmlns="" id="{33A448A2-0935-497F-A635-4DD9350540D7}"/>
              </a:ext>
            </a:extLst>
          </p:cNvPr>
          <p:cNvGrpSpPr/>
          <p:nvPr/>
        </p:nvGrpSpPr>
        <p:grpSpPr>
          <a:xfrm>
            <a:off x="2835058" y="2273239"/>
            <a:ext cx="567784" cy="548034"/>
            <a:chOff x="3238436" y="3353423"/>
            <a:chExt cx="628058" cy="606210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C52FB17E-AAB2-45C9-885B-D403EAA5F2F0}"/>
                </a:ext>
              </a:extLst>
            </p:cNvPr>
            <p:cNvSpPr/>
            <p:nvPr/>
          </p:nvSpPr>
          <p:spPr>
            <a:xfrm>
              <a:off x="3252724" y="3353423"/>
              <a:ext cx="580029" cy="580029"/>
            </a:xfrm>
            <a:prstGeom prst="ellipse">
              <a:avLst/>
            </a:prstGeom>
            <a:solidFill>
              <a:srgbClr val="1F7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>
                <a:latin typeface="Impact" panose="020B0806030902050204" charset="0"/>
                <a:ea typeface="Impact" panose="020B0806030902050204" charset="0"/>
                <a:cs typeface="Impact" panose="020B0806030902050204" charset="0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C5C23B0B-F9B1-4CB7-B943-07E936F8B3DD}"/>
                </a:ext>
              </a:extLst>
            </p:cNvPr>
            <p:cNvSpPr txBox="1"/>
            <p:nvPr/>
          </p:nvSpPr>
          <p:spPr>
            <a:xfrm>
              <a:off x="3238436" y="3380871"/>
              <a:ext cx="628058" cy="5787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dirty="0">
                  <a:solidFill>
                    <a:schemeClr val="bg1"/>
                  </a:solidFill>
                  <a:latin typeface="Impact" panose="020B0806030902050204" charset="0"/>
                  <a:ea typeface="Impact" panose="020B0806030902050204" charset="0"/>
                  <a:cs typeface="Impact" panose="020B0806030902050204" charset="0"/>
                </a:rPr>
                <a:t>03</a:t>
              </a:r>
              <a:endParaRPr kumimoji="1" lang="zh-CN" altLang="en-US" sz="2800" dirty="0">
                <a:solidFill>
                  <a:schemeClr val="bg1"/>
                </a:solidFill>
                <a:latin typeface="Impact" panose="020B0806030902050204" charset="0"/>
                <a:ea typeface="Impact" panose="020B0806030902050204" charset="0"/>
                <a:cs typeface="Impact" panose="020B0806030902050204" charset="0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24F963D-2A9B-486B-8078-7FA82FE1515A}"/>
              </a:ext>
            </a:extLst>
          </p:cNvPr>
          <p:cNvSpPr txBox="1"/>
          <p:nvPr/>
        </p:nvSpPr>
        <p:spPr>
          <a:xfrm>
            <a:off x="3481982" y="229569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植树节的作用</a:t>
            </a:r>
          </a:p>
        </p:txBody>
      </p:sp>
      <p:grpSp>
        <p:nvGrpSpPr>
          <p:cNvPr id="16" name="组 28">
            <a:extLst>
              <a:ext uri="{FF2B5EF4-FFF2-40B4-BE49-F238E27FC236}">
                <a16:creationId xmlns:a16="http://schemas.microsoft.com/office/drawing/2014/main" xmlns="" id="{985D62B2-79C5-4906-866C-A9AA356E5930}"/>
              </a:ext>
            </a:extLst>
          </p:cNvPr>
          <p:cNvGrpSpPr/>
          <p:nvPr/>
        </p:nvGrpSpPr>
        <p:grpSpPr>
          <a:xfrm>
            <a:off x="5774150" y="2273239"/>
            <a:ext cx="556563" cy="548034"/>
            <a:chOff x="7481824" y="3353423"/>
            <a:chExt cx="615646" cy="60621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4411F792-85EC-414B-91FF-916010D0285F}"/>
                </a:ext>
              </a:extLst>
            </p:cNvPr>
            <p:cNvSpPr/>
            <p:nvPr/>
          </p:nvSpPr>
          <p:spPr>
            <a:xfrm>
              <a:off x="7496112" y="3353423"/>
              <a:ext cx="580029" cy="580029"/>
            </a:xfrm>
            <a:prstGeom prst="ellipse">
              <a:avLst/>
            </a:prstGeom>
            <a:solidFill>
              <a:srgbClr val="1F7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>
                <a:latin typeface="Impact" panose="020B0806030902050204" charset="0"/>
                <a:ea typeface="Impact" panose="020B0806030902050204" charset="0"/>
                <a:cs typeface="Impact" panose="020B0806030902050204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E1320C4D-17E6-4AFD-B377-53BDF3BC18AD}"/>
                </a:ext>
              </a:extLst>
            </p:cNvPr>
            <p:cNvSpPr txBox="1"/>
            <p:nvPr/>
          </p:nvSpPr>
          <p:spPr>
            <a:xfrm>
              <a:off x="7481824" y="3380871"/>
              <a:ext cx="615646" cy="5787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dirty="0">
                  <a:solidFill>
                    <a:schemeClr val="bg1"/>
                  </a:solidFill>
                  <a:latin typeface="Impact" panose="020B0806030902050204" charset="0"/>
                  <a:ea typeface="Impact" panose="020B0806030902050204" charset="0"/>
                  <a:cs typeface="Impact" panose="020B0806030902050204" charset="0"/>
                </a:rPr>
                <a:t>04</a:t>
              </a:r>
              <a:endParaRPr kumimoji="1" lang="zh-CN" altLang="en-US" sz="2800" dirty="0">
                <a:solidFill>
                  <a:schemeClr val="bg1"/>
                </a:solidFill>
                <a:latin typeface="Impact" panose="020B0806030902050204" charset="0"/>
                <a:ea typeface="Impact" panose="020B0806030902050204" charset="0"/>
                <a:cs typeface="Impact" panose="020B0806030902050204" charset="0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A8DFE0FA-1404-4B82-B40C-ADE8F0470FD8}"/>
              </a:ext>
            </a:extLst>
          </p:cNvPr>
          <p:cNvSpPr txBox="1"/>
          <p:nvPr/>
        </p:nvSpPr>
        <p:spPr>
          <a:xfrm>
            <a:off x="6578248" y="2323628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植树节与孙中山</a:t>
            </a:r>
          </a:p>
        </p:txBody>
      </p:sp>
      <p:grpSp>
        <p:nvGrpSpPr>
          <p:cNvPr id="20" name="组 34">
            <a:extLst>
              <a:ext uri="{FF2B5EF4-FFF2-40B4-BE49-F238E27FC236}">
                <a16:creationId xmlns:a16="http://schemas.microsoft.com/office/drawing/2014/main" xmlns="" id="{F0E75C72-72FD-408C-9560-1C497AAC521C}"/>
              </a:ext>
            </a:extLst>
          </p:cNvPr>
          <p:cNvGrpSpPr/>
          <p:nvPr/>
        </p:nvGrpSpPr>
        <p:grpSpPr>
          <a:xfrm>
            <a:off x="2835058" y="3664581"/>
            <a:ext cx="569387" cy="550052"/>
            <a:chOff x="3238436" y="4374341"/>
            <a:chExt cx="629831" cy="608443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D161B64D-170A-451D-BDAE-6EF5F07B7224}"/>
                </a:ext>
              </a:extLst>
            </p:cNvPr>
            <p:cNvSpPr/>
            <p:nvPr/>
          </p:nvSpPr>
          <p:spPr>
            <a:xfrm>
              <a:off x="3252724" y="4374341"/>
              <a:ext cx="580029" cy="580029"/>
            </a:xfrm>
            <a:prstGeom prst="ellipse">
              <a:avLst/>
            </a:prstGeom>
            <a:solidFill>
              <a:srgbClr val="1F7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>
                <a:latin typeface="Impact" panose="020B0806030902050204" charset="0"/>
                <a:ea typeface="Impact" panose="020B0806030902050204" charset="0"/>
                <a:cs typeface="Impact" panose="020B0806030902050204" charset="0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DBA507B0-19BF-468A-9626-011A8038DE4C}"/>
                </a:ext>
              </a:extLst>
            </p:cNvPr>
            <p:cNvSpPr txBox="1"/>
            <p:nvPr/>
          </p:nvSpPr>
          <p:spPr>
            <a:xfrm>
              <a:off x="3238436" y="4404022"/>
              <a:ext cx="629831" cy="5787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dirty="0">
                  <a:solidFill>
                    <a:schemeClr val="bg1"/>
                  </a:solidFill>
                  <a:latin typeface="Impact" panose="020B0806030902050204" charset="0"/>
                  <a:ea typeface="Impact" panose="020B0806030902050204" charset="0"/>
                  <a:cs typeface="Impact" panose="020B0806030902050204" charset="0"/>
                </a:rPr>
                <a:t>05</a:t>
              </a:r>
              <a:endParaRPr kumimoji="1" lang="zh-CN" altLang="en-US" sz="2800" dirty="0">
                <a:solidFill>
                  <a:schemeClr val="bg1"/>
                </a:solidFill>
                <a:latin typeface="Impact" panose="020B0806030902050204" charset="0"/>
                <a:ea typeface="Impact" panose="020B0806030902050204" charset="0"/>
                <a:cs typeface="Impact" panose="020B0806030902050204" charset="0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01BC5D5D-857E-4515-9C13-8A8DEA56F627}"/>
              </a:ext>
            </a:extLst>
          </p:cNvPr>
          <p:cNvSpPr txBox="1"/>
          <p:nvPr/>
        </p:nvSpPr>
        <p:spPr>
          <a:xfrm>
            <a:off x="3481982" y="371497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知识竞答环节</a:t>
            </a:r>
          </a:p>
        </p:txBody>
      </p:sp>
      <p:grpSp>
        <p:nvGrpSpPr>
          <p:cNvPr id="24" name="组 40">
            <a:extLst>
              <a:ext uri="{FF2B5EF4-FFF2-40B4-BE49-F238E27FC236}">
                <a16:creationId xmlns:a16="http://schemas.microsoft.com/office/drawing/2014/main" xmlns="" id="{F39F7C30-8B24-4503-8164-995FFC0D94B5}"/>
              </a:ext>
            </a:extLst>
          </p:cNvPr>
          <p:cNvGrpSpPr/>
          <p:nvPr/>
        </p:nvGrpSpPr>
        <p:grpSpPr>
          <a:xfrm>
            <a:off x="5786850" y="3664581"/>
            <a:ext cx="570990" cy="542572"/>
            <a:chOff x="7495872" y="4374341"/>
            <a:chExt cx="631604" cy="600168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B400187E-D191-4DB1-A0BE-9E031A4867CE}"/>
                </a:ext>
              </a:extLst>
            </p:cNvPr>
            <p:cNvSpPr/>
            <p:nvPr/>
          </p:nvSpPr>
          <p:spPr>
            <a:xfrm>
              <a:off x="7496112" y="4374341"/>
              <a:ext cx="580029" cy="580029"/>
            </a:xfrm>
            <a:prstGeom prst="ellipse">
              <a:avLst/>
            </a:prstGeom>
            <a:solidFill>
              <a:srgbClr val="1F7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>
                <a:latin typeface="Impact" panose="020B0806030902050204" charset="0"/>
                <a:ea typeface="Impact" panose="020B0806030902050204" charset="0"/>
                <a:cs typeface="Impact" panose="020B0806030902050204" charset="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3FD0583D-2ECC-4E48-83A2-3B54DDD4180C}"/>
                </a:ext>
              </a:extLst>
            </p:cNvPr>
            <p:cNvSpPr txBox="1"/>
            <p:nvPr/>
          </p:nvSpPr>
          <p:spPr>
            <a:xfrm>
              <a:off x="7495872" y="4395747"/>
              <a:ext cx="631604" cy="5787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dirty="0">
                  <a:solidFill>
                    <a:schemeClr val="bg1"/>
                  </a:solidFill>
                  <a:latin typeface="Impact" panose="020B0806030902050204" charset="0"/>
                  <a:ea typeface="Impact" panose="020B0806030902050204" charset="0"/>
                  <a:cs typeface="Impact" panose="020B0806030902050204" charset="0"/>
                </a:rPr>
                <a:t>06</a:t>
              </a:r>
              <a:endParaRPr kumimoji="1" lang="zh-CN" altLang="en-US" sz="2800" dirty="0">
                <a:solidFill>
                  <a:schemeClr val="bg1"/>
                </a:solidFill>
                <a:latin typeface="Impact" panose="020B0806030902050204" charset="0"/>
                <a:ea typeface="Impact" panose="020B0806030902050204" charset="0"/>
                <a:cs typeface="Impact" panose="020B0806030902050204" charset="0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6DDE9478-EC02-4B0B-814B-48A74D6DF3D0}"/>
              </a:ext>
            </a:extLst>
          </p:cNvPr>
          <p:cNvSpPr txBox="1"/>
          <p:nvPr/>
        </p:nvSpPr>
        <p:spPr>
          <a:xfrm>
            <a:off x="6578248" y="371497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宣传标语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0504779F-826A-422F-8585-3B9B7BC8DD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0245" y="1803424"/>
            <a:ext cx="3487478" cy="34874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65725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5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6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35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85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6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100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9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400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15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650"/>
                            </p:stCondLst>
                            <p:childTnLst>
                              <p:par>
                                <p:cTn id="9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1" grpId="0"/>
      <p:bldP spid="15" grpId="0"/>
      <p:bldP spid="19" grpId="0"/>
      <p:bldP spid="23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D8E65A6-54F7-464B-BD32-3141E5A122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024" y="1023758"/>
            <a:ext cx="6491952" cy="4559958"/>
          </a:xfrm>
          <a:prstGeom prst="rect">
            <a:avLst/>
          </a:prstGeom>
        </p:spPr>
      </p:pic>
      <p:grpSp>
        <p:nvGrpSpPr>
          <p:cNvPr id="4" name="组 10">
            <a:extLst>
              <a:ext uri="{FF2B5EF4-FFF2-40B4-BE49-F238E27FC236}">
                <a16:creationId xmlns:a16="http://schemas.microsoft.com/office/drawing/2014/main" xmlns="" id="{6C795529-4A5C-47A8-9830-D840B002C2D9}"/>
              </a:ext>
            </a:extLst>
          </p:cNvPr>
          <p:cNvGrpSpPr/>
          <p:nvPr/>
        </p:nvGrpSpPr>
        <p:grpSpPr>
          <a:xfrm>
            <a:off x="4772467" y="3573948"/>
            <a:ext cx="534006" cy="545671"/>
            <a:chOff x="3252724" y="2293966"/>
            <a:chExt cx="590694" cy="603597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35AD9717-95F3-4A37-84DA-93A28C2DA935}"/>
                </a:ext>
              </a:extLst>
            </p:cNvPr>
            <p:cNvSpPr/>
            <p:nvPr/>
          </p:nvSpPr>
          <p:spPr>
            <a:xfrm>
              <a:off x="3252724" y="2293966"/>
              <a:ext cx="580029" cy="580029"/>
            </a:xfrm>
            <a:prstGeom prst="ellipse">
              <a:avLst/>
            </a:prstGeom>
            <a:solidFill>
              <a:srgbClr val="1F7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>
                <a:latin typeface="Impact" panose="020B0806030902050204" charset="0"/>
                <a:ea typeface="Impact" panose="020B0806030902050204" charset="0"/>
                <a:cs typeface="Impact" panose="020B0806030902050204" charset="0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6CD105C3-34EA-4AF4-B825-673E44D9CB5D}"/>
                </a:ext>
              </a:extLst>
            </p:cNvPr>
            <p:cNvSpPr txBox="1"/>
            <p:nvPr/>
          </p:nvSpPr>
          <p:spPr>
            <a:xfrm>
              <a:off x="3275648" y="2318801"/>
              <a:ext cx="567770" cy="5787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dirty="0">
                  <a:solidFill>
                    <a:schemeClr val="bg1"/>
                  </a:solidFill>
                  <a:latin typeface="Impact" panose="020B0806030902050204" charset="0"/>
                  <a:ea typeface="Impact" panose="020B0806030902050204" charset="0"/>
                  <a:cs typeface="Impact" panose="020B0806030902050204" charset="0"/>
                </a:rPr>
                <a:t>01</a:t>
              </a:r>
              <a:endParaRPr kumimoji="1" lang="zh-CN" altLang="en-US" sz="2800" dirty="0">
                <a:solidFill>
                  <a:schemeClr val="bg1"/>
                </a:solidFill>
                <a:latin typeface="Impact" panose="020B0806030902050204" charset="0"/>
                <a:ea typeface="Impact" panose="020B0806030902050204" charset="0"/>
                <a:cs typeface="Impact" panose="020B0806030902050204" charset="0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1147EDE-FAFF-4C7A-A995-FD4E7FE76CF0}"/>
              </a:ext>
            </a:extLst>
          </p:cNvPr>
          <p:cNvSpPr txBox="1"/>
          <p:nvPr/>
        </p:nvSpPr>
        <p:spPr>
          <a:xfrm>
            <a:off x="5406475" y="359640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植树节的历史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B5342B9-1E56-406C-A45F-F4B3D5DB5F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138" y="2052823"/>
            <a:ext cx="3835425" cy="1376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724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0B2DF8C-9ED6-483B-854E-95843B3B7C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446567"/>
            <a:ext cx="10287000" cy="50292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B79DDB5-865A-4DDB-8DFC-A11A7617E495}"/>
              </a:ext>
            </a:extLst>
          </p:cNvPr>
          <p:cNvSpPr txBox="1"/>
          <p:nvPr/>
        </p:nvSpPr>
        <p:spPr>
          <a:xfrm>
            <a:off x="1639809" y="1068341"/>
            <a:ext cx="618575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      </a:t>
            </a:r>
            <a:r>
              <a:rPr lang="zh-CN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通过这种活动</a:t>
            </a:r>
            <a:r>
              <a:rPr lang="en-US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,</a:t>
            </a:r>
            <a:r>
              <a:rPr lang="zh-CN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激发人们爱林、造林的感情，提高人们对森林功用的认识，促进国土绿化，达到爱林护林和扩大森林资源、改善生态环境的目的，植树节是为了动员全民植树而规定的节日；中国的植树节开始时是纪念孙中山先生逝世，</a:t>
            </a:r>
            <a:r>
              <a:rPr lang="en-US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1979</a:t>
            </a:r>
            <a:r>
              <a:rPr lang="zh-CN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</a:t>
            </a:r>
            <a:r>
              <a:rPr lang="en-US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2</a:t>
            </a:r>
            <a:r>
              <a:rPr lang="zh-CN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23</a:t>
            </a:r>
            <a:r>
              <a:rPr lang="zh-CN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日，中国第五届全国人大常务委员会第六次会议决定，仍以</a:t>
            </a:r>
            <a:r>
              <a:rPr lang="en-US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</a:t>
            </a:r>
            <a:r>
              <a:rPr lang="zh-CN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12</a:t>
            </a:r>
            <a:r>
              <a:rPr lang="zh-CN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日为中国的植树节，以鼓励全国各族人民植树造林，绿化祖国，改善环境，造福子孙后代。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E938733-4CA4-4A6E-BDA2-C54F8353A2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272" y="1356652"/>
            <a:ext cx="3808228" cy="380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74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C0067D4-69A0-4F1A-AFDF-E2E5F76699C4}"/>
              </a:ext>
            </a:extLst>
          </p:cNvPr>
          <p:cNvSpPr txBox="1"/>
          <p:nvPr/>
        </p:nvSpPr>
        <p:spPr>
          <a:xfrm>
            <a:off x="658973" y="1499588"/>
            <a:ext cx="45084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>
                <a:solidFill>
                  <a:srgbClr val="117926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     </a:t>
            </a:r>
            <a:r>
              <a:rPr lang="zh-CN" altLang="zh-CN" dirty="0">
                <a:solidFill>
                  <a:srgbClr val="117926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植树节是按照法律规定宣传保护树木，并动员群众参加以植树造林为活动内容的节日。按时间长短可分为植树日、植树周和植树月，共称为国际植树节。提倡通过这种活动，激发人们爱林造林的热情。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BBEB759-9D94-45FC-82A4-763F4742A4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423" y="597379"/>
            <a:ext cx="7283302" cy="626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184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15CA95F-C54C-41E8-ABD9-D091CB5F8A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024" y="1023758"/>
            <a:ext cx="6491952" cy="4559958"/>
          </a:xfrm>
          <a:prstGeom prst="rect">
            <a:avLst/>
          </a:prstGeom>
        </p:spPr>
      </p:pic>
      <p:grpSp>
        <p:nvGrpSpPr>
          <p:cNvPr id="3" name="组 10">
            <a:extLst>
              <a:ext uri="{FF2B5EF4-FFF2-40B4-BE49-F238E27FC236}">
                <a16:creationId xmlns:a16="http://schemas.microsoft.com/office/drawing/2014/main" xmlns="" id="{734BBDC4-0CD6-45DB-8EC5-160BD58924A2}"/>
              </a:ext>
            </a:extLst>
          </p:cNvPr>
          <p:cNvGrpSpPr/>
          <p:nvPr/>
        </p:nvGrpSpPr>
        <p:grpSpPr>
          <a:xfrm>
            <a:off x="4772470" y="3573948"/>
            <a:ext cx="577287" cy="545672"/>
            <a:chOff x="3252724" y="2293966"/>
            <a:chExt cx="638569" cy="603598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0FFEEBA2-72D4-4F37-9820-FA746110F410}"/>
                </a:ext>
              </a:extLst>
            </p:cNvPr>
            <p:cNvSpPr/>
            <p:nvPr/>
          </p:nvSpPr>
          <p:spPr>
            <a:xfrm>
              <a:off x="3252724" y="2293966"/>
              <a:ext cx="580029" cy="580029"/>
            </a:xfrm>
            <a:prstGeom prst="ellipse">
              <a:avLst/>
            </a:prstGeom>
            <a:solidFill>
              <a:srgbClr val="1F7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>
                <a:latin typeface="Impact" panose="020B0806030902050204" charset="0"/>
                <a:ea typeface="Impact" panose="020B0806030902050204" charset="0"/>
                <a:cs typeface="Impact" panose="020B0806030902050204" charset="0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84579355-9FF3-46F1-B03E-207B8C61BF19}"/>
                </a:ext>
              </a:extLst>
            </p:cNvPr>
            <p:cNvSpPr txBox="1"/>
            <p:nvPr/>
          </p:nvSpPr>
          <p:spPr>
            <a:xfrm>
              <a:off x="3275648" y="2318801"/>
              <a:ext cx="615645" cy="578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dirty="0">
                  <a:solidFill>
                    <a:schemeClr val="bg1"/>
                  </a:solidFill>
                  <a:latin typeface="Impact" panose="020B0806030902050204" charset="0"/>
                  <a:ea typeface="Impact" panose="020B0806030902050204" charset="0"/>
                  <a:cs typeface="Impact" panose="020B0806030902050204" charset="0"/>
                </a:rPr>
                <a:t>02</a:t>
              </a:r>
              <a:endParaRPr kumimoji="1" lang="zh-CN" altLang="en-US" sz="2800" dirty="0">
                <a:solidFill>
                  <a:schemeClr val="bg1"/>
                </a:solidFill>
                <a:latin typeface="Impact" panose="020B0806030902050204" charset="0"/>
                <a:ea typeface="Impact" panose="020B0806030902050204" charset="0"/>
                <a:cs typeface="Impact" panose="020B0806030902050204" charset="0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A67B9BF-C219-428E-8E17-B32E3DDE0837}"/>
              </a:ext>
            </a:extLst>
          </p:cNvPr>
          <p:cNvSpPr txBox="1"/>
          <p:nvPr/>
        </p:nvSpPr>
        <p:spPr>
          <a:xfrm>
            <a:off x="5406475" y="359640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植树节的由来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56E23CE-DB69-4B69-BC32-65A7649A79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138" y="2052823"/>
            <a:ext cx="3835425" cy="1376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941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标注 10">
            <a:extLst>
              <a:ext uri="{FF2B5EF4-FFF2-40B4-BE49-F238E27FC236}">
                <a16:creationId xmlns:a16="http://schemas.microsoft.com/office/drawing/2014/main" xmlns="" id="{9D105625-CB22-4244-ADA7-9F7FAD90566B}"/>
              </a:ext>
            </a:extLst>
          </p:cNvPr>
          <p:cNvSpPr/>
          <p:nvPr/>
        </p:nvSpPr>
        <p:spPr>
          <a:xfrm rot="5400000" flipV="1">
            <a:off x="2104520" y="419190"/>
            <a:ext cx="3048004" cy="5381667"/>
          </a:xfrm>
          <a:prstGeom prst="wedgeRoundRectCallout">
            <a:avLst>
              <a:gd name="adj1" fmla="val -23114"/>
              <a:gd name="adj2" fmla="val 49225"/>
              <a:gd name="adj3" fmla="val 16667"/>
            </a:avLst>
          </a:prstGeom>
          <a:solidFill>
            <a:schemeClr val="bg1"/>
          </a:solidFill>
          <a:ln w="28575">
            <a:solidFill>
              <a:srgbClr val="77AB3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413888D5-FA4B-4341-A59D-0C1CA05FD3E5}"/>
              </a:ext>
            </a:extLst>
          </p:cNvPr>
          <p:cNvSpPr txBox="1"/>
          <p:nvPr/>
        </p:nvSpPr>
        <p:spPr>
          <a:xfrm>
            <a:off x="1156501" y="1659503"/>
            <a:ext cx="489812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     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新中国成立以来，党和国家十分重视绿化建设。</a:t>
            </a: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1956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年，我国开始了第一个“</a:t>
            </a: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12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年绿化运动”。</a:t>
            </a: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1979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</a:t>
            </a: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2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</a:t>
            </a: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23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日，在第五届全国人大常委会第六次会议上，根据国务院提议，为动员全国各族人民植树造林，加快绿化祖国，决定每年</a:t>
            </a: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</a:t>
            </a: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12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日为全国的植树节。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24385D5-AE63-439B-AB07-DEE2BF25B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18"/>
          <a:stretch/>
        </p:blipFill>
        <p:spPr>
          <a:xfrm>
            <a:off x="7607445" y="1586021"/>
            <a:ext cx="3952068" cy="333862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1E7C019-575D-4472-B07D-FF675773CC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81" t="87671" r="-7671" b="-49"/>
          <a:stretch/>
        </p:blipFill>
        <p:spPr>
          <a:xfrm>
            <a:off x="1156501" y="737185"/>
            <a:ext cx="4467897" cy="848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540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标注 10">
            <a:extLst>
              <a:ext uri="{FF2B5EF4-FFF2-40B4-BE49-F238E27FC236}">
                <a16:creationId xmlns:a16="http://schemas.microsoft.com/office/drawing/2014/main" xmlns="" id="{996656DD-7837-4BA0-91AB-CF64D039CF77}"/>
              </a:ext>
            </a:extLst>
          </p:cNvPr>
          <p:cNvSpPr/>
          <p:nvPr/>
        </p:nvSpPr>
        <p:spPr>
          <a:xfrm rot="16200000" flipH="1" flipV="1">
            <a:off x="6999386" y="404278"/>
            <a:ext cx="3048004" cy="5381667"/>
          </a:xfrm>
          <a:prstGeom prst="wedgeRoundRectCallout">
            <a:avLst>
              <a:gd name="adj1" fmla="val -27832"/>
              <a:gd name="adj2" fmla="val 47623"/>
              <a:gd name="adj3" fmla="val 16667"/>
            </a:avLst>
          </a:prstGeom>
          <a:solidFill>
            <a:schemeClr val="bg1"/>
          </a:solidFill>
          <a:ln w="28575">
            <a:solidFill>
              <a:srgbClr val="77AB3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4393A563-1C36-417C-B050-FD66366BCF77}"/>
              </a:ext>
            </a:extLst>
          </p:cNvPr>
          <p:cNvSpPr txBox="1"/>
          <p:nvPr/>
        </p:nvSpPr>
        <p:spPr>
          <a:xfrm>
            <a:off x="6158024" y="1644591"/>
            <a:ext cx="489812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     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世界上最早的植树节是美国内布拉斯加州制订的，我国</a:t>
            </a: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1915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年时政府规定每年清明为植树节，到</a:t>
            </a: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1979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年才决定</a:t>
            </a: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</a:t>
            </a: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12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日为我国的植树节，到</a:t>
            </a: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1979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年才决定</a:t>
            </a: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</a:t>
            </a: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12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日为我国的植树节。世界上已经有</a:t>
            </a: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50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多个国家设立了植树节。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31114B0-7C95-4187-B94B-9D200C185E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81" t="87671" r="-7671" b="-49"/>
          <a:stretch/>
        </p:blipFill>
        <p:spPr>
          <a:xfrm>
            <a:off x="6158024" y="722273"/>
            <a:ext cx="4467897" cy="84883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2DF9AED-21A6-4073-826E-3F087A2014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778" y="1071515"/>
            <a:ext cx="4008474" cy="400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713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290</TotalTime>
  <Words>1876</Words>
  <Application>Microsoft Office PowerPoint</Application>
  <PresentationFormat>宽屏</PresentationFormat>
  <Paragraphs>89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Meiryo</vt:lpstr>
      <vt:lpstr>Microsoft YaHei Light</vt:lpstr>
      <vt:lpstr>等线</vt:lpstr>
      <vt:lpstr>萝莉体 第二版</vt:lpstr>
      <vt:lpstr>宋体</vt:lpstr>
      <vt:lpstr>微软雅黑</vt:lpstr>
      <vt:lpstr>Arial</vt:lpstr>
      <vt:lpstr>Calibri</vt:lpstr>
      <vt:lpstr>Calibri Light</vt:lpstr>
      <vt:lpstr>Impact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79</cp:revision>
  <dcterms:created xsi:type="dcterms:W3CDTF">2017-08-18T03:02:00Z</dcterms:created>
  <dcterms:modified xsi:type="dcterms:W3CDTF">2018-06-22T05:31:03Z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