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29"/>
  </p:notesMasterIdLst>
  <p:sldIdLst>
    <p:sldId id="256" r:id="rId3"/>
    <p:sldId id="258" r:id="rId4"/>
    <p:sldId id="259" r:id="rId5"/>
    <p:sldId id="261" r:id="rId6"/>
    <p:sldId id="260" r:id="rId7"/>
    <p:sldId id="265" r:id="rId8"/>
    <p:sldId id="267" r:id="rId9"/>
    <p:sldId id="268" r:id="rId10"/>
    <p:sldId id="269" r:id="rId11"/>
    <p:sldId id="262" r:id="rId12"/>
    <p:sldId id="270" r:id="rId13"/>
    <p:sldId id="274" r:id="rId14"/>
    <p:sldId id="11747" r:id="rId15"/>
    <p:sldId id="276" r:id="rId16"/>
    <p:sldId id="263" r:id="rId17"/>
    <p:sldId id="271" r:id="rId18"/>
    <p:sldId id="272" r:id="rId19"/>
    <p:sldId id="277" r:id="rId20"/>
    <p:sldId id="283" r:id="rId21"/>
    <p:sldId id="282" r:id="rId22"/>
    <p:sldId id="280" r:id="rId23"/>
    <p:sldId id="11757" r:id="rId24"/>
    <p:sldId id="264" r:id="rId25"/>
    <p:sldId id="284" r:id="rId26"/>
    <p:sldId id="257" r:id="rId27"/>
    <p:sldId id="11758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hi wei" initials="sw" lastIdx="1" clrIdx="0">
    <p:extLst>
      <p:ext uri="{19B8F6BF-5375-455C-9EA6-DF929625EA0E}">
        <p15:presenceInfo xmlns:p15="http://schemas.microsoft.com/office/powerpoint/2012/main" userId="33b0037749d8b9d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8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34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2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commentAuthors" Target="commentAuthor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67EB26-92E8-4F3D-A538-18FCFE6BD5E4}" type="datetimeFigureOut">
              <a:rPr lang="zh-CN" altLang="en-US" smtClean="0"/>
              <a:t>2020/11/26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473ADC-B6C6-4016-9E30-DAC11BB396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7480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D4975-3D0C-4E42-BC0F-FB5AEA84769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90283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D4975-3D0C-4E42-BC0F-FB5AEA84769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78322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D4975-3D0C-4E42-BC0F-FB5AEA84769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39546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D4975-3D0C-4E42-BC0F-FB5AEA84769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48707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D4975-3D0C-4E42-BC0F-FB5AEA84769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30922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D4975-3D0C-4E42-BC0F-FB5AEA84769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8861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C5934F-EAF2-4BA1-98D1-AB7BE00B8F72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26894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D4975-3D0C-4E42-BC0F-FB5AEA84769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02757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78478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D4975-3D0C-4E42-BC0F-FB5AEA84769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29261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D4975-3D0C-4E42-BC0F-FB5AEA84769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97945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D4975-3D0C-4E42-BC0F-FB5AEA84769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13510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D4975-3D0C-4E42-BC0F-FB5AEA84769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53258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D4975-3D0C-4E42-BC0F-FB5AEA84769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5991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6A7817-0D51-4416-9CCF-6B8F801A936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70761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D4975-3D0C-4E42-BC0F-FB5AEA84769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57971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D4975-3D0C-4E42-BC0F-FB5AEA84769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859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FD39FFD-057B-47CB-9FCD-4F4FD86941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DB4A6EA0-3087-49A2-9ED6-3CDB7D6313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32951F2-B80A-47D9-888F-E08B08FAE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10855-0659-4616-B3A4-63E152D926A3}" type="datetimeFigureOut">
              <a:rPr lang="zh-CN" altLang="en-US" smtClean="0"/>
              <a:t>2020/11/26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D422C73-E6FB-4510-BA23-9B91133AC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113DDE7-9947-4A55-9D39-C1D8EF3CA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11B5C-1718-4D33-BF5C-B40E15D827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3248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1E554B0-130D-4809-B381-D8C8B46EF2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728BC285-E6D0-4A0A-A4C6-979308A663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18BAFCA-AB57-4EA2-88D5-932E69F6C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10855-0659-4616-B3A4-63E152D926A3}" type="datetimeFigureOut">
              <a:rPr lang="zh-CN" altLang="en-US" smtClean="0"/>
              <a:t>2020/11/26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1EE6FB5-CE42-4B02-844C-C5A066DFC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5090B1D-47F7-45CA-A68B-E39121424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11B5C-1718-4D33-BF5C-B40E15D827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8855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1AAED5F2-6459-4C10-94C7-21C37AC9B2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51672556-09FA-4A32-939A-FEBCD8FD47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60F7964-653F-48D3-AFCA-F9486E898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10855-0659-4616-B3A4-63E152D926A3}" type="datetimeFigureOut">
              <a:rPr lang="zh-CN" altLang="en-US" smtClean="0"/>
              <a:t>2020/11/26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4DF369D-A9E0-4383-8307-6C813B9E0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2C096C4-2BDC-46EF-8F39-C973A5DB6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11B5C-1718-4D33-BF5C-B40E15D827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43674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Title+ SubTitle+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35016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3403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5894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501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3798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3560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8961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070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AFDCDFC-4172-4585-981D-2DC418EA6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239AB5D4-205F-419A-BAA7-752D4EF875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9178247-80E0-4B61-9380-B7672261A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10855-0659-4616-B3A4-63E152D926A3}" type="datetimeFigureOut">
              <a:rPr lang="zh-CN" altLang="en-US" smtClean="0"/>
              <a:t>2020/11/26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753881C-ADD7-4DC9-A500-C1D708D6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5BC733C-0EEF-4D36-A510-9D6269F34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11B5C-1718-4D33-BF5C-B40E15D827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99224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2614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5637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843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7480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961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E85B126-DA96-4384-B920-5929C14D8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EDBAAE8-0DCE-475D-8CC0-126E42D38D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4833BE3-57C2-4E22-AC05-48353081C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10855-0659-4616-B3A4-63E152D926A3}" type="datetimeFigureOut">
              <a:rPr lang="zh-CN" altLang="en-US" smtClean="0"/>
              <a:t>2020/11/26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925C821-E74A-4C79-9A96-31E799463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2793B06-9C16-4F46-9A60-342EBBAD5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11B5C-1718-4D33-BF5C-B40E15D827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6119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7BD74DC-31CD-4E2E-8A75-F01C377CF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D69201C3-60B5-4796-9419-B00B8316A1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6C4EE425-3A4F-4E01-9E32-90276E5723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4A564603-40D6-41D5-9FE2-BCD49670A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10855-0659-4616-B3A4-63E152D926A3}" type="datetimeFigureOut">
              <a:rPr lang="zh-CN" altLang="en-US" smtClean="0"/>
              <a:t>2020/11/26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F686DBFF-5D77-459D-BBE9-79837E27F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DB32B5B8-2897-4143-90BC-A0DE9E781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11B5C-1718-4D33-BF5C-B40E15D827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8142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28188C0-8628-426A-BC8E-6572EBAA0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741E5070-9DFF-4032-8F11-CB288C9DB3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AA1C0F36-802A-49A0-95A6-E81D9D7859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715E1791-8E8E-49EA-ADA6-2F989EC2F7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B418EB6B-4701-4AB7-A6F0-BF2C2B480B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FF29B5E6-298D-4ECA-814F-58CF2BE7B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10855-0659-4616-B3A4-63E152D926A3}" type="datetimeFigureOut">
              <a:rPr lang="zh-CN" altLang="en-US" smtClean="0"/>
              <a:t>2020/11/26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6BC60B55-EABE-4884-BFA3-C73C412FF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FD69B909-E2CF-46B4-BF10-642786BBC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11B5C-1718-4D33-BF5C-B40E15D827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2767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1F9B255-34B4-450C-821E-108A6B7C6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AA825260-717F-417F-833D-988D88E4C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10855-0659-4616-B3A4-63E152D926A3}" type="datetimeFigureOut">
              <a:rPr lang="zh-CN" altLang="en-US" smtClean="0"/>
              <a:t>2020/11/26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F042D765-A5C3-400B-ADD6-34E26C5E1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E7895997-E86B-4841-892A-C966A8E5D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11B5C-1718-4D33-BF5C-B40E15D827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3117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E7FE88AB-4BDC-4F81-BB7F-9D70D76C4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10855-0659-4616-B3A4-63E152D926A3}" type="datetimeFigureOut">
              <a:rPr lang="zh-CN" altLang="en-US" smtClean="0"/>
              <a:t>2020/11/26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C41486CF-56F2-4549-888F-6BDAB9BB1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74A86303-74EA-4688-B143-84441538D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11B5C-1718-4D33-BF5C-B40E15D827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2340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5D854DC-5993-41DF-84CE-DE877CE70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F883779A-42ED-481A-913C-84448C46D4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AFAECE12-55B6-4558-A834-C29B18AEC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8D0B8289-1E4B-4CB6-A324-1D2DD9D98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10855-0659-4616-B3A4-63E152D926A3}" type="datetimeFigureOut">
              <a:rPr lang="zh-CN" altLang="en-US" smtClean="0"/>
              <a:t>2020/11/26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8699DB03-8845-44D6-8C0A-A90942E8B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418DDF15-767B-48F6-AF77-ACFE2D858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11B5C-1718-4D33-BF5C-B40E15D827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7964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65A41EE-17FE-4480-BA3C-D894DB3D63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323CDB24-6EF5-4444-BBB5-2C90C24D70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5730EC4C-636C-438C-94D1-88749A7E6B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58060C8F-DAD2-4C91-9AE7-249D47D51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10855-0659-4616-B3A4-63E152D926A3}" type="datetimeFigureOut">
              <a:rPr lang="zh-CN" altLang="en-US" smtClean="0"/>
              <a:t>2020/11/26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2E3A37AF-6CE1-4AC2-9A8E-10A60E506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402A1E20-1320-41F7-A03D-E4338982A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11B5C-1718-4D33-BF5C-B40E15D827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5651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8CADA8F3-0208-42E9-943C-3436723A5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F0D27368-3FD6-4A63-B860-8F1C4CEAC0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A9A88C2-A9F1-4F50-BD1E-ADB52124EE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10855-0659-4616-B3A4-63E152D926A3}" type="datetimeFigureOut">
              <a:rPr lang="zh-CN" altLang="en-US" smtClean="0"/>
              <a:t>2020/11/26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04FCC49-C329-4A84-939E-E7D391A7C2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883AAE6-39D1-401C-B2F0-357CB46F88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211B5C-1718-4D33-BF5C-B40E15D827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6980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350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2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1.png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EAA03CAC-3242-491C-AB5F-60287CF7FD5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24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1F2393E3-45D7-49E1-88D5-1C89921458A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677" r="23952" b="79836"/>
          <a:stretch/>
        </p:blipFill>
        <p:spPr>
          <a:xfrm>
            <a:off x="7275871" y="1"/>
            <a:ext cx="1995948" cy="122903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1250229E-5143-468B-9A4E-025FC0146D9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064" t="22584" b="44992"/>
          <a:stretch/>
        </p:blipFill>
        <p:spPr>
          <a:xfrm>
            <a:off x="11346426" y="1376516"/>
            <a:ext cx="845574" cy="1976284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4338FEC8-E56F-49A0-BCBB-B602844F622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240" b="78974"/>
          <a:stretch>
            <a:fillRect/>
          </a:stretch>
        </p:blipFill>
        <p:spPr>
          <a:xfrm>
            <a:off x="11002024" y="1"/>
            <a:ext cx="1189977" cy="1281557"/>
          </a:xfrm>
          <a:custGeom>
            <a:avLst/>
            <a:gdLst>
              <a:gd name="connsiteX0" fmla="*/ 0 w 1189977"/>
              <a:gd name="connsiteY0" fmla="*/ 0 h 1281557"/>
              <a:gd name="connsiteX1" fmla="*/ 1189977 w 1189977"/>
              <a:gd name="connsiteY1" fmla="*/ 0 h 1281557"/>
              <a:gd name="connsiteX2" fmla="*/ 1189977 w 1189977"/>
              <a:gd name="connsiteY2" fmla="*/ 834904 h 1281557"/>
              <a:gd name="connsiteX3" fmla="*/ 1086334 w 1189977"/>
              <a:gd name="connsiteY3" fmla="*/ 1281557 h 1281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9977" h="1281557">
                <a:moveTo>
                  <a:pt x="0" y="0"/>
                </a:moveTo>
                <a:lnTo>
                  <a:pt x="1189977" y="0"/>
                </a:lnTo>
                <a:lnTo>
                  <a:pt x="1189977" y="834904"/>
                </a:lnTo>
                <a:lnTo>
                  <a:pt x="1086334" y="1281557"/>
                </a:lnTo>
                <a:close/>
              </a:path>
            </a:pathLst>
          </a:cu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011A1490-A5FD-4A8A-8161-029DBAF74A1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533" t="1632" r="2625" b="65201"/>
          <a:stretch>
            <a:fillRect/>
          </a:stretch>
        </p:blipFill>
        <p:spPr>
          <a:xfrm>
            <a:off x="9818622" y="99446"/>
            <a:ext cx="2053334" cy="2021600"/>
          </a:xfrm>
          <a:custGeom>
            <a:avLst/>
            <a:gdLst>
              <a:gd name="connsiteX0" fmla="*/ 1208927 w 2053334"/>
              <a:gd name="connsiteY0" fmla="*/ 0 h 2021600"/>
              <a:gd name="connsiteX1" fmla="*/ 2053334 w 2053334"/>
              <a:gd name="connsiteY1" fmla="*/ 980974 h 2021600"/>
              <a:gd name="connsiteX2" fmla="*/ 844407 w 2053334"/>
              <a:gd name="connsiteY2" fmla="*/ 2021600 h 2021600"/>
              <a:gd name="connsiteX3" fmla="*/ 0 w 2053334"/>
              <a:gd name="connsiteY3" fmla="*/ 1040625 h 20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3334" h="2021600">
                <a:moveTo>
                  <a:pt x="1208927" y="0"/>
                </a:moveTo>
                <a:lnTo>
                  <a:pt x="2053334" y="980974"/>
                </a:lnTo>
                <a:lnTo>
                  <a:pt x="844407" y="2021600"/>
                </a:lnTo>
                <a:lnTo>
                  <a:pt x="0" y="1040625"/>
                </a:lnTo>
                <a:close/>
              </a:path>
            </a:pathLst>
          </a:cu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6B44005B-646E-4E1B-98CE-86FCBCB3114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50" r="89000" b="10745"/>
          <a:stretch/>
        </p:blipFill>
        <p:spPr>
          <a:xfrm>
            <a:off x="-2" y="3352800"/>
            <a:ext cx="1341122" cy="246888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CABA1109-3D7C-4101-B1CA-38D42E38ECC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83" t="65336" r="37000" b="3993"/>
          <a:stretch/>
        </p:blipFill>
        <p:spPr>
          <a:xfrm>
            <a:off x="5496560" y="4287520"/>
            <a:ext cx="2184400" cy="1869440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148C04C9-B573-459D-BC9D-CA0FFDE7AE5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00" t="7077" r="5917"/>
          <a:stretch/>
        </p:blipFill>
        <p:spPr>
          <a:xfrm>
            <a:off x="7437120" y="812800"/>
            <a:ext cx="4033520" cy="5663770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F50B037F-2CA8-4B40-9B87-64A4668C7F9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291"/>
          <a:stretch/>
        </p:blipFill>
        <p:spPr>
          <a:xfrm>
            <a:off x="-3" y="5473845"/>
            <a:ext cx="12192000" cy="1384155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F93B97F6-7B19-4AC0-94FD-BA8F27F9C2C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4" t="13466" r="49296" b="72317"/>
          <a:stretch/>
        </p:blipFill>
        <p:spPr>
          <a:xfrm>
            <a:off x="2513249" y="1202241"/>
            <a:ext cx="3668660" cy="866518"/>
          </a:xfrm>
          <a:custGeom>
            <a:avLst/>
            <a:gdLst>
              <a:gd name="connsiteX0" fmla="*/ 3616783 w 3668660"/>
              <a:gd name="connsiteY0" fmla="*/ 0 h 866518"/>
              <a:gd name="connsiteX1" fmla="*/ 3668660 w 3668660"/>
              <a:gd name="connsiteY1" fmla="*/ 442612 h 866518"/>
              <a:gd name="connsiteX2" fmla="*/ 51876 w 3668660"/>
              <a:gd name="connsiteY2" fmla="*/ 866518 h 866518"/>
              <a:gd name="connsiteX3" fmla="*/ 0 w 3668660"/>
              <a:gd name="connsiteY3" fmla="*/ 423906 h 866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68660" h="866518">
                <a:moveTo>
                  <a:pt x="3616783" y="0"/>
                </a:moveTo>
                <a:lnTo>
                  <a:pt x="3668660" y="442612"/>
                </a:lnTo>
                <a:lnTo>
                  <a:pt x="51876" y="866518"/>
                </a:lnTo>
                <a:lnTo>
                  <a:pt x="0" y="423906"/>
                </a:lnTo>
                <a:close/>
              </a:path>
            </a:pathLst>
          </a:cu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A3A129FC-3E05-4B8F-970B-7F0024F650A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0" t="18624" r="34667" b="49007"/>
          <a:stretch/>
        </p:blipFill>
        <p:spPr>
          <a:xfrm>
            <a:off x="761099" y="1516606"/>
            <a:ext cx="7172960" cy="1972933"/>
          </a:xfrm>
          <a:custGeom>
            <a:avLst/>
            <a:gdLst>
              <a:gd name="connsiteX0" fmla="*/ 7172960 w 7172960"/>
              <a:gd name="connsiteY0" fmla="*/ 0 h 1972933"/>
              <a:gd name="connsiteX1" fmla="*/ 7172960 w 7172960"/>
              <a:gd name="connsiteY1" fmla="*/ 1208363 h 1972933"/>
              <a:gd name="connsiteX2" fmla="*/ 37961 w 7172960"/>
              <a:gd name="connsiteY2" fmla="*/ 1972933 h 1972933"/>
              <a:gd name="connsiteX3" fmla="*/ 0 w 7172960"/>
              <a:gd name="connsiteY3" fmla="*/ 1618680 h 1972933"/>
              <a:gd name="connsiteX4" fmla="*/ 0 w 7172960"/>
              <a:gd name="connsiteY4" fmla="*/ 768639 h 1972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72960" h="1972933">
                <a:moveTo>
                  <a:pt x="7172960" y="0"/>
                </a:moveTo>
                <a:lnTo>
                  <a:pt x="7172960" y="1208363"/>
                </a:lnTo>
                <a:lnTo>
                  <a:pt x="37961" y="1972933"/>
                </a:lnTo>
                <a:lnTo>
                  <a:pt x="0" y="1618680"/>
                </a:lnTo>
                <a:lnTo>
                  <a:pt x="0" y="768639"/>
                </a:lnTo>
                <a:close/>
              </a:path>
            </a:pathLst>
          </a:cu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6E9B9523-8BDA-491B-8833-84D48024F01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93" t="40025" r="41894" b="36615"/>
          <a:stretch/>
        </p:blipFill>
        <p:spPr>
          <a:xfrm>
            <a:off x="1402007" y="2805376"/>
            <a:ext cx="5670912" cy="1423786"/>
          </a:xfrm>
          <a:custGeom>
            <a:avLst/>
            <a:gdLst>
              <a:gd name="connsiteX0" fmla="*/ 5581400 w 5670912"/>
              <a:gd name="connsiteY0" fmla="*/ 0 h 1423786"/>
              <a:gd name="connsiteX1" fmla="*/ 5670912 w 5670912"/>
              <a:gd name="connsiteY1" fmla="*/ 796701 h 1423786"/>
              <a:gd name="connsiteX2" fmla="*/ 89511 w 5670912"/>
              <a:gd name="connsiteY2" fmla="*/ 1423786 h 1423786"/>
              <a:gd name="connsiteX3" fmla="*/ 0 w 5670912"/>
              <a:gd name="connsiteY3" fmla="*/ 627085 h 1423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0912" h="1423786">
                <a:moveTo>
                  <a:pt x="5581400" y="0"/>
                </a:moveTo>
                <a:lnTo>
                  <a:pt x="5670912" y="796701"/>
                </a:lnTo>
                <a:lnTo>
                  <a:pt x="89511" y="1423786"/>
                </a:lnTo>
                <a:lnTo>
                  <a:pt x="0" y="627085"/>
                </a:lnTo>
                <a:close/>
              </a:path>
            </a:pathLst>
          </a:cu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C47A4FBF-77B3-4D3B-B244-88F202BAF6A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40" t="60581" r="51409" b="33112"/>
          <a:stretch/>
        </p:blipFill>
        <p:spPr>
          <a:xfrm>
            <a:off x="2326640" y="4053066"/>
            <a:ext cx="3566160" cy="384460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19573B33-F540-48FC-9FBC-CC28DF83534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0" t="66792" r="34667" b="16451"/>
          <a:stretch/>
        </p:blipFill>
        <p:spPr>
          <a:xfrm>
            <a:off x="761096" y="4437525"/>
            <a:ext cx="7172960" cy="1021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257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000"/>
                            </p:stCondLst>
                            <p:childTnLst>
                              <p:par>
                                <p:cTn id="6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0"/>
                            </p:stCondLst>
                            <p:childTnLst>
                              <p:par>
                                <p:cTn id="8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195924D0-5BCE-42C3-8BF6-5E3B945CA2D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24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BE5ECCB9-36B0-460F-8A66-D2C1AEDFBB6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291"/>
          <a:stretch/>
        </p:blipFill>
        <p:spPr>
          <a:xfrm>
            <a:off x="-3" y="5473845"/>
            <a:ext cx="12192000" cy="1384155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B7E778D8-6197-4DA9-8C92-D41F1D143981}"/>
              </a:ext>
            </a:extLst>
          </p:cNvPr>
          <p:cNvGrpSpPr/>
          <p:nvPr/>
        </p:nvGrpSpPr>
        <p:grpSpPr>
          <a:xfrm>
            <a:off x="1345148" y="1445343"/>
            <a:ext cx="5153974" cy="3873908"/>
            <a:chOff x="3577071" y="176981"/>
            <a:chExt cx="5153974" cy="3427899"/>
          </a:xfrm>
        </p:grpSpPr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CF127304-8D71-426D-8FFC-483006E046C9}"/>
                </a:ext>
              </a:extLst>
            </p:cNvPr>
            <p:cNvSpPr/>
            <p:nvPr/>
          </p:nvSpPr>
          <p:spPr>
            <a:xfrm>
              <a:off x="3577071" y="1103936"/>
              <a:ext cx="5153974" cy="2500944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B4AA10F8-2CC9-4F7A-BD2D-3F9FFA6113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DD1712"/>
                </a:clrFrom>
                <a:clrTo>
                  <a:srgbClr val="DD1712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534" r="36173" b="85685"/>
            <a:stretch/>
          </p:blipFill>
          <p:spPr>
            <a:xfrm>
              <a:off x="4034271" y="176981"/>
              <a:ext cx="3966136" cy="1384155"/>
            </a:xfrm>
            <a:prstGeom prst="rect">
              <a:avLst/>
            </a:prstGeom>
          </p:spPr>
        </p:pic>
      </p:grp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0AF1E6E4-7E7A-49B8-A9D2-54F0EDC480D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50" r="89000" b="10745"/>
          <a:stretch/>
        </p:blipFill>
        <p:spPr>
          <a:xfrm>
            <a:off x="-2" y="3352800"/>
            <a:ext cx="1341122" cy="246888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8BC95E2B-5C9B-4E1E-8AAC-CE7339297F7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96506" y="1011948"/>
            <a:ext cx="5153974" cy="5153974"/>
          </a:xfrm>
          <a:prstGeom prst="rect">
            <a:avLst/>
          </a:prstGeom>
        </p:spPr>
      </p:pic>
      <p:sp>
        <p:nvSpPr>
          <p:cNvPr id="16" name="Text Box 2">
            <a:extLst>
              <a:ext uri="{FF2B5EF4-FFF2-40B4-BE49-F238E27FC236}">
                <a16:creationId xmlns:a16="http://schemas.microsoft.com/office/drawing/2014/main" xmlns="" id="{9FE16296-75EA-419F-B889-5B059A0C6C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1120" y="3543019"/>
            <a:ext cx="529847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zh-CN" altLang="en-US" sz="4800" b="1" kern="0" dirty="0">
                <a:solidFill>
                  <a:schemeClr val="bg1"/>
                </a:solidFill>
                <a:cs typeface="+mn-ea"/>
                <a:sym typeface="+mn-lt"/>
              </a:rPr>
              <a:t>艾滋病的传播途径</a:t>
            </a:r>
          </a:p>
        </p:txBody>
      </p:sp>
      <p:sp>
        <p:nvSpPr>
          <p:cNvPr id="17" name="Text Box 2">
            <a:extLst>
              <a:ext uri="{FF2B5EF4-FFF2-40B4-BE49-F238E27FC236}">
                <a16:creationId xmlns:a16="http://schemas.microsoft.com/office/drawing/2014/main" xmlns="" id="{F99A659A-C4A7-4CBB-BA98-D4F991A58A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6970" y="4503126"/>
            <a:ext cx="5244614" cy="379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zh-CN" altLang="en-US" sz="1867" kern="0" dirty="0">
                <a:solidFill>
                  <a:schemeClr val="bg1"/>
                </a:solidFill>
                <a:cs typeface="+mn-ea"/>
                <a:sym typeface="+mn-lt"/>
              </a:rPr>
              <a:t>点击输入此部分的内容及说明简单扼要即可。</a:t>
            </a:r>
          </a:p>
        </p:txBody>
      </p:sp>
      <p:sp>
        <p:nvSpPr>
          <p:cNvPr id="18" name="Text Box 2">
            <a:extLst>
              <a:ext uri="{FF2B5EF4-FFF2-40B4-BE49-F238E27FC236}">
                <a16:creationId xmlns:a16="http://schemas.microsoft.com/office/drawing/2014/main" xmlns="" id="{403FCBAB-7662-4032-9E24-76931ED600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0238" y="2889625"/>
            <a:ext cx="301644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zh-CN" sz="4800" b="1" kern="0" dirty="0">
                <a:solidFill>
                  <a:schemeClr val="bg1"/>
                </a:solidFill>
                <a:cs typeface="+mn-ea"/>
                <a:sym typeface="+mn-lt"/>
              </a:rPr>
              <a:t>Part 02</a:t>
            </a:r>
            <a:endParaRPr lang="zh-CN" altLang="en-US" sz="4800" b="1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73374668"/>
      </p:ext>
    </p:extLst>
  </p:cSld>
  <p:clrMapOvr>
    <a:masterClrMapping/>
  </p:clrMapOvr>
  <p:transition spd="slow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8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8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700"/>
                            </p:stCondLst>
                            <p:childTnLst>
                              <p:par>
                                <p:cTn id="4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8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8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6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9E855479-D96F-40C5-B337-8D57A173744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24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2BCB3EFF-0D57-4639-A3CB-0BE60603C709}"/>
              </a:ext>
            </a:extLst>
          </p:cNvPr>
          <p:cNvSpPr txBox="1"/>
          <p:nvPr/>
        </p:nvSpPr>
        <p:spPr>
          <a:xfrm>
            <a:off x="738620" y="177093"/>
            <a:ext cx="39805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spc="3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02 </a:t>
            </a:r>
            <a:r>
              <a:rPr lang="zh-CN" altLang="en-US" sz="2800" b="1" spc="3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艾滋病的传播途径</a:t>
            </a:r>
          </a:p>
        </p:txBody>
      </p: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xmlns="" id="{114B5226-9009-4645-B9FF-0B9691CE96C5}"/>
              </a:ext>
            </a:extLst>
          </p:cNvPr>
          <p:cNvCxnSpPr/>
          <p:nvPr/>
        </p:nvCxnSpPr>
        <p:spPr>
          <a:xfrm>
            <a:off x="603849" y="755733"/>
            <a:ext cx="10936987" cy="6273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9094930E-3287-4183-A0A0-FF35D6DE87B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45" r="18133"/>
          <a:stretch/>
        </p:blipFill>
        <p:spPr>
          <a:xfrm>
            <a:off x="10652188" y="-55420"/>
            <a:ext cx="1049335" cy="1246471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1657735" y="4417168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血液传播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5584188" y="4417168"/>
            <a:ext cx="1107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cs typeface="+mn-ea"/>
                <a:sym typeface="+mn-lt"/>
              </a:rPr>
              <a:t>性传播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9533388" y="4417168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母婴传播</a:t>
            </a: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803C16BF-6D13-466D-BA45-DC5636978D93}"/>
              </a:ext>
            </a:extLst>
          </p:cNvPr>
          <p:cNvGrpSpPr/>
          <p:nvPr/>
        </p:nvGrpSpPr>
        <p:grpSpPr>
          <a:xfrm>
            <a:off x="1102885" y="2391464"/>
            <a:ext cx="9838319" cy="1870427"/>
            <a:chOff x="1102885" y="2391464"/>
            <a:chExt cx="9838319" cy="1870427"/>
          </a:xfrm>
        </p:grpSpPr>
        <p:sp>
          <p:nvSpPr>
            <p:cNvPr id="6" name="右箭头 5"/>
            <p:cNvSpPr/>
            <p:nvPr/>
          </p:nvSpPr>
          <p:spPr>
            <a:xfrm>
              <a:off x="6928605" y="2566639"/>
              <a:ext cx="2389010" cy="1695252"/>
            </a:xfrm>
            <a:prstGeom prst="rightArrow">
              <a:avLst>
                <a:gd name="adj1" fmla="val 25621"/>
                <a:gd name="adj2" fmla="val 7976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1395174" y="2453157"/>
              <a:ext cx="1618464" cy="171854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5425416" y="2433480"/>
              <a:ext cx="1618464" cy="1718540"/>
              <a:chOff x="3890338" y="2054394"/>
              <a:chExt cx="1399245" cy="1399245"/>
            </a:xfrm>
            <a:solidFill>
              <a:schemeClr val="bg2"/>
            </a:solidFill>
          </p:grpSpPr>
          <p:sp>
            <p:nvSpPr>
              <p:cNvPr id="10" name="椭圆 9"/>
              <p:cNvSpPr/>
              <p:nvPr/>
            </p:nvSpPr>
            <p:spPr>
              <a:xfrm>
                <a:off x="3890338" y="2054394"/>
                <a:ext cx="1399245" cy="139924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4195586" y="2365169"/>
                <a:ext cx="832680" cy="77769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9322740" y="2453157"/>
              <a:ext cx="1618464" cy="1718540"/>
              <a:chOff x="7480641" y="2054394"/>
              <a:chExt cx="1399245" cy="1399245"/>
            </a:xfrm>
            <a:solidFill>
              <a:schemeClr val="bg2"/>
            </a:solidFill>
          </p:grpSpPr>
          <p:sp>
            <p:nvSpPr>
              <p:cNvPr id="16" name="椭圆 15"/>
              <p:cNvSpPr/>
              <p:nvPr/>
            </p:nvSpPr>
            <p:spPr>
              <a:xfrm>
                <a:off x="7480641" y="2054394"/>
                <a:ext cx="1399245" cy="139924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" name="AutoShape 8"/>
              <p:cNvSpPr>
                <a:spLocks noChangeAspect="1" noChangeArrowheads="1" noTextEdit="1"/>
              </p:cNvSpPr>
              <p:nvPr/>
            </p:nvSpPr>
            <p:spPr bwMode="auto">
              <a:xfrm>
                <a:off x="7793301" y="2330960"/>
                <a:ext cx="773924" cy="7739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21" name="右箭头 20"/>
            <p:cNvSpPr/>
            <p:nvPr/>
          </p:nvSpPr>
          <p:spPr>
            <a:xfrm>
              <a:off x="3033844" y="2566639"/>
              <a:ext cx="2389010" cy="1695252"/>
            </a:xfrm>
            <a:prstGeom prst="rightArrow">
              <a:avLst>
                <a:gd name="adj1" fmla="val 25621"/>
                <a:gd name="adj2" fmla="val 7976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81F4E444-B3AE-4800-96C7-650D3C73FA9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2885" y="2391464"/>
              <a:ext cx="2356168" cy="1682706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6D63F46B-648D-4A98-AB74-84CA9FF0C2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45" r="18133"/>
            <a:stretch/>
          </p:blipFill>
          <p:spPr>
            <a:xfrm>
              <a:off x="5529582" y="2391464"/>
              <a:ext cx="1436322" cy="1706160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8F2EA44D-7805-4B84-898A-6203A03BCD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943" t="13500" r="30811" b="26266"/>
            <a:stretch/>
          </p:blipFill>
          <p:spPr>
            <a:xfrm>
              <a:off x="9455658" y="2566639"/>
              <a:ext cx="1341168" cy="13987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02043402"/>
      </p:ext>
    </p:extLst>
  </p:cSld>
  <p:clrMapOvr>
    <a:masterClrMapping/>
  </p:clrMapOvr>
  <p:transition spd="med" advTm="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23" grpId="0"/>
      <p:bldP spid="25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07E3240A-98F5-4E67-B0D0-4FB1020E347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24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662FF246-264E-400C-AE59-81332564BCB9}"/>
              </a:ext>
            </a:extLst>
          </p:cNvPr>
          <p:cNvSpPr txBox="1"/>
          <p:nvPr/>
        </p:nvSpPr>
        <p:spPr>
          <a:xfrm>
            <a:off x="738620" y="177093"/>
            <a:ext cx="40302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spc="3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02 </a:t>
            </a:r>
            <a:r>
              <a:rPr lang="zh-CN" altLang="en-US" sz="2800" b="1" spc="3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艾滋病的传播途径</a:t>
            </a:r>
          </a:p>
        </p:txBody>
      </p: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xmlns="" id="{199C7484-0A27-4E34-BBC3-D228DAA08458}"/>
              </a:ext>
            </a:extLst>
          </p:cNvPr>
          <p:cNvCxnSpPr/>
          <p:nvPr/>
        </p:nvCxnSpPr>
        <p:spPr>
          <a:xfrm>
            <a:off x="603849" y="755733"/>
            <a:ext cx="10936987" cy="6273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8531033D-C288-4847-AB31-FA2D0318496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45" r="18133"/>
          <a:stretch/>
        </p:blipFill>
        <p:spPr>
          <a:xfrm>
            <a:off x="10652188" y="-55420"/>
            <a:ext cx="1049335" cy="1246471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6E6DC604-2FF0-423D-ADC0-18EBF3731214}"/>
              </a:ext>
            </a:extLst>
          </p:cNvPr>
          <p:cNvGrpSpPr/>
          <p:nvPr/>
        </p:nvGrpSpPr>
        <p:grpSpPr>
          <a:xfrm>
            <a:off x="1245435" y="2110221"/>
            <a:ext cx="3154039" cy="3069110"/>
            <a:chOff x="1245435" y="2110221"/>
            <a:chExt cx="3154039" cy="3069110"/>
          </a:xfrm>
        </p:grpSpPr>
        <p:sp>
          <p:nvSpPr>
            <p:cNvPr id="6" name="箭头3"/>
            <p:cNvSpPr>
              <a:spLocks/>
            </p:cNvSpPr>
            <p:nvPr/>
          </p:nvSpPr>
          <p:spPr bwMode="gray">
            <a:xfrm flipV="1">
              <a:off x="1825148" y="3652273"/>
              <a:ext cx="1268380" cy="1150354"/>
            </a:xfrm>
            <a:custGeom>
              <a:avLst/>
              <a:gdLst>
                <a:gd name="T0" fmla="*/ 118 w 933"/>
                <a:gd name="T1" fmla="*/ 1044 h 1182"/>
                <a:gd name="T2" fmla="*/ 128 w 933"/>
                <a:gd name="T3" fmla="*/ 340 h 1182"/>
                <a:gd name="T4" fmla="*/ 264 w 933"/>
                <a:gd name="T5" fmla="*/ 210 h 1182"/>
                <a:gd name="T6" fmla="*/ 720 w 933"/>
                <a:gd name="T7" fmla="*/ 202 h 1182"/>
                <a:gd name="T8" fmla="*/ 720 w 933"/>
                <a:gd name="T9" fmla="*/ 320 h 1182"/>
                <a:gd name="T10" fmla="*/ 933 w 933"/>
                <a:gd name="T11" fmla="*/ 153 h 1182"/>
                <a:gd name="T12" fmla="*/ 712 w 933"/>
                <a:gd name="T13" fmla="*/ 0 h 1182"/>
                <a:gd name="T14" fmla="*/ 714 w 933"/>
                <a:gd name="T15" fmla="*/ 92 h 1182"/>
                <a:gd name="T16" fmla="*/ 234 w 933"/>
                <a:gd name="T17" fmla="*/ 94 h 1182"/>
                <a:gd name="T18" fmla="*/ 0 w 933"/>
                <a:gd name="T19" fmla="*/ 298 h 1182"/>
                <a:gd name="T20" fmla="*/ 0 w 933"/>
                <a:gd name="T21" fmla="*/ 1058 h 1182"/>
                <a:gd name="T22" fmla="*/ 118 w 933"/>
                <a:gd name="T23" fmla="*/ 1044 h 1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33" h="1182">
                  <a:moveTo>
                    <a:pt x="118" y="1044"/>
                  </a:moveTo>
                  <a:lnTo>
                    <a:pt x="128" y="340"/>
                  </a:lnTo>
                  <a:cubicBezTo>
                    <a:pt x="134" y="214"/>
                    <a:pt x="182" y="212"/>
                    <a:pt x="264" y="210"/>
                  </a:cubicBezTo>
                  <a:lnTo>
                    <a:pt x="720" y="202"/>
                  </a:lnTo>
                  <a:lnTo>
                    <a:pt x="720" y="320"/>
                  </a:lnTo>
                  <a:lnTo>
                    <a:pt x="933" y="153"/>
                  </a:lnTo>
                  <a:lnTo>
                    <a:pt x="712" y="0"/>
                  </a:lnTo>
                  <a:lnTo>
                    <a:pt x="714" y="92"/>
                  </a:lnTo>
                  <a:cubicBezTo>
                    <a:pt x="714" y="92"/>
                    <a:pt x="406" y="94"/>
                    <a:pt x="234" y="94"/>
                  </a:cubicBezTo>
                  <a:cubicBezTo>
                    <a:pt x="60" y="96"/>
                    <a:pt x="2" y="156"/>
                    <a:pt x="0" y="298"/>
                  </a:cubicBezTo>
                  <a:lnTo>
                    <a:pt x="0" y="1058"/>
                  </a:lnTo>
                  <a:cubicBezTo>
                    <a:pt x="20" y="1182"/>
                    <a:pt x="93" y="1170"/>
                    <a:pt x="118" y="104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txBody>
            <a:bodyPr wrap="none" lIns="62118" tIns="31058" rIns="62118" bIns="31058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90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7" name="箭头2"/>
            <p:cNvSpPr>
              <a:spLocks/>
            </p:cNvSpPr>
            <p:nvPr/>
          </p:nvSpPr>
          <p:spPr bwMode="gray">
            <a:xfrm rot="16200000">
              <a:off x="2306733" y="2912045"/>
              <a:ext cx="245745" cy="1507648"/>
            </a:xfrm>
            <a:custGeom>
              <a:avLst/>
              <a:gdLst>
                <a:gd name="T0" fmla="*/ 37 w 142"/>
                <a:gd name="T1" fmla="*/ 1 h 604"/>
                <a:gd name="T2" fmla="*/ 45 w 142"/>
                <a:gd name="T3" fmla="*/ 472 h 604"/>
                <a:gd name="T4" fmla="*/ 0 w 142"/>
                <a:gd name="T5" fmla="*/ 474 h 604"/>
                <a:gd name="T6" fmla="*/ 72 w 142"/>
                <a:gd name="T7" fmla="*/ 604 h 604"/>
                <a:gd name="T8" fmla="*/ 142 w 142"/>
                <a:gd name="T9" fmla="*/ 474 h 604"/>
                <a:gd name="T10" fmla="*/ 100 w 142"/>
                <a:gd name="T11" fmla="*/ 474 h 604"/>
                <a:gd name="T12" fmla="*/ 99 w 142"/>
                <a:gd name="T13" fmla="*/ 0 h 604"/>
                <a:gd name="T14" fmla="*/ 37 w 142"/>
                <a:gd name="T15" fmla="*/ 1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604">
                  <a:moveTo>
                    <a:pt x="37" y="1"/>
                  </a:moveTo>
                  <a:lnTo>
                    <a:pt x="45" y="472"/>
                  </a:lnTo>
                  <a:lnTo>
                    <a:pt x="0" y="474"/>
                  </a:lnTo>
                  <a:lnTo>
                    <a:pt x="72" y="604"/>
                  </a:lnTo>
                  <a:lnTo>
                    <a:pt x="142" y="474"/>
                  </a:lnTo>
                  <a:lnTo>
                    <a:pt x="100" y="474"/>
                  </a:lnTo>
                  <a:lnTo>
                    <a:pt x="99" y="0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txBody>
            <a:bodyPr wrap="none" lIns="62118" tIns="31058" rIns="62118" bIns="31058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90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8" name="箭头1"/>
            <p:cNvSpPr>
              <a:spLocks/>
            </p:cNvSpPr>
            <p:nvPr/>
          </p:nvSpPr>
          <p:spPr bwMode="gray">
            <a:xfrm>
              <a:off x="1819877" y="2406366"/>
              <a:ext cx="1268380" cy="1332570"/>
            </a:xfrm>
            <a:custGeom>
              <a:avLst/>
              <a:gdLst>
                <a:gd name="T0" fmla="*/ 118 w 933"/>
                <a:gd name="T1" fmla="*/ 1044 h 1182"/>
                <a:gd name="T2" fmla="*/ 128 w 933"/>
                <a:gd name="T3" fmla="*/ 340 h 1182"/>
                <a:gd name="T4" fmla="*/ 264 w 933"/>
                <a:gd name="T5" fmla="*/ 210 h 1182"/>
                <a:gd name="T6" fmla="*/ 720 w 933"/>
                <a:gd name="T7" fmla="*/ 202 h 1182"/>
                <a:gd name="T8" fmla="*/ 720 w 933"/>
                <a:gd name="T9" fmla="*/ 320 h 1182"/>
                <a:gd name="T10" fmla="*/ 933 w 933"/>
                <a:gd name="T11" fmla="*/ 153 h 1182"/>
                <a:gd name="T12" fmla="*/ 712 w 933"/>
                <a:gd name="T13" fmla="*/ 0 h 1182"/>
                <a:gd name="T14" fmla="*/ 714 w 933"/>
                <a:gd name="T15" fmla="*/ 92 h 1182"/>
                <a:gd name="T16" fmla="*/ 234 w 933"/>
                <a:gd name="T17" fmla="*/ 94 h 1182"/>
                <a:gd name="T18" fmla="*/ 0 w 933"/>
                <a:gd name="T19" fmla="*/ 298 h 1182"/>
                <a:gd name="T20" fmla="*/ 0 w 933"/>
                <a:gd name="T21" fmla="*/ 1058 h 1182"/>
                <a:gd name="T22" fmla="*/ 118 w 933"/>
                <a:gd name="T23" fmla="*/ 1044 h 1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33" h="1182">
                  <a:moveTo>
                    <a:pt x="118" y="1044"/>
                  </a:moveTo>
                  <a:lnTo>
                    <a:pt x="128" y="340"/>
                  </a:lnTo>
                  <a:cubicBezTo>
                    <a:pt x="134" y="214"/>
                    <a:pt x="182" y="212"/>
                    <a:pt x="264" y="210"/>
                  </a:cubicBezTo>
                  <a:lnTo>
                    <a:pt x="720" y="202"/>
                  </a:lnTo>
                  <a:lnTo>
                    <a:pt x="720" y="320"/>
                  </a:lnTo>
                  <a:lnTo>
                    <a:pt x="933" y="153"/>
                  </a:lnTo>
                  <a:lnTo>
                    <a:pt x="712" y="0"/>
                  </a:lnTo>
                  <a:lnTo>
                    <a:pt x="714" y="92"/>
                  </a:lnTo>
                  <a:cubicBezTo>
                    <a:pt x="714" y="92"/>
                    <a:pt x="406" y="94"/>
                    <a:pt x="234" y="94"/>
                  </a:cubicBezTo>
                  <a:cubicBezTo>
                    <a:pt x="60" y="96"/>
                    <a:pt x="2" y="156"/>
                    <a:pt x="0" y="298"/>
                  </a:cubicBezTo>
                  <a:lnTo>
                    <a:pt x="0" y="1058"/>
                  </a:lnTo>
                  <a:cubicBezTo>
                    <a:pt x="20" y="1182"/>
                    <a:pt x="93" y="1170"/>
                    <a:pt x="118" y="104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txBody>
            <a:bodyPr wrap="none" lIns="62118" tIns="31058" rIns="62118" bIns="31058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90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9" name="标题1"/>
            <p:cNvSpPr>
              <a:spLocks noChangeArrowheads="1"/>
            </p:cNvSpPr>
            <p:nvPr/>
          </p:nvSpPr>
          <p:spPr bwMode="gray">
            <a:xfrm>
              <a:off x="3412473" y="2110221"/>
              <a:ext cx="987000" cy="909350"/>
            </a:xfrm>
            <a:prstGeom prst="roundRect">
              <a:avLst>
                <a:gd name="adj" fmla="val 11921"/>
              </a:avLst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lIns="62118" tIns="31058" rIns="62118" bIns="31058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b="1" dirty="0">
                  <a:solidFill>
                    <a:sysClr val="window" lastClr="FFFFFF">
                      <a:lumMod val="95000"/>
                    </a:sysClr>
                  </a:solidFill>
                  <a:cs typeface="+mn-ea"/>
                  <a:sym typeface="+mn-lt"/>
                </a:rPr>
                <a:t>性</a:t>
              </a:r>
              <a:endParaRPr lang="zh-CN" altLang="zh-CN" sz="2400" b="1" dirty="0">
                <a:solidFill>
                  <a:sysClr val="window" lastClr="FFFFFF">
                    <a:lumMod val="95000"/>
                  </a:sysClr>
                </a:solidFill>
                <a:cs typeface="+mn-ea"/>
                <a:sym typeface="+mn-lt"/>
              </a:endParaRPr>
            </a:p>
          </p:txBody>
        </p:sp>
        <p:sp>
          <p:nvSpPr>
            <p:cNvPr id="10" name="标题2"/>
            <p:cNvSpPr>
              <a:spLocks noChangeArrowheads="1"/>
            </p:cNvSpPr>
            <p:nvPr/>
          </p:nvSpPr>
          <p:spPr bwMode="gray">
            <a:xfrm>
              <a:off x="3412473" y="3204845"/>
              <a:ext cx="987001" cy="901727"/>
            </a:xfrm>
            <a:prstGeom prst="roundRect">
              <a:avLst>
                <a:gd name="adj" fmla="val 11921"/>
              </a:avLst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lIns="62118" tIns="31058" rIns="62118" bIns="31058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b="1" dirty="0">
                  <a:solidFill>
                    <a:sysClr val="window" lastClr="FFFFFF">
                      <a:lumMod val="95000"/>
                    </a:sysClr>
                  </a:solidFill>
                  <a:cs typeface="+mn-ea"/>
                  <a:sym typeface="+mn-lt"/>
                </a:rPr>
                <a:t>血</a:t>
              </a:r>
              <a:endParaRPr lang="zh-CN" altLang="zh-CN" sz="2400" b="1" dirty="0">
                <a:solidFill>
                  <a:sysClr val="window" lastClr="FFFFFF">
                    <a:lumMod val="95000"/>
                  </a:sysClr>
                </a:solidFill>
                <a:cs typeface="+mn-ea"/>
                <a:sym typeface="+mn-lt"/>
              </a:endParaRPr>
            </a:p>
          </p:txBody>
        </p:sp>
        <p:sp>
          <p:nvSpPr>
            <p:cNvPr id="11" name="标题3"/>
            <p:cNvSpPr>
              <a:spLocks noChangeArrowheads="1"/>
            </p:cNvSpPr>
            <p:nvPr/>
          </p:nvSpPr>
          <p:spPr bwMode="gray">
            <a:xfrm>
              <a:off x="3412473" y="4285649"/>
              <a:ext cx="987000" cy="893682"/>
            </a:xfrm>
            <a:prstGeom prst="roundRect">
              <a:avLst>
                <a:gd name="adj" fmla="val 11921"/>
              </a:avLst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lIns="62118" tIns="31058" rIns="62118" bIns="31058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b="1" dirty="0">
                  <a:solidFill>
                    <a:sysClr val="window" lastClr="FFFFFF">
                      <a:lumMod val="95000"/>
                    </a:sysClr>
                  </a:solidFill>
                  <a:cs typeface="+mn-ea"/>
                  <a:sym typeface="+mn-lt"/>
                </a:rPr>
                <a:t>母婴</a:t>
              </a:r>
              <a:endParaRPr lang="zh-CN" altLang="zh-CN" sz="2400" b="1" dirty="0">
                <a:solidFill>
                  <a:sysClr val="window" lastClr="FFFFFF">
                    <a:lumMod val="95000"/>
                  </a:sysClr>
                </a:solidFill>
                <a:cs typeface="+mn-ea"/>
                <a:sym typeface="+mn-lt"/>
              </a:endParaRPr>
            </a:p>
          </p:txBody>
        </p:sp>
        <p:sp>
          <p:nvSpPr>
            <p:cNvPr id="12" name="Oval 19"/>
            <p:cNvSpPr>
              <a:spLocks noChangeArrowheads="1"/>
            </p:cNvSpPr>
            <p:nvPr/>
          </p:nvSpPr>
          <p:spPr bwMode="auto">
            <a:xfrm>
              <a:off x="1245435" y="3105836"/>
              <a:ext cx="1139950" cy="1087001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62118" tIns="31058" rIns="62118" bIns="31058" anchor="ctr"/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2000" b="1" kern="0" dirty="0">
                  <a:solidFill>
                    <a:schemeClr val="bg1"/>
                  </a:solidFill>
                  <a:cs typeface="+mn-ea"/>
                  <a:sym typeface="+mn-lt"/>
                </a:rPr>
                <a:t>三种途径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DA79ABEB-E11B-4261-834F-0C6FEDFB92ED}"/>
              </a:ext>
            </a:extLst>
          </p:cNvPr>
          <p:cNvGrpSpPr/>
          <p:nvPr/>
        </p:nvGrpSpPr>
        <p:grpSpPr>
          <a:xfrm>
            <a:off x="6970499" y="1497016"/>
            <a:ext cx="3102282" cy="4432089"/>
            <a:chOff x="6970499" y="1497016"/>
            <a:chExt cx="3102282" cy="4432089"/>
          </a:xfrm>
        </p:grpSpPr>
        <p:sp>
          <p:nvSpPr>
            <p:cNvPr id="20" name="箭头3"/>
            <p:cNvSpPr>
              <a:spLocks/>
            </p:cNvSpPr>
            <p:nvPr/>
          </p:nvSpPr>
          <p:spPr bwMode="gray">
            <a:xfrm flipV="1">
              <a:off x="7550212" y="3711929"/>
              <a:ext cx="1340267" cy="1729435"/>
            </a:xfrm>
            <a:custGeom>
              <a:avLst/>
              <a:gdLst>
                <a:gd name="T0" fmla="*/ 118 w 933"/>
                <a:gd name="T1" fmla="*/ 1044 h 1182"/>
                <a:gd name="T2" fmla="*/ 128 w 933"/>
                <a:gd name="T3" fmla="*/ 340 h 1182"/>
                <a:gd name="T4" fmla="*/ 264 w 933"/>
                <a:gd name="T5" fmla="*/ 210 h 1182"/>
                <a:gd name="T6" fmla="*/ 720 w 933"/>
                <a:gd name="T7" fmla="*/ 202 h 1182"/>
                <a:gd name="T8" fmla="*/ 720 w 933"/>
                <a:gd name="T9" fmla="*/ 320 h 1182"/>
                <a:gd name="T10" fmla="*/ 933 w 933"/>
                <a:gd name="T11" fmla="*/ 153 h 1182"/>
                <a:gd name="T12" fmla="*/ 712 w 933"/>
                <a:gd name="T13" fmla="*/ 0 h 1182"/>
                <a:gd name="T14" fmla="*/ 714 w 933"/>
                <a:gd name="T15" fmla="*/ 92 h 1182"/>
                <a:gd name="T16" fmla="*/ 234 w 933"/>
                <a:gd name="T17" fmla="*/ 94 h 1182"/>
                <a:gd name="T18" fmla="*/ 0 w 933"/>
                <a:gd name="T19" fmla="*/ 298 h 1182"/>
                <a:gd name="T20" fmla="*/ 0 w 933"/>
                <a:gd name="T21" fmla="*/ 1058 h 1182"/>
                <a:gd name="T22" fmla="*/ 118 w 933"/>
                <a:gd name="T23" fmla="*/ 1044 h 1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33" h="1182">
                  <a:moveTo>
                    <a:pt x="118" y="1044"/>
                  </a:moveTo>
                  <a:lnTo>
                    <a:pt x="128" y="340"/>
                  </a:lnTo>
                  <a:cubicBezTo>
                    <a:pt x="134" y="214"/>
                    <a:pt x="182" y="212"/>
                    <a:pt x="264" y="210"/>
                  </a:cubicBezTo>
                  <a:lnTo>
                    <a:pt x="720" y="202"/>
                  </a:lnTo>
                  <a:lnTo>
                    <a:pt x="720" y="320"/>
                  </a:lnTo>
                  <a:lnTo>
                    <a:pt x="933" y="153"/>
                  </a:lnTo>
                  <a:lnTo>
                    <a:pt x="712" y="0"/>
                  </a:lnTo>
                  <a:lnTo>
                    <a:pt x="714" y="92"/>
                  </a:lnTo>
                  <a:cubicBezTo>
                    <a:pt x="714" y="92"/>
                    <a:pt x="406" y="94"/>
                    <a:pt x="234" y="94"/>
                  </a:cubicBezTo>
                  <a:cubicBezTo>
                    <a:pt x="60" y="96"/>
                    <a:pt x="2" y="156"/>
                    <a:pt x="0" y="298"/>
                  </a:cubicBezTo>
                  <a:lnTo>
                    <a:pt x="0" y="1058"/>
                  </a:lnTo>
                  <a:cubicBezTo>
                    <a:pt x="20" y="1182"/>
                    <a:pt x="93" y="1170"/>
                    <a:pt x="118" y="104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txBody>
            <a:bodyPr wrap="none" lIns="62118" tIns="31058" rIns="62118" bIns="31058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90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21" name="箭头2"/>
            <p:cNvSpPr>
              <a:spLocks/>
            </p:cNvSpPr>
            <p:nvPr/>
          </p:nvSpPr>
          <p:spPr bwMode="gray">
            <a:xfrm rot="16200000">
              <a:off x="8074520" y="2601172"/>
              <a:ext cx="245745" cy="1593095"/>
            </a:xfrm>
            <a:custGeom>
              <a:avLst/>
              <a:gdLst>
                <a:gd name="T0" fmla="*/ 37 w 142"/>
                <a:gd name="T1" fmla="*/ 1 h 604"/>
                <a:gd name="T2" fmla="*/ 45 w 142"/>
                <a:gd name="T3" fmla="*/ 472 h 604"/>
                <a:gd name="T4" fmla="*/ 0 w 142"/>
                <a:gd name="T5" fmla="*/ 474 h 604"/>
                <a:gd name="T6" fmla="*/ 72 w 142"/>
                <a:gd name="T7" fmla="*/ 604 h 604"/>
                <a:gd name="T8" fmla="*/ 142 w 142"/>
                <a:gd name="T9" fmla="*/ 474 h 604"/>
                <a:gd name="T10" fmla="*/ 100 w 142"/>
                <a:gd name="T11" fmla="*/ 474 h 604"/>
                <a:gd name="T12" fmla="*/ 99 w 142"/>
                <a:gd name="T13" fmla="*/ 0 h 604"/>
                <a:gd name="T14" fmla="*/ 37 w 142"/>
                <a:gd name="T15" fmla="*/ 1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604">
                  <a:moveTo>
                    <a:pt x="37" y="1"/>
                  </a:moveTo>
                  <a:lnTo>
                    <a:pt x="45" y="472"/>
                  </a:lnTo>
                  <a:lnTo>
                    <a:pt x="0" y="474"/>
                  </a:lnTo>
                  <a:lnTo>
                    <a:pt x="72" y="604"/>
                  </a:lnTo>
                  <a:lnTo>
                    <a:pt x="142" y="474"/>
                  </a:lnTo>
                  <a:lnTo>
                    <a:pt x="100" y="474"/>
                  </a:lnTo>
                  <a:lnTo>
                    <a:pt x="99" y="0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txBody>
            <a:bodyPr wrap="none" lIns="62118" tIns="31058" rIns="62118" bIns="31058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90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22" name="箭头1"/>
            <p:cNvSpPr>
              <a:spLocks/>
            </p:cNvSpPr>
            <p:nvPr/>
          </p:nvSpPr>
          <p:spPr bwMode="gray">
            <a:xfrm>
              <a:off x="7544941" y="1665759"/>
              <a:ext cx="1340267" cy="2132835"/>
            </a:xfrm>
            <a:custGeom>
              <a:avLst/>
              <a:gdLst>
                <a:gd name="T0" fmla="*/ 118 w 933"/>
                <a:gd name="T1" fmla="*/ 1044 h 1182"/>
                <a:gd name="T2" fmla="*/ 128 w 933"/>
                <a:gd name="T3" fmla="*/ 340 h 1182"/>
                <a:gd name="T4" fmla="*/ 264 w 933"/>
                <a:gd name="T5" fmla="*/ 210 h 1182"/>
                <a:gd name="T6" fmla="*/ 720 w 933"/>
                <a:gd name="T7" fmla="*/ 202 h 1182"/>
                <a:gd name="T8" fmla="*/ 720 w 933"/>
                <a:gd name="T9" fmla="*/ 320 h 1182"/>
                <a:gd name="T10" fmla="*/ 933 w 933"/>
                <a:gd name="T11" fmla="*/ 153 h 1182"/>
                <a:gd name="T12" fmla="*/ 712 w 933"/>
                <a:gd name="T13" fmla="*/ 0 h 1182"/>
                <a:gd name="T14" fmla="*/ 714 w 933"/>
                <a:gd name="T15" fmla="*/ 92 h 1182"/>
                <a:gd name="T16" fmla="*/ 234 w 933"/>
                <a:gd name="T17" fmla="*/ 94 h 1182"/>
                <a:gd name="T18" fmla="*/ 0 w 933"/>
                <a:gd name="T19" fmla="*/ 298 h 1182"/>
                <a:gd name="T20" fmla="*/ 0 w 933"/>
                <a:gd name="T21" fmla="*/ 1058 h 1182"/>
                <a:gd name="T22" fmla="*/ 118 w 933"/>
                <a:gd name="T23" fmla="*/ 1044 h 1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33" h="1182">
                  <a:moveTo>
                    <a:pt x="118" y="1044"/>
                  </a:moveTo>
                  <a:lnTo>
                    <a:pt x="128" y="340"/>
                  </a:lnTo>
                  <a:cubicBezTo>
                    <a:pt x="134" y="214"/>
                    <a:pt x="182" y="212"/>
                    <a:pt x="264" y="210"/>
                  </a:cubicBezTo>
                  <a:lnTo>
                    <a:pt x="720" y="202"/>
                  </a:lnTo>
                  <a:lnTo>
                    <a:pt x="720" y="320"/>
                  </a:lnTo>
                  <a:lnTo>
                    <a:pt x="933" y="153"/>
                  </a:lnTo>
                  <a:lnTo>
                    <a:pt x="712" y="0"/>
                  </a:lnTo>
                  <a:lnTo>
                    <a:pt x="714" y="92"/>
                  </a:lnTo>
                  <a:cubicBezTo>
                    <a:pt x="714" y="92"/>
                    <a:pt x="406" y="94"/>
                    <a:pt x="234" y="94"/>
                  </a:cubicBezTo>
                  <a:cubicBezTo>
                    <a:pt x="60" y="96"/>
                    <a:pt x="2" y="156"/>
                    <a:pt x="0" y="298"/>
                  </a:cubicBezTo>
                  <a:lnTo>
                    <a:pt x="0" y="1058"/>
                  </a:lnTo>
                  <a:cubicBezTo>
                    <a:pt x="20" y="1182"/>
                    <a:pt x="93" y="1170"/>
                    <a:pt x="118" y="104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txBody>
            <a:bodyPr wrap="none" lIns="62118" tIns="31058" rIns="62118" bIns="31058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90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23" name="标题1"/>
            <p:cNvSpPr>
              <a:spLocks noChangeArrowheads="1"/>
            </p:cNvSpPr>
            <p:nvPr/>
          </p:nvSpPr>
          <p:spPr bwMode="gray">
            <a:xfrm>
              <a:off x="9085780" y="1497016"/>
              <a:ext cx="987000" cy="909350"/>
            </a:xfrm>
            <a:prstGeom prst="roundRect">
              <a:avLst>
                <a:gd name="adj" fmla="val 11921"/>
              </a:avLst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lIns="62118" tIns="31058" rIns="62118" bIns="31058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b="1" dirty="0">
                  <a:solidFill>
                    <a:sysClr val="window" lastClr="FFFFFF">
                      <a:lumMod val="95000"/>
                    </a:sysClr>
                  </a:solidFill>
                  <a:cs typeface="+mn-ea"/>
                  <a:sym typeface="+mn-lt"/>
                </a:rPr>
                <a:t>精液</a:t>
              </a:r>
            </a:p>
          </p:txBody>
        </p:sp>
        <p:sp>
          <p:nvSpPr>
            <p:cNvPr id="24" name="标题2"/>
            <p:cNvSpPr>
              <a:spLocks noChangeArrowheads="1"/>
            </p:cNvSpPr>
            <p:nvPr/>
          </p:nvSpPr>
          <p:spPr bwMode="gray">
            <a:xfrm>
              <a:off x="9085780" y="2626142"/>
              <a:ext cx="987001" cy="901727"/>
            </a:xfrm>
            <a:prstGeom prst="roundRect">
              <a:avLst>
                <a:gd name="adj" fmla="val 11921"/>
              </a:avLst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lIns="62118" tIns="31058" rIns="62118" bIns="31058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000" b="1" dirty="0">
                  <a:solidFill>
                    <a:sysClr val="window" lastClr="FFFFFF">
                      <a:lumMod val="95000"/>
                    </a:sysClr>
                  </a:solidFill>
                  <a:cs typeface="+mn-ea"/>
                  <a:sym typeface="+mn-lt"/>
                </a:rPr>
                <a:t>阴道分泌液</a:t>
              </a:r>
            </a:p>
          </p:txBody>
        </p:sp>
        <p:sp>
          <p:nvSpPr>
            <p:cNvPr id="25" name="标题3"/>
            <p:cNvSpPr>
              <a:spLocks noChangeArrowheads="1"/>
            </p:cNvSpPr>
            <p:nvPr/>
          </p:nvSpPr>
          <p:spPr bwMode="gray">
            <a:xfrm>
              <a:off x="9085780" y="5035423"/>
              <a:ext cx="987000" cy="893682"/>
            </a:xfrm>
            <a:prstGeom prst="roundRect">
              <a:avLst>
                <a:gd name="adj" fmla="val 11921"/>
              </a:avLst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lIns="62118" tIns="31058" rIns="62118" bIns="31058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b="1" dirty="0">
                  <a:solidFill>
                    <a:sysClr val="window" lastClr="FFFFFF">
                      <a:lumMod val="95000"/>
                    </a:sysClr>
                  </a:solidFill>
                  <a:cs typeface="+mn-ea"/>
                  <a:sym typeface="+mn-lt"/>
                </a:rPr>
                <a:t>乳汁</a:t>
              </a:r>
            </a:p>
          </p:txBody>
        </p:sp>
        <p:sp>
          <p:nvSpPr>
            <p:cNvPr id="27" name="箭头2"/>
            <p:cNvSpPr>
              <a:spLocks/>
            </p:cNvSpPr>
            <p:nvPr/>
          </p:nvSpPr>
          <p:spPr bwMode="gray">
            <a:xfrm rot="16200000">
              <a:off x="8074520" y="3274431"/>
              <a:ext cx="245745" cy="1593095"/>
            </a:xfrm>
            <a:custGeom>
              <a:avLst/>
              <a:gdLst>
                <a:gd name="T0" fmla="*/ 37 w 142"/>
                <a:gd name="T1" fmla="*/ 1 h 604"/>
                <a:gd name="T2" fmla="*/ 45 w 142"/>
                <a:gd name="T3" fmla="*/ 472 h 604"/>
                <a:gd name="T4" fmla="*/ 0 w 142"/>
                <a:gd name="T5" fmla="*/ 474 h 604"/>
                <a:gd name="T6" fmla="*/ 72 w 142"/>
                <a:gd name="T7" fmla="*/ 604 h 604"/>
                <a:gd name="T8" fmla="*/ 142 w 142"/>
                <a:gd name="T9" fmla="*/ 474 h 604"/>
                <a:gd name="T10" fmla="*/ 100 w 142"/>
                <a:gd name="T11" fmla="*/ 474 h 604"/>
                <a:gd name="T12" fmla="*/ 99 w 142"/>
                <a:gd name="T13" fmla="*/ 0 h 604"/>
                <a:gd name="T14" fmla="*/ 37 w 142"/>
                <a:gd name="T15" fmla="*/ 1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604">
                  <a:moveTo>
                    <a:pt x="37" y="1"/>
                  </a:moveTo>
                  <a:lnTo>
                    <a:pt x="45" y="472"/>
                  </a:lnTo>
                  <a:lnTo>
                    <a:pt x="0" y="474"/>
                  </a:lnTo>
                  <a:lnTo>
                    <a:pt x="72" y="604"/>
                  </a:lnTo>
                  <a:lnTo>
                    <a:pt x="142" y="474"/>
                  </a:lnTo>
                  <a:lnTo>
                    <a:pt x="100" y="474"/>
                  </a:lnTo>
                  <a:lnTo>
                    <a:pt x="99" y="0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txBody>
            <a:bodyPr wrap="none" lIns="62118" tIns="31058" rIns="62118" bIns="31058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90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26" name="Oval 19"/>
            <p:cNvSpPr>
              <a:spLocks noChangeArrowheads="1"/>
            </p:cNvSpPr>
            <p:nvPr/>
          </p:nvSpPr>
          <p:spPr bwMode="auto">
            <a:xfrm>
              <a:off x="6970499" y="3165494"/>
              <a:ext cx="1139950" cy="1087001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62118" tIns="31058" rIns="62118" bIns="31058" anchor="ctr"/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2000" b="1" kern="0" dirty="0">
                  <a:solidFill>
                    <a:schemeClr val="bg1"/>
                  </a:solidFill>
                  <a:cs typeface="+mn-ea"/>
                  <a:sym typeface="+mn-lt"/>
                </a:rPr>
                <a:t>四种</a:t>
              </a:r>
              <a:endParaRPr lang="en-US" altLang="zh-CN" sz="2000" b="1" kern="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>
                <a:lnSpc>
                  <a:spcPct val="120000"/>
                </a:lnSpc>
                <a:defRPr/>
              </a:pPr>
              <a:r>
                <a:rPr lang="zh-CN" altLang="en-US" sz="2000" b="1" kern="0" dirty="0">
                  <a:solidFill>
                    <a:schemeClr val="bg1"/>
                  </a:solidFill>
                  <a:cs typeface="+mn-ea"/>
                  <a:sym typeface="+mn-lt"/>
                </a:rPr>
                <a:t>体液</a:t>
              </a:r>
            </a:p>
          </p:txBody>
        </p:sp>
        <p:sp>
          <p:nvSpPr>
            <p:cNvPr id="28" name="标题2"/>
            <p:cNvSpPr>
              <a:spLocks noChangeArrowheads="1"/>
            </p:cNvSpPr>
            <p:nvPr/>
          </p:nvSpPr>
          <p:spPr bwMode="gray">
            <a:xfrm>
              <a:off x="9085780" y="3886001"/>
              <a:ext cx="987001" cy="901727"/>
            </a:xfrm>
            <a:prstGeom prst="roundRect">
              <a:avLst>
                <a:gd name="adj" fmla="val 11921"/>
              </a:avLst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lIns="62118" tIns="31058" rIns="62118" bIns="31058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b="1" dirty="0">
                  <a:solidFill>
                    <a:sysClr val="window" lastClr="FFFFFF">
                      <a:lumMod val="95000"/>
                    </a:sysClr>
                  </a:solidFill>
                  <a:cs typeface="+mn-ea"/>
                  <a:sym typeface="+mn-lt"/>
                </a:rPr>
                <a:t>血液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93FD2A6-1019-4D74-A608-F72A34AFF95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5" r="20632"/>
          <a:stretch/>
        </p:blipFill>
        <p:spPr>
          <a:xfrm>
            <a:off x="4205262" y="2197669"/>
            <a:ext cx="2855139" cy="334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899709"/>
      </p:ext>
    </p:extLst>
  </p:cSld>
  <p:clrMapOvr>
    <a:masterClrMapping/>
  </p:clrMapOvr>
  <p:transition spd="med" advTm="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>
            <a:extLst>
              <a:ext uri="{FF2B5EF4-FFF2-40B4-BE49-F238E27FC236}">
                <a16:creationId xmlns:a16="http://schemas.microsoft.com/office/drawing/2014/main" xmlns="" id="{F944738F-A17B-4BEC-BD14-3AA6F7D525B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24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42" name="文本框 41">
            <a:extLst>
              <a:ext uri="{FF2B5EF4-FFF2-40B4-BE49-F238E27FC236}">
                <a16:creationId xmlns:a16="http://schemas.microsoft.com/office/drawing/2014/main" xmlns="" id="{80F34E8B-47C2-466A-BF79-3667BDC373EA}"/>
              </a:ext>
            </a:extLst>
          </p:cNvPr>
          <p:cNvSpPr txBox="1"/>
          <p:nvPr/>
        </p:nvSpPr>
        <p:spPr>
          <a:xfrm>
            <a:off x="738620" y="177093"/>
            <a:ext cx="40302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spc="3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02 </a:t>
            </a:r>
            <a:r>
              <a:rPr lang="zh-CN" altLang="en-US" sz="2800" b="1" spc="3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艾滋病的传播途径</a:t>
            </a:r>
          </a:p>
        </p:txBody>
      </p:sp>
      <p:cxnSp>
        <p:nvCxnSpPr>
          <p:cNvPr id="43" name="直接连接符 42">
            <a:extLst>
              <a:ext uri="{FF2B5EF4-FFF2-40B4-BE49-F238E27FC236}">
                <a16:creationId xmlns:a16="http://schemas.microsoft.com/office/drawing/2014/main" xmlns="" id="{E2220618-D522-4549-8FF5-9B4E98817335}"/>
              </a:ext>
            </a:extLst>
          </p:cNvPr>
          <p:cNvCxnSpPr/>
          <p:nvPr/>
        </p:nvCxnSpPr>
        <p:spPr>
          <a:xfrm>
            <a:off x="603849" y="755733"/>
            <a:ext cx="10936987" cy="6273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图片 43">
            <a:extLst>
              <a:ext uri="{FF2B5EF4-FFF2-40B4-BE49-F238E27FC236}">
                <a16:creationId xmlns:a16="http://schemas.microsoft.com/office/drawing/2014/main" xmlns="" id="{1AFA8127-95B5-4CD8-9F23-E585ADA3D3C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45" r="18133"/>
          <a:stretch/>
        </p:blipFill>
        <p:spPr>
          <a:xfrm>
            <a:off x="10652188" y="-55420"/>
            <a:ext cx="1049335" cy="1246471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FABDE979-AAC7-488F-B83C-9596F881731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71" t="14068" r="14072" b="10510"/>
          <a:stretch/>
        </p:blipFill>
        <p:spPr>
          <a:xfrm>
            <a:off x="8967677" y="4859260"/>
            <a:ext cx="2743536" cy="1998740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BB81E1F1-FD06-4F01-89CA-EA869E52BA94}"/>
              </a:ext>
            </a:extLst>
          </p:cNvPr>
          <p:cNvGrpSpPr/>
          <p:nvPr/>
        </p:nvGrpSpPr>
        <p:grpSpPr>
          <a:xfrm>
            <a:off x="3810526" y="2008842"/>
            <a:ext cx="4570949" cy="3905822"/>
            <a:chOff x="3810526" y="2008842"/>
            <a:chExt cx="4570949" cy="3905822"/>
          </a:xfrm>
        </p:grpSpPr>
        <p:sp>
          <p:nvSpPr>
            <p:cNvPr id="17" name="Freeform 5"/>
            <p:cNvSpPr>
              <a:spLocks noEditPoints="1"/>
            </p:cNvSpPr>
            <p:nvPr/>
          </p:nvSpPr>
          <p:spPr bwMode="auto">
            <a:xfrm>
              <a:off x="3810526" y="3912223"/>
              <a:ext cx="2235944" cy="2002441"/>
            </a:xfrm>
            <a:custGeom>
              <a:avLst/>
              <a:gdLst>
                <a:gd name="T0" fmla="*/ 3055 w 3055"/>
                <a:gd name="T1" fmla="*/ 1674 h 2735"/>
                <a:gd name="T2" fmla="*/ 2121 w 3055"/>
                <a:gd name="T3" fmla="*/ 1674 h 2735"/>
                <a:gd name="T4" fmla="*/ 1060 w 3055"/>
                <a:gd name="T5" fmla="*/ 2735 h 2735"/>
                <a:gd name="T6" fmla="*/ 0 w 3055"/>
                <a:gd name="T7" fmla="*/ 1674 h 2735"/>
                <a:gd name="T8" fmla="*/ 1060 w 3055"/>
                <a:gd name="T9" fmla="*/ 613 h 2735"/>
                <a:gd name="T10" fmla="*/ 1632 w 3055"/>
                <a:gd name="T11" fmla="*/ 780 h 2735"/>
                <a:gd name="T12" fmla="*/ 2089 w 3055"/>
                <a:gd name="T13" fmla="*/ 68 h 2735"/>
                <a:gd name="T14" fmla="*/ 2133 w 3055"/>
                <a:gd name="T15" fmla="*/ 0 h 2735"/>
                <a:gd name="T16" fmla="*/ 3055 w 3055"/>
                <a:gd name="T17" fmla="*/ 532 h 2735"/>
                <a:gd name="T18" fmla="*/ 3055 w 3055"/>
                <a:gd name="T19" fmla="*/ 1674 h 2735"/>
                <a:gd name="T20" fmla="*/ 1909 w 3055"/>
                <a:gd name="T21" fmla="*/ 1674 h 2735"/>
                <a:gd name="T22" fmla="*/ 1058 w 3055"/>
                <a:gd name="T23" fmla="*/ 1674 h 2735"/>
                <a:gd name="T24" fmla="*/ 1518 w 3055"/>
                <a:gd name="T25" fmla="*/ 958 h 2735"/>
                <a:gd name="T26" fmla="*/ 1060 w 3055"/>
                <a:gd name="T27" fmla="*/ 824 h 2735"/>
                <a:gd name="T28" fmla="*/ 212 w 3055"/>
                <a:gd name="T29" fmla="*/ 1674 h 2735"/>
                <a:gd name="T30" fmla="*/ 1060 w 3055"/>
                <a:gd name="T31" fmla="*/ 2523 h 2735"/>
                <a:gd name="T32" fmla="*/ 1909 w 3055"/>
                <a:gd name="T33" fmla="*/ 1674 h 2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55" h="2735">
                  <a:moveTo>
                    <a:pt x="3055" y="1674"/>
                  </a:moveTo>
                  <a:cubicBezTo>
                    <a:pt x="2121" y="1674"/>
                    <a:pt x="2121" y="1674"/>
                    <a:pt x="2121" y="1674"/>
                  </a:cubicBezTo>
                  <a:cubicBezTo>
                    <a:pt x="2121" y="2260"/>
                    <a:pt x="1646" y="2735"/>
                    <a:pt x="1060" y="2735"/>
                  </a:cubicBezTo>
                  <a:cubicBezTo>
                    <a:pt x="475" y="2735"/>
                    <a:pt x="0" y="2260"/>
                    <a:pt x="0" y="1674"/>
                  </a:cubicBezTo>
                  <a:cubicBezTo>
                    <a:pt x="0" y="1088"/>
                    <a:pt x="475" y="613"/>
                    <a:pt x="1060" y="613"/>
                  </a:cubicBezTo>
                  <a:cubicBezTo>
                    <a:pt x="1271" y="613"/>
                    <a:pt x="1467" y="674"/>
                    <a:pt x="1632" y="780"/>
                  </a:cubicBezTo>
                  <a:cubicBezTo>
                    <a:pt x="2089" y="68"/>
                    <a:pt x="2089" y="68"/>
                    <a:pt x="2089" y="68"/>
                  </a:cubicBezTo>
                  <a:cubicBezTo>
                    <a:pt x="2133" y="0"/>
                    <a:pt x="2133" y="0"/>
                    <a:pt x="2133" y="0"/>
                  </a:cubicBezTo>
                  <a:cubicBezTo>
                    <a:pt x="3055" y="532"/>
                    <a:pt x="3055" y="532"/>
                    <a:pt x="3055" y="532"/>
                  </a:cubicBezTo>
                  <a:lnTo>
                    <a:pt x="3055" y="1674"/>
                  </a:lnTo>
                  <a:close/>
                  <a:moveTo>
                    <a:pt x="1909" y="1674"/>
                  </a:moveTo>
                  <a:cubicBezTo>
                    <a:pt x="1058" y="1674"/>
                    <a:pt x="1058" y="1674"/>
                    <a:pt x="1058" y="1674"/>
                  </a:cubicBezTo>
                  <a:cubicBezTo>
                    <a:pt x="1518" y="958"/>
                    <a:pt x="1518" y="958"/>
                    <a:pt x="1518" y="958"/>
                  </a:cubicBezTo>
                  <a:cubicBezTo>
                    <a:pt x="1386" y="873"/>
                    <a:pt x="1229" y="824"/>
                    <a:pt x="1060" y="824"/>
                  </a:cubicBezTo>
                  <a:cubicBezTo>
                    <a:pt x="592" y="824"/>
                    <a:pt x="212" y="1205"/>
                    <a:pt x="212" y="1674"/>
                  </a:cubicBezTo>
                  <a:cubicBezTo>
                    <a:pt x="212" y="2143"/>
                    <a:pt x="592" y="2523"/>
                    <a:pt x="1060" y="2523"/>
                  </a:cubicBezTo>
                  <a:cubicBezTo>
                    <a:pt x="1529" y="2523"/>
                    <a:pt x="1909" y="2143"/>
                    <a:pt x="1909" y="1674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8" name="Freeform 6"/>
            <p:cNvSpPr>
              <a:spLocks noEditPoints="1"/>
            </p:cNvSpPr>
            <p:nvPr/>
          </p:nvSpPr>
          <p:spPr bwMode="auto">
            <a:xfrm>
              <a:off x="6131380" y="3906914"/>
              <a:ext cx="2250095" cy="2007748"/>
            </a:xfrm>
            <a:custGeom>
              <a:avLst/>
              <a:gdLst>
                <a:gd name="T0" fmla="*/ 933 w 3073"/>
                <a:gd name="T1" fmla="*/ 0 h 2742"/>
                <a:gd name="T2" fmla="*/ 981 w 3073"/>
                <a:gd name="T3" fmla="*/ 75 h 2742"/>
                <a:gd name="T4" fmla="*/ 1439 w 3073"/>
                <a:gd name="T5" fmla="*/ 788 h 2742"/>
                <a:gd name="T6" fmla="*/ 2012 w 3073"/>
                <a:gd name="T7" fmla="*/ 620 h 2742"/>
                <a:gd name="T8" fmla="*/ 3073 w 3073"/>
                <a:gd name="T9" fmla="*/ 1681 h 2742"/>
                <a:gd name="T10" fmla="*/ 2012 w 3073"/>
                <a:gd name="T11" fmla="*/ 2742 h 2742"/>
                <a:gd name="T12" fmla="*/ 952 w 3073"/>
                <a:gd name="T13" fmla="*/ 1681 h 2742"/>
                <a:gd name="T14" fmla="*/ 0 w 3073"/>
                <a:gd name="T15" fmla="*/ 1681 h 2742"/>
                <a:gd name="T16" fmla="*/ 0 w 3073"/>
                <a:gd name="T17" fmla="*/ 539 h 2742"/>
                <a:gd name="T18" fmla="*/ 933 w 3073"/>
                <a:gd name="T19" fmla="*/ 0 h 2742"/>
                <a:gd name="T20" fmla="*/ 1553 w 3073"/>
                <a:gd name="T21" fmla="*/ 966 h 2742"/>
                <a:gd name="T22" fmla="*/ 2012 w 3073"/>
                <a:gd name="T23" fmla="*/ 1681 h 2742"/>
                <a:gd name="T24" fmla="*/ 1163 w 3073"/>
                <a:gd name="T25" fmla="*/ 1681 h 2742"/>
                <a:gd name="T26" fmla="*/ 2012 w 3073"/>
                <a:gd name="T27" fmla="*/ 2530 h 2742"/>
                <a:gd name="T28" fmla="*/ 2861 w 3073"/>
                <a:gd name="T29" fmla="*/ 1681 h 2742"/>
                <a:gd name="T30" fmla="*/ 2012 w 3073"/>
                <a:gd name="T31" fmla="*/ 831 h 2742"/>
                <a:gd name="T32" fmla="*/ 1553 w 3073"/>
                <a:gd name="T33" fmla="*/ 966 h 2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73" h="2742">
                  <a:moveTo>
                    <a:pt x="933" y="0"/>
                  </a:moveTo>
                  <a:cubicBezTo>
                    <a:pt x="981" y="75"/>
                    <a:pt x="981" y="75"/>
                    <a:pt x="981" y="75"/>
                  </a:cubicBezTo>
                  <a:cubicBezTo>
                    <a:pt x="1439" y="788"/>
                    <a:pt x="1439" y="788"/>
                    <a:pt x="1439" y="788"/>
                  </a:cubicBezTo>
                  <a:cubicBezTo>
                    <a:pt x="1604" y="681"/>
                    <a:pt x="1801" y="620"/>
                    <a:pt x="2012" y="620"/>
                  </a:cubicBezTo>
                  <a:cubicBezTo>
                    <a:pt x="2598" y="620"/>
                    <a:pt x="3073" y="1095"/>
                    <a:pt x="3073" y="1681"/>
                  </a:cubicBezTo>
                  <a:cubicBezTo>
                    <a:pt x="3073" y="2267"/>
                    <a:pt x="2598" y="2742"/>
                    <a:pt x="2012" y="2742"/>
                  </a:cubicBezTo>
                  <a:cubicBezTo>
                    <a:pt x="1427" y="2742"/>
                    <a:pt x="952" y="2267"/>
                    <a:pt x="952" y="1681"/>
                  </a:cubicBezTo>
                  <a:cubicBezTo>
                    <a:pt x="0" y="1681"/>
                    <a:pt x="0" y="1681"/>
                    <a:pt x="0" y="1681"/>
                  </a:cubicBezTo>
                  <a:cubicBezTo>
                    <a:pt x="0" y="539"/>
                    <a:pt x="0" y="539"/>
                    <a:pt x="0" y="539"/>
                  </a:cubicBezTo>
                  <a:lnTo>
                    <a:pt x="933" y="0"/>
                  </a:lnTo>
                  <a:close/>
                  <a:moveTo>
                    <a:pt x="1553" y="966"/>
                  </a:moveTo>
                  <a:cubicBezTo>
                    <a:pt x="2012" y="1681"/>
                    <a:pt x="2012" y="1681"/>
                    <a:pt x="2012" y="1681"/>
                  </a:cubicBezTo>
                  <a:cubicBezTo>
                    <a:pt x="1163" y="1681"/>
                    <a:pt x="1163" y="1681"/>
                    <a:pt x="1163" y="1681"/>
                  </a:cubicBezTo>
                  <a:cubicBezTo>
                    <a:pt x="1163" y="2150"/>
                    <a:pt x="1543" y="2530"/>
                    <a:pt x="2012" y="2530"/>
                  </a:cubicBezTo>
                  <a:cubicBezTo>
                    <a:pt x="2481" y="2530"/>
                    <a:pt x="2861" y="2150"/>
                    <a:pt x="2861" y="1681"/>
                  </a:cubicBezTo>
                  <a:cubicBezTo>
                    <a:pt x="2861" y="1212"/>
                    <a:pt x="2481" y="831"/>
                    <a:pt x="2012" y="831"/>
                  </a:cubicBezTo>
                  <a:cubicBezTo>
                    <a:pt x="1843" y="831"/>
                    <a:pt x="1686" y="881"/>
                    <a:pt x="1553" y="966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7"/>
            <p:cNvSpPr>
              <a:spLocks noEditPoints="1"/>
            </p:cNvSpPr>
            <p:nvPr/>
          </p:nvSpPr>
          <p:spPr bwMode="auto">
            <a:xfrm>
              <a:off x="5317665" y="2008842"/>
              <a:ext cx="1553132" cy="2220021"/>
            </a:xfrm>
            <a:custGeom>
              <a:avLst/>
              <a:gdLst>
                <a:gd name="T0" fmla="*/ 1061 w 2121"/>
                <a:gd name="T1" fmla="*/ 1061 h 3032"/>
                <a:gd name="T2" fmla="*/ 1520 w 2121"/>
                <a:gd name="T3" fmla="*/ 1776 h 3032"/>
                <a:gd name="T4" fmla="*/ 1910 w 2121"/>
                <a:gd name="T5" fmla="*/ 1061 h 3032"/>
                <a:gd name="T6" fmla="*/ 1061 w 2121"/>
                <a:gd name="T7" fmla="*/ 212 h 3032"/>
                <a:gd name="T8" fmla="*/ 212 w 2121"/>
                <a:gd name="T9" fmla="*/ 1061 h 3032"/>
                <a:gd name="T10" fmla="*/ 602 w 2121"/>
                <a:gd name="T11" fmla="*/ 1776 h 3032"/>
                <a:gd name="T12" fmla="*/ 1061 w 2121"/>
                <a:gd name="T13" fmla="*/ 1061 h 3032"/>
                <a:gd name="T14" fmla="*/ 1634 w 2121"/>
                <a:gd name="T15" fmla="*/ 1954 h 3032"/>
                <a:gd name="T16" fmla="*/ 1981 w 2121"/>
                <a:gd name="T17" fmla="*/ 2494 h 3032"/>
                <a:gd name="T18" fmla="*/ 1055 w 2121"/>
                <a:gd name="T19" fmla="*/ 3029 h 3032"/>
                <a:gd name="T20" fmla="*/ 1055 w 2121"/>
                <a:gd name="T21" fmla="*/ 3032 h 3032"/>
                <a:gd name="T22" fmla="*/ 136 w 2121"/>
                <a:gd name="T23" fmla="*/ 2501 h 3032"/>
                <a:gd name="T24" fmla="*/ 487 w 2121"/>
                <a:gd name="T25" fmla="*/ 1954 h 3032"/>
                <a:gd name="T26" fmla="*/ 0 w 2121"/>
                <a:gd name="T27" fmla="*/ 1061 h 3032"/>
                <a:gd name="T28" fmla="*/ 1061 w 2121"/>
                <a:gd name="T29" fmla="*/ 0 h 3032"/>
                <a:gd name="T30" fmla="*/ 2121 w 2121"/>
                <a:gd name="T31" fmla="*/ 1061 h 3032"/>
                <a:gd name="T32" fmla="*/ 1634 w 2121"/>
                <a:gd name="T33" fmla="*/ 1954 h 3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21" h="3032">
                  <a:moveTo>
                    <a:pt x="1061" y="1061"/>
                  </a:moveTo>
                  <a:cubicBezTo>
                    <a:pt x="1520" y="1776"/>
                    <a:pt x="1520" y="1776"/>
                    <a:pt x="1520" y="1776"/>
                  </a:cubicBezTo>
                  <a:cubicBezTo>
                    <a:pt x="1754" y="1625"/>
                    <a:pt x="1910" y="1361"/>
                    <a:pt x="1910" y="1061"/>
                  </a:cubicBezTo>
                  <a:cubicBezTo>
                    <a:pt x="1910" y="592"/>
                    <a:pt x="1530" y="212"/>
                    <a:pt x="1061" y="212"/>
                  </a:cubicBezTo>
                  <a:cubicBezTo>
                    <a:pt x="592" y="212"/>
                    <a:pt x="212" y="592"/>
                    <a:pt x="212" y="1061"/>
                  </a:cubicBezTo>
                  <a:cubicBezTo>
                    <a:pt x="212" y="1361"/>
                    <a:pt x="367" y="1625"/>
                    <a:pt x="602" y="1776"/>
                  </a:cubicBezTo>
                  <a:lnTo>
                    <a:pt x="1061" y="1061"/>
                  </a:lnTo>
                  <a:close/>
                  <a:moveTo>
                    <a:pt x="1634" y="1954"/>
                  </a:moveTo>
                  <a:cubicBezTo>
                    <a:pt x="1981" y="2494"/>
                    <a:pt x="1981" y="2494"/>
                    <a:pt x="1981" y="2494"/>
                  </a:cubicBezTo>
                  <a:cubicBezTo>
                    <a:pt x="1055" y="3029"/>
                    <a:pt x="1055" y="3029"/>
                    <a:pt x="1055" y="3029"/>
                  </a:cubicBezTo>
                  <a:cubicBezTo>
                    <a:pt x="1055" y="3032"/>
                    <a:pt x="1055" y="3032"/>
                    <a:pt x="1055" y="3032"/>
                  </a:cubicBezTo>
                  <a:cubicBezTo>
                    <a:pt x="136" y="2501"/>
                    <a:pt x="136" y="2501"/>
                    <a:pt x="136" y="2501"/>
                  </a:cubicBezTo>
                  <a:cubicBezTo>
                    <a:pt x="487" y="1954"/>
                    <a:pt x="487" y="1954"/>
                    <a:pt x="487" y="1954"/>
                  </a:cubicBezTo>
                  <a:cubicBezTo>
                    <a:pt x="194" y="1765"/>
                    <a:pt x="0" y="1436"/>
                    <a:pt x="0" y="1061"/>
                  </a:cubicBezTo>
                  <a:cubicBezTo>
                    <a:pt x="0" y="475"/>
                    <a:pt x="475" y="0"/>
                    <a:pt x="1061" y="0"/>
                  </a:cubicBezTo>
                  <a:cubicBezTo>
                    <a:pt x="1646" y="0"/>
                    <a:pt x="2121" y="475"/>
                    <a:pt x="2121" y="1061"/>
                  </a:cubicBezTo>
                  <a:cubicBezTo>
                    <a:pt x="2121" y="1436"/>
                    <a:pt x="1927" y="1765"/>
                    <a:pt x="1634" y="1954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3958783" y="4511518"/>
            <a:ext cx="1243567" cy="124356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4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</a:t>
            </a:r>
            <a:endParaRPr lang="zh-CN" altLang="en-US" sz="48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Oval 8"/>
          <p:cNvSpPr>
            <a:spLocks noChangeArrowheads="1"/>
          </p:cNvSpPr>
          <p:nvPr/>
        </p:nvSpPr>
        <p:spPr bwMode="auto">
          <a:xfrm>
            <a:off x="6981861" y="4511518"/>
            <a:ext cx="1243567" cy="124356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4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</a:t>
            </a:r>
            <a:endParaRPr lang="zh-CN" altLang="en-US" sz="48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Oval 8"/>
          <p:cNvSpPr>
            <a:spLocks noChangeArrowheads="1"/>
          </p:cNvSpPr>
          <p:nvPr/>
        </p:nvSpPr>
        <p:spPr bwMode="auto">
          <a:xfrm>
            <a:off x="5472448" y="2163249"/>
            <a:ext cx="1243567" cy="124356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4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</a:t>
            </a:r>
            <a:endParaRPr lang="zh-CN" altLang="en-US" sz="48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4392BC97-2563-4337-BA91-FB12CC8913DE}"/>
              </a:ext>
            </a:extLst>
          </p:cNvPr>
          <p:cNvGrpSpPr/>
          <p:nvPr/>
        </p:nvGrpSpPr>
        <p:grpSpPr>
          <a:xfrm>
            <a:off x="1416993" y="2647673"/>
            <a:ext cx="3165516" cy="681123"/>
            <a:chOff x="356725" y="2419540"/>
            <a:chExt cx="3165516" cy="681123"/>
          </a:xfrm>
        </p:grpSpPr>
        <p:sp>
          <p:nvSpPr>
            <p:cNvPr id="15" name="TextBox 18">
              <a:extLst>
                <a:ext uri="{FF2B5EF4-FFF2-40B4-BE49-F238E27FC236}">
                  <a16:creationId xmlns:a16="http://schemas.microsoft.com/office/drawing/2014/main" xmlns="" id="{F7FBE44B-830F-4AD7-AA21-EABC6F50EE16}"/>
                </a:ext>
              </a:extLst>
            </p:cNvPr>
            <p:cNvSpPr txBox="1"/>
            <p:nvPr/>
          </p:nvSpPr>
          <p:spPr>
            <a:xfrm flipH="1">
              <a:off x="356725" y="2419540"/>
              <a:ext cx="31655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感染成功类感冒症状抗体产生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18D71DA3-AD95-4030-B190-1F70BD072A3D}"/>
                </a:ext>
              </a:extLst>
            </p:cNvPr>
            <p:cNvSpPr/>
            <p:nvPr/>
          </p:nvSpPr>
          <p:spPr>
            <a:xfrm>
              <a:off x="470268" y="2823664"/>
              <a:ext cx="193329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2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急性感染期2-12周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5C069B48-28C4-459D-B9C4-D4CC5F89784C}"/>
              </a:ext>
            </a:extLst>
          </p:cNvPr>
          <p:cNvGrpSpPr/>
          <p:nvPr/>
        </p:nvGrpSpPr>
        <p:grpSpPr>
          <a:xfrm>
            <a:off x="1181365" y="4215215"/>
            <a:ext cx="1933298" cy="701751"/>
            <a:chOff x="121097" y="2419540"/>
            <a:chExt cx="1933298" cy="701751"/>
          </a:xfrm>
        </p:grpSpPr>
        <p:sp>
          <p:nvSpPr>
            <p:cNvPr id="24" name="TextBox 18">
              <a:extLst>
                <a:ext uri="{FF2B5EF4-FFF2-40B4-BE49-F238E27FC236}">
                  <a16:creationId xmlns:a16="http://schemas.microsoft.com/office/drawing/2014/main" xmlns="" id="{C03FAA07-B6E5-4365-9052-A511BC096423}"/>
                </a:ext>
              </a:extLst>
            </p:cNvPr>
            <p:cNvSpPr txBox="1"/>
            <p:nvPr/>
          </p:nvSpPr>
          <p:spPr>
            <a:xfrm flipH="1">
              <a:off x="468937" y="2419540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一般症状</a:t>
              </a:r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7F347A7E-C2DA-4F94-B423-55175C81B665}"/>
                </a:ext>
              </a:extLst>
            </p:cNvPr>
            <p:cNvSpPr/>
            <p:nvPr/>
          </p:nvSpPr>
          <p:spPr>
            <a:xfrm>
              <a:off x="121097" y="2844292"/>
              <a:ext cx="193329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12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无症状潜伏期</a:t>
              </a:r>
              <a:r>
                <a:rPr lang="en-US" altLang="zh-CN" sz="12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8-10 </a:t>
              </a:r>
              <a:r>
                <a:rPr lang="zh-CN" altLang="en-US" sz="12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年 </a:t>
              </a: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06B62622-C794-4EB9-B6C7-716CD61DF176}"/>
              </a:ext>
            </a:extLst>
          </p:cNvPr>
          <p:cNvGrpSpPr/>
          <p:nvPr/>
        </p:nvGrpSpPr>
        <p:grpSpPr>
          <a:xfrm>
            <a:off x="8828077" y="2647673"/>
            <a:ext cx="1934629" cy="681123"/>
            <a:chOff x="468937" y="2419540"/>
            <a:chExt cx="1934629" cy="681123"/>
          </a:xfrm>
        </p:grpSpPr>
        <p:sp>
          <p:nvSpPr>
            <p:cNvPr id="30" name="TextBox 18">
              <a:extLst>
                <a:ext uri="{FF2B5EF4-FFF2-40B4-BE49-F238E27FC236}">
                  <a16:creationId xmlns:a16="http://schemas.microsoft.com/office/drawing/2014/main" xmlns="" id="{696A1ED8-0995-4209-B578-33AB3B89E99A}"/>
                </a:ext>
              </a:extLst>
            </p:cNvPr>
            <p:cNvSpPr txBox="1"/>
            <p:nvPr/>
          </p:nvSpPr>
          <p:spPr>
            <a:xfrm flipH="1">
              <a:off x="468937" y="2419540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严重症状</a:t>
              </a: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xmlns="" id="{66753956-FF2F-4DE2-8547-44A17389E639}"/>
                </a:ext>
              </a:extLst>
            </p:cNvPr>
            <p:cNvSpPr/>
            <p:nvPr/>
          </p:nvSpPr>
          <p:spPr>
            <a:xfrm>
              <a:off x="470268" y="2823664"/>
              <a:ext cx="193329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12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艾滋病前期1年</a:t>
              </a: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58695618-0CAE-4685-AE75-B9363B0B514E}"/>
              </a:ext>
            </a:extLst>
          </p:cNvPr>
          <p:cNvGrpSpPr/>
          <p:nvPr/>
        </p:nvGrpSpPr>
        <p:grpSpPr>
          <a:xfrm>
            <a:off x="8828077" y="4215215"/>
            <a:ext cx="1934629" cy="681123"/>
            <a:chOff x="468937" y="2419540"/>
            <a:chExt cx="1934629" cy="681123"/>
          </a:xfrm>
        </p:grpSpPr>
        <p:sp>
          <p:nvSpPr>
            <p:cNvPr id="33" name="TextBox 18">
              <a:extLst>
                <a:ext uri="{FF2B5EF4-FFF2-40B4-BE49-F238E27FC236}">
                  <a16:creationId xmlns:a16="http://schemas.microsoft.com/office/drawing/2014/main" xmlns="" id="{0BD5D8CC-F258-4D87-83EC-C8915435C6B9}"/>
                </a:ext>
              </a:extLst>
            </p:cNvPr>
            <p:cNvSpPr txBox="1"/>
            <p:nvPr/>
          </p:nvSpPr>
          <p:spPr>
            <a:xfrm flipH="1">
              <a:off x="468937" y="241954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死亡</a:t>
              </a:r>
            </a:p>
          </p:txBody>
        </p: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xmlns="" id="{56A981D4-4DAB-465D-8EE5-B1AE767739B0}"/>
                </a:ext>
              </a:extLst>
            </p:cNvPr>
            <p:cNvSpPr/>
            <p:nvPr/>
          </p:nvSpPr>
          <p:spPr>
            <a:xfrm>
              <a:off x="470268" y="2823664"/>
              <a:ext cx="193329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12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典型艾滋病期0.5-2年</a:t>
              </a:r>
              <a:endPara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0A68C21B-9FC2-44AE-B073-05647D827191}"/>
              </a:ext>
            </a:extLst>
          </p:cNvPr>
          <p:cNvSpPr/>
          <p:nvPr/>
        </p:nvSpPr>
        <p:spPr>
          <a:xfrm>
            <a:off x="3620165" y="1361301"/>
            <a:ext cx="48526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 dirty="0">
                <a:solidFill>
                  <a:srgbClr val="C00000"/>
                </a:solidFill>
                <a:cs typeface="+mn-ea"/>
                <a:sym typeface="+mn-lt"/>
              </a:rPr>
              <a:t>艾滋病是一种慢性进展性疾病</a:t>
            </a:r>
          </a:p>
        </p:txBody>
      </p:sp>
    </p:spTree>
    <p:extLst>
      <p:ext uri="{BB962C8B-B14F-4D97-AF65-F5344CB8AC3E}">
        <p14:creationId xmlns:p14="http://schemas.microsoft.com/office/powerpoint/2010/main" val="1242378756"/>
      </p:ext>
    </p:extLst>
  </p:cSld>
  <p:clrMapOvr>
    <a:masterClrMapping/>
  </p:clrMapOvr>
  <p:transition spd="med" advTm="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500"/>
                            </p:stCondLst>
                            <p:childTnLst>
                              <p:par>
                                <p:cTn id="6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DF5F26D9-1575-4A24-A4CC-8FE76BEE692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24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25ED0163-282B-47AB-850B-C250584D3D86}"/>
              </a:ext>
            </a:extLst>
          </p:cNvPr>
          <p:cNvSpPr txBox="1"/>
          <p:nvPr/>
        </p:nvSpPr>
        <p:spPr>
          <a:xfrm>
            <a:off x="738620" y="177093"/>
            <a:ext cx="40302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spc="3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02 </a:t>
            </a:r>
            <a:r>
              <a:rPr lang="zh-CN" altLang="en-US" sz="2800" b="1" spc="3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艾滋病的传播途径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FD03FCAF-A332-4F9A-9B57-0FC582DE236A}"/>
              </a:ext>
            </a:extLst>
          </p:cNvPr>
          <p:cNvCxnSpPr/>
          <p:nvPr/>
        </p:nvCxnSpPr>
        <p:spPr>
          <a:xfrm>
            <a:off x="603849" y="755733"/>
            <a:ext cx="10936987" cy="6273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A55A68E0-921D-426A-A7E9-3DA48CBEC46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45" r="18133"/>
          <a:stretch/>
        </p:blipFill>
        <p:spPr>
          <a:xfrm>
            <a:off x="10652188" y="-55420"/>
            <a:ext cx="1049335" cy="1246471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702281" y="4061871"/>
            <a:ext cx="406016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随着疾病的进展，患者会出现各种各样的表现，如持续的不明原因的发热、不明原因腹泻、体重进行性下降、反复发生肺部感染、消化道症状、反复发生的皮疹，甚至到晚期出现神志不清、四肢运动障碍等</a:t>
            </a:r>
          </a:p>
        </p:txBody>
      </p:sp>
      <p:sp>
        <p:nvSpPr>
          <p:cNvPr id="9" name="矩形 8"/>
          <p:cNvSpPr/>
          <p:nvPr/>
        </p:nvSpPr>
        <p:spPr>
          <a:xfrm>
            <a:off x="6431204" y="2650953"/>
            <a:ext cx="37479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最早可出现带状疱疹和口腔真菌感染，表明开始进入艾滋病的发病期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87644A28-E492-44E5-8ED5-AD820590CB2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1743" y="438703"/>
            <a:ext cx="3736081" cy="373608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A8FE58E0-4D6E-4978-BC42-555719941A1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4764" y="2864053"/>
            <a:ext cx="4049367" cy="4049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762730"/>
      </p:ext>
    </p:extLst>
  </p:cSld>
  <p:clrMapOvr>
    <a:masterClrMapping/>
  </p:clrMapOvr>
  <p:transition spd="med" advTm="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195924D0-5BCE-42C3-8BF6-5E3B945CA2D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24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BE5ECCB9-36B0-460F-8A66-D2C1AEDFBB6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291"/>
          <a:stretch/>
        </p:blipFill>
        <p:spPr>
          <a:xfrm>
            <a:off x="-3" y="5473845"/>
            <a:ext cx="12192000" cy="1384155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B7E778D8-6197-4DA9-8C92-D41F1D143981}"/>
              </a:ext>
            </a:extLst>
          </p:cNvPr>
          <p:cNvGrpSpPr/>
          <p:nvPr/>
        </p:nvGrpSpPr>
        <p:grpSpPr>
          <a:xfrm>
            <a:off x="1345148" y="1445343"/>
            <a:ext cx="5153974" cy="3873908"/>
            <a:chOff x="3577071" y="176981"/>
            <a:chExt cx="5153974" cy="3427899"/>
          </a:xfrm>
        </p:grpSpPr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CF127304-8D71-426D-8FFC-483006E046C9}"/>
                </a:ext>
              </a:extLst>
            </p:cNvPr>
            <p:cNvSpPr/>
            <p:nvPr/>
          </p:nvSpPr>
          <p:spPr>
            <a:xfrm>
              <a:off x="3577071" y="1103936"/>
              <a:ext cx="5153974" cy="2500944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B4AA10F8-2CC9-4F7A-BD2D-3F9FFA6113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DD1712"/>
                </a:clrFrom>
                <a:clrTo>
                  <a:srgbClr val="DD1712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534" r="36173" b="85685"/>
            <a:stretch/>
          </p:blipFill>
          <p:spPr>
            <a:xfrm>
              <a:off x="4034271" y="176981"/>
              <a:ext cx="3966136" cy="1384155"/>
            </a:xfrm>
            <a:prstGeom prst="rect">
              <a:avLst/>
            </a:prstGeom>
          </p:spPr>
        </p:pic>
      </p:grp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0AF1E6E4-7E7A-49B8-A9D2-54F0EDC480D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50" r="89000" b="10745"/>
          <a:stretch/>
        </p:blipFill>
        <p:spPr>
          <a:xfrm>
            <a:off x="-2" y="3352800"/>
            <a:ext cx="1341122" cy="246888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8BC95E2B-5C9B-4E1E-8AAC-CE7339297F7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96506" y="1011948"/>
            <a:ext cx="5153974" cy="5153974"/>
          </a:xfrm>
          <a:prstGeom prst="rect">
            <a:avLst/>
          </a:prstGeom>
        </p:spPr>
      </p:pic>
      <p:sp>
        <p:nvSpPr>
          <p:cNvPr id="16" name="Text Box 2">
            <a:extLst>
              <a:ext uri="{FF2B5EF4-FFF2-40B4-BE49-F238E27FC236}">
                <a16:creationId xmlns:a16="http://schemas.microsoft.com/office/drawing/2014/main" xmlns="" id="{9FE16296-75EA-419F-B889-5B059A0C6C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1120" y="3543019"/>
            <a:ext cx="529847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zh-CN" altLang="en-US" sz="4800" b="1" kern="0" dirty="0">
                <a:solidFill>
                  <a:schemeClr val="bg1"/>
                </a:solidFill>
                <a:cs typeface="+mn-ea"/>
                <a:sym typeface="+mn-lt"/>
              </a:rPr>
              <a:t>艾滋病的防护措施</a:t>
            </a:r>
          </a:p>
        </p:txBody>
      </p:sp>
      <p:sp>
        <p:nvSpPr>
          <p:cNvPr id="17" name="Text Box 2">
            <a:extLst>
              <a:ext uri="{FF2B5EF4-FFF2-40B4-BE49-F238E27FC236}">
                <a16:creationId xmlns:a16="http://schemas.microsoft.com/office/drawing/2014/main" xmlns="" id="{F99A659A-C4A7-4CBB-BA98-D4F991A58A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6970" y="4503126"/>
            <a:ext cx="5244614" cy="379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zh-CN" altLang="en-US" sz="1867" kern="0" dirty="0">
                <a:solidFill>
                  <a:schemeClr val="bg1"/>
                </a:solidFill>
                <a:cs typeface="+mn-ea"/>
                <a:sym typeface="+mn-lt"/>
              </a:rPr>
              <a:t>点击输入此部分的内容及说明简单扼要即可。</a:t>
            </a:r>
          </a:p>
        </p:txBody>
      </p:sp>
      <p:sp>
        <p:nvSpPr>
          <p:cNvPr id="18" name="Text Box 2">
            <a:extLst>
              <a:ext uri="{FF2B5EF4-FFF2-40B4-BE49-F238E27FC236}">
                <a16:creationId xmlns:a16="http://schemas.microsoft.com/office/drawing/2014/main" xmlns="" id="{403FCBAB-7662-4032-9E24-76931ED600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8930" y="2827398"/>
            <a:ext cx="301644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zh-CN" sz="4800" b="1" kern="0" dirty="0">
                <a:solidFill>
                  <a:schemeClr val="bg1"/>
                </a:solidFill>
                <a:cs typeface="+mn-ea"/>
                <a:sym typeface="+mn-lt"/>
              </a:rPr>
              <a:t>Part 03</a:t>
            </a:r>
            <a:endParaRPr lang="zh-CN" altLang="en-US" sz="4800" b="1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9409935"/>
      </p:ext>
    </p:extLst>
  </p:cSld>
  <p:clrMapOvr>
    <a:masterClrMapping/>
  </p:clrMapOvr>
  <p:transition spd="slow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8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8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700"/>
                            </p:stCondLst>
                            <p:childTnLst>
                              <p:par>
                                <p:cTn id="4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8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8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6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6F38269F-A723-4A74-B419-4033DEEAE23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24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4896189D-E732-4383-B2C3-8991840C4AF5}"/>
              </a:ext>
            </a:extLst>
          </p:cNvPr>
          <p:cNvSpPr txBox="1"/>
          <p:nvPr/>
        </p:nvSpPr>
        <p:spPr>
          <a:xfrm>
            <a:off x="738620" y="177093"/>
            <a:ext cx="39805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spc="3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03 </a:t>
            </a:r>
            <a:r>
              <a:rPr lang="zh-CN" altLang="en-US" sz="2800" b="1" spc="3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艾滋病的防护措施</a:t>
            </a: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8FB52F9B-E509-47B8-AA1A-F7145DFC965D}"/>
              </a:ext>
            </a:extLst>
          </p:cNvPr>
          <p:cNvCxnSpPr/>
          <p:nvPr/>
        </p:nvCxnSpPr>
        <p:spPr>
          <a:xfrm>
            <a:off x="603849" y="755733"/>
            <a:ext cx="10936987" cy="6273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D87D5DAF-FE4B-4F67-8FAF-A2CE4D5175B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45" r="18133"/>
          <a:stretch/>
        </p:blipFill>
        <p:spPr>
          <a:xfrm>
            <a:off x="10652188" y="-55420"/>
            <a:ext cx="1049335" cy="1246471"/>
          </a:xfrm>
          <a:prstGeom prst="rect">
            <a:avLst/>
          </a:prstGeom>
        </p:spPr>
      </p:pic>
      <p:sp>
        <p:nvSpPr>
          <p:cNvPr id="6" name="îṥļîḑé-Arrow: Pentagon 23"/>
          <p:cNvSpPr>
            <a:spLocks/>
          </p:cNvSpPr>
          <p:nvPr/>
        </p:nvSpPr>
        <p:spPr>
          <a:xfrm>
            <a:off x="4318927" y="2404246"/>
            <a:ext cx="1282491" cy="749043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zh-CN" altLang="en-US" sz="2800" b="1" dirty="0">
                <a:cs typeface="+mn-ea"/>
                <a:sym typeface="+mn-lt"/>
              </a:rPr>
              <a:t>１</a:t>
            </a:r>
            <a:endParaRPr lang="en-US" sz="2800" b="1" dirty="0">
              <a:cs typeface="+mn-ea"/>
              <a:sym typeface="+mn-lt"/>
            </a:endParaRPr>
          </a:p>
        </p:txBody>
      </p:sp>
      <p:sp>
        <p:nvSpPr>
          <p:cNvPr id="7" name="îṥļîḑé-Rectangle 24"/>
          <p:cNvSpPr>
            <a:spLocks/>
          </p:cNvSpPr>
          <p:nvPr/>
        </p:nvSpPr>
        <p:spPr>
          <a:xfrm>
            <a:off x="5859323" y="2466836"/>
            <a:ext cx="6332677" cy="699793"/>
          </a:xfrm>
          <a:prstGeom prst="rect">
            <a:avLst/>
          </a:prstGeom>
        </p:spPr>
        <p:txBody>
          <a:bodyPr wrap="none" anchor="ctr">
            <a:normAutofit lnSpcReduction="10000"/>
          </a:bodyPr>
          <a:lstStyle/>
          <a:p>
            <a:r>
              <a:rPr lang="zh-CN" altLang="en-US" sz="2000" dirty="0">
                <a:cs typeface="+mn-ea"/>
                <a:sym typeface="+mn-lt"/>
              </a:rPr>
              <a:t>在人类共同的努力下，艾滋病已不再是当年人们眼</a:t>
            </a:r>
            <a:endParaRPr lang="en-US" altLang="zh-CN" sz="2000" dirty="0">
              <a:cs typeface="+mn-ea"/>
              <a:sym typeface="+mn-lt"/>
            </a:endParaRPr>
          </a:p>
          <a:p>
            <a:r>
              <a:rPr lang="zh-CN" altLang="en-US" sz="2000" dirty="0">
                <a:cs typeface="+mn-ea"/>
                <a:sym typeface="+mn-lt"/>
              </a:rPr>
              <a:t>中的世纪绝症、超级癌症。</a:t>
            </a:r>
          </a:p>
        </p:txBody>
      </p:sp>
      <p:sp>
        <p:nvSpPr>
          <p:cNvPr id="8" name="îṥļîḑé-Arrow: Pentagon 25"/>
          <p:cNvSpPr>
            <a:spLocks/>
          </p:cNvSpPr>
          <p:nvPr/>
        </p:nvSpPr>
        <p:spPr>
          <a:xfrm>
            <a:off x="4318927" y="3405883"/>
            <a:ext cx="1282491" cy="749043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zh-CN" altLang="en-US" sz="2800" b="1" dirty="0">
                <a:cs typeface="+mn-ea"/>
                <a:sym typeface="+mn-lt"/>
              </a:rPr>
              <a:t>２</a:t>
            </a:r>
            <a:endParaRPr lang="en-US" sz="2800" b="1" dirty="0">
              <a:cs typeface="+mn-ea"/>
              <a:sym typeface="+mn-lt"/>
            </a:endParaRPr>
          </a:p>
        </p:txBody>
      </p:sp>
      <p:sp>
        <p:nvSpPr>
          <p:cNvPr id="9" name="îṥļîḑé-Rectangle 26"/>
          <p:cNvSpPr>
            <a:spLocks/>
          </p:cNvSpPr>
          <p:nvPr/>
        </p:nvSpPr>
        <p:spPr>
          <a:xfrm>
            <a:off x="5859323" y="3520669"/>
            <a:ext cx="6741413" cy="797326"/>
          </a:xfrm>
          <a:prstGeom prst="rect">
            <a:avLst/>
          </a:prstGeom>
        </p:spPr>
        <p:txBody>
          <a:bodyPr wrap="none" anchor="ctr">
            <a:normAutofit fontScale="92500" lnSpcReduction="10000"/>
          </a:bodyPr>
          <a:lstStyle/>
          <a:p>
            <a:r>
              <a:rPr lang="zh-CN" altLang="en-US" dirty="0">
                <a:cs typeface="+mn-ea"/>
                <a:sym typeface="+mn-lt"/>
              </a:rPr>
              <a:t>虽然艾滋病仍然无法根治，但通过高效抗病毒药物治疗</a:t>
            </a:r>
            <a:endParaRPr lang="en-US" altLang="zh-CN" dirty="0">
              <a:cs typeface="+mn-ea"/>
              <a:sym typeface="+mn-lt"/>
            </a:endParaRPr>
          </a:p>
          <a:p>
            <a:r>
              <a:rPr lang="zh-CN" altLang="en-US" dirty="0">
                <a:cs typeface="+mn-ea"/>
                <a:sym typeface="+mn-lt"/>
              </a:rPr>
              <a:t>（鸡尾酒疗法）后，可以非常有效地控制病情的发展，</a:t>
            </a:r>
            <a:endParaRPr lang="en-US" altLang="zh-CN" dirty="0">
              <a:cs typeface="+mn-ea"/>
              <a:sym typeface="+mn-lt"/>
            </a:endParaRPr>
          </a:p>
          <a:p>
            <a:r>
              <a:rPr lang="zh-CN" altLang="en-US" dirty="0">
                <a:cs typeface="+mn-ea"/>
                <a:sym typeface="+mn-lt"/>
              </a:rPr>
              <a:t>延长生命，长期存活。</a:t>
            </a:r>
          </a:p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îṥļîḑé-Arrow: Pentagon 29"/>
          <p:cNvSpPr>
            <a:spLocks/>
          </p:cNvSpPr>
          <p:nvPr/>
        </p:nvSpPr>
        <p:spPr>
          <a:xfrm>
            <a:off x="4318927" y="4466717"/>
            <a:ext cx="1282491" cy="749043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zh-CN" altLang="en-US" sz="2800" b="1" dirty="0">
                <a:cs typeface="+mn-ea"/>
                <a:sym typeface="+mn-lt"/>
              </a:rPr>
              <a:t>３</a:t>
            </a:r>
            <a:endParaRPr lang="en-US" sz="2800" b="1" dirty="0">
              <a:cs typeface="+mn-ea"/>
              <a:sym typeface="+mn-lt"/>
            </a:endParaRPr>
          </a:p>
        </p:txBody>
      </p:sp>
      <p:sp>
        <p:nvSpPr>
          <p:cNvPr id="11" name="îṥļîḑé-Rectangle 30"/>
          <p:cNvSpPr>
            <a:spLocks/>
          </p:cNvSpPr>
          <p:nvPr/>
        </p:nvSpPr>
        <p:spPr>
          <a:xfrm>
            <a:off x="5996456" y="4511305"/>
            <a:ext cx="6195544" cy="699793"/>
          </a:xfrm>
          <a:prstGeom prst="rect">
            <a:avLst/>
          </a:prstGeom>
        </p:spPr>
        <p:txBody>
          <a:bodyPr wrap="none" anchor="ctr">
            <a:normAutofit/>
          </a:bodyPr>
          <a:lstStyle/>
          <a:p>
            <a:r>
              <a:rPr lang="zh-CN" altLang="en-US" sz="2000" dirty="0">
                <a:cs typeface="+mn-ea"/>
                <a:sym typeface="+mn-lt"/>
              </a:rPr>
              <a:t>我国“四免一关怀”政策规定：抗病毒治疗免费。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8886D23F-220E-4B9E-9350-CF3191F99AB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66" t="7385" r="34790" b="13966"/>
          <a:stretch/>
        </p:blipFill>
        <p:spPr>
          <a:xfrm>
            <a:off x="603849" y="1381271"/>
            <a:ext cx="2818150" cy="4570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639461"/>
      </p:ext>
    </p:extLst>
  </p:cSld>
  <p:clrMapOvr>
    <a:masterClrMapping/>
  </p:clrMapOvr>
  <p:transition spd="med" advTm="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500"/>
                            </p:stCondLst>
                            <p:childTnLst>
                              <p:par>
                                <p:cTn id="6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6" grpId="0" animBg="1"/>
      <p:bldP spid="7" grpId="0"/>
      <p:bldP spid="8" grpId="0" animBg="1"/>
      <p:bldP spid="9" grpId="0"/>
      <p:bldP spid="10" grpId="0" animBg="1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4C38632B-32C0-4DBF-BC0F-08355E22972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24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568042A2-ED76-4C3C-81FF-0802986A566D}"/>
              </a:ext>
            </a:extLst>
          </p:cNvPr>
          <p:cNvSpPr txBox="1"/>
          <p:nvPr/>
        </p:nvSpPr>
        <p:spPr>
          <a:xfrm>
            <a:off x="738620" y="177093"/>
            <a:ext cx="40302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spc="3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03 </a:t>
            </a:r>
            <a:r>
              <a:rPr lang="zh-CN" altLang="en-US" sz="2800" b="1" spc="3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艾滋病的防护措施</a:t>
            </a: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5AF0D32E-F44A-4B3A-9466-1A7DED3A992D}"/>
              </a:ext>
            </a:extLst>
          </p:cNvPr>
          <p:cNvCxnSpPr/>
          <p:nvPr/>
        </p:nvCxnSpPr>
        <p:spPr>
          <a:xfrm>
            <a:off x="603849" y="755733"/>
            <a:ext cx="10936987" cy="6273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027B0BDD-4699-4D99-AF20-742784CE0B3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45" r="18133"/>
          <a:stretch/>
        </p:blipFill>
        <p:spPr>
          <a:xfrm>
            <a:off x="10652188" y="-55420"/>
            <a:ext cx="1049335" cy="1246471"/>
          </a:xfrm>
          <a:prstGeom prst="rect">
            <a:avLst/>
          </a:prstGeom>
        </p:spPr>
      </p:pic>
      <p:sp>
        <p:nvSpPr>
          <p:cNvPr id="6" name="Rectangle 2"/>
          <p:cNvSpPr txBox="1">
            <a:spLocks/>
          </p:cNvSpPr>
          <p:nvPr/>
        </p:nvSpPr>
        <p:spPr>
          <a:xfrm>
            <a:off x="4235571" y="1320800"/>
            <a:ext cx="4288319" cy="762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避免性接触传染</a:t>
            </a:r>
          </a:p>
        </p:txBody>
      </p:sp>
      <p:sp>
        <p:nvSpPr>
          <p:cNvPr id="7" name="Rectangle 3"/>
          <p:cNvSpPr txBox="1">
            <a:spLocks/>
          </p:cNvSpPr>
          <p:nvPr/>
        </p:nvSpPr>
        <p:spPr>
          <a:xfrm>
            <a:off x="3736975" y="2193686"/>
            <a:ext cx="5659273" cy="280328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500"/>
              </a:spcBef>
              <a:spcAft>
                <a:spcPts val="500"/>
              </a:spcAft>
              <a:buFontTx/>
              <a:buNone/>
            </a:pPr>
            <a:endParaRPr lang="en-US" altLang="zh-CN" sz="2400" b="1" dirty="0">
              <a:solidFill>
                <a:srgbClr val="0070C0"/>
              </a:solidFill>
              <a:cs typeface="+mn-ea"/>
              <a:sym typeface="+mn-lt"/>
            </a:endParaRPr>
          </a:p>
          <a:p>
            <a:pPr algn="just">
              <a:spcBef>
                <a:spcPts val="500"/>
              </a:spcBef>
              <a:spcAft>
                <a:spcPts val="500"/>
              </a:spcAft>
              <a:buFontTx/>
              <a:buNone/>
            </a:pPr>
            <a:r>
              <a:rPr lang="en-US" altLang="zh-CN" sz="2400" b="1" dirty="0">
                <a:cs typeface="+mn-ea"/>
                <a:sym typeface="+mn-lt"/>
              </a:rPr>
              <a:t>A</a:t>
            </a:r>
            <a:r>
              <a:rPr lang="zh-CN" altLang="en-US" sz="2400" b="1" dirty="0">
                <a:cs typeface="+mn-ea"/>
                <a:sym typeface="+mn-lt"/>
              </a:rPr>
              <a:t>：禁欲</a:t>
            </a:r>
          </a:p>
          <a:p>
            <a:pPr algn="just">
              <a:spcBef>
                <a:spcPts val="500"/>
              </a:spcBef>
              <a:spcAft>
                <a:spcPts val="500"/>
              </a:spcAft>
              <a:buFont typeface="Webdings" panose="05030102010509060703" pitchFamily="18" charset="2"/>
              <a:buNone/>
            </a:pPr>
            <a:endParaRPr lang="zh-CN" altLang="en-US" sz="2400" b="1" dirty="0">
              <a:cs typeface="+mn-ea"/>
              <a:sym typeface="+mn-lt"/>
            </a:endParaRPr>
          </a:p>
          <a:p>
            <a:pPr algn="just">
              <a:spcBef>
                <a:spcPts val="500"/>
              </a:spcBef>
              <a:spcAft>
                <a:spcPts val="500"/>
              </a:spcAft>
              <a:buFont typeface="Webdings" panose="05030102010509060703" pitchFamily="18" charset="2"/>
              <a:buNone/>
            </a:pPr>
            <a:r>
              <a:rPr lang="en-US" altLang="zh-CN" sz="2400" b="1" dirty="0">
                <a:cs typeface="+mn-ea"/>
                <a:sym typeface="+mn-lt"/>
              </a:rPr>
              <a:t>B</a:t>
            </a:r>
            <a:r>
              <a:rPr lang="zh-CN" altLang="en-US" sz="2400" b="1" dirty="0">
                <a:cs typeface="+mn-ea"/>
                <a:sym typeface="+mn-lt"/>
              </a:rPr>
              <a:t>：推迟初次性关系的时间性伴互相忠诚</a:t>
            </a:r>
          </a:p>
          <a:p>
            <a:pPr algn="just">
              <a:spcBef>
                <a:spcPts val="500"/>
              </a:spcBef>
              <a:spcAft>
                <a:spcPts val="500"/>
              </a:spcAft>
              <a:buFont typeface="Webdings" panose="05030102010509060703" pitchFamily="18" charset="2"/>
              <a:buNone/>
            </a:pPr>
            <a:endParaRPr lang="zh-CN" altLang="en-US" sz="2400" b="1" dirty="0">
              <a:cs typeface="+mn-ea"/>
              <a:sym typeface="+mn-lt"/>
            </a:endParaRPr>
          </a:p>
          <a:p>
            <a:pPr algn="just">
              <a:spcBef>
                <a:spcPts val="500"/>
              </a:spcBef>
              <a:spcAft>
                <a:spcPts val="500"/>
              </a:spcAft>
              <a:buFont typeface="Webdings" panose="05030102010509060703" pitchFamily="18" charset="2"/>
              <a:buNone/>
            </a:pPr>
            <a:r>
              <a:rPr lang="en-US" altLang="zh-CN" sz="2400" b="1" dirty="0">
                <a:cs typeface="+mn-ea"/>
                <a:sym typeface="+mn-lt"/>
              </a:rPr>
              <a:t>C</a:t>
            </a:r>
            <a:r>
              <a:rPr lang="zh-CN" altLang="en-US" sz="2400" b="1" dirty="0">
                <a:cs typeface="+mn-ea"/>
                <a:sym typeface="+mn-lt"/>
              </a:rPr>
              <a:t>：坚持正确使用安全套</a:t>
            </a:r>
          </a:p>
        </p:txBody>
      </p:sp>
      <p:sp>
        <p:nvSpPr>
          <p:cNvPr id="8" name="speech-bubble-with-question-mark_62024"/>
          <p:cNvSpPr>
            <a:spLocks noChangeAspect="1"/>
          </p:cNvSpPr>
          <p:nvPr/>
        </p:nvSpPr>
        <p:spPr bwMode="auto">
          <a:xfrm>
            <a:off x="1161204" y="2932982"/>
            <a:ext cx="1887795" cy="1714539"/>
          </a:xfrm>
          <a:custGeom>
            <a:avLst/>
            <a:gdLst>
              <a:gd name="T0" fmla="*/ 5223 w 5399"/>
              <a:gd name="T1" fmla="*/ 0 h 4911"/>
              <a:gd name="T2" fmla="*/ 177 w 5399"/>
              <a:gd name="T3" fmla="*/ 0 h 4911"/>
              <a:gd name="T4" fmla="*/ 0 w 5399"/>
              <a:gd name="T5" fmla="*/ 176 h 4911"/>
              <a:gd name="T6" fmla="*/ 0 w 5399"/>
              <a:gd name="T7" fmla="*/ 3410 h 4911"/>
              <a:gd name="T8" fmla="*/ 177 w 5399"/>
              <a:gd name="T9" fmla="*/ 3586 h 4911"/>
              <a:gd name="T10" fmla="*/ 2879 w 5399"/>
              <a:gd name="T11" fmla="*/ 3586 h 4911"/>
              <a:gd name="T12" fmla="*/ 2879 w 5399"/>
              <a:gd name="T13" fmla="*/ 4735 h 4911"/>
              <a:gd name="T14" fmla="*/ 2988 w 5399"/>
              <a:gd name="T15" fmla="*/ 4898 h 4911"/>
              <a:gd name="T16" fmla="*/ 3056 w 5399"/>
              <a:gd name="T17" fmla="*/ 4911 h 4911"/>
              <a:gd name="T18" fmla="*/ 3181 w 5399"/>
              <a:gd name="T19" fmla="*/ 4860 h 4911"/>
              <a:gd name="T20" fmla="*/ 4463 w 5399"/>
              <a:gd name="T21" fmla="*/ 3586 h 4911"/>
              <a:gd name="T22" fmla="*/ 5223 w 5399"/>
              <a:gd name="T23" fmla="*/ 3586 h 4911"/>
              <a:gd name="T24" fmla="*/ 5399 w 5399"/>
              <a:gd name="T25" fmla="*/ 3410 h 4911"/>
              <a:gd name="T26" fmla="*/ 5399 w 5399"/>
              <a:gd name="T27" fmla="*/ 176 h 4911"/>
              <a:gd name="T28" fmla="*/ 5223 w 5399"/>
              <a:gd name="T29" fmla="*/ 0 h 4911"/>
              <a:gd name="T30" fmla="*/ 2700 w 5399"/>
              <a:gd name="T31" fmla="*/ 3090 h 4911"/>
              <a:gd name="T32" fmla="*/ 2428 w 5399"/>
              <a:gd name="T33" fmla="*/ 2819 h 4911"/>
              <a:gd name="T34" fmla="*/ 2700 w 5399"/>
              <a:gd name="T35" fmla="*/ 2547 h 4911"/>
              <a:gd name="T36" fmla="*/ 2971 w 5399"/>
              <a:gd name="T37" fmla="*/ 2819 h 4911"/>
              <a:gd name="T38" fmla="*/ 2700 w 5399"/>
              <a:gd name="T39" fmla="*/ 3090 h 4911"/>
              <a:gd name="T40" fmla="*/ 2984 w 5399"/>
              <a:gd name="T41" fmla="*/ 1799 h 4911"/>
              <a:gd name="T42" fmla="*/ 2910 w 5399"/>
              <a:gd name="T43" fmla="*/ 1853 h 4911"/>
              <a:gd name="T44" fmla="*/ 2910 w 5399"/>
              <a:gd name="T45" fmla="*/ 2136 h 4911"/>
              <a:gd name="T46" fmla="*/ 2700 w 5399"/>
              <a:gd name="T47" fmla="*/ 2347 h 4911"/>
              <a:gd name="T48" fmla="*/ 2489 w 5399"/>
              <a:gd name="T49" fmla="*/ 2136 h 4911"/>
              <a:gd name="T50" fmla="*/ 2489 w 5399"/>
              <a:gd name="T51" fmla="*/ 1831 h 4911"/>
              <a:gd name="T52" fmla="*/ 2746 w 5399"/>
              <a:gd name="T53" fmla="*/ 1451 h 4911"/>
              <a:gd name="T54" fmla="*/ 2941 w 5399"/>
              <a:gd name="T55" fmla="*/ 1153 h 4911"/>
              <a:gd name="T56" fmla="*/ 2700 w 5399"/>
              <a:gd name="T57" fmla="*/ 912 h 4911"/>
              <a:gd name="T58" fmla="*/ 2458 w 5399"/>
              <a:gd name="T59" fmla="*/ 1153 h 4911"/>
              <a:gd name="T60" fmla="*/ 2248 w 5399"/>
              <a:gd name="T61" fmla="*/ 1364 h 4911"/>
              <a:gd name="T62" fmla="*/ 2037 w 5399"/>
              <a:gd name="T63" fmla="*/ 1153 h 4911"/>
              <a:gd name="T64" fmla="*/ 2700 w 5399"/>
              <a:gd name="T65" fmla="*/ 491 h 4911"/>
              <a:gd name="T66" fmla="*/ 3362 w 5399"/>
              <a:gd name="T67" fmla="*/ 1153 h 4911"/>
              <a:gd name="T68" fmla="*/ 2984 w 5399"/>
              <a:gd name="T69" fmla="*/ 1799 h 49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399" h="4911">
                <a:moveTo>
                  <a:pt x="5223" y="0"/>
                </a:moveTo>
                <a:lnTo>
                  <a:pt x="177" y="0"/>
                </a:lnTo>
                <a:cubicBezTo>
                  <a:pt x="79" y="0"/>
                  <a:pt x="0" y="79"/>
                  <a:pt x="0" y="176"/>
                </a:cubicBezTo>
                <a:lnTo>
                  <a:pt x="0" y="3410"/>
                </a:lnTo>
                <a:cubicBezTo>
                  <a:pt x="0" y="3507"/>
                  <a:pt x="79" y="3586"/>
                  <a:pt x="177" y="3586"/>
                </a:cubicBezTo>
                <a:lnTo>
                  <a:pt x="2879" y="3586"/>
                </a:lnTo>
                <a:lnTo>
                  <a:pt x="2879" y="4735"/>
                </a:lnTo>
                <a:cubicBezTo>
                  <a:pt x="2879" y="4806"/>
                  <a:pt x="2922" y="4871"/>
                  <a:pt x="2988" y="4898"/>
                </a:cubicBezTo>
                <a:cubicBezTo>
                  <a:pt x="3010" y="4907"/>
                  <a:pt x="3033" y="4911"/>
                  <a:pt x="3056" y="4911"/>
                </a:cubicBezTo>
                <a:cubicBezTo>
                  <a:pt x="3102" y="4911"/>
                  <a:pt x="3147" y="4893"/>
                  <a:pt x="3181" y="4860"/>
                </a:cubicBezTo>
                <a:lnTo>
                  <a:pt x="4463" y="3586"/>
                </a:lnTo>
                <a:lnTo>
                  <a:pt x="5223" y="3586"/>
                </a:lnTo>
                <a:cubicBezTo>
                  <a:pt x="5320" y="3586"/>
                  <a:pt x="5399" y="3507"/>
                  <a:pt x="5399" y="3410"/>
                </a:cubicBezTo>
                <a:lnTo>
                  <a:pt x="5399" y="176"/>
                </a:lnTo>
                <a:cubicBezTo>
                  <a:pt x="5399" y="79"/>
                  <a:pt x="5320" y="0"/>
                  <a:pt x="5223" y="0"/>
                </a:cubicBezTo>
                <a:close/>
                <a:moveTo>
                  <a:pt x="2700" y="3090"/>
                </a:moveTo>
                <a:cubicBezTo>
                  <a:pt x="2550" y="3090"/>
                  <a:pt x="2428" y="2969"/>
                  <a:pt x="2428" y="2819"/>
                </a:cubicBezTo>
                <a:cubicBezTo>
                  <a:pt x="2428" y="2669"/>
                  <a:pt x="2550" y="2547"/>
                  <a:pt x="2700" y="2547"/>
                </a:cubicBezTo>
                <a:cubicBezTo>
                  <a:pt x="2849" y="2547"/>
                  <a:pt x="2971" y="2669"/>
                  <a:pt x="2971" y="2819"/>
                </a:cubicBezTo>
                <a:cubicBezTo>
                  <a:pt x="2971" y="2969"/>
                  <a:pt x="2849" y="3090"/>
                  <a:pt x="2700" y="3090"/>
                </a:cubicBezTo>
                <a:close/>
                <a:moveTo>
                  <a:pt x="2984" y="1799"/>
                </a:moveTo>
                <a:cubicBezTo>
                  <a:pt x="2948" y="1823"/>
                  <a:pt x="2924" y="1841"/>
                  <a:pt x="2910" y="1853"/>
                </a:cubicBezTo>
                <a:lnTo>
                  <a:pt x="2910" y="2136"/>
                </a:lnTo>
                <a:cubicBezTo>
                  <a:pt x="2910" y="2253"/>
                  <a:pt x="2816" y="2347"/>
                  <a:pt x="2700" y="2347"/>
                </a:cubicBezTo>
                <a:cubicBezTo>
                  <a:pt x="2583" y="2347"/>
                  <a:pt x="2489" y="2253"/>
                  <a:pt x="2489" y="2136"/>
                </a:cubicBezTo>
                <a:lnTo>
                  <a:pt x="2489" y="1831"/>
                </a:lnTo>
                <a:cubicBezTo>
                  <a:pt x="2489" y="1627"/>
                  <a:pt x="2638" y="1525"/>
                  <a:pt x="2746" y="1451"/>
                </a:cubicBezTo>
                <a:cubicBezTo>
                  <a:pt x="2863" y="1371"/>
                  <a:pt x="2941" y="1318"/>
                  <a:pt x="2941" y="1153"/>
                </a:cubicBezTo>
                <a:cubicBezTo>
                  <a:pt x="2941" y="1020"/>
                  <a:pt x="2833" y="912"/>
                  <a:pt x="2700" y="912"/>
                </a:cubicBezTo>
                <a:cubicBezTo>
                  <a:pt x="2567" y="912"/>
                  <a:pt x="2458" y="1020"/>
                  <a:pt x="2458" y="1153"/>
                </a:cubicBezTo>
                <a:cubicBezTo>
                  <a:pt x="2458" y="1269"/>
                  <a:pt x="2364" y="1364"/>
                  <a:pt x="2248" y="1364"/>
                </a:cubicBezTo>
                <a:cubicBezTo>
                  <a:pt x="2132" y="1364"/>
                  <a:pt x="2037" y="1269"/>
                  <a:pt x="2037" y="1153"/>
                </a:cubicBezTo>
                <a:cubicBezTo>
                  <a:pt x="2037" y="788"/>
                  <a:pt x="2334" y="491"/>
                  <a:pt x="2700" y="491"/>
                </a:cubicBezTo>
                <a:cubicBezTo>
                  <a:pt x="3065" y="491"/>
                  <a:pt x="3362" y="788"/>
                  <a:pt x="3362" y="1153"/>
                </a:cubicBezTo>
                <a:cubicBezTo>
                  <a:pt x="3362" y="1541"/>
                  <a:pt x="3125" y="1702"/>
                  <a:pt x="2984" y="1799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536D70D-5FF0-462C-9CDE-7E048FA14AB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76" t="2914" b="-1"/>
          <a:stretch/>
        </p:blipFill>
        <p:spPr>
          <a:xfrm>
            <a:off x="8652387" y="2932982"/>
            <a:ext cx="4700818" cy="4166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921876"/>
      </p:ext>
    </p:extLst>
  </p:cSld>
  <p:clrMapOvr>
    <a:masterClrMapping/>
  </p:clrMapOvr>
  <p:transition spd="med" advTm="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6" grpId="0"/>
      <p:bldP spid="7" grpId="0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391D3609-58B0-41A1-9F7C-E90F3F1B7E2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24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647F65D2-AE36-4589-AD63-C79305834029}"/>
              </a:ext>
            </a:extLst>
          </p:cNvPr>
          <p:cNvSpPr txBox="1"/>
          <p:nvPr/>
        </p:nvSpPr>
        <p:spPr>
          <a:xfrm>
            <a:off x="738620" y="177093"/>
            <a:ext cx="40302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spc="3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03 </a:t>
            </a:r>
            <a:r>
              <a:rPr lang="zh-CN" altLang="en-US" sz="2800" b="1" spc="3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艾滋病的防护措施</a:t>
            </a: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4F3B3F3C-A8F2-4BA3-B927-E54CF1666CF4}"/>
              </a:ext>
            </a:extLst>
          </p:cNvPr>
          <p:cNvCxnSpPr/>
          <p:nvPr/>
        </p:nvCxnSpPr>
        <p:spPr>
          <a:xfrm>
            <a:off x="603849" y="755733"/>
            <a:ext cx="10936987" cy="6273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462D97C9-B260-4E3A-A0F0-8DF93F9FE32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45" r="18133"/>
          <a:stretch/>
        </p:blipFill>
        <p:spPr>
          <a:xfrm>
            <a:off x="10652188" y="-55420"/>
            <a:ext cx="1049335" cy="1246471"/>
          </a:xfrm>
          <a:prstGeom prst="rect">
            <a:avLst/>
          </a:prstGeom>
        </p:spPr>
      </p:pic>
      <p:sp>
        <p:nvSpPr>
          <p:cNvPr id="4" name="speech-bubble-with-question-mark_62024"/>
          <p:cNvSpPr>
            <a:spLocks noChangeAspect="1"/>
          </p:cNvSpPr>
          <p:nvPr/>
        </p:nvSpPr>
        <p:spPr bwMode="auto">
          <a:xfrm>
            <a:off x="1161204" y="2932982"/>
            <a:ext cx="1887795" cy="1714539"/>
          </a:xfrm>
          <a:custGeom>
            <a:avLst/>
            <a:gdLst>
              <a:gd name="T0" fmla="*/ 5223 w 5399"/>
              <a:gd name="T1" fmla="*/ 0 h 4911"/>
              <a:gd name="T2" fmla="*/ 177 w 5399"/>
              <a:gd name="T3" fmla="*/ 0 h 4911"/>
              <a:gd name="T4" fmla="*/ 0 w 5399"/>
              <a:gd name="T5" fmla="*/ 176 h 4911"/>
              <a:gd name="T6" fmla="*/ 0 w 5399"/>
              <a:gd name="T7" fmla="*/ 3410 h 4911"/>
              <a:gd name="T8" fmla="*/ 177 w 5399"/>
              <a:gd name="T9" fmla="*/ 3586 h 4911"/>
              <a:gd name="T10" fmla="*/ 2879 w 5399"/>
              <a:gd name="T11" fmla="*/ 3586 h 4911"/>
              <a:gd name="T12" fmla="*/ 2879 w 5399"/>
              <a:gd name="T13" fmla="*/ 4735 h 4911"/>
              <a:gd name="T14" fmla="*/ 2988 w 5399"/>
              <a:gd name="T15" fmla="*/ 4898 h 4911"/>
              <a:gd name="T16" fmla="*/ 3056 w 5399"/>
              <a:gd name="T17" fmla="*/ 4911 h 4911"/>
              <a:gd name="T18" fmla="*/ 3181 w 5399"/>
              <a:gd name="T19" fmla="*/ 4860 h 4911"/>
              <a:gd name="T20" fmla="*/ 4463 w 5399"/>
              <a:gd name="T21" fmla="*/ 3586 h 4911"/>
              <a:gd name="T22" fmla="*/ 5223 w 5399"/>
              <a:gd name="T23" fmla="*/ 3586 h 4911"/>
              <a:gd name="T24" fmla="*/ 5399 w 5399"/>
              <a:gd name="T25" fmla="*/ 3410 h 4911"/>
              <a:gd name="T26" fmla="*/ 5399 w 5399"/>
              <a:gd name="T27" fmla="*/ 176 h 4911"/>
              <a:gd name="T28" fmla="*/ 5223 w 5399"/>
              <a:gd name="T29" fmla="*/ 0 h 4911"/>
              <a:gd name="T30" fmla="*/ 2700 w 5399"/>
              <a:gd name="T31" fmla="*/ 3090 h 4911"/>
              <a:gd name="T32" fmla="*/ 2428 w 5399"/>
              <a:gd name="T33" fmla="*/ 2819 h 4911"/>
              <a:gd name="T34" fmla="*/ 2700 w 5399"/>
              <a:gd name="T35" fmla="*/ 2547 h 4911"/>
              <a:gd name="T36" fmla="*/ 2971 w 5399"/>
              <a:gd name="T37" fmla="*/ 2819 h 4911"/>
              <a:gd name="T38" fmla="*/ 2700 w 5399"/>
              <a:gd name="T39" fmla="*/ 3090 h 4911"/>
              <a:gd name="T40" fmla="*/ 2984 w 5399"/>
              <a:gd name="T41" fmla="*/ 1799 h 4911"/>
              <a:gd name="T42" fmla="*/ 2910 w 5399"/>
              <a:gd name="T43" fmla="*/ 1853 h 4911"/>
              <a:gd name="T44" fmla="*/ 2910 w 5399"/>
              <a:gd name="T45" fmla="*/ 2136 h 4911"/>
              <a:gd name="T46" fmla="*/ 2700 w 5399"/>
              <a:gd name="T47" fmla="*/ 2347 h 4911"/>
              <a:gd name="T48" fmla="*/ 2489 w 5399"/>
              <a:gd name="T49" fmla="*/ 2136 h 4911"/>
              <a:gd name="T50" fmla="*/ 2489 w 5399"/>
              <a:gd name="T51" fmla="*/ 1831 h 4911"/>
              <a:gd name="T52" fmla="*/ 2746 w 5399"/>
              <a:gd name="T53" fmla="*/ 1451 h 4911"/>
              <a:gd name="T54" fmla="*/ 2941 w 5399"/>
              <a:gd name="T55" fmla="*/ 1153 h 4911"/>
              <a:gd name="T56" fmla="*/ 2700 w 5399"/>
              <a:gd name="T57" fmla="*/ 912 h 4911"/>
              <a:gd name="T58" fmla="*/ 2458 w 5399"/>
              <a:gd name="T59" fmla="*/ 1153 h 4911"/>
              <a:gd name="T60" fmla="*/ 2248 w 5399"/>
              <a:gd name="T61" fmla="*/ 1364 h 4911"/>
              <a:gd name="T62" fmla="*/ 2037 w 5399"/>
              <a:gd name="T63" fmla="*/ 1153 h 4911"/>
              <a:gd name="T64" fmla="*/ 2700 w 5399"/>
              <a:gd name="T65" fmla="*/ 491 h 4911"/>
              <a:gd name="T66" fmla="*/ 3362 w 5399"/>
              <a:gd name="T67" fmla="*/ 1153 h 4911"/>
              <a:gd name="T68" fmla="*/ 2984 w 5399"/>
              <a:gd name="T69" fmla="*/ 1799 h 49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399" h="4911">
                <a:moveTo>
                  <a:pt x="5223" y="0"/>
                </a:moveTo>
                <a:lnTo>
                  <a:pt x="177" y="0"/>
                </a:lnTo>
                <a:cubicBezTo>
                  <a:pt x="79" y="0"/>
                  <a:pt x="0" y="79"/>
                  <a:pt x="0" y="176"/>
                </a:cubicBezTo>
                <a:lnTo>
                  <a:pt x="0" y="3410"/>
                </a:lnTo>
                <a:cubicBezTo>
                  <a:pt x="0" y="3507"/>
                  <a:pt x="79" y="3586"/>
                  <a:pt x="177" y="3586"/>
                </a:cubicBezTo>
                <a:lnTo>
                  <a:pt x="2879" y="3586"/>
                </a:lnTo>
                <a:lnTo>
                  <a:pt x="2879" y="4735"/>
                </a:lnTo>
                <a:cubicBezTo>
                  <a:pt x="2879" y="4806"/>
                  <a:pt x="2922" y="4871"/>
                  <a:pt x="2988" y="4898"/>
                </a:cubicBezTo>
                <a:cubicBezTo>
                  <a:pt x="3010" y="4907"/>
                  <a:pt x="3033" y="4911"/>
                  <a:pt x="3056" y="4911"/>
                </a:cubicBezTo>
                <a:cubicBezTo>
                  <a:pt x="3102" y="4911"/>
                  <a:pt x="3147" y="4893"/>
                  <a:pt x="3181" y="4860"/>
                </a:cubicBezTo>
                <a:lnTo>
                  <a:pt x="4463" y="3586"/>
                </a:lnTo>
                <a:lnTo>
                  <a:pt x="5223" y="3586"/>
                </a:lnTo>
                <a:cubicBezTo>
                  <a:pt x="5320" y="3586"/>
                  <a:pt x="5399" y="3507"/>
                  <a:pt x="5399" y="3410"/>
                </a:cubicBezTo>
                <a:lnTo>
                  <a:pt x="5399" y="176"/>
                </a:lnTo>
                <a:cubicBezTo>
                  <a:pt x="5399" y="79"/>
                  <a:pt x="5320" y="0"/>
                  <a:pt x="5223" y="0"/>
                </a:cubicBezTo>
                <a:close/>
                <a:moveTo>
                  <a:pt x="2700" y="3090"/>
                </a:moveTo>
                <a:cubicBezTo>
                  <a:pt x="2550" y="3090"/>
                  <a:pt x="2428" y="2969"/>
                  <a:pt x="2428" y="2819"/>
                </a:cubicBezTo>
                <a:cubicBezTo>
                  <a:pt x="2428" y="2669"/>
                  <a:pt x="2550" y="2547"/>
                  <a:pt x="2700" y="2547"/>
                </a:cubicBezTo>
                <a:cubicBezTo>
                  <a:pt x="2849" y="2547"/>
                  <a:pt x="2971" y="2669"/>
                  <a:pt x="2971" y="2819"/>
                </a:cubicBezTo>
                <a:cubicBezTo>
                  <a:pt x="2971" y="2969"/>
                  <a:pt x="2849" y="3090"/>
                  <a:pt x="2700" y="3090"/>
                </a:cubicBezTo>
                <a:close/>
                <a:moveTo>
                  <a:pt x="2984" y="1799"/>
                </a:moveTo>
                <a:cubicBezTo>
                  <a:pt x="2948" y="1823"/>
                  <a:pt x="2924" y="1841"/>
                  <a:pt x="2910" y="1853"/>
                </a:cubicBezTo>
                <a:lnTo>
                  <a:pt x="2910" y="2136"/>
                </a:lnTo>
                <a:cubicBezTo>
                  <a:pt x="2910" y="2253"/>
                  <a:pt x="2816" y="2347"/>
                  <a:pt x="2700" y="2347"/>
                </a:cubicBezTo>
                <a:cubicBezTo>
                  <a:pt x="2583" y="2347"/>
                  <a:pt x="2489" y="2253"/>
                  <a:pt x="2489" y="2136"/>
                </a:cubicBezTo>
                <a:lnTo>
                  <a:pt x="2489" y="1831"/>
                </a:lnTo>
                <a:cubicBezTo>
                  <a:pt x="2489" y="1627"/>
                  <a:pt x="2638" y="1525"/>
                  <a:pt x="2746" y="1451"/>
                </a:cubicBezTo>
                <a:cubicBezTo>
                  <a:pt x="2863" y="1371"/>
                  <a:pt x="2941" y="1318"/>
                  <a:pt x="2941" y="1153"/>
                </a:cubicBezTo>
                <a:cubicBezTo>
                  <a:pt x="2941" y="1020"/>
                  <a:pt x="2833" y="912"/>
                  <a:pt x="2700" y="912"/>
                </a:cubicBezTo>
                <a:cubicBezTo>
                  <a:pt x="2567" y="912"/>
                  <a:pt x="2458" y="1020"/>
                  <a:pt x="2458" y="1153"/>
                </a:cubicBezTo>
                <a:cubicBezTo>
                  <a:pt x="2458" y="1269"/>
                  <a:pt x="2364" y="1364"/>
                  <a:pt x="2248" y="1364"/>
                </a:cubicBezTo>
                <a:cubicBezTo>
                  <a:pt x="2132" y="1364"/>
                  <a:pt x="2037" y="1269"/>
                  <a:pt x="2037" y="1153"/>
                </a:cubicBezTo>
                <a:cubicBezTo>
                  <a:pt x="2037" y="788"/>
                  <a:pt x="2334" y="491"/>
                  <a:pt x="2700" y="491"/>
                </a:cubicBezTo>
                <a:cubicBezTo>
                  <a:pt x="3065" y="491"/>
                  <a:pt x="3362" y="788"/>
                  <a:pt x="3362" y="1153"/>
                </a:cubicBezTo>
                <a:cubicBezTo>
                  <a:pt x="3362" y="1541"/>
                  <a:pt x="3125" y="1702"/>
                  <a:pt x="2984" y="1799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Rectangle 2"/>
          <p:cNvSpPr txBox="1">
            <a:spLocks/>
          </p:cNvSpPr>
          <p:nvPr/>
        </p:nvSpPr>
        <p:spPr>
          <a:xfrm>
            <a:off x="1939117" y="1593417"/>
            <a:ext cx="8751887" cy="7524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避免注射吸毒共用注射器引起的传播</a:t>
            </a:r>
          </a:p>
        </p:txBody>
      </p:sp>
      <p:sp>
        <p:nvSpPr>
          <p:cNvPr id="6" name="Rectangle 3"/>
          <p:cNvSpPr txBox="1">
            <a:spLocks/>
          </p:cNvSpPr>
          <p:nvPr/>
        </p:nvSpPr>
        <p:spPr>
          <a:xfrm>
            <a:off x="3474619" y="2399621"/>
            <a:ext cx="6652607" cy="35488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endParaRPr lang="en-US" altLang="zh-CN" sz="2400" b="1" dirty="0">
              <a:cs typeface="+mn-ea"/>
              <a:sym typeface="+mn-lt"/>
            </a:endParaRPr>
          </a:p>
          <a:p>
            <a:pPr algn="just">
              <a:spcBef>
                <a:spcPts val="500"/>
              </a:spcBef>
              <a:spcAft>
                <a:spcPts val="500"/>
              </a:spcAft>
              <a:buNone/>
            </a:pPr>
            <a:r>
              <a:rPr lang="en-US" altLang="zh-CN" sz="2400" b="1" dirty="0">
                <a:cs typeface="+mn-ea"/>
                <a:sym typeface="+mn-lt"/>
              </a:rPr>
              <a:t>A</a:t>
            </a:r>
            <a:r>
              <a:rPr lang="zh-CN" altLang="en-US" sz="2400" b="1" dirty="0">
                <a:cs typeface="+mn-ea"/>
                <a:sym typeface="+mn-lt"/>
              </a:rPr>
              <a:t>：远离毒品，抵制毒品</a:t>
            </a:r>
          </a:p>
          <a:p>
            <a:pPr algn="just">
              <a:spcBef>
                <a:spcPts val="500"/>
              </a:spcBef>
              <a:spcAft>
                <a:spcPts val="500"/>
              </a:spcAft>
              <a:buNone/>
            </a:pPr>
            <a:endParaRPr lang="en-US" altLang="zh-CN" sz="2400" b="1" dirty="0">
              <a:cs typeface="+mn-ea"/>
              <a:sym typeface="+mn-lt"/>
            </a:endParaRPr>
          </a:p>
          <a:p>
            <a:pPr algn="just">
              <a:spcBef>
                <a:spcPts val="500"/>
              </a:spcBef>
              <a:spcAft>
                <a:spcPts val="500"/>
              </a:spcAft>
              <a:buNone/>
            </a:pPr>
            <a:r>
              <a:rPr lang="en-US" altLang="zh-CN" sz="2400" b="1" dirty="0">
                <a:cs typeface="+mn-ea"/>
                <a:sym typeface="+mn-lt"/>
              </a:rPr>
              <a:t>B</a:t>
            </a:r>
            <a:r>
              <a:rPr lang="zh-CN" altLang="en-US" sz="2400" b="1" dirty="0">
                <a:cs typeface="+mn-ea"/>
                <a:sym typeface="+mn-lt"/>
              </a:rPr>
              <a:t>：不幸染毒瘾的人帮助他们解毒</a:t>
            </a:r>
          </a:p>
          <a:p>
            <a:pPr algn="just">
              <a:spcBef>
                <a:spcPts val="500"/>
              </a:spcBef>
              <a:spcAft>
                <a:spcPts val="500"/>
              </a:spcAft>
              <a:buNone/>
            </a:pPr>
            <a:endParaRPr lang="en-US" altLang="zh-CN" sz="2400" b="1" dirty="0">
              <a:cs typeface="+mn-ea"/>
              <a:sym typeface="+mn-lt"/>
            </a:endParaRPr>
          </a:p>
          <a:p>
            <a:pPr algn="just">
              <a:spcBef>
                <a:spcPts val="500"/>
              </a:spcBef>
              <a:spcAft>
                <a:spcPts val="500"/>
              </a:spcAft>
              <a:buNone/>
            </a:pPr>
            <a:r>
              <a:rPr lang="en-US" altLang="zh-CN" sz="2400" b="1" dirty="0">
                <a:cs typeface="+mn-ea"/>
                <a:sym typeface="+mn-lt"/>
              </a:rPr>
              <a:t>C</a:t>
            </a:r>
            <a:r>
              <a:rPr lang="zh-CN" altLang="en-US" sz="2400" b="1" dirty="0">
                <a:cs typeface="+mn-ea"/>
                <a:sym typeface="+mn-lt"/>
              </a:rPr>
              <a:t>：对于暂时无法解毒的人，可以采取美沙酮替代治</a:t>
            </a:r>
            <a:endParaRPr lang="en-US" altLang="zh-CN" sz="2400" b="1" dirty="0">
              <a:cs typeface="+mn-ea"/>
              <a:sym typeface="+mn-lt"/>
            </a:endParaRPr>
          </a:p>
          <a:p>
            <a:pPr algn="just">
              <a:spcBef>
                <a:spcPts val="500"/>
              </a:spcBef>
              <a:spcAft>
                <a:spcPts val="500"/>
              </a:spcAft>
              <a:buNone/>
            </a:pPr>
            <a:r>
              <a:rPr lang="zh-CN" altLang="en-US" sz="2400" b="1" dirty="0">
                <a:cs typeface="+mn-ea"/>
                <a:sym typeface="+mn-lt"/>
              </a:rPr>
              <a:t>疗和清洁针具交换的方法</a:t>
            </a:r>
          </a:p>
          <a:p>
            <a:pPr algn="just">
              <a:spcBef>
                <a:spcPts val="500"/>
              </a:spcBef>
              <a:spcAft>
                <a:spcPts val="500"/>
              </a:spcAft>
              <a:buClr>
                <a:srgbClr val="FF0000"/>
              </a:buClr>
              <a:buNone/>
            </a:pPr>
            <a:endParaRPr lang="zh-CN" altLang="en-US" sz="2400" b="1" dirty="0">
              <a:solidFill>
                <a:srgbClr val="0070C0"/>
              </a:solidFill>
              <a:cs typeface="+mn-ea"/>
              <a:sym typeface="+mn-lt"/>
            </a:endParaRPr>
          </a:p>
          <a:p>
            <a:pPr algn="just">
              <a:spcBef>
                <a:spcPts val="500"/>
              </a:spcBef>
              <a:spcAft>
                <a:spcPts val="500"/>
              </a:spcAft>
              <a:buNone/>
            </a:pPr>
            <a:endParaRPr lang="zh-CN" altLang="en-US" sz="24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E2297A9-C7D5-4DE9-80BC-A3333076EF0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70" t="9609" r="27630" b="13353"/>
          <a:stretch/>
        </p:blipFill>
        <p:spPr>
          <a:xfrm>
            <a:off x="9381940" y="2932982"/>
            <a:ext cx="2618127" cy="3548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497546"/>
      </p:ext>
    </p:extLst>
  </p:cSld>
  <p:clrMapOvr>
    <a:masterClrMapping/>
  </p:clrMapOvr>
  <p:transition spd="med" advTm="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4" grpId="0" animBg="1"/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41E4A02C-58A8-4DF6-9457-93E7295BC22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24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8047BBB4-BD29-4D62-8C90-E2B59BE69F66}"/>
              </a:ext>
            </a:extLst>
          </p:cNvPr>
          <p:cNvSpPr txBox="1"/>
          <p:nvPr/>
        </p:nvSpPr>
        <p:spPr>
          <a:xfrm>
            <a:off x="738620" y="177093"/>
            <a:ext cx="40302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spc="3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03 </a:t>
            </a:r>
            <a:r>
              <a:rPr lang="zh-CN" altLang="en-US" sz="2800" b="1" spc="3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艾滋病的防护措施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21F62A8C-4758-4242-82CE-2E5AEEB6EE45}"/>
              </a:ext>
            </a:extLst>
          </p:cNvPr>
          <p:cNvCxnSpPr/>
          <p:nvPr/>
        </p:nvCxnSpPr>
        <p:spPr>
          <a:xfrm>
            <a:off x="603849" y="755733"/>
            <a:ext cx="10936987" cy="6273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E258C6EC-D67B-4F52-B9C9-7F2F3D0E241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45" r="18133"/>
          <a:stretch/>
        </p:blipFill>
        <p:spPr>
          <a:xfrm>
            <a:off x="10652188" y="-55420"/>
            <a:ext cx="1049335" cy="1246471"/>
          </a:xfrm>
          <a:prstGeom prst="rect">
            <a:avLst/>
          </a:prstGeom>
        </p:spPr>
      </p:pic>
      <p:sp>
        <p:nvSpPr>
          <p:cNvPr id="6" name="speech-bubble-with-question-mark_62024"/>
          <p:cNvSpPr>
            <a:spLocks noChangeAspect="1"/>
          </p:cNvSpPr>
          <p:nvPr/>
        </p:nvSpPr>
        <p:spPr bwMode="auto">
          <a:xfrm>
            <a:off x="1161204" y="3122765"/>
            <a:ext cx="1887795" cy="1714539"/>
          </a:xfrm>
          <a:custGeom>
            <a:avLst/>
            <a:gdLst>
              <a:gd name="T0" fmla="*/ 5223 w 5399"/>
              <a:gd name="T1" fmla="*/ 0 h 4911"/>
              <a:gd name="T2" fmla="*/ 177 w 5399"/>
              <a:gd name="T3" fmla="*/ 0 h 4911"/>
              <a:gd name="T4" fmla="*/ 0 w 5399"/>
              <a:gd name="T5" fmla="*/ 176 h 4911"/>
              <a:gd name="T6" fmla="*/ 0 w 5399"/>
              <a:gd name="T7" fmla="*/ 3410 h 4911"/>
              <a:gd name="T8" fmla="*/ 177 w 5399"/>
              <a:gd name="T9" fmla="*/ 3586 h 4911"/>
              <a:gd name="T10" fmla="*/ 2879 w 5399"/>
              <a:gd name="T11" fmla="*/ 3586 h 4911"/>
              <a:gd name="T12" fmla="*/ 2879 w 5399"/>
              <a:gd name="T13" fmla="*/ 4735 h 4911"/>
              <a:gd name="T14" fmla="*/ 2988 w 5399"/>
              <a:gd name="T15" fmla="*/ 4898 h 4911"/>
              <a:gd name="T16" fmla="*/ 3056 w 5399"/>
              <a:gd name="T17" fmla="*/ 4911 h 4911"/>
              <a:gd name="T18" fmla="*/ 3181 w 5399"/>
              <a:gd name="T19" fmla="*/ 4860 h 4911"/>
              <a:gd name="T20" fmla="*/ 4463 w 5399"/>
              <a:gd name="T21" fmla="*/ 3586 h 4911"/>
              <a:gd name="T22" fmla="*/ 5223 w 5399"/>
              <a:gd name="T23" fmla="*/ 3586 h 4911"/>
              <a:gd name="T24" fmla="*/ 5399 w 5399"/>
              <a:gd name="T25" fmla="*/ 3410 h 4911"/>
              <a:gd name="T26" fmla="*/ 5399 w 5399"/>
              <a:gd name="T27" fmla="*/ 176 h 4911"/>
              <a:gd name="T28" fmla="*/ 5223 w 5399"/>
              <a:gd name="T29" fmla="*/ 0 h 4911"/>
              <a:gd name="T30" fmla="*/ 2700 w 5399"/>
              <a:gd name="T31" fmla="*/ 3090 h 4911"/>
              <a:gd name="T32" fmla="*/ 2428 w 5399"/>
              <a:gd name="T33" fmla="*/ 2819 h 4911"/>
              <a:gd name="T34" fmla="*/ 2700 w 5399"/>
              <a:gd name="T35" fmla="*/ 2547 h 4911"/>
              <a:gd name="T36" fmla="*/ 2971 w 5399"/>
              <a:gd name="T37" fmla="*/ 2819 h 4911"/>
              <a:gd name="T38" fmla="*/ 2700 w 5399"/>
              <a:gd name="T39" fmla="*/ 3090 h 4911"/>
              <a:gd name="T40" fmla="*/ 2984 w 5399"/>
              <a:gd name="T41" fmla="*/ 1799 h 4911"/>
              <a:gd name="T42" fmla="*/ 2910 w 5399"/>
              <a:gd name="T43" fmla="*/ 1853 h 4911"/>
              <a:gd name="T44" fmla="*/ 2910 w 5399"/>
              <a:gd name="T45" fmla="*/ 2136 h 4911"/>
              <a:gd name="T46" fmla="*/ 2700 w 5399"/>
              <a:gd name="T47" fmla="*/ 2347 h 4911"/>
              <a:gd name="T48" fmla="*/ 2489 w 5399"/>
              <a:gd name="T49" fmla="*/ 2136 h 4911"/>
              <a:gd name="T50" fmla="*/ 2489 w 5399"/>
              <a:gd name="T51" fmla="*/ 1831 h 4911"/>
              <a:gd name="T52" fmla="*/ 2746 w 5399"/>
              <a:gd name="T53" fmla="*/ 1451 h 4911"/>
              <a:gd name="T54" fmla="*/ 2941 w 5399"/>
              <a:gd name="T55" fmla="*/ 1153 h 4911"/>
              <a:gd name="T56" fmla="*/ 2700 w 5399"/>
              <a:gd name="T57" fmla="*/ 912 h 4911"/>
              <a:gd name="T58" fmla="*/ 2458 w 5399"/>
              <a:gd name="T59" fmla="*/ 1153 h 4911"/>
              <a:gd name="T60" fmla="*/ 2248 w 5399"/>
              <a:gd name="T61" fmla="*/ 1364 h 4911"/>
              <a:gd name="T62" fmla="*/ 2037 w 5399"/>
              <a:gd name="T63" fmla="*/ 1153 h 4911"/>
              <a:gd name="T64" fmla="*/ 2700 w 5399"/>
              <a:gd name="T65" fmla="*/ 491 h 4911"/>
              <a:gd name="T66" fmla="*/ 3362 w 5399"/>
              <a:gd name="T67" fmla="*/ 1153 h 4911"/>
              <a:gd name="T68" fmla="*/ 2984 w 5399"/>
              <a:gd name="T69" fmla="*/ 1799 h 49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399" h="4911">
                <a:moveTo>
                  <a:pt x="5223" y="0"/>
                </a:moveTo>
                <a:lnTo>
                  <a:pt x="177" y="0"/>
                </a:lnTo>
                <a:cubicBezTo>
                  <a:pt x="79" y="0"/>
                  <a:pt x="0" y="79"/>
                  <a:pt x="0" y="176"/>
                </a:cubicBezTo>
                <a:lnTo>
                  <a:pt x="0" y="3410"/>
                </a:lnTo>
                <a:cubicBezTo>
                  <a:pt x="0" y="3507"/>
                  <a:pt x="79" y="3586"/>
                  <a:pt x="177" y="3586"/>
                </a:cubicBezTo>
                <a:lnTo>
                  <a:pt x="2879" y="3586"/>
                </a:lnTo>
                <a:lnTo>
                  <a:pt x="2879" y="4735"/>
                </a:lnTo>
                <a:cubicBezTo>
                  <a:pt x="2879" y="4806"/>
                  <a:pt x="2922" y="4871"/>
                  <a:pt x="2988" y="4898"/>
                </a:cubicBezTo>
                <a:cubicBezTo>
                  <a:pt x="3010" y="4907"/>
                  <a:pt x="3033" y="4911"/>
                  <a:pt x="3056" y="4911"/>
                </a:cubicBezTo>
                <a:cubicBezTo>
                  <a:pt x="3102" y="4911"/>
                  <a:pt x="3147" y="4893"/>
                  <a:pt x="3181" y="4860"/>
                </a:cubicBezTo>
                <a:lnTo>
                  <a:pt x="4463" y="3586"/>
                </a:lnTo>
                <a:lnTo>
                  <a:pt x="5223" y="3586"/>
                </a:lnTo>
                <a:cubicBezTo>
                  <a:pt x="5320" y="3586"/>
                  <a:pt x="5399" y="3507"/>
                  <a:pt x="5399" y="3410"/>
                </a:cubicBezTo>
                <a:lnTo>
                  <a:pt x="5399" y="176"/>
                </a:lnTo>
                <a:cubicBezTo>
                  <a:pt x="5399" y="79"/>
                  <a:pt x="5320" y="0"/>
                  <a:pt x="5223" y="0"/>
                </a:cubicBezTo>
                <a:close/>
                <a:moveTo>
                  <a:pt x="2700" y="3090"/>
                </a:moveTo>
                <a:cubicBezTo>
                  <a:pt x="2550" y="3090"/>
                  <a:pt x="2428" y="2969"/>
                  <a:pt x="2428" y="2819"/>
                </a:cubicBezTo>
                <a:cubicBezTo>
                  <a:pt x="2428" y="2669"/>
                  <a:pt x="2550" y="2547"/>
                  <a:pt x="2700" y="2547"/>
                </a:cubicBezTo>
                <a:cubicBezTo>
                  <a:pt x="2849" y="2547"/>
                  <a:pt x="2971" y="2669"/>
                  <a:pt x="2971" y="2819"/>
                </a:cubicBezTo>
                <a:cubicBezTo>
                  <a:pt x="2971" y="2969"/>
                  <a:pt x="2849" y="3090"/>
                  <a:pt x="2700" y="3090"/>
                </a:cubicBezTo>
                <a:close/>
                <a:moveTo>
                  <a:pt x="2984" y="1799"/>
                </a:moveTo>
                <a:cubicBezTo>
                  <a:pt x="2948" y="1823"/>
                  <a:pt x="2924" y="1841"/>
                  <a:pt x="2910" y="1853"/>
                </a:cubicBezTo>
                <a:lnTo>
                  <a:pt x="2910" y="2136"/>
                </a:lnTo>
                <a:cubicBezTo>
                  <a:pt x="2910" y="2253"/>
                  <a:pt x="2816" y="2347"/>
                  <a:pt x="2700" y="2347"/>
                </a:cubicBezTo>
                <a:cubicBezTo>
                  <a:pt x="2583" y="2347"/>
                  <a:pt x="2489" y="2253"/>
                  <a:pt x="2489" y="2136"/>
                </a:cubicBezTo>
                <a:lnTo>
                  <a:pt x="2489" y="1831"/>
                </a:lnTo>
                <a:cubicBezTo>
                  <a:pt x="2489" y="1627"/>
                  <a:pt x="2638" y="1525"/>
                  <a:pt x="2746" y="1451"/>
                </a:cubicBezTo>
                <a:cubicBezTo>
                  <a:pt x="2863" y="1371"/>
                  <a:pt x="2941" y="1318"/>
                  <a:pt x="2941" y="1153"/>
                </a:cubicBezTo>
                <a:cubicBezTo>
                  <a:pt x="2941" y="1020"/>
                  <a:pt x="2833" y="912"/>
                  <a:pt x="2700" y="912"/>
                </a:cubicBezTo>
                <a:cubicBezTo>
                  <a:pt x="2567" y="912"/>
                  <a:pt x="2458" y="1020"/>
                  <a:pt x="2458" y="1153"/>
                </a:cubicBezTo>
                <a:cubicBezTo>
                  <a:pt x="2458" y="1269"/>
                  <a:pt x="2364" y="1364"/>
                  <a:pt x="2248" y="1364"/>
                </a:cubicBezTo>
                <a:cubicBezTo>
                  <a:pt x="2132" y="1364"/>
                  <a:pt x="2037" y="1269"/>
                  <a:pt x="2037" y="1153"/>
                </a:cubicBezTo>
                <a:cubicBezTo>
                  <a:pt x="2037" y="788"/>
                  <a:pt x="2334" y="491"/>
                  <a:pt x="2700" y="491"/>
                </a:cubicBezTo>
                <a:cubicBezTo>
                  <a:pt x="3065" y="491"/>
                  <a:pt x="3362" y="788"/>
                  <a:pt x="3362" y="1153"/>
                </a:cubicBezTo>
                <a:cubicBezTo>
                  <a:pt x="3362" y="1541"/>
                  <a:pt x="3125" y="1702"/>
                  <a:pt x="2984" y="1799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Rectangle 2"/>
          <p:cNvSpPr txBox="1">
            <a:spLocks/>
          </p:cNvSpPr>
          <p:nvPr/>
        </p:nvSpPr>
        <p:spPr>
          <a:xfrm>
            <a:off x="2476499" y="1551707"/>
            <a:ext cx="7239000" cy="14319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40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避免通过污染的针头、注射器或其它穿刺工具传播</a:t>
            </a:r>
          </a:p>
        </p:txBody>
      </p:sp>
      <p:sp>
        <p:nvSpPr>
          <p:cNvPr id="8" name="Rectangle 3"/>
          <p:cNvSpPr txBox="1">
            <a:spLocks/>
          </p:cNvSpPr>
          <p:nvPr/>
        </p:nvSpPr>
        <p:spPr>
          <a:xfrm>
            <a:off x="3477371" y="3303882"/>
            <a:ext cx="6412863" cy="306684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500"/>
              </a:spcBef>
              <a:spcAft>
                <a:spcPts val="500"/>
              </a:spcAft>
              <a:buNone/>
            </a:pPr>
            <a:r>
              <a:rPr lang="zh-CN" altLang="en-US" sz="2400" b="1" dirty="0">
                <a:cs typeface="+mn-ea"/>
                <a:sym typeface="+mn-lt"/>
              </a:rPr>
              <a:t>A：避免不必要的注射</a:t>
            </a:r>
          </a:p>
          <a:p>
            <a:pPr algn="just">
              <a:spcBef>
                <a:spcPts val="500"/>
              </a:spcBef>
              <a:spcAft>
                <a:spcPts val="500"/>
              </a:spcAft>
              <a:buNone/>
            </a:pPr>
            <a:endParaRPr lang="zh-CN" altLang="en-US" sz="2400" b="1" dirty="0">
              <a:cs typeface="+mn-ea"/>
              <a:sym typeface="+mn-lt"/>
            </a:endParaRPr>
          </a:p>
          <a:p>
            <a:pPr algn="just">
              <a:spcBef>
                <a:spcPts val="500"/>
              </a:spcBef>
              <a:spcAft>
                <a:spcPts val="500"/>
              </a:spcAft>
              <a:buNone/>
            </a:pPr>
            <a:r>
              <a:rPr lang="zh-CN" altLang="en-US" sz="2400" b="1" dirty="0">
                <a:cs typeface="+mn-ea"/>
                <a:sym typeface="+mn-lt"/>
              </a:rPr>
              <a:t>B：使用清洁器具</a:t>
            </a:r>
          </a:p>
          <a:p>
            <a:pPr algn="just">
              <a:spcBef>
                <a:spcPts val="500"/>
              </a:spcBef>
              <a:spcAft>
                <a:spcPts val="500"/>
              </a:spcAft>
              <a:buNone/>
            </a:pPr>
            <a:endParaRPr lang="zh-CN" altLang="en-US" sz="2400" b="1" dirty="0">
              <a:cs typeface="+mn-ea"/>
              <a:sym typeface="+mn-lt"/>
            </a:endParaRPr>
          </a:p>
          <a:p>
            <a:pPr algn="just">
              <a:spcBef>
                <a:spcPts val="500"/>
              </a:spcBef>
              <a:spcAft>
                <a:spcPts val="500"/>
              </a:spcAft>
              <a:buNone/>
            </a:pPr>
            <a:r>
              <a:rPr lang="zh-CN" altLang="en-US" sz="2400" b="1" dirty="0">
                <a:cs typeface="+mn-ea"/>
                <a:sym typeface="+mn-lt"/>
              </a:rPr>
              <a:t>C：不与他人共用针头或注射器及其它可以    </a:t>
            </a:r>
          </a:p>
          <a:p>
            <a:pPr algn="just">
              <a:spcBef>
                <a:spcPts val="500"/>
              </a:spcBef>
              <a:spcAft>
                <a:spcPts val="500"/>
              </a:spcAft>
              <a:buNone/>
            </a:pPr>
            <a:r>
              <a:rPr lang="zh-CN" altLang="en-US" sz="2400" b="1" dirty="0">
                <a:cs typeface="+mn-ea"/>
                <a:sym typeface="+mn-lt"/>
              </a:rPr>
              <a:t>      引起破损的工具如剃须刀、牙刷等</a:t>
            </a:r>
          </a:p>
          <a:p>
            <a:pPr algn="just">
              <a:spcBef>
                <a:spcPts val="500"/>
              </a:spcBef>
              <a:spcAft>
                <a:spcPts val="500"/>
              </a:spcAft>
              <a:buNone/>
            </a:pPr>
            <a:endParaRPr lang="zh-CN" altLang="en-US" sz="24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DC2ADA8F-D78A-49C6-8E70-8145519A432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0" t="4601" r="20309" b="1936"/>
          <a:stretch/>
        </p:blipFill>
        <p:spPr>
          <a:xfrm>
            <a:off x="7678994" y="2204454"/>
            <a:ext cx="4385187" cy="4236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24460"/>
      </p:ext>
    </p:extLst>
  </p:cSld>
  <p:clrMapOvr>
    <a:masterClrMapping/>
  </p:clrMapOvr>
  <p:transition spd="med" advTm="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6" grpId="0" animBg="1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BFF14E1-4930-47A8-B323-0BF63B8ADE0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24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5" name="矩形: 圆角 4">
            <a:extLst>
              <a:ext uri="{FF2B5EF4-FFF2-40B4-BE49-F238E27FC236}">
                <a16:creationId xmlns:a16="http://schemas.microsoft.com/office/drawing/2014/main" xmlns="" id="{BCE467C4-EE99-495E-A788-88BC8C7E5434}"/>
              </a:ext>
            </a:extLst>
          </p:cNvPr>
          <p:cNvSpPr/>
          <p:nvPr/>
        </p:nvSpPr>
        <p:spPr>
          <a:xfrm>
            <a:off x="1278194" y="1145458"/>
            <a:ext cx="9792929" cy="4847303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765F8A28-FF5A-4F57-8701-5FF6DA54677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00" t="7077" r="5917"/>
          <a:stretch/>
        </p:blipFill>
        <p:spPr>
          <a:xfrm>
            <a:off x="9684776" y="4184658"/>
            <a:ext cx="1903852" cy="2673342"/>
          </a:xfrm>
          <a:prstGeom prst="rect">
            <a:avLst/>
          </a:prstGeom>
        </p:spPr>
      </p:pic>
      <p:sp>
        <p:nvSpPr>
          <p:cNvPr id="7" name="Rectangle 11">
            <a:extLst>
              <a:ext uri="{FF2B5EF4-FFF2-40B4-BE49-F238E27FC236}">
                <a16:creationId xmlns:a16="http://schemas.microsoft.com/office/drawing/2014/main" xmlns="" id="{DE47DE22-3C15-48F6-9691-542E4F7CF0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4182" y="1899696"/>
            <a:ext cx="9036669" cy="1559074"/>
          </a:xfrm>
          <a:prstGeom prst="rect">
            <a:avLst/>
          </a:prstGeom>
          <a:noFill/>
          <a:ln w="9525" cap="flat" cmpd="sng">
            <a:noFill/>
            <a:bevel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72575" tIns="36287" rIns="72575" bIns="36287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eaLnBrk="0" hangingPunct="0">
              <a:lnSpc>
                <a:spcPct val="150000"/>
              </a:lnSpc>
            </a:pPr>
            <a:r>
              <a:rPr lang="zh-CN" altLang="en-US" sz="1867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      全世界艾滋病的流行仍在继续蔓延，每分钟有 </a:t>
            </a:r>
            <a:r>
              <a:rPr lang="en-US" altLang="zh-CN" sz="24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9</a:t>
            </a:r>
            <a:r>
              <a:rPr lang="zh-CN" altLang="en-US" sz="24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人</a:t>
            </a:r>
            <a:r>
              <a:rPr lang="zh-CN" altLang="en-US" sz="1867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新感染艾滋病，每天约有</a:t>
            </a:r>
            <a:r>
              <a:rPr lang="en-US" altLang="zh-CN" sz="24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1.5</a:t>
            </a:r>
            <a:r>
              <a:rPr lang="zh-CN" altLang="en-US" sz="24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万人</a:t>
            </a:r>
            <a:r>
              <a:rPr lang="zh-CN" altLang="en-US" sz="1867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感染 </a:t>
            </a:r>
            <a:r>
              <a:rPr lang="en-US" altLang="zh-CN" sz="1867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!  </a:t>
            </a:r>
            <a:r>
              <a:rPr lang="zh-CN" altLang="en-US" sz="1867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每分钟有</a:t>
            </a:r>
            <a:r>
              <a:rPr lang="zh-CN" altLang="en-US" sz="2400" b="1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6</a:t>
            </a:r>
            <a:r>
              <a:rPr lang="zh-CN" altLang="en-US" sz="24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人</a:t>
            </a:r>
            <a:r>
              <a:rPr lang="zh-CN" altLang="en-US" sz="1867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死于艾滋病，每天约有 </a:t>
            </a:r>
            <a:r>
              <a:rPr lang="en-US" altLang="zh-CN" sz="24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8000</a:t>
            </a:r>
            <a:r>
              <a:rPr lang="zh-CN" altLang="en-US" sz="24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人</a:t>
            </a:r>
            <a:r>
              <a:rPr lang="zh-CN" altLang="en-US" sz="1867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因为艾滋病离开人世！</a:t>
            </a:r>
            <a:endParaRPr lang="en-US" altLang="zh-CN" sz="1867" dirty="0">
              <a:solidFill>
                <a:schemeClr val="tx2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0" hangingPunct="0">
              <a:lnSpc>
                <a:spcPct val="150000"/>
              </a:lnSpc>
            </a:pPr>
            <a:endParaRPr lang="zh-CN" altLang="en-US" sz="1867" dirty="0">
              <a:solidFill>
                <a:schemeClr val="tx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91F4B396-7495-4343-8C15-F5F24E7E01E5}"/>
              </a:ext>
            </a:extLst>
          </p:cNvPr>
          <p:cNvGrpSpPr/>
          <p:nvPr/>
        </p:nvGrpSpPr>
        <p:grpSpPr>
          <a:xfrm>
            <a:off x="2017467" y="1007184"/>
            <a:ext cx="4168879" cy="773041"/>
            <a:chOff x="2332469" y="809238"/>
            <a:chExt cx="1859969" cy="608493"/>
          </a:xfrm>
          <a:solidFill>
            <a:srgbClr val="C00000"/>
          </a:solidFill>
        </p:grpSpPr>
        <p:sp>
          <p:nvSpPr>
            <p:cNvPr id="9" name="圆角矩形 4">
              <a:extLst>
                <a:ext uri="{FF2B5EF4-FFF2-40B4-BE49-F238E27FC236}">
                  <a16:creationId xmlns:a16="http://schemas.microsoft.com/office/drawing/2014/main" xmlns="" id="{1F726AEE-32D0-4761-90FF-2190142B48EA}"/>
                </a:ext>
              </a:extLst>
            </p:cNvPr>
            <p:cNvSpPr/>
            <p:nvPr/>
          </p:nvSpPr>
          <p:spPr bwMode="auto">
            <a:xfrm>
              <a:off x="2332469" y="809238"/>
              <a:ext cx="1859969" cy="608493"/>
            </a:xfrm>
            <a:prstGeom prst="roundRect">
              <a:avLst>
                <a:gd name="adj" fmla="val 50000"/>
              </a:avLst>
            </a:prstGeom>
            <a:grpFill/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45088" tIns="72544" rIns="145088" bIns="7254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088135"/>
              <a:endParaRPr lang="zh-CN" altLang="en-US" sz="3733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1EFF6E5F-045E-4A7A-9A80-11F977B323B0}"/>
                </a:ext>
              </a:extLst>
            </p:cNvPr>
            <p:cNvSpPr/>
            <p:nvPr/>
          </p:nvSpPr>
          <p:spPr>
            <a:xfrm>
              <a:off x="2332469" y="923027"/>
              <a:ext cx="1859969" cy="37956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>
                  <a:cs typeface="+mn-ea"/>
                  <a:sym typeface="+mn-lt"/>
                </a:rPr>
                <a:t>全球艾滋病流行情况</a:t>
              </a: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5E0DCA8F-4350-4591-8009-3A1AC69AB254}"/>
              </a:ext>
            </a:extLst>
          </p:cNvPr>
          <p:cNvSpPr/>
          <p:nvPr/>
        </p:nvSpPr>
        <p:spPr>
          <a:xfrm>
            <a:off x="1578425" y="3821767"/>
            <a:ext cx="7801550" cy="16890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</a:pPr>
            <a:r>
              <a:rPr lang="zh-CN" altLang="en-US" sz="1867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     </a:t>
            </a:r>
            <a:r>
              <a:rPr lang="zh-CN" altLang="en-US" sz="1867" dirty="0">
                <a:solidFill>
                  <a:schemeClr val="tx2"/>
                </a:solidFill>
                <a:cs typeface="+mn-ea"/>
                <a:sym typeface="+mn-lt"/>
              </a:rPr>
              <a:t>已经有超过</a:t>
            </a:r>
            <a:r>
              <a:rPr lang="en-US" altLang="zh-CN" sz="2400" b="1" dirty="0">
                <a:solidFill>
                  <a:srgbClr val="C00000"/>
                </a:solidFill>
                <a:cs typeface="+mn-ea"/>
                <a:sym typeface="+mn-lt"/>
              </a:rPr>
              <a:t>6300</a:t>
            </a:r>
            <a:r>
              <a:rPr lang="zh-CN" altLang="en-US" sz="2400" b="1" dirty="0">
                <a:solidFill>
                  <a:srgbClr val="C00000"/>
                </a:solidFill>
                <a:cs typeface="+mn-ea"/>
                <a:sym typeface="+mn-lt"/>
              </a:rPr>
              <a:t>万人</a:t>
            </a:r>
            <a:r>
              <a:rPr lang="zh-CN" altLang="en-US" sz="1867" dirty="0">
                <a:solidFill>
                  <a:schemeClr val="tx2"/>
                </a:solidFill>
                <a:cs typeface="+mn-ea"/>
                <a:sym typeface="+mn-lt"/>
              </a:rPr>
              <a:t>感染了艾滋病病毒。其中</a:t>
            </a:r>
            <a:r>
              <a:rPr lang="en-US" altLang="zh-CN" sz="2400" b="1" dirty="0">
                <a:solidFill>
                  <a:srgbClr val="C00000"/>
                </a:solidFill>
                <a:cs typeface="+mn-ea"/>
                <a:sym typeface="+mn-lt"/>
              </a:rPr>
              <a:t>2200</a:t>
            </a:r>
            <a:r>
              <a:rPr lang="zh-CN" altLang="en-US" sz="2400" b="1" dirty="0">
                <a:solidFill>
                  <a:srgbClr val="C00000"/>
                </a:solidFill>
                <a:cs typeface="+mn-ea"/>
                <a:sym typeface="+mn-lt"/>
              </a:rPr>
              <a:t>万人</a:t>
            </a:r>
            <a:r>
              <a:rPr lang="zh-CN" altLang="en-US" sz="1867" dirty="0">
                <a:solidFill>
                  <a:schemeClr val="tx2"/>
                </a:solidFill>
                <a:cs typeface="+mn-ea"/>
                <a:sym typeface="+mn-lt"/>
              </a:rPr>
              <a:t>已经死亡。非洲的艾滋病病毒流行最为严重</a:t>
            </a:r>
            <a:r>
              <a:rPr lang="en-US" altLang="zh-CN" sz="1867" dirty="0">
                <a:solidFill>
                  <a:schemeClr val="tx2"/>
                </a:solidFill>
                <a:cs typeface="+mn-ea"/>
                <a:sym typeface="+mn-lt"/>
              </a:rPr>
              <a:t>——</a:t>
            </a:r>
            <a:r>
              <a:rPr lang="zh-CN" altLang="en-US" sz="1867" dirty="0">
                <a:solidFill>
                  <a:schemeClr val="tx2"/>
                </a:solidFill>
                <a:cs typeface="+mn-ea"/>
                <a:sym typeface="+mn-lt"/>
              </a:rPr>
              <a:t>有</a:t>
            </a:r>
            <a:r>
              <a:rPr lang="en-US" altLang="zh-CN" sz="1867" dirty="0">
                <a:solidFill>
                  <a:schemeClr val="tx2"/>
                </a:solidFill>
                <a:cs typeface="+mn-ea"/>
                <a:sym typeface="+mn-lt"/>
              </a:rPr>
              <a:t>7</a:t>
            </a:r>
            <a:r>
              <a:rPr lang="zh-CN" altLang="en-US" sz="1867" dirty="0">
                <a:solidFill>
                  <a:schemeClr val="tx2"/>
                </a:solidFill>
                <a:cs typeface="+mn-ea"/>
                <a:sym typeface="+mn-lt"/>
              </a:rPr>
              <a:t>个国家的成人感染率</a:t>
            </a:r>
            <a:r>
              <a:rPr lang="zh-CN" altLang="en-US" sz="2400" b="1" dirty="0">
                <a:solidFill>
                  <a:srgbClr val="C00000"/>
                </a:solidFill>
                <a:cs typeface="+mn-ea"/>
                <a:sym typeface="+mn-lt"/>
              </a:rPr>
              <a:t>超过了</a:t>
            </a:r>
            <a:r>
              <a:rPr lang="en-US" altLang="zh-CN" sz="2400" b="1" dirty="0">
                <a:solidFill>
                  <a:srgbClr val="C00000"/>
                </a:solidFill>
                <a:cs typeface="+mn-ea"/>
                <a:sym typeface="+mn-lt"/>
              </a:rPr>
              <a:t>20%</a:t>
            </a:r>
            <a:r>
              <a:rPr lang="zh-CN" altLang="en-US" sz="1867" dirty="0">
                <a:solidFill>
                  <a:schemeClr val="tx2"/>
                </a:solidFill>
                <a:cs typeface="+mn-ea"/>
                <a:sym typeface="+mn-lt"/>
              </a:rPr>
              <a:t>，最高的</a:t>
            </a:r>
            <a:r>
              <a:rPr lang="zh-CN" altLang="en-US" sz="2400" b="1" dirty="0">
                <a:solidFill>
                  <a:srgbClr val="C00000"/>
                </a:solidFill>
                <a:cs typeface="+mn-ea"/>
                <a:sym typeface="+mn-lt"/>
              </a:rPr>
              <a:t>接近</a:t>
            </a:r>
            <a:r>
              <a:rPr lang="en-US" altLang="zh-CN" sz="2400" b="1" dirty="0">
                <a:solidFill>
                  <a:srgbClr val="C00000"/>
                </a:solidFill>
                <a:cs typeface="+mn-ea"/>
                <a:sym typeface="+mn-lt"/>
              </a:rPr>
              <a:t>40</a:t>
            </a:r>
            <a:r>
              <a:rPr lang="zh-CN" altLang="en-US" sz="2400" b="1" dirty="0">
                <a:solidFill>
                  <a:srgbClr val="C00000"/>
                </a:solidFill>
                <a:cs typeface="+mn-ea"/>
                <a:sym typeface="+mn-lt"/>
              </a:rPr>
              <a:t>％</a:t>
            </a:r>
            <a:r>
              <a:rPr lang="zh-CN" altLang="en-US" sz="1867" dirty="0">
                <a:solidFill>
                  <a:schemeClr val="tx2"/>
                </a:solidFill>
                <a:cs typeface="+mn-ea"/>
                <a:sym typeface="+mn-lt"/>
              </a:rPr>
              <a:t>。 </a:t>
            </a:r>
            <a:endParaRPr lang="en-US" altLang="zh-CN" sz="1867" dirty="0">
              <a:solidFill>
                <a:schemeClr val="tx2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17889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420"/>
                            </p:stCondLst>
                            <p:childTnLst>
                              <p:par>
                                <p:cTn id="36" presetID="18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build="allAtOnce"/>
      <p:bldP spid="11" grpId="0"/>
      <p:bldP spid="11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269329FE-936D-4932-91D9-A78BA26F227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24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D8C7C1AD-2492-4B03-853D-042CC3BC3922}"/>
              </a:ext>
            </a:extLst>
          </p:cNvPr>
          <p:cNvSpPr txBox="1"/>
          <p:nvPr/>
        </p:nvSpPr>
        <p:spPr>
          <a:xfrm>
            <a:off x="738620" y="177093"/>
            <a:ext cx="40302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spc="3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03 </a:t>
            </a:r>
            <a:r>
              <a:rPr lang="zh-CN" altLang="en-US" sz="2800" b="1" spc="3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艾滋病的防护措施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25ACF925-D6B6-4AF4-8869-7FB19B736344}"/>
              </a:ext>
            </a:extLst>
          </p:cNvPr>
          <p:cNvCxnSpPr/>
          <p:nvPr/>
        </p:nvCxnSpPr>
        <p:spPr>
          <a:xfrm>
            <a:off x="603849" y="755733"/>
            <a:ext cx="10936987" cy="6273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49D30ED2-AE5D-4437-9B42-8B5BDA51384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45" r="18133"/>
          <a:stretch/>
        </p:blipFill>
        <p:spPr>
          <a:xfrm>
            <a:off x="10652188" y="-55420"/>
            <a:ext cx="1049335" cy="1246471"/>
          </a:xfrm>
          <a:prstGeom prst="rect">
            <a:avLst/>
          </a:prstGeom>
        </p:spPr>
      </p:pic>
      <p:sp>
        <p:nvSpPr>
          <p:cNvPr id="6" name="speech-bubble-with-question-mark_62024"/>
          <p:cNvSpPr>
            <a:spLocks noChangeAspect="1"/>
          </p:cNvSpPr>
          <p:nvPr/>
        </p:nvSpPr>
        <p:spPr bwMode="auto">
          <a:xfrm>
            <a:off x="1161204" y="2932982"/>
            <a:ext cx="1887795" cy="1714539"/>
          </a:xfrm>
          <a:custGeom>
            <a:avLst/>
            <a:gdLst>
              <a:gd name="T0" fmla="*/ 5223 w 5399"/>
              <a:gd name="T1" fmla="*/ 0 h 4911"/>
              <a:gd name="T2" fmla="*/ 177 w 5399"/>
              <a:gd name="T3" fmla="*/ 0 h 4911"/>
              <a:gd name="T4" fmla="*/ 0 w 5399"/>
              <a:gd name="T5" fmla="*/ 176 h 4911"/>
              <a:gd name="T6" fmla="*/ 0 w 5399"/>
              <a:gd name="T7" fmla="*/ 3410 h 4911"/>
              <a:gd name="T8" fmla="*/ 177 w 5399"/>
              <a:gd name="T9" fmla="*/ 3586 h 4911"/>
              <a:gd name="T10" fmla="*/ 2879 w 5399"/>
              <a:gd name="T11" fmla="*/ 3586 h 4911"/>
              <a:gd name="T12" fmla="*/ 2879 w 5399"/>
              <a:gd name="T13" fmla="*/ 4735 h 4911"/>
              <a:gd name="T14" fmla="*/ 2988 w 5399"/>
              <a:gd name="T15" fmla="*/ 4898 h 4911"/>
              <a:gd name="T16" fmla="*/ 3056 w 5399"/>
              <a:gd name="T17" fmla="*/ 4911 h 4911"/>
              <a:gd name="T18" fmla="*/ 3181 w 5399"/>
              <a:gd name="T19" fmla="*/ 4860 h 4911"/>
              <a:gd name="T20" fmla="*/ 4463 w 5399"/>
              <a:gd name="T21" fmla="*/ 3586 h 4911"/>
              <a:gd name="T22" fmla="*/ 5223 w 5399"/>
              <a:gd name="T23" fmla="*/ 3586 h 4911"/>
              <a:gd name="T24" fmla="*/ 5399 w 5399"/>
              <a:gd name="T25" fmla="*/ 3410 h 4911"/>
              <a:gd name="T26" fmla="*/ 5399 w 5399"/>
              <a:gd name="T27" fmla="*/ 176 h 4911"/>
              <a:gd name="T28" fmla="*/ 5223 w 5399"/>
              <a:gd name="T29" fmla="*/ 0 h 4911"/>
              <a:gd name="T30" fmla="*/ 2700 w 5399"/>
              <a:gd name="T31" fmla="*/ 3090 h 4911"/>
              <a:gd name="T32" fmla="*/ 2428 w 5399"/>
              <a:gd name="T33" fmla="*/ 2819 h 4911"/>
              <a:gd name="T34" fmla="*/ 2700 w 5399"/>
              <a:gd name="T35" fmla="*/ 2547 h 4911"/>
              <a:gd name="T36" fmla="*/ 2971 w 5399"/>
              <a:gd name="T37" fmla="*/ 2819 h 4911"/>
              <a:gd name="T38" fmla="*/ 2700 w 5399"/>
              <a:gd name="T39" fmla="*/ 3090 h 4911"/>
              <a:gd name="T40" fmla="*/ 2984 w 5399"/>
              <a:gd name="T41" fmla="*/ 1799 h 4911"/>
              <a:gd name="T42" fmla="*/ 2910 w 5399"/>
              <a:gd name="T43" fmla="*/ 1853 h 4911"/>
              <a:gd name="T44" fmla="*/ 2910 w 5399"/>
              <a:gd name="T45" fmla="*/ 2136 h 4911"/>
              <a:gd name="T46" fmla="*/ 2700 w 5399"/>
              <a:gd name="T47" fmla="*/ 2347 h 4911"/>
              <a:gd name="T48" fmla="*/ 2489 w 5399"/>
              <a:gd name="T49" fmla="*/ 2136 h 4911"/>
              <a:gd name="T50" fmla="*/ 2489 w 5399"/>
              <a:gd name="T51" fmla="*/ 1831 h 4911"/>
              <a:gd name="T52" fmla="*/ 2746 w 5399"/>
              <a:gd name="T53" fmla="*/ 1451 h 4911"/>
              <a:gd name="T54" fmla="*/ 2941 w 5399"/>
              <a:gd name="T55" fmla="*/ 1153 h 4911"/>
              <a:gd name="T56" fmla="*/ 2700 w 5399"/>
              <a:gd name="T57" fmla="*/ 912 h 4911"/>
              <a:gd name="T58" fmla="*/ 2458 w 5399"/>
              <a:gd name="T59" fmla="*/ 1153 h 4911"/>
              <a:gd name="T60" fmla="*/ 2248 w 5399"/>
              <a:gd name="T61" fmla="*/ 1364 h 4911"/>
              <a:gd name="T62" fmla="*/ 2037 w 5399"/>
              <a:gd name="T63" fmla="*/ 1153 h 4911"/>
              <a:gd name="T64" fmla="*/ 2700 w 5399"/>
              <a:gd name="T65" fmla="*/ 491 h 4911"/>
              <a:gd name="T66" fmla="*/ 3362 w 5399"/>
              <a:gd name="T67" fmla="*/ 1153 h 4911"/>
              <a:gd name="T68" fmla="*/ 2984 w 5399"/>
              <a:gd name="T69" fmla="*/ 1799 h 49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399" h="4911">
                <a:moveTo>
                  <a:pt x="5223" y="0"/>
                </a:moveTo>
                <a:lnTo>
                  <a:pt x="177" y="0"/>
                </a:lnTo>
                <a:cubicBezTo>
                  <a:pt x="79" y="0"/>
                  <a:pt x="0" y="79"/>
                  <a:pt x="0" y="176"/>
                </a:cubicBezTo>
                <a:lnTo>
                  <a:pt x="0" y="3410"/>
                </a:lnTo>
                <a:cubicBezTo>
                  <a:pt x="0" y="3507"/>
                  <a:pt x="79" y="3586"/>
                  <a:pt x="177" y="3586"/>
                </a:cubicBezTo>
                <a:lnTo>
                  <a:pt x="2879" y="3586"/>
                </a:lnTo>
                <a:lnTo>
                  <a:pt x="2879" y="4735"/>
                </a:lnTo>
                <a:cubicBezTo>
                  <a:pt x="2879" y="4806"/>
                  <a:pt x="2922" y="4871"/>
                  <a:pt x="2988" y="4898"/>
                </a:cubicBezTo>
                <a:cubicBezTo>
                  <a:pt x="3010" y="4907"/>
                  <a:pt x="3033" y="4911"/>
                  <a:pt x="3056" y="4911"/>
                </a:cubicBezTo>
                <a:cubicBezTo>
                  <a:pt x="3102" y="4911"/>
                  <a:pt x="3147" y="4893"/>
                  <a:pt x="3181" y="4860"/>
                </a:cubicBezTo>
                <a:lnTo>
                  <a:pt x="4463" y="3586"/>
                </a:lnTo>
                <a:lnTo>
                  <a:pt x="5223" y="3586"/>
                </a:lnTo>
                <a:cubicBezTo>
                  <a:pt x="5320" y="3586"/>
                  <a:pt x="5399" y="3507"/>
                  <a:pt x="5399" y="3410"/>
                </a:cubicBezTo>
                <a:lnTo>
                  <a:pt x="5399" y="176"/>
                </a:lnTo>
                <a:cubicBezTo>
                  <a:pt x="5399" y="79"/>
                  <a:pt x="5320" y="0"/>
                  <a:pt x="5223" y="0"/>
                </a:cubicBezTo>
                <a:close/>
                <a:moveTo>
                  <a:pt x="2700" y="3090"/>
                </a:moveTo>
                <a:cubicBezTo>
                  <a:pt x="2550" y="3090"/>
                  <a:pt x="2428" y="2969"/>
                  <a:pt x="2428" y="2819"/>
                </a:cubicBezTo>
                <a:cubicBezTo>
                  <a:pt x="2428" y="2669"/>
                  <a:pt x="2550" y="2547"/>
                  <a:pt x="2700" y="2547"/>
                </a:cubicBezTo>
                <a:cubicBezTo>
                  <a:pt x="2849" y="2547"/>
                  <a:pt x="2971" y="2669"/>
                  <a:pt x="2971" y="2819"/>
                </a:cubicBezTo>
                <a:cubicBezTo>
                  <a:pt x="2971" y="2969"/>
                  <a:pt x="2849" y="3090"/>
                  <a:pt x="2700" y="3090"/>
                </a:cubicBezTo>
                <a:close/>
                <a:moveTo>
                  <a:pt x="2984" y="1799"/>
                </a:moveTo>
                <a:cubicBezTo>
                  <a:pt x="2948" y="1823"/>
                  <a:pt x="2924" y="1841"/>
                  <a:pt x="2910" y="1853"/>
                </a:cubicBezTo>
                <a:lnTo>
                  <a:pt x="2910" y="2136"/>
                </a:lnTo>
                <a:cubicBezTo>
                  <a:pt x="2910" y="2253"/>
                  <a:pt x="2816" y="2347"/>
                  <a:pt x="2700" y="2347"/>
                </a:cubicBezTo>
                <a:cubicBezTo>
                  <a:pt x="2583" y="2347"/>
                  <a:pt x="2489" y="2253"/>
                  <a:pt x="2489" y="2136"/>
                </a:cubicBezTo>
                <a:lnTo>
                  <a:pt x="2489" y="1831"/>
                </a:lnTo>
                <a:cubicBezTo>
                  <a:pt x="2489" y="1627"/>
                  <a:pt x="2638" y="1525"/>
                  <a:pt x="2746" y="1451"/>
                </a:cubicBezTo>
                <a:cubicBezTo>
                  <a:pt x="2863" y="1371"/>
                  <a:pt x="2941" y="1318"/>
                  <a:pt x="2941" y="1153"/>
                </a:cubicBezTo>
                <a:cubicBezTo>
                  <a:pt x="2941" y="1020"/>
                  <a:pt x="2833" y="912"/>
                  <a:pt x="2700" y="912"/>
                </a:cubicBezTo>
                <a:cubicBezTo>
                  <a:pt x="2567" y="912"/>
                  <a:pt x="2458" y="1020"/>
                  <a:pt x="2458" y="1153"/>
                </a:cubicBezTo>
                <a:cubicBezTo>
                  <a:pt x="2458" y="1269"/>
                  <a:pt x="2364" y="1364"/>
                  <a:pt x="2248" y="1364"/>
                </a:cubicBezTo>
                <a:cubicBezTo>
                  <a:pt x="2132" y="1364"/>
                  <a:pt x="2037" y="1269"/>
                  <a:pt x="2037" y="1153"/>
                </a:cubicBezTo>
                <a:cubicBezTo>
                  <a:pt x="2037" y="788"/>
                  <a:pt x="2334" y="491"/>
                  <a:pt x="2700" y="491"/>
                </a:cubicBezTo>
                <a:cubicBezTo>
                  <a:pt x="3065" y="491"/>
                  <a:pt x="3362" y="788"/>
                  <a:pt x="3362" y="1153"/>
                </a:cubicBezTo>
                <a:cubicBezTo>
                  <a:pt x="3362" y="1541"/>
                  <a:pt x="3125" y="1702"/>
                  <a:pt x="2984" y="1799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Rectangle 2"/>
          <p:cNvSpPr txBox="1">
            <a:spLocks/>
          </p:cNvSpPr>
          <p:nvPr/>
        </p:nvSpPr>
        <p:spPr>
          <a:xfrm>
            <a:off x="1558020" y="1631558"/>
            <a:ext cx="8550275" cy="14319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40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避免接受污染了的血液或血液</a:t>
            </a:r>
            <a:br>
              <a:rPr lang="zh-CN" altLang="en-US" sz="40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40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制品、组织及器官</a:t>
            </a:r>
          </a:p>
        </p:txBody>
      </p:sp>
      <p:sp>
        <p:nvSpPr>
          <p:cNvPr id="8" name="Rectangle 3"/>
          <p:cNvSpPr txBox="1">
            <a:spLocks/>
          </p:cNvSpPr>
          <p:nvPr/>
        </p:nvSpPr>
        <p:spPr>
          <a:xfrm>
            <a:off x="3721393" y="3433008"/>
            <a:ext cx="7819443" cy="240023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500"/>
              </a:spcBef>
              <a:spcAft>
                <a:spcPts val="500"/>
              </a:spcAft>
              <a:buNone/>
            </a:pPr>
            <a:r>
              <a:rPr lang="zh-CN" altLang="en-US" sz="2400" b="1" dirty="0">
                <a:cs typeface="+mn-ea"/>
                <a:sym typeface="+mn-lt"/>
              </a:rPr>
              <a:t>A：预防引起需要输血的事故</a:t>
            </a:r>
          </a:p>
          <a:p>
            <a:pPr algn="just">
              <a:spcBef>
                <a:spcPts val="500"/>
              </a:spcBef>
              <a:spcAft>
                <a:spcPts val="500"/>
              </a:spcAft>
              <a:buNone/>
            </a:pPr>
            <a:endParaRPr lang="zh-CN" altLang="en-US" sz="2400" b="1" dirty="0">
              <a:cs typeface="+mn-ea"/>
              <a:sym typeface="+mn-lt"/>
            </a:endParaRPr>
          </a:p>
          <a:p>
            <a:pPr algn="just">
              <a:spcBef>
                <a:spcPts val="500"/>
              </a:spcBef>
              <a:spcAft>
                <a:spcPts val="500"/>
              </a:spcAft>
              <a:buNone/>
            </a:pPr>
            <a:r>
              <a:rPr lang="zh-CN" altLang="en-US" sz="2400" b="1" dirty="0">
                <a:cs typeface="+mn-ea"/>
                <a:sym typeface="+mn-lt"/>
              </a:rPr>
              <a:t>B：减少不必要或不适当的输血</a:t>
            </a:r>
          </a:p>
          <a:p>
            <a:pPr algn="just">
              <a:spcBef>
                <a:spcPts val="500"/>
              </a:spcBef>
              <a:spcAft>
                <a:spcPts val="500"/>
              </a:spcAft>
              <a:buNone/>
            </a:pPr>
            <a:endParaRPr lang="zh-CN" altLang="en-US" sz="2400" b="1" dirty="0">
              <a:cs typeface="+mn-ea"/>
              <a:sym typeface="+mn-lt"/>
            </a:endParaRPr>
          </a:p>
          <a:p>
            <a:pPr algn="just">
              <a:spcBef>
                <a:spcPts val="500"/>
              </a:spcBef>
              <a:spcAft>
                <a:spcPts val="500"/>
              </a:spcAft>
              <a:buNone/>
            </a:pPr>
            <a:r>
              <a:rPr lang="zh-CN" altLang="en-US" sz="2400" b="1" dirty="0">
                <a:cs typeface="+mn-ea"/>
                <a:sym typeface="+mn-lt"/>
              </a:rPr>
              <a:t>C：只接受经过艾滋病病毒检测的血液、血制品和组织 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4C55F5F9-F654-4700-9FAE-60889E1FE01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88" t="2582" r="26963" b="8088"/>
          <a:stretch/>
        </p:blipFill>
        <p:spPr>
          <a:xfrm>
            <a:off x="9737661" y="1375011"/>
            <a:ext cx="2025163" cy="287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981810"/>
      </p:ext>
    </p:extLst>
  </p:cSld>
  <p:clrMapOvr>
    <a:masterClrMapping/>
  </p:clrMapOvr>
  <p:transition spd="med" advTm="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6" grpId="0" animBg="1"/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035B17C4-0D2D-4F86-9F2D-C4B16E88862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24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4606CEA3-027E-4498-BDE0-8899BAA18931}"/>
              </a:ext>
            </a:extLst>
          </p:cNvPr>
          <p:cNvSpPr txBox="1"/>
          <p:nvPr/>
        </p:nvSpPr>
        <p:spPr>
          <a:xfrm>
            <a:off x="738620" y="177093"/>
            <a:ext cx="40302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spc="3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03 </a:t>
            </a:r>
            <a:r>
              <a:rPr lang="zh-CN" altLang="en-US" sz="2800" b="1" spc="3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艾滋病的防护措施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53F4B9E6-F4D5-49F9-A9B0-F40A6DC226A5}"/>
              </a:ext>
            </a:extLst>
          </p:cNvPr>
          <p:cNvCxnSpPr/>
          <p:nvPr/>
        </p:nvCxnSpPr>
        <p:spPr>
          <a:xfrm>
            <a:off x="603849" y="755733"/>
            <a:ext cx="10936987" cy="6273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41899937-C7DE-4D29-9525-7F9CADDE376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45" r="18133"/>
          <a:stretch/>
        </p:blipFill>
        <p:spPr>
          <a:xfrm>
            <a:off x="10652188" y="-55420"/>
            <a:ext cx="1049335" cy="1246471"/>
          </a:xfrm>
          <a:prstGeom prst="rect">
            <a:avLst/>
          </a:prstGeom>
        </p:spPr>
      </p:pic>
      <p:sp>
        <p:nvSpPr>
          <p:cNvPr id="6" name="speech-bubble-with-question-mark_62024"/>
          <p:cNvSpPr>
            <a:spLocks noChangeAspect="1"/>
          </p:cNvSpPr>
          <p:nvPr/>
        </p:nvSpPr>
        <p:spPr bwMode="auto">
          <a:xfrm>
            <a:off x="1161204" y="2932982"/>
            <a:ext cx="1887795" cy="1714539"/>
          </a:xfrm>
          <a:custGeom>
            <a:avLst/>
            <a:gdLst>
              <a:gd name="T0" fmla="*/ 5223 w 5399"/>
              <a:gd name="T1" fmla="*/ 0 h 4911"/>
              <a:gd name="T2" fmla="*/ 177 w 5399"/>
              <a:gd name="T3" fmla="*/ 0 h 4911"/>
              <a:gd name="T4" fmla="*/ 0 w 5399"/>
              <a:gd name="T5" fmla="*/ 176 h 4911"/>
              <a:gd name="T6" fmla="*/ 0 w 5399"/>
              <a:gd name="T7" fmla="*/ 3410 h 4911"/>
              <a:gd name="T8" fmla="*/ 177 w 5399"/>
              <a:gd name="T9" fmla="*/ 3586 h 4911"/>
              <a:gd name="T10" fmla="*/ 2879 w 5399"/>
              <a:gd name="T11" fmla="*/ 3586 h 4911"/>
              <a:gd name="T12" fmla="*/ 2879 w 5399"/>
              <a:gd name="T13" fmla="*/ 4735 h 4911"/>
              <a:gd name="T14" fmla="*/ 2988 w 5399"/>
              <a:gd name="T15" fmla="*/ 4898 h 4911"/>
              <a:gd name="T16" fmla="*/ 3056 w 5399"/>
              <a:gd name="T17" fmla="*/ 4911 h 4911"/>
              <a:gd name="T18" fmla="*/ 3181 w 5399"/>
              <a:gd name="T19" fmla="*/ 4860 h 4911"/>
              <a:gd name="T20" fmla="*/ 4463 w 5399"/>
              <a:gd name="T21" fmla="*/ 3586 h 4911"/>
              <a:gd name="T22" fmla="*/ 5223 w 5399"/>
              <a:gd name="T23" fmla="*/ 3586 h 4911"/>
              <a:gd name="T24" fmla="*/ 5399 w 5399"/>
              <a:gd name="T25" fmla="*/ 3410 h 4911"/>
              <a:gd name="T26" fmla="*/ 5399 w 5399"/>
              <a:gd name="T27" fmla="*/ 176 h 4911"/>
              <a:gd name="T28" fmla="*/ 5223 w 5399"/>
              <a:gd name="T29" fmla="*/ 0 h 4911"/>
              <a:gd name="T30" fmla="*/ 2700 w 5399"/>
              <a:gd name="T31" fmla="*/ 3090 h 4911"/>
              <a:gd name="T32" fmla="*/ 2428 w 5399"/>
              <a:gd name="T33" fmla="*/ 2819 h 4911"/>
              <a:gd name="T34" fmla="*/ 2700 w 5399"/>
              <a:gd name="T35" fmla="*/ 2547 h 4911"/>
              <a:gd name="T36" fmla="*/ 2971 w 5399"/>
              <a:gd name="T37" fmla="*/ 2819 h 4911"/>
              <a:gd name="T38" fmla="*/ 2700 w 5399"/>
              <a:gd name="T39" fmla="*/ 3090 h 4911"/>
              <a:gd name="T40" fmla="*/ 2984 w 5399"/>
              <a:gd name="T41" fmla="*/ 1799 h 4911"/>
              <a:gd name="T42" fmla="*/ 2910 w 5399"/>
              <a:gd name="T43" fmla="*/ 1853 h 4911"/>
              <a:gd name="T44" fmla="*/ 2910 w 5399"/>
              <a:gd name="T45" fmla="*/ 2136 h 4911"/>
              <a:gd name="T46" fmla="*/ 2700 w 5399"/>
              <a:gd name="T47" fmla="*/ 2347 h 4911"/>
              <a:gd name="T48" fmla="*/ 2489 w 5399"/>
              <a:gd name="T49" fmla="*/ 2136 h 4911"/>
              <a:gd name="T50" fmla="*/ 2489 w 5399"/>
              <a:gd name="T51" fmla="*/ 1831 h 4911"/>
              <a:gd name="T52" fmla="*/ 2746 w 5399"/>
              <a:gd name="T53" fmla="*/ 1451 h 4911"/>
              <a:gd name="T54" fmla="*/ 2941 w 5399"/>
              <a:gd name="T55" fmla="*/ 1153 h 4911"/>
              <a:gd name="T56" fmla="*/ 2700 w 5399"/>
              <a:gd name="T57" fmla="*/ 912 h 4911"/>
              <a:gd name="T58" fmla="*/ 2458 w 5399"/>
              <a:gd name="T59" fmla="*/ 1153 h 4911"/>
              <a:gd name="T60" fmla="*/ 2248 w 5399"/>
              <a:gd name="T61" fmla="*/ 1364 h 4911"/>
              <a:gd name="T62" fmla="*/ 2037 w 5399"/>
              <a:gd name="T63" fmla="*/ 1153 h 4911"/>
              <a:gd name="T64" fmla="*/ 2700 w 5399"/>
              <a:gd name="T65" fmla="*/ 491 h 4911"/>
              <a:gd name="T66" fmla="*/ 3362 w 5399"/>
              <a:gd name="T67" fmla="*/ 1153 h 4911"/>
              <a:gd name="T68" fmla="*/ 2984 w 5399"/>
              <a:gd name="T69" fmla="*/ 1799 h 49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399" h="4911">
                <a:moveTo>
                  <a:pt x="5223" y="0"/>
                </a:moveTo>
                <a:lnTo>
                  <a:pt x="177" y="0"/>
                </a:lnTo>
                <a:cubicBezTo>
                  <a:pt x="79" y="0"/>
                  <a:pt x="0" y="79"/>
                  <a:pt x="0" y="176"/>
                </a:cubicBezTo>
                <a:lnTo>
                  <a:pt x="0" y="3410"/>
                </a:lnTo>
                <a:cubicBezTo>
                  <a:pt x="0" y="3507"/>
                  <a:pt x="79" y="3586"/>
                  <a:pt x="177" y="3586"/>
                </a:cubicBezTo>
                <a:lnTo>
                  <a:pt x="2879" y="3586"/>
                </a:lnTo>
                <a:lnTo>
                  <a:pt x="2879" y="4735"/>
                </a:lnTo>
                <a:cubicBezTo>
                  <a:pt x="2879" y="4806"/>
                  <a:pt x="2922" y="4871"/>
                  <a:pt x="2988" y="4898"/>
                </a:cubicBezTo>
                <a:cubicBezTo>
                  <a:pt x="3010" y="4907"/>
                  <a:pt x="3033" y="4911"/>
                  <a:pt x="3056" y="4911"/>
                </a:cubicBezTo>
                <a:cubicBezTo>
                  <a:pt x="3102" y="4911"/>
                  <a:pt x="3147" y="4893"/>
                  <a:pt x="3181" y="4860"/>
                </a:cubicBezTo>
                <a:lnTo>
                  <a:pt x="4463" y="3586"/>
                </a:lnTo>
                <a:lnTo>
                  <a:pt x="5223" y="3586"/>
                </a:lnTo>
                <a:cubicBezTo>
                  <a:pt x="5320" y="3586"/>
                  <a:pt x="5399" y="3507"/>
                  <a:pt x="5399" y="3410"/>
                </a:cubicBezTo>
                <a:lnTo>
                  <a:pt x="5399" y="176"/>
                </a:lnTo>
                <a:cubicBezTo>
                  <a:pt x="5399" y="79"/>
                  <a:pt x="5320" y="0"/>
                  <a:pt x="5223" y="0"/>
                </a:cubicBezTo>
                <a:close/>
                <a:moveTo>
                  <a:pt x="2700" y="3090"/>
                </a:moveTo>
                <a:cubicBezTo>
                  <a:pt x="2550" y="3090"/>
                  <a:pt x="2428" y="2969"/>
                  <a:pt x="2428" y="2819"/>
                </a:cubicBezTo>
                <a:cubicBezTo>
                  <a:pt x="2428" y="2669"/>
                  <a:pt x="2550" y="2547"/>
                  <a:pt x="2700" y="2547"/>
                </a:cubicBezTo>
                <a:cubicBezTo>
                  <a:pt x="2849" y="2547"/>
                  <a:pt x="2971" y="2669"/>
                  <a:pt x="2971" y="2819"/>
                </a:cubicBezTo>
                <a:cubicBezTo>
                  <a:pt x="2971" y="2969"/>
                  <a:pt x="2849" y="3090"/>
                  <a:pt x="2700" y="3090"/>
                </a:cubicBezTo>
                <a:close/>
                <a:moveTo>
                  <a:pt x="2984" y="1799"/>
                </a:moveTo>
                <a:cubicBezTo>
                  <a:pt x="2948" y="1823"/>
                  <a:pt x="2924" y="1841"/>
                  <a:pt x="2910" y="1853"/>
                </a:cubicBezTo>
                <a:lnTo>
                  <a:pt x="2910" y="2136"/>
                </a:lnTo>
                <a:cubicBezTo>
                  <a:pt x="2910" y="2253"/>
                  <a:pt x="2816" y="2347"/>
                  <a:pt x="2700" y="2347"/>
                </a:cubicBezTo>
                <a:cubicBezTo>
                  <a:pt x="2583" y="2347"/>
                  <a:pt x="2489" y="2253"/>
                  <a:pt x="2489" y="2136"/>
                </a:cubicBezTo>
                <a:lnTo>
                  <a:pt x="2489" y="1831"/>
                </a:lnTo>
                <a:cubicBezTo>
                  <a:pt x="2489" y="1627"/>
                  <a:pt x="2638" y="1525"/>
                  <a:pt x="2746" y="1451"/>
                </a:cubicBezTo>
                <a:cubicBezTo>
                  <a:pt x="2863" y="1371"/>
                  <a:pt x="2941" y="1318"/>
                  <a:pt x="2941" y="1153"/>
                </a:cubicBezTo>
                <a:cubicBezTo>
                  <a:pt x="2941" y="1020"/>
                  <a:pt x="2833" y="912"/>
                  <a:pt x="2700" y="912"/>
                </a:cubicBezTo>
                <a:cubicBezTo>
                  <a:pt x="2567" y="912"/>
                  <a:pt x="2458" y="1020"/>
                  <a:pt x="2458" y="1153"/>
                </a:cubicBezTo>
                <a:cubicBezTo>
                  <a:pt x="2458" y="1269"/>
                  <a:pt x="2364" y="1364"/>
                  <a:pt x="2248" y="1364"/>
                </a:cubicBezTo>
                <a:cubicBezTo>
                  <a:pt x="2132" y="1364"/>
                  <a:pt x="2037" y="1269"/>
                  <a:pt x="2037" y="1153"/>
                </a:cubicBezTo>
                <a:cubicBezTo>
                  <a:pt x="2037" y="788"/>
                  <a:pt x="2334" y="491"/>
                  <a:pt x="2700" y="491"/>
                </a:cubicBezTo>
                <a:cubicBezTo>
                  <a:pt x="3065" y="491"/>
                  <a:pt x="3362" y="788"/>
                  <a:pt x="3362" y="1153"/>
                </a:cubicBezTo>
                <a:cubicBezTo>
                  <a:pt x="3362" y="1541"/>
                  <a:pt x="3125" y="1702"/>
                  <a:pt x="2984" y="1799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Rectangle 2"/>
          <p:cNvSpPr txBox="1">
            <a:spLocks/>
          </p:cNvSpPr>
          <p:nvPr/>
        </p:nvSpPr>
        <p:spPr>
          <a:xfrm>
            <a:off x="3883894" y="1362001"/>
            <a:ext cx="4198561" cy="762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     </a:t>
            </a:r>
            <a:r>
              <a:rPr lang="zh-CN" altLang="en-US" sz="40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避免母婴传播</a:t>
            </a:r>
          </a:p>
        </p:txBody>
      </p:sp>
      <p:sp>
        <p:nvSpPr>
          <p:cNvPr id="8" name="Rectangle 3"/>
          <p:cNvSpPr txBox="1">
            <a:spLocks/>
          </p:cNvSpPr>
          <p:nvPr/>
        </p:nvSpPr>
        <p:spPr>
          <a:xfrm>
            <a:off x="5143352" y="2772973"/>
            <a:ext cx="3999652" cy="233302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500"/>
              </a:spcBef>
              <a:spcAft>
                <a:spcPts val="500"/>
              </a:spcAft>
              <a:buNone/>
            </a:pPr>
            <a:r>
              <a:rPr lang="en-US" altLang="zh-CN" sz="2400" b="1" dirty="0">
                <a:cs typeface="+mn-ea"/>
                <a:sym typeface="+mn-lt"/>
              </a:rPr>
              <a:t>A</a:t>
            </a:r>
            <a:r>
              <a:rPr lang="zh-CN" altLang="en-US" sz="2400" b="1" dirty="0">
                <a:cs typeface="+mn-ea"/>
                <a:sym typeface="+mn-lt"/>
              </a:rPr>
              <a:t>：避免怀孕</a:t>
            </a:r>
          </a:p>
          <a:p>
            <a:pPr algn="just">
              <a:spcBef>
                <a:spcPts val="500"/>
              </a:spcBef>
              <a:spcAft>
                <a:spcPts val="500"/>
              </a:spcAft>
              <a:buNone/>
            </a:pPr>
            <a:endParaRPr lang="zh-CN" altLang="en-US" sz="2400" b="1" dirty="0">
              <a:cs typeface="+mn-ea"/>
              <a:sym typeface="+mn-lt"/>
            </a:endParaRPr>
          </a:p>
          <a:p>
            <a:pPr algn="just">
              <a:spcBef>
                <a:spcPts val="500"/>
              </a:spcBef>
              <a:spcAft>
                <a:spcPts val="500"/>
              </a:spcAft>
              <a:buNone/>
            </a:pPr>
            <a:r>
              <a:rPr lang="en-US" altLang="zh-CN" sz="2400" b="1" dirty="0">
                <a:cs typeface="+mn-ea"/>
                <a:sym typeface="+mn-lt"/>
              </a:rPr>
              <a:t>B</a:t>
            </a:r>
            <a:r>
              <a:rPr lang="zh-CN" altLang="en-US" sz="2400" b="1" dirty="0">
                <a:cs typeface="+mn-ea"/>
                <a:sym typeface="+mn-lt"/>
              </a:rPr>
              <a:t>：终止妊娠</a:t>
            </a:r>
          </a:p>
          <a:p>
            <a:pPr algn="just">
              <a:spcBef>
                <a:spcPts val="500"/>
              </a:spcBef>
              <a:spcAft>
                <a:spcPts val="500"/>
              </a:spcAft>
              <a:buNone/>
            </a:pPr>
            <a:endParaRPr lang="zh-CN" altLang="en-US" sz="2400" b="1" dirty="0">
              <a:cs typeface="+mn-ea"/>
              <a:sym typeface="+mn-lt"/>
            </a:endParaRPr>
          </a:p>
          <a:p>
            <a:pPr algn="just">
              <a:spcBef>
                <a:spcPts val="500"/>
              </a:spcBef>
              <a:spcAft>
                <a:spcPts val="500"/>
              </a:spcAft>
              <a:buNone/>
            </a:pPr>
            <a:r>
              <a:rPr lang="en-US" altLang="zh-CN" sz="2400" b="1" dirty="0">
                <a:cs typeface="+mn-ea"/>
                <a:sym typeface="+mn-lt"/>
              </a:rPr>
              <a:t>C</a:t>
            </a:r>
            <a:r>
              <a:rPr lang="zh-CN" altLang="en-US" sz="2400" b="1" dirty="0">
                <a:cs typeface="+mn-ea"/>
                <a:sym typeface="+mn-lt"/>
              </a:rPr>
              <a:t>：药物阻断，喂养选择</a:t>
            </a:r>
          </a:p>
          <a:p>
            <a:pPr>
              <a:spcBef>
                <a:spcPts val="500"/>
              </a:spcBef>
              <a:spcAft>
                <a:spcPts val="500"/>
              </a:spcAft>
              <a:buFontTx/>
              <a:buNone/>
            </a:pPr>
            <a:r>
              <a:rPr lang="zh-CN" altLang="en-US" sz="4400" b="1" dirty="0">
                <a:cs typeface="+mn-ea"/>
                <a:sym typeface="+mn-lt"/>
              </a:rPr>
              <a:t>  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5F4A769D-BFAB-47BD-BC6E-D46BF40F212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58" t="15809" r="33715" b="23470"/>
          <a:stretch/>
        </p:blipFill>
        <p:spPr>
          <a:xfrm>
            <a:off x="8348585" y="2835701"/>
            <a:ext cx="3442220" cy="3796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403856"/>
      </p:ext>
    </p:extLst>
  </p:cSld>
  <p:clrMapOvr>
    <a:masterClrMapping/>
  </p:clrMapOvr>
  <p:transition spd="med" advTm="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6" grpId="0" animBg="1"/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图片 51">
            <a:extLst>
              <a:ext uri="{FF2B5EF4-FFF2-40B4-BE49-F238E27FC236}">
                <a16:creationId xmlns:a16="http://schemas.microsoft.com/office/drawing/2014/main" xmlns="" id="{BE4844F4-CD7F-4DED-8322-C8CD8E6C9A0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24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53" name="文本框 52">
            <a:extLst>
              <a:ext uri="{FF2B5EF4-FFF2-40B4-BE49-F238E27FC236}">
                <a16:creationId xmlns:a16="http://schemas.microsoft.com/office/drawing/2014/main" xmlns="" id="{04E62D35-1124-4847-B05F-37F3A64BA26D}"/>
              </a:ext>
            </a:extLst>
          </p:cNvPr>
          <p:cNvSpPr txBox="1"/>
          <p:nvPr/>
        </p:nvSpPr>
        <p:spPr>
          <a:xfrm>
            <a:off x="738620" y="177093"/>
            <a:ext cx="40302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spc="3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03 </a:t>
            </a:r>
            <a:r>
              <a:rPr lang="zh-CN" altLang="en-US" sz="2800" b="1" spc="3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艾滋病的防护措施</a:t>
            </a:r>
          </a:p>
        </p:txBody>
      </p:sp>
      <p:cxnSp>
        <p:nvCxnSpPr>
          <p:cNvPr id="54" name="直接连接符 53">
            <a:extLst>
              <a:ext uri="{FF2B5EF4-FFF2-40B4-BE49-F238E27FC236}">
                <a16:creationId xmlns:a16="http://schemas.microsoft.com/office/drawing/2014/main" xmlns="" id="{30A91FCE-5CAD-46C5-9B89-F59341EBF55F}"/>
              </a:ext>
            </a:extLst>
          </p:cNvPr>
          <p:cNvCxnSpPr/>
          <p:nvPr/>
        </p:nvCxnSpPr>
        <p:spPr>
          <a:xfrm>
            <a:off x="603849" y="755733"/>
            <a:ext cx="10936987" cy="6273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5" name="图片 54">
            <a:extLst>
              <a:ext uri="{FF2B5EF4-FFF2-40B4-BE49-F238E27FC236}">
                <a16:creationId xmlns:a16="http://schemas.microsoft.com/office/drawing/2014/main" xmlns="" id="{18115263-075B-463A-8D00-5F2A49627EF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45" r="18133"/>
          <a:stretch/>
        </p:blipFill>
        <p:spPr>
          <a:xfrm>
            <a:off x="10652188" y="-55420"/>
            <a:ext cx="1049335" cy="1246471"/>
          </a:xfrm>
          <a:prstGeom prst="rect">
            <a:avLst/>
          </a:prstGeom>
        </p:spPr>
      </p:pic>
      <p:pic>
        <p:nvPicPr>
          <p:cNvPr id="49" name="图片 48">
            <a:extLst>
              <a:ext uri="{FF2B5EF4-FFF2-40B4-BE49-F238E27FC236}">
                <a16:creationId xmlns:a16="http://schemas.microsoft.com/office/drawing/2014/main" xmlns="" id="{BC04D7F1-38F2-4E6D-8A24-5ED93333726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26" t="16775" r="32573" b="14383"/>
          <a:stretch/>
        </p:blipFill>
        <p:spPr>
          <a:xfrm>
            <a:off x="5612474" y="1446005"/>
            <a:ext cx="1705397" cy="2467457"/>
          </a:xfrm>
          <a:prstGeom prst="rect">
            <a:avLst/>
          </a:prstGeom>
        </p:spPr>
      </p:pic>
      <p:sp>
        <p:nvSpPr>
          <p:cNvPr id="35" name="矩形 47"/>
          <p:cNvSpPr>
            <a:spLocks noChangeArrowheads="1"/>
          </p:cNvSpPr>
          <p:nvPr/>
        </p:nvSpPr>
        <p:spPr bwMode="auto">
          <a:xfrm>
            <a:off x="722351" y="1792970"/>
            <a:ext cx="2112235" cy="307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握手、拥抱或接吻</a:t>
            </a:r>
          </a:p>
        </p:txBody>
      </p:sp>
      <p:sp>
        <p:nvSpPr>
          <p:cNvPr id="36" name="矩形 47"/>
          <p:cNvSpPr>
            <a:spLocks noChangeArrowheads="1"/>
          </p:cNvSpPr>
          <p:nvPr/>
        </p:nvSpPr>
        <p:spPr bwMode="auto">
          <a:xfrm>
            <a:off x="717184" y="3157911"/>
            <a:ext cx="2112235" cy="56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使用共用电话</a:t>
            </a:r>
          </a:p>
          <a:p>
            <a:pPr algn="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到医院就诊 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矩形 47"/>
          <p:cNvSpPr>
            <a:spLocks noChangeArrowheads="1"/>
          </p:cNvSpPr>
          <p:nvPr/>
        </p:nvSpPr>
        <p:spPr bwMode="auto">
          <a:xfrm>
            <a:off x="723659" y="4622879"/>
            <a:ext cx="2112235" cy="695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共餐，共用餐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具或饮具 </a:t>
            </a:r>
          </a:p>
          <a:p>
            <a:pPr>
              <a:buNone/>
            </a:pPr>
            <a:endParaRPr lang="en-US" altLang="zh-CN" sz="7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矩形 47"/>
          <p:cNvSpPr>
            <a:spLocks noChangeArrowheads="1"/>
          </p:cNvSpPr>
          <p:nvPr/>
        </p:nvSpPr>
        <p:spPr bwMode="auto">
          <a:xfrm>
            <a:off x="9360363" y="2468894"/>
            <a:ext cx="2112235" cy="437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咳嗽或打喷嚏 </a:t>
            </a:r>
          </a:p>
          <a:p>
            <a:pPr>
              <a:buNone/>
            </a:pPr>
            <a:endParaRPr lang="en-US" altLang="zh-CN" sz="7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" name="矩形 40"/>
          <p:cNvSpPr>
            <a:spLocks noChangeArrowheads="1"/>
          </p:cNvSpPr>
          <p:nvPr/>
        </p:nvSpPr>
        <p:spPr bwMode="auto">
          <a:xfrm>
            <a:off x="9360363" y="4391631"/>
            <a:ext cx="2112235" cy="56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使用饮水器</a:t>
            </a:r>
          </a:p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使用公共游泳池 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2" name="矩形 47"/>
          <p:cNvSpPr>
            <a:spLocks noChangeArrowheads="1"/>
          </p:cNvSpPr>
          <p:nvPr/>
        </p:nvSpPr>
        <p:spPr bwMode="auto">
          <a:xfrm>
            <a:off x="9360363" y="5647294"/>
            <a:ext cx="2112235" cy="56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使用卫生间或淋浴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设备，被蚊虫叮咬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36526F83-DB81-41BC-BC92-8044BCA86D1E}"/>
              </a:ext>
            </a:extLst>
          </p:cNvPr>
          <p:cNvGrpSpPr/>
          <p:nvPr/>
        </p:nvGrpSpPr>
        <p:grpSpPr>
          <a:xfrm>
            <a:off x="2918627" y="2099447"/>
            <a:ext cx="6377940" cy="4310223"/>
            <a:chOff x="2918627" y="2099447"/>
            <a:chExt cx="6377940" cy="4310223"/>
          </a:xfrm>
        </p:grpSpPr>
        <p:sp>
          <p:nvSpPr>
            <p:cNvPr id="8" name="任意多边形 7"/>
            <p:cNvSpPr/>
            <p:nvPr/>
          </p:nvSpPr>
          <p:spPr>
            <a:xfrm>
              <a:off x="2918627" y="2186648"/>
              <a:ext cx="2423160" cy="0"/>
            </a:xfrm>
            <a:custGeom>
              <a:avLst/>
              <a:gdLst>
                <a:gd name="connsiteX0" fmla="*/ 2423160 w 2423160"/>
                <a:gd name="connsiteY0" fmla="*/ 0 h 0"/>
                <a:gd name="connsiteX1" fmla="*/ 0 w 242316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23160">
                  <a:moveTo>
                    <a:pt x="2423160" y="0"/>
                  </a:moveTo>
                  <a:lnTo>
                    <a:pt x="0" y="0"/>
                  </a:lnTo>
                </a:path>
              </a:pathLst>
            </a:custGeom>
            <a:noFill/>
            <a:ln w="12700">
              <a:solidFill>
                <a:schemeClr val="bg1">
                  <a:lumMod val="75000"/>
                </a:schemeClr>
              </a:solidFill>
              <a:prstDash val="dash"/>
              <a:headEnd type="oval" w="med" len="med"/>
              <a:tailEnd type="oval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2964345" y="3432517"/>
              <a:ext cx="1040131" cy="171451"/>
            </a:xfrm>
            <a:custGeom>
              <a:avLst/>
              <a:gdLst>
                <a:gd name="connsiteX0" fmla="*/ 1040130 w 1040130"/>
                <a:gd name="connsiteY0" fmla="*/ 0 h 171450"/>
                <a:gd name="connsiteX1" fmla="*/ 1040130 w 1040130"/>
                <a:gd name="connsiteY1" fmla="*/ 171450 h 171450"/>
                <a:gd name="connsiteX2" fmla="*/ 0 w 1040130"/>
                <a:gd name="connsiteY2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40130" h="171450">
                  <a:moveTo>
                    <a:pt x="1040130" y="0"/>
                  </a:moveTo>
                  <a:lnTo>
                    <a:pt x="1040130" y="171450"/>
                  </a:lnTo>
                  <a:lnTo>
                    <a:pt x="0" y="171450"/>
                  </a:lnTo>
                </a:path>
              </a:pathLst>
            </a:custGeom>
            <a:noFill/>
            <a:ln w="12700">
              <a:solidFill>
                <a:schemeClr val="bg1">
                  <a:lumMod val="75000"/>
                </a:schemeClr>
              </a:solidFill>
              <a:prstDash val="dash"/>
              <a:headEnd type="oval" w="med" len="med"/>
              <a:tailEnd type="oval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3032927" y="5112728"/>
              <a:ext cx="731520" cy="0"/>
            </a:xfrm>
            <a:custGeom>
              <a:avLst/>
              <a:gdLst>
                <a:gd name="connsiteX0" fmla="*/ 731520 w 731520"/>
                <a:gd name="connsiteY0" fmla="*/ 0 h 0"/>
                <a:gd name="connsiteX1" fmla="*/ 0 w 73152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31520">
                  <a:moveTo>
                    <a:pt x="731520" y="0"/>
                  </a:moveTo>
                  <a:lnTo>
                    <a:pt x="0" y="0"/>
                  </a:lnTo>
                </a:path>
              </a:pathLst>
            </a:custGeom>
            <a:noFill/>
            <a:ln w="12700">
              <a:solidFill>
                <a:schemeClr val="bg1">
                  <a:lumMod val="75000"/>
                </a:schemeClr>
              </a:solidFill>
              <a:prstDash val="dash"/>
              <a:headEnd type="oval" w="med" len="med"/>
              <a:tailEnd type="oval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6873407" y="6210008"/>
              <a:ext cx="2217420" cy="0"/>
            </a:xfrm>
            <a:custGeom>
              <a:avLst/>
              <a:gdLst>
                <a:gd name="connsiteX0" fmla="*/ 0 w 2217420"/>
                <a:gd name="connsiteY0" fmla="*/ 0 h 0"/>
                <a:gd name="connsiteX1" fmla="*/ 2217420 w 221742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17420">
                  <a:moveTo>
                    <a:pt x="0" y="0"/>
                  </a:moveTo>
                  <a:lnTo>
                    <a:pt x="2217420" y="0"/>
                  </a:lnTo>
                </a:path>
              </a:pathLst>
            </a:custGeom>
            <a:noFill/>
            <a:ln w="12700">
              <a:solidFill>
                <a:schemeClr val="bg1">
                  <a:lumMod val="75000"/>
                </a:schemeClr>
              </a:solidFill>
              <a:prstDash val="dash"/>
              <a:headEnd type="oval" w="med" len="med"/>
              <a:tailEnd type="oval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7947827" y="4918419"/>
              <a:ext cx="1303020" cy="251460"/>
            </a:xfrm>
            <a:custGeom>
              <a:avLst/>
              <a:gdLst>
                <a:gd name="connsiteX0" fmla="*/ 0 w 1303020"/>
                <a:gd name="connsiteY0" fmla="*/ 251460 h 251460"/>
                <a:gd name="connsiteX1" fmla="*/ 0 w 1303020"/>
                <a:gd name="connsiteY1" fmla="*/ 0 h 251460"/>
                <a:gd name="connsiteX2" fmla="*/ 1303020 w 1303020"/>
                <a:gd name="connsiteY2" fmla="*/ 0 h 251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03020" h="251460">
                  <a:moveTo>
                    <a:pt x="0" y="251460"/>
                  </a:moveTo>
                  <a:lnTo>
                    <a:pt x="0" y="0"/>
                  </a:lnTo>
                  <a:lnTo>
                    <a:pt x="1303020" y="0"/>
                  </a:lnTo>
                </a:path>
              </a:pathLst>
            </a:custGeom>
            <a:noFill/>
            <a:ln w="12700">
              <a:solidFill>
                <a:schemeClr val="bg1">
                  <a:lumMod val="75000"/>
                </a:schemeClr>
              </a:solidFill>
              <a:prstDash val="dash"/>
              <a:headEnd type="oval" w="med" len="med"/>
              <a:tailEnd type="oval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7856387" y="2975319"/>
              <a:ext cx="1440180" cy="0"/>
            </a:xfrm>
            <a:custGeom>
              <a:avLst/>
              <a:gdLst>
                <a:gd name="connsiteX0" fmla="*/ 0 w 1440180"/>
                <a:gd name="connsiteY0" fmla="*/ 0 h 0"/>
                <a:gd name="connsiteX1" fmla="*/ 1440180 w 14401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40180">
                  <a:moveTo>
                    <a:pt x="0" y="0"/>
                  </a:moveTo>
                  <a:lnTo>
                    <a:pt x="1440180" y="0"/>
                  </a:lnTo>
                </a:path>
              </a:pathLst>
            </a:custGeom>
            <a:noFill/>
            <a:ln w="12700">
              <a:solidFill>
                <a:schemeClr val="bg1">
                  <a:lumMod val="75000"/>
                </a:schemeClr>
              </a:solidFill>
              <a:prstDash val="dash"/>
              <a:headEnd type="oval" w="med" len="med"/>
              <a:tailEnd type="oval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grpSp>
          <p:nvGrpSpPr>
            <p:cNvPr id="2" name="组合 16"/>
            <p:cNvGrpSpPr/>
            <p:nvPr/>
          </p:nvGrpSpPr>
          <p:grpSpPr>
            <a:xfrm>
              <a:off x="6016285" y="5590519"/>
              <a:ext cx="1060451" cy="819151"/>
              <a:chOff x="6016285" y="5216439"/>
              <a:chExt cx="1060450" cy="819150"/>
            </a:xfrm>
          </p:grpSpPr>
          <p:sp>
            <p:nvSpPr>
              <p:cNvPr id="18" name="Freeform 6"/>
              <p:cNvSpPr>
                <a:spLocks/>
              </p:cNvSpPr>
              <p:nvPr/>
            </p:nvSpPr>
            <p:spPr bwMode="auto">
              <a:xfrm rot="20700000">
                <a:off x="6016285" y="5216439"/>
                <a:ext cx="1060450" cy="819150"/>
              </a:xfrm>
              <a:custGeom>
                <a:avLst/>
                <a:gdLst>
                  <a:gd name="T0" fmla="*/ 24 w 392"/>
                  <a:gd name="T1" fmla="*/ 38 h 303"/>
                  <a:gd name="T2" fmla="*/ 1 w 392"/>
                  <a:gd name="T3" fmla="*/ 274 h 303"/>
                  <a:gd name="T4" fmla="*/ 18 w 392"/>
                  <a:gd name="T5" fmla="*/ 290 h 303"/>
                  <a:gd name="T6" fmla="*/ 378 w 392"/>
                  <a:gd name="T7" fmla="*/ 253 h 303"/>
                  <a:gd name="T8" fmla="*/ 387 w 392"/>
                  <a:gd name="T9" fmla="*/ 235 h 303"/>
                  <a:gd name="T10" fmla="*/ 305 w 392"/>
                  <a:gd name="T11" fmla="*/ 8 h 303"/>
                  <a:gd name="T12" fmla="*/ 292 w 392"/>
                  <a:gd name="T13" fmla="*/ 2 h 303"/>
                  <a:gd name="T14" fmla="*/ 41 w 392"/>
                  <a:gd name="T15" fmla="*/ 25 h 303"/>
                  <a:gd name="T16" fmla="*/ 24 w 392"/>
                  <a:gd name="T17" fmla="*/ 38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2" h="303">
                    <a:moveTo>
                      <a:pt x="24" y="38"/>
                    </a:moveTo>
                    <a:cubicBezTo>
                      <a:pt x="1" y="274"/>
                      <a:pt x="1" y="274"/>
                      <a:pt x="1" y="274"/>
                    </a:cubicBezTo>
                    <a:cubicBezTo>
                      <a:pt x="0" y="289"/>
                      <a:pt x="8" y="289"/>
                      <a:pt x="18" y="290"/>
                    </a:cubicBezTo>
                    <a:cubicBezTo>
                      <a:pt x="86" y="296"/>
                      <a:pt x="227" y="303"/>
                      <a:pt x="378" y="253"/>
                    </a:cubicBezTo>
                    <a:cubicBezTo>
                      <a:pt x="392" y="248"/>
                      <a:pt x="387" y="235"/>
                      <a:pt x="387" y="235"/>
                    </a:cubicBezTo>
                    <a:cubicBezTo>
                      <a:pt x="305" y="8"/>
                      <a:pt x="305" y="8"/>
                      <a:pt x="305" y="8"/>
                    </a:cubicBezTo>
                    <a:cubicBezTo>
                      <a:pt x="304" y="4"/>
                      <a:pt x="301" y="0"/>
                      <a:pt x="292" y="2"/>
                    </a:cubicBezTo>
                    <a:cubicBezTo>
                      <a:pt x="195" y="28"/>
                      <a:pt x="97" y="28"/>
                      <a:pt x="41" y="25"/>
                    </a:cubicBezTo>
                    <a:cubicBezTo>
                      <a:pt x="27" y="24"/>
                      <a:pt x="25" y="28"/>
                      <a:pt x="24" y="38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cs typeface="+mn-ea"/>
                  <a:sym typeface="+mn-lt"/>
                </a:endParaRPr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6051460" y="5430693"/>
                <a:ext cx="890515" cy="461664"/>
              </a:xfrm>
              <a:prstGeom prst="rect">
                <a:avLst/>
              </a:prstGeom>
              <a:effectLst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400" dirty="0">
                    <a:solidFill>
                      <a:schemeClr val="bg1"/>
                    </a:solidFill>
                    <a:cs typeface="+mn-ea"/>
                    <a:sym typeface="+mn-lt"/>
                  </a:rPr>
                  <a:t>01</a:t>
                </a:r>
                <a:endParaRPr lang="zh-CN" alt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" name="组合 19"/>
            <p:cNvGrpSpPr/>
            <p:nvPr/>
          </p:nvGrpSpPr>
          <p:grpSpPr>
            <a:xfrm>
              <a:off x="6942423" y="4864296"/>
              <a:ext cx="1084263" cy="1011237"/>
              <a:chOff x="6942422" y="4490220"/>
              <a:chExt cx="1084263" cy="1011237"/>
            </a:xfrm>
          </p:grpSpPr>
          <p:sp>
            <p:nvSpPr>
              <p:cNvPr id="21" name="Freeform 7"/>
              <p:cNvSpPr>
                <a:spLocks/>
              </p:cNvSpPr>
              <p:nvPr/>
            </p:nvSpPr>
            <p:spPr bwMode="auto">
              <a:xfrm rot="20700000">
                <a:off x="6942422" y="4490220"/>
                <a:ext cx="1084263" cy="1011237"/>
              </a:xfrm>
              <a:custGeom>
                <a:avLst/>
                <a:gdLst>
                  <a:gd name="T0" fmla="*/ 387 w 401"/>
                  <a:gd name="T1" fmla="*/ 147 h 374"/>
                  <a:gd name="T2" fmla="*/ 206 w 401"/>
                  <a:gd name="T3" fmla="*/ 8 h 374"/>
                  <a:gd name="T4" fmla="*/ 184 w 401"/>
                  <a:gd name="T5" fmla="*/ 10 h 374"/>
                  <a:gd name="T6" fmla="*/ 14 w 401"/>
                  <a:gd name="T7" fmla="*/ 132 h 374"/>
                  <a:gd name="T8" fmla="*/ 5 w 401"/>
                  <a:gd name="T9" fmla="*/ 157 h 374"/>
                  <a:gd name="T10" fmla="*/ 107 w 401"/>
                  <a:gd name="T11" fmla="*/ 364 h 374"/>
                  <a:gd name="T12" fmla="*/ 134 w 401"/>
                  <a:gd name="T13" fmla="*/ 369 h 374"/>
                  <a:gd name="T14" fmla="*/ 368 w 401"/>
                  <a:gd name="T15" fmla="*/ 202 h 374"/>
                  <a:gd name="T16" fmla="*/ 391 w 401"/>
                  <a:gd name="T17" fmla="*/ 178 h 374"/>
                  <a:gd name="T18" fmla="*/ 387 w 401"/>
                  <a:gd name="T19" fmla="*/ 147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1" h="374">
                    <a:moveTo>
                      <a:pt x="387" y="147"/>
                    </a:moveTo>
                    <a:cubicBezTo>
                      <a:pt x="206" y="8"/>
                      <a:pt x="206" y="8"/>
                      <a:pt x="206" y="8"/>
                    </a:cubicBezTo>
                    <a:cubicBezTo>
                      <a:pt x="200" y="4"/>
                      <a:pt x="193" y="0"/>
                      <a:pt x="184" y="10"/>
                    </a:cubicBezTo>
                    <a:cubicBezTo>
                      <a:pt x="130" y="66"/>
                      <a:pt x="74" y="102"/>
                      <a:pt x="14" y="132"/>
                    </a:cubicBezTo>
                    <a:cubicBezTo>
                      <a:pt x="0" y="140"/>
                      <a:pt x="0" y="145"/>
                      <a:pt x="5" y="157"/>
                    </a:cubicBezTo>
                    <a:cubicBezTo>
                      <a:pt x="107" y="364"/>
                      <a:pt x="107" y="364"/>
                      <a:pt x="107" y="364"/>
                    </a:cubicBezTo>
                    <a:cubicBezTo>
                      <a:pt x="110" y="371"/>
                      <a:pt x="120" y="374"/>
                      <a:pt x="134" y="369"/>
                    </a:cubicBezTo>
                    <a:cubicBezTo>
                      <a:pt x="224" y="330"/>
                      <a:pt x="301" y="270"/>
                      <a:pt x="368" y="202"/>
                    </a:cubicBezTo>
                    <a:cubicBezTo>
                      <a:pt x="376" y="194"/>
                      <a:pt x="383" y="186"/>
                      <a:pt x="391" y="178"/>
                    </a:cubicBezTo>
                    <a:cubicBezTo>
                      <a:pt x="401" y="166"/>
                      <a:pt x="398" y="156"/>
                      <a:pt x="387" y="147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cs typeface="+mn-ea"/>
                  <a:sym typeface="+mn-lt"/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7011013" y="4773007"/>
                <a:ext cx="890516" cy="461665"/>
              </a:xfrm>
              <a:prstGeom prst="rect">
                <a:avLst/>
              </a:prstGeom>
              <a:effectLst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400" dirty="0">
                    <a:solidFill>
                      <a:schemeClr val="bg1"/>
                    </a:solidFill>
                    <a:cs typeface="+mn-ea"/>
                    <a:sym typeface="+mn-lt"/>
                  </a:rPr>
                  <a:t>02</a:t>
                </a:r>
                <a:endParaRPr lang="zh-CN" alt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4" name="组合 22"/>
            <p:cNvGrpSpPr/>
            <p:nvPr/>
          </p:nvGrpSpPr>
          <p:grpSpPr>
            <a:xfrm>
              <a:off x="7142211" y="2865129"/>
              <a:ext cx="1373188" cy="2009775"/>
              <a:chOff x="7142211" y="2491052"/>
              <a:chExt cx="1373188" cy="2009775"/>
            </a:xfrm>
          </p:grpSpPr>
          <p:sp>
            <p:nvSpPr>
              <p:cNvPr id="24" name="Freeform 5"/>
              <p:cNvSpPr>
                <a:spLocks/>
              </p:cNvSpPr>
              <p:nvPr/>
            </p:nvSpPr>
            <p:spPr bwMode="auto">
              <a:xfrm rot="20700000">
                <a:off x="7142211" y="2491052"/>
                <a:ext cx="1373188" cy="2009775"/>
              </a:xfrm>
              <a:custGeom>
                <a:avLst/>
                <a:gdLst>
                  <a:gd name="T0" fmla="*/ 400 w 508"/>
                  <a:gd name="T1" fmla="*/ 472 h 743"/>
                  <a:gd name="T2" fmla="*/ 489 w 508"/>
                  <a:gd name="T3" fmla="*/ 491 h 743"/>
                  <a:gd name="T4" fmla="*/ 503 w 508"/>
                  <a:gd name="T5" fmla="*/ 477 h 743"/>
                  <a:gd name="T6" fmla="*/ 430 w 508"/>
                  <a:gd name="T7" fmla="*/ 246 h 743"/>
                  <a:gd name="T8" fmla="*/ 359 w 508"/>
                  <a:gd name="T9" fmla="*/ 23 h 743"/>
                  <a:gd name="T10" fmla="*/ 330 w 508"/>
                  <a:gd name="T11" fmla="*/ 19 h 743"/>
                  <a:gd name="T12" fmla="*/ 174 w 508"/>
                  <a:gd name="T13" fmla="*/ 190 h 743"/>
                  <a:gd name="T14" fmla="*/ 13 w 508"/>
                  <a:gd name="T15" fmla="*/ 365 h 743"/>
                  <a:gd name="T16" fmla="*/ 16 w 508"/>
                  <a:gd name="T17" fmla="*/ 387 h 743"/>
                  <a:gd name="T18" fmla="*/ 125 w 508"/>
                  <a:gd name="T19" fmla="*/ 411 h 743"/>
                  <a:gd name="T20" fmla="*/ 55 w 508"/>
                  <a:gd name="T21" fmla="*/ 607 h 743"/>
                  <a:gd name="T22" fmla="*/ 62 w 508"/>
                  <a:gd name="T23" fmla="*/ 630 h 743"/>
                  <a:gd name="T24" fmla="*/ 266 w 508"/>
                  <a:gd name="T25" fmla="*/ 734 h 743"/>
                  <a:gd name="T26" fmla="*/ 294 w 508"/>
                  <a:gd name="T27" fmla="*/ 726 h 743"/>
                  <a:gd name="T28" fmla="*/ 382 w 508"/>
                  <a:gd name="T29" fmla="*/ 483 h 743"/>
                  <a:gd name="T30" fmla="*/ 385 w 508"/>
                  <a:gd name="T31" fmla="*/ 469 h 743"/>
                  <a:gd name="T32" fmla="*/ 400 w 508"/>
                  <a:gd name="T33" fmla="*/ 472 h 7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08" h="743">
                    <a:moveTo>
                      <a:pt x="400" y="472"/>
                    </a:moveTo>
                    <a:cubicBezTo>
                      <a:pt x="489" y="491"/>
                      <a:pt x="489" y="491"/>
                      <a:pt x="489" y="491"/>
                    </a:cubicBezTo>
                    <a:cubicBezTo>
                      <a:pt x="506" y="496"/>
                      <a:pt x="508" y="494"/>
                      <a:pt x="503" y="477"/>
                    </a:cubicBezTo>
                    <a:cubicBezTo>
                      <a:pt x="430" y="246"/>
                      <a:pt x="430" y="246"/>
                      <a:pt x="430" y="246"/>
                    </a:cubicBezTo>
                    <a:cubicBezTo>
                      <a:pt x="359" y="23"/>
                      <a:pt x="359" y="23"/>
                      <a:pt x="359" y="23"/>
                    </a:cubicBezTo>
                    <a:cubicBezTo>
                      <a:pt x="352" y="0"/>
                      <a:pt x="338" y="9"/>
                      <a:pt x="330" y="19"/>
                    </a:cubicBezTo>
                    <a:cubicBezTo>
                      <a:pt x="174" y="190"/>
                      <a:pt x="174" y="190"/>
                      <a:pt x="174" y="190"/>
                    </a:cubicBezTo>
                    <a:cubicBezTo>
                      <a:pt x="13" y="365"/>
                      <a:pt x="13" y="365"/>
                      <a:pt x="13" y="365"/>
                    </a:cubicBezTo>
                    <a:cubicBezTo>
                      <a:pt x="0" y="378"/>
                      <a:pt x="2" y="385"/>
                      <a:pt x="16" y="387"/>
                    </a:cubicBezTo>
                    <a:cubicBezTo>
                      <a:pt x="125" y="411"/>
                      <a:pt x="125" y="411"/>
                      <a:pt x="125" y="411"/>
                    </a:cubicBezTo>
                    <a:cubicBezTo>
                      <a:pt x="109" y="485"/>
                      <a:pt x="84" y="553"/>
                      <a:pt x="55" y="607"/>
                    </a:cubicBezTo>
                    <a:cubicBezTo>
                      <a:pt x="50" y="618"/>
                      <a:pt x="53" y="623"/>
                      <a:pt x="62" y="630"/>
                    </a:cubicBezTo>
                    <a:cubicBezTo>
                      <a:pt x="266" y="734"/>
                      <a:pt x="266" y="734"/>
                      <a:pt x="266" y="734"/>
                    </a:cubicBezTo>
                    <a:cubicBezTo>
                      <a:pt x="282" y="741"/>
                      <a:pt x="285" y="743"/>
                      <a:pt x="294" y="726"/>
                    </a:cubicBezTo>
                    <a:cubicBezTo>
                      <a:pt x="333" y="650"/>
                      <a:pt x="362" y="573"/>
                      <a:pt x="382" y="483"/>
                    </a:cubicBezTo>
                    <a:cubicBezTo>
                      <a:pt x="385" y="469"/>
                      <a:pt x="385" y="469"/>
                      <a:pt x="385" y="469"/>
                    </a:cubicBezTo>
                    <a:lnTo>
                      <a:pt x="400" y="47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cs typeface="+mn-ea"/>
                  <a:sym typeface="+mn-lt"/>
                </a:endParaRP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7456271" y="3320767"/>
                <a:ext cx="890516" cy="461665"/>
              </a:xfrm>
              <a:prstGeom prst="rect">
                <a:avLst/>
              </a:prstGeom>
              <a:effectLst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400" dirty="0">
                    <a:solidFill>
                      <a:schemeClr val="bg1"/>
                    </a:solidFill>
                    <a:cs typeface="+mn-ea"/>
                    <a:sym typeface="+mn-lt"/>
                  </a:rPr>
                  <a:t>03</a:t>
                </a:r>
                <a:endParaRPr lang="zh-CN" alt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5" name="组合 25"/>
            <p:cNvGrpSpPr/>
            <p:nvPr/>
          </p:nvGrpSpPr>
          <p:grpSpPr>
            <a:xfrm>
              <a:off x="4706508" y="2099447"/>
              <a:ext cx="1057275" cy="822326"/>
              <a:chOff x="4706507" y="1725370"/>
              <a:chExt cx="1057275" cy="822325"/>
            </a:xfrm>
          </p:grpSpPr>
          <p:sp>
            <p:nvSpPr>
              <p:cNvPr id="27" name="Freeform 9"/>
              <p:cNvSpPr>
                <a:spLocks/>
              </p:cNvSpPr>
              <p:nvPr/>
            </p:nvSpPr>
            <p:spPr bwMode="auto">
              <a:xfrm rot="20700000">
                <a:off x="4706507" y="1725370"/>
                <a:ext cx="1057275" cy="822325"/>
              </a:xfrm>
              <a:custGeom>
                <a:avLst/>
                <a:gdLst>
                  <a:gd name="T0" fmla="*/ 373 w 391"/>
                  <a:gd name="T1" fmla="*/ 260 h 304"/>
                  <a:gd name="T2" fmla="*/ 390 w 391"/>
                  <a:gd name="T3" fmla="*/ 24 h 304"/>
                  <a:gd name="T4" fmla="*/ 373 w 391"/>
                  <a:gd name="T5" fmla="*/ 8 h 304"/>
                  <a:gd name="T6" fmla="*/ 14 w 391"/>
                  <a:gd name="T7" fmla="*/ 53 h 304"/>
                  <a:gd name="T8" fmla="*/ 6 w 391"/>
                  <a:gd name="T9" fmla="*/ 71 h 304"/>
                  <a:gd name="T10" fmla="*/ 92 w 391"/>
                  <a:gd name="T11" fmla="*/ 297 h 304"/>
                  <a:gd name="T12" fmla="*/ 105 w 391"/>
                  <a:gd name="T13" fmla="*/ 302 h 304"/>
                  <a:gd name="T14" fmla="*/ 357 w 391"/>
                  <a:gd name="T15" fmla="*/ 273 h 304"/>
                  <a:gd name="T16" fmla="*/ 373 w 391"/>
                  <a:gd name="T17" fmla="*/ 26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1" h="304">
                    <a:moveTo>
                      <a:pt x="373" y="260"/>
                    </a:moveTo>
                    <a:cubicBezTo>
                      <a:pt x="390" y="24"/>
                      <a:pt x="390" y="24"/>
                      <a:pt x="390" y="24"/>
                    </a:cubicBezTo>
                    <a:cubicBezTo>
                      <a:pt x="391" y="9"/>
                      <a:pt x="384" y="9"/>
                      <a:pt x="373" y="8"/>
                    </a:cubicBezTo>
                    <a:cubicBezTo>
                      <a:pt x="305" y="3"/>
                      <a:pt x="164" y="0"/>
                      <a:pt x="14" y="53"/>
                    </a:cubicBezTo>
                    <a:cubicBezTo>
                      <a:pt x="0" y="58"/>
                      <a:pt x="6" y="71"/>
                      <a:pt x="6" y="71"/>
                    </a:cubicBezTo>
                    <a:cubicBezTo>
                      <a:pt x="92" y="297"/>
                      <a:pt x="92" y="297"/>
                      <a:pt x="92" y="297"/>
                    </a:cubicBezTo>
                    <a:cubicBezTo>
                      <a:pt x="94" y="301"/>
                      <a:pt x="97" y="304"/>
                      <a:pt x="105" y="302"/>
                    </a:cubicBezTo>
                    <a:cubicBezTo>
                      <a:pt x="203" y="274"/>
                      <a:pt x="300" y="271"/>
                      <a:pt x="357" y="273"/>
                    </a:cubicBezTo>
                    <a:cubicBezTo>
                      <a:pt x="370" y="274"/>
                      <a:pt x="372" y="270"/>
                      <a:pt x="373" y="26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cs typeface="+mn-ea"/>
                  <a:sym typeface="+mn-lt"/>
                </a:endParaRPr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4844592" y="1878759"/>
                <a:ext cx="890516" cy="461664"/>
              </a:xfrm>
              <a:prstGeom prst="rect">
                <a:avLst/>
              </a:prstGeom>
              <a:effectLst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400" dirty="0">
                    <a:solidFill>
                      <a:schemeClr val="bg1"/>
                    </a:solidFill>
                    <a:cs typeface="+mn-ea"/>
                    <a:sym typeface="+mn-lt"/>
                  </a:rPr>
                  <a:t>04</a:t>
                </a:r>
                <a:endParaRPr lang="zh-CN" alt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组合 28"/>
            <p:cNvGrpSpPr/>
            <p:nvPr/>
          </p:nvGrpSpPr>
          <p:grpSpPr>
            <a:xfrm>
              <a:off x="3776509" y="2645485"/>
              <a:ext cx="1087439" cy="1016000"/>
              <a:chOff x="3776508" y="2271410"/>
              <a:chExt cx="1087438" cy="1016000"/>
            </a:xfrm>
          </p:grpSpPr>
          <p:sp>
            <p:nvSpPr>
              <p:cNvPr id="30" name="Freeform 10"/>
              <p:cNvSpPr>
                <a:spLocks/>
              </p:cNvSpPr>
              <p:nvPr/>
            </p:nvSpPr>
            <p:spPr bwMode="auto">
              <a:xfrm rot="20700000">
                <a:off x="3776508" y="2271410"/>
                <a:ext cx="1087438" cy="1016000"/>
              </a:xfrm>
              <a:custGeom>
                <a:avLst/>
                <a:gdLst>
                  <a:gd name="T0" fmla="*/ 14 w 402"/>
                  <a:gd name="T1" fmla="*/ 233 h 376"/>
                  <a:gd name="T2" fmla="*/ 198 w 402"/>
                  <a:gd name="T3" fmla="*/ 367 h 376"/>
                  <a:gd name="T4" fmla="*/ 221 w 402"/>
                  <a:gd name="T5" fmla="*/ 366 h 376"/>
                  <a:gd name="T6" fmla="*/ 387 w 402"/>
                  <a:gd name="T7" fmla="*/ 239 h 376"/>
                  <a:gd name="T8" fmla="*/ 396 w 402"/>
                  <a:gd name="T9" fmla="*/ 214 h 376"/>
                  <a:gd name="T10" fmla="*/ 290 w 402"/>
                  <a:gd name="T11" fmla="*/ 10 h 376"/>
                  <a:gd name="T12" fmla="*/ 263 w 402"/>
                  <a:gd name="T13" fmla="*/ 6 h 376"/>
                  <a:gd name="T14" fmla="*/ 32 w 402"/>
                  <a:gd name="T15" fmla="*/ 178 h 376"/>
                  <a:gd name="T16" fmla="*/ 10 w 402"/>
                  <a:gd name="T17" fmla="*/ 202 h 376"/>
                  <a:gd name="T18" fmla="*/ 14 w 402"/>
                  <a:gd name="T19" fmla="*/ 233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2" h="376">
                    <a:moveTo>
                      <a:pt x="14" y="233"/>
                    </a:moveTo>
                    <a:cubicBezTo>
                      <a:pt x="198" y="367"/>
                      <a:pt x="198" y="367"/>
                      <a:pt x="198" y="367"/>
                    </a:cubicBezTo>
                    <a:cubicBezTo>
                      <a:pt x="204" y="372"/>
                      <a:pt x="212" y="376"/>
                      <a:pt x="221" y="366"/>
                    </a:cubicBezTo>
                    <a:cubicBezTo>
                      <a:pt x="273" y="309"/>
                      <a:pt x="329" y="271"/>
                      <a:pt x="387" y="239"/>
                    </a:cubicBezTo>
                    <a:cubicBezTo>
                      <a:pt x="401" y="232"/>
                      <a:pt x="402" y="226"/>
                      <a:pt x="396" y="214"/>
                    </a:cubicBezTo>
                    <a:cubicBezTo>
                      <a:pt x="290" y="10"/>
                      <a:pt x="290" y="10"/>
                      <a:pt x="290" y="10"/>
                    </a:cubicBezTo>
                    <a:cubicBezTo>
                      <a:pt x="286" y="3"/>
                      <a:pt x="276" y="0"/>
                      <a:pt x="263" y="6"/>
                    </a:cubicBezTo>
                    <a:cubicBezTo>
                      <a:pt x="174" y="47"/>
                      <a:pt x="98" y="108"/>
                      <a:pt x="32" y="178"/>
                    </a:cubicBezTo>
                    <a:cubicBezTo>
                      <a:pt x="25" y="186"/>
                      <a:pt x="17" y="194"/>
                      <a:pt x="10" y="202"/>
                    </a:cubicBezTo>
                    <a:cubicBezTo>
                      <a:pt x="0" y="214"/>
                      <a:pt x="3" y="225"/>
                      <a:pt x="14" y="233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cs typeface="+mn-ea"/>
                  <a:sym typeface="+mn-lt"/>
                </a:endParaRP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3893245" y="2579029"/>
                <a:ext cx="890515" cy="461665"/>
              </a:xfrm>
              <a:prstGeom prst="rect">
                <a:avLst/>
              </a:prstGeom>
              <a:effectLst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400" dirty="0">
                    <a:solidFill>
                      <a:schemeClr val="bg1"/>
                    </a:solidFill>
                    <a:cs typeface="+mn-ea"/>
                    <a:sym typeface="+mn-lt"/>
                  </a:rPr>
                  <a:t>05</a:t>
                </a:r>
                <a:endParaRPr lang="zh-CN" alt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7" name="组合 31"/>
            <p:cNvGrpSpPr/>
            <p:nvPr/>
          </p:nvGrpSpPr>
          <p:grpSpPr>
            <a:xfrm>
              <a:off x="3404739" y="3682348"/>
              <a:ext cx="1387475" cy="2016125"/>
              <a:chOff x="3404738" y="3308273"/>
              <a:chExt cx="1387475" cy="2016125"/>
            </a:xfrm>
          </p:grpSpPr>
          <p:sp>
            <p:nvSpPr>
              <p:cNvPr id="33" name="Freeform 11"/>
              <p:cNvSpPr>
                <a:spLocks/>
              </p:cNvSpPr>
              <p:nvPr/>
            </p:nvSpPr>
            <p:spPr bwMode="auto">
              <a:xfrm rot="20700000">
                <a:off x="3404738" y="3308273"/>
                <a:ext cx="1387475" cy="2016125"/>
              </a:xfrm>
              <a:custGeom>
                <a:avLst/>
                <a:gdLst>
                  <a:gd name="T0" fmla="*/ 109 w 513"/>
                  <a:gd name="T1" fmla="*/ 277 h 745"/>
                  <a:gd name="T2" fmla="*/ 19 w 513"/>
                  <a:gd name="T3" fmla="*/ 262 h 745"/>
                  <a:gd name="T4" fmla="*/ 5 w 513"/>
                  <a:gd name="T5" fmla="*/ 277 h 745"/>
                  <a:gd name="T6" fmla="*/ 92 w 513"/>
                  <a:gd name="T7" fmla="*/ 504 h 745"/>
                  <a:gd name="T8" fmla="*/ 175 w 513"/>
                  <a:gd name="T9" fmla="*/ 722 h 745"/>
                  <a:gd name="T10" fmla="*/ 204 w 513"/>
                  <a:gd name="T11" fmla="*/ 725 h 745"/>
                  <a:gd name="T12" fmla="*/ 351 w 513"/>
                  <a:gd name="T13" fmla="*/ 546 h 745"/>
                  <a:gd name="T14" fmla="*/ 500 w 513"/>
                  <a:gd name="T15" fmla="*/ 362 h 745"/>
                  <a:gd name="T16" fmla="*/ 497 w 513"/>
                  <a:gd name="T17" fmla="*/ 339 h 745"/>
                  <a:gd name="T18" fmla="*/ 387 w 513"/>
                  <a:gd name="T19" fmla="*/ 321 h 745"/>
                  <a:gd name="T20" fmla="*/ 445 w 513"/>
                  <a:gd name="T21" fmla="*/ 122 h 745"/>
                  <a:gd name="T22" fmla="*/ 437 w 513"/>
                  <a:gd name="T23" fmla="*/ 100 h 745"/>
                  <a:gd name="T24" fmla="*/ 227 w 513"/>
                  <a:gd name="T25" fmla="*/ 8 h 745"/>
                  <a:gd name="T26" fmla="*/ 200 w 513"/>
                  <a:gd name="T27" fmla="*/ 17 h 745"/>
                  <a:gd name="T28" fmla="*/ 126 w 513"/>
                  <a:gd name="T29" fmla="*/ 264 h 745"/>
                  <a:gd name="T30" fmla="*/ 124 w 513"/>
                  <a:gd name="T31" fmla="*/ 279 h 745"/>
                  <a:gd name="T32" fmla="*/ 109 w 513"/>
                  <a:gd name="T33" fmla="*/ 277 h 7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13" h="745">
                    <a:moveTo>
                      <a:pt x="109" y="277"/>
                    </a:moveTo>
                    <a:cubicBezTo>
                      <a:pt x="19" y="262"/>
                      <a:pt x="19" y="262"/>
                      <a:pt x="19" y="262"/>
                    </a:cubicBezTo>
                    <a:cubicBezTo>
                      <a:pt x="1" y="259"/>
                      <a:pt x="0" y="261"/>
                      <a:pt x="5" y="277"/>
                    </a:cubicBezTo>
                    <a:cubicBezTo>
                      <a:pt x="92" y="504"/>
                      <a:pt x="92" y="504"/>
                      <a:pt x="92" y="504"/>
                    </a:cubicBezTo>
                    <a:cubicBezTo>
                      <a:pt x="175" y="722"/>
                      <a:pt x="175" y="722"/>
                      <a:pt x="175" y="722"/>
                    </a:cubicBezTo>
                    <a:cubicBezTo>
                      <a:pt x="184" y="745"/>
                      <a:pt x="197" y="735"/>
                      <a:pt x="204" y="725"/>
                    </a:cubicBezTo>
                    <a:cubicBezTo>
                      <a:pt x="351" y="546"/>
                      <a:pt x="351" y="546"/>
                      <a:pt x="351" y="546"/>
                    </a:cubicBezTo>
                    <a:cubicBezTo>
                      <a:pt x="500" y="362"/>
                      <a:pt x="500" y="362"/>
                      <a:pt x="500" y="362"/>
                    </a:cubicBezTo>
                    <a:cubicBezTo>
                      <a:pt x="513" y="347"/>
                      <a:pt x="511" y="341"/>
                      <a:pt x="497" y="339"/>
                    </a:cubicBezTo>
                    <a:cubicBezTo>
                      <a:pt x="387" y="321"/>
                      <a:pt x="387" y="321"/>
                      <a:pt x="387" y="321"/>
                    </a:cubicBezTo>
                    <a:cubicBezTo>
                      <a:pt x="398" y="247"/>
                      <a:pt x="420" y="178"/>
                      <a:pt x="445" y="122"/>
                    </a:cubicBezTo>
                    <a:cubicBezTo>
                      <a:pt x="450" y="111"/>
                      <a:pt x="447" y="106"/>
                      <a:pt x="437" y="100"/>
                    </a:cubicBezTo>
                    <a:cubicBezTo>
                      <a:pt x="227" y="8"/>
                      <a:pt x="227" y="8"/>
                      <a:pt x="227" y="8"/>
                    </a:cubicBezTo>
                    <a:cubicBezTo>
                      <a:pt x="211" y="1"/>
                      <a:pt x="208" y="0"/>
                      <a:pt x="200" y="17"/>
                    </a:cubicBezTo>
                    <a:cubicBezTo>
                      <a:pt x="165" y="95"/>
                      <a:pt x="141" y="174"/>
                      <a:pt x="126" y="264"/>
                    </a:cubicBezTo>
                    <a:cubicBezTo>
                      <a:pt x="124" y="279"/>
                      <a:pt x="124" y="279"/>
                      <a:pt x="124" y="279"/>
                    </a:cubicBezTo>
                    <a:lnTo>
                      <a:pt x="109" y="277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cs typeface="+mn-ea"/>
                  <a:sym typeface="+mn-lt"/>
                </a:endParaRPr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3604706" y="4140342"/>
                <a:ext cx="890516" cy="461665"/>
              </a:xfrm>
              <a:prstGeom prst="rect">
                <a:avLst/>
              </a:prstGeom>
              <a:effectLst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400" dirty="0">
                    <a:solidFill>
                      <a:schemeClr val="bg1"/>
                    </a:solidFill>
                    <a:cs typeface="+mn-ea"/>
                    <a:sym typeface="+mn-lt"/>
                  </a:rPr>
                  <a:t>06</a:t>
                </a:r>
                <a:endParaRPr lang="zh-CN" alt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4" name="Oval 8"/>
            <p:cNvSpPr>
              <a:spLocks noChangeArrowheads="1"/>
            </p:cNvSpPr>
            <p:nvPr/>
          </p:nvSpPr>
          <p:spPr bwMode="auto">
            <a:xfrm rot="20700000">
              <a:off x="5045997" y="3342170"/>
              <a:ext cx="1792288" cy="1792287"/>
            </a:xfrm>
            <a:prstGeom prst="ellipse">
              <a:avLst/>
            </a:prstGeom>
            <a:solidFill>
              <a:srgbClr val="C00000"/>
            </a:solidFill>
            <a:ln w="508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51" name="文本框 1">
              <a:extLst>
                <a:ext uri="{FF2B5EF4-FFF2-40B4-BE49-F238E27FC236}">
                  <a16:creationId xmlns:a16="http://schemas.microsoft.com/office/drawing/2014/main" xmlns="" id="{E57ED76D-3E85-4E40-B464-ED48FF5A0494}"/>
                </a:ext>
              </a:extLst>
            </p:cNvPr>
            <p:cNvSpPr txBox="1"/>
            <p:nvPr/>
          </p:nvSpPr>
          <p:spPr>
            <a:xfrm>
              <a:off x="5033089" y="3510442"/>
              <a:ext cx="1790513" cy="1446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933" b="1" dirty="0">
                  <a:solidFill>
                    <a:schemeClr val="bg1"/>
                  </a:solidFill>
                  <a:cs typeface="+mn-ea"/>
                  <a:sym typeface="+mn-lt"/>
                </a:rPr>
                <a:t>日常生活</a:t>
              </a:r>
            </a:p>
            <a:p>
              <a:pPr algn="ctr"/>
              <a:r>
                <a:rPr lang="zh-CN" altLang="en-US" sz="2933" b="1" dirty="0">
                  <a:solidFill>
                    <a:schemeClr val="bg1"/>
                  </a:solidFill>
                  <a:cs typeface="+mn-ea"/>
                  <a:sym typeface="+mn-lt"/>
                </a:rPr>
                <a:t>接触</a:t>
              </a:r>
              <a:endParaRPr lang="en-US" altLang="zh-CN" sz="2933" b="1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2933" b="1" dirty="0">
                  <a:solidFill>
                    <a:schemeClr val="bg1"/>
                  </a:solidFill>
                  <a:cs typeface="+mn-ea"/>
                  <a:sym typeface="+mn-lt"/>
                </a:rPr>
                <a:t>不传播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38956034"/>
      </p:ext>
    </p:extLst>
  </p:cSld>
  <p:clrMapOvr>
    <a:masterClrMapping/>
  </p:clrMapOvr>
  <p:transition spd="med" advTm="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35" grpId="0"/>
      <p:bldP spid="36" grpId="0"/>
      <p:bldP spid="37" grpId="0"/>
      <p:bldP spid="40" grpId="0"/>
      <p:bldP spid="41" grpId="0"/>
      <p:bldP spid="4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195924D0-5BCE-42C3-8BF6-5E3B945CA2D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24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BE5ECCB9-36B0-460F-8A66-D2C1AEDFBB6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291"/>
          <a:stretch/>
        </p:blipFill>
        <p:spPr>
          <a:xfrm>
            <a:off x="-3" y="5473845"/>
            <a:ext cx="12192000" cy="1384155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B7E778D8-6197-4DA9-8C92-D41F1D143981}"/>
              </a:ext>
            </a:extLst>
          </p:cNvPr>
          <p:cNvGrpSpPr/>
          <p:nvPr/>
        </p:nvGrpSpPr>
        <p:grpSpPr>
          <a:xfrm>
            <a:off x="1345148" y="1445343"/>
            <a:ext cx="5153974" cy="3873908"/>
            <a:chOff x="3577071" y="176981"/>
            <a:chExt cx="5153974" cy="3427899"/>
          </a:xfrm>
        </p:grpSpPr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CF127304-8D71-426D-8FFC-483006E046C9}"/>
                </a:ext>
              </a:extLst>
            </p:cNvPr>
            <p:cNvSpPr/>
            <p:nvPr/>
          </p:nvSpPr>
          <p:spPr>
            <a:xfrm>
              <a:off x="3577071" y="1103936"/>
              <a:ext cx="5153974" cy="2500944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B4AA10F8-2CC9-4F7A-BD2D-3F9FFA6113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DD1712"/>
                </a:clrFrom>
                <a:clrTo>
                  <a:srgbClr val="DD1712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534" r="36173" b="85685"/>
            <a:stretch/>
          </p:blipFill>
          <p:spPr>
            <a:xfrm>
              <a:off x="4034271" y="176981"/>
              <a:ext cx="3966136" cy="1384155"/>
            </a:xfrm>
            <a:prstGeom prst="rect">
              <a:avLst/>
            </a:prstGeom>
          </p:spPr>
        </p:pic>
      </p:grp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0AF1E6E4-7E7A-49B8-A9D2-54F0EDC480D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50" r="89000" b="10745"/>
          <a:stretch/>
        </p:blipFill>
        <p:spPr>
          <a:xfrm>
            <a:off x="-2" y="3352800"/>
            <a:ext cx="1341122" cy="246888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8BC95E2B-5C9B-4E1E-8AAC-CE7339297F7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96506" y="1011948"/>
            <a:ext cx="5153974" cy="5153974"/>
          </a:xfrm>
          <a:prstGeom prst="rect">
            <a:avLst/>
          </a:prstGeom>
        </p:spPr>
      </p:pic>
      <p:sp>
        <p:nvSpPr>
          <p:cNvPr id="16" name="Text Box 2">
            <a:extLst>
              <a:ext uri="{FF2B5EF4-FFF2-40B4-BE49-F238E27FC236}">
                <a16:creationId xmlns:a16="http://schemas.microsoft.com/office/drawing/2014/main" xmlns="" id="{9FE16296-75EA-419F-B889-5B059A0C6C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1120" y="3543019"/>
            <a:ext cx="529847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zh-CN" altLang="en-US" sz="4800" b="1" kern="0" dirty="0">
                <a:solidFill>
                  <a:schemeClr val="bg1"/>
                </a:solidFill>
                <a:cs typeface="+mn-ea"/>
                <a:sym typeface="+mn-lt"/>
              </a:rPr>
              <a:t>艾滋病的灭活途径</a:t>
            </a:r>
          </a:p>
        </p:txBody>
      </p:sp>
      <p:sp>
        <p:nvSpPr>
          <p:cNvPr id="17" name="Text Box 2">
            <a:extLst>
              <a:ext uri="{FF2B5EF4-FFF2-40B4-BE49-F238E27FC236}">
                <a16:creationId xmlns:a16="http://schemas.microsoft.com/office/drawing/2014/main" xmlns="" id="{F99A659A-C4A7-4CBB-BA98-D4F991A58A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6970" y="4503126"/>
            <a:ext cx="5244614" cy="379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zh-CN" altLang="en-US" sz="1867" kern="0" dirty="0">
                <a:solidFill>
                  <a:schemeClr val="bg1"/>
                </a:solidFill>
                <a:cs typeface="+mn-ea"/>
                <a:sym typeface="+mn-lt"/>
              </a:rPr>
              <a:t>点击输入此部分的内容及说明简单扼要即可。</a:t>
            </a:r>
          </a:p>
        </p:txBody>
      </p:sp>
      <p:sp>
        <p:nvSpPr>
          <p:cNvPr id="18" name="Text Box 2">
            <a:extLst>
              <a:ext uri="{FF2B5EF4-FFF2-40B4-BE49-F238E27FC236}">
                <a16:creationId xmlns:a16="http://schemas.microsoft.com/office/drawing/2014/main" xmlns="" id="{403FCBAB-7662-4032-9E24-76931ED600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0238" y="2889625"/>
            <a:ext cx="301644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zh-CN" sz="4800" b="1" kern="0" dirty="0">
                <a:solidFill>
                  <a:schemeClr val="bg1"/>
                </a:solidFill>
                <a:cs typeface="+mn-ea"/>
                <a:sym typeface="+mn-lt"/>
              </a:rPr>
              <a:t>Part 04</a:t>
            </a:r>
            <a:endParaRPr lang="zh-CN" altLang="en-US" sz="4800" b="1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21833522"/>
      </p:ext>
    </p:extLst>
  </p:cSld>
  <p:clrMapOvr>
    <a:masterClrMapping/>
  </p:clrMapOvr>
  <p:transition spd="slow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8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8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700"/>
                            </p:stCondLst>
                            <p:childTnLst>
                              <p:par>
                                <p:cTn id="4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8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8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6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676D7776-0383-42FD-B3BD-33012AAC73C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24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096000" y="2782669"/>
            <a:ext cx="522185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cs typeface="+mn-ea"/>
                <a:sym typeface="+mn-lt"/>
              </a:rPr>
              <a:t>1</a:t>
            </a:r>
            <a:r>
              <a:rPr lang="zh-CN" altLang="en-US" sz="2000" dirty="0">
                <a:cs typeface="+mn-ea"/>
                <a:sym typeface="+mn-lt"/>
              </a:rPr>
              <a:t>、</a:t>
            </a:r>
            <a:r>
              <a:rPr lang="en-US" altLang="zh-CN" sz="2000" dirty="0">
                <a:cs typeface="+mn-ea"/>
                <a:sym typeface="+mn-lt"/>
              </a:rPr>
              <a:t>HIV</a:t>
            </a:r>
            <a:r>
              <a:rPr lang="zh-CN" altLang="en-US" sz="2000" dirty="0">
                <a:cs typeface="+mn-ea"/>
                <a:sym typeface="+mn-lt"/>
              </a:rPr>
              <a:t>可在人体外环境中生存，对外界抵抗力比较弱，对热 敏感，</a:t>
            </a:r>
            <a:r>
              <a:rPr lang="en-US" altLang="zh-CN" sz="2000" dirty="0">
                <a:cs typeface="+mn-ea"/>
                <a:sym typeface="+mn-lt"/>
              </a:rPr>
              <a:t>56 ℃</a:t>
            </a:r>
            <a:r>
              <a:rPr lang="zh-CN" altLang="en-US" sz="2000" dirty="0">
                <a:cs typeface="+mn-ea"/>
                <a:sym typeface="+mn-lt"/>
              </a:rPr>
              <a:t>经</a:t>
            </a:r>
            <a:r>
              <a:rPr lang="en-US" altLang="zh-CN" sz="2000" dirty="0">
                <a:cs typeface="+mn-ea"/>
                <a:sym typeface="+mn-lt"/>
              </a:rPr>
              <a:t>30</a:t>
            </a:r>
            <a:r>
              <a:rPr lang="zh-CN" altLang="en-US" sz="2000" dirty="0">
                <a:cs typeface="+mn-ea"/>
                <a:sym typeface="+mn-lt"/>
              </a:rPr>
              <a:t>分钟后灭活。</a:t>
            </a:r>
            <a:endParaRPr lang="en-US" altLang="zh-CN" sz="2000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96000" y="4076312"/>
            <a:ext cx="522185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cs typeface="+mn-ea"/>
                <a:sym typeface="+mn-lt"/>
              </a:rPr>
              <a:t>2</a:t>
            </a:r>
            <a:r>
              <a:rPr lang="zh-CN" altLang="en-US" sz="2000" dirty="0">
                <a:cs typeface="+mn-ea"/>
                <a:sym typeface="+mn-lt"/>
              </a:rPr>
              <a:t>、漂白粉，新鲜</a:t>
            </a:r>
            <a:r>
              <a:rPr lang="en-US" altLang="zh-CN" sz="2000" dirty="0">
                <a:cs typeface="+mn-ea"/>
                <a:sym typeface="+mn-lt"/>
              </a:rPr>
              <a:t>2 ﹪</a:t>
            </a:r>
            <a:r>
              <a:rPr lang="zh-CN" altLang="en-US" sz="2000" dirty="0">
                <a:cs typeface="+mn-ea"/>
                <a:sym typeface="+mn-lt"/>
              </a:rPr>
              <a:t>戊二醛溶液，</a:t>
            </a:r>
            <a:r>
              <a:rPr lang="en-US" altLang="zh-CN" sz="2000" dirty="0">
                <a:cs typeface="+mn-ea"/>
                <a:sym typeface="+mn-lt"/>
              </a:rPr>
              <a:t>4 ﹪</a:t>
            </a:r>
            <a:r>
              <a:rPr lang="zh-CN" altLang="en-US" sz="2000" dirty="0">
                <a:cs typeface="+mn-ea"/>
                <a:sym typeface="+mn-lt"/>
              </a:rPr>
              <a:t>甲醛溶液，</a:t>
            </a:r>
            <a:r>
              <a:rPr lang="en-US" altLang="zh-CN" sz="2000" dirty="0">
                <a:cs typeface="+mn-ea"/>
                <a:sym typeface="+mn-lt"/>
              </a:rPr>
              <a:t>2 ﹪</a:t>
            </a:r>
            <a:r>
              <a:rPr lang="zh-CN" altLang="en-US" sz="2000" dirty="0">
                <a:cs typeface="+mn-ea"/>
                <a:sym typeface="+mn-lt"/>
              </a:rPr>
              <a:t>氯胺，</a:t>
            </a:r>
            <a:r>
              <a:rPr lang="en-US" altLang="zh-CN" sz="2000" dirty="0">
                <a:cs typeface="+mn-ea"/>
                <a:sym typeface="+mn-lt"/>
              </a:rPr>
              <a:t>0.3﹪</a:t>
            </a:r>
            <a:r>
              <a:rPr lang="zh-CN" altLang="en-US" sz="2000" dirty="0">
                <a:cs typeface="+mn-ea"/>
                <a:sym typeface="+mn-lt"/>
              </a:rPr>
              <a:t>过氧化氢都能灭活。</a:t>
            </a:r>
          </a:p>
        </p:txBody>
      </p:sp>
      <p:sp>
        <p:nvSpPr>
          <p:cNvPr id="7" name="矩形 6"/>
          <p:cNvSpPr/>
          <p:nvPr/>
        </p:nvSpPr>
        <p:spPr>
          <a:xfrm>
            <a:off x="5809981" y="1858358"/>
            <a:ext cx="28969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C00000"/>
                </a:solidFill>
                <a:cs typeface="+mn-ea"/>
                <a:sym typeface="+mn-lt"/>
              </a:rPr>
              <a:t>HIV</a:t>
            </a:r>
            <a:r>
              <a:rPr lang="zh-CN" altLang="en-US" sz="3600" b="1" dirty="0">
                <a:solidFill>
                  <a:srgbClr val="C00000"/>
                </a:solidFill>
                <a:cs typeface="+mn-ea"/>
                <a:sym typeface="+mn-lt"/>
              </a:rPr>
              <a:t>灭活途径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38620" y="177093"/>
            <a:ext cx="40302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spc="3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04 </a:t>
            </a:r>
            <a:r>
              <a:rPr lang="zh-CN" altLang="en-US" sz="2800" b="1" spc="3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艾滋病的灭活途径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603849" y="755733"/>
            <a:ext cx="10936987" cy="6273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A95F0A0-5E12-4915-BD2C-7B0B69CFE9B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798" y="1517739"/>
            <a:ext cx="4353311" cy="4353311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E709D0AC-1F6B-4810-9AF1-9AB8E877443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45" r="18133"/>
          <a:stretch/>
        </p:blipFill>
        <p:spPr>
          <a:xfrm>
            <a:off x="10652188" y="-55420"/>
            <a:ext cx="1049335" cy="1246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58225"/>
      </p:ext>
    </p:extLst>
  </p:cSld>
  <p:clrMapOvr>
    <a:masterClrMapping/>
  </p:clrMapOvr>
  <p:transition spd="med" advTm="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EAA03CAC-3242-491C-AB5F-60287CF7FD5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24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1F2393E3-45D7-49E1-88D5-1C89921458A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677" r="23952" b="79836"/>
          <a:stretch/>
        </p:blipFill>
        <p:spPr>
          <a:xfrm>
            <a:off x="7275871" y="1"/>
            <a:ext cx="1995948" cy="122903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1250229E-5143-468B-9A4E-025FC0146D9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064" t="22584" b="44992"/>
          <a:stretch/>
        </p:blipFill>
        <p:spPr>
          <a:xfrm>
            <a:off x="11346426" y="1376516"/>
            <a:ext cx="845574" cy="1976284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4338FEC8-E56F-49A0-BCBB-B602844F622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240" b="78974"/>
          <a:stretch>
            <a:fillRect/>
          </a:stretch>
        </p:blipFill>
        <p:spPr>
          <a:xfrm>
            <a:off x="11002024" y="1"/>
            <a:ext cx="1189977" cy="1281557"/>
          </a:xfrm>
          <a:custGeom>
            <a:avLst/>
            <a:gdLst>
              <a:gd name="connsiteX0" fmla="*/ 0 w 1189977"/>
              <a:gd name="connsiteY0" fmla="*/ 0 h 1281557"/>
              <a:gd name="connsiteX1" fmla="*/ 1189977 w 1189977"/>
              <a:gd name="connsiteY1" fmla="*/ 0 h 1281557"/>
              <a:gd name="connsiteX2" fmla="*/ 1189977 w 1189977"/>
              <a:gd name="connsiteY2" fmla="*/ 834904 h 1281557"/>
              <a:gd name="connsiteX3" fmla="*/ 1086334 w 1189977"/>
              <a:gd name="connsiteY3" fmla="*/ 1281557 h 1281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9977" h="1281557">
                <a:moveTo>
                  <a:pt x="0" y="0"/>
                </a:moveTo>
                <a:lnTo>
                  <a:pt x="1189977" y="0"/>
                </a:lnTo>
                <a:lnTo>
                  <a:pt x="1189977" y="834904"/>
                </a:lnTo>
                <a:lnTo>
                  <a:pt x="1086334" y="1281557"/>
                </a:lnTo>
                <a:close/>
              </a:path>
            </a:pathLst>
          </a:cu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011A1490-A5FD-4A8A-8161-029DBAF74A1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533" t="1632" r="2625" b="65201"/>
          <a:stretch>
            <a:fillRect/>
          </a:stretch>
        </p:blipFill>
        <p:spPr>
          <a:xfrm>
            <a:off x="9818622" y="99446"/>
            <a:ext cx="2053334" cy="2021600"/>
          </a:xfrm>
          <a:custGeom>
            <a:avLst/>
            <a:gdLst>
              <a:gd name="connsiteX0" fmla="*/ 1208927 w 2053334"/>
              <a:gd name="connsiteY0" fmla="*/ 0 h 2021600"/>
              <a:gd name="connsiteX1" fmla="*/ 2053334 w 2053334"/>
              <a:gd name="connsiteY1" fmla="*/ 980974 h 2021600"/>
              <a:gd name="connsiteX2" fmla="*/ 844407 w 2053334"/>
              <a:gd name="connsiteY2" fmla="*/ 2021600 h 2021600"/>
              <a:gd name="connsiteX3" fmla="*/ 0 w 2053334"/>
              <a:gd name="connsiteY3" fmla="*/ 1040625 h 20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3334" h="2021600">
                <a:moveTo>
                  <a:pt x="1208927" y="0"/>
                </a:moveTo>
                <a:lnTo>
                  <a:pt x="2053334" y="980974"/>
                </a:lnTo>
                <a:lnTo>
                  <a:pt x="844407" y="2021600"/>
                </a:lnTo>
                <a:lnTo>
                  <a:pt x="0" y="1040625"/>
                </a:lnTo>
                <a:close/>
              </a:path>
            </a:pathLst>
          </a:cu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6B44005B-646E-4E1B-98CE-86FCBCB3114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50" r="89000" b="10745"/>
          <a:stretch/>
        </p:blipFill>
        <p:spPr>
          <a:xfrm>
            <a:off x="-2" y="3352800"/>
            <a:ext cx="1341122" cy="246888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CABA1109-3D7C-4101-B1CA-38D42E38ECC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83" t="65336" r="37000" b="3993"/>
          <a:stretch/>
        </p:blipFill>
        <p:spPr>
          <a:xfrm>
            <a:off x="5496560" y="4287520"/>
            <a:ext cx="2184400" cy="1869440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148C04C9-B573-459D-BC9D-CA0FFDE7AE5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00" t="7077" r="5917"/>
          <a:stretch/>
        </p:blipFill>
        <p:spPr>
          <a:xfrm>
            <a:off x="7437120" y="812800"/>
            <a:ext cx="4033520" cy="5663770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F50B037F-2CA8-4B40-9B87-64A4668C7F9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291"/>
          <a:stretch/>
        </p:blipFill>
        <p:spPr>
          <a:xfrm>
            <a:off x="-3" y="5473845"/>
            <a:ext cx="12192000" cy="1384155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F93B97F6-7B19-4AC0-94FD-BA8F27F9C2C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4" t="13466" r="49296" b="72317"/>
          <a:stretch/>
        </p:blipFill>
        <p:spPr>
          <a:xfrm>
            <a:off x="2513249" y="1202241"/>
            <a:ext cx="3668660" cy="866518"/>
          </a:xfrm>
          <a:custGeom>
            <a:avLst/>
            <a:gdLst>
              <a:gd name="connsiteX0" fmla="*/ 3616783 w 3668660"/>
              <a:gd name="connsiteY0" fmla="*/ 0 h 866518"/>
              <a:gd name="connsiteX1" fmla="*/ 3668660 w 3668660"/>
              <a:gd name="connsiteY1" fmla="*/ 442612 h 866518"/>
              <a:gd name="connsiteX2" fmla="*/ 51876 w 3668660"/>
              <a:gd name="connsiteY2" fmla="*/ 866518 h 866518"/>
              <a:gd name="connsiteX3" fmla="*/ 0 w 3668660"/>
              <a:gd name="connsiteY3" fmla="*/ 423906 h 866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68660" h="866518">
                <a:moveTo>
                  <a:pt x="3616783" y="0"/>
                </a:moveTo>
                <a:lnTo>
                  <a:pt x="3668660" y="442612"/>
                </a:lnTo>
                <a:lnTo>
                  <a:pt x="51876" y="866518"/>
                </a:lnTo>
                <a:lnTo>
                  <a:pt x="0" y="423906"/>
                </a:lnTo>
                <a:close/>
              </a:path>
            </a:pathLst>
          </a:cu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A3A129FC-3E05-4B8F-970B-7F0024F650A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0" t="18624" r="34667" b="49007"/>
          <a:stretch/>
        </p:blipFill>
        <p:spPr>
          <a:xfrm>
            <a:off x="761099" y="1516606"/>
            <a:ext cx="7172960" cy="1972933"/>
          </a:xfrm>
          <a:custGeom>
            <a:avLst/>
            <a:gdLst>
              <a:gd name="connsiteX0" fmla="*/ 7172960 w 7172960"/>
              <a:gd name="connsiteY0" fmla="*/ 0 h 1972933"/>
              <a:gd name="connsiteX1" fmla="*/ 7172960 w 7172960"/>
              <a:gd name="connsiteY1" fmla="*/ 1208363 h 1972933"/>
              <a:gd name="connsiteX2" fmla="*/ 37961 w 7172960"/>
              <a:gd name="connsiteY2" fmla="*/ 1972933 h 1972933"/>
              <a:gd name="connsiteX3" fmla="*/ 0 w 7172960"/>
              <a:gd name="connsiteY3" fmla="*/ 1618680 h 1972933"/>
              <a:gd name="connsiteX4" fmla="*/ 0 w 7172960"/>
              <a:gd name="connsiteY4" fmla="*/ 768639 h 1972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72960" h="1972933">
                <a:moveTo>
                  <a:pt x="7172960" y="0"/>
                </a:moveTo>
                <a:lnTo>
                  <a:pt x="7172960" y="1208363"/>
                </a:lnTo>
                <a:lnTo>
                  <a:pt x="37961" y="1972933"/>
                </a:lnTo>
                <a:lnTo>
                  <a:pt x="0" y="1618680"/>
                </a:lnTo>
                <a:lnTo>
                  <a:pt x="0" y="768639"/>
                </a:lnTo>
                <a:close/>
              </a:path>
            </a:pathLst>
          </a:cu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6E9B9523-8BDA-491B-8833-84D48024F01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93" t="40025" r="41894" b="36615"/>
          <a:stretch/>
        </p:blipFill>
        <p:spPr>
          <a:xfrm>
            <a:off x="1402007" y="2805376"/>
            <a:ext cx="5670912" cy="1423786"/>
          </a:xfrm>
          <a:custGeom>
            <a:avLst/>
            <a:gdLst>
              <a:gd name="connsiteX0" fmla="*/ 5581400 w 5670912"/>
              <a:gd name="connsiteY0" fmla="*/ 0 h 1423786"/>
              <a:gd name="connsiteX1" fmla="*/ 5670912 w 5670912"/>
              <a:gd name="connsiteY1" fmla="*/ 796701 h 1423786"/>
              <a:gd name="connsiteX2" fmla="*/ 89511 w 5670912"/>
              <a:gd name="connsiteY2" fmla="*/ 1423786 h 1423786"/>
              <a:gd name="connsiteX3" fmla="*/ 0 w 5670912"/>
              <a:gd name="connsiteY3" fmla="*/ 627085 h 1423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0912" h="1423786">
                <a:moveTo>
                  <a:pt x="5581400" y="0"/>
                </a:moveTo>
                <a:lnTo>
                  <a:pt x="5670912" y="796701"/>
                </a:lnTo>
                <a:lnTo>
                  <a:pt x="89511" y="1423786"/>
                </a:lnTo>
                <a:lnTo>
                  <a:pt x="0" y="627085"/>
                </a:lnTo>
                <a:close/>
              </a:path>
            </a:pathLst>
          </a:custGeom>
        </p:spPr>
      </p:pic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19573B33-F540-48FC-9FBC-CC28DF83534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0" t="66792" r="34667" b="16451"/>
          <a:stretch/>
        </p:blipFill>
        <p:spPr>
          <a:xfrm>
            <a:off x="761096" y="4437525"/>
            <a:ext cx="7172960" cy="1021353"/>
          </a:xfrm>
          <a:prstGeom prst="rect">
            <a:avLst/>
          </a:prstGeom>
        </p:spPr>
      </p:pic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AFCF6628-C3B1-4AFB-93BE-DEC6B7F06D07}"/>
              </a:ext>
            </a:extLst>
          </p:cNvPr>
          <p:cNvSpPr/>
          <p:nvPr/>
        </p:nvSpPr>
        <p:spPr>
          <a:xfrm>
            <a:off x="2513249" y="4087807"/>
            <a:ext cx="2983310" cy="334751"/>
          </a:xfrm>
          <a:prstGeom prst="roundRect">
            <a:avLst/>
          </a:prstGeom>
          <a:solidFill>
            <a:srgbClr val="218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zh-CN" altLang="en-US" b="1" dirty="0">
                <a:cs typeface="+mn-ea"/>
                <a:sym typeface="+mn-lt"/>
              </a:rPr>
              <a:t>播放完毕  感谢观赏</a:t>
            </a:r>
          </a:p>
        </p:txBody>
      </p:sp>
    </p:spTree>
    <p:extLst>
      <p:ext uri="{BB962C8B-B14F-4D97-AF65-F5344CB8AC3E}">
        <p14:creationId xmlns:p14="http://schemas.microsoft.com/office/powerpoint/2010/main" val="1026038341"/>
      </p:ext>
    </p:extLst>
  </p:cSld>
  <p:clrMapOvr>
    <a:masterClrMapping/>
  </p:clrMapOvr>
  <p:transition spd="slow" advTm="9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000"/>
                            </p:stCondLst>
                            <p:childTnLst>
                              <p:par>
                                <p:cTn id="6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0"/>
                            </p:stCondLst>
                            <p:childTnLst>
                              <p:par>
                                <p:cTn id="8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671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02E0AE8E-F2C2-4558-9789-24D0E7434F2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24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4" name="BackShape">
            <a:extLst>
              <a:ext uri="{FF2B5EF4-FFF2-40B4-BE49-F238E27FC236}">
                <a16:creationId xmlns:a16="http://schemas.microsoft.com/office/drawing/2014/main" xmlns="" id="{51F4E17A-9AFF-48A0-9551-C3525BF034BA}"/>
              </a:ext>
            </a:extLst>
          </p:cNvPr>
          <p:cNvSpPr/>
          <p:nvPr/>
        </p:nvSpPr>
        <p:spPr>
          <a:xfrm>
            <a:off x="7302449" y="2295028"/>
            <a:ext cx="2259541" cy="2259546"/>
          </a:xfrm>
          <a:prstGeom prst="ellipse">
            <a:avLst/>
          </a:prstGeom>
          <a:solidFill>
            <a:schemeClr val="bg1">
              <a:lumMod val="65000"/>
            </a:scheme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" name="ValueShape2">
            <a:extLst>
              <a:ext uri="{FF2B5EF4-FFF2-40B4-BE49-F238E27FC236}">
                <a16:creationId xmlns:a16="http://schemas.microsoft.com/office/drawing/2014/main" xmlns="" id="{774A6760-B197-4BBB-9462-CD4B3BA167B9}"/>
              </a:ext>
            </a:extLst>
          </p:cNvPr>
          <p:cNvSpPr/>
          <p:nvPr/>
        </p:nvSpPr>
        <p:spPr>
          <a:xfrm>
            <a:off x="6921683" y="1952289"/>
            <a:ext cx="3021072" cy="3021075"/>
          </a:xfrm>
          <a:prstGeom prst="pie">
            <a:avLst>
              <a:gd name="adj1" fmla="val 1540286"/>
              <a:gd name="adj2" fmla="val 4536000"/>
            </a:avLst>
          </a:prstGeom>
          <a:solidFill>
            <a:srgbClr val="C00000"/>
          </a:solidFill>
          <a:ln w="635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cxnSp>
        <p:nvCxnSpPr>
          <p:cNvPr id="6" name="ExtraShape">
            <a:extLst>
              <a:ext uri="{FF2B5EF4-FFF2-40B4-BE49-F238E27FC236}">
                <a16:creationId xmlns:a16="http://schemas.microsoft.com/office/drawing/2014/main" xmlns="" id="{D187BC7C-4BD1-4D9F-8BAC-816F46322822}"/>
              </a:ext>
            </a:extLst>
          </p:cNvPr>
          <p:cNvCxnSpPr/>
          <p:nvPr/>
        </p:nvCxnSpPr>
        <p:spPr>
          <a:xfrm>
            <a:off x="1676882" y="3967585"/>
            <a:ext cx="5106312" cy="0"/>
          </a:xfrm>
          <a:prstGeom prst="lin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3B3437C9-6F96-4FEC-BA00-EA0CF354A2CC}"/>
              </a:ext>
            </a:extLst>
          </p:cNvPr>
          <p:cNvSpPr/>
          <p:nvPr/>
        </p:nvSpPr>
        <p:spPr>
          <a:xfrm>
            <a:off x="1676882" y="4388589"/>
            <a:ext cx="48910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2"/>
                </a:solidFill>
                <a:cs typeface="+mn-ea"/>
                <a:sym typeface="+mn-lt"/>
              </a:rPr>
              <a:t>我国</a:t>
            </a:r>
            <a:r>
              <a:rPr lang="zh-CN" altLang="en-US" sz="3200" b="1" dirty="0">
                <a:solidFill>
                  <a:srgbClr val="C00000"/>
                </a:solidFill>
                <a:cs typeface="+mn-ea"/>
                <a:sym typeface="+mn-lt"/>
              </a:rPr>
              <a:t>1985年</a:t>
            </a:r>
            <a:r>
              <a:rPr lang="zh-CN" altLang="en-US" sz="2400" b="1" dirty="0">
                <a:solidFill>
                  <a:schemeClr val="tx2"/>
                </a:solidFill>
                <a:cs typeface="+mn-ea"/>
                <a:sym typeface="+mn-lt"/>
              </a:rPr>
              <a:t>首次报告艾滋病病例</a:t>
            </a:r>
            <a:endParaRPr lang="zh-CN" altLang="en-US" sz="24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149A2B8F-B449-4A88-88C5-F32BFEAB3F32}"/>
              </a:ext>
            </a:extLst>
          </p:cNvPr>
          <p:cNvSpPr/>
          <p:nvPr/>
        </p:nvSpPr>
        <p:spPr>
          <a:xfrm>
            <a:off x="7394263" y="4788698"/>
            <a:ext cx="20955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tx2"/>
                </a:solidFill>
                <a:cs typeface="+mn-ea"/>
                <a:sym typeface="+mn-lt"/>
              </a:rPr>
              <a:t>截至2011年12月底</a:t>
            </a:r>
            <a:endParaRPr lang="zh-CN" altLang="en-US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FC30E19D-0A91-4788-BC2B-E4A55EB8DA73}"/>
              </a:ext>
            </a:extLst>
          </p:cNvPr>
          <p:cNvSpPr/>
          <p:nvPr/>
        </p:nvSpPr>
        <p:spPr>
          <a:xfrm>
            <a:off x="1676882" y="2532958"/>
            <a:ext cx="520447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tx2"/>
                </a:solidFill>
                <a:cs typeface="+mn-ea"/>
                <a:sym typeface="+mn-lt"/>
              </a:rPr>
              <a:t>全国累计报告艾滋病病毒感染者</a:t>
            </a:r>
            <a:r>
              <a:rPr lang="en-US" altLang="zh-CN" sz="3200" b="1" dirty="0">
                <a:solidFill>
                  <a:srgbClr val="C00000"/>
                </a:solidFill>
                <a:cs typeface="+mn-ea"/>
                <a:sym typeface="+mn-lt"/>
              </a:rPr>
              <a:t>47.2</a:t>
            </a:r>
            <a:r>
              <a:rPr lang="zh-CN" altLang="en-US" sz="3200" b="1" dirty="0">
                <a:solidFill>
                  <a:srgbClr val="C00000"/>
                </a:solidFill>
                <a:cs typeface="+mn-ea"/>
                <a:sym typeface="+mn-lt"/>
              </a:rPr>
              <a:t>万</a:t>
            </a:r>
            <a:r>
              <a:rPr lang="zh-CN" altLang="en-US" b="1" dirty="0">
                <a:solidFill>
                  <a:schemeClr val="tx2"/>
                </a:solidFill>
                <a:cs typeface="+mn-ea"/>
                <a:sym typeface="+mn-lt"/>
              </a:rPr>
              <a:t>例，其中艾滋病病人</a:t>
            </a:r>
            <a:r>
              <a:rPr lang="en-US" altLang="zh-CN" sz="3200" b="1" dirty="0">
                <a:solidFill>
                  <a:srgbClr val="C00000"/>
                </a:solidFill>
                <a:cs typeface="+mn-ea"/>
                <a:sym typeface="+mn-lt"/>
              </a:rPr>
              <a:t>9</a:t>
            </a:r>
            <a:r>
              <a:rPr lang="zh-CN" altLang="en-US" sz="3200" b="1" dirty="0">
                <a:solidFill>
                  <a:srgbClr val="C00000"/>
                </a:solidFill>
                <a:cs typeface="+mn-ea"/>
                <a:sym typeface="+mn-lt"/>
              </a:rPr>
              <a:t>万</a:t>
            </a:r>
            <a:r>
              <a:rPr lang="zh-CN" altLang="en-US" b="1" dirty="0">
                <a:solidFill>
                  <a:schemeClr val="tx2"/>
                </a:solidFill>
                <a:cs typeface="+mn-ea"/>
                <a:sym typeface="+mn-lt"/>
              </a:rPr>
              <a:t>例，累计死亡</a:t>
            </a:r>
            <a:r>
              <a:rPr lang="en-US" altLang="zh-CN" sz="3200" b="1" dirty="0">
                <a:solidFill>
                  <a:srgbClr val="C00000"/>
                </a:solidFill>
                <a:cs typeface="+mn-ea"/>
                <a:sym typeface="+mn-lt"/>
              </a:rPr>
              <a:t>6</a:t>
            </a:r>
            <a:r>
              <a:rPr lang="zh-CN" altLang="en-US" sz="3200" b="1" dirty="0">
                <a:solidFill>
                  <a:srgbClr val="C00000"/>
                </a:solidFill>
                <a:cs typeface="+mn-ea"/>
                <a:sym typeface="+mn-lt"/>
              </a:rPr>
              <a:t>万</a:t>
            </a:r>
            <a:r>
              <a:rPr lang="zh-CN" altLang="en-US" b="1" dirty="0">
                <a:solidFill>
                  <a:schemeClr val="tx2"/>
                </a:solidFill>
                <a:cs typeface="+mn-ea"/>
                <a:sym typeface="+mn-lt"/>
              </a:rPr>
              <a:t>例。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6018ECC5-99A4-4821-B47D-B9BEA59F6E4A}"/>
              </a:ext>
            </a:extLst>
          </p:cNvPr>
          <p:cNvSpPr/>
          <p:nvPr/>
        </p:nvSpPr>
        <p:spPr>
          <a:xfrm>
            <a:off x="8654189" y="4047827"/>
            <a:ext cx="101341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chemeClr val="bg1"/>
                </a:solidFill>
                <a:cs typeface="+mn-ea"/>
                <a:sym typeface="+mn-lt"/>
              </a:rPr>
              <a:t>死亡</a:t>
            </a:r>
            <a:r>
              <a:rPr lang="en-US" altLang="zh-CN" sz="1400" b="1" dirty="0">
                <a:solidFill>
                  <a:schemeClr val="bg1"/>
                </a:solidFill>
                <a:cs typeface="+mn-ea"/>
                <a:sym typeface="+mn-lt"/>
              </a:rPr>
              <a:t>6</a:t>
            </a:r>
            <a:r>
              <a:rPr lang="zh-CN" altLang="en-US" sz="1400" b="1" dirty="0">
                <a:solidFill>
                  <a:schemeClr val="bg1"/>
                </a:solidFill>
                <a:cs typeface="+mn-ea"/>
                <a:sym typeface="+mn-lt"/>
              </a:rPr>
              <a:t>万例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DDE6B3DC-A839-4682-BD03-8BFEEF9E6A13}"/>
              </a:ext>
            </a:extLst>
          </p:cNvPr>
          <p:cNvSpPr/>
          <p:nvPr/>
        </p:nvSpPr>
        <p:spPr>
          <a:xfrm>
            <a:off x="7519148" y="2878051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cs typeface="+mn-ea"/>
                <a:sym typeface="+mn-lt"/>
              </a:rPr>
              <a:t>艾滋病病毒感染者</a:t>
            </a:r>
            <a:endParaRPr lang="en-US" altLang="zh-CN" sz="1600" b="1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en-US" altLang="zh-CN" sz="1600" b="1" dirty="0">
                <a:solidFill>
                  <a:schemeClr val="bg1"/>
                </a:solidFill>
                <a:cs typeface="+mn-ea"/>
                <a:sym typeface="+mn-lt"/>
              </a:rPr>
              <a:t>47.2</a:t>
            </a:r>
            <a:r>
              <a:rPr lang="zh-CN" altLang="en-US" sz="1600" b="1" dirty="0">
                <a:solidFill>
                  <a:schemeClr val="bg1"/>
                </a:solidFill>
                <a:cs typeface="+mn-ea"/>
                <a:sym typeface="+mn-lt"/>
              </a:rPr>
              <a:t>万例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圆角矩形 21">
            <a:extLst>
              <a:ext uri="{FF2B5EF4-FFF2-40B4-BE49-F238E27FC236}">
                <a16:creationId xmlns:a16="http://schemas.microsoft.com/office/drawing/2014/main" xmlns="" id="{8A03918F-8581-4371-8F6C-BD38AFFA428D}"/>
              </a:ext>
            </a:extLst>
          </p:cNvPr>
          <p:cNvSpPr/>
          <p:nvPr/>
        </p:nvSpPr>
        <p:spPr bwMode="auto">
          <a:xfrm>
            <a:off x="1103446" y="1113485"/>
            <a:ext cx="10021119" cy="5002643"/>
          </a:xfrm>
          <a:prstGeom prst="roundRect">
            <a:avLst>
              <a:gd name="adj" fmla="val 3926"/>
            </a:avLst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816122"/>
            <a:endParaRPr lang="zh-CN" altLang="en-US" sz="2400">
              <a:cs typeface="+mn-ea"/>
              <a:sym typeface="+mn-lt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151667DE-3440-4AFE-980B-D296953427EB}"/>
              </a:ext>
            </a:extLst>
          </p:cNvPr>
          <p:cNvGrpSpPr/>
          <p:nvPr/>
        </p:nvGrpSpPr>
        <p:grpSpPr>
          <a:xfrm>
            <a:off x="2007634" y="726965"/>
            <a:ext cx="4168879" cy="773041"/>
            <a:chOff x="2332469" y="809238"/>
            <a:chExt cx="1859969" cy="608493"/>
          </a:xfrm>
          <a:solidFill>
            <a:srgbClr val="C00000"/>
          </a:solidFill>
        </p:grpSpPr>
        <p:sp>
          <p:nvSpPr>
            <p:cNvPr id="14" name="圆角矩形 23">
              <a:extLst>
                <a:ext uri="{FF2B5EF4-FFF2-40B4-BE49-F238E27FC236}">
                  <a16:creationId xmlns:a16="http://schemas.microsoft.com/office/drawing/2014/main" xmlns="" id="{F3011F7E-623F-4C66-80AB-597834E04AA0}"/>
                </a:ext>
              </a:extLst>
            </p:cNvPr>
            <p:cNvSpPr/>
            <p:nvPr/>
          </p:nvSpPr>
          <p:spPr bwMode="auto">
            <a:xfrm>
              <a:off x="2332469" y="809238"/>
              <a:ext cx="1859969" cy="608493"/>
            </a:xfrm>
            <a:prstGeom prst="roundRect">
              <a:avLst>
                <a:gd name="adj" fmla="val 50000"/>
              </a:avLst>
            </a:prstGeom>
            <a:grpFill/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45088" tIns="72544" rIns="145088" bIns="7254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088135"/>
              <a:endParaRPr lang="zh-CN" altLang="en-US" sz="3733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6700A1FC-FCDC-4A8B-B6E3-2A782006D3FA}"/>
                </a:ext>
              </a:extLst>
            </p:cNvPr>
            <p:cNvSpPr/>
            <p:nvPr/>
          </p:nvSpPr>
          <p:spPr>
            <a:xfrm>
              <a:off x="2332469" y="923027"/>
              <a:ext cx="1859969" cy="37956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>
                  <a:cs typeface="+mn-ea"/>
                  <a:sym typeface="+mn-lt"/>
                </a:rPr>
                <a:t>全球艾滋病流行情况</a:t>
              </a:r>
            </a:p>
          </p:txBody>
        </p:sp>
      </p:grp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D104AE20-26E3-4AE0-96DA-29A6670DF1D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00" t="7077" r="5917"/>
          <a:stretch/>
        </p:blipFill>
        <p:spPr>
          <a:xfrm>
            <a:off x="9684776" y="4184658"/>
            <a:ext cx="1903852" cy="2673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81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00"/>
                            </p:stCondLst>
                            <p:childTnLst>
                              <p:par>
                                <p:cTn id="4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9000"/>
                            </p:stCondLst>
                            <p:childTnLst>
                              <p:par>
                                <p:cTn id="5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0"/>
                            </p:stCondLst>
                            <p:childTnLst>
                              <p:par>
                                <p:cTn id="6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1000"/>
                            </p:stCondLst>
                            <p:childTnLst>
                              <p:par>
                                <p:cTn id="6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/>
      <p:bldP spid="8" grpId="0"/>
      <p:bldP spid="9" grpId="0"/>
      <p:bldP spid="10" grpId="0"/>
      <p:bldP spid="11" grpId="0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8B486F7-9793-45FF-9B21-B95F89CE480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24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BFFA4C03-FB78-432C-A84D-19426EE278E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291"/>
          <a:stretch/>
        </p:blipFill>
        <p:spPr>
          <a:xfrm>
            <a:off x="-3" y="5473845"/>
            <a:ext cx="12192000" cy="1384155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7DDE6D2D-7A6B-4BA5-B187-988B6D07EBE0}"/>
              </a:ext>
            </a:extLst>
          </p:cNvPr>
          <p:cNvGrpSpPr/>
          <p:nvPr/>
        </p:nvGrpSpPr>
        <p:grpSpPr>
          <a:xfrm>
            <a:off x="1568242" y="383460"/>
            <a:ext cx="9055510" cy="5590981"/>
            <a:chOff x="1568242" y="383460"/>
            <a:chExt cx="9055510" cy="5590981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93508E0F-E403-4B74-B99C-0AFB07AA4396}"/>
                </a:ext>
              </a:extLst>
            </p:cNvPr>
            <p:cNvGrpSpPr/>
            <p:nvPr/>
          </p:nvGrpSpPr>
          <p:grpSpPr>
            <a:xfrm>
              <a:off x="1568242" y="383460"/>
              <a:ext cx="9055510" cy="5590981"/>
              <a:chOff x="1626303" y="176981"/>
              <a:chExt cx="9055510" cy="4947282"/>
            </a:xfrm>
          </p:grpSpPr>
          <p:sp>
            <p:nvSpPr>
              <p:cNvPr id="7" name="矩形: 圆角 6">
                <a:extLst>
                  <a:ext uri="{FF2B5EF4-FFF2-40B4-BE49-F238E27FC236}">
                    <a16:creationId xmlns:a16="http://schemas.microsoft.com/office/drawing/2014/main" xmlns="" id="{A1F8C4D2-E331-4267-A7B3-6D5E7A691503}"/>
                  </a:ext>
                </a:extLst>
              </p:cNvPr>
              <p:cNvSpPr/>
              <p:nvPr/>
            </p:nvSpPr>
            <p:spPr>
              <a:xfrm>
                <a:off x="1626303" y="1118175"/>
                <a:ext cx="9055510" cy="400608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8" name="图片 7">
                <a:extLst>
                  <a:ext uri="{FF2B5EF4-FFF2-40B4-BE49-F238E27FC236}">
                    <a16:creationId xmlns:a16="http://schemas.microsoft.com/office/drawing/2014/main" xmlns="" id="{727F4A33-F9CB-46E5-8FDE-94D2ACEE4F2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DD1712"/>
                  </a:clrFrom>
                  <a:clrTo>
                    <a:srgbClr val="DD1712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534" r="36173" b="85685"/>
              <a:stretch/>
            </p:blipFill>
            <p:spPr>
              <a:xfrm>
                <a:off x="4034271" y="176981"/>
                <a:ext cx="3966136" cy="1384155"/>
              </a:xfrm>
              <a:prstGeom prst="rect">
                <a:avLst/>
              </a:prstGeom>
            </p:spPr>
          </p:pic>
        </p:grpSp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xmlns="" id="{E71B17DC-8385-498E-809B-DB92357C72D3}"/>
                </a:ext>
              </a:extLst>
            </p:cNvPr>
            <p:cNvSpPr/>
            <p:nvPr/>
          </p:nvSpPr>
          <p:spPr>
            <a:xfrm>
              <a:off x="1863211" y="1609347"/>
              <a:ext cx="8465577" cy="417202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A48BAEC7-1D1C-4AEC-8CD3-1F172F25FE6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000" t="4530" r="27807" b="7797"/>
          <a:stretch/>
        </p:blipFill>
        <p:spPr>
          <a:xfrm>
            <a:off x="9530398" y="3805083"/>
            <a:ext cx="2096250" cy="2723535"/>
          </a:xfrm>
          <a:prstGeom prst="rect">
            <a:avLst/>
          </a:prstGeom>
        </p:spPr>
      </p:pic>
      <p:sp>
        <p:nvSpPr>
          <p:cNvPr id="12" name="TextBox 4">
            <a:extLst>
              <a:ext uri="{FF2B5EF4-FFF2-40B4-BE49-F238E27FC236}">
                <a16:creationId xmlns:a16="http://schemas.microsoft.com/office/drawing/2014/main" xmlns="" id="{C3559807-20DF-4E58-AA55-A60AA7537935}"/>
              </a:ext>
            </a:extLst>
          </p:cNvPr>
          <p:cNvSpPr txBox="1"/>
          <p:nvPr/>
        </p:nvSpPr>
        <p:spPr bwMode="auto">
          <a:xfrm>
            <a:off x="4593666" y="1807483"/>
            <a:ext cx="1502334" cy="91300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5333" kern="0" spc="-200" dirty="0">
                <a:ln w="1905">
                  <a:noFill/>
                </a:ln>
                <a:solidFill>
                  <a:srgbClr val="C00000"/>
                </a:solidFill>
                <a:cs typeface="+mn-ea"/>
                <a:sym typeface="+mn-lt"/>
              </a:rPr>
              <a:t>目录</a:t>
            </a:r>
          </a:p>
        </p:txBody>
      </p:sp>
      <p:sp>
        <p:nvSpPr>
          <p:cNvPr id="13" name="TextBox 5">
            <a:extLst>
              <a:ext uri="{FF2B5EF4-FFF2-40B4-BE49-F238E27FC236}">
                <a16:creationId xmlns:a16="http://schemas.microsoft.com/office/drawing/2014/main" xmlns="" id="{8787B88D-1DAD-4F9A-8875-F978577ECB25}"/>
              </a:ext>
            </a:extLst>
          </p:cNvPr>
          <p:cNvSpPr txBox="1"/>
          <p:nvPr/>
        </p:nvSpPr>
        <p:spPr bwMode="auto">
          <a:xfrm>
            <a:off x="6234315" y="2138106"/>
            <a:ext cx="2063386" cy="50276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altLang="zh-CN" sz="2667" b="1" dirty="0">
                <a:solidFill>
                  <a:srgbClr val="C00000"/>
                </a:solidFill>
                <a:cs typeface="+mn-ea"/>
                <a:sym typeface="+mn-lt"/>
              </a:rPr>
              <a:t>CONTENTS</a:t>
            </a:r>
            <a:endParaRPr lang="zh-CN" altLang="en-US" sz="2667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94316B06-376B-4C2F-9F31-AD1E529AC552}"/>
              </a:ext>
            </a:extLst>
          </p:cNvPr>
          <p:cNvGrpSpPr/>
          <p:nvPr/>
        </p:nvGrpSpPr>
        <p:grpSpPr>
          <a:xfrm>
            <a:off x="2395793" y="3254273"/>
            <a:ext cx="3178367" cy="913007"/>
            <a:chOff x="22198" y="1807483"/>
            <a:chExt cx="3178367" cy="913007"/>
          </a:xfrm>
        </p:grpSpPr>
        <p:sp>
          <p:nvSpPr>
            <p:cNvPr id="14" name="TextBox 7">
              <a:extLst>
                <a:ext uri="{FF2B5EF4-FFF2-40B4-BE49-F238E27FC236}">
                  <a16:creationId xmlns:a16="http://schemas.microsoft.com/office/drawing/2014/main" xmlns="" id="{7ACD2664-A3E2-44C9-B665-C88DDDA92A01}"/>
                </a:ext>
              </a:extLst>
            </p:cNvPr>
            <p:cNvSpPr txBox="1"/>
            <p:nvPr/>
          </p:nvSpPr>
          <p:spPr bwMode="auto">
            <a:xfrm>
              <a:off x="967261" y="1988171"/>
              <a:ext cx="2233304" cy="50276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1219170">
                <a:defRPr/>
              </a:pPr>
              <a:r>
                <a:rPr lang="zh-CN" altLang="en-US" sz="2667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艾滋病的概念</a:t>
              </a:r>
            </a:p>
          </p:txBody>
        </p:sp>
        <p:sp>
          <p:nvSpPr>
            <p:cNvPr id="18" name="TextBox 15">
              <a:extLst>
                <a:ext uri="{FF2B5EF4-FFF2-40B4-BE49-F238E27FC236}">
                  <a16:creationId xmlns:a16="http://schemas.microsoft.com/office/drawing/2014/main" xmlns="" id="{703411C9-DA8F-465E-80E7-82C4D13EEEC0}"/>
                </a:ext>
              </a:extLst>
            </p:cNvPr>
            <p:cNvSpPr txBox="1"/>
            <p:nvPr/>
          </p:nvSpPr>
          <p:spPr>
            <a:xfrm>
              <a:off x="22198" y="1807483"/>
              <a:ext cx="944489" cy="9130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333" dirty="0">
                  <a:solidFill>
                    <a:srgbClr val="C00000"/>
                  </a:solidFill>
                  <a:cs typeface="+mn-ea"/>
                  <a:sym typeface="+mn-lt"/>
                </a:rPr>
                <a:t>01</a:t>
              </a:r>
              <a:endParaRPr lang="zh-CN" altLang="en-US" sz="5333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1891FE57-D533-4326-A27B-9BA3853709D3}"/>
              </a:ext>
            </a:extLst>
          </p:cNvPr>
          <p:cNvGrpSpPr/>
          <p:nvPr/>
        </p:nvGrpSpPr>
        <p:grpSpPr>
          <a:xfrm>
            <a:off x="2356145" y="4116629"/>
            <a:ext cx="3855906" cy="913007"/>
            <a:chOff x="713690" y="3059994"/>
            <a:chExt cx="3855906" cy="913007"/>
          </a:xfrm>
        </p:grpSpPr>
        <p:sp>
          <p:nvSpPr>
            <p:cNvPr id="16" name="TextBox 11">
              <a:extLst>
                <a:ext uri="{FF2B5EF4-FFF2-40B4-BE49-F238E27FC236}">
                  <a16:creationId xmlns:a16="http://schemas.microsoft.com/office/drawing/2014/main" xmlns="" id="{FA657F28-E1F4-4676-849E-AD62269C4371}"/>
                </a:ext>
              </a:extLst>
            </p:cNvPr>
            <p:cNvSpPr txBox="1"/>
            <p:nvPr/>
          </p:nvSpPr>
          <p:spPr bwMode="auto">
            <a:xfrm>
              <a:off x="1653413" y="3247297"/>
              <a:ext cx="2916183" cy="50276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zh-CN" altLang="en-US" sz="2667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艾滋病的传播途径</a:t>
              </a:r>
            </a:p>
          </p:txBody>
        </p:sp>
        <p:sp>
          <p:nvSpPr>
            <p:cNvPr id="19" name="TextBox 16">
              <a:extLst>
                <a:ext uri="{FF2B5EF4-FFF2-40B4-BE49-F238E27FC236}">
                  <a16:creationId xmlns:a16="http://schemas.microsoft.com/office/drawing/2014/main" xmlns="" id="{121F6665-F957-46D0-8DF5-CE2D8E075C91}"/>
                </a:ext>
              </a:extLst>
            </p:cNvPr>
            <p:cNvSpPr txBox="1"/>
            <p:nvPr/>
          </p:nvSpPr>
          <p:spPr>
            <a:xfrm>
              <a:off x="713690" y="3059994"/>
              <a:ext cx="944489" cy="9130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333" dirty="0">
                  <a:solidFill>
                    <a:srgbClr val="C00000"/>
                  </a:solidFill>
                  <a:cs typeface="+mn-ea"/>
                  <a:sym typeface="+mn-lt"/>
                </a:rPr>
                <a:t>02</a:t>
              </a:r>
              <a:endParaRPr lang="zh-CN" altLang="en-US" sz="5333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661A0691-5B17-4D8E-AA8A-200650EB4E16}"/>
              </a:ext>
            </a:extLst>
          </p:cNvPr>
          <p:cNvGrpSpPr/>
          <p:nvPr/>
        </p:nvGrpSpPr>
        <p:grpSpPr>
          <a:xfrm>
            <a:off x="6313987" y="3203622"/>
            <a:ext cx="3775117" cy="913007"/>
            <a:chOff x="1427355" y="4207750"/>
            <a:chExt cx="3775117" cy="913007"/>
          </a:xfrm>
        </p:grpSpPr>
        <p:sp>
          <p:nvSpPr>
            <p:cNvPr id="15" name="TextBox 9">
              <a:extLst>
                <a:ext uri="{FF2B5EF4-FFF2-40B4-BE49-F238E27FC236}">
                  <a16:creationId xmlns:a16="http://schemas.microsoft.com/office/drawing/2014/main" xmlns="" id="{A144711F-2C6A-4DC4-8823-D1F4DBFD2C35}"/>
                </a:ext>
              </a:extLst>
            </p:cNvPr>
            <p:cNvSpPr txBox="1"/>
            <p:nvPr/>
          </p:nvSpPr>
          <p:spPr bwMode="auto">
            <a:xfrm>
              <a:off x="2286289" y="4442195"/>
              <a:ext cx="2916183" cy="50276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zh-CN" altLang="en-US" sz="2667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艾滋病的防护措施</a:t>
              </a:r>
            </a:p>
          </p:txBody>
        </p:sp>
        <p:sp>
          <p:nvSpPr>
            <p:cNvPr id="20" name="TextBox 17">
              <a:extLst>
                <a:ext uri="{FF2B5EF4-FFF2-40B4-BE49-F238E27FC236}">
                  <a16:creationId xmlns:a16="http://schemas.microsoft.com/office/drawing/2014/main" xmlns="" id="{390B98B5-FDBF-4893-904A-C242616D6E78}"/>
                </a:ext>
              </a:extLst>
            </p:cNvPr>
            <p:cNvSpPr txBox="1"/>
            <p:nvPr/>
          </p:nvSpPr>
          <p:spPr>
            <a:xfrm>
              <a:off x="1427355" y="4207750"/>
              <a:ext cx="944489" cy="9130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333" dirty="0">
                  <a:solidFill>
                    <a:srgbClr val="C00000"/>
                  </a:solidFill>
                  <a:cs typeface="+mn-ea"/>
                  <a:sym typeface="+mn-lt"/>
                </a:rPr>
                <a:t>03</a:t>
              </a:r>
              <a:endParaRPr lang="zh-CN" altLang="en-US" sz="5333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86BC9405-00CF-44A6-9AEC-34E8E4B5CC28}"/>
              </a:ext>
            </a:extLst>
          </p:cNvPr>
          <p:cNvGrpSpPr/>
          <p:nvPr/>
        </p:nvGrpSpPr>
        <p:grpSpPr>
          <a:xfrm>
            <a:off x="6313987" y="4098678"/>
            <a:ext cx="3847372" cy="913007"/>
            <a:chOff x="1979145" y="5389491"/>
            <a:chExt cx="3847372" cy="913007"/>
          </a:xfrm>
        </p:grpSpPr>
        <p:sp>
          <p:nvSpPr>
            <p:cNvPr id="17" name="TextBox 13">
              <a:extLst>
                <a:ext uri="{FF2B5EF4-FFF2-40B4-BE49-F238E27FC236}">
                  <a16:creationId xmlns:a16="http://schemas.microsoft.com/office/drawing/2014/main" xmlns="" id="{D99AA8E0-A05C-4E99-966C-ED49736338DC}"/>
                </a:ext>
              </a:extLst>
            </p:cNvPr>
            <p:cNvSpPr txBox="1"/>
            <p:nvPr/>
          </p:nvSpPr>
          <p:spPr bwMode="auto">
            <a:xfrm>
              <a:off x="2910334" y="5628995"/>
              <a:ext cx="2916183" cy="50276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zh-CN" altLang="en-US" sz="2667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艾滋病的灭活途径</a:t>
              </a:r>
            </a:p>
          </p:txBody>
        </p:sp>
        <p:sp>
          <p:nvSpPr>
            <p:cNvPr id="21" name="TextBox 18">
              <a:extLst>
                <a:ext uri="{FF2B5EF4-FFF2-40B4-BE49-F238E27FC236}">
                  <a16:creationId xmlns:a16="http://schemas.microsoft.com/office/drawing/2014/main" xmlns="" id="{E635DEC4-D2C0-411F-B61D-91510911ED6E}"/>
                </a:ext>
              </a:extLst>
            </p:cNvPr>
            <p:cNvSpPr txBox="1"/>
            <p:nvPr/>
          </p:nvSpPr>
          <p:spPr>
            <a:xfrm>
              <a:off x="1979145" y="5389491"/>
              <a:ext cx="944489" cy="9130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333" dirty="0">
                  <a:solidFill>
                    <a:srgbClr val="C00000"/>
                  </a:solidFill>
                  <a:cs typeface="+mn-ea"/>
                  <a:sym typeface="+mn-lt"/>
                </a:rPr>
                <a:t>04</a:t>
              </a:r>
              <a:endParaRPr lang="zh-CN" altLang="en-US" sz="5333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0317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195924D0-5BCE-42C3-8BF6-5E3B945CA2D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24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BE5ECCB9-36B0-460F-8A66-D2C1AEDFBB6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291"/>
          <a:stretch/>
        </p:blipFill>
        <p:spPr>
          <a:xfrm>
            <a:off x="-3" y="5473845"/>
            <a:ext cx="12192000" cy="1384155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B7E778D8-6197-4DA9-8C92-D41F1D143981}"/>
              </a:ext>
            </a:extLst>
          </p:cNvPr>
          <p:cNvGrpSpPr/>
          <p:nvPr/>
        </p:nvGrpSpPr>
        <p:grpSpPr>
          <a:xfrm>
            <a:off x="1345148" y="1445343"/>
            <a:ext cx="5153974" cy="3873908"/>
            <a:chOff x="3577071" y="176981"/>
            <a:chExt cx="5153974" cy="3427899"/>
          </a:xfrm>
        </p:grpSpPr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CF127304-8D71-426D-8FFC-483006E046C9}"/>
                </a:ext>
              </a:extLst>
            </p:cNvPr>
            <p:cNvSpPr/>
            <p:nvPr/>
          </p:nvSpPr>
          <p:spPr>
            <a:xfrm>
              <a:off x="3577071" y="1103936"/>
              <a:ext cx="5153974" cy="2500944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B4AA10F8-2CC9-4F7A-BD2D-3F9FFA6113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DD1712"/>
                </a:clrFrom>
                <a:clrTo>
                  <a:srgbClr val="DD1712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534" r="36173" b="85685"/>
            <a:stretch/>
          </p:blipFill>
          <p:spPr>
            <a:xfrm>
              <a:off x="4034271" y="176981"/>
              <a:ext cx="3966136" cy="1384155"/>
            </a:xfrm>
            <a:prstGeom prst="rect">
              <a:avLst/>
            </a:prstGeom>
          </p:spPr>
        </p:pic>
      </p:grp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0AF1E6E4-7E7A-49B8-A9D2-54F0EDC480D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50" r="89000" b="10745"/>
          <a:stretch/>
        </p:blipFill>
        <p:spPr>
          <a:xfrm>
            <a:off x="-2" y="3352800"/>
            <a:ext cx="1341122" cy="246888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8BC95E2B-5C9B-4E1E-8AAC-CE7339297F7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96506" y="1011948"/>
            <a:ext cx="5153974" cy="5153974"/>
          </a:xfrm>
          <a:prstGeom prst="rect">
            <a:avLst/>
          </a:prstGeom>
        </p:spPr>
      </p:pic>
      <p:sp>
        <p:nvSpPr>
          <p:cNvPr id="16" name="Text Box 2">
            <a:extLst>
              <a:ext uri="{FF2B5EF4-FFF2-40B4-BE49-F238E27FC236}">
                <a16:creationId xmlns:a16="http://schemas.microsoft.com/office/drawing/2014/main" xmlns="" id="{9FE16296-75EA-419F-B889-5B059A0C6C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1120" y="3543019"/>
            <a:ext cx="529847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zh-CN" altLang="en-US" sz="4800" b="1" kern="0" dirty="0">
                <a:solidFill>
                  <a:schemeClr val="bg1"/>
                </a:solidFill>
                <a:cs typeface="+mn-ea"/>
                <a:sym typeface="+mn-lt"/>
              </a:rPr>
              <a:t>艾滋病的概念</a:t>
            </a:r>
          </a:p>
        </p:txBody>
      </p:sp>
      <p:sp>
        <p:nvSpPr>
          <p:cNvPr id="17" name="Text Box 2">
            <a:extLst>
              <a:ext uri="{FF2B5EF4-FFF2-40B4-BE49-F238E27FC236}">
                <a16:creationId xmlns:a16="http://schemas.microsoft.com/office/drawing/2014/main" xmlns="" id="{F99A659A-C4A7-4CBB-BA98-D4F991A58A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6970" y="4503126"/>
            <a:ext cx="5244614" cy="379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zh-CN" altLang="en-US" sz="1867" kern="0" dirty="0">
                <a:solidFill>
                  <a:schemeClr val="bg1"/>
                </a:solidFill>
                <a:cs typeface="+mn-ea"/>
                <a:sym typeface="+mn-lt"/>
              </a:rPr>
              <a:t>点击输入此部分的内容及说明简单扼要即可。</a:t>
            </a:r>
          </a:p>
        </p:txBody>
      </p:sp>
      <p:sp>
        <p:nvSpPr>
          <p:cNvPr id="18" name="Text Box 2">
            <a:extLst>
              <a:ext uri="{FF2B5EF4-FFF2-40B4-BE49-F238E27FC236}">
                <a16:creationId xmlns:a16="http://schemas.microsoft.com/office/drawing/2014/main" xmlns="" id="{403FCBAB-7662-4032-9E24-76931ED600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0238" y="2889625"/>
            <a:ext cx="301644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zh-CN" sz="4800" b="1" kern="0" dirty="0">
                <a:solidFill>
                  <a:schemeClr val="bg1"/>
                </a:solidFill>
                <a:cs typeface="+mn-ea"/>
                <a:sym typeface="+mn-lt"/>
              </a:rPr>
              <a:t>Part 01</a:t>
            </a:r>
            <a:endParaRPr lang="zh-CN" altLang="en-US" sz="4800" b="1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9808512"/>
      </p:ext>
    </p:extLst>
  </p:cSld>
  <p:clrMapOvr>
    <a:masterClrMapping/>
  </p:clrMapOvr>
  <p:transition spd="slow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8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8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700"/>
                            </p:stCondLst>
                            <p:childTnLst>
                              <p:par>
                                <p:cTn id="4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8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8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9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15A6DCCC-F75F-40F8-B05B-B09E098154C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24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CBCAF892-78EE-41C1-AE40-14C26D9AAF35}"/>
              </a:ext>
            </a:extLst>
          </p:cNvPr>
          <p:cNvSpPr txBox="1"/>
          <p:nvPr/>
        </p:nvSpPr>
        <p:spPr>
          <a:xfrm>
            <a:off x="738620" y="177093"/>
            <a:ext cx="31854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spc="3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01 </a:t>
            </a:r>
            <a:r>
              <a:rPr lang="zh-CN" altLang="en-US" sz="2800" b="1" spc="3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艾滋病的概念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5793A431-29D6-4706-95CB-063D2F7377DE}"/>
              </a:ext>
            </a:extLst>
          </p:cNvPr>
          <p:cNvCxnSpPr/>
          <p:nvPr/>
        </p:nvCxnSpPr>
        <p:spPr>
          <a:xfrm>
            <a:off x="603849" y="755733"/>
            <a:ext cx="10936987" cy="6273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24FC1F70-DA5D-4874-B4F9-28B34166C75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45" r="18133"/>
          <a:stretch/>
        </p:blipFill>
        <p:spPr>
          <a:xfrm>
            <a:off x="10652188" y="-55420"/>
            <a:ext cx="1049335" cy="1246471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738621" y="2277317"/>
            <a:ext cx="6096000" cy="139031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C00000"/>
                </a:solidFill>
                <a:cs typeface="+mn-ea"/>
                <a:sym typeface="+mn-lt"/>
              </a:rPr>
              <a:t>艾滋病的医学名称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获得性免疫缺陷综合症（简称为</a:t>
            </a: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AIDS</a:t>
            </a: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）</a:t>
            </a:r>
          </a:p>
        </p:txBody>
      </p:sp>
      <p:sp>
        <p:nvSpPr>
          <p:cNvPr id="10" name="矩形 9"/>
          <p:cNvSpPr/>
          <p:nvPr/>
        </p:nvSpPr>
        <p:spPr>
          <a:xfrm>
            <a:off x="738620" y="3769688"/>
            <a:ext cx="72532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艾滋是其英文名称缩写</a:t>
            </a:r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AIDS</a:t>
            </a: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的音译。由于艾滋病与人们自身行为关系密切，所以它也是一种“行为病”。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18E4939-7757-4A12-99E3-B4544BF00ED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017" y="2817437"/>
            <a:ext cx="4095983" cy="4095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695796"/>
      </p:ext>
    </p:extLst>
  </p:cSld>
  <p:clrMapOvr>
    <a:masterClrMapping/>
  </p:clrMapOvr>
  <p:transition spd="med" advTm="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A4A540A9-3BD1-4588-90A6-5E77BE7847B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24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FEE2D3B4-B649-4494-805A-8593B3040164}"/>
              </a:ext>
            </a:extLst>
          </p:cNvPr>
          <p:cNvSpPr txBox="1"/>
          <p:nvPr/>
        </p:nvSpPr>
        <p:spPr>
          <a:xfrm>
            <a:off x="738620" y="177093"/>
            <a:ext cx="31854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spc="3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01 </a:t>
            </a:r>
            <a:r>
              <a:rPr lang="zh-CN" altLang="en-US" sz="2800" b="1" spc="3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艾滋病的概念</a:t>
            </a:r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204AF00D-ACDE-4C59-B6A0-B6DA58924E65}"/>
              </a:ext>
            </a:extLst>
          </p:cNvPr>
          <p:cNvCxnSpPr/>
          <p:nvPr/>
        </p:nvCxnSpPr>
        <p:spPr>
          <a:xfrm>
            <a:off x="603849" y="755733"/>
            <a:ext cx="10936987" cy="6273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FFD0BCC8-1161-40A1-91E7-88D23F99FE7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45" r="18133"/>
          <a:stretch/>
        </p:blipFill>
        <p:spPr>
          <a:xfrm>
            <a:off x="10652188" y="-55420"/>
            <a:ext cx="1049335" cy="124647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410974" y="2087594"/>
            <a:ext cx="6096000" cy="13556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ts val="500"/>
              </a:spcBef>
              <a:spcAft>
                <a:spcPts val="500"/>
              </a:spcAft>
            </a:pPr>
            <a:r>
              <a:rPr lang="zh-CN" altLang="en-US" sz="2800" b="1" dirty="0">
                <a:solidFill>
                  <a:srgbClr val="C00000"/>
                </a:solidFill>
                <a:cs typeface="+mn-ea"/>
                <a:sym typeface="+mn-lt"/>
              </a:rPr>
              <a:t>艾滋病病毒别称</a:t>
            </a:r>
            <a:endParaRPr lang="en-US" altLang="zh-CN" sz="2800" b="1" dirty="0">
              <a:solidFill>
                <a:srgbClr val="C0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ts val="500"/>
              </a:spcBef>
              <a:spcAft>
                <a:spcPts val="500"/>
              </a:spcAft>
            </a:pP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人类免疫缺陷病毒，英文缩写为HIV</a:t>
            </a:r>
          </a:p>
        </p:txBody>
      </p:sp>
      <p:sp>
        <p:nvSpPr>
          <p:cNvPr id="8" name="矩形 7"/>
          <p:cNvSpPr/>
          <p:nvPr/>
        </p:nvSpPr>
        <p:spPr>
          <a:xfrm>
            <a:off x="4410974" y="3605842"/>
            <a:ext cx="6096000" cy="17054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直径约为</a:t>
            </a:r>
            <a:r>
              <a:rPr lang="en-US" altLang="zh-CN" dirty="0">
                <a:cs typeface="+mn-ea"/>
                <a:sym typeface="+mn-lt"/>
              </a:rPr>
              <a:t>100-140nm</a:t>
            </a:r>
            <a:r>
              <a:rPr lang="zh-CN" altLang="en-US" dirty="0">
                <a:cs typeface="+mn-ea"/>
                <a:sym typeface="+mn-lt"/>
              </a:rPr>
              <a:t>。艾滋病病毒进入人体后，主要破坏人体的免疫细胞（</a:t>
            </a:r>
            <a:r>
              <a:rPr lang="en-US" altLang="zh-CN" dirty="0">
                <a:cs typeface="+mn-ea"/>
                <a:sym typeface="+mn-lt"/>
              </a:rPr>
              <a:t>CD4</a:t>
            </a:r>
            <a:r>
              <a:rPr lang="zh-CN" altLang="en-US" dirty="0">
                <a:cs typeface="+mn-ea"/>
                <a:sym typeface="+mn-lt"/>
              </a:rPr>
              <a:t>淋巴细胞），使人体抵抗疾病的能力下降，各种条件性感染和继发性恶性肿瘤发生增加。而且，病毒变异很快，使研制预防性疫苗非常困难。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81E9B5E8-DB4C-4245-A946-965C26CBA9C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34297" y="2419697"/>
            <a:ext cx="4261210" cy="4261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170479"/>
      </p:ext>
    </p:extLst>
  </p:cSld>
  <p:clrMapOvr>
    <a:masterClrMapping/>
  </p:clrMapOvr>
  <p:transition spd="med" advTm="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C1A8A92B-9F35-4557-88DA-7DB18116BDE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24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681BBA32-9A6F-4F42-90D9-3E3376233146}"/>
              </a:ext>
            </a:extLst>
          </p:cNvPr>
          <p:cNvSpPr txBox="1"/>
          <p:nvPr/>
        </p:nvSpPr>
        <p:spPr>
          <a:xfrm>
            <a:off x="738620" y="177093"/>
            <a:ext cx="31854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spc="3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01 </a:t>
            </a:r>
            <a:r>
              <a:rPr lang="zh-CN" altLang="en-US" sz="2800" b="1" spc="3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艾滋病的概念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73DBD18D-DA5F-49D8-8ECF-41B89547BFED}"/>
              </a:ext>
            </a:extLst>
          </p:cNvPr>
          <p:cNvCxnSpPr/>
          <p:nvPr/>
        </p:nvCxnSpPr>
        <p:spPr>
          <a:xfrm>
            <a:off x="603849" y="755733"/>
            <a:ext cx="10936987" cy="6273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FD9F7FBC-B41C-4D0E-8FA4-6AFF2CDC8FE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45" r="18133"/>
          <a:stretch/>
        </p:blipFill>
        <p:spPr>
          <a:xfrm>
            <a:off x="10652188" y="-55420"/>
            <a:ext cx="1049335" cy="124647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815395" y="1565238"/>
            <a:ext cx="4425871" cy="1412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1" dirty="0">
                <a:solidFill>
                  <a:srgbClr val="C00000"/>
                </a:solidFill>
                <a:cs typeface="+mn-ea"/>
                <a:sym typeface="+mn-lt"/>
              </a:rPr>
              <a:t>人体</a:t>
            </a:r>
            <a:endParaRPr lang="en-US" altLang="zh-CN" sz="3600" b="1" dirty="0">
              <a:solidFill>
                <a:srgbClr val="C00000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rgbClr val="C00000"/>
                </a:solidFill>
                <a:cs typeface="+mn-ea"/>
                <a:sym typeface="+mn-lt"/>
              </a:rPr>
              <a:t>是</a:t>
            </a:r>
            <a:r>
              <a:rPr lang="en-US" altLang="zh-CN" sz="2400" b="1" dirty="0">
                <a:solidFill>
                  <a:srgbClr val="C00000"/>
                </a:solidFill>
                <a:cs typeface="+mn-ea"/>
                <a:sym typeface="+mn-lt"/>
              </a:rPr>
              <a:t>HIV</a:t>
            </a:r>
            <a:r>
              <a:rPr lang="zh-CN" altLang="en-US" sz="2400" b="1" dirty="0">
                <a:solidFill>
                  <a:srgbClr val="C00000"/>
                </a:solidFill>
                <a:cs typeface="+mn-ea"/>
                <a:sym typeface="+mn-lt"/>
              </a:rPr>
              <a:t>最好的生存环境</a:t>
            </a:r>
          </a:p>
        </p:txBody>
      </p:sp>
      <p:sp>
        <p:nvSpPr>
          <p:cNvPr id="8" name="矩形 7"/>
          <p:cNvSpPr/>
          <p:nvPr/>
        </p:nvSpPr>
        <p:spPr>
          <a:xfrm>
            <a:off x="6786376" y="4541201"/>
            <a:ext cx="445489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离开人体后</a:t>
            </a:r>
            <a:r>
              <a:rPr lang="en-US" altLang="zh-CN" dirty="0">
                <a:cs typeface="+mn-ea"/>
                <a:sym typeface="+mn-lt"/>
              </a:rPr>
              <a:t>HIV</a:t>
            </a:r>
            <a:r>
              <a:rPr lang="zh-CN" altLang="en-US" dirty="0">
                <a:cs typeface="+mn-ea"/>
                <a:sym typeface="+mn-lt"/>
              </a:rPr>
              <a:t>会变得很脆弱， </a:t>
            </a:r>
            <a:r>
              <a:rPr lang="en-US" altLang="zh-CN" dirty="0">
                <a:cs typeface="+mn-ea"/>
                <a:sym typeface="+mn-lt"/>
              </a:rPr>
              <a:t>HIV</a:t>
            </a:r>
            <a:r>
              <a:rPr lang="zh-CN" altLang="en-US" dirty="0">
                <a:cs typeface="+mn-ea"/>
                <a:sym typeface="+mn-lt"/>
              </a:rPr>
              <a:t>对热敏感，</a:t>
            </a:r>
            <a:r>
              <a:rPr lang="en-US" altLang="zh-CN" dirty="0">
                <a:cs typeface="+mn-ea"/>
                <a:sym typeface="+mn-lt"/>
              </a:rPr>
              <a:t>56°C30</a:t>
            </a:r>
            <a:r>
              <a:rPr lang="zh-CN" altLang="en-US" dirty="0">
                <a:cs typeface="+mn-ea"/>
                <a:sym typeface="+mn-lt"/>
              </a:rPr>
              <a:t>分钟灭活，许多化学物质都可以使</a:t>
            </a:r>
            <a:r>
              <a:rPr lang="en-US" altLang="zh-CN" dirty="0">
                <a:cs typeface="+mn-ea"/>
                <a:sym typeface="+mn-lt"/>
              </a:rPr>
              <a:t>HIV</a:t>
            </a:r>
            <a:r>
              <a:rPr lang="zh-CN" altLang="en-US" dirty="0">
                <a:cs typeface="+mn-ea"/>
                <a:sym typeface="+mn-lt"/>
              </a:rPr>
              <a:t>迅速灭活，如乙醚、丙酮、</a:t>
            </a:r>
            <a:r>
              <a:rPr lang="en-US" altLang="zh-CN" dirty="0">
                <a:cs typeface="+mn-ea"/>
                <a:sym typeface="+mn-lt"/>
              </a:rPr>
              <a:t>2%</a:t>
            </a:r>
            <a:r>
              <a:rPr lang="zh-CN" altLang="en-US" dirty="0">
                <a:cs typeface="+mn-ea"/>
                <a:sym typeface="+mn-lt"/>
              </a:rPr>
              <a:t>次氯酸钠、</a:t>
            </a:r>
            <a:r>
              <a:rPr lang="en-US" altLang="zh-CN" dirty="0">
                <a:cs typeface="+mn-ea"/>
                <a:sym typeface="+mn-lt"/>
              </a:rPr>
              <a:t>50%</a:t>
            </a:r>
            <a:r>
              <a:rPr lang="zh-CN" altLang="en-US" dirty="0">
                <a:cs typeface="+mn-ea"/>
                <a:sym typeface="+mn-lt"/>
              </a:rPr>
              <a:t>乙醇等对乙型肝炎有效的消毒剂对</a:t>
            </a:r>
            <a:r>
              <a:rPr lang="en-US" altLang="zh-CN" dirty="0">
                <a:cs typeface="+mn-ea"/>
                <a:sym typeface="+mn-lt"/>
              </a:rPr>
              <a:t>HIV</a:t>
            </a:r>
            <a:r>
              <a:rPr lang="zh-CN" altLang="en-US" dirty="0">
                <a:cs typeface="+mn-ea"/>
                <a:sym typeface="+mn-lt"/>
              </a:rPr>
              <a:t>也都有良好的灭活作用。</a:t>
            </a:r>
          </a:p>
        </p:txBody>
      </p:sp>
      <p:sp>
        <p:nvSpPr>
          <p:cNvPr id="9" name="圆角矩形 7"/>
          <p:cNvSpPr>
            <a:spLocks noChangeArrowheads="1"/>
          </p:cNvSpPr>
          <p:nvPr/>
        </p:nvSpPr>
        <p:spPr bwMode="auto">
          <a:xfrm>
            <a:off x="6607577" y="4174079"/>
            <a:ext cx="4812488" cy="2211573"/>
          </a:xfrm>
          <a:prstGeom prst="roundRect">
            <a:avLst>
              <a:gd name="adj" fmla="val 9083"/>
            </a:avLst>
          </a:prstGeom>
          <a:noFill/>
          <a:ln w="57150" cmpd="sng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40" tIns="45720" rIns="91440" bIns="4572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zh-CN" altLang="en-US" sz="24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圆角矩形 7"/>
          <p:cNvSpPr>
            <a:spLocks noChangeArrowheads="1"/>
          </p:cNvSpPr>
          <p:nvPr/>
        </p:nvSpPr>
        <p:spPr bwMode="auto">
          <a:xfrm>
            <a:off x="6607578" y="1341910"/>
            <a:ext cx="4812488" cy="2046471"/>
          </a:xfrm>
          <a:prstGeom prst="roundRect">
            <a:avLst>
              <a:gd name="adj" fmla="val 9083"/>
            </a:avLst>
          </a:prstGeom>
          <a:noFill/>
          <a:ln w="57150" cmpd="sng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40" tIns="45720" rIns="91440" bIns="4572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zh-CN" altLang="en-US" sz="24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799BD64-4DFB-4891-B114-C003613EAAC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10" y="700313"/>
            <a:ext cx="5511803" cy="5511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022855"/>
      </p:ext>
    </p:extLst>
  </p:cSld>
  <p:clrMapOvr>
    <a:masterClrMapping/>
  </p:clrMapOvr>
  <p:transition spd="med" advTm="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500"/>
                            </p:stCondLst>
                            <p:childTnLst>
                              <p:par>
                                <p:cTn id="4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8" grpId="0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47524286-86DC-4E9A-9059-9DE868FD33A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24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EB0CBD7A-0E69-45E4-9C02-2EDC8E31D2A4}"/>
              </a:ext>
            </a:extLst>
          </p:cNvPr>
          <p:cNvSpPr txBox="1"/>
          <p:nvPr/>
        </p:nvSpPr>
        <p:spPr>
          <a:xfrm>
            <a:off x="738620" y="177093"/>
            <a:ext cx="31854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spc="3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01 </a:t>
            </a:r>
            <a:r>
              <a:rPr lang="zh-CN" altLang="en-US" sz="2800" b="1" spc="3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艾滋病的概念</a:t>
            </a: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27F3D950-4848-4C3D-B9C9-6AB8067CE3F6}"/>
              </a:ext>
            </a:extLst>
          </p:cNvPr>
          <p:cNvCxnSpPr/>
          <p:nvPr/>
        </p:nvCxnSpPr>
        <p:spPr>
          <a:xfrm>
            <a:off x="603849" y="755733"/>
            <a:ext cx="10936987" cy="6273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0D94BD94-C7A6-4AC2-9F4A-87EAF105831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45" r="18133"/>
          <a:stretch/>
        </p:blipFill>
        <p:spPr>
          <a:xfrm>
            <a:off x="10652188" y="-55420"/>
            <a:ext cx="1049335" cy="124647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324442" y="2277373"/>
            <a:ext cx="6321218" cy="291572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661337" y="3288755"/>
            <a:ext cx="564742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如机会性感染（结核、腹泻、肺炎、念珠菌等）、肿瘤、神经系统疾病等。这时就称为艾滋病病人。</a:t>
            </a:r>
            <a:endParaRPr lang="en-US" altLang="zh-CN" sz="2000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当艾滋病病毒感染者发展为艾滋病病人后，如不经治疗，一般会在半年至两年内死亡。</a:t>
            </a:r>
          </a:p>
          <a:p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661337" y="2465356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艾滋病病人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538A14C-2415-4B4D-9CDF-002E3CC29F4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307" y="1383889"/>
            <a:ext cx="4294239" cy="4294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50685"/>
      </p:ext>
    </p:extLst>
  </p:cSld>
  <p:clrMapOvr>
    <a:masterClrMapping/>
  </p:clrMapOvr>
  <p:transition spd="med" advTm="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7" grpId="0" animBg="1"/>
      <p:bldP spid="8" grpId="0"/>
      <p:bldP spid="9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mjtubxq">
      <a:majorFont>
        <a:latin typeface="Arial" panose="020F0302020204030204"/>
        <a:ea typeface="汉仪粗宋简"/>
        <a:cs typeface=""/>
      </a:majorFont>
      <a:minorFont>
        <a:latin typeface="Arial" panose="020F0502020204030204"/>
        <a:ea typeface="汉仪粗宋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1123</Words>
  <Application>Microsoft Office PowerPoint</Application>
  <PresentationFormat>宽屏</PresentationFormat>
  <Paragraphs>178</Paragraphs>
  <Slides>26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Meiryo</vt:lpstr>
      <vt:lpstr>等线</vt:lpstr>
      <vt:lpstr>汉仪粗宋简</vt:lpstr>
      <vt:lpstr>宋体</vt:lpstr>
      <vt:lpstr>微软雅黑</vt:lpstr>
      <vt:lpstr>Arial</vt:lpstr>
      <vt:lpstr>Calibri</vt:lpstr>
      <vt:lpstr>Calibri Light</vt:lpstr>
      <vt:lpstr>Webdings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>http://www.ypppt.com/</cp:keywords>
  <cp:lastModifiedBy>kan</cp:lastModifiedBy>
  <cp:revision>11</cp:revision>
  <dcterms:created xsi:type="dcterms:W3CDTF">2019-11-15T11:47:28Z</dcterms:created>
  <dcterms:modified xsi:type="dcterms:W3CDTF">2020-11-26T05:05:07Z</dcterms:modified>
</cp:coreProperties>
</file>