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notesSlides/notesSlide7.xml" ContentType="application/vnd.openxmlformats-officedocument.presentationml.notesSlide+xml"/>
  <Override PartName="/ppt/theme/themeOverride9.xml" ContentType="application/vnd.openxmlformats-officedocument.themeOverride+xml"/>
  <Override PartName="/ppt/notesSlides/notesSlide8.xml" ContentType="application/vnd.openxmlformats-officedocument.presentationml.notesSlide+xml"/>
  <Override PartName="/ppt/theme/themeOverride10.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87" r:id="rId3"/>
    <p:sldId id="267" r:id="rId4"/>
    <p:sldId id="257" r:id="rId5"/>
    <p:sldId id="263" r:id="rId6"/>
    <p:sldId id="264" r:id="rId7"/>
    <p:sldId id="265" r:id="rId8"/>
    <p:sldId id="260" r:id="rId9"/>
    <p:sldId id="261" r:id="rId10"/>
    <p:sldId id="266" r:id="rId11"/>
    <p:sldId id="262" r:id="rId12"/>
    <p:sldId id="288" r:id="rId13"/>
    <p:sldId id="271" r:id="rId14"/>
    <p:sldId id="269" r:id="rId15"/>
    <p:sldId id="270" r:id="rId16"/>
    <p:sldId id="272" r:id="rId17"/>
    <p:sldId id="273" r:id="rId18"/>
    <p:sldId id="274" r:id="rId19"/>
    <p:sldId id="289" r:id="rId20"/>
    <p:sldId id="276" r:id="rId21"/>
    <p:sldId id="277" r:id="rId22"/>
    <p:sldId id="281" r:id="rId23"/>
    <p:sldId id="278" r:id="rId24"/>
    <p:sldId id="279" r:id="rId25"/>
    <p:sldId id="280" r:id="rId26"/>
    <p:sldId id="258" r:id="rId27"/>
    <p:sldId id="290" r:id="rId28"/>
    <p:sldId id="29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1D24"/>
    <a:srgbClr val="282A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sorterViewPr>
    <p:cViewPr>
      <p:scale>
        <a:sx n="34" d="100"/>
        <a:sy n="3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4D9904-7E4D-4E00-B364-6ABD2DED1516}" type="datetimeFigureOut">
              <a:rPr kumimoji="1" lang="ja-JP" altLang="en-US" smtClean="0"/>
              <a:t>2021/1/11</a:t>
            </a:fld>
            <a:endParaRPr kumimoji="1" lang="ja-JP"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endParaRPr kumimoji="1" lang="ja-JP"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FCE439-9406-41A1-AD59-6279930DB75C}" type="slidenum">
              <a:rPr kumimoji="1" lang="ja-JP" altLang="en-US" smtClean="0"/>
              <a:t>‹#›</a:t>
            </a:fld>
            <a:endParaRPr kumimoji="1" lang="ja-JP" altLang="en-US"/>
          </a:p>
        </p:txBody>
      </p:sp>
    </p:spTree>
    <p:extLst>
      <p:ext uri="{BB962C8B-B14F-4D97-AF65-F5344CB8AC3E}">
        <p14:creationId xmlns:p14="http://schemas.microsoft.com/office/powerpoint/2010/main" val="89484409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2</a:t>
            </a:fld>
            <a:endParaRPr lang="zh-CN" altLang="en-US"/>
          </a:p>
        </p:txBody>
      </p:sp>
    </p:spTree>
    <p:extLst>
      <p:ext uri="{BB962C8B-B14F-4D97-AF65-F5344CB8AC3E}">
        <p14:creationId xmlns:p14="http://schemas.microsoft.com/office/powerpoint/2010/main" val="1627874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11</a:t>
            </a:fld>
            <a:endParaRPr lang="zh-CN" altLang="en-US"/>
          </a:p>
        </p:txBody>
      </p:sp>
    </p:spTree>
    <p:extLst>
      <p:ext uri="{BB962C8B-B14F-4D97-AF65-F5344CB8AC3E}">
        <p14:creationId xmlns:p14="http://schemas.microsoft.com/office/powerpoint/2010/main" val="1179876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12</a:t>
            </a:fld>
            <a:endParaRPr lang="zh-CN" altLang="en-US"/>
          </a:p>
        </p:txBody>
      </p:sp>
    </p:spTree>
    <p:extLst>
      <p:ext uri="{BB962C8B-B14F-4D97-AF65-F5344CB8AC3E}">
        <p14:creationId xmlns:p14="http://schemas.microsoft.com/office/powerpoint/2010/main" val="3891870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13</a:t>
            </a:fld>
            <a:endParaRPr lang="zh-CN" altLang="en-US"/>
          </a:p>
        </p:txBody>
      </p:sp>
    </p:spTree>
    <p:extLst>
      <p:ext uri="{BB962C8B-B14F-4D97-AF65-F5344CB8AC3E}">
        <p14:creationId xmlns:p14="http://schemas.microsoft.com/office/powerpoint/2010/main" val="38660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14</a:t>
            </a:fld>
            <a:endParaRPr lang="zh-CN" altLang="en-US"/>
          </a:p>
        </p:txBody>
      </p:sp>
    </p:spTree>
    <p:extLst>
      <p:ext uri="{BB962C8B-B14F-4D97-AF65-F5344CB8AC3E}">
        <p14:creationId xmlns:p14="http://schemas.microsoft.com/office/powerpoint/2010/main" val="4177982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15</a:t>
            </a:fld>
            <a:endParaRPr lang="zh-CN" altLang="en-US"/>
          </a:p>
        </p:txBody>
      </p:sp>
    </p:spTree>
    <p:extLst>
      <p:ext uri="{BB962C8B-B14F-4D97-AF65-F5344CB8AC3E}">
        <p14:creationId xmlns:p14="http://schemas.microsoft.com/office/powerpoint/2010/main" val="2215212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16</a:t>
            </a:fld>
            <a:endParaRPr lang="zh-CN" altLang="en-US"/>
          </a:p>
        </p:txBody>
      </p:sp>
    </p:spTree>
    <p:extLst>
      <p:ext uri="{BB962C8B-B14F-4D97-AF65-F5344CB8AC3E}">
        <p14:creationId xmlns:p14="http://schemas.microsoft.com/office/powerpoint/2010/main" val="4846413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17</a:t>
            </a:fld>
            <a:endParaRPr lang="zh-CN" altLang="en-US"/>
          </a:p>
        </p:txBody>
      </p:sp>
    </p:spTree>
    <p:extLst>
      <p:ext uri="{BB962C8B-B14F-4D97-AF65-F5344CB8AC3E}">
        <p14:creationId xmlns:p14="http://schemas.microsoft.com/office/powerpoint/2010/main" val="4138790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18</a:t>
            </a:fld>
            <a:endParaRPr lang="zh-CN" altLang="en-US"/>
          </a:p>
        </p:txBody>
      </p:sp>
    </p:spTree>
    <p:extLst>
      <p:ext uri="{BB962C8B-B14F-4D97-AF65-F5344CB8AC3E}">
        <p14:creationId xmlns:p14="http://schemas.microsoft.com/office/powerpoint/2010/main" val="260622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19</a:t>
            </a:fld>
            <a:endParaRPr lang="zh-CN" altLang="en-US"/>
          </a:p>
        </p:txBody>
      </p:sp>
    </p:spTree>
    <p:extLst>
      <p:ext uri="{BB962C8B-B14F-4D97-AF65-F5344CB8AC3E}">
        <p14:creationId xmlns:p14="http://schemas.microsoft.com/office/powerpoint/2010/main" val="2600790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20</a:t>
            </a:fld>
            <a:endParaRPr lang="zh-CN" altLang="en-US"/>
          </a:p>
        </p:txBody>
      </p:sp>
    </p:spTree>
    <p:extLst>
      <p:ext uri="{BB962C8B-B14F-4D97-AF65-F5344CB8AC3E}">
        <p14:creationId xmlns:p14="http://schemas.microsoft.com/office/powerpoint/2010/main" val="3914644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3</a:t>
            </a:fld>
            <a:endParaRPr lang="zh-CN" altLang="en-US"/>
          </a:p>
        </p:txBody>
      </p:sp>
    </p:spTree>
    <p:extLst>
      <p:ext uri="{BB962C8B-B14F-4D97-AF65-F5344CB8AC3E}">
        <p14:creationId xmlns:p14="http://schemas.microsoft.com/office/powerpoint/2010/main" val="9868337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21</a:t>
            </a:fld>
            <a:endParaRPr lang="zh-CN" altLang="en-US"/>
          </a:p>
        </p:txBody>
      </p:sp>
    </p:spTree>
    <p:extLst>
      <p:ext uri="{BB962C8B-B14F-4D97-AF65-F5344CB8AC3E}">
        <p14:creationId xmlns:p14="http://schemas.microsoft.com/office/powerpoint/2010/main" val="163300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22</a:t>
            </a:fld>
            <a:endParaRPr lang="zh-CN" altLang="en-US"/>
          </a:p>
        </p:txBody>
      </p:sp>
    </p:spTree>
    <p:extLst>
      <p:ext uri="{BB962C8B-B14F-4D97-AF65-F5344CB8AC3E}">
        <p14:creationId xmlns:p14="http://schemas.microsoft.com/office/powerpoint/2010/main" val="1063092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23</a:t>
            </a:fld>
            <a:endParaRPr lang="zh-CN" altLang="en-US"/>
          </a:p>
        </p:txBody>
      </p:sp>
    </p:spTree>
    <p:extLst>
      <p:ext uri="{BB962C8B-B14F-4D97-AF65-F5344CB8AC3E}">
        <p14:creationId xmlns:p14="http://schemas.microsoft.com/office/powerpoint/2010/main" val="4459904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24</a:t>
            </a:fld>
            <a:endParaRPr lang="zh-CN" altLang="en-US"/>
          </a:p>
        </p:txBody>
      </p:sp>
    </p:spTree>
    <p:extLst>
      <p:ext uri="{BB962C8B-B14F-4D97-AF65-F5344CB8AC3E}">
        <p14:creationId xmlns:p14="http://schemas.microsoft.com/office/powerpoint/2010/main" val="774719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25</a:t>
            </a:fld>
            <a:endParaRPr lang="zh-CN" altLang="en-US"/>
          </a:p>
        </p:txBody>
      </p:sp>
    </p:spTree>
    <p:extLst>
      <p:ext uri="{BB962C8B-B14F-4D97-AF65-F5344CB8AC3E}">
        <p14:creationId xmlns:p14="http://schemas.microsoft.com/office/powerpoint/2010/main" val="340092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35141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4</a:t>
            </a:fld>
            <a:endParaRPr lang="zh-CN" altLang="en-US"/>
          </a:p>
        </p:txBody>
      </p:sp>
    </p:spTree>
    <p:extLst>
      <p:ext uri="{BB962C8B-B14F-4D97-AF65-F5344CB8AC3E}">
        <p14:creationId xmlns:p14="http://schemas.microsoft.com/office/powerpoint/2010/main" val="3908204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5</a:t>
            </a:fld>
            <a:endParaRPr lang="zh-CN" altLang="en-US"/>
          </a:p>
        </p:txBody>
      </p:sp>
    </p:spTree>
    <p:extLst>
      <p:ext uri="{BB962C8B-B14F-4D97-AF65-F5344CB8AC3E}">
        <p14:creationId xmlns:p14="http://schemas.microsoft.com/office/powerpoint/2010/main" val="3034463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6</a:t>
            </a:fld>
            <a:endParaRPr lang="zh-CN" altLang="en-US"/>
          </a:p>
        </p:txBody>
      </p:sp>
    </p:spTree>
    <p:extLst>
      <p:ext uri="{BB962C8B-B14F-4D97-AF65-F5344CB8AC3E}">
        <p14:creationId xmlns:p14="http://schemas.microsoft.com/office/powerpoint/2010/main" val="2127075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7</a:t>
            </a:fld>
            <a:endParaRPr lang="zh-CN" altLang="en-US"/>
          </a:p>
        </p:txBody>
      </p:sp>
    </p:spTree>
    <p:extLst>
      <p:ext uri="{BB962C8B-B14F-4D97-AF65-F5344CB8AC3E}">
        <p14:creationId xmlns:p14="http://schemas.microsoft.com/office/powerpoint/2010/main" val="4130984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8</a:t>
            </a:fld>
            <a:endParaRPr lang="zh-CN" altLang="en-US"/>
          </a:p>
        </p:txBody>
      </p:sp>
    </p:spTree>
    <p:extLst>
      <p:ext uri="{BB962C8B-B14F-4D97-AF65-F5344CB8AC3E}">
        <p14:creationId xmlns:p14="http://schemas.microsoft.com/office/powerpoint/2010/main" val="1245184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9</a:t>
            </a:fld>
            <a:endParaRPr lang="zh-CN" altLang="en-US"/>
          </a:p>
        </p:txBody>
      </p:sp>
    </p:spTree>
    <p:extLst>
      <p:ext uri="{BB962C8B-B14F-4D97-AF65-F5344CB8AC3E}">
        <p14:creationId xmlns:p14="http://schemas.microsoft.com/office/powerpoint/2010/main" val="3404919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DE8F5-4733-4ABA-AA87-9CADAFF8C155}" type="slidenum">
              <a:rPr lang="zh-CN" altLang="en-US" smtClean="0"/>
              <a:t>10</a:t>
            </a:fld>
            <a:endParaRPr lang="zh-CN" altLang="en-US"/>
          </a:p>
        </p:txBody>
      </p:sp>
    </p:spTree>
    <p:extLst>
      <p:ext uri="{BB962C8B-B14F-4D97-AF65-F5344CB8AC3E}">
        <p14:creationId xmlns:p14="http://schemas.microsoft.com/office/powerpoint/2010/main" val="3377903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882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324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8242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4862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7880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28968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2097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81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92864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7501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3173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35649100-CEB6-446E-B1C1-0B72C2BB897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7" name="图文框 6">
            <a:extLst>
              <a:ext uri="{FF2B5EF4-FFF2-40B4-BE49-F238E27FC236}">
                <a16:creationId xmlns:a16="http://schemas.microsoft.com/office/drawing/2014/main" xmlns="" id="{BCB3445F-7F66-4C87-874C-5D57EA7F737A}"/>
              </a:ext>
            </a:extLst>
          </p:cNvPr>
          <p:cNvSpPr/>
          <p:nvPr userDrawn="1"/>
        </p:nvSpPr>
        <p:spPr>
          <a:xfrm>
            <a:off x="0" y="0"/>
            <a:ext cx="12192000" cy="6858000"/>
          </a:xfrm>
          <a:prstGeom prst="frame">
            <a:avLst>
              <a:gd name="adj1" fmla="val 7967"/>
            </a:avLst>
          </a:prstGeom>
          <a:solidFill>
            <a:srgbClr val="282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矩形 7">
            <a:extLst>
              <a:ext uri="{FF2B5EF4-FFF2-40B4-BE49-F238E27FC236}">
                <a16:creationId xmlns:a16="http://schemas.microsoft.com/office/drawing/2014/main" xmlns="" id="{FA0D32D3-370B-401F-99C5-02295BAD521B}"/>
              </a:ext>
            </a:extLst>
          </p:cNvPr>
          <p:cNvSpPr/>
          <p:nvPr userDrawn="1"/>
        </p:nvSpPr>
        <p:spPr>
          <a:xfrm>
            <a:off x="755904" y="795528"/>
            <a:ext cx="10680192" cy="5266944"/>
          </a:xfrm>
          <a:prstGeom prst="rect">
            <a:avLst/>
          </a:prstGeom>
          <a:noFill/>
          <a:ln w="76200">
            <a:solidFill>
              <a:srgbClr val="C6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2021/1/11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6187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themeOverride" Target="../theme/themeOverride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10.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 Id="rId6" Type="http://schemas.openxmlformats.org/officeDocument/2006/relationships/image" Target="../media/image14.sv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3.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5.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6.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 Id="rId5" Type="http://schemas.openxmlformats.org/officeDocument/2006/relationships/image" Target="../media/image24.pn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 Id="rId5" Type="http://schemas.openxmlformats.org/officeDocument/2006/relationships/image" Target="../media/image26.png"/><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notesSlide" Target="../notesSlides/notesSlide5.xml"/><Relationship Id="rId7"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hemeOverride" Target="../theme/themeOverride6.xml"/><Relationship Id="rId6" Type="http://schemas.openxmlformats.org/officeDocument/2006/relationships/image" Target="../media/image12.sv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9.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桌子, 照片, 水, 亮&#10;&#10;描述已自动生成">
            <a:extLst>
              <a:ext uri="{FF2B5EF4-FFF2-40B4-BE49-F238E27FC236}">
                <a16:creationId xmlns:a16="http://schemas.microsoft.com/office/drawing/2014/main" xmlns="" id="{DD7B1ED9-9616-4C4A-A2F2-5E1784C985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127" y="1803303"/>
            <a:ext cx="7661746" cy="1551995"/>
          </a:xfrm>
          <a:prstGeom prst="rect">
            <a:avLst/>
          </a:prstGeom>
        </p:spPr>
      </p:pic>
      <p:grpSp>
        <p:nvGrpSpPr>
          <p:cNvPr id="23" name="组合 22">
            <a:extLst>
              <a:ext uri="{FF2B5EF4-FFF2-40B4-BE49-F238E27FC236}">
                <a16:creationId xmlns:a16="http://schemas.microsoft.com/office/drawing/2014/main" xmlns="" id="{266F4589-3BFF-4424-8B83-A8571C4A92CB}"/>
              </a:ext>
            </a:extLst>
          </p:cNvPr>
          <p:cNvGrpSpPr/>
          <p:nvPr/>
        </p:nvGrpSpPr>
        <p:grpSpPr>
          <a:xfrm>
            <a:off x="1916255" y="4462196"/>
            <a:ext cx="8359490" cy="2321158"/>
            <a:chOff x="2183946" y="4132561"/>
            <a:chExt cx="8359490" cy="2321158"/>
          </a:xfrm>
        </p:grpSpPr>
        <p:pic>
          <p:nvPicPr>
            <p:cNvPr id="14" name="图片 13" descr="图片包含 游戏机, 桌子&#10;&#10;描述已自动生成">
              <a:extLst>
                <a:ext uri="{FF2B5EF4-FFF2-40B4-BE49-F238E27FC236}">
                  <a16:creationId xmlns:a16="http://schemas.microsoft.com/office/drawing/2014/main" xmlns="" id="{3D6D3EF3-EB6F-4384-9500-1095501E914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83946" y="4133920"/>
              <a:ext cx="4515418" cy="2319799"/>
            </a:xfrm>
            <a:prstGeom prst="rect">
              <a:avLst/>
            </a:prstGeom>
          </p:spPr>
        </p:pic>
        <p:pic>
          <p:nvPicPr>
            <p:cNvPr id="16" name="图片 15" descr="图片包含 游戏机, 桌子&#10;&#10;描述已自动生成">
              <a:extLst>
                <a:ext uri="{FF2B5EF4-FFF2-40B4-BE49-F238E27FC236}">
                  <a16:creationId xmlns:a16="http://schemas.microsoft.com/office/drawing/2014/main" xmlns="" id="{72C3395B-4D67-4C60-834C-4D59107A58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28018" y="4132561"/>
              <a:ext cx="4515418" cy="2321158"/>
            </a:xfrm>
            <a:prstGeom prst="rect">
              <a:avLst/>
            </a:prstGeom>
          </p:spPr>
        </p:pic>
      </p:grpSp>
      <p:sp>
        <p:nvSpPr>
          <p:cNvPr id="24" name="图文框 23">
            <a:extLst>
              <a:ext uri="{FF2B5EF4-FFF2-40B4-BE49-F238E27FC236}">
                <a16:creationId xmlns:a16="http://schemas.microsoft.com/office/drawing/2014/main" xmlns="" id="{5093CF9E-B634-4B9B-872B-4C7D4FBD338D}"/>
              </a:ext>
            </a:extLst>
          </p:cNvPr>
          <p:cNvSpPr/>
          <p:nvPr/>
        </p:nvSpPr>
        <p:spPr>
          <a:xfrm>
            <a:off x="0" y="0"/>
            <a:ext cx="12192000" cy="6858000"/>
          </a:xfrm>
          <a:prstGeom prst="frame">
            <a:avLst>
              <a:gd name="adj1" fmla="val 7967"/>
            </a:avLst>
          </a:prstGeom>
          <a:solidFill>
            <a:srgbClr val="282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25" name="矩形 24">
            <a:extLst>
              <a:ext uri="{FF2B5EF4-FFF2-40B4-BE49-F238E27FC236}">
                <a16:creationId xmlns:a16="http://schemas.microsoft.com/office/drawing/2014/main" xmlns="" id="{7F216F81-87B6-43CF-AEAD-5CB2BB6F3FDA}"/>
              </a:ext>
            </a:extLst>
          </p:cNvPr>
          <p:cNvSpPr/>
          <p:nvPr/>
        </p:nvSpPr>
        <p:spPr>
          <a:xfrm>
            <a:off x="755904" y="795528"/>
            <a:ext cx="10680192" cy="5266944"/>
          </a:xfrm>
          <a:prstGeom prst="rect">
            <a:avLst/>
          </a:prstGeom>
          <a:noFill/>
          <a:ln w="76200">
            <a:solidFill>
              <a:srgbClr val="C6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28" name="文本框 27">
            <a:extLst>
              <a:ext uri="{FF2B5EF4-FFF2-40B4-BE49-F238E27FC236}">
                <a16:creationId xmlns:a16="http://schemas.microsoft.com/office/drawing/2014/main" xmlns="" id="{0235E803-B834-4F9C-8E0D-5F49D1B9C753}"/>
              </a:ext>
            </a:extLst>
          </p:cNvPr>
          <p:cNvSpPr txBox="1"/>
          <p:nvPr/>
        </p:nvSpPr>
        <p:spPr>
          <a:xfrm>
            <a:off x="2403580" y="1884062"/>
            <a:ext cx="7384841" cy="1446550"/>
          </a:xfrm>
          <a:prstGeom prst="rect">
            <a:avLst/>
          </a:prstGeom>
          <a:noFill/>
        </p:spPr>
        <p:txBody>
          <a:bodyPr wrap="square" rtlCol="0">
            <a:spAutoFit/>
          </a:bodyPr>
          <a:lstStyle/>
          <a:p>
            <a:pPr algn="dist"/>
            <a:r>
              <a:rPr lang="zh-CN" altLang="en-US" sz="88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国际和平日</a:t>
            </a:r>
          </a:p>
        </p:txBody>
      </p:sp>
      <p:sp>
        <p:nvSpPr>
          <p:cNvPr id="30" name="文本框 29">
            <a:extLst>
              <a:ext uri="{FF2B5EF4-FFF2-40B4-BE49-F238E27FC236}">
                <a16:creationId xmlns:a16="http://schemas.microsoft.com/office/drawing/2014/main" xmlns="" id="{69310C62-BE74-4A0B-B8E3-065EBB789F53}"/>
              </a:ext>
            </a:extLst>
          </p:cNvPr>
          <p:cNvSpPr txBox="1"/>
          <p:nvPr/>
        </p:nvSpPr>
        <p:spPr>
          <a:xfrm>
            <a:off x="3119865" y="3330612"/>
            <a:ext cx="5952270" cy="1290097"/>
          </a:xfrm>
          <a:prstGeom prst="rect">
            <a:avLst/>
          </a:prstGeom>
          <a:noFill/>
        </p:spPr>
        <p:txBody>
          <a:bodyPr wrap="none" rtlCol="0">
            <a:spAutoFit/>
          </a:bodyPr>
          <a:lstStyle/>
          <a:p>
            <a:pPr algn="ctr">
              <a:lnSpc>
                <a:spcPct val="150000"/>
              </a:lnSpc>
            </a:pPr>
            <a:r>
              <a:rPr kumimoji="1" lang="zh-CN" altLang="en-US" sz="36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rPr>
              <a:t>铭记历史 珍爱和平 忠诚于党</a:t>
            </a:r>
            <a:endParaRPr kumimoji="1" lang="en-US" altLang="zh-CN" sz="36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a:p>
            <a:pPr algn="ctr">
              <a:lnSpc>
                <a:spcPct val="150000"/>
              </a:lnSpc>
            </a:pPr>
            <a:r>
              <a:rPr kumimoji="1" lang="zh-CN" altLang="en-US"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rPr>
              <a:t>携手并进 共创美好未来 和平万岁</a:t>
            </a:r>
            <a:endParaRPr kumimoji="1" lang="ja-JP" altLang="en-US"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grpSp>
        <p:nvGrpSpPr>
          <p:cNvPr id="36" name="组合 35">
            <a:extLst>
              <a:ext uri="{FF2B5EF4-FFF2-40B4-BE49-F238E27FC236}">
                <a16:creationId xmlns:a16="http://schemas.microsoft.com/office/drawing/2014/main" xmlns="" id="{5DB10384-12D9-4641-9B15-A84A87886F32}"/>
              </a:ext>
            </a:extLst>
          </p:cNvPr>
          <p:cNvGrpSpPr/>
          <p:nvPr/>
        </p:nvGrpSpPr>
        <p:grpSpPr>
          <a:xfrm>
            <a:off x="2729970" y="1134417"/>
            <a:ext cx="6732061" cy="523212"/>
            <a:chOff x="2512376" y="1039804"/>
            <a:chExt cx="6732061" cy="523212"/>
          </a:xfrm>
        </p:grpSpPr>
        <p:sp>
          <p:nvSpPr>
            <p:cNvPr id="29" name="文本框 28">
              <a:extLst>
                <a:ext uri="{FF2B5EF4-FFF2-40B4-BE49-F238E27FC236}">
                  <a16:creationId xmlns:a16="http://schemas.microsoft.com/office/drawing/2014/main" xmlns="" id="{43DC8DB2-F2E0-46E8-B344-CD09CD555986}"/>
                </a:ext>
              </a:extLst>
            </p:cNvPr>
            <p:cNvSpPr txBox="1"/>
            <p:nvPr/>
          </p:nvSpPr>
          <p:spPr>
            <a:xfrm>
              <a:off x="3302745" y="1039804"/>
              <a:ext cx="5151323" cy="523212"/>
            </a:xfrm>
            <a:prstGeom prst="rect">
              <a:avLst/>
            </a:prstGeom>
            <a:noFill/>
          </p:spPr>
          <p:txBody>
            <a:bodyPr wrap="square" rtlCol="0">
              <a:spAutoFit/>
            </a:bodyPr>
            <a:lstStyle/>
            <a:p>
              <a:pPr algn="dist"/>
              <a:r>
                <a:rPr kumimoji="1" lang="zh-CN" altLang="en-US" sz="28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rPr>
                <a:t>忠诚于党   保卫国家</a:t>
              </a:r>
              <a:endParaRPr kumimoji="1" lang="ja-JP" altLang="en-US" sz="28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cxnSp>
          <p:nvCxnSpPr>
            <p:cNvPr id="32" name="直接连接符 31">
              <a:extLst>
                <a:ext uri="{FF2B5EF4-FFF2-40B4-BE49-F238E27FC236}">
                  <a16:creationId xmlns:a16="http://schemas.microsoft.com/office/drawing/2014/main" xmlns="" id="{01689B32-0B99-4CBE-BA6E-D32864984009}"/>
                </a:ext>
              </a:extLst>
            </p:cNvPr>
            <p:cNvCxnSpPr>
              <a:cxnSpLocks/>
            </p:cNvCxnSpPr>
            <p:nvPr/>
          </p:nvCxnSpPr>
          <p:spPr>
            <a:xfrm>
              <a:off x="2512376" y="1310926"/>
              <a:ext cx="790369" cy="0"/>
            </a:xfrm>
            <a:prstGeom prst="line">
              <a:avLst/>
            </a:prstGeom>
            <a:ln w="28575">
              <a:solidFill>
                <a:srgbClr val="282A5E"/>
              </a:solidFill>
              <a:headEnd type="ova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5F2C0ED9-A7F4-4849-B1FB-B7E0FD361F23}"/>
                </a:ext>
              </a:extLst>
            </p:cNvPr>
            <p:cNvCxnSpPr>
              <a:cxnSpLocks/>
            </p:cNvCxnSpPr>
            <p:nvPr/>
          </p:nvCxnSpPr>
          <p:spPr>
            <a:xfrm flipH="1">
              <a:off x="8454068" y="1310926"/>
              <a:ext cx="790369" cy="0"/>
            </a:xfrm>
            <a:prstGeom prst="line">
              <a:avLst/>
            </a:prstGeom>
            <a:ln w="28575">
              <a:solidFill>
                <a:srgbClr val="282A5E"/>
              </a:solidFill>
              <a:head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0237842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par>
                                <p:cTn id="15" presetID="16" presetClass="entr" presetSubtype="21"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barn(inVertical)">
                                      <p:cBhvr>
                                        <p:cTn id="17" dur="500"/>
                                        <p:tgtEl>
                                          <p:spTgt spid="36"/>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barn(inVertical)">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5364" y="2845961"/>
            <a:ext cx="8121273" cy="1284711"/>
          </a:xfrm>
          <a:prstGeom prst="rect">
            <a:avLst/>
          </a:prstGeom>
        </p:spPr>
        <p:txBody>
          <a:bodyPr wrap="square">
            <a:spAutoFit/>
          </a:bodyPr>
          <a:lstStyle/>
          <a:p>
            <a:pPr algn="ctr">
              <a:lnSpc>
                <a:spcPct val="130000"/>
              </a:lnSpc>
            </a:pPr>
            <a:r>
              <a:rPr lang="en-US" altLang="zh-CN" sz="4400" b="1"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2020</a:t>
            </a:r>
            <a:r>
              <a:rPr lang="zh-CN" altLang="en-US" sz="4400" b="1"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活动主题：</a:t>
            </a:r>
            <a:r>
              <a:rPr lang="en-US" altLang="zh-CN" sz="4400" b="1"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en-US" altLang="zh-CN" sz="6600" b="1" dirty="0" err="1">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xxxx</a:t>
            </a:r>
            <a:r>
              <a:rPr lang="en-US" altLang="zh-CN" sz="4400" b="1"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endParaRPr lang="zh-CN" altLang="en-US" sz="4400" b="1"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t="80635"/>
          <a:stretch/>
        </p:blipFill>
        <p:spPr>
          <a:xfrm>
            <a:off x="-2" y="5892800"/>
            <a:ext cx="12192001" cy="965200"/>
          </a:xfrm>
          <a:prstGeom prst="rect">
            <a:avLst/>
          </a:prstGeom>
        </p:spPr>
      </p:pic>
    </p:spTree>
    <p:extLst>
      <p:ext uri="{BB962C8B-B14F-4D97-AF65-F5344CB8AC3E}">
        <p14:creationId xmlns:p14="http://schemas.microsoft.com/office/powerpoint/2010/main" val="739904361"/>
      </p:ext>
    </p:extLst>
  </p:cSld>
  <p:clrMapOvr>
    <a:masterClrMapping/>
  </p:clrMapOvr>
  <mc:AlternateContent xmlns:mc="http://schemas.openxmlformats.org/markup-compatibility/2006" xmlns:p14="http://schemas.microsoft.com/office/powerpoint/2010/main">
    <mc:Choice Requires="p14">
      <p:transition spd="slow" p14:dur="200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195917D0-064A-4C55-98D5-92E11168D29F}"/>
              </a:ext>
            </a:extLst>
          </p:cNvPr>
          <p:cNvGrpSpPr/>
          <p:nvPr/>
        </p:nvGrpSpPr>
        <p:grpSpPr>
          <a:xfrm>
            <a:off x="4079311" y="1309667"/>
            <a:ext cx="4033378" cy="1043099"/>
            <a:chOff x="2062622" y="3559486"/>
            <a:chExt cx="4033378" cy="1043099"/>
          </a:xfrm>
        </p:grpSpPr>
        <p:pic>
          <p:nvPicPr>
            <p:cNvPr id="7" name="图片 6" descr="图片包含 桌子, 照片, 水, 亮&#10;&#10;描述已自动生成">
              <a:extLst>
                <a:ext uri="{FF2B5EF4-FFF2-40B4-BE49-F238E27FC236}">
                  <a16:creationId xmlns:a16="http://schemas.microsoft.com/office/drawing/2014/main" xmlns="" id="{8334E053-3480-4251-A31B-6680A7B2A8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9853"/>
            <a:stretch/>
          </p:blipFill>
          <p:spPr>
            <a:xfrm>
              <a:off x="2062622" y="3559486"/>
              <a:ext cx="4033378" cy="1019398"/>
            </a:xfrm>
            <a:prstGeom prst="rect">
              <a:avLst/>
            </a:prstGeom>
          </p:spPr>
        </p:pic>
        <p:sp>
          <p:nvSpPr>
            <p:cNvPr id="2" name="文本框 1">
              <a:extLst>
                <a:ext uri="{FF2B5EF4-FFF2-40B4-BE49-F238E27FC236}">
                  <a16:creationId xmlns:a16="http://schemas.microsoft.com/office/drawing/2014/main" xmlns="" id="{0B6EB24E-2C5F-4746-AC3F-E10233260E7C}"/>
                </a:ext>
              </a:extLst>
            </p:cNvPr>
            <p:cNvSpPr txBox="1"/>
            <p:nvPr/>
          </p:nvSpPr>
          <p:spPr>
            <a:xfrm>
              <a:off x="2151142" y="3586922"/>
              <a:ext cx="3944857" cy="1015663"/>
            </a:xfrm>
            <a:prstGeom prst="rect">
              <a:avLst/>
            </a:prstGeom>
            <a:noFill/>
          </p:spPr>
          <p:txBody>
            <a:bodyPr wrap="square" rtlCol="0">
              <a:spAutoFit/>
            </a:bodyPr>
            <a:lstStyle/>
            <a:p>
              <a:pPr algn="dist"/>
              <a:r>
                <a:rPr lang="zh-CN" altLang="en-US" sz="6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第二部分</a:t>
              </a:r>
            </a:p>
          </p:txBody>
        </p:sp>
      </p:grpSp>
      <p:grpSp>
        <p:nvGrpSpPr>
          <p:cNvPr id="6" name="组合 5">
            <a:extLst>
              <a:ext uri="{FF2B5EF4-FFF2-40B4-BE49-F238E27FC236}">
                <a16:creationId xmlns:a16="http://schemas.microsoft.com/office/drawing/2014/main" xmlns="" id="{F131E123-E90F-4077-8214-359BAA213346}"/>
              </a:ext>
            </a:extLst>
          </p:cNvPr>
          <p:cNvGrpSpPr/>
          <p:nvPr/>
        </p:nvGrpSpPr>
        <p:grpSpPr>
          <a:xfrm>
            <a:off x="1916255" y="4462196"/>
            <a:ext cx="8359490" cy="2321158"/>
            <a:chOff x="2183946" y="4132561"/>
            <a:chExt cx="8359490" cy="2321158"/>
          </a:xfrm>
        </p:grpSpPr>
        <p:pic>
          <p:nvPicPr>
            <p:cNvPr id="8" name="图片 7" descr="图片包含 游戏机, 桌子&#10;&#10;描述已自动生成">
              <a:extLst>
                <a:ext uri="{FF2B5EF4-FFF2-40B4-BE49-F238E27FC236}">
                  <a16:creationId xmlns:a16="http://schemas.microsoft.com/office/drawing/2014/main" xmlns="" id="{8B613BAA-B57B-40F4-8EB5-881096DB1B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83946" y="4133920"/>
              <a:ext cx="4515418" cy="2319799"/>
            </a:xfrm>
            <a:prstGeom prst="rect">
              <a:avLst/>
            </a:prstGeom>
          </p:spPr>
        </p:pic>
        <p:pic>
          <p:nvPicPr>
            <p:cNvPr id="10" name="图片 9" descr="图片包含 游戏机, 桌子&#10;&#10;描述已自动生成">
              <a:extLst>
                <a:ext uri="{FF2B5EF4-FFF2-40B4-BE49-F238E27FC236}">
                  <a16:creationId xmlns:a16="http://schemas.microsoft.com/office/drawing/2014/main" xmlns="" id="{6E3E35B1-A033-4FD0-B45B-FD2C3FBCEFF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28018" y="4132561"/>
              <a:ext cx="4515418" cy="2321158"/>
            </a:xfrm>
            <a:prstGeom prst="rect">
              <a:avLst/>
            </a:prstGeom>
          </p:spPr>
        </p:pic>
      </p:grpSp>
      <p:sp>
        <p:nvSpPr>
          <p:cNvPr id="11" name="图文框 10">
            <a:extLst>
              <a:ext uri="{FF2B5EF4-FFF2-40B4-BE49-F238E27FC236}">
                <a16:creationId xmlns:a16="http://schemas.microsoft.com/office/drawing/2014/main" xmlns="" id="{8ADACC0E-9F03-475D-A03B-34BD1973C0E0}"/>
              </a:ext>
            </a:extLst>
          </p:cNvPr>
          <p:cNvSpPr/>
          <p:nvPr/>
        </p:nvSpPr>
        <p:spPr>
          <a:xfrm>
            <a:off x="0" y="0"/>
            <a:ext cx="12192000" cy="6858000"/>
          </a:xfrm>
          <a:prstGeom prst="frame">
            <a:avLst>
              <a:gd name="adj1" fmla="val 7967"/>
            </a:avLst>
          </a:prstGeom>
          <a:solidFill>
            <a:srgbClr val="282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12" name="矩形 11">
            <a:extLst>
              <a:ext uri="{FF2B5EF4-FFF2-40B4-BE49-F238E27FC236}">
                <a16:creationId xmlns:a16="http://schemas.microsoft.com/office/drawing/2014/main" xmlns="" id="{3CE0C315-9F30-44AA-854B-06625B445523}"/>
              </a:ext>
            </a:extLst>
          </p:cNvPr>
          <p:cNvSpPr/>
          <p:nvPr/>
        </p:nvSpPr>
        <p:spPr>
          <a:xfrm>
            <a:off x="755904" y="795528"/>
            <a:ext cx="10680192" cy="5266944"/>
          </a:xfrm>
          <a:prstGeom prst="rect">
            <a:avLst/>
          </a:prstGeom>
          <a:noFill/>
          <a:ln w="76200">
            <a:solidFill>
              <a:srgbClr val="C6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9" name="矩形 8"/>
          <p:cNvSpPr/>
          <p:nvPr/>
        </p:nvSpPr>
        <p:spPr>
          <a:xfrm>
            <a:off x="1868661" y="2637053"/>
            <a:ext cx="8454678" cy="2308324"/>
          </a:xfrm>
          <a:prstGeom prst="rect">
            <a:avLst/>
          </a:prstGeom>
        </p:spPr>
        <p:txBody>
          <a:bodyPr wrap="square">
            <a:spAutoFit/>
          </a:bodyPr>
          <a:lstStyle/>
          <a:p>
            <a:pPr algn="ctr"/>
            <a:r>
              <a:rPr lang="zh-CN" altLang="en-US" sz="72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让和平</a:t>
            </a:r>
            <a:endParaRPr lang="en-US" altLang="zh-CN" sz="72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algn="ctr"/>
            <a:r>
              <a:rPr lang="zh-CN" altLang="en-US" sz="72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成为永恒的美丽</a:t>
            </a:r>
          </a:p>
        </p:txBody>
      </p:sp>
    </p:spTree>
    <p:extLst>
      <p:ext uri="{BB962C8B-B14F-4D97-AF65-F5344CB8AC3E}">
        <p14:creationId xmlns:p14="http://schemas.microsoft.com/office/powerpoint/2010/main" val="1062519980"/>
      </p:ext>
    </p:extLst>
  </p:cSld>
  <p:clrMapOvr>
    <a:masterClrMapping/>
  </p:clrMapOvr>
  <mc:AlternateContent xmlns:mc="http://schemas.openxmlformats.org/markup-compatibility/2006" xmlns:p14="http://schemas.microsoft.com/office/powerpoint/2010/main">
    <mc:Choice Requires="p14">
      <p:transition spd="slow" p14:dur="1600" advTm="0">
        <p14:prism isContent="1"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31543" y="1411217"/>
            <a:ext cx="5428343" cy="4294702"/>
          </a:xfrm>
          <a:prstGeom prst="rect">
            <a:avLst/>
          </a:prstGeom>
        </p:spPr>
        <p:txBody>
          <a:bodyPr wrap="square">
            <a:spAutoFit/>
          </a:bodyPr>
          <a:lstStyle/>
          <a:p>
            <a:pPr>
              <a:lnSpc>
                <a:spcPct val="130000"/>
              </a:lnSpc>
            </a:pPr>
            <a:r>
              <a:rPr lang="zh-CN" altLang="en-US" sz="32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尽管</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世界大战已经结束了半个多世纪，但今天的世界还很不安宁，武装冲突频发是这个世界最突出的特征之一。加拿大一家研究机构公布的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2006</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年武装冲突报告表明，全球近年来发生的有一定规模的武装冲突保持在每年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30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起左右，</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2005</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年涉及冲突的国家已经占到了全球的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14%</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。在这种情况下，世界上的不少国家和地区仍笼罩在战争的阴影中，成千上万的平民因战争流离失所、饱受痛苦，甚至失去了宝贵的生命。</a:t>
            </a:r>
          </a:p>
        </p:txBody>
      </p:sp>
      <p:pic>
        <p:nvPicPr>
          <p:cNvPr id="4" name="图片 3" descr="卡通人物&#10;&#10;描述已自动生成">
            <a:extLst>
              <a:ext uri="{FF2B5EF4-FFF2-40B4-BE49-F238E27FC236}">
                <a16:creationId xmlns:a16="http://schemas.microsoft.com/office/drawing/2014/main" xmlns="" id="{535EE6C3-8277-4055-AF23-13D368ACF1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1762" y="1254109"/>
            <a:ext cx="4349781" cy="4349781"/>
          </a:xfrm>
          <a:prstGeom prst="rect">
            <a:avLst/>
          </a:prstGeom>
        </p:spPr>
      </p:pic>
    </p:spTree>
    <p:extLst>
      <p:ext uri="{BB962C8B-B14F-4D97-AF65-F5344CB8AC3E}">
        <p14:creationId xmlns:p14="http://schemas.microsoft.com/office/powerpoint/2010/main" val="15306003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48543" y="1682137"/>
            <a:ext cx="5023945" cy="4054636"/>
          </a:xfrm>
          <a:prstGeom prst="rect">
            <a:avLst/>
          </a:prstGeom>
        </p:spPr>
        <p:txBody>
          <a:bodyPr wrap="square">
            <a:spAutoFit/>
          </a:bodyPr>
          <a:lstStyle/>
          <a:p>
            <a:pPr>
              <a:lnSpc>
                <a:spcPct val="130000"/>
              </a:lnSpc>
            </a:pP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多年来，包括联合国在内的国际社会为实现地区稳定和世界和平做出了不懈努力，包括向冲突地区派遣军事人员以恢复或维护和平。他们，为了和平要离别亲人；他们，为了和平冒着枪林弹雨；他们，为了和平可能要舍弃生命</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但为了和平他们甘愿付出一切！这是</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2004</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4</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日早晨，在刚果（金）马涅马省首府金杜，一名负责保卫中国维和二级医院的玻利维亚士兵在朝阳的霞光中巡逻。</a:t>
            </a:r>
          </a:p>
        </p:txBody>
      </p:sp>
      <p:pic>
        <p:nvPicPr>
          <p:cNvPr id="4" name="图片 3" descr="图片包含 人, 照片, 男人, 小&#10;&#10;描述已自动生成">
            <a:extLst>
              <a:ext uri="{FF2B5EF4-FFF2-40B4-BE49-F238E27FC236}">
                <a16:creationId xmlns:a16="http://schemas.microsoft.com/office/drawing/2014/main" xmlns="" id="{3D4F463B-17A6-45F0-8493-E18C5D5D59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4442" y="2053867"/>
            <a:ext cx="3282017" cy="3378105"/>
          </a:xfrm>
          <a:prstGeom prst="rect">
            <a:avLst/>
          </a:prstGeom>
        </p:spPr>
      </p:pic>
      <p:pic>
        <p:nvPicPr>
          <p:cNvPr id="5" name="图形 4" descr="后引号">
            <a:extLst>
              <a:ext uri="{FF2B5EF4-FFF2-40B4-BE49-F238E27FC236}">
                <a16:creationId xmlns:a16="http://schemas.microsoft.com/office/drawing/2014/main" xmlns="" id="{A8862E75-7AD3-4D23-8E11-0E054F25EB56}"/>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xmlns="" r:embed="rId6"/>
              </a:ext>
            </a:extLst>
          </a:blip>
          <a:srcRect r="-7207"/>
          <a:stretch>
            <a:fillRect/>
          </a:stretch>
        </p:blipFill>
        <p:spPr>
          <a:xfrm>
            <a:off x="1165541" y="1067564"/>
            <a:ext cx="1384150" cy="1291104"/>
          </a:xfrm>
          <a:custGeom>
            <a:avLst/>
            <a:gdLst>
              <a:gd name="connsiteX0" fmla="*/ 1748859 w 1874893"/>
              <a:gd name="connsiteY0" fmla="*/ 73958 h 1748859"/>
              <a:gd name="connsiteX1" fmla="*/ 1874893 w 1874893"/>
              <a:gd name="connsiteY1" fmla="*/ 73958 h 1748859"/>
              <a:gd name="connsiteX2" fmla="*/ 1874893 w 1874893"/>
              <a:gd name="connsiteY2" fmla="*/ 1674899 h 1748859"/>
              <a:gd name="connsiteX3" fmla="*/ 1748859 w 1874893"/>
              <a:gd name="connsiteY3" fmla="*/ 1674899 h 1748859"/>
              <a:gd name="connsiteX4" fmla="*/ 0 w 1874893"/>
              <a:gd name="connsiteY4" fmla="*/ 0 h 1748859"/>
              <a:gd name="connsiteX5" fmla="*/ 1748859 w 1874893"/>
              <a:gd name="connsiteY5" fmla="*/ 0 h 1748859"/>
              <a:gd name="connsiteX6" fmla="*/ 1748859 w 1874893"/>
              <a:gd name="connsiteY6" fmla="*/ 73958 h 1748859"/>
              <a:gd name="connsiteX7" fmla="*/ 874430 w 1874893"/>
              <a:gd name="connsiteY7" fmla="*/ 73958 h 1748859"/>
              <a:gd name="connsiteX8" fmla="*/ 874430 w 1874893"/>
              <a:gd name="connsiteY8" fmla="*/ 1674899 h 1748859"/>
              <a:gd name="connsiteX9" fmla="*/ 1748859 w 1874893"/>
              <a:gd name="connsiteY9" fmla="*/ 1674899 h 1748859"/>
              <a:gd name="connsiteX10" fmla="*/ 1748859 w 1874893"/>
              <a:gd name="connsiteY10" fmla="*/ 1748859 h 1748859"/>
              <a:gd name="connsiteX11" fmla="*/ 0 w 1874893"/>
              <a:gd name="connsiteY11" fmla="*/ 1748859 h 1748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4893" h="1748859">
                <a:moveTo>
                  <a:pt x="1748859" y="73958"/>
                </a:moveTo>
                <a:lnTo>
                  <a:pt x="1874893" y="73958"/>
                </a:lnTo>
                <a:lnTo>
                  <a:pt x="1874893" y="1674899"/>
                </a:lnTo>
                <a:lnTo>
                  <a:pt x="1748859" y="1674899"/>
                </a:lnTo>
                <a:close/>
                <a:moveTo>
                  <a:pt x="0" y="0"/>
                </a:moveTo>
                <a:lnTo>
                  <a:pt x="1748859" y="0"/>
                </a:lnTo>
                <a:lnTo>
                  <a:pt x="1748859" y="73958"/>
                </a:lnTo>
                <a:lnTo>
                  <a:pt x="874430" y="73958"/>
                </a:lnTo>
                <a:lnTo>
                  <a:pt x="874430" y="1674899"/>
                </a:lnTo>
                <a:lnTo>
                  <a:pt x="1748859" y="1674899"/>
                </a:lnTo>
                <a:lnTo>
                  <a:pt x="1748859" y="1748859"/>
                </a:lnTo>
                <a:lnTo>
                  <a:pt x="0" y="1748859"/>
                </a:lnTo>
                <a:close/>
              </a:path>
            </a:pathLst>
          </a:custGeom>
        </p:spPr>
      </p:pic>
    </p:spTree>
    <p:extLst>
      <p:ext uri="{BB962C8B-B14F-4D97-AF65-F5344CB8AC3E}">
        <p14:creationId xmlns:p14="http://schemas.microsoft.com/office/powerpoint/2010/main" val="158306252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18ABF870-7621-4EAE-9980-8CE5F7DCA856}"/>
              </a:ext>
            </a:extLst>
          </p:cNvPr>
          <p:cNvSpPr/>
          <p:nvPr/>
        </p:nvSpPr>
        <p:spPr>
          <a:xfrm>
            <a:off x="1812471" y="2002971"/>
            <a:ext cx="8567058" cy="272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矩形 1"/>
          <p:cNvSpPr/>
          <p:nvPr/>
        </p:nvSpPr>
        <p:spPr>
          <a:xfrm>
            <a:off x="3700037" y="2601657"/>
            <a:ext cx="6421476" cy="2808141"/>
          </a:xfrm>
          <a:prstGeom prst="rect">
            <a:avLst/>
          </a:prstGeom>
        </p:spPr>
        <p:txBody>
          <a:bodyPr wrap="square">
            <a:spAutoFit/>
          </a:bodyPr>
          <a:lstStyle/>
          <a:p>
            <a:pPr>
              <a:lnSpc>
                <a:spcPct val="150000"/>
              </a:lnSpc>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日，联合国大会通过决议，决定从</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2002</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年开始，将每年的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日定为国际和平日。按照纪念国际和平日活动的惯例，国际和平日为全球停火和非暴力日，所有国家和人民在这一天停止敌对行动。这是</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2002</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日，当时的联合国秘书长安南在联合国总部撞响“和平钟”，纪念</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日国际和平日</a:t>
            </a:r>
          </a:p>
        </p:txBody>
      </p:sp>
      <p:pic>
        <p:nvPicPr>
          <p:cNvPr id="6" name="图片 5" descr="金色的钟表&#10;&#10;描述已自动生成">
            <a:extLst>
              <a:ext uri="{FF2B5EF4-FFF2-40B4-BE49-F238E27FC236}">
                <a16:creationId xmlns:a16="http://schemas.microsoft.com/office/drawing/2014/main" xmlns="" id="{ADBF14EF-0CA8-465F-B1B7-A790171633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7185" y="1202979"/>
            <a:ext cx="2164836" cy="2144270"/>
          </a:xfrm>
          <a:prstGeom prst="rect">
            <a:avLst/>
          </a:prstGeom>
        </p:spPr>
      </p:pic>
    </p:spTree>
    <p:extLst>
      <p:ext uri="{BB962C8B-B14F-4D97-AF65-F5344CB8AC3E}">
        <p14:creationId xmlns:p14="http://schemas.microsoft.com/office/powerpoint/2010/main" val="13933781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59655" y="2527796"/>
            <a:ext cx="4656830" cy="2346476"/>
          </a:xfrm>
          <a:prstGeom prst="rect">
            <a:avLst/>
          </a:prstGeom>
        </p:spPr>
        <p:txBody>
          <a:bodyPr wrap="square">
            <a:spAutoFit/>
          </a:bodyPr>
          <a:lstStyle/>
          <a:p>
            <a:pPr>
              <a:lnSpc>
                <a:spcPct val="150000"/>
              </a:lnSpc>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2006</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30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日傍晚，联合国停战监督组织在耶路撒冷为死于以军空袭的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4</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名联合国军事观察员举行追悼会。来自中国的联合国军事观察员杜照宇的遗照被摆放在联合国旗上面。新华社发</a:t>
            </a:r>
          </a:p>
        </p:txBody>
      </p:sp>
      <p:pic>
        <p:nvPicPr>
          <p:cNvPr id="4" name="图片 3" descr="卡通人物&#10;&#10;描述已自动生成">
            <a:extLst>
              <a:ext uri="{FF2B5EF4-FFF2-40B4-BE49-F238E27FC236}">
                <a16:creationId xmlns:a16="http://schemas.microsoft.com/office/drawing/2014/main" xmlns="" id="{F7209228-99ED-451E-920B-6323F67F49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2654" y="575711"/>
            <a:ext cx="4788013" cy="4788013"/>
          </a:xfrm>
          <a:prstGeom prst="rect">
            <a:avLst/>
          </a:prstGeom>
        </p:spPr>
      </p:pic>
      <p:sp>
        <p:nvSpPr>
          <p:cNvPr id="5" name="矩形 4">
            <a:extLst>
              <a:ext uri="{FF2B5EF4-FFF2-40B4-BE49-F238E27FC236}">
                <a16:creationId xmlns:a16="http://schemas.microsoft.com/office/drawing/2014/main" xmlns="" id="{C21185FC-241E-4D06-9240-FEA8E1BDEACD}"/>
              </a:ext>
            </a:extLst>
          </p:cNvPr>
          <p:cNvSpPr/>
          <p:nvPr/>
        </p:nvSpPr>
        <p:spPr>
          <a:xfrm>
            <a:off x="1580569" y="5363724"/>
            <a:ext cx="9054774" cy="216360"/>
          </a:xfrm>
          <a:prstGeom prst="rect">
            <a:avLst/>
          </a:prstGeom>
          <a:solidFill>
            <a:srgbClr val="C61D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Tree>
    <p:extLst>
      <p:ext uri="{BB962C8B-B14F-4D97-AF65-F5344CB8AC3E}">
        <p14:creationId xmlns:p14="http://schemas.microsoft.com/office/powerpoint/2010/main" val="31071983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a16="http://schemas.microsoft.com/office/drawing/2014/main" xmlns="" id="{002DB8D8-39F0-48A1-9DDF-FE6805022747}"/>
              </a:ext>
            </a:extLst>
          </p:cNvPr>
          <p:cNvGrpSpPr/>
          <p:nvPr/>
        </p:nvGrpSpPr>
        <p:grpSpPr>
          <a:xfrm>
            <a:off x="2665273" y="1729703"/>
            <a:ext cx="8514356" cy="3614177"/>
            <a:chOff x="637367" y="2343711"/>
            <a:chExt cx="7135034" cy="3028682"/>
          </a:xfrm>
          <a:effectLst>
            <a:outerShdw blurRad="50800" dist="38100" dir="2700000" algn="tl" rotWithShape="0">
              <a:prstClr val="black">
                <a:alpha val="40000"/>
              </a:prstClr>
            </a:outerShdw>
          </a:effectLst>
        </p:grpSpPr>
        <p:sp>
          <p:nvSpPr>
            <p:cNvPr id="14" name="Shape 2525">
              <a:extLst>
                <a:ext uri="{FF2B5EF4-FFF2-40B4-BE49-F238E27FC236}">
                  <a16:creationId xmlns:a16="http://schemas.microsoft.com/office/drawing/2014/main" xmlns="" id="{A433B6FD-FE52-45E8-8C4F-272277F2CAA6}"/>
                </a:ext>
              </a:extLst>
            </p:cNvPr>
            <p:cNvSpPr/>
            <p:nvPr/>
          </p:nvSpPr>
          <p:spPr>
            <a:xfrm>
              <a:off x="1810543" y="2353738"/>
              <a:ext cx="297963" cy="781917"/>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chemeClr val="accent1">
                <a:alpha val="1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17" name="组合 16">
              <a:extLst>
                <a:ext uri="{FF2B5EF4-FFF2-40B4-BE49-F238E27FC236}">
                  <a16:creationId xmlns:a16="http://schemas.microsoft.com/office/drawing/2014/main" xmlns="" id="{12FA9393-D8FA-4907-AC7D-61EE272E9D63}"/>
                </a:ext>
              </a:extLst>
            </p:cNvPr>
            <p:cNvGrpSpPr/>
            <p:nvPr/>
          </p:nvGrpSpPr>
          <p:grpSpPr>
            <a:xfrm>
              <a:off x="637367" y="2604416"/>
              <a:ext cx="7135034" cy="2767977"/>
              <a:chOff x="637367" y="2604416"/>
              <a:chExt cx="2460930" cy="2767977"/>
            </a:xfrm>
          </p:grpSpPr>
          <p:sp>
            <p:nvSpPr>
              <p:cNvPr id="10" name="Shape 2521">
                <a:extLst>
                  <a:ext uri="{FF2B5EF4-FFF2-40B4-BE49-F238E27FC236}">
                    <a16:creationId xmlns:a16="http://schemas.microsoft.com/office/drawing/2014/main" xmlns="" id="{F084B26D-A570-4991-BD13-34A0EBBB2765}"/>
                  </a:ext>
                </a:extLst>
              </p:cNvPr>
              <p:cNvSpPr/>
              <p:nvPr/>
            </p:nvSpPr>
            <p:spPr>
              <a:xfrm>
                <a:off x="707557" y="2674606"/>
                <a:ext cx="2347223" cy="2697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chemeClr val="accent1">
                  <a:alpha val="3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1" name="Shape 2522">
                <a:extLst>
                  <a:ext uri="{FF2B5EF4-FFF2-40B4-BE49-F238E27FC236}">
                    <a16:creationId xmlns:a16="http://schemas.microsoft.com/office/drawing/2014/main" xmlns="" id="{1FF769C2-1561-4026-8A63-D280C9701A68}"/>
                  </a:ext>
                </a:extLst>
              </p:cNvPr>
              <p:cNvSpPr/>
              <p:nvPr/>
            </p:nvSpPr>
            <p:spPr>
              <a:xfrm>
                <a:off x="637367" y="2604416"/>
                <a:ext cx="2458508" cy="2738232"/>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 name="Shape 2523">
                <a:extLst>
                  <a:ext uri="{FF2B5EF4-FFF2-40B4-BE49-F238E27FC236}">
                    <a16:creationId xmlns:a16="http://schemas.microsoft.com/office/drawing/2014/main" xmlns="" id="{CE70A6BE-D162-44D0-90B9-8C5902A9B14E}"/>
                  </a:ext>
                </a:extLst>
              </p:cNvPr>
              <p:cNvSpPr/>
              <p:nvPr/>
            </p:nvSpPr>
            <p:spPr>
              <a:xfrm>
                <a:off x="1680190" y="4810388"/>
                <a:ext cx="1259680" cy="474253"/>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rgbClr val="EBF0F5"/>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3" name="Shape 2524">
                <a:extLst>
                  <a:ext uri="{FF2B5EF4-FFF2-40B4-BE49-F238E27FC236}">
                    <a16:creationId xmlns:a16="http://schemas.microsoft.com/office/drawing/2014/main" xmlns="" id="{F445E5D4-0883-485C-B2CE-0E53B0B111B5}"/>
                  </a:ext>
                </a:extLst>
              </p:cNvPr>
              <p:cNvSpPr/>
              <p:nvPr/>
            </p:nvSpPr>
            <p:spPr>
              <a:xfrm>
                <a:off x="637367" y="2604416"/>
                <a:ext cx="2460930" cy="842050"/>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C1C6CA">
                  <a:alpha val="7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5" name="Shape 2526">
              <a:extLst>
                <a:ext uri="{FF2B5EF4-FFF2-40B4-BE49-F238E27FC236}">
                  <a16:creationId xmlns:a16="http://schemas.microsoft.com/office/drawing/2014/main" xmlns="" id="{9C607F36-B470-48F4-B75B-146F666DDBA8}"/>
                </a:ext>
              </a:extLst>
            </p:cNvPr>
            <p:cNvSpPr/>
            <p:nvPr/>
          </p:nvSpPr>
          <p:spPr>
            <a:xfrm>
              <a:off x="2011086" y="2544253"/>
              <a:ext cx="37465" cy="57931"/>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gradFill flip="none" rotWithShape="1">
              <a:gsLst>
                <a:gs pos="0">
                  <a:schemeClr val="dk2"/>
                </a:gs>
                <a:gs pos="100000">
                  <a:schemeClr val="accent1"/>
                </a:gs>
              </a:gsLst>
              <a:lin ang="3000000" scaled="0"/>
              <a:tileRect/>
            </a:gra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6" name="Shape 2527">
              <a:extLst>
                <a:ext uri="{FF2B5EF4-FFF2-40B4-BE49-F238E27FC236}">
                  <a16:creationId xmlns:a16="http://schemas.microsoft.com/office/drawing/2014/main" xmlns="" id="{828E943A-FF33-4638-BCF6-FD3C8C1650BD}"/>
                </a:ext>
              </a:extLst>
            </p:cNvPr>
            <p:cNvSpPr/>
            <p:nvPr/>
          </p:nvSpPr>
          <p:spPr>
            <a:xfrm>
              <a:off x="1790490" y="2343711"/>
              <a:ext cx="297956" cy="781917"/>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gradFill flip="none" rotWithShape="1">
              <a:gsLst>
                <a:gs pos="0">
                  <a:schemeClr val="dk2"/>
                </a:gs>
                <a:gs pos="100000">
                  <a:schemeClr val="accent1"/>
                </a:gs>
              </a:gsLst>
              <a:lin ang="3000000" scaled="0"/>
              <a:tileRect/>
            </a:gra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5" name="矩形 4"/>
          <p:cNvSpPr/>
          <p:nvPr/>
        </p:nvSpPr>
        <p:spPr>
          <a:xfrm>
            <a:off x="3864965" y="2569255"/>
            <a:ext cx="6766536" cy="2346476"/>
          </a:xfrm>
          <a:prstGeom prst="rect">
            <a:avLst/>
          </a:prstGeom>
        </p:spPr>
        <p:txBody>
          <a:bodyPr wrap="square">
            <a:spAutoFit/>
          </a:bodyPr>
          <a:lstStyle/>
          <a:p>
            <a:pPr indent="457200">
              <a:lnSpc>
                <a:spcPct val="150000"/>
              </a:lnSpc>
            </a:pP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当地时间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2016</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日，叙利亚阿勒颇，平民受伤入院接受治疗。叙利亚被战争蹂躏了七年阿勒颇</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4000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年的文明与繁华在无情的炮火中湮灭那个抱着孩子，在街头卖笔的父亲只是为了和家人一起活下去那个错把相机当武器，举手投降的孩子要不起童年的天真烂漫</a:t>
            </a:r>
          </a:p>
        </p:txBody>
      </p:sp>
      <p:pic>
        <p:nvPicPr>
          <p:cNvPr id="3" name="图片 2" descr="图片包含 物体, 工具箱, 游戏机, 钟表&#10;&#10;描述已自动生成">
            <a:extLst>
              <a:ext uri="{FF2B5EF4-FFF2-40B4-BE49-F238E27FC236}">
                <a16:creationId xmlns:a16="http://schemas.microsoft.com/office/drawing/2014/main" xmlns="" id="{52B453E0-48F1-4E35-ADB4-6835110314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616" y="2082686"/>
            <a:ext cx="4458065" cy="3183819"/>
          </a:xfrm>
          <a:prstGeom prst="rect">
            <a:avLst/>
          </a:prstGeom>
        </p:spPr>
      </p:pic>
    </p:spTree>
    <p:extLst>
      <p:ext uri="{BB962C8B-B14F-4D97-AF65-F5344CB8AC3E}">
        <p14:creationId xmlns:p14="http://schemas.microsoft.com/office/powerpoint/2010/main" val="28694013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870" y="4318888"/>
            <a:ext cx="8916260" cy="1290097"/>
          </a:xfrm>
          <a:prstGeom prst="rect">
            <a:avLst/>
          </a:prstGeom>
        </p:spPr>
        <p:txBody>
          <a:bodyPr wrap="square">
            <a:spAutoFit/>
          </a:bodyPr>
          <a:lstStyle/>
          <a:p>
            <a:pPr indent="457200">
              <a:lnSpc>
                <a:spcPct val="150000"/>
              </a:lnSpc>
            </a:pPr>
            <a:r>
              <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2018</a:t>
            </a: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5</a:t>
            </a: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22</a:t>
            </a: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日，在英国曼彻斯特，人们参加悼念活动。除了战争和冲突恐怖袭击也给世界不少地区投下偌大的阴影法国香榭丽舍大道、英国曼城体育馆俄罗斯圣彼得堡地铁站爆炸声混着哭声控诉反人类的罪行</a:t>
            </a:r>
            <a:r>
              <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endPar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p:txBody>
      </p:sp>
      <p:pic>
        <p:nvPicPr>
          <p:cNvPr id="3" name="图片 2" descr="图片包含 游戏机, 物体, 灯, 灯光&#10;&#10;描述已自动生成">
            <a:extLst>
              <a:ext uri="{FF2B5EF4-FFF2-40B4-BE49-F238E27FC236}">
                <a16:creationId xmlns:a16="http://schemas.microsoft.com/office/drawing/2014/main" xmlns="" id="{74647A75-ECBE-480B-B5EF-11837634A0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54820" y="388882"/>
            <a:ext cx="4682359" cy="4682359"/>
          </a:xfrm>
          <a:prstGeom prst="rect">
            <a:avLst/>
          </a:prstGeom>
        </p:spPr>
      </p:pic>
    </p:spTree>
    <p:extLst>
      <p:ext uri="{BB962C8B-B14F-4D97-AF65-F5344CB8AC3E}">
        <p14:creationId xmlns:p14="http://schemas.microsoft.com/office/powerpoint/2010/main" val="17803655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75716E7-48E6-47FD-8ADC-9E369B61D6A7}"/>
              </a:ext>
            </a:extLst>
          </p:cNvPr>
          <p:cNvGrpSpPr/>
          <p:nvPr/>
        </p:nvGrpSpPr>
        <p:grpSpPr>
          <a:xfrm>
            <a:off x="1916255" y="4462196"/>
            <a:ext cx="8359490" cy="2321158"/>
            <a:chOff x="2183946" y="4132561"/>
            <a:chExt cx="8359490" cy="2321158"/>
          </a:xfrm>
        </p:grpSpPr>
        <p:pic>
          <p:nvPicPr>
            <p:cNvPr id="8" name="图片 7" descr="图片包含 游戏机, 桌子&#10;&#10;描述已自动生成">
              <a:extLst>
                <a:ext uri="{FF2B5EF4-FFF2-40B4-BE49-F238E27FC236}">
                  <a16:creationId xmlns:a16="http://schemas.microsoft.com/office/drawing/2014/main" xmlns="" id="{CDC2FAE8-FA63-4090-93D2-08AF4D6E53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3946" y="4133920"/>
              <a:ext cx="4515418" cy="2319799"/>
            </a:xfrm>
            <a:prstGeom prst="rect">
              <a:avLst/>
            </a:prstGeom>
          </p:spPr>
        </p:pic>
        <p:pic>
          <p:nvPicPr>
            <p:cNvPr id="10" name="图片 9" descr="图片包含 游戏机, 桌子&#10;&#10;描述已自动生成">
              <a:extLst>
                <a:ext uri="{FF2B5EF4-FFF2-40B4-BE49-F238E27FC236}">
                  <a16:creationId xmlns:a16="http://schemas.microsoft.com/office/drawing/2014/main" xmlns="" id="{BA2F602C-3BBD-400C-A50E-1EC62E24F8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8018" y="4132561"/>
              <a:ext cx="4515418" cy="2321158"/>
            </a:xfrm>
            <a:prstGeom prst="rect">
              <a:avLst/>
            </a:prstGeom>
          </p:spPr>
        </p:pic>
      </p:grpSp>
      <p:sp>
        <p:nvSpPr>
          <p:cNvPr id="11" name="图文框 10">
            <a:extLst>
              <a:ext uri="{FF2B5EF4-FFF2-40B4-BE49-F238E27FC236}">
                <a16:creationId xmlns:a16="http://schemas.microsoft.com/office/drawing/2014/main" xmlns="" id="{C9562F57-DB03-46CD-8AA6-0CDE876B0D75}"/>
              </a:ext>
            </a:extLst>
          </p:cNvPr>
          <p:cNvSpPr/>
          <p:nvPr/>
        </p:nvSpPr>
        <p:spPr>
          <a:xfrm>
            <a:off x="0" y="0"/>
            <a:ext cx="12192000" cy="6858000"/>
          </a:xfrm>
          <a:prstGeom prst="frame">
            <a:avLst>
              <a:gd name="adj1" fmla="val 7967"/>
            </a:avLst>
          </a:prstGeom>
          <a:solidFill>
            <a:srgbClr val="282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12" name="矩形 11">
            <a:extLst>
              <a:ext uri="{FF2B5EF4-FFF2-40B4-BE49-F238E27FC236}">
                <a16:creationId xmlns:a16="http://schemas.microsoft.com/office/drawing/2014/main" xmlns="" id="{A0E8BC36-1F61-498D-AA4D-A6C9B4AC4957}"/>
              </a:ext>
            </a:extLst>
          </p:cNvPr>
          <p:cNvSpPr/>
          <p:nvPr/>
        </p:nvSpPr>
        <p:spPr>
          <a:xfrm>
            <a:off x="755904" y="795528"/>
            <a:ext cx="10680192" cy="5266944"/>
          </a:xfrm>
          <a:prstGeom prst="rect">
            <a:avLst/>
          </a:prstGeom>
          <a:noFill/>
          <a:ln w="76200">
            <a:solidFill>
              <a:srgbClr val="C6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9" name="矩形 8"/>
          <p:cNvSpPr/>
          <p:nvPr/>
        </p:nvSpPr>
        <p:spPr>
          <a:xfrm>
            <a:off x="1868661" y="2518621"/>
            <a:ext cx="8454678" cy="2554545"/>
          </a:xfrm>
          <a:prstGeom prst="rect">
            <a:avLst/>
          </a:prstGeom>
        </p:spPr>
        <p:txBody>
          <a:bodyPr wrap="square">
            <a:spAutoFit/>
          </a:bodyPr>
          <a:lstStyle/>
          <a:p>
            <a:pPr algn="ctr"/>
            <a:r>
              <a:rPr lang="zh-CN" altLang="en-US" sz="8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中国维护和平的</a:t>
            </a:r>
            <a:endParaRPr lang="en-US" altLang="zh-CN" sz="8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algn="ctr"/>
            <a:r>
              <a:rPr lang="zh-CN" altLang="en-US" sz="8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大国贡献</a:t>
            </a:r>
          </a:p>
        </p:txBody>
      </p:sp>
      <p:grpSp>
        <p:nvGrpSpPr>
          <p:cNvPr id="3" name="组合 2">
            <a:extLst>
              <a:ext uri="{FF2B5EF4-FFF2-40B4-BE49-F238E27FC236}">
                <a16:creationId xmlns:a16="http://schemas.microsoft.com/office/drawing/2014/main" xmlns="" id="{195917D0-064A-4C55-98D5-92E11168D29F}"/>
              </a:ext>
            </a:extLst>
          </p:cNvPr>
          <p:cNvGrpSpPr/>
          <p:nvPr/>
        </p:nvGrpSpPr>
        <p:grpSpPr>
          <a:xfrm>
            <a:off x="4079311" y="1184657"/>
            <a:ext cx="4033378" cy="1043099"/>
            <a:chOff x="2062622" y="3559486"/>
            <a:chExt cx="4033378" cy="1043099"/>
          </a:xfrm>
        </p:grpSpPr>
        <p:pic>
          <p:nvPicPr>
            <p:cNvPr id="7" name="图片 6" descr="图片包含 桌子, 照片, 水, 亮&#10;&#10;描述已自动生成">
              <a:extLst>
                <a:ext uri="{FF2B5EF4-FFF2-40B4-BE49-F238E27FC236}">
                  <a16:creationId xmlns:a16="http://schemas.microsoft.com/office/drawing/2014/main" xmlns="" id="{8334E053-3480-4251-A31B-6680A7B2A8E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9853"/>
            <a:stretch/>
          </p:blipFill>
          <p:spPr>
            <a:xfrm>
              <a:off x="2062622" y="3559486"/>
              <a:ext cx="4033378" cy="1019398"/>
            </a:xfrm>
            <a:prstGeom prst="rect">
              <a:avLst/>
            </a:prstGeom>
          </p:spPr>
        </p:pic>
        <p:sp>
          <p:nvSpPr>
            <p:cNvPr id="2" name="文本框 1">
              <a:extLst>
                <a:ext uri="{FF2B5EF4-FFF2-40B4-BE49-F238E27FC236}">
                  <a16:creationId xmlns:a16="http://schemas.microsoft.com/office/drawing/2014/main" xmlns="" id="{0B6EB24E-2C5F-4746-AC3F-E10233260E7C}"/>
                </a:ext>
              </a:extLst>
            </p:cNvPr>
            <p:cNvSpPr txBox="1"/>
            <p:nvPr/>
          </p:nvSpPr>
          <p:spPr>
            <a:xfrm>
              <a:off x="2151142" y="3586922"/>
              <a:ext cx="3944857" cy="1015663"/>
            </a:xfrm>
            <a:prstGeom prst="rect">
              <a:avLst/>
            </a:prstGeom>
            <a:noFill/>
          </p:spPr>
          <p:txBody>
            <a:bodyPr wrap="square" rtlCol="0">
              <a:spAutoFit/>
            </a:bodyPr>
            <a:lstStyle/>
            <a:p>
              <a:pPr algn="dist"/>
              <a:r>
                <a:rPr lang="zh-CN" altLang="en-US" sz="6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第三部分</a:t>
              </a:r>
            </a:p>
          </p:txBody>
        </p:sp>
      </p:grpSp>
    </p:spTree>
    <p:extLst>
      <p:ext uri="{BB962C8B-B14F-4D97-AF65-F5344CB8AC3E}">
        <p14:creationId xmlns:p14="http://schemas.microsoft.com/office/powerpoint/2010/main" val="2298626091"/>
      </p:ext>
    </p:extLst>
  </p:cSld>
  <p:clrMapOvr>
    <a:masterClrMapping/>
  </p:clrMapOvr>
  <mc:AlternateContent xmlns:mc="http://schemas.openxmlformats.org/markup-compatibility/2006" xmlns:p14="http://schemas.microsoft.com/office/powerpoint/2010/main">
    <mc:Choice Requires="p14">
      <p:transition spd="slow" p14:dur="1600" advTm="0">
        <p14:prism isContent="1"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0569" y="2358099"/>
            <a:ext cx="4891314" cy="2808141"/>
          </a:xfrm>
          <a:prstGeom prst="rect">
            <a:avLst/>
          </a:prstGeom>
        </p:spPr>
        <p:txBody>
          <a:bodyPr wrap="square">
            <a:spAutoFit/>
          </a:bodyPr>
          <a:lstStyle/>
          <a:p>
            <a:pPr>
              <a:lnSpc>
                <a:spcPct val="150000"/>
              </a:lnSpc>
            </a:pP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截止</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2018</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12</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年来，中国先后派出的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16</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批维和官兵，冒着极大危险，打通了黎巴嫩南部的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127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条雷场安全通道，发现并销毁地雷</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1175</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枚、未爆物及爆炸物残骸</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9000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余枚，还在黎南部义务救治患者</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万多人，为黎南部民众撑起一把和平之伞。</a:t>
            </a:r>
          </a:p>
        </p:txBody>
      </p:sp>
      <p:pic>
        <p:nvPicPr>
          <p:cNvPr id="4" name="图片 3" descr="图片包含 游戏机&#10;&#10;描述已自动生成">
            <a:extLst>
              <a:ext uri="{FF2B5EF4-FFF2-40B4-BE49-F238E27FC236}">
                <a16:creationId xmlns:a16="http://schemas.microsoft.com/office/drawing/2014/main" xmlns="" id="{15821F7E-8B1C-47AE-A1A5-C24A960A8C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5444" y="1494275"/>
            <a:ext cx="3041847" cy="3869449"/>
          </a:xfrm>
          <a:prstGeom prst="rect">
            <a:avLst/>
          </a:prstGeom>
        </p:spPr>
      </p:pic>
      <p:sp>
        <p:nvSpPr>
          <p:cNvPr id="6" name="矩形 5">
            <a:extLst>
              <a:ext uri="{FF2B5EF4-FFF2-40B4-BE49-F238E27FC236}">
                <a16:creationId xmlns:a16="http://schemas.microsoft.com/office/drawing/2014/main" xmlns="" id="{BF637B30-FF19-4ABB-83AB-7B14C821B251}"/>
              </a:ext>
            </a:extLst>
          </p:cNvPr>
          <p:cNvSpPr/>
          <p:nvPr/>
        </p:nvSpPr>
        <p:spPr>
          <a:xfrm>
            <a:off x="1580569" y="5363724"/>
            <a:ext cx="9054774" cy="216360"/>
          </a:xfrm>
          <a:prstGeom prst="rect">
            <a:avLst/>
          </a:prstGeom>
          <a:solidFill>
            <a:srgbClr val="C61D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Tree>
    <p:extLst>
      <p:ext uri="{BB962C8B-B14F-4D97-AF65-F5344CB8AC3E}">
        <p14:creationId xmlns:p14="http://schemas.microsoft.com/office/powerpoint/2010/main" val="60540248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22033" y="1579520"/>
            <a:ext cx="4573967" cy="3698961"/>
          </a:xfrm>
          <a:prstGeom prst="rect">
            <a:avLst/>
          </a:prstGeom>
        </p:spPr>
        <p:txBody>
          <a:bodyPr wrap="square">
            <a:spAutoFit/>
          </a:bodyPr>
          <a:lstStyle/>
          <a:p>
            <a:pPr indent="457200">
              <a:lnSpc>
                <a:spcPct val="150000"/>
              </a:lnSpc>
            </a:pPr>
            <a:r>
              <a:rPr lang="zh-CN" altLang="en-US" sz="3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和平，是人类社会的普遍期待。停止战争、消除恐怖、根除贫困、保护环境，需要人们积极行动起来。</a:t>
            </a:r>
          </a:p>
        </p:txBody>
      </p:sp>
      <p:pic>
        <p:nvPicPr>
          <p:cNvPr id="7" name="图片 6" descr="图片包含 游戏机&#10;&#10;描述已自动生成">
            <a:extLst>
              <a:ext uri="{FF2B5EF4-FFF2-40B4-BE49-F238E27FC236}">
                <a16:creationId xmlns:a16="http://schemas.microsoft.com/office/drawing/2014/main" xmlns="" id="{E19922B0-9EBB-42BF-AAD9-B6D2B9B932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24470" y="1579519"/>
            <a:ext cx="4050684" cy="3698962"/>
          </a:xfrm>
          <a:prstGeom prst="rect">
            <a:avLst/>
          </a:prstGeom>
        </p:spPr>
      </p:pic>
    </p:spTree>
    <p:extLst>
      <p:ext uri="{BB962C8B-B14F-4D97-AF65-F5344CB8AC3E}">
        <p14:creationId xmlns:p14="http://schemas.microsoft.com/office/powerpoint/2010/main" val="3912391063"/>
      </p:ext>
    </p:extLst>
  </p:cSld>
  <p:clrMapOvr>
    <a:masterClrMapping/>
  </p:clrMapOvr>
  <mc:AlternateContent xmlns:mc="http://schemas.openxmlformats.org/markup-compatibility/2006" xmlns:p14="http://schemas.microsoft.com/office/powerpoint/2010/main">
    <mc:Choice Requires="p14">
      <p:transition spd="slow" p14:dur="1300" advTm="0">
        <p14:pan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3258" y="2006329"/>
            <a:ext cx="7783285" cy="3799117"/>
          </a:xfrm>
          <a:prstGeom prst="rect">
            <a:avLst/>
          </a:prstGeom>
        </p:spPr>
        <p:txBody>
          <a:bodyPr wrap="square">
            <a:spAutoFit/>
          </a:bodyPr>
          <a:lstStyle/>
          <a:p>
            <a:pPr>
              <a:lnSpc>
                <a:spcPct val="130000"/>
              </a:lnSpc>
            </a:pP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中国参与联合国维和行动</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28</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年来，累计派出近</a:t>
            </a:r>
            <a:r>
              <a:rPr lang="en-US" altLang="zh-CN" sz="32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4</a:t>
            </a:r>
            <a:r>
              <a:rPr lang="zh-CN" altLang="en-US" sz="32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万人次</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en-US" altLang="zh-CN" sz="32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13</a:t>
            </a:r>
            <a:r>
              <a:rPr lang="zh-CN" altLang="en-US" sz="32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名官兵</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和</a:t>
            </a:r>
            <a:r>
              <a:rPr lang="en-US" altLang="zh-CN" sz="32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4</a:t>
            </a:r>
            <a:r>
              <a:rPr lang="zh-CN" altLang="en-US" sz="32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名</a:t>
            </a:r>
            <a:r>
              <a:rPr lang="zh-CN" altLang="en-US" sz="32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警察</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先后在执行维和任务时献出了宝贵的生命。</a:t>
            </a:r>
            <a:endPar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a:lnSpc>
                <a:spcPct val="130000"/>
              </a:lnSpc>
            </a:pP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经过</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年的磨合与贡献，中国维和人员从最初的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5</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名军事观察员拓展到今天</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2409</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名军事维和人员，中国已成为联合国五个常任理事国中派出维和部队最多的国家。维和摊款比重上，</a:t>
            </a:r>
            <a:r>
              <a:rPr lang="zh-CN" altLang="en-US" sz="28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中国的出资额居世界第二</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。迄今为止，中国参加了</a:t>
            </a:r>
            <a:r>
              <a:rPr lang="en-US" altLang="zh-CN"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24</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项联合国维和行动，被国际社会誉为</a:t>
            </a:r>
            <a:r>
              <a:rPr lang="zh-CN" altLang="en-US" sz="28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“维和行动的关键因素和关键力量”</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p>
        </p:txBody>
      </p:sp>
      <p:grpSp>
        <p:nvGrpSpPr>
          <p:cNvPr id="5" name="组合 4"/>
          <p:cNvGrpSpPr/>
          <p:nvPr/>
        </p:nvGrpSpPr>
        <p:grpSpPr>
          <a:xfrm>
            <a:off x="2685939" y="1052554"/>
            <a:ext cx="6820118" cy="950232"/>
            <a:chOff x="390935" y="148002"/>
            <a:chExt cx="6820118" cy="950232"/>
          </a:xfrm>
        </p:grpSpPr>
        <p:sp>
          <p:nvSpPr>
            <p:cNvPr id="6" name="矩形 5"/>
            <p:cNvSpPr/>
            <p:nvPr/>
          </p:nvSpPr>
          <p:spPr>
            <a:xfrm>
              <a:off x="630895" y="186877"/>
              <a:ext cx="6340197" cy="695575"/>
            </a:xfrm>
            <a:prstGeom prst="rect">
              <a:avLst/>
            </a:prstGeom>
          </p:spPr>
          <p:txBody>
            <a:bodyPr wrap="none">
              <a:spAutoFit/>
            </a:bodyPr>
            <a:lstStyle/>
            <a:p>
              <a:pPr>
                <a:lnSpc>
                  <a:spcPct val="130000"/>
                </a:lnSpc>
              </a:pPr>
              <a:r>
                <a:rPr lang="zh-CN" altLang="en-US" sz="32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维护世界和平，中国行动从未停歇</a:t>
              </a:r>
            </a:p>
          </p:txBody>
        </p:sp>
        <p:pic>
          <p:nvPicPr>
            <p:cNvPr id="7" name="图片 6"/>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a:off x="390935" y="148003"/>
              <a:ext cx="479922" cy="950231"/>
            </a:xfrm>
            <a:prstGeom prst="rect">
              <a:avLst/>
            </a:prstGeom>
          </p:spPr>
        </p:pic>
        <p:pic>
          <p:nvPicPr>
            <p:cNvPr id="8" name="图片 7"/>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flipH="1">
              <a:off x="6731131" y="148002"/>
              <a:ext cx="479922" cy="950231"/>
            </a:xfrm>
            <a:prstGeom prst="rect">
              <a:avLst/>
            </a:prstGeom>
          </p:spPr>
        </p:pic>
      </p:grpSp>
      <p:pic>
        <p:nvPicPr>
          <p:cNvPr id="4" name="图片 3">
            <a:extLst>
              <a:ext uri="{FF2B5EF4-FFF2-40B4-BE49-F238E27FC236}">
                <a16:creationId xmlns:a16="http://schemas.microsoft.com/office/drawing/2014/main" xmlns="" id="{99722A51-3AF8-4BF5-92EC-C4E0C09AC35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1681" y="2253795"/>
            <a:ext cx="3908427" cy="3908427"/>
          </a:xfrm>
          <a:prstGeom prst="rect">
            <a:avLst/>
          </a:prstGeom>
        </p:spPr>
      </p:pic>
    </p:spTree>
    <p:extLst>
      <p:ext uri="{BB962C8B-B14F-4D97-AF65-F5344CB8AC3E}">
        <p14:creationId xmlns:p14="http://schemas.microsoft.com/office/powerpoint/2010/main" val="360965219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145586" y="1958261"/>
            <a:ext cx="5987605" cy="3269806"/>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2013</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年中国首批维和警卫分队出征马里加奥；</a:t>
            </a:r>
            <a:endPar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marL="285750" indent="-285750">
              <a:lnSpc>
                <a:spcPct val="150000"/>
              </a:lnSpc>
              <a:buFont typeface="Arial" panose="020B0604020202020204" pitchFamily="34" charset="0"/>
              <a:buChar char="•"/>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2015</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年中国首批维和步兵营飞赴南苏丹朱巴；</a:t>
            </a:r>
            <a:endPar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marL="285750" indent="-285750">
              <a:lnSpc>
                <a:spcPct val="150000"/>
              </a:lnSpc>
              <a:buFont typeface="Arial" panose="020B0604020202020204" pitchFamily="34" charset="0"/>
              <a:buChar char="•"/>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年中国首批维和直升机分队部署苏丹达尔富尔；</a:t>
            </a:r>
            <a:endPar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marL="285750" indent="-285750">
              <a:lnSpc>
                <a:spcPct val="150000"/>
              </a:lnSpc>
              <a:buFont typeface="Arial" panose="020B0604020202020204" pitchFamily="34" charset="0"/>
              <a:buChar char="•"/>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2018</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月，中国</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13</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支维和待命分队一次性全部高标准通过联合国组织的考核评估，晋升为二级待命部队</a:t>
            </a:r>
          </a:p>
        </p:txBody>
      </p:sp>
      <p:pic>
        <p:nvPicPr>
          <p:cNvPr id="4" name="图片 3" descr="图片包含 游戏机, 军装, 衬衫&#10;&#10;描述已自动生成">
            <a:extLst>
              <a:ext uri="{FF2B5EF4-FFF2-40B4-BE49-F238E27FC236}">
                <a16:creationId xmlns:a16="http://schemas.microsoft.com/office/drawing/2014/main" xmlns="" id="{9B8DA1C9-C149-47CF-9E02-1798C3AFB2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8528" y="1525254"/>
            <a:ext cx="4135821" cy="4135821"/>
          </a:xfrm>
          <a:prstGeom prst="rect">
            <a:avLst/>
          </a:prstGeom>
        </p:spPr>
      </p:pic>
      <p:cxnSp>
        <p:nvCxnSpPr>
          <p:cNvPr id="11" name="直接连接符 10">
            <a:extLst>
              <a:ext uri="{FF2B5EF4-FFF2-40B4-BE49-F238E27FC236}">
                <a16:creationId xmlns:a16="http://schemas.microsoft.com/office/drawing/2014/main" xmlns="" id="{9825AC0A-1F0D-4E79-8800-19D62FAFE8FD}"/>
              </a:ext>
            </a:extLst>
          </p:cNvPr>
          <p:cNvCxnSpPr>
            <a:cxnSpLocks/>
          </p:cNvCxnSpPr>
          <p:nvPr/>
        </p:nvCxnSpPr>
        <p:spPr>
          <a:xfrm>
            <a:off x="4881432" y="3871091"/>
            <a:ext cx="0" cy="1571765"/>
          </a:xfrm>
          <a:prstGeom prst="line">
            <a:avLst/>
          </a:prstGeom>
          <a:solidFill>
            <a:srgbClr val="00A39E"/>
          </a:solid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B1ACD80A-4EF1-4ECF-B9E6-C75FF9C3BEC4}"/>
              </a:ext>
            </a:extLst>
          </p:cNvPr>
          <p:cNvSpPr/>
          <p:nvPr/>
        </p:nvSpPr>
        <p:spPr>
          <a:xfrm>
            <a:off x="4881431" y="2132459"/>
            <a:ext cx="84703" cy="2921412"/>
          </a:xfrm>
          <a:prstGeom prst="rect">
            <a:avLst/>
          </a:prstGeom>
          <a:solidFill>
            <a:srgbClr val="C6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srgbClr val="080808"/>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3" name="矩形 12">
            <a:extLst>
              <a:ext uri="{FF2B5EF4-FFF2-40B4-BE49-F238E27FC236}">
                <a16:creationId xmlns:a16="http://schemas.microsoft.com/office/drawing/2014/main" xmlns="" id="{CCC1F460-0B91-4CC9-BEC2-8D0F782EA14D}"/>
              </a:ext>
            </a:extLst>
          </p:cNvPr>
          <p:cNvSpPr/>
          <p:nvPr/>
        </p:nvSpPr>
        <p:spPr>
          <a:xfrm flipV="1">
            <a:off x="1760107" y="5397137"/>
            <a:ext cx="8976586" cy="45719"/>
          </a:xfrm>
          <a:prstGeom prst="rect">
            <a:avLst/>
          </a:prstGeom>
          <a:solidFill>
            <a:srgbClr val="C61D24"/>
          </a:solidFill>
          <a:ln>
            <a:noFill/>
          </a:ln>
          <a:effectLst>
            <a:outerShdw blurRad="101600" dist="76200" dir="2700000" algn="tl"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srgbClr val="FFFFFF"/>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Tree>
    <p:extLst>
      <p:ext uri="{BB962C8B-B14F-4D97-AF65-F5344CB8AC3E}">
        <p14:creationId xmlns:p14="http://schemas.microsoft.com/office/powerpoint/2010/main" val="235245678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heckerboard(across)">
                                      <p:cBhvr>
                                        <p:cTn id="15" dur="500"/>
                                        <p:tgtEl>
                                          <p:spTgt spid="12"/>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checkerboard(across)">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51762" y="2119516"/>
            <a:ext cx="6096000" cy="3269806"/>
          </a:xfrm>
          <a:prstGeom prst="rect">
            <a:avLst/>
          </a:prstGeom>
        </p:spPr>
        <p:txBody>
          <a:bodyPr>
            <a:spAutoFit/>
          </a:bodyPr>
          <a:lstStyle/>
          <a:p>
            <a:pPr>
              <a:lnSpc>
                <a:spcPct val="150000"/>
              </a:lnSpc>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2015</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年联合国举行成立</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70</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周年系列峰会时，中国宣布设立中国</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联合国和平与发展基金</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和</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南南合作援助基金</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、加入联合国维和能力待命机制并</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组建</a:t>
            </a:r>
            <a:r>
              <a:rPr lang="en-US" altLang="zh-CN"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8000</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人维和待命部队</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等一系列举措。中国在</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斡旋调解地区冲突</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20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维护战乱地区和平、加强相关地区和国家反恐能力建设</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等方面长期默默付出，为世界和平与发展作出大国贡献。</a:t>
            </a:r>
          </a:p>
        </p:txBody>
      </p:sp>
      <p:grpSp>
        <p:nvGrpSpPr>
          <p:cNvPr id="5" name="组合 4"/>
          <p:cNvGrpSpPr/>
          <p:nvPr/>
        </p:nvGrpSpPr>
        <p:grpSpPr>
          <a:xfrm>
            <a:off x="1415965" y="946051"/>
            <a:ext cx="9657924" cy="950232"/>
            <a:chOff x="390935" y="148002"/>
            <a:chExt cx="9657924" cy="950232"/>
          </a:xfrm>
        </p:grpSpPr>
        <p:sp>
          <p:nvSpPr>
            <p:cNvPr id="6" name="矩形 5"/>
            <p:cNvSpPr/>
            <p:nvPr/>
          </p:nvSpPr>
          <p:spPr>
            <a:xfrm>
              <a:off x="630896" y="302553"/>
              <a:ext cx="9417963" cy="544765"/>
            </a:xfrm>
            <a:prstGeom prst="rect">
              <a:avLst/>
            </a:prstGeom>
          </p:spPr>
          <p:txBody>
            <a:bodyPr wrap="none">
              <a:spAutoFit/>
            </a:bodyPr>
            <a:lstStyle/>
            <a:p>
              <a:pPr>
                <a:lnSpc>
                  <a:spcPct val="130000"/>
                </a:lnSpc>
              </a:pPr>
              <a:r>
                <a:rPr lang="zh-CN" altLang="en-US" sz="24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维护世界和平，中国方案为世界和平发展提供越来越多的公共产品。</a:t>
              </a:r>
            </a:p>
          </p:txBody>
        </p:sp>
        <p:pic>
          <p:nvPicPr>
            <p:cNvPr id="7" name="图片 6"/>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a:off x="390935" y="148003"/>
              <a:ext cx="479922" cy="950231"/>
            </a:xfrm>
            <a:prstGeom prst="rect">
              <a:avLst/>
            </a:prstGeom>
          </p:spPr>
        </p:pic>
        <p:pic>
          <p:nvPicPr>
            <p:cNvPr id="8" name="图片 7"/>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flipH="1">
              <a:off x="9568936" y="148002"/>
              <a:ext cx="479922" cy="950231"/>
            </a:xfrm>
            <a:prstGeom prst="rect">
              <a:avLst/>
            </a:prstGeom>
          </p:spPr>
        </p:pic>
      </p:grpSp>
      <p:pic>
        <p:nvPicPr>
          <p:cNvPr id="4" name="图片 3" descr="图片包含 游戏机, 黑暗, 纹身&#10;&#10;描述已自动生成">
            <a:extLst>
              <a:ext uri="{FF2B5EF4-FFF2-40B4-BE49-F238E27FC236}">
                <a16:creationId xmlns:a16="http://schemas.microsoft.com/office/drawing/2014/main" xmlns="" id="{E920917F-3F52-47A4-8CBC-87A636B105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98438" y="1896282"/>
            <a:ext cx="4618832" cy="3957145"/>
          </a:xfrm>
          <a:prstGeom prst="rect">
            <a:avLst/>
          </a:prstGeom>
        </p:spPr>
      </p:pic>
    </p:spTree>
    <p:extLst>
      <p:ext uri="{BB962C8B-B14F-4D97-AF65-F5344CB8AC3E}">
        <p14:creationId xmlns:p14="http://schemas.microsoft.com/office/powerpoint/2010/main" val="276881486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96000" y="1841802"/>
            <a:ext cx="4778563" cy="3174395"/>
          </a:xfrm>
          <a:prstGeom prst="rect">
            <a:avLst/>
          </a:prstGeom>
        </p:spPr>
        <p:txBody>
          <a:bodyPr wrap="square">
            <a:spAutoFit/>
          </a:bodyPr>
          <a:lstStyle/>
          <a:p>
            <a:pPr>
              <a:lnSpc>
                <a:spcPct val="130000"/>
              </a:lnSpc>
            </a:pPr>
            <a:r>
              <a:rPr lang="zh-CN" altLang="en-US" sz="36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截止</a:t>
            </a:r>
            <a:r>
              <a:rPr lang="en-US" altLang="zh-CN" sz="36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2018</a:t>
            </a:r>
            <a:r>
              <a:rPr lang="zh-CN" altLang="en-US" sz="36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36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3</a:t>
            </a:r>
            <a:r>
              <a:rPr lang="zh-CN" altLang="en-US" sz="36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，中国军队已派出</a:t>
            </a:r>
            <a:r>
              <a:rPr lang="en-US" altLang="zh-CN" sz="20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28</a:t>
            </a:r>
            <a:r>
              <a:rPr lang="zh-CN" altLang="en-US" sz="20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批护航编队</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赴亚丁湾、索马里海域，累计护送</a:t>
            </a:r>
            <a:r>
              <a:rPr lang="en-US" altLang="zh-CN" sz="20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6400</a:t>
            </a:r>
            <a:r>
              <a:rPr lang="zh-CN" altLang="en-US" sz="20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余艘中外船舶</a:t>
            </a:r>
            <a:r>
              <a:rPr lang="zh-CN" altLang="en-US" sz="20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20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为雷患国家培训扫雷人员</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，在</a:t>
            </a:r>
            <a:r>
              <a:rPr lang="zh-CN" altLang="en-US" sz="20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西非埃博拉疫情防控、马航失联航班搜寻、</a:t>
            </a:r>
            <a:r>
              <a:rPr lang="zh-CN" altLang="en-US" sz="20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尼泊尔地震救援</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等行动中，都有中国军队紧急驰援的身影。</a:t>
            </a:r>
          </a:p>
        </p:txBody>
      </p:sp>
      <p:pic>
        <p:nvPicPr>
          <p:cNvPr id="4" name="图片 3" descr="图片包含 飞机, 交通, 小, 单个&#10;&#10;描述已自动生成">
            <a:extLst>
              <a:ext uri="{FF2B5EF4-FFF2-40B4-BE49-F238E27FC236}">
                <a16:creationId xmlns:a16="http://schemas.microsoft.com/office/drawing/2014/main" xmlns="" id="{7EBE34A4-9426-4230-8D8C-C53B9A542B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488" y="1370217"/>
            <a:ext cx="7269875" cy="4846583"/>
          </a:xfrm>
          <a:prstGeom prst="rect">
            <a:avLst/>
          </a:prstGeom>
        </p:spPr>
      </p:pic>
    </p:spTree>
    <p:extLst>
      <p:ext uri="{BB962C8B-B14F-4D97-AF65-F5344CB8AC3E}">
        <p14:creationId xmlns:p14="http://schemas.microsoft.com/office/powerpoint/2010/main" val="40445140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85614" y="2168630"/>
            <a:ext cx="10220772" cy="3658437"/>
          </a:xfrm>
          <a:prstGeom prst="rect">
            <a:avLst/>
          </a:prstGeom>
        </p:spPr>
        <p:txBody>
          <a:bodyPr wrap="square">
            <a:spAutoFit/>
          </a:bodyPr>
          <a:lstStyle/>
          <a:p>
            <a:pPr indent="457200">
              <a:lnSpc>
                <a:spcPct val="130000"/>
              </a:lnSpc>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第一，反对霸权主义和强权政治，维护世界和平与发展。中国始终是反对霸权主义维护世界和平与地区稳定的坚定力量。</a:t>
            </a:r>
          </a:p>
          <a:p>
            <a:pPr indent="457200">
              <a:lnSpc>
                <a:spcPct val="130000"/>
              </a:lnSpc>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第二，维护世界多样性，促进国际关系民主化和发展模式多样化。各国义明的多样性是人类社会的基本特征，也是人类文明进步的动力。世界上的各种文明、不同的社会制度和发展道路，都应彼此尊重，在竞争比较中取长补短，在求同存异中共同发展。</a:t>
            </a:r>
          </a:p>
          <a:p>
            <a:pPr indent="457200">
              <a:lnSpc>
                <a:spcPct val="130000"/>
              </a:lnSpc>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第三，树立新的安全观念，努力营造长期稳定的国际和平环境。新安全观的核心是互信、互利、平等和协作。和平共处五项原则以及其他公认的国际关系准则是维护和平的政治基础；互利合作共同繁荣是维护世界和平的经济保障；平等对话协商和谈判是解决争端维护世界和平的正确途径。</a:t>
            </a:r>
          </a:p>
          <a:p>
            <a:pPr indent="457200">
              <a:lnSpc>
                <a:spcPct val="130000"/>
              </a:lnSpc>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第四，推动持久和平与共同繁荣的和谐世界。和谐世界应该是民主的世界、和睦的世界、公正的世界、包容的世界。</a:t>
            </a:r>
          </a:p>
        </p:txBody>
      </p:sp>
      <p:grpSp>
        <p:nvGrpSpPr>
          <p:cNvPr id="5" name="组合 4"/>
          <p:cNvGrpSpPr/>
          <p:nvPr/>
        </p:nvGrpSpPr>
        <p:grpSpPr>
          <a:xfrm>
            <a:off x="2090043" y="1117953"/>
            <a:ext cx="8011915" cy="950232"/>
            <a:chOff x="390935" y="148002"/>
            <a:chExt cx="8011915" cy="950232"/>
          </a:xfrm>
        </p:grpSpPr>
        <p:sp>
          <p:nvSpPr>
            <p:cNvPr id="6" name="矩形 5"/>
            <p:cNvSpPr/>
            <p:nvPr/>
          </p:nvSpPr>
          <p:spPr>
            <a:xfrm>
              <a:off x="630895" y="186877"/>
              <a:ext cx="7571303" cy="695575"/>
            </a:xfrm>
            <a:prstGeom prst="rect">
              <a:avLst/>
            </a:prstGeom>
          </p:spPr>
          <p:txBody>
            <a:bodyPr wrap="none">
              <a:spAutoFit/>
            </a:bodyPr>
            <a:lstStyle/>
            <a:p>
              <a:pPr>
                <a:lnSpc>
                  <a:spcPct val="130000"/>
                </a:lnSpc>
              </a:pPr>
              <a:r>
                <a:rPr lang="zh-CN" altLang="en-US" sz="32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中国维护世界和平、促进共同发展的政策</a:t>
              </a:r>
            </a:p>
          </p:txBody>
        </p:sp>
        <p:pic>
          <p:nvPicPr>
            <p:cNvPr id="7" name="图片 6"/>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a:off x="390935" y="148003"/>
              <a:ext cx="479922" cy="950231"/>
            </a:xfrm>
            <a:prstGeom prst="rect">
              <a:avLst/>
            </a:prstGeom>
          </p:spPr>
        </p:pic>
        <p:pic>
          <p:nvPicPr>
            <p:cNvPr id="8" name="图片 7"/>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flipH="1">
              <a:off x="7922928" y="148002"/>
              <a:ext cx="479922" cy="950231"/>
            </a:xfrm>
            <a:prstGeom prst="rect">
              <a:avLst/>
            </a:prstGeom>
          </p:spPr>
        </p:pic>
      </p:grpSp>
    </p:spTree>
    <p:extLst>
      <p:ext uri="{BB962C8B-B14F-4D97-AF65-F5344CB8AC3E}">
        <p14:creationId xmlns:p14="http://schemas.microsoft.com/office/powerpoint/2010/main" val="256184046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86221" y="2180513"/>
            <a:ext cx="9819559" cy="3670044"/>
          </a:xfrm>
          <a:prstGeom prst="rect">
            <a:avLst/>
          </a:prstGeom>
        </p:spPr>
        <p:txBody>
          <a:bodyPr wrap="square">
            <a:spAutoFit/>
          </a:bodyPr>
          <a:lstStyle/>
          <a:p>
            <a:pPr>
              <a:lnSpc>
                <a:spcPct val="130000"/>
              </a:lnSpc>
            </a:pP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　　联合国每年</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21</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日都呼吁所有国家和人民放下武器，再次承诺彼此和谐生活。今天值此纪念下一个国际和平日</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100</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天倒计时之际，我邀请全世界人民反思今年恰如其时的主题。</a:t>
            </a:r>
          </a:p>
          <a:p>
            <a:pPr>
              <a:lnSpc>
                <a:spcPct val="130000"/>
              </a:lnSpc>
            </a:pP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　　“气候行动促进和平”带来一个明确的信息：全球气候紧急情况是对安全与稳定的威胁。沿海地区和退化的内陆地区变得无法居住，数百万人被迫到其他地方寻求安全和更美好的生活。随着极端天气事件和灾害更加频繁和更加严重，为争夺不断减少的资源而引发的各种争端有可能加剧与气候有关的冲突。</a:t>
            </a:r>
          </a:p>
          <a:p>
            <a:pPr>
              <a:lnSpc>
                <a:spcPct val="130000"/>
              </a:lnSpc>
            </a:pP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　　上个月，我访问了南太平洋，看到在这一生存危险前沿的人们所面临的挑战。但未来岌岌可危的不仅仅是偏远的岛屿。那里正在发生的情况是一个迹象，昭示着全人类即将面临的未来。紧急气候行动是全球当务之急。</a:t>
            </a:r>
          </a:p>
          <a:p>
            <a:pPr>
              <a:lnSpc>
                <a:spcPct val="130000"/>
              </a:lnSpc>
            </a:pP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　　为了加大必要的行动力度，我将于</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23</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日在纽约联合国总部召开气候行动峰会。我已要求世界各国领导人拿出具体现实计划，迅速行动起来执行</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巴黎协定</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并进行重大变革，迈向一个更清洁、更安全和更绿色的未来。在这项努力中，世界各地的青年男女了解自己的未来危在旦夕，他们将热情洋溢地表达意见以此支持世界各国领导人。</a:t>
            </a:r>
          </a:p>
          <a:p>
            <a:pPr>
              <a:lnSpc>
                <a:spcPct val="130000"/>
              </a:lnSpc>
            </a:pP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　　这是一场拯救生命的战斗，一场与时间的竞赛。我们能够取胜，而且必须取胜。解决办法掌握在我们手中：向污染征税而非对人民征税；停止补贴化石燃料；到</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2020</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年停止建造新的燃煤电厂；关注绿色经济而非灰色经济。我期待你们能在我们努力建设一个每天能彼此和谐相处并与环境和谐相处的世界时继续给予支持。</a:t>
            </a:r>
          </a:p>
          <a:p>
            <a:pPr>
              <a:lnSpc>
                <a:spcPct val="130000"/>
              </a:lnSpc>
            </a:pPr>
            <a:endPar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algn="r">
              <a:lnSpc>
                <a:spcPct val="130000"/>
              </a:lnSpc>
            </a:pP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安东尼奥</a:t>
            </a: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古特雷斯</a:t>
            </a:r>
          </a:p>
        </p:txBody>
      </p:sp>
      <p:grpSp>
        <p:nvGrpSpPr>
          <p:cNvPr id="5" name="组合 4"/>
          <p:cNvGrpSpPr/>
          <p:nvPr/>
        </p:nvGrpSpPr>
        <p:grpSpPr>
          <a:xfrm>
            <a:off x="1273696" y="1007443"/>
            <a:ext cx="9644608" cy="958232"/>
            <a:chOff x="390935" y="140002"/>
            <a:chExt cx="9644608" cy="958232"/>
          </a:xfrm>
        </p:grpSpPr>
        <p:sp>
          <p:nvSpPr>
            <p:cNvPr id="6" name="矩形 5"/>
            <p:cNvSpPr/>
            <p:nvPr/>
          </p:nvSpPr>
          <p:spPr>
            <a:xfrm>
              <a:off x="630895" y="186877"/>
              <a:ext cx="9321783" cy="670440"/>
            </a:xfrm>
            <a:prstGeom prst="rect">
              <a:avLst/>
            </a:prstGeom>
          </p:spPr>
          <p:txBody>
            <a:bodyPr wrap="none">
              <a:spAutoFit/>
            </a:bodyPr>
            <a:lstStyle/>
            <a:p>
              <a:pPr>
                <a:lnSpc>
                  <a:spcPct val="130000"/>
                </a:lnSpc>
              </a:pPr>
              <a:r>
                <a:rPr lang="en-US" altLang="zh-CN" sz="32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2019</a:t>
              </a:r>
              <a:r>
                <a:rPr lang="zh-CN" altLang="en-US" sz="32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年联合国秘书长国际和平日</a:t>
              </a:r>
              <a:r>
                <a:rPr lang="en-US" altLang="zh-CN" sz="32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100</a:t>
              </a:r>
              <a:r>
                <a:rPr lang="zh-CN" altLang="en-US" sz="3200" b="1"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天倒计时致辞</a:t>
              </a:r>
            </a:p>
          </p:txBody>
        </p:sp>
        <p:pic>
          <p:nvPicPr>
            <p:cNvPr id="7" name="图片 6"/>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a:off x="390935" y="148003"/>
              <a:ext cx="479922" cy="950231"/>
            </a:xfrm>
            <a:prstGeom prst="rect">
              <a:avLst/>
            </a:prstGeom>
          </p:spPr>
        </p:pic>
        <p:pic>
          <p:nvPicPr>
            <p:cNvPr id="8" name="图片 7"/>
            <p:cNvPicPr>
              <a:picLocks/>
            </p:cNvPicPr>
            <p:nvPr/>
          </p:nvPicPr>
          <p:blipFill rotWithShape="1">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r="49494"/>
            <a:stretch/>
          </p:blipFill>
          <p:spPr>
            <a:xfrm flipH="1">
              <a:off x="9555621" y="140002"/>
              <a:ext cx="479922" cy="950231"/>
            </a:xfrm>
            <a:prstGeom prst="rect">
              <a:avLst/>
            </a:prstGeom>
          </p:spPr>
        </p:pic>
      </p:grpSp>
    </p:spTree>
    <p:extLst>
      <p:ext uri="{BB962C8B-B14F-4D97-AF65-F5344CB8AC3E}">
        <p14:creationId xmlns:p14="http://schemas.microsoft.com/office/powerpoint/2010/main" val="2372130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桌子, 照片, 水, 亮&#10;&#10;描述已自动生成">
            <a:extLst>
              <a:ext uri="{FF2B5EF4-FFF2-40B4-BE49-F238E27FC236}">
                <a16:creationId xmlns:a16="http://schemas.microsoft.com/office/drawing/2014/main" xmlns="" id="{DD7B1ED9-9616-4C4A-A2F2-5E1784C985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127" y="1803303"/>
            <a:ext cx="7661746" cy="1551995"/>
          </a:xfrm>
          <a:prstGeom prst="rect">
            <a:avLst/>
          </a:prstGeom>
        </p:spPr>
      </p:pic>
      <p:grpSp>
        <p:nvGrpSpPr>
          <p:cNvPr id="23" name="组合 22">
            <a:extLst>
              <a:ext uri="{FF2B5EF4-FFF2-40B4-BE49-F238E27FC236}">
                <a16:creationId xmlns:a16="http://schemas.microsoft.com/office/drawing/2014/main" xmlns="" id="{266F4589-3BFF-4424-8B83-A8571C4A92CB}"/>
              </a:ext>
            </a:extLst>
          </p:cNvPr>
          <p:cNvGrpSpPr/>
          <p:nvPr/>
        </p:nvGrpSpPr>
        <p:grpSpPr>
          <a:xfrm>
            <a:off x="1916255" y="4462196"/>
            <a:ext cx="8359490" cy="2321158"/>
            <a:chOff x="2183946" y="4132561"/>
            <a:chExt cx="8359490" cy="2321158"/>
          </a:xfrm>
        </p:grpSpPr>
        <p:pic>
          <p:nvPicPr>
            <p:cNvPr id="14" name="图片 13" descr="图片包含 游戏机, 桌子&#10;&#10;描述已自动生成">
              <a:extLst>
                <a:ext uri="{FF2B5EF4-FFF2-40B4-BE49-F238E27FC236}">
                  <a16:creationId xmlns:a16="http://schemas.microsoft.com/office/drawing/2014/main" xmlns="" id="{3D6D3EF3-EB6F-4384-9500-1095501E91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3946" y="4133920"/>
              <a:ext cx="4515418" cy="2319799"/>
            </a:xfrm>
            <a:prstGeom prst="rect">
              <a:avLst/>
            </a:prstGeom>
          </p:spPr>
        </p:pic>
        <p:pic>
          <p:nvPicPr>
            <p:cNvPr id="16" name="图片 15" descr="图片包含 游戏机, 桌子&#10;&#10;描述已自动生成">
              <a:extLst>
                <a:ext uri="{FF2B5EF4-FFF2-40B4-BE49-F238E27FC236}">
                  <a16:creationId xmlns:a16="http://schemas.microsoft.com/office/drawing/2014/main" xmlns="" id="{72C3395B-4D67-4C60-834C-4D59107A581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8018" y="4132561"/>
              <a:ext cx="4515418" cy="2321158"/>
            </a:xfrm>
            <a:prstGeom prst="rect">
              <a:avLst/>
            </a:prstGeom>
          </p:spPr>
        </p:pic>
      </p:grpSp>
      <p:sp>
        <p:nvSpPr>
          <p:cNvPr id="24" name="图文框 23">
            <a:extLst>
              <a:ext uri="{FF2B5EF4-FFF2-40B4-BE49-F238E27FC236}">
                <a16:creationId xmlns:a16="http://schemas.microsoft.com/office/drawing/2014/main" xmlns="" id="{5093CF9E-B634-4B9B-872B-4C7D4FBD338D}"/>
              </a:ext>
            </a:extLst>
          </p:cNvPr>
          <p:cNvSpPr/>
          <p:nvPr/>
        </p:nvSpPr>
        <p:spPr>
          <a:xfrm>
            <a:off x="0" y="0"/>
            <a:ext cx="12192000" cy="6858000"/>
          </a:xfrm>
          <a:prstGeom prst="frame">
            <a:avLst>
              <a:gd name="adj1" fmla="val 7967"/>
            </a:avLst>
          </a:prstGeom>
          <a:solidFill>
            <a:srgbClr val="282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25" name="矩形 24">
            <a:extLst>
              <a:ext uri="{FF2B5EF4-FFF2-40B4-BE49-F238E27FC236}">
                <a16:creationId xmlns:a16="http://schemas.microsoft.com/office/drawing/2014/main" xmlns="" id="{7F216F81-87B6-43CF-AEAD-5CB2BB6F3FDA}"/>
              </a:ext>
            </a:extLst>
          </p:cNvPr>
          <p:cNvSpPr/>
          <p:nvPr/>
        </p:nvSpPr>
        <p:spPr>
          <a:xfrm>
            <a:off x="755904" y="795528"/>
            <a:ext cx="10680192" cy="5266944"/>
          </a:xfrm>
          <a:prstGeom prst="rect">
            <a:avLst/>
          </a:prstGeom>
          <a:noFill/>
          <a:ln w="76200">
            <a:solidFill>
              <a:srgbClr val="C6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28" name="文本框 27">
            <a:extLst>
              <a:ext uri="{FF2B5EF4-FFF2-40B4-BE49-F238E27FC236}">
                <a16:creationId xmlns:a16="http://schemas.microsoft.com/office/drawing/2014/main" xmlns="" id="{0235E803-B834-4F9C-8E0D-5F49D1B9C753}"/>
              </a:ext>
            </a:extLst>
          </p:cNvPr>
          <p:cNvSpPr txBox="1"/>
          <p:nvPr/>
        </p:nvSpPr>
        <p:spPr>
          <a:xfrm>
            <a:off x="2403580" y="1884062"/>
            <a:ext cx="7384841" cy="1446550"/>
          </a:xfrm>
          <a:prstGeom prst="rect">
            <a:avLst/>
          </a:prstGeom>
          <a:noFill/>
        </p:spPr>
        <p:txBody>
          <a:bodyPr wrap="square" rtlCol="0">
            <a:spAutoFit/>
          </a:bodyPr>
          <a:lstStyle/>
          <a:p>
            <a:pPr algn="dist"/>
            <a:r>
              <a:rPr lang="zh-CN" altLang="en-US" sz="88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国际和平日</a:t>
            </a:r>
          </a:p>
        </p:txBody>
      </p:sp>
      <p:sp>
        <p:nvSpPr>
          <p:cNvPr id="30" name="文本框 29">
            <a:extLst>
              <a:ext uri="{FF2B5EF4-FFF2-40B4-BE49-F238E27FC236}">
                <a16:creationId xmlns:a16="http://schemas.microsoft.com/office/drawing/2014/main" xmlns="" id="{69310C62-BE74-4A0B-B8E3-065EBB789F53}"/>
              </a:ext>
            </a:extLst>
          </p:cNvPr>
          <p:cNvSpPr txBox="1"/>
          <p:nvPr/>
        </p:nvSpPr>
        <p:spPr>
          <a:xfrm>
            <a:off x="3119865" y="3330612"/>
            <a:ext cx="5952270" cy="1290097"/>
          </a:xfrm>
          <a:prstGeom prst="rect">
            <a:avLst/>
          </a:prstGeom>
          <a:noFill/>
        </p:spPr>
        <p:txBody>
          <a:bodyPr wrap="none" rtlCol="0">
            <a:spAutoFit/>
          </a:bodyPr>
          <a:lstStyle/>
          <a:p>
            <a:pPr algn="ctr">
              <a:lnSpc>
                <a:spcPct val="150000"/>
              </a:lnSpc>
            </a:pPr>
            <a:r>
              <a:rPr kumimoji="1" lang="zh-CN" altLang="en-US" sz="36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rPr>
              <a:t>铭记历史 珍爱和平 忠诚于党</a:t>
            </a:r>
            <a:endParaRPr kumimoji="1" lang="en-US" altLang="zh-CN" sz="36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a:p>
            <a:pPr algn="ctr">
              <a:lnSpc>
                <a:spcPct val="150000"/>
              </a:lnSpc>
            </a:pPr>
            <a:r>
              <a:rPr kumimoji="1" lang="zh-CN" altLang="en-US"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rPr>
              <a:t>携手并进 共创美好未来 和平万岁</a:t>
            </a:r>
            <a:endParaRPr kumimoji="1" lang="ja-JP" altLang="en-US"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grpSp>
        <p:nvGrpSpPr>
          <p:cNvPr id="36" name="组合 35">
            <a:extLst>
              <a:ext uri="{FF2B5EF4-FFF2-40B4-BE49-F238E27FC236}">
                <a16:creationId xmlns:a16="http://schemas.microsoft.com/office/drawing/2014/main" xmlns="" id="{5DB10384-12D9-4641-9B15-A84A87886F32}"/>
              </a:ext>
            </a:extLst>
          </p:cNvPr>
          <p:cNvGrpSpPr/>
          <p:nvPr/>
        </p:nvGrpSpPr>
        <p:grpSpPr>
          <a:xfrm>
            <a:off x="2729970" y="1134417"/>
            <a:ext cx="6732061" cy="523212"/>
            <a:chOff x="2512376" y="1039804"/>
            <a:chExt cx="6732061" cy="523212"/>
          </a:xfrm>
        </p:grpSpPr>
        <p:sp>
          <p:nvSpPr>
            <p:cNvPr id="29" name="文本框 28">
              <a:extLst>
                <a:ext uri="{FF2B5EF4-FFF2-40B4-BE49-F238E27FC236}">
                  <a16:creationId xmlns:a16="http://schemas.microsoft.com/office/drawing/2014/main" xmlns="" id="{43DC8DB2-F2E0-46E8-B344-CD09CD555986}"/>
                </a:ext>
              </a:extLst>
            </p:cNvPr>
            <p:cNvSpPr txBox="1"/>
            <p:nvPr/>
          </p:nvSpPr>
          <p:spPr>
            <a:xfrm>
              <a:off x="3302745" y="1039804"/>
              <a:ext cx="5151323" cy="523212"/>
            </a:xfrm>
            <a:prstGeom prst="rect">
              <a:avLst/>
            </a:prstGeom>
            <a:noFill/>
          </p:spPr>
          <p:txBody>
            <a:bodyPr wrap="square" rtlCol="0">
              <a:spAutoFit/>
            </a:bodyPr>
            <a:lstStyle/>
            <a:p>
              <a:pPr algn="dist"/>
              <a:r>
                <a:rPr kumimoji="1" lang="zh-CN" altLang="en-US" sz="28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rPr>
                <a:t>忠诚于党   保卫国家</a:t>
              </a:r>
              <a:endParaRPr kumimoji="1" lang="ja-JP" altLang="en-US" sz="2800" dirty="0">
                <a:solidFill>
                  <a:schemeClr val="accent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cxnSp>
          <p:nvCxnSpPr>
            <p:cNvPr id="32" name="直接连接符 31">
              <a:extLst>
                <a:ext uri="{FF2B5EF4-FFF2-40B4-BE49-F238E27FC236}">
                  <a16:creationId xmlns:a16="http://schemas.microsoft.com/office/drawing/2014/main" xmlns="" id="{01689B32-0B99-4CBE-BA6E-D32864984009}"/>
                </a:ext>
              </a:extLst>
            </p:cNvPr>
            <p:cNvCxnSpPr>
              <a:cxnSpLocks/>
            </p:cNvCxnSpPr>
            <p:nvPr/>
          </p:nvCxnSpPr>
          <p:spPr>
            <a:xfrm>
              <a:off x="2512376" y="1310926"/>
              <a:ext cx="790369" cy="0"/>
            </a:xfrm>
            <a:prstGeom prst="line">
              <a:avLst/>
            </a:prstGeom>
            <a:ln w="28575">
              <a:solidFill>
                <a:srgbClr val="282A5E"/>
              </a:solidFill>
              <a:headEnd type="ova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5F2C0ED9-A7F4-4849-B1FB-B7E0FD361F23}"/>
                </a:ext>
              </a:extLst>
            </p:cNvPr>
            <p:cNvCxnSpPr>
              <a:cxnSpLocks/>
            </p:cNvCxnSpPr>
            <p:nvPr/>
          </p:nvCxnSpPr>
          <p:spPr>
            <a:xfrm flipH="1">
              <a:off x="8454068" y="1310926"/>
              <a:ext cx="790369" cy="0"/>
            </a:xfrm>
            <a:prstGeom prst="line">
              <a:avLst/>
            </a:prstGeom>
            <a:ln w="28575">
              <a:solidFill>
                <a:srgbClr val="282A5E"/>
              </a:solidFill>
              <a:head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4649548"/>
      </p:ext>
    </p:extLst>
  </p:cSld>
  <p:clrMapOvr>
    <a:masterClrMapping/>
  </p:clrMapOvr>
  <mc:AlternateContent xmlns:mc="http://schemas.openxmlformats.org/markup-compatibility/2006" xmlns:p14="http://schemas.microsoft.com/office/powerpoint/2010/main">
    <mc:Choice Requires="p14">
      <p:transition spd="slow" p14:dur="1600" advTm="9000">
        <p14:prism isContent="1" isInverted="1"/>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par>
                                <p:cTn id="15" presetID="16" presetClass="entr" presetSubtype="21"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barn(inVertical)">
                                      <p:cBhvr>
                                        <p:cTn id="17" dur="500"/>
                                        <p:tgtEl>
                                          <p:spTgt spid="36"/>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barn(inVertical)">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9765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289442" y="2725723"/>
            <a:ext cx="6705275" cy="2492990"/>
          </a:xfrm>
          <a:prstGeom prst="rect">
            <a:avLst/>
          </a:prstGeom>
        </p:spPr>
        <p:txBody>
          <a:bodyPr wrap="square">
            <a:spAutoFit/>
          </a:bodyPr>
          <a:lstStyle/>
          <a:p>
            <a:pPr marL="571500" indent="-571500">
              <a:lnSpc>
                <a:spcPct val="130000"/>
              </a:lnSpc>
              <a:spcBef>
                <a:spcPts val="0"/>
              </a:spcBef>
              <a:buFont typeface="Wingdings" panose="05000000000000000000" pitchFamily="2" charset="2"/>
              <a:buChar char="u"/>
            </a:pPr>
            <a:r>
              <a:rPr lang="zh-CN" altLang="en-US" sz="4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国际和平日介绍</a:t>
            </a:r>
            <a:endParaRPr lang="en-US" altLang="zh-CN" sz="4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marL="571500" indent="-571500">
              <a:lnSpc>
                <a:spcPct val="130000"/>
              </a:lnSpc>
              <a:spcBef>
                <a:spcPts val="0"/>
              </a:spcBef>
              <a:buFont typeface="Wingdings" panose="05000000000000000000" pitchFamily="2" charset="2"/>
              <a:buChar char="u"/>
            </a:pPr>
            <a:r>
              <a:rPr lang="zh-CN" altLang="en-US" sz="4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让和平成为永恒的美丽</a:t>
            </a:r>
            <a:endParaRPr lang="en-US" altLang="zh-CN" sz="4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marL="571500" indent="-571500">
              <a:lnSpc>
                <a:spcPct val="130000"/>
              </a:lnSpc>
              <a:spcBef>
                <a:spcPts val="0"/>
              </a:spcBef>
              <a:buFont typeface="Wingdings" panose="05000000000000000000" pitchFamily="2" charset="2"/>
              <a:buChar char="u"/>
            </a:pPr>
            <a:r>
              <a:rPr lang="zh-CN" altLang="en-US" sz="4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中国维护和平的大国贡献</a:t>
            </a:r>
          </a:p>
        </p:txBody>
      </p:sp>
      <p:grpSp>
        <p:nvGrpSpPr>
          <p:cNvPr id="5" name="组合 4">
            <a:extLst>
              <a:ext uri="{FF2B5EF4-FFF2-40B4-BE49-F238E27FC236}">
                <a16:creationId xmlns:a16="http://schemas.microsoft.com/office/drawing/2014/main" xmlns="" id="{0914CBA3-4C4C-4268-A6BA-6CA3BCCC2E49}"/>
              </a:ext>
            </a:extLst>
          </p:cNvPr>
          <p:cNvGrpSpPr/>
          <p:nvPr/>
        </p:nvGrpSpPr>
        <p:grpSpPr>
          <a:xfrm>
            <a:off x="1480142" y="1524789"/>
            <a:ext cx="2283455" cy="1141728"/>
            <a:chOff x="1874520" y="1938338"/>
            <a:chExt cx="2981324" cy="1490662"/>
          </a:xfrm>
        </p:grpSpPr>
        <p:pic>
          <p:nvPicPr>
            <p:cNvPr id="3" name="图片 2" descr="图片包含 游戏机, 黑暗, 小, 亮&#10;&#10;描述已自动生成">
              <a:extLst>
                <a:ext uri="{FF2B5EF4-FFF2-40B4-BE49-F238E27FC236}">
                  <a16:creationId xmlns:a16="http://schemas.microsoft.com/office/drawing/2014/main" xmlns="" id="{DD0DDF71-755D-4DE8-819E-7CDA7768F2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74520" y="1938338"/>
              <a:ext cx="1490662" cy="1490662"/>
            </a:xfrm>
            <a:prstGeom prst="rect">
              <a:avLst/>
            </a:prstGeom>
          </p:spPr>
        </p:pic>
        <p:pic>
          <p:nvPicPr>
            <p:cNvPr id="4" name="图片 3" descr="图片包含 游戏机, 黑暗, 小, 亮&#10;&#10;描述已自动生成">
              <a:extLst>
                <a:ext uri="{FF2B5EF4-FFF2-40B4-BE49-F238E27FC236}">
                  <a16:creationId xmlns:a16="http://schemas.microsoft.com/office/drawing/2014/main" xmlns="" id="{52DDB2EE-9DB1-44F9-8726-B0517497E1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65182" y="1938338"/>
              <a:ext cx="1490662" cy="1490662"/>
            </a:xfrm>
            <a:prstGeom prst="rect">
              <a:avLst/>
            </a:prstGeom>
          </p:spPr>
        </p:pic>
      </p:grpSp>
      <p:sp>
        <p:nvSpPr>
          <p:cNvPr id="9" name="矩形 8"/>
          <p:cNvSpPr/>
          <p:nvPr/>
        </p:nvSpPr>
        <p:spPr>
          <a:xfrm>
            <a:off x="1480141" y="1332585"/>
            <a:ext cx="2232063" cy="1393138"/>
          </a:xfrm>
          <a:prstGeom prst="rect">
            <a:avLst/>
          </a:prstGeom>
        </p:spPr>
        <p:txBody>
          <a:bodyPr wrap="square">
            <a:spAutoFit/>
          </a:bodyPr>
          <a:lstStyle/>
          <a:p>
            <a:pPr algn="dist">
              <a:lnSpc>
                <a:spcPct val="130000"/>
              </a:lnSpc>
            </a:pPr>
            <a:r>
              <a:rPr lang="zh-CN" altLang="en-US" sz="72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目录</a:t>
            </a:r>
          </a:p>
        </p:txBody>
      </p:sp>
    </p:spTree>
    <p:extLst>
      <p:ext uri="{BB962C8B-B14F-4D97-AF65-F5344CB8AC3E}">
        <p14:creationId xmlns:p14="http://schemas.microsoft.com/office/powerpoint/2010/main" val="3006028331"/>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868661" y="3354100"/>
            <a:ext cx="8454678" cy="1323439"/>
          </a:xfrm>
          <a:prstGeom prst="rect">
            <a:avLst/>
          </a:prstGeom>
        </p:spPr>
        <p:txBody>
          <a:bodyPr wrap="square">
            <a:spAutoFit/>
          </a:bodyPr>
          <a:lstStyle/>
          <a:p>
            <a:pPr algn="dist"/>
            <a:r>
              <a:rPr lang="zh-CN" altLang="en-US" sz="8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国际和平日介绍</a:t>
            </a:r>
          </a:p>
        </p:txBody>
      </p:sp>
      <p:grpSp>
        <p:nvGrpSpPr>
          <p:cNvPr id="3" name="组合 2">
            <a:extLst>
              <a:ext uri="{FF2B5EF4-FFF2-40B4-BE49-F238E27FC236}">
                <a16:creationId xmlns:a16="http://schemas.microsoft.com/office/drawing/2014/main" xmlns="" id="{195917D0-064A-4C55-98D5-92E11168D29F}"/>
              </a:ext>
            </a:extLst>
          </p:cNvPr>
          <p:cNvGrpSpPr/>
          <p:nvPr/>
        </p:nvGrpSpPr>
        <p:grpSpPr>
          <a:xfrm>
            <a:off x="4079311" y="1822783"/>
            <a:ext cx="4033378" cy="1043099"/>
            <a:chOff x="2062622" y="3559486"/>
            <a:chExt cx="4033378" cy="1043099"/>
          </a:xfrm>
        </p:grpSpPr>
        <p:pic>
          <p:nvPicPr>
            <p:cNvPr id="7" name="图片 6" descr="图片包含 桌子, 照片, 水, 亮&#10;&#10;描述已自动生成">
              <a:extLst>
                <a:ext uri="{FF2B5EF4-FFF2-40B4-BE49-F238E27FC236}">
                  <a16:creationId xmlns:a16="http://schemas.microsoft.com/office/drawing/2014/main" xmlns="" id="{8334E053-3480-4251-A31B-6680A7B2A8E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9853"/>
            <a:stretch/>
          </p:blipFill>
          <p:spPr>
            <a:xfrm>
              <a:off x="2062622" y="3559486"/>
              <a:ext cx="4033378" cy="1019398"/>
            </a:xfrm>
            <a:prstGeom prst="rect">
              <a:avLst/>
            </a:prstGeom>
          </p:spPr>
        </p:pic>
        <p:sp>
          <p:nvSpPr>
            <p:cNvPr id="2" name="文本框 1">
              <a:extLst>
                <a:ext uri="{FF2B5EF4-FFF2-40B4-BE49-F238E27FC236}">
                  <a16:creationId xmlns:a16="http://schemas.microsoft.com/office/drawing/2014/main" xmlns="" id="{0B6EB24E-2C5F-4746-AC3F-E10233260E7C}"/>
                </a:ext>
              </a:extLst>
            </p:cNvPr>
            <p:cNvSpPr txBox="1"/>
            <p:nvPr/>
          </p:nvSpPr>
          <p:spPr>
            <a:xfrm>
              <a:off x="2151142" y="3586922"/>
              <a:ext cx="3944857" cy="1015663"/>
            </a:xfrm>
            <a:prstGeom prst="rect">
              <a:avLst/>
            </a:prstGeom>
            <a:noFill/>
          </p:spPr>
          <p:txBody>
            <a:bodyPr wrap="square" rtlCol="0">
              <a:spAutoFit/>
            </a:bodyPr>
            <a:lstStyle/>
            <a:p>
              <a:pPr algn="dist"/>
              <a:r>
                <a:rPr lang="zh-CN" altLang="en-US" sz="6000" dirty="0">
                  <a:solidFill>
                    <a:schemeClr val="accent1"/>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第一部分</a:t>
              </a:r>
            </a:p>
          </p:txBody>
        </p:sp>
      </p:grpSp>
      <p:grpSp>
        <p:nvGrpSpPr>
          <p:cNvPr id="15" name="组合 14">
            <a:extLst>
              <a:ext uri="{FF2B5EF4-FFF2-40B4-BE49-F238E27FC236}">
                <a16:creationId xmlns:a16="http://schemas.microsoft.com/office/drawing/2014/main" xmlns="" id="{C1F66056-D321-46AE-A1A2-BB9480B54A40}"/>
              </a:ext>
            </a:extLst>
          </p:cNvPr>
          <p:cNvGrpSpPr/>
          <p:nvPr/>
        </p:nvGrpSpPr>
        <p:grpSpPr>
          <a:xfrm>
            <a:off x="1916255" y="4462196"/>
            <a:ext cx="8359490" cy="2321158"/>
            <a:chOff x="2183946" y="4132561"/>
            <a:chExt cx="8359490" cy="2321158"/>
          </a:xfrm>
        </p:grpSpPr>
        <p:pic>
          <p:nvPicPr>
            <p:cNvPr id="16" name="图片 15" descr="图片包含 游戏机, 桌子&#10;&#10;描述已自动生成">
              <a:extLst>
                <a:ext uri="{FF2B5EF4-FFF2-40B4-BE49-F238E27FC236}">
                  <a16:creationId xmlns:a16="http://schemas.microsoft.com/office/drawing/2014/main" xmlns="" id="{BB42B04A-2265-452D-AF93-429380C0527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83946" y="4133920"/>
              <a:ext cx="4515418" cy="2319799"/>
            </a:xfrm>
            <a:prstGeom prst="rect">
              <a:avLst/>
            </a:prstGeom>
          </p:spPr>
        </p:pic>
        <p:pic>
          <p:nvPicPr>
            <p:cNvPr id="17" name="图片 16" descr="图片包含 游戏机, 桌子&#10;&#10;描述已自动生成">
              <a:extLst>
                <a:ext uri="{FF2B5EF4-FFF2-40B4-BE49-F238E27FC236}">
                  <a16:creationId xmlns:a16="http://schemas.microsoft.com/office/drawing/2014/main" xmlns="" id="{B08A806F-587D-444F-9D38-049AFAACA18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28018" y="4132561"/>
              <a:ext cx="4515418" cy="2321158"/>
            </a:xfrm>
            <a:prstGeom prst="rect">
              <a:avLst/>
            </a:prstGeom>
          </p:spPr>
        </p:pic>
      </p:grpSp>
      <p:sp>
        <p:nvSpPr>
          <p:cNvPr id="4" name="图文框 3">
            <a:extLst>
              <a:ext uri="{FF2B5EF4-FFF2-40B4-BE49-F238E27FC236}">
                <a16:creationId xmlns:a16="http://schemas.microsoft.com/office/drawing/2014/main" xmlns="" id="{04F2954B-1DC9-44C7-9F11-6975BB2AFB08}"/>
              </a:ext>
            </a:extLst>
          </p:cNvPr>
          <p:cNvSpPr/>
          <p:nvPr/>
        </p:nvSpPr>
        <p:spPr>
          <a:xfrm>
            <a:off x="0" y="0"/>
            <a:ext cx="12192000" cy="6858000"/>
          </a:xfrm>
          <a:prstGeom prst="frame">
            <a:avLst>
              <a:gd name="adj1" fmla="val 7967"/>
            </a:avLst>
          </a:prstGeom>
          <a:solidFill>
            <a:srgbClr val="282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
        <p:nvSpPr>
          <p:cNvPr id="5" name="矩形 4">
            <a:extLst>
              <a:ext uri="{FF2B5EF4-FFF2-40B4-BE49-F238E27FC236}">
                <a16:creationId xmlns:a16="http://schemas.microsoft.com/office/drawing/2014/main" xmlns="" id="{84A285C6-E947-4FB5-9111-BCF837E4E3EB}"/>
              </a:ext>
            </a:extLst>
          </p:cNvPr>
          <p:cNvSpPr/>
          <p:nvPr/>
        </p:nvSpPr>
        <p:spPr>
          <a:xfrm>
            <a:off x="755904" y="795528"/>
            <a:ext cx="10680192" cy="5266944"/>
          </a:xfrm>
          <a:prstGeom prst="rect">
            <a:avLst/>
          </a:prstGeom>
          <a:noFill/>
          <a:ln w="76200">
            <a:solidFill>
              <a:srgbClr val="C6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思源宋体 CN Heavy" panose="02020900000000000000" pitchFamily="18" charset="-122"/>
              <a:ea typeface="思源宋体 CN Heavy" panose="02020900000000000000" pitchFamily="18" charset="-122"/>
              <a:sym typeface="思源宋体 CN Heavy" panose="02020900000000000000" pitchFamily="18" charset="-122"/>
            </a:endParaRPr>
          </a:p>
        </p:txBody>
      </p:sp>
    </p:spTree>
    <p:extLst>
      <p:ext uri="{BB962C8B-B14F-4D97-AF65-F5344CB8AC3E}">
        <p14:creationId xmlns:p14="http://schemas.microsoft.com/office/powerpoint/2010/main" val="1827619806"/>
      </p:ext>
    </p:extLst>
  </p:cSld>
  <p:clrMapOvr>
    <a:masterClrMapping/>
  </p:clrMapOvr>
  <mc:AlternateContent xmlns:mc="http://schemas.openxmlformats.org/markup-compatibility/2006" xmlns:p14="http://schemas.microsoft.com/office/powerpoint/2010/main">
    <mc:Choice Requires="p14">
      <p:transition spd="slow" p14:dur="1600" advTm="0">
        <p14:prism isContent="1"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74894" y="3584775"/>
            <a:ext cx="5917434" cy="1653979"/>
          </a:xfrm>
          <a:prstGeom prst="rect">
            <a:avLst/>
          </a:prstGeom>
        </p:spPr>
        <p:txBody>
          <a:bodyPr wrap="square">
            <a:spAutoFit/>
          </a:bodyPr>
          <a:lstStyle/>
          <a:p>
            <a:pPr indent="457200" algn="just">
              <a:lnSpc>
                <a:spcPct val="130000"/>
              </a:lnSpc>
            </a:pP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这一天也是“世界停火日”，在“世界范围内停止武力、停止暴力”，宗旨在于督促世界上所有的交战方在每年的这一天休战，以便救援人员能够为交战各方提供人道主义援助。</a:t>
            </a:r>
          </a:p>
        </p:txBody>
      </p:sp>
      <p:pic>
        <p:nvPicPr>
          <p:cNvPr id="3" name="图片 2" descr="卡通人物&#10;&#10;描述已自动生成">
            <a:extLst>
              <a:ext uri="{FF2B5EF4-FFF2-40B4-BE49-F238E27FC236}">
                <a16:creationId xmlns:a16="http://schemas.microsoft.com/office/drawing/2014/main" xmlns="" id="{EA774686-80ED-42E6-B1B2-D21662E116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2328" y="1619246"/>
            <a:ext cx="4114808" cy="3726187"/>
          </a:xfrm>
          <a:prstGeom prst="rect">
            <a:avLst/>
          </a:prstGeom>
        </p:spPr>
      </p:pic>
      <p:sp>
        <p:nvSpPr>
          <p:cNvPr id="2" name="Rectangle 9">
            <a:extLst>
              <a:ext uri="{FF2B5EF4-FFF2-40B4-BE49-F238E27FC236}">
                <a16:creationId xmlns:a16="http://schemas.microsoft.com/office/drawing/2014/main" xmlns="" id="{B76A252D-DC3D-4D91-889D-EC8268EB08CC}"/>
              </a:ext>
            </a:extLst>
          </p:cNvPr>
          <p:cNvSpPr>
            <a:spLocks noChangeArrowheads="1"/>
          </p:cNvSpPr>
          <p:nvPr/>
        </p:nvSpPr>
        <p:spPr bwMode="auto">
          <a:xfrm>
            <a:off x="1459493" y="2049341"/>
            <a:ext cx="6032835" cy="1354418"/>
          </a:xfrm>
          <a:prstGeom prst="rect">
            <a:avLst/>
          </a:prstGeom>
          <a:solidFill>
            <a:srgbClr val="FFFFFF"/>
          </a:solidFill>
          <a:ln w="9" cap="flat">
            <a:solidFill>
              <a:schemeClr val="tx2">
                <a:lumMod val="75000"/>
              </a:schemeClr>
            </a:solidFill>
            <a:prstDash val="solid"/>
            <a:miter lim="800000"/>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7" name="Rectangle 10">
            <a:extLst>
              <a:ext uri="{FF2B5EF4-FFF2-40B4-BE49-F238E27FC236}">
                <a16:creationId xmlns:a16="http://schemas.microsoft.com/office/drawing/2014/main" xmlns="" id="{1F3A75FA-72C2-49C3-AB0C-399A6D9E07CD}"/>
              </a:ext>
            </a:extLst>
          </p:cNvPr>
          <p:cNvSpPr>
            <a:spLocks noChangeArrowheads="1"/>
          </p:cNvSpPr>
          <p:nvPr/>
        </p:nvSpPr>
        <p:spPr bwMode="auto">
          <a:xfrm>
            <a:off x="2905247" y="1868325"/>
            <a:ext cx="3141326" cy="370387"/>
          </a:xfrm>
          <a:prstGeom prst="rect">
            <a:avLst/>
          </a:prstGeom>
          <a:solidFill>
            <a:srgbClr val="C61D24"/>
          </a:solidFill>
          <a:ln w="1905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199">
              <a:ea typeface="思源黑体 CN Medium" panose="020B0600000000000000" pitchFamily="34" charset="-122"/>
              <a:sym typeface="Arial" panose="020B0604020202020204" pitchFamily="34" charset="0"/>
            </a:endParaRPr>
          </a:p>
        </p:txBody>
      </p:sp>
      <p:sp>
        <p:nvSpPr>
          <p:cNvPr id="9" name="TextBox 16">
            <a:extLst>
              <a:ext uri="{FF2B5EF4-FFF2-40B4-BE49-F238E27FC236}">
                <a16:creationId xmlns:a16="http://schemas.microsoft.com/office/drawing/2014/main" xmlns="" id="{911E2133-B8B3-4420-BCCC-104B8D1F61A6}"/>
              </a:ext>
            </a:extLst>
          </p:cNvPr>
          <p:cNvSpPr txBox="1"/>
          <p:nvPr/>
        </p:nvSpPr>
        <p:spPr>
          <a:xfrm>
            <a:off x="3112842" y="1868325"/>
            <a:ext cx="2726137" cy="400110"/>
          </a:xfrm>
          <a:prstGeom prst="rect">
            <a:avLst/>
          </a:prstGeom>
          <a:noFill/>
        </p:spPr>
        <p:txBody>
          <a:bodyPr wrap="square" rtlCol="0">
            <a:spAutoFit/>
          </a:bodyPr>
          <a:lstStyle/>
          <a:p>
            <a:pPr algn="ctr"/>
            <a:r>
              <a:rPr lang="en-US" altLang="zh-CN" sz="2000" dirty="0">
                <a:solidFill>
                  <a:schemeClr val="bg1"/>
                </a:solidFill>
                <a:latin typeface="思源宋体 CN Heavy" panose="02020900000000000000" pitchFamily="18" charset="-122"/>
                <a:ea typeface="思源宋体 CN Heavy" panose="02020900000000000000" pitchFamily="18" charset="-122"/>
                <a:cs typeface="+mn-ea"/>
                <a:sym typeface="Arial" panose="020B0604020202020204" pitchFamily="34" charset="0"/>
              </a:rPr>
              <a:t>9</a:t>
            </a:r>
            <a:r>
              <a:rPr lang="zh-CN" altLang="en-US" sz="2000" dirty="0">
                <a:solidFill>
                  <a:schemeClr val="bg1"/>
                </a:solidFill>
                <a:latin typeface="思源宋体 CN Heavy" panose="02020900000000000000" pitchFamily="18" charset="-122"/>
                <a:ea typeface="思源宋体 CN Heavy" panose="02020900000000000000" pitchFamily="18" charset="-122"/>
                <a:cs typeface="+mn-ea"/>
                <a:sym typeface="Arial" panose="020B0604020202020204" pitchFamily="34" charset="0"/>
              </a:rPr>
              <a:t>月</a:t>
            </a:r>
            <a:r>
              <a:rPr lang="en-US" altLang="zh-CN" sz="2000" dirty="0">
                <a:solidFill>
                  <a:schemeClr val="bg1"/>
                </a:solidFill>
                <a:latin typeface="思源宋体 CN Heavy" panose="02020900000000000000" pitchFamily="18" charset="-122"/>
                <a:ea typeface="思源宋体 CN Heavy" panose="02020900000000000000" pitchFamily="18" charset="-122"/>
                <a:cs typeface="+mn-ea"/>
                <a:sym typeface="Arial" panose="020B0604020202020204" pitchFamily="34" charset="0"/>
              </a:rPr>
              <a:t>21</a:t>
            </a:r>
            <a:r>
              <a:rPr lang="zh-CN" altLang="en-US" sz="2000" dirty="0">
                <a:solidFill>
                  <a:schemeClr val="bg1"/>
                </a:solidFill>
                <a:latin typeface="思源宋体 CN Heavy" panose="02020900000000000000" pitchFamily="18" charset="-122"/>
                <a:ea typeface="思源宋体 CN Heavy" panose="02020900000000000000" pitchFamily="18" charset="-122"/>
                <a:cs typeface="+mn-ea"/>
                <a:sym typeface="Arial" panose="020B0604020202020204" pitchFamily="34" charset="0"/>
              </a:rPr>
              <a:t>日</a:t>
            </a:r>
            <a:endParaRPr lang="en-US" altLang="zh-CN" sz="2000" dirty="0">
              <a:solidFill>
                <a:schemeClr val="bg1"/>
              </a:solidFill>
              <a:latin typeface="思源宋体 CN Heavy" panose="02020900000000000000" pitchFamily="18" charset="-122"/>
              <a:ea typeface="思源宋体 CN Heavy" panose="02020900000000000000" pitchFamily="18" charset="-122"/>
              <a:cs typeface="+mn-ea"/>
              <a:sym typeface="Arial" panose="020B0604020202020204" pitchFamily="34" charset="0"/>
            </a:endParaRPr>
          </a:p>
        </p:txBody>
      </p:sp>
      <p:sp>
        <p:nvSpPr>
          <p:cNvPr id="11" name="TextBox 17">
            <a:extLst>
              <a:ext uri="{FF2B5EF4-FFF2-40B4-BE49-F238E27FC236}">
                <a16:creationId xmlns:a16="http://schemas.microsoft.com/office/drawing/2014/main" xmlns="" id="{9BBDD6DE-19A3-4B6A-8B6F-74785A2DA8A4}"/>
              </a:ext>
            </a:extLst>
          </p:cNvPr>
          <p:cNvSpPr txBox="1"/>
          <p:nvPr/>
        </p:nvSpPr>
        <p:spPr>
          <a:xfrm>
            <a:off x="2129425" y="2330413"/>
            <a:ext cx="5052787" cy="853760"/>
          </a:xfrm>
          <a:prstGeom prst="rect">
            <a:avLst/>
          </a:prstGeom>
          <a:noFill/>
        </p:spPr>
        <p:txBody>
          <a:bodyPr wrap="square" rtlCol="0">
            <a:spAutoFit/>
          </a:bodyPr>
          <a:lstStyle/>
          <a:p>
            <a:pPr defTabSz="813663">
              <a:lnSpc>
                <a:spcPct val="130000"/>
              </a:lnSpc>
            </a:pPr>
            <a:r>
              <a:rPr lang="en-US" altLang="zh-CN"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2001</a:t>
            </a:r>
            <a:r>
              <a:rPr lang="zh-CN" altLang="en-US"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年</a:t>
            </a:r>
            <a:r>
              <a:rPr lang="en-US" altLang="zh-CN"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9</a:t>
            </a:r>
            <a:r>
              <a:rPr lang="zh-CN" altLang="en-US"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月</a:t>
            </a:r>
            <a:r>
              <a:rPr lang="en-US" altLang="zh-CN"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7</a:t>
            </a:r>
            <a:r>
              <a:rPr lang="zh-CN" altLang="en-US"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日，联合国大会通过决议，决定自</a:t>
            </a:r>
            <a:r>
              <a:rPr lang="en-US" altLang="zh-CN"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2002</a:t>
            </a:r>
            <a:r>
              <a:rPr lang="zh-CN" altLang="en-US"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年起，国际和平日为</a:t>
            </a:r>
            <a:r>
              <a:rPr lang="en-US" altLang="zh-CN"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9</a:t>
            </a:r>
            <a:r>
              <a:rPr lang="zh-CN" altLang="en-US"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月</a:t>
            </a:r>
            <a:r>
              <a:rPr lang="en-US" altLang="zh-CN"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21</a:t>
            </a:r>
            <a:r>
              <a:rPr lang="zh-CN" altLang="en-US" sz="2000" dirty="0">
                <a:latin typeface="思源宋体 CN Heavy" panose="02020900000000000000" pitchFamily="18" charset="-122"/>
                <a:ea typeface="思源宋体 CN Heavy" panose="02020900000000000000" pitchFamily="18" charset="-122"/>
                <a:cs typeface="+mn-ea"/>
                <a:sym typeface="Arial" panose="020B0604020202020204" pitchFamily="34" charset="0"/>
              </a:rPr>
              <a:t>日。</a:t>
            </a:r>
            <a:endParaRPr lang="en-US" altLang="zh-CN" sz="2000" dirty="0">
              <a:latin typeface="思源宋体 CN Heavy" panose="02020900000000000000" pitchFamily="18" charset="-122"/>
              <a:ea typeface="思源宋体 CN Heavy" panose="02020900000000000000" pitchFamily="18" charset="-122"/>
              <a:cs typeface="+mn-ea"/>
              <a:sym typeface="Arial" panose="020B0604020202020204" pitchFamily="34" charset="0"/>
            </a:endParaRPr>
          </a:p>
        </p:txBody>
      </p:sp>
    </p:spTree>
    <p:extLst>
      <p:ext uri="{BB962C8B-B14F-4D97-AF65-F5344CB8AC3E}">
        <p14:creationId xmlns:p14="http://schemas.microsoft.com/office/powerpoint/2010/main" val="3231986242"/>
      </p:ext>
    </p:extLst>
  </p:cSld>
  <p:clrMapOvr>
    <a:masterClrMapping/>
  </p:clrMapOvr>
  <mc:AlternateContent xmlns:mc="http://schemas.openxmlformats.org/markup-compatibility/2006" xmlns:p14="http://schemas.microsoft.com/office/powerpoint/2010/main">
    <mc:Choice Requires="p14">
      <p:transition spd="slow" p14:dur="200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39114" y="4715848"/>
            <a:ext cx="5297712" cy="890821"/>
          </a:xfrm>
          <a:prstGeom prst="rect">
            <a:avLst/>
          </a:prstGeom>
          <a:noFill/>
        </p:spPr>
        <p:txBody>
          <a:bodyPr wrap="square">
            <a:spAutoFit/>
          </a:bodyPr>
          <a:lstStyle/>
          <a:p>
            <a:pPr>
              <a:lnSpc>
                <a:spcPct val="150000"/>
              </a:lnSpc>
            </a:pPr>
            <a:r>
              <a:rPr lang="en-US" altLang="zh-CN"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55/282</a:t>
            </a:r>
            <a:r>
              <a:rPr lang="zh-CN" altLang="en-US" sz="12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号决议还邀请所有会员国、联合国系统各组织、区域组织和非政府组织以及个人以各种适当方式（包括教育和公众宣传）庆祝国际和平日并同联合国合作实现全球停火</a:t>
            </a:r>
          </a:p>
        </p:txBody>
      </p:sp>
      <p:pic>
        <p:nvPicPr>
          <p:cNvPr id="4" name="图片 3" descr="图片包含 游戏机, 伞&#10;&#10;描述已自动生成">
            <a:extLst>
              <a:ext uri="{FF2B5EF4-FFF2-40B4-BE49-F238E27FC236}">
                <a16:creationId xmlns:a16="http://schemas.microsoft.com/office/drawing/2014/main" xmlns="" id="{BA78E5D9-07D2-4297-8FAC-27826BE4A5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6826" y="2416374"/>
            <a:ext cx="4349361" cy="2556758"/>
          </a:xfrm>
          <a:prstGeom prst="rect">
            <a:avLst/>
          </a:prstGeom>
        </p:spPr>
      </p:pic>
      <p:sp>
        <p:nvSpPr>
          <p:cNvPr id="5" name="文本框 4">
            <a:extLst>
              <a:ext uri="{FF2B5EF4-FFF2-40B4-BE49-F238E27FC236}">
                <a16:creationId xmlns:a16="http://schemas.microsoft.com/office/drawing/2014/main" xmlns="" id="{4E904CC3-C071-4EE7-A038-19DD9329AC78}"/>
              </a:ext>
            </a:extLst>
          </p:cNvPr>
          <p:cNvSpPr txBox="1"/>
          <p:nvPr/>
        </p:nvSpPr>
        <p:spPr>
          <a:xfrm>
            <a:off x="1735270" y="1733694"/>
            <a:ext cx="4931228" cy="2601866"/>
          </a:xfrm>
          <a:prstGeom prst="rect">
            <a:avLst/>
          </a:prstGeom>
          <a:noFill/>
        </p:spPr>
        <p:txBody>
          <a:bodyPr wrap="square">
            <a:spAutoFit/>
          </a:bodyPr>
          <a:lstStyle/>
          <a:p>
            <a:pPr>
              <a:lnSpc>
                <a:spcPct val="150000"/>
              </a:lnSpc>
            </a:pPr>
            <a:r>
              <a:rPr lang="zh-CN" altLang="en-US" sz="28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宣布此后，国际和平日应成为全球停火和非暴力日，并邀请所有国家和人民在这一天停止敌对行动。</a:t>
            </a:r>
            <a:endParaRPr lang="en-US" altLang="zh-CN" sz="28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p:txBody>
      </p:sp>
      <p:pic>
        <p:nvPicPr>
          <p:cNvPr id="7" name="图形 6" descr="前引号">
            <a:extLst>
              <a:ext uri="{FF2B5EF4-FFF2-40B4-BE49-F238E27FC236}">
                <a16:creationId xmlns:a16="http://schemas.microsoft.com/office/drawing/2014/main" xmlns="" id="{2E7ED531-C415-491C-B082-7EA212E0AFC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857742" y="1351974"/>
            <a:ext cx="914400" cy="914400"/>
          </a:xfrm>
          <a:prstGeom prst="rect">
            <a:avLst/>
          </a:prstGeom>
        </p:spPr>
      </p:pic>
      <p:pic>
        <p:nvPicPr>
          <p:cNvPr id="9" name="图形 8" descr="后引号">
            <a:extLst>
              <a:ext uri="{FF2B5EF4-FFF2-40B4-BE49-F238E27FC236}">
                <a16:creationId xmlns:a16="http://schemas.microsoft.com/office/drawing/2014/main" xmlns="" id="{C7C2EBFF-E854-41DB-9765-F5398C969C2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6614111" y="3429000"/>
            <a:ext cx="914400" cy="914400"/>
          </a:xfrm>
          <a:prstGeom prst="rect">
            <a:avLst/>
          </a:prstGeom>
        </p:spPr>
      </p:pic>
    </p:spTree>
    <p:extLst>
      <p:ext uri="{BB962C8B-B14F-4D97-AF65-F5344CB8AC3E}">
        <p14:creationId xmlns:p14="http://schemas.microsoft.com/office/powerpoint/2010/main" val="2648313956"/>
      </p:ext>
    </p:extLst>
  </p:cSld>
  <p:clrMapOvr>
    <a:masterClrMapping/>
  </p:clrMapOvr>
  <mc:AlternateContent xmlns:mc="http://schemas.openxmlformats.org/markup-compatibility/2006" xmlns:p14="http://schemas.microsoft.com/office/powerpoint/2010/main">
    <mc:Choice Requires="p14">
      <p:transition spd="slow" p14:dur="2000" advTm="0">
        <p14:prism isContent="1"/>
      </p:transition>
    </mc:Choice>
    <mc:Fallback xmlns="">
      <p:transition spd="slow"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游戏机, 食物&#10;&#10;描述已自动生成">
            <a:extLst>
              <a:ext uri="{FF2B5EF4-FFF2-40B4-BE49-F238E27FC236}">
                <a16:creationId xmlns:a16="http://schemas.microsoft.com/office/drawing/2014/main" xmlns="" id="{9BB62C77-FC99-4D2A-9FB7-006FA7A498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8671" y="1241943"/>
            <a:ext cx="2596659" cy="2384824"/>
          </a:xfrm>
          <a:prstGeom prst="rect">
            <a:avLst/>
          </a:prstGeom>
        </p:spPr>
      </p:pic>
      <p:sp>
        <p:nvSpPr>
          <p:cNvPr id="10" name="TextBox 15">
            <a:extLst>
              <a:ext uri="{FF2B5EF4-FFF2-40B4-BE49-F238E27FC236}">
                <a16:creationId xmlns:a16="http://schemas.microsoft.com/office/drawing/2014/main" xmlns="" id="{028707C6-1232-4DE8-8BCE-79CEE6D2DAEE}"/>
              </a:ext>
            </a:extLst>
          </p:cNvPr>
          <p:cNvSpPr txBox="1"/>
          <p:nvPr/>
        </p:nvSpPr>
        <p:spPr>
          <a:xfrm flipH="1">
            <a:off x="4273924" y="1594414"/>
            <a:ext cx="4102640" cy="777649"/>
          </a:xfrm>
          <a:prstGeom prst="rect">
            <a:avLst/>
          </a:prstGeom>
          <a:noFill/>
        </p:spPr>
        <p:txBody>
          <a:bodyPr wrap="square" rtlCol="0">
            <a:spAutoFit/>
          </a:bodyPr>
          <a:lstStyle/>
          <a:p>
            <a:pPr>
              <a:lnSpc>
                <a:spcPct val="130000"/>
              </a:lnSpc>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庆祝这个节日，借以表现联合国承诺维持各个民族和各个国家之间的和平。</a:t>
            </a:r>
            <a:endPar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p:txBody>
      </p:sp>
      <p:sp>
        <p:nvSpPr>
          <p:cNvPr id="12" name="TextBox 16">
            <a:extLst>
              <a:ext uri="{FF2B5EF4-FFF2-40B4-BE49-F238E27FC236}">
                <a16:creationId xmlns:a16="http://schemas.microsoft.com/office/drawing/2014/main" xmlns="" id="{74F29B14-4BE8-4821-B0A5-028F9A163E9B}"/>
              </a:ext>
            </a:extLst>
          </p:cNvPr>
          <p:cNvSpPr txBox="1"/>
          <p:nvPr/>
        </p:nvSpPr>
        <p:spPr>
          <a:xfrm flipH="1">
            <a:off x="4891679" y="3127242"/>
            <a:ext cx="4255396" cy="1137747"/>
          </a:xfrm>
          <a:prstGeom prst="rect">
            <a:avLst/>
          </a:prstGeom>
          <a:noFill/>
        </p:spPr>
        <p:txBody>
          <a:bodyPr wrap="square" rtlCol="0">
            <a:spAutoFit/>
          </a:bodyPr>
          <a:lstStyle/>
          <a:p>
            <a:pPr>
              <a:lnSpc>
                <a:spcPct val="130000"/>
              </a:lnSpc>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大会宣布国际和平日为全球停火和非暴力日，并邀请所有国家和人民在这一天停止敌对行动。</a:t>
            </a:r>
            <a:endPar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p:txBody>
      </p:sp>
      <p:sp>
        <p:nvSpPr>
          <p:cNvPr id="13" name="TextBox 17">
            <a:extLst>
              <a:ext uri="{FF2B5EF4-FFF2-40B4-BE49-F238E27FC236}">
                <a16:creationId xmlns:a16="http://schemas.microsoft.com/office/drawing/2014/main" xmlns="" id="{1E354330-5919-4921-9D7B-C594E447B337}"/>
              </a:ext>
            </a:extLst>
          </p:cNvPr>
          <p:cNvSpPr txBox="1"/>
          <p:nvPr/>
        </p:nvSpPr>
        <p:spPr>
          <a:xfrm flipH="1">
            <a:off x="4070882" y="4607719"/>
            <a:ext cx="7065203" cy="1137747"/>
          </a:xfrm>
          <a:prstGeom prst="rect">
            <a:avLst/>
          </a:prstGeom>
          <a:noFill/>
        </p:spPr>
        <p:txBody>
          <a:bodyPr wrap="square" rtlCol="0">
            <a:spAutoFit/>
          </a:bodyPr>
          <a:lstStyle/>
          <a:p>
            <a:pPr>
              <a:lnSpc>
                <a:spcPct val="130000"/>
              </a:lnSpc>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大会邀请所有会员国、联合国系统各组织、区域组织和非政府组织以及个人以适当方式，包括通过教育和公众宣传庆祝国际和平日并同联合国合作实现全球停火。</a:t>
            </a:r>
          </a:p>
        </p:txBody>
      </p:sp>
      <p:sp>
        <p:nvSpPr>
          <p:cNvPr id="15" name="Oval 6">
            <a:extLst>
              <a:ext uri="{FF2B5EF4-FFF2-40B4-BE49-F238E27FC236}">
                <a16:creationId xmlns:a16="http://schemas.microsoft.com/office/drawing/2014/main" xmlns="" id="{1A5DD833-149F-4B9D-85C9-0E4D53E233D7}"/>
              </a:ext>
            </a:extLst>
          </p:cNvPr>
          <p:cNvSpPr>
            <a:spLocks noChangeArrowheads="1"/>
          </p:cNvSpPr>
          <p:nvPr/>
        </p:nvSpPr>
        <p:spPr bwMode="auto">
          <a:xfrm flipH="1">
            <a:off x="1157169" y="2711895"/>
            <a:ext cx="1550586" cy="1549226"/>
          </a:xfrm>
          <a:prstGeom prst="ellipse">
            <a:avLst/>
          </a:prstGeom>
          <a:solidFill>
            <a:schemeClr val="bg2">
              <a:lumMod val="20000"/>
              <a:lumOff val="80000"/>
            </a:schemeClr>
          </a:solidFill>
          <a:ln>
            <a:noFill/>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16" name="Freeform 7">
            <a:extLst>
              <a:ext uri="{FF2B5EF4-FFF2-40B4-BE49-F238E27FC236}">
                <a16:creationId xmlns:a16="http://schemas.microsoft.com/office/drawing/2014/main" xmlns="" id="{5125BD7C-D3DB-4CFF-BD6C-6104EA284F62}"/>
              </a:ext>
            </a:extLst>
          </p:cNvPr>
          <p:cNvSpPr/>
          <p:nvPr/>
        </p:nvSpPr>
        <p:spPr bwMode="auto">
          <a:xfrm flipH="1">
            <a:off x="3408446" y="1798289"/>
            <a:ext cx="1050218" cy="3315799"/>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17" name="Line 11">
            <a:extLst>
              <a:ext uri="{FF2B5EF4-FFF2-40B4-BE49-F238E27FC236}">
                <a16:creationId xmlns:a16="http://schemas.microsoft.com/office/drawing/2014/main" xmlns="" id="{04BA4D32-0976-427B-9C6E-97826E349080}"/>
              </a:ext>
            </a:extLst>
          </p:cNvPr>
          <p:cNvSpPr>
            <a:spLocks noChangeShapeType="1"/>
          </p:cNvSpPr>
          <p:nvPr/>
        </p:nvSpPr>
        <p:spPr bwMode="auto">
          <a:xfrm flipH="1">
            <a:off x="2517049" y="2321722"/>
            <a:ext cx="709876" cy="521316"/>
          </a:xfrm>
          <a:prstGeom prst="line">
            <a:avLst/>
          </a:prstGeom>
          <a:noFill/>
          <a:ln w="12700" cap="flat">
            <a:solidFill>
              <a:schemeClr val="tx2">
                <a:lumMod val="75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18" name="Line 13">
            <a:extLst>
              <a:ext uri="{FF2B5EF4-FFF2-40B4-BE49-F238E27FC236}">
                <a16:creationId xmlns:a16="http://schemas.microsoft.com/office/drawing/2014/main" xmlns="" id="{128796B5-D1F3-428A-9894-5EF758DE9C5B}"/>
              </a:ext>
            </a:extLst>
          </p:cNvPr>
          <p:cNvSpPr>
            <a:spLocks noChangeShapeType="1"/>
          </p:cNvSpPr>
          <p:nvPr/>
        </p:nvSpPr>
        <p:spPr bwMode="auto">
          <a:xfrm flipH="1">
            <a:off x="2802054" y="3434255"/>
            <a:ext cx="946187" cy="0"/>
          </a:xfrm>
          <a:prstGeom prst="line">
            <a:avLst/>
          </a:prstGeom>
          <a:noFill/>
          <a:ln w="12700" cap="flat">
            <a:solidFill>
              <a:schemeClr val="tx2">
                <a:lumMod val="75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19" name="Oval 14">
            <a:extLst>
              <a:ext uri="{FF2B5EF4-FFF2-40B4-BE49-F238E27FC236}">
                <a16:creationId xmlns:a16="http://schemas.microsoft.com/office/drawing/2014/main" xmlns="" id="{F564533F-3E56-4A74-BC4F-D375D47D42E1}"/>
              </a:ext>
            </a:extLst>
          </p:cNvPr>
          <p:cNvSpPr>
            <a:spLocks noChangeArrowheads="1"/>
          </p:cNvSpPr>
          <p:nvPr/>
        </p:nvSpPr>
        <p:spPr bwMode="auto">
          <a:xfrm flipH="1">
            <a:off x="1271883" y="2825284"/>
            <a:ext cx="1321159" cy="1321159"/>
          </a:xfrm>
          <a:prstGeom prst="ellipse">
            <a:avLst/>
          </a:prstGeom>
          <a:solidFill>
            <a:srgbClr val="C61D24"/>
          </a:solidFill>
          <a:ln w="5715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1399" dirty="0">
              <a:solidFill>
                <a:schemeClr val="tx2"/>
              </a:solidFill>
              <a:ea typeface="思源黑体 CN Medium" panose="020B0600000000000000" pitchFamily="34" charset="-122"/>
              <a:sym typeface="Arial" panose="020B0604020202020204" pitchFamily="34" charset="0"/>
            </a:endParaRPr>
          </a:p>
        </p:txBody>
      </p:sp>
      <p:grpSp>
        <p:nvGrpSpPr>
          <p:cNvPr id="20" name="组合 19">
            <a:extLst>
              <a:ext uri="{FF2B5EF4-FFF2-40B4-BE49-F238E27FC236}">
                <a16:creationId xmlns:a16="http://schemas.microsoft.com/office/drawing/2014/main" xmlns="" id="{B38EFFD7-4ADE-4F8A-9901-3CC0E39AB1F3}"/>
              </a:ext>
            </a:extLst>
          </p:cNvPr>
          <p:cNvGrpSpPr/>
          <p:nvPr/>
        </p:nvGrpSpPr>
        <p:grpSpPr>
          <a:xfrm>
            <a:off x="3142665" y="1442195"/>
            <a:ext cx="990869" cy="992160"/>
            <a:chOff x="3428452" y="1024328"/>
            <a:chExt cx="1219200" cy="1220788"/>
          </a:xfrm>
          <a:solidFill>
            <a:srgbClr val="282A5E"/>
          </a:solidFill>
        </p:grpSpPr>
        <p:sp>
          <p:nvSpPr>
            <p:cNvPr id="29" name="Oval 8">
              <a:extLst>
                <a:ext uri="{FF2B5EF4-FFF2-40B4-BE49-F238E27FC236}">
                  <a16:creationId xmlns:a16="http://schemas.microsoft.com/office/drawing/2014/main" xmlns="" id="{7EE7B2BE-097F-41DE-8BD9-BAC58B5C99F3}"/>
                </a:ext>
              </a:extLst>
            </p:cNvPr>
            <p:cNvSpPr>
              <a:spLocks noChangeArrowheads="1"/>
            </p:cNvSpPr>
            <p:nvPr/>
          </p:nvSpPr>
          <p:spPr bwMode="auto">
            <a:xfrm flipH="1">
              <a:off x="3428452" y="1024328"/>
              <a:ext cx="1219200" cy="1220788"/>
            </a:xfrm>
            <a:prstGeom prst="ellipse">
              <a:avLst/>
            </a:prstGeom>
            <a:grpFill/>
            <a:ln w="28575"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3200" dirty="0">
                <a:solidFill>
                  <a:schemeClr val="tx2"/>
                </a:solidFill>
                <a:latin typeface="思源宋体 CN Heavy" panose="02020900000000000000" pitchFamily="18" charset="-122"/>
                <a:ea typeface="思源宋体 CN Heavy" panose="02020900000000000000" pitchFamily="18" charset="-122"/>
                <a:sym typeface="Arial" panose="020B0604020202020204" pitchFamily="34" charset="0"/>
              </a:endParaRPr>
            </a:p>
          </p:txBody>
        </p:sp>
        <p:sp>
          <p:nvSpPr>
            <p:cNvPr id="30" name="TextBox 11">
              <a:extLst>
                <a:ext uri="{FF2B5EF4-FFF2-40B4-BE49-F238E27FC236}">
                  <a16:creationId xmlns:a16="http://schemas.microsoft.com/office/drawing/2014/main" xmlns="" id="{47629261-3356-4785-A39A-C705AEA29BC2}"/>
                </a:ext>
              </a:extLst>
            </p:cNvPr>
            <p:cNvSpPr txBox="1"/>
            <p:nvPr/>
          </p:nvSpPr>
          <p:spPr>
            <a:xfrm flipH="1">
              <a:off x="3601193" y="1275146"/>
              <a:ext cx="873717" cy="795268"/>
            </a:xfrm>
            <a:prstGeom prst="rect">
              <a:avLst/>
            </a:prstGeom>
            <a:grpFill/>
          </p:spPr>
          <p:txBody>
            <a:bodyPr wrap="square" rtlCol="0">
              <a:spAutoFit/>
            </a:bodyPr>
            <a:lstStyle/>
            <a:p>
              <a:pPr algn="ctr"/>
              <a:r>
                <a:rPr lang="en-US" altLang="zh-CN" sz="3600" dirty="0">
                  <a:solidFill>
                    <a:schemeClr val="bg2"/>
                  </a:solidFill>
                  <a:latin typeface="思源宋体 CN Heavy" panose="02020900000000000000" pitchFamily="18" charset="-122"/>
                  <a:ea typeface="思源宋体 CN Heavy" panose="02020900000000000000" pitchFamily="18" charset="-122"/>
                  <a:sym typeface="Arial" panose="020B0604020202020204" pitchFamily="34" charset="0"/>
                </a:rPr>
                <a:t>1</a:t>
              </a:r>
              <a:endParaRPr lang="zh-CN" altLang="en-US" sz="3600" dirty="0">
                <a:solidFill>
                  <a:schemeClr val="bg2"/>
                </a:solidFill>
                <a:latin typeface="思源宋体 CN Heavy" panose="02020900000000000000" pitchFamily="18" charset="-122"/>
                <a:ea typeface="思源宋体 CN Heavy" panose="02020900000000000000" pitchFamily="18" charset="-122"/>
                <a:sym typeface="Arial" panose="020B0604020202020204" pitchFamily="34" charset="0"/>
              </a:endParaRPr>
            </a:p>
          </p:txBody>
        </p:sp>
      </p:grpSp>
      <p:grpSp>
        <p:nvGrpSpPr>
          <p:cNvPr id="21" name="组合 20">
            <a:extLst>
              <a:ext uri="{FF2B5EF4-FFF2-40B4-BE49-F238E27FC236}">
                <a16:creationId xmlns:a16="http://schemas.microsoft.com/office/drawing/2014/main" xmlns="" id="{BE556597-53B4-4C50-ACC3-92A4E2566D3F}"/>
              </a:ext>
            </a:extLst>
          </p:cNvPr>
          <p:cNvGrpSpPr/>
          <p:nvPr/>
        </p:nvGrpSpPr>
        <p:grpSpPr>
          <a:xfrm>
            <a:off x="3853562" y="2953013"/>
            <a:ext cx="992159" cy="990869"/>
            <a:chOff x="4303164" y="2883291"/>
            <a:chExt cx="1220788" cy="1219200"/>
          </a:xfrm>
          <a:solidFill>
            <a:srgbClr val="C61D24"/>
          </a:solidFill>
        </p:grpSpPr>
        <p:sp>
          <p:nvSpPr>
            <p:cNvPr id="27" name="Oval 9">
              <a:extLst>
                <a:ext uri="{FF2B5EF4-FFF2-40B4-BE49-F238E27FC236}">
                  <a16:creationId xmlns:a16="http://schemas.microsoft.com/office/drawing/2014/main" xmlns="" id="{3A471587-34CE-40BC-A77B-17903455661E}"/>
                </a:ext>
              </a:extLst>
            </p:cNvPr>
            <p:cNvSpPr>
              <a:spLocks noChangeArrowheads="1"/>
            </p:cNvSpPr>
            <p:nvPr/>
          </p:nvSpPr>
          <p:spPr bwMode="auto">
            <a:xfrm flipH="1">
              <a:off x="4303164" y="2883291"/>
              <a:ext cx="1220788" cy="1219200"/>
            </a:xfrm>
            <a:prstGeom prst="ellipse">
              <a:avLst/>
            </a:prstGeom>
            <a:grpFill/>
            <a:ln w="28575"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3200" dirty="0">
                <a:solidFill>
                  <a:schemeClr val="tx2"/>
                </a:solidFill>
                <a:latin typeface="思源宋体 CN Heavy" panose="02020900000000000000" pitchFamily="18" charset="-122"/>
                <a:ea typeface="思源宋体 CN Heavy" panose="02020900000000000000" pitchFamily="18" charset="-122"/>
                <a:sym typeface="Arial" panose="020B0604020202020204" pitchFamily="34" charset="0"/>
              </a:endParaRPr>
            </a:p>
          </p:txBody>
        </p:sp>
        <p:sp>
          <p:nvSpPr>
            <p:cNvPr id="28" name="TextBox 12">
              <a:extLst>
                <a:ext uri="{FF2B5EF4-FFF2-40B4-BE49-F238E27FC236}">
                  <a16:creationId xmlns:a16="http://schemas.microsoft.com/office/drawing/2014/main" xmlns="" id="{2B27A869-7081-4136-9BB8-D0CE6B7C2370}"/>
                </a:ext>
              </a:extLst>
            </p:cNvPr>
            <p:cNvSpPr txBox="1"/>
            <p:nvPr/>
          </p:nvSpPr>
          <p:spPr>
            <a:xfrm flipH="1">
              <a:off x="4476699" y="3133314"/>
              <a:ext cx="873718" cy="795268"/>
            </a:xfrm>
            <a:prstGeom prst="rect">
              <a:avLst/>
            </a:prstGeom>
            <a:grpFill/>
          </p:spPr>
          <p:txBody>
            <a:bodyPr wrap="square" rtlCol="0">
              <a:spAutoFit/>
            </a:bodyPr>
            <a:lstStyle/>
            <a:p>
              <a:pPr algn="ctr"/>
              <a:r>
                <a:rPr lang="en-US" altLang="zh-CN" sz="3600" dirty="0">
                  <a:solidFill>
                    <a:schemeClr val="bg2"/>
                  </a:solidFill>
                  <a:latin typeface="思源宋体 CN Heavy" panose="02020900000000000000" pitchFamily="18" charset="-122"/>
                  <a:ea typeface="思源宋体 CN Heavy" panose="02020900000000000000" pitchFamily="18" charset="-122"/>
                  <a:sym typeface="Arial" panose="020B0604020202020204" pitchFamily="34" charset="0"/>
                </a:rPr>
                <a:t>2</a:t>
              </a:r>
              <a:endParaRPr lang="zh-CN" altLang="en-US" sz="3600" dirty="0">
                <a:solidFill>
                  <a:schemeClr val="bg2"/>
                </a:solidFill>
                <a:latin typeface="思源宋体 CN Heavy" panose="02020900000000000000" pitchFamily="18" charset="-122"/>
                <a:ea typeface="思源宋体 CN Heavy" panose="02020900000000000000" pitchFamily="18" charset="-122"/>
                <a:sym typeface="Arial" panose="020B0604020202020204" pitchFamily="34" charset="0"/>
              </a:endParaRPr>
            </a:p>
          </p:txBody>
        </p:sp>
      </p:grpSp>
      <p:grpSp>
        <p:nvGrpSpPr>
          <p:cNvPr id="22" name="组合 21">
            <a:extLst>
              <a:ext uri="{FF2B5EF4-FFF2-40B4-BE49-F238E27FC236}">
                <a16:creationId xmlns:a16="http://schemas.microsoft.com/office/drawing/2014/main" xmlns="" id="{E4827BCB-E33F-4233-952A-0AE04EA0AA79}"/>
              </a:ext>
            </a:extLst>
          </p:cNvPr>
          <p:cNvGrpSpPr/>
          <p:nvPr/>
        </p:nvGrpSpPr>
        <p:grpSpPr>
          <a:xfrm>
            <a:off x="3040740" y="4417383"/>
            <a:ext cx="992159" cy="990869"/>
            <a:chOff x="3303039" y="4685103"/>
            <a:chExt cx="1220788" cy="1219200"/>
          </a:xfrm>
          <a:solidFill>
            <a:srgbClr val="282A5E"/>
          </a:solidFill>
        </p:grpSpPr>
        <p:sp>
          <p:nvSpPr>
            <p:cNvPr id="25" name="Oval 10">
              <a:extLst>
                <a:ext uri="{FF2B5EF4-FFF2-40B4-BE49-F238E27FC236}">
                  <a16:creationId xmlns:a16="http://schemas.microsoft.com/office/drawing/2014/main" xmlns="" id="{4AD2E362-8F88-496B-A794-A0480BDA3FDF}"/>
                </a:ext>
              </a:extLst>
            </p:cNvPr>
            <p:cNvSpPr>
              <a:spLocks noChangeArrowheads="1"/>
            </p:cNvSpPr>
            <p:nvPr/>
          </p:nvSpPr>
          <p:spPr bwMode="auto">
            <a:xfrm flipH="1">
              <a:off x="3303039" y="4685103"/>
              <a:ext cx="1220788" cy="1219200"/>
            </a:xfrm>
            <a:prstGeom prst="ellipse">
              <a:avLst/>
            </a:prstGeom>
            <a:grpFill/>
            <a:ln w="28575"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3200" dirty="0">
                <a:solidFill>
                  <a:schemeClr val="tx2"/>
                </a:solidFill>
                <a:latin typeface="思源宋体 CN Heavy" panose="02020900000000000000" pitchFamily="18" charset="-122"/>
                <a:ea typeface="思源宋体 CN Heavy" panose="02020900000000000000" pitchFamily="18" charset="-122"/>
                <a:sym typeface="Arial" panose="020B0604020202020204" pitchFamily="34" charset="0"/>
              </a:endParaRPr>
            </a:p>
          </p:txBody>
        </p:sp>
        <p:sp>
          <p:nvSpPr>
            <p:cNvPr id="26" name="TextBox 13">
              <a:extLst>
                <a:ext uri="{FF2B5EF4-FFF2-40B4-BE49-F238E27FC236}">
                  <a16:creationId xmlns:a16="http://schemas.microsoft.com/office/drawing/2014/main" xmlns="" id="{DE4F7C78-66FA-407E-9DE0-72DACE7FAAC4}"/>
                </a:ext>
              </a:extLst>
            </p:cNvPr>
            <p:cNvSpPr txBox="1"/>
            <p:nvPr/>
          </p:nvSpPr>
          <p:spPr>
            <a:xfrm flipH="1">
              <a:off x="3476574" y="4935126"/>
              <a:ext cx="873718" cy="795268"/>
            </a:xfrm>
            <a:prstGeom prst="rect">
              <a:avLst/>
            </a:prstGeom>
            <a:grpFill/>
          </p:spPr>
          <p:txBody>
            <a:bodyPr wrap="square" rtlCol="0">
              <a:spAutoFit/>
            </a:bodyPr>
            <a:lstStyle/>
            <a:p>
              <a:pPr algn="ctr"/>
              <a:r>
                <a:rPr lang="en-US" altLang="zh-CN" sz="3600" dirty="0">
                  <a:solidFill>
                    <a:schemeClr val="bg2"/>
                  </a:solidFill>
                  <a:latin typeface="思源宋体 CN Heavy" panose="02020900000000000000" pitchFamily="18" charset="-122"/>
                  <a:ea typeface="思源宋体 CN Heavy" panose="02020900000000000000" pitchFamily="18" charset="-122"/>
                  <a:sym typeface="Arial" panose="020B0604020202020204" pitchFamily="34" charset="0"/>
                </a:rPr>
                <a:t>3</a:t>
              </a:r>
              <a:endParaRPr lang="zh-CN" altLang="en-US" sz="3600" dirty="0">
                <a:solidFill>
                  <a:schemeClr val="bg2"/>
                </a:solidFill>
                <a:latin typeface="思源宋体 CN Heavy" panose="02020900000000000000" pitchFamily="18" charset="-122"/>
                <a:ea typeface="思源宋体 CN Heavy" panose="02020900000000000000" pitchFamily="18" charset="-122"/>
                <a:sym typeface="Arial" panose="020B0604020202020204" pitchFamily="34" charset="0"/>
              </a:endParaRPr>
            </a:p>
          </p:txBody>
        </p:sp>
      </p:grpSp>
      <p:sp>
        <p:nvSpPr>
          <p:cNvPr id="23" name="TextBox 14">
            <a:extLst>
              <a:ext uri="{FF2B5EF4-FFF2-40B4-BE49-F238E27FC236}">
                <a16:creationId xmlns:a16="http://schemas.microsoft.com/office/drawing/2014/main" xmlns="" id="{B786F327-56B1-48DC-9A7F-DD8F0BD2C75D}"/>
              </a:ext>
            </a:extLst>
          </p:cNvPr>
          <p:cNvSpPr txBox="1"/>
          <p:nvPr/>
        </p:nvSpPr>
        <p:spPr>
          <a:xfrm flipH="1">
            <a:off x="1507801" y="3132104"/>
            <a:ext cx="849323" cy="707517"/>
          </a:xfrm>
          <a:prstGeom prst="rect">
            <a:avLst/>
          </a:prstGeom>
          <a:noFill/>
        </p:spPr>
        <p:txBody>
          <a:bodyPr wrap="square" rtlCol="0">
            <a:spAutoFit/>
          </a:bodyPr>
          <a:lstStyle/>
          <a:p>
            <a:pPr algn="ctr"/>
            <a:r>
              <a:rPr lang="zh-CN" altLang="en-US" sz="1999" b="1" dirty="0">
                <a:solidFill>
                  <a:schemeClr val="bg2"/>
                </a:solidFill>
                <a:ea typeface="思源黑体 CN Medium" panose="020B0600000000000000" pitchFamily="34" charset="-122"/>
                <a:sym typeface="Arial" panose="020B0604020202020204" pitchFamily="34" charset="0"/>
              </a:rPr>
              <a:t>设定宗旨</a:t>
            </a:r>
          </a:p>
        </p:txBody>
      </p:sp>
      <p:sp>
        <p:nvSpPr>
          <p:cNvPr id="24" name="Line 11">
            <a:extLst>
              <a:ext uri="{FF2B5EF4-FFF2-40B4-BE49-F238E27FC236}">
                <a16:creationId xmlns:a16="http://schemas.microsoft.com/office/drawing/2014/main" xmlns="" id="{48911B0A-E1EB-4E56-BEDC-FD156FA1FE9C}"/>
              </a:ext>
            </a:extLst>
          </p:cNvPr>
          <p:cNvSpPr>
            <a:spLocks noChangeShapeType="1"/>
          </p:cNvSpPr>
          <p:nvPr/>
        </p:nvSpPr>
        <p:spPr bwMode="auto">
          <a:xfrm flipH="1" flipV="1">
            <a:off x="2505958" y="4107506"/>
            <a:ext cx="587866" cy="476948"/>
          </a:xfrm>
          <a:prstGeom prst="line">
            <a:avLst/>
          </a:prstGeom>
          <a:noFill/>
          <a:ln w="12700" cap="flat">
            <a:solidFill>
              <a:schemeClr val="tx2">
                <a:lumMod val="75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Tree>
    <p:extLst>
      <p:ext uri="{BB962C8B-B14F-4D97-AF65-F5344CB8AC3E}">
        <p14:creationId xmlns:p14="http://schemas.microsoft.com/office/powerpoint/2010/main" val="190886033"/>
      </p:ext>
    </p:extLst>
  </p:cSld>
  <p:clrMapOvr>
    <a:masterClrMapping/>
  </p:clrMapOvr>
  <mc:AlternateContent xmlns:mc="http://schemas.openxmlformats.org/markup-compatibility/2006" xmlns:p14="http://schemas.microsoft.com/office/powerpoint/2010/main">
    <mc:Choice Requires="p14">
      <p:transition spd="slow" p14:dur="200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1+#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18330" y="1588228"/>
            <a:ext cx="8639527" cy="1093826"/>
          </a:xfrm>
          <a:prstGeom prst="rect">
            <a:avLst/>
          </a:prstGeom>
        </p:spPr>
        <p:txBody>
          <a:bodyPr wrap="square">
            <a:spAutoFit/>
          </a:bodyPr>
          <a:lstStyle/>
          <a:p>
            <a:pPr>
              <a:lnSpc>
                <a:spcPct val="130000"/>
              </a:lnSpc>
            </a:pP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联合国大会于</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1981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年通过决议，将</a:t>
            </a:r>
            <a:r>
              <a:rPr lang="zh-CN" altLang="en-US" sz="32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每年</a:t>
            </a:r>
            <a:r>
              <a:rPr lang="en-US" altLang="zh-CN" sz="32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3200"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月的第三个星期二</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联大开幕的日子定为国际和平日。</a:t>
            </a:r>
            <a:endPar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p:txBody>
      </p:sp>
      <p:sp>
        <p:nvSpPr>
          <p:cNvPr id="6" name="矩形 5"/>
          <p:cNvSpPr/>
          <p:nvPr/>
        </p:nvSpPr>
        <p:spPr>
          <a:xfrm>
            <a:off x="2518329" y="2816340"/>
            <a:ext cx="8639528" cy="1653979"/>
          </a:xfrm>
          <a:prstGeom prst="rect">
            <a:avLst/>
          </a:prstGeom>
        </p:spPr>
        <p:txBody>
          <a:bodyPr wrap="square">
            <a:spAutoFit/>
          </a:bodyPr>
          <a:lstStyle/>
          <a:p>
            <a:pPr>
              <a:lnSpc>
                <a:spcPct val="130000"/>
              </a:lnSpc>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1997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3</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月，中国人钟文芳先生向联合国安理会提出“世界息战周”的构想，主张“息战周内一切战乱国家和地区都应无条件息战”，“以给战乱地区以停战思考，提供缓和矛盾的契机，有效地推动世界和平”（据</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世界名人与和平报</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》1997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3</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18</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日报道）。</a:t>
            </a:r>
          </a:p>
        </p:txBody>
      </p:sp>
      <p:sp>
        <p:nvSpPr>
          <p:cNvPr id="7" name="矩形 6"/>
          <p:cNvSpPr/>
          <p:nvPr/>
        </p:nvSpPr>
        <p:spPr>
          <a:xfrm>
            <a:off x="2518330" y="4563843"/>
            <a:ext cx="8639527" cy="853760"/>
          </a:xfrm>
          <a:prstGeom prst="rect">
            <a:avLst/>
          </a:prstGeom>
        </p:spPr>
        <p:txBody>
          <a:bodyPr wrap="square">
            <a:spAutoFit/>
          </a:bodyPr>
          <a:lstStyle/>
          <a:p>
            <a:pPr>
              <a:lnSpc>
                <a:spcPct val="130000"/>
              </a:lnSpc>
            </a:pP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7</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日，联大通过第</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55/282</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号决议，决定从</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2002</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年开始，将每年的</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9</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月</a:t>
            </a:r>
            <a:r>
              <a:rPr lang="en-US" altLang="zh-CN"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21</a:t>
            </a:r>
            <a:r>
              <a:rPr lang="zh-CN" altLang="en-US" sz="2000"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日定为国际和平日。</a:t>
            </a:r>
          </a:p>
        </p:txBody>
      </p:sp>
      <p:sp>
        <p:nvSpPr>
          <p:cNvPr id="10" name="矩形 9"/>
          <p:cNvSpPr/>
          <p:nvPr/>
        </p:nvSpPr>
        <p:spPr>
          <a:xfrm>
            <a:off x="1241535" y="2386902"/>
            <a:ext cx="1064907" cy="2349361"/>
          </a:xfrm>
          <a:prstGeom prst="rect">
            <a:avLst/>
          </a:prstGeom>
        </p:spPr>
        <p:txBody>
          <a:bodyPr vert="eaVert" wrap="none">
            <a:spAutoFit/>
          </a:bodyPr>
          <a:lstStyle/>
          <a:p>
            <a:pPr>
              <a:lnSpc>
                <a:spcPct val="130000"/>
              </a:lnSpc>
            </a:pPr>
            <a:r>
              <a:rPr lang="zh-CN" altLang="en-US" sz="4400" b="1" dirty="0">
                <a:solidFill>
                  <a:srgbClr val="C61D24"/>
                </a:solidFill>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发展历史</a:t>
            </a:r>
          </a:p>
        </p:txBody>
      </p:sp>
    </p:spTree>
    <p:extLst>
      <p:ext uri="{BB962C8B-B14F-4D97-AF65-F5344CB8AC3E}">
        <p14:creationId xmlns:p14="http://schemas.microsoft.com/office/powerpoint/2010/main" val="872862885"/>
      </p:ext>
    </p:extLst>
  </p:cSld>
  <p:clrMapOvr>
    <a:masterClrMapping/>
  </p:clrMapOvr>
  <mc:AlternateContent xmlns:mc="http://schemas.openxmlformats.org/markup-compatibility/2006" xmlns:p14="http://schemas.microsoft.com/office/powerpoint/2010/main">
    <mc:Choice Requires="p14">
      <p:transition spd="slow" p14:dur="200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52361" y="2031352"/>
            <a:ext cx="5462096" cy="2952090"/>
          </a:xfrm>
          <a:prstGeom prst="rect">
            <a:avLst/>
          </a:prstGeom>
        </p:spPr>
        <p:txBody>
          <a:bodyPr wrap="square">
            <a:spAutoFit/>
          </a:bodyPr>
          <a:lstStyle/>
          <a:p>
            <a:pPr marL="285750" indent="-285750">
              <a:lnSpc>
                <a:spcPct val="150000"/>
              </a:lnSpc>
              <a:buClr>
                <a:srgbClr val="C61D24"/>
              </a:buClr>
              <a:buFont typeface="Wingdings" panose="05000000000000000000" pitchFamily="2" charset="2"/>
              <a:buChar char="ü"/>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自国际和平日设立以来，联合国每年都会在这一天举行仪式并敲响和平钟，邀请艺术家和教育家等作为和平使者出席纪念活动，联合国都提醒所有人关注、庆祝和纪念这一日子。</a:t>
            </a:r>
            <a:endPar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endParaRPr>
          </a:p>
          <a:p>
            <a:pPr marL="285750" indent="-285750">
              <a:lnSpc>
                <a:spcPct val="150000"/>
              </a:lnSpc>
              <a:buClr>
                <a:srgbClr val="C61D24"/>
              </a:buClr>
              <a:buFont typeface="Wingdings" panose="05000000000000000000" pitchFamily="2" charset="2"/>
              <a:buChar char="ü"/>
            </a:pP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同时，各国政府、非政府机构、民间社会和宗教团体也会举办纪念活动庆祝这个日子。国际和平日已在世界范围内得到</a:t>
            </a:r>
            <a:r>
              <a:rPr lang="en-US" altLang="zh-CN"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2000</a:t>
            </a:r>
            <a:r>
              <a:rPr lang="zh-CN" altLang="en-US" dirty="0">
                <a:latin typeface="思源宋体 CN Heavy" panose="02020900000000000000" pitchFamily="18" charset="-122"/>
                <a:ea typeface="思源宋体 CN Heavy" panose="02020900000000000000" pitchFamily="18" charset="-122"/>
                <a:cs typeface="+mn-ea"/>
                <a:sym typeface="思源宋体 CN Heavy" panose="02020900000000000000" pitchFamily="18" charset="-122"/>
              </a:rPr>
              <a:t>多个组织机构的支持。</a:t>
            </a:r>
          </a:p>
        </p:txBody>
      </p:sp>
      <p:pic>
        <p:nvPicPr>
          <p:cNvPr id="4" name="图片 3" descr="卡通人物&#10;&#10;描述已自动生成">
            <a:extLst>
              <a:ext uri="{FF2B5EF4-FFF2-40B4-BE49-F238E27FC236}">
                <a16:creationId xmlns:a16="http://schemas.microsoft.com/office/drawing/2014/main" xmlns="" id="{47BED98F-5894-4D69-BBEF-754A9D22C6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67520" y="1457296"/>
            <a:ext cx="3648463" cy="3837440"/>
          </a:xfrm>
          <a:prstGeom prst="rect">
            <a:avLst/>
          </a:prstGeom>
        </p:spPr>
      </p:pic>
    </p:spTree>
    <p:extLst>
      <p:ext uri="{BB962C8B-B14F-4D97-AF65-F5344CB8AC3E}">
        <p14:creationId xmlns:p14="http://schemas.microsoft.com/office/powerpoint/2010/main" val="432925547"/>
      </p:ext>
    </p:extLst>
  </p:cSld>
  <p:clrMapOvr>
    <a:masterClrMapping/>
  </p:clrMapOvr>
  <mc:AlternateContent xmlns:mc="http://schemas.openxmlformats.org/markup-compatibility/2006" xmlns:p14="http://schemas.microsoft.com/office/powerpoint/2010/main">
    <mc:Choice Requires="p14">
      <p:transition spd="slow" p14:dur="2000" advTm="0">
        <p14:prism isContent="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282A5E"/>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45</TotalTime>
  <Words>1792</Words>
  <Application>Microsoft Office PowerPoint</Application>
  <PresentationFormat>宽屏</PresentationFormat>
  <Paragraphs>102</Paragraphs>
  <Slides>27</Slides>
  <Notes>25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27</vt:i4>
      </vt:variant>
    </vt:vector>
  </HeadingPairs>
  <TitlesOfParts>
    <vt:vector size="42" baseType="lpstr">
      <vt:lpstr>Gill Sans</vt:lpstr>
      <vt:lpstr>Meiryo</vt:lpstr>
      <vt:lpstr>ＭＳ Ｐゴシック</vt:lpstr>
      <vt:lpstr>游ゴシック</vt:lpstr>
      <vt:lpstr>等线</vt:lpstr>
      <vt:lpstr>思源黑体 CN Medium</vt:lpstr>
      <vt:lpstr>思源宋体 CN Heavy</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48</cp:revision>
  <dcterms:modified xsi:type="dcterms:W3CDTF">2021-01-11T07:26:47Z</dcterms:modified>
</cp:coreProperties>
</file>