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Lst>
  <p:notesMasterIdLst>
    <p:notesMasterId r:id="rId40"/>
  </p:notesMasterIdLst>
  <p:sldIdLst>
    <p:sldId id="295" r:id="rId3"/>
    <p:sldId id="296" r:id="rId4"/>
    <p:sldId id="297" r:id="rId5"/>
    <p:sldId id="282" r:id="rId6"/>
    <p:sldId id="298" r:id="rId7"/>
    <p:sldId id="283" r:id="rId8"/>
    <p:sldId id="284" r:id="rId9"/>
    <p:sldId id="285" r:id="rId10"/>
    <p:sldId id="286" r:id="rId11"/>
    <p:sldId id="299" r:id="rId12"/>
    <p:sldId id="287" r:id="rId13"/>
    <p:sldId id="276" r:id="rId14"/>
    <p:sldId id="277" r:id="rId15"/>
    <p:sldId id="300" r:id="rId16"/>
    <p:sldId id="301" r:id="rId17"/>
    <p:sldId id="302" r:id="rId18"/>
    <p:sldId id="280" r:id="rId19"/>
    <p:sldId id="281" r:id="rId20"/>
    <p:sldId id="270" r:id="rId21"/>
    <p:sldId id="303" r:id="rId22"/>
    <p:sldId id="271" r:id="rId23"/>
    <p:sldId id="272" r:id="rId24"/>
    <p:sldId id="273" r:id="rId25"/>
    <p:sldId id="274" r:id="rId26"/>
    <p:sldId id="275" r:id="rId27"/>
    <p:sldId id="304" r:id="rId28"/>
    <p:sldId id="265" r:id="rId29"/>
    <p:sldId id="266" r:id="rId30"/>
    <p:sldId id="267" r:id="rId31"/>
    <p:sldId id="305" r:id="rId32"/>
    <p:sldId id="268" r:id="rId33"/>
    <p:sldId id="269" r:id="rId34"/>
    <p:sldId id="259" r:id="rId35"/>
    <p:sldId id="260" r:id="rId36"/>
    <p:sldId id="261" r:id="rId37"/>
    <p:sldId id="307" r:id="rId38"/>
    <p:sldId id="308" r:id="rId39"/>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extLst>
      <p:ext uri="{19B8F6BF-5375-455C-9EA6-DF929625EA0E}">
        <p15:presenceInfo xmlns:p15="http://schemas.microsoft.com/office/powerpoint/2012/main" userId="Administra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623E"/>
    <a:srgbClr val="7DB5FF"/>
    <a:srgbClr val="FA364B"/>
    <a:srgbClr val="5ED5D1"/>
    <a:srgbClr val="7FE2DF"/>
    <a:srgbClr val="D907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5957" autoAdjust="0"/>
  </p:normalViewPr>
  <p:slideViewPr>
    <p:cSldViewPr snapToGrid="0">
      <p:cViewPr varScale="1">
        <p:scale>
          <a:sx n="108" d="100"/>
          <a:sy n="108" d="100"/>
        </p:scale>
        <p:origin x="7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73E5E4-3AB3-4A04-914E-203F982C13A0}" type="datetimeFigureOut">
              <a:rPr lang="zh-CN" altLang="en-US" smtClean="0"/>
              <a:t>2020/9/3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DE4993-AC25-4EA2-9C2F-01DE4680348B}" type="slidenum">
              <a:rPr lang="zh-CN" altLang="en-US" smtClean="0"/>
              <a:t>‹#›</a:t>
            </a:fld>
            <a:endParaRPr lang="zh-CN" altLang="en-US"/>
          </a:p>
        </p:txBody>
      </p:sp>
    </p:spTree>
    <p:extLst>
      <p:ext uri="{BB962C8B-B14F-4D97-AF65-F5344CB8AC3E}">
        <p14:creationId xmlns:p14="http://schemas.microsoft.com/office/powerpoint/2010/main" val="2566666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4</a:t>
            </a:fld>
            <a:endParaRPr lang="zh-CN" altLang="en-US"/>
          </a:p>
        </p:txBody>
      </p:sp>
    </p:spTree>
    <p:extLst>
      <p:ext uri="{BB962C8B-B14F-4D97-AF65-F5344CB8AC3E}">
        <p14:creationId xmlns:p14="http://schemas.microsoft.com/office/powerpoint/2010/main" val="2576999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15</a:t>
            </a:fld>
            <a:endParaRPr lang="zh-CN" altLang="en-US"/>
          </a:p>
        </p:txBody>
      </p:sp>
    </p:spTree>
    <p:extLst>
      <p:ext uri="{BB962C8B-B14F-4D97-AF65-F5344CB8AC3E}">
        <p14:creationId xmlns:p14="http://schemas.microsoft.com/office/powerpoint/2010/main" val="1150130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17</a:t>
            </a:fld>
            <a:endParaRPr lang="zh-CN" altLang="en-US"/>
          </a:p>
        </p:txBody>
      </p:sp>
    </p:spTree>
    <p:extLst>
      <p:ext uri="{BB962C8B-B14F-4D97-AF65-F5344CB8AC3E}">
        <p14:creationId xmlns:p14="http://schemas.microsoft.com/office/powerpoint/2010/main" val="4059072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18</a:t>
            </a:fld>
            <a:endParaRPr lang="zh-CN" altLang="en-US"/>
          </a:p>
        </p:txBody>
      </p:sp>
    </p:spTree>
    <p:extLst>
      <p:ext uri="{BB962C8B-B14F-4D97-AF65-F5344CB8AC3E}">
        <p14:creationId xmlns:p14="http://schemas.microsoft.com/office/powerpoint/2010/main" val="73889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9DE4993-AC25-4EA2-9C2F-01DE4680348B}" type="slidenum">
              <a:rPr lang="zh-CN" altLang="en-US" smtClean="0"/>
              <a:t>19</a:t>
            </a:fld>
            <a:endParaRPr lang="zh-CN" altLang="en-US"/>
          </a:p>
        </p:txBody>
      </p:sp>
    </p:spTree>
    <p:extLst>
      <p:ext uri="{BB962C8B-B14F-4D97-AF65-F5344CB8AC3E}">
        <p14:creationId xmlns:p14="http://schemas.microsoft.com/office/powerpoint/2010/main" val="4224432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21</a:t>
            </a:fld>
            <a:endParaRPr lang="zh-CN" altLang="en-US"/>
          </a:p>
        </p:txBody>
      </p:sp>
    </p:spTree>
    <p:extLst>
      <p:ext uri="{BB962C8B-B14F-4D97-AF65-F5344CB8AC3E}">
        <p14:creationId xmlns:p14="http://schemas.microsoft.com/office/powerpoint/2010/main" val="35070418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22</a:t>
            </a:fld>
            <a:endParaRPr lang="zh-CN" altLang="en-US"/>
          </a:p>
        </p:txBody>
      </p:sp>
    </p:spTree>
    <p:extLst>
      <p:ext uri="{BB962C8B-B14F-4D97-AF65-F5344CB8AC3E}">
        <p14:creationId xmlns:p14="http://schemas.microsoft.com/office/powerpoint/2010/main" val="17361745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23</a:t>
            </a:fld>
            <a:endParaRPr lang="zh-CN" altLang="en-US"/>
          </a:p>
        </p:txBody>
      </p:sp>
    </p:spTree>
    <p:extLst>
      <p:ext uri="{BB962C8B-B14F-4D97-AF65-F5344CB8AC3E}">
        <p14:creationId xmlns:p14="http://schemas.microsoft.com/office/powerpoint/2010/main" val="3433102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24</a:t>
            </a:fld>
            <a:endParaRPr lang="zh-CN" altLang="en-US"/>
          </a:p>
        </p:txBody>
      </p:sp>
    </p:spTree>
    <p:extLst>
      <p:ext uri="{BB962C8B-B14F-4D97-AF65-F5344CB8AC3E}">
        <p14:creationId xmlns:p14="http://schemas.microsoft.com/office/powerpoint/2010/main" val="4278862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25</a:t>
            </a:fld>
            <a:endParaRPr lang="zh-CN" altLang="en-US"/>
          </a:p>
        </p:txBody>
      </p:sp>
    </p:spTree>
    <p:extLst>
      <p:ext uri="{BB962C8B-B14F-4D97-AF65-F5344CB8AC3E}">
        <p14:creationId xmlns:p14="http://schemas.microsoft.com/office/powerpoint/2010/main" val="3699008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9DE4993-AC25-4EA2-9C2F-01DE4680348B}" type="slidenum">
              <a:rPr lang="zh-CN" altLang="en-US" smtClean="0"/>
              <a:t>27</a:t>
            </a:fld>
            <a:endParaRPr lang="zh-CN" altLang="en-US"/>
          </a:p>
        </p:txBody>
      </p:sp>
    </p:spTree>
    <p:extLst>
      <p:ext uri="{BB962C8B-B14F-4D97-AF65-F5344CB8AC3E}">
        <p14:creationId xmlns:p14="http://schemas.microsoft.com/office/powerpoint/2010/main" val="1875425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6</a:t>
            </a:fld>
            <a:endParaRPr lang="zh-CN" altLang="en-US"/>
          </a:p>
        </p:txBody>
      </p:sp>
    </p:spTree>
    <p:extLst>
      <p:ext uri="{BB962C8B-B14F-4D97-AF65-F5344CB8AC3E}">
        <p14:creationId xmlns:p14="http://schemas.microsoft.com/office/powerpoint/2010/main" val="21913919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28</a:t>
            </a:fld>
            <a:endParaRPr lang="zh-CN" altLang="en-US"/>
          </a:p>
        </p:txBody>
      </p:sp>
    </p:spTree>
    <p:extLst>
      <p:ext uri="{BB962C8B-B14F-4D97-AF65-F5344CB8AC3E}">
        <p14:creationId xmlns:p14="http://schemas.microsoft.com/office/powerpoint/2010/main" val="628839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29</a:t>
            </a:fld>
            <a:endParaRPr lang="zh-CN" altLang="en-US"/>
          </a:p>
        </p:txBody>
      </p:sp>
    </p:spTree>
    <p:extLst>
      <p:ext uri="{BB962C8B-B14F-4D97-AF65-F5344CB8AC3E}">
        <p14:creationId xmlns:p14="http://schemas.microsoft.com/office/powerpoint/2010/main" val="3685280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31</a:t>
            </a:fld>
            <a:endParaRPr lang="zh-CN" altLang="en-US"/>
          </a:p>
        </p:txBody>
      </p:sp>
    </p:spTree>
    <p:extLst>
      <p:ext uri="{BB962C8B-B14F-4D97-AF65-F5344CB8AC3E}">
        <p14:creationId xmlns:p14="http://schemas.microsoft.com/office/powerpoint/2010/main" val="35771286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32</a:t>
            </a:fld>
            <a:endParaRPr lang="zh-CN" altLang="en-US"/>
          </a:p>
        </p:txBody>
      </p:sp>
    </p:spTree>
    <p:extLst>
      <p:ext uri="{BB962C8B-B14F-4D97-AF65-F5344CB8AC3E}">
        <p14:creationId xmlns:p14="http://schemas.microsoft.com/office/powerpoint/2010/main" val="11918874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33</a:t>
            </a:fld>
            <a:endParaRPr lang="zh-CN" altLang="en-US"/>
          </a:p>
        </p:txBody>
      </p:sp>
    </p:spTree>
    <p:extLst>
      <p:ext uri="{BB962C8B-B14F-4D97-AF65-F5344CB8AC3E}">
        <p14:creationId xmlns:p14="http://schemas.microsoft.com/office/powerpoint/2010/main" val="40120120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34</a:t>
            </a:fld>
            <a:endParaRPr lang="zh-CN" altLang="en-US"/>
          </a:p>
        </p:txBody>
      </p:sp>
    </p:spTree>
    <p:extLst>
      <p:ext uri="{BB962C8B-B14F-4D97-AF65-F5344CB8AC3E}">
        <p14:creationId xmlns:p14="http://schemas.microsoft.com/office/powerpoint/2010/main" val="4705889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35</a:t>
            </a:fld>
            <a:endParaRPr lang="zh-CN" altLang="en-US"/>
          </a:p>
        </p:txBody>
      </p:sp>
    </p:spTree>
    <p:extLst>
      <p:ext uri="{BB962C8B-B14F-4D97-AF65-F5344CB8AC3E}">
        <p14:creationId xmlns:p14="http://schemas.microsoft.com/office/powerpoint/2010/main" val="6207807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98073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7</a:t>
            </a:fld>
            <a:endParaRPr lang="zh-CN" altLang="en-US"/>
          </a:p>
        </p:txBody>
      </p:sp>
    </p:spTree>
    <p:extLst>
      <p:ext uri="{BB962C8B-B14F-4D97-AF65-F5344CB8AC3E}">
        <p14:creationId xmlns:p14="http://schemas.microsoft.com/office/powerpoint/2010/main" val="2222346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8</a:t>
            </a:fld>
            <a:endParaRPr lang="zh-CN" altLang="en-US"/>
          </a:p>
        </p:txBody>
      </p:sp>
    </p:spTree>
    <p:extLst>
      <p:ext uri="{BB962C8B-B14F-4D97-AF65-F5344CB8AC3E}">
        <p14:creationId xmlns:p14="http://schemas.microsoft.com/office/powerpoint/2010/main" val="1656725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9</a:t>
            </a:fld>
            <a:endParaRPr lang="zh-CN" altLang="en-US"/>
          </a:p>
        </p:txBody>
      </p:sp>
    </p:spTree>
    <p:extLst>
      <p:ext uri="{BB962C8B-B14F-4D97-AF65-F5344CB8AC3E}">
        <p14:creationId xmlns:p14="http://schemas.microsoft.com/office/powerpoint/2010/main" val="91659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11</a:t>
            </a:fld>
            <a:endParaRPr lang="zh-CN" altLang="en-US"/>
          </a:p>
        </p:txBody>
      </p:sp>
    </p:spTree>
    <p:extLst>
      <p:ext uri="{BB962C8B-B14F-4D97-AF65-F5344CB8AC3E}">
        <p14:creationId xmlns:p14="http://schemas.microsoft.com/office/powerpoint/2010/main" val="2395039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12</a:t>
            </a:fld>
            <a:endParaRPr lang="zh-CN" altLang="en-US"/>
          </a:p>
        </p:txBody>
      </p:sp>
    </p:spTree>
    <p:extLst>
      <p:ext uri="{BB962C8B-B14F-4D97-AF65-F5344CB8AC3E}">
        <p14:creationId xmlns:p14="http://schemas.microsoft.com/office/powerpoint/2010/main" val="1724809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13</a:t>
            </a:fld>
            <a:endParaRPr lang="zh-CN" altLang="en-US"/>
          </a:p>
        </p:txBody>
      </p:sp>
    </p:spTree>
    <p:extLst>
      <p:ext uri="{BB962C8B-B14F-4D97-AF65-F5344CB8AC3E}">
        <p14:creationId xmlns:p14="http://schemas.microsoft.com/office/powerpoint/2010/main" val="859110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DE4993-AC25-4EA2-9C2F-01DE4680348B}" type="slidenum">
              <a:rPr lang="zh-CN" altLang="en-US" smtClean="0"/>
              <a:t>14</a:t>
            </a:fld>
            <a:endParaRPr lang="zh-CN" altLang="en-US"/>
          </a:p>
        </p:txBody>
      </p:sp>
    </p:spTree>
    <p:extLst>
      <p:ext uri="{BB962C8B-B14F-4D97-AF65-F5344CB8AC3E}">
        <p14:creationId xmlns:p14="http://schemas.microsoft.com/office/powerpoint/2010/main" val="2139199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1328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00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6448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3187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2718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4190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521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7593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7711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5895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45392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5ED5D1"/>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5972EBD6-2386-4A11-9597-030D96D5AED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9" name="组合 8">
            <a:extLst>
              <a:ext uri="{FF2B5EF4-FFF2-40B4-BE49-F238E27FC236}">
                <a16:creationId xmlns="" xmlns:a16="http://schemas.microsoft.com/office/drawing/2014/main" id="{249D8A38-1557-442E-B71B-C98412356302}"/>
              </a:ext>
            </a:extLst>
          </p:cNvPr>
          <p:cNvGrpSpPr/>
          <p:nvPr userDrawn="1"/>
        </p:nvGrpSpPr>
        <p:grpSpPr>
          <a:xfrm>
            <a:off x="217706" y="216164"/>
            <a:ext cx="11756586" cy="6425672"/>
            <a:chOff x="217706" y="216164"/>
            <a:chExt cx="11756586" cy="6425672"/>
          </a:xfrm>
        </p:grpSpPr>
        <p:pic>
          <p:nvPicPr>
            <p:cNvPr id="10" name="图片 9">
              <a:extLst>
                <a:ext uri="{FF2B5EF4-FFF2-40B4-BE49-F238E27FC236}">
                  <a16:creationId xmlns="" xmlns:a16="http://schemas.microsoft.com/office/drawing/2014/main" id="{EDF51DCB-62B2-403B-AFB0-E472F32E12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905" t="43155" r="8651" b="5344"/>
            <a:stretch/>
          </p:blipFill>
          <p:spPr>
            <a:xfrm rot="16200000">
              <a:off x="5822310" y="489853"/>
              <a:ext cx="6425672" cy="5878293"/>
            </a:xfrm>
            <a:prstGeom prst="rect">
              <a:avLst/>
            </a:prstGeom>
          </p:spPr>
        </p:pic>
        <p:pic>
          <p:nvPicPr>
            <p:cNvPr id="11" name="图片 10">
              <a:extLst>
                <a:ext uri="{FF2B5EF4-FFF2-40B4-BE49-F238E27FC236}">
                  <a16:creationId xmlns="" xmlns:a16="http://schemas.microsoft.com/office/drawing/2014/main" id="{BC254CA3-3A0D-4703-997D-91198C16633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905" t="43155" r="8651" b="5344"/>
            <a:stretch/>
          </p:blipFill>
          <p:spPr>
            <a:xfrm rot="5400000" flipH="1">
              <a:off x="-55983" y="489853"/>
              <a:ext cx="6425672" cy="5878293"/>
            </a:xfrm>
            <a:prstGeom prst="rect">
              <a:avLst/>
            </a:prstGeom>
          </p:spPr>
        </p:pic>
      </p:grpSp>
      <p:pic>
        <p:nvPicPr>
          <p:cNvPr id="12" name="图片 11">
            <a:extLst>
              <a:ext uri="{FF2B5EF4-FFF2-40B4-BE49-F238E27FC236}">
                <a16:creationId xmlns="" xmlns:a16="http://schemas.microsoft.com/office/drawing/2014/main" id="{05B9CB7E-A79A-43A5-83EC-B8D5F89DECA1}"/>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t="82609" r="76183" b="3788"/>
          <a:stretch/>
        </p:blipFill>
        <p:spPr>
          <a:xfrm>
            <a:off x="-108852" y="6000750"/>
            <a:ext cx="1000586" cy="857250"/>
          </a:xfrm>
          <a:prstGeom prst="rect">
            <a:avLst/>
          </a:prstGeom>
        </p:spPr>
      </p:pic>
      <p:pic>
        <p:nvPicPr>
          <p:cNvPr id="13" name="图片 12">
            <a:extLst>
              <a:ext uri="{FF2B5EF4-FFF2-40B4-BE49-F238E27FC236}">
                <a16:creationId xmlns="" xmlns:a16="http://schemas.microsoft.com/office/drawing/2014/main" id="{7C41896B-E7CC-48FC-808D-025B9F7ECACA}"/>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l="7289" r="8462"/>
          <a:stretch/>
        </p:blipFill>
        <p:spPr>
          <a:xfrm>
            <a:off x="961681" y="738501"/>
            <a:ext cx="812501" cy="688753"/>
          </a:xfrm>
          <a:prstGeom prst="rect">
            <a:avLst/>
          </a:prstGeom>
        </p:spPr>
      </p:pic>
      <p:pic>
        <p:nvPicPr>
          <p:cNvPr id="14" name="图片 13">
            <a:extLst>
              <a:ext uri="{FF2B5EF4-FFF2-40B4-BE49-F238E27FC236}">
                <a16:creationId xmlns="" xmlns:a16="http://schemas.microsoft.com/office/drawing/2014/main" id="{A42940C3-E18D-40DC-AAA6-1F9606485AA0}"/>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b="50488"/>
          <a:stretch/>
        </p:blipFill>
        <p:spPr>
          <a:xfrm>
            <a:off x="8618870" y="904035"/>
            <a:ext cx="1192580" cy="389602"/>
          </a:xfrm>
          <a:prstGeom prst="rect">
            <a:avLst/>
          </a:prstGeom>
        </p:spPr>
      </p:pic>
      <p:pic>
        <p:nvPicPr>
          <p:cNvPr id="15" name="图片 14">
            <a:extLst>
              <a:ext uri="{FF2B5EF4-FFF2-40B4-BE49-F238E27FC236}">
                <a16:creationId xmlns="" xmlns:a16="http://schemas.microsoft.com/office/drawing/2014/main" id="{19C659E7-82E9-4BBC-84D1-4F2A15606D6E}"/>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t="50488"/>
          <a:stretch/>
        </p:blipFill>
        <p:spPr>
          <a:xfrm>
            <a:off x="9933682" y="888076"/>
            <a:ext cx="1192584" cy="38960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930582"/>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9EC0C0B-1779-460E-AAE4-AA5D71C7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 xmlns:a16="http://schemas.microsoft.com/office/drawing/2014/main" id="{176D291B-B7DE-403B-B907-5455B1680160}"/>
              </a:ext>
            </a:extLst>
          </p:cNvPr>
          <p:cNvPicPr>
            <a:picLocks noChangeAspect="1"/>
          </p:cNvPicPr>
          <p:nvPr/>
        </p:nvPicPr>
        <p:blipFill rotWithShape="1">
          <a:blip r:embed="rId3"/>
          <a:srcRect l="7031" r="8907"/>
          <a:stretch/>
        </p:blipFill>
        <p:spPr>
          <a:xfrm>
            <a:off x="683123" y="-1"/>
            <a:ext cx="10825754" cy="6511056"/>
          </a:xfrm>
          <a:prstGeom prst="rect">
            <a:avLst/>
          </a:prstGeom>
        </p:spPr>
      </p:pic>
      <p:pic>
        <p:nvPicPr>
          <p:cNvPr id="13" name="图片 12">
            <a:extLst>
              <a:ext uri="{FF2B5EF4-FFF2-40B4-BE49-F238E27FC236}">
                <a16:creationId xmlns="" xmlns:a16="http://schemas.microsoft.com/office/drawing/2014/main" id="{85B0AFF5-CE35-4108-8A97-B1869A69212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7588" y="1141186"/>
            <a:ext cx="4832142" cy="4832142"/>
          </a:xfrm>
          <a:prstGeom prst="rect">
            <a:avLst/>
          </a:prstGeom>
        </p:spPr>
      </p:pic>
      <p:pic>
        <p:nvPicPr>
          <p:cNvPr id="21" name="图片 20">
            <a:extLst>
              <a:ext uri="{FF2B5EF4-FFF2-40B4-BE49-F238E27FC236}">
                <a16:creationId xmlns="" xmlns:a16="http://schemas.microsoft.com/office/drawing/2014/main" id="{69A13195-2CA4-4D67-A989-BA283F143CC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2025" b="81696"/>
          <a:stretch/>
        </p:blipFill>
        <p:spPr>
          <a:xfrm>
            <a:off x="10371011" y="68696"/>
            <a:ext cx="1724025" cy="1692013"/>
          </a:xfrm>
          <a:prstGeom prst="rect">
            <a:avLst/>
          </a:prstGeom>
        </p:spPr>
      </p:pic>
      <p:sp>
        <p:nvSpPr>
          <p:cNvPr id="22" name="文本框 21">
            <a:extLst>
              <a:ext uri="{FF2B5EF4-FFF2-40B4-BE49-F238E27FC236}">
                <a16:creationId xmlns="" xmlns:a16="http://schemas.microsoft.com/office/drawing/2014/main" id="{ABCB0BA2-141D-4155-8AA0-0907131A48F4}"/>
              </a:ext>
            </a:extLst>
          </p:cNvPr>
          <p:cNvSpPr txBox="1"/>
          <p:nvPr/>
        </p:nvSpPr>
        <p:spPr>
          <a:xfrm>
            <a:off x="6558029" y="5039974"/>
            <a:ext cx="1026354" cy="338554"/>
          </a:xfrm>
          <a:prstGeom prst="rect">
            <a:avLst/>
          </a:prstGeom>
          <a:noFill/>
        </p:spPr>
        <p:txBody>
          <a:bodyPr wrap="square" rtlCol="0">
            <a:spAutoFit/>
          </a:bodyPr>
          <a:lstStyle/>
          <a:p>
            <a:pPr algn="dist"/>
            <a:r>
              <a:rPr lang="zh-CN" altLang="en-US" sz="1600" dirty="0">
                <a:cs typeface="+mn-ea"/>
                <a:sym typeface="+mn-lt"/>
              </a:rPr>
              <a:t>优</a:t>
            </a:r>
            <a:r>
              <a:rPr lang="zh-CN" altLang="en-US" sz="1600" dirty="0" smtClean="0">
                <a:cs typeface="+mn-ea"/>
                <a:sym typeface="+mn-lt"/>
              </a:rPr>
              <a:t>品</a:t>
            </a:r>
            <a:r>
              <a:rPr lang="en-US" altLang="zh-CN" sz="1600" dirty="0" smtClean="0">
                <a:cs typeface="+mn-ea"/>
                <a:sym typeface="+mn-lt"/>
              </a:rPr>
              <a:t>PPT</a:t>
            </a:r>
            <a:endParaRPr lang="en-US" altLang="zh-CN" sz="1600" dirty="0">
              <a:cs typeface="+mn-ea"/>
              <a:sym typeface="+mn-lt"/>
            </a:endParaRPr>
          </a:p>
        </p:txBody>
      </p:sp>
      <p:grpSp>
        <p:nvGrpSpPr>
          <p:cNvPr id="33" name="组合 32">
            <a:extLst>
              <a:ext uri="{FF2B5EF4-FFF2-40B4-BE49-F238E27FC236}">
                <a16:creationId xmlns="" xmlns:a16="http://schemas.microsoft.com/office/drawing/2014/main" id="{D4342421-2DB8-456A-9F5A-CED6854EF5EF}"/>
              </a:ext>
            </a:extLst>
          </p:cNvPr>
          <p:cNvGrpSpPr/>
          <p:nvPr/>
        </p:nvGrpSpPr>
        <p:grpSpPr>
          <a:xfrm>
            <a:off x="6016090" y="4956948"/>
            <a:ext cx="464181" cy="477248"/>
            <a:chOff x="6016090" y="4956948"/>
            <a:chExt cx="464181" cy="477248"/>
          </a:xfrm>
        </p:grpSpPr>
        <p:sp>
          <p:nvSpPr>
            <p:cNvPr id="23" name="Oval 54">
              <a:extLst>
                <a:ext uri="{FF2B5EF4-FFF2-40B4-BE49-F238E27FC236}">
                  <a16:creationId xmlns="" xmlns:a16="http://schemas.microsoft.com/office/drawing/2014/main" id="{ED84312E-1BDC-45D2-B5DA-07095743BBD3}"/>
                </a:ext>
              </a:extLst>
            </p:cNvPr>
            <p:cNvSpPr>
              <a:spLocks noChangeArrowheads="1"/>
            </p:cNvSpPr>
            <p:nvPr/>
          </p:nvSpPr>
          <p:spPr bwMode="auto">
            <a:xfrm>
              <a:off x="6016090" y="4956948"/>
              <a:ext cx="464181" cy="477248"/>
            </a:xfrm>
            <a:prstGeom prst="ellipse">
              <a:avLst/>
            </a:prstGeom>
            <a:solidFill>
              <a:srgbClr val="FA623E"/>
            </a:solidFill>
            <a:ln>
              <a:noFill/>
            </a:ln>
          </p:spPr>
          <p:txBody>
            <a:bodyPr vert="horz" wrap="square" lIns="91440" tIns="45720" rIns="91440" bIns="45720" numCol="1" anchor="t" anchorCtr="0" compatLnSpc="1"/>
            <a:lstStyle/>
            <a:p>
              <a:endParaRPr lang="zh-CN" altLang="en-US" sz="1200">
                <a:solidFill>
                  <a:prstClr val="black"/>
                </a:solidFill>
                <a:cs typeface="+mn-ea"/>
                <a:sym typeface="+mn-lt"/>
              </a:endParaRPr>
            </a:p>
          </p:txBody>
        </p:sp>
        <p:sp>
          <p:nvSpPr>
            <p:cNvPr id="24" name="Freeform 122">
              <a:extLst>
                <a:ext uri="{FF2B5EF4-FFF2-40B4-BE49-F238E27FC236}">
                  <a16:creationId xmlns="" xmlns:a16="http://schemas.microsoft.com/office/drawing/2014/main" id="{B7DDA4F2-7B70-4BE0-83C2-8292A152453A}"/>
                </a:ext>
              </a:extLst>
            </p:cNvPr>
            <p:cNvSpPr>
              <a:spLocks noEditPoints="1"/>
            </p:cNvSpPr>
            <p:nvPr/>
          </p:nvSpPr>
          <p:spPr bwMode="auto">
            <a:xfrm>
              <a:off x="6093848" y="5046612"/>
              <a:ext cx="297367" cy="276209"/>
            </a:xfrm>
            <a:custGeom>
              <a:avLst/>
              <a:gdLst>
                <a:gd name="T0" fmla="*/ 73 w 152"/>
                <a:gd name="T1" fmla="*/ 0 h 117"/>
                <a:gd name="T2" fmla="*/ 73 w 152"/>
                <a:gd name="T3" fmla="*/ 43 h 117"/>
                <a:gd name="T4" fmla="*/ 152 w 152"/>
                <a:gd name="T5" fmla="*/ 106 h 117"/>
                <a:gd name="T6" fmla="*/ 0 w 152"/>
                <a:gd name="T7" fmla="*/ 117 h 117"/>
                <a:gd name="T8" fmla="*/ 26 w 152"/>
                <a:gd name="T9" fmla="*/ 106 h 117"/>
                <a:gd name="T10" fmla="*/ 25 w 152"/>
                <a:gd name="T11" fmla="*/ 85 h 117"/>
                <a:gd name="T12" fmla="*/ 31 w 152"/>
                <a:gd name="T13" fmla="*/ 64 h 117"/>
                <a:gd name="T14" fmla="*/ 72 w 152"/>
                <a:gd name="T15" fmla="*/ 95 h 117"/>
                <a:gd name="T16" fmla="*/ 116 w 152"/>
                <a:gd name="T17" fmla="*/ 65 h 117"/>
                <a:gd name="T18" fmla="*/ 122 w 152"/>
                <a:gd name="T19" fmla="*/ 98 h 117"/>
                <a:gd name="T20" fmla="*/ 152 w 152"/>
                <a:gd name="T21" fmla="*/ 106 h 117"/>
                <a:gd name="T22" fmla="*/ 45 w 152"/>
                <a:gd name="T23" fmla="*/ 105 h 117"/>
                <a:gd name="T24" fmla="*/ 44 w 152"/>
                <a:gd name="T25" fmla="*/ 90 h 117"/>
                <a:gd name="T26" fmla="*/ 42 w 152"/>
                <a:gd name="T27" fmla="*/ 95 h 117"/>
                <a:gd name="T28" fmla="*/ 42 w 152"/>
                <a:gd name="T29" fmla="*/ 106 h 117"/>
                <a:gd name="T30" fmla="*/ 105 w 152"/>
                <a:gd name="T31" fmla="*/ 106 h 117"/>
                <a:gd name="T32" fmla="*/ 105 w 152"/>
                <a:gd name="T33" fmla="*/ 95 h 117"/>
                <a:gd name="T34" fmla="*/ 102 w 152"/>
                <a:gd name="T35" fmla="*/ 90 h 117"/>
                <a:gd name="T36" fmla="*/ 102 w 152"/>
                <a:gd name="T37" fmla="*/ 105 h 117"/>
                <a:gd name="T38" fmla="*/ 105 w 152"/>
                <a:gd name="T39" fmla="*/ 106 h 117"/>
                <a:gd name="T40" fmla="*/ 71 w 152"/>
                <a:gd name="T41" fmla="*/ 56 h 117"/>
                <a:gd name="T42" fmla="*/ 72 w 152"/>
                <a:gd name="T43" fmla="*/ 87 h 117"/>
                <a:gd name="T44" fmla="*/ 74 w 152"/>
                <a:gd name="T45" fmla="*/ 56 h 117"/>
                <a:gd name="T46" fmla="*/ 62 w 152"/>
                <a:gd name="T47" fmla="*/ 49 h 117"/>
                <a:gd name="T48" fmla="*/ 145 w 152"/>
                <a:gd name="T49" fmla="*/ 80 h 117"/>
                <a:gd name="T50" fmla="*/ 141 w 152"/>
                <a:gd name="T51" fmla="*/ 58 h 117"/>
                <a:gd name="T52" fmla="*/ 140 w 152"/>
                <a:gd name="T53" fmla="*/ 65 h 117"/>
                <a:gd name="T54" fmla="*/ 139 w 152"/>
                <a:gd name="T55" fmla="*/ 57 h 117"/>
                <a:gd name="T56" fmla="*/ 135 w 152"/>
                <a:gd name="T57" fmla="*/ 57 h 117"/>
                <a:gd name="T58" fmla="*/ 135 w 152"/>
                <a:gd name="T59" fmla="*/ 65 h 117"/>
                <a:gd name="T60" fmla="*/ 134 w 152"/>
                <a:gd name="T61" fmla="*/ 58 h 117"/>
                <a:gd name="T62" fmla="*/ 130 w 152"/>
                <a:gd name="T63" fmla="*/ 80 h 117"/>
                <a:gd name="T64" fmla="*/ 135 w 152"/>
                <a:gd name="T65" fmla="*/ 93 h 117"/>
                <a:gd name="T66" fmla="*/ 132 w 152"/>
                <a:gd name="T67" fmla="*/ 102 h 117"/>
                <a:gd name="T68" fmla="*/ 132 w 152"/>
                <a:gd name="T69" fmla="*/ 106 h 117"/>
                <a:gd name="T70" fmla="*/ 144 w 152"/>
                <a:gd name="T71" fmla="*/ 104 h 117"/>
                <a:gd name="T72" fmla="*/ 139 w 152"/>
                <a:gd name="T73" fmla="*/ 102 h 117"/>
                <a:gd name="T74" fmla="*/ 146 w 152"/>
                <a:gd name="T75" fmla="*/ 89 h 117"/>
                <a:gd name="T76" fmla="*/ 149 w 152"/>
                <a:gd name="T77" fmla="*/ 79 h 117"/>
                <a:gd name="T78" fmla="*/ 146 w 152"/>
                <a:gd name="T79" fmla="*/ 79 h 117"/>
                <a:gd name="T80" fmla="*/ 144 w 152"/>
                <a:gd name="T81" fmla="*/ 87 h 117"/>
                <a:gd name="T82" fmla="*/ 131 w 152"/>
                <a:gd name="T83" fmla="*/ 88 h 117"/>
                <a:gd name="T84" fmla="*/ 128 w 152"/>
                <a:gd name="T85" fmla="*/ 79 h 117"/>
                <a:gd name="T86" fmla="*/ 128 w 152"/>
                <a:gd name="T87" fmla="*/ 79 h 117"/>
                <a:gd name="T88" fmla="*/ 127 w 152"/>
                <a:gd name="T89" fmla="*/ 77 h 117"/>
                <a:gd name="T90" fmla="*/ 125 w 152"/>
                <a:gd name="T91" fmla="*/ 79 h 117"/>
                <a:gd name="T92" fmla="*/ 125 w 152"/>
                <a:gd name="T93" fmla="*/ 79 h 117"/>
                <a:gd name="T94" fmla="*/ 125 w 152"/>
                <a:gd name="T95" fmla="*/ 81 h 117"/>
                <a:gd name="T96" fmla="*/ 135 w 152"/>
                <a:gd name="T97" fmla="*/ 9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117">
                  <a:moveTo>
                    <a:pt x="53" y="22"/>
                  </a:moveTo>
                  <a:cubicBezTo>
                    <a:pt x="53" y="10"/>
                    <a:pt x="62" y="0"/>
                    <a:pt x="73" y="0"/>
                  </a:cubicBezTo>
                  <a:cubicBezTo>
                    <a:pt x="85" y="0"/>
                    <a:pt x="94" y="10"/>
                    <a:pt x="94" y="22"/>
                  </a:cubicBezTo>
                  <a:cubicBezTo>
                    <a:pt x="94" y="34"/>
                    <a:pt x="85" y="43"/>
                    <a:pt x="73" y="43"/>
                  </a:cubicBezTo>
                  <a:cubicBezTo>
                    <a:pt x="62" y="43"/>
                    <a:pt x="53" y="34"/>
                    <a:pt x="53" y="22"/>
                  </a:cubicBezTo>
                  <a:close/>
                  <a:moveTo>
                    <a:pt x="152" y="106"/>
                  </a:moveTo>
                  <a:cubicBezTo>
                    <a:pt x="152" y="117"/>
                    <a:pt x="152" y="117"/>
                    <a:pt x="152" y="117"/>
                  </a:cubicBezTo>
                  <a:cubicBezTo>
                    <a:pt x="0" y="117"/>
                    <a:pt x="0" y="117"/>
                    <a:pt x="0" y="117"/>
                  </a:cubicBezTo>
                  <a:cubicBezTo>
                    <a:pt x="0" y="106"/>
                    <a:pt x="0" y="106"/>
                    <a:pt x="0" y="106"/>
                  </a:cubicBezTo>
                  <a:cubicBezTo>
                    <a:pt x="26" y="106"/>
                    <a:pt x="26" y="106"/>
                    <a:pt x="26" y="106"/>
                  </a:cubicBezTo>
                  <a:cubicBezTo>
                    <a:pt x="26" y="103"/>
                    <a:pt x="25" y="101"/>
                    <a:pt x="25" y="98"/>
                  </a:cubicBezTo>
                  <a:cubicBezTo>
                    <a:pt x="25" y="94"/>
                    <a:pt x="25" y="89"/>
                    <a:pt x="25" y="85"/>
                  </a:cubicBezTo>
                  <a:cubicBezTo>
                    <a:pt x="26" y="78"/>
                    <a:pt x="27" y="71"/>
                    <a:pt x="31" y="65"/>
                  </a:cubicBezTo>
                  <a:cubicBezTo>
                    <a:pt x="31" y="64"/>
                    <a:pt x="31" y="64"/>
                    <a:pt x="31" y="64"/>
                  </a:cubicBezTo>
                  <a:cubicBezTo>
                    <a:pt x="32" y="63"/>
                    <a:pt x="37" y="53"/>
                    <a:pt x="53" y="50"/>
                  </a:cubicBezTo>
                  <a:cubicBezTo>
                    <a:pt x="72" y="95"/>
                    <a:pt x="72" y="95"/>
                    <a:pt x="72" y="95"/>
                  </a:cubicBezTo>
                  <a:cubicBezTo>
                    <a:pt x="94" y="50"/>
                    <a:pt x="94" y="50"/>
                    <a:pt x="94" y="50"/>
                  </a:cubicBezTo>
                  <a:cubicBezTo>
                    <a:pt x="101" y="52"/>
                    <a:pt x="112" y="58"/>
                    <a:pt x="116" y="65"/>
                  </a:cubicBezTo>
                  <a:cubicBezTo>
                    <a:pt x="120" y="71"/>
                    <a:pt x="121" y="78"/>
                    <a:pt x="121" y="85"/>
                  </a:cubicBezTo>
                  <a:cubicBezTo>
                    <a:pt x="122" y="89"/>
                    <a:pt x="122" y="94"/>
                    <a:pt x="122" y="98"/>
                  </a:cubicBezTo>
                  <a:cubicBezTo>
                    <a:pt x="121" y="101"/>
                    <a:pt x="121" y="103"/>
                    <a:pt x="121" y="106"/>
                  </a:cubicBezTo>
                  <a:lnTo>
                    <a:pt x="152" y="106"/>
                  </a:lnTo>
                  <a:close/>
                  <a:moveTo>
                    <a:pt x="45" y="106"/>
                  </a:moveTo>
                  <a:cubicBezTo>
                    <a:pt x="45" y="106"/>
                    <a:pt x="45" y="106"/>
                    <a:pt x="45" y="105"/>
                  </a:cubicBezTo>
                  <a:cubicBezTo>
                    <a:pt x="45" y="102"/>
                    <a:pt x="45" y="98"/>
                    <a:pt x="45" y="94"/>
                  </a:cubicBezTo>
                  <a:cubicBezTo>
                    <a:pt x="45" y="93"/>
                    <a:pt x="45" y="91"/>
                    <a:pt x="44" y="90"/>
                  </a:cubicBezTo>
                  <a:cubicBezTo>
                    <a:pt x="43" y="89"/>
                    <a:pt x="43" y="90"/>
                    <a:pt x="42" y="91"/>
                  </a:cubicBezTo>
                  <a:cubicBezTo>
                    <a:pt x="42" y="92"/>
                    <a:pt x="42" y="94"/>
                    <a:pt x="42" y="95"/>
                  </a:cubicBezTo>
                  <a:cubicBezTo>
                    <a:pt x="42" y="96"/>
                    <a:pt x="42" y="98"/>
                    <a:pt x="42" y="100"/>
                  </a:cubicBezTo>
                  <a:cubicBezTo>
                    <a:pt x="42" y="100"/>
                    <a:pt x="42" y="103"/>
                    <a:pt x="42" y="106"/>
                  </a:cubicBezTo>
                  <a:lnTo>
                    <a:pt x="45" y="106"/>
                  </a:lnTo>
                  <a:close/>
                  <a:moveTo>
                    <a:pt x="105" y="106"/>
                  </a:moveTo>
                  <a:cubicBezTo>
                    <a:pt x="105" y="103"/>
                    <a:pt x="105" y="100"/>
                    <a:pt x="105" y="100"/>
                  </a:cubicBezTo>
                  <a:cubicBezTo>
                    <a:pt x="105" y="98"/>
                    <a:pt x="105" y="96"/>
                    <a:pt x="105" y="95"/>
                  </a:cubicBezTo>
                  <a:cubicBezTo>
                    <a:pt x="105" y="94"/>
                    <a:pt x="105" y="92"/>
                    <a:pt x="105" y="91"/>
                  </a:cubicBezTo>
                  <a:cubicBezTo>
                    <a:pt x="104" y="90"/>
                    <a:pt x="103" y="89"/>
                    <a:pt x="102" y="90"/>
                  </a:cubicBezTo>
                  <a:cubicBezTo>
                    <a:pt x="102" y="91"/>
                    <a:pt x="102" y="93"/>
                    <a:pt x="102" y="94"/>
                  </a:cubicBezTo>
                  <a:cubicBezTo>
                    <a:pt x="102" y="98"/>
                    <a:pt x="102" y="102"/>
                    <a:pt x="102" y="105"/>
                  </a:cubicBezTo>
                  <a:cubicBezTo>
                    <a:pt x="102" y="106"/>
                    <a:pt x="102" y="106"/>
                    <a:pt x="102" y="106"/>
                  </a:cubicBezTo>
                  <a:lnTo>
                    <a:pt x="105" y="106"/>
                  </a:lnTo>
                  <a:close/>
                  <a:moveTo>
                    <a:pt x="62" y="49"/>
                  </a:moveTo>
                  <a:cubicBezTo>
                    <a:pt x="71" y="56"/>
                    <a:pt x="71" y="56"/>
                    <a:pt x="71" y="56"/>
                  </a:cubicBezTo>
                  <a:cubicBezTo>
                    <a:pt x="65" y="71"/>
                    <a:pt x="65" y="71"/>
                    <a:pt x="65" y="71"/>
                  </a:cubicBezTo>
                  <a:cubicBezTo>
                    <a:pt x="72" y="87"/>
                    <a:pt x="72" y="87"/>
                    <a:pt x="72" y="87"/>
                  </a:cubicBezTo>
                  <a:cubicBezTo>
                    <a:pt x="80" y="71"/>
                    <a:pt x="80" y="71"/>
                    <a:pt x="80" y="71"/>
                  </a:cubicBezTo>
                  <a:cubicBezTo>
                    <a:pt x="74" y="56"/>
                    <a:pt x="74" y="56"/>
                    <a:pt x="74" y="56"/>
                  </a:cubicBezTo>
                  <a:cubicBezTo>
                    <a:pt x="83" y="49"/>
                    <a:pt x="83" y="49"/>
                    <a:pt x="83" y="49"/>
                  </a:cubicBezTo>
                  <a:lnTo>
                    <a:pt x="62" y="49"/>
                  </a:lnTo>
                  <a:close/>
                  <a:moveTo>
                    <a:pt x="137" y="88"/>
                  </a:moveTo>
                  <a:cubicBezTo>
                    <a:pt x="141" y="88"/>
                    <a:pt x="145" y="84"/>
                    <a:pt x="145" y="80"/>
                  </a:cubicBezTo>
                  <a:cubicBezTo>
                    <a:pt x="145" y="64"/>
                    <a:pt x="145" y="64"/>
                    <a:pt x="145" y="64"/>
                  </a:cubicBezTo>
                  <a:cubicBezTo>
                    <a:pt x="145" y="61"/>
                    <a:pt x="143" y="59"/>
                    <a:pt x="141" y="58"/>
                  </a:cubicBezTo>
                  <a:cubicBezTo>
                    <a:pt x="141" y="64"/>
                    <a:pt x="141" y="64"/>
                    <a:pt x="141" y="64"/>
                  </a:cubicBezTo>
                  <a:cubicBezTo>
                    <a:pt x="141" y="64"/>
                    <a:pt x="140" y="65"/>
                    <a:pt x="140" y="65"/>
                  </a:cubicBezTo>
                  <a:cubicBezTo>
                    <a:pt x="139" y="65"/>
                    <a:pt x="139" y="64"/>
                    <a:pt x="139" y="64"/>
                  </a:cubicBezTo>
                  <a:cubicBezTo>
                    <a:pt x="139" y="57"/>
                    <a:pt x="139" y="57"/>
                    <a:pt x="139" y="57"/>
                  </a:cubicBezTo>
                  <a:cubicBezTo>
                    <a:pt x="138" y="57"/>
                    <a:pt x="138" y="57"/>
                    <a:pt x="137" y="57"/>
                  </a:cubicBezTo>
                  <a:cubicBezTo>
                    <a:pt x="137" y="57"/>
                    <a:pt x="136" y="57"/>
                    <a:pt x="135" y="57"/>
                  </a:cubicBezTo>
                  <a:cubicBezTo>
                    <a:pt x="135" y="64"/>
                    <a:pt x="135" y="64"/>
                    <a:pt x="135" y="64"/>
                  </a:cubicBezTo>
                  <a:cubicBezTo>
                    <a:pt x="135" y="64"/>
                    <a:pt x="135" y="65"/>
                    <a:pt x="135" y="65"/>
                  </a:cubicBezTo>
                  <a:cubicBezTo>
                    <a:pt x="134" y="65"/>
                    <a:pt x="134" y="64"/>
                    <a:pt x="134" y="64"/>
                  </a:cubicBezTo>
                  <a:cubicBezTo>
                    <a:pt x="134" y="58"/>
                    <a:pt x="134" y="58"/>
                    <a:pt x="134" y="58"/>
                  </a:cubicBezTo>
                  <a:cubicBezTo>
                    <a:pt x="131" y="59"/>
                    <a:pt x="130" y="61"/>
                    <a:pt x="130" y="64"/>
                  </a:cubicBezTo>
                  <a:cubicBezTo>
                    <a:pt x="130" y="80"/>
                    <a:pt x="130" y="80"/>
                    <a:pt x="130" y="80"/>
                  </a:cubicBezTo>
                  <a:cubicBezTo>
                    <a:pt x="130" y="84"/>
                    <a:pt x="133" y="88"/>
                    <a:pt x="137" y="88"/>
                  </a:cubicBezTo>
                  <a:close/>
                  <a:moveTo>
                    <a:pt x="135" y="93"/>
                  </a:moveTo>
                  <a:cubicBezTo>
                    <a:pt x="135" y="102"/>
                    <a:pt x="135" y="102"/>
                    <a:pt x="135" y="102"/>
                  </a:cubicBezTo>
                  <a:cubicBezTo>
                    <a:pt x="132" y="102"/>
                    <a:pt x="132" y="102"/>
                    <a:pt x="132" y="102"/>
                  </a:cubicBezTo>
                  <a:cubicBezTo>
                    <a:pt x="130" y="102"/>
                    <a:pt x="130" y="103"/>
                    <a:pt x="130" y="104"/>
                  </a:cubicBezTo>
                  <a:cubicBezTo>
                    <a:pt x="130" y="105"/>
                    <a:pt x="130" y="106"/>
                    <a:pt x="132" y="106"/>
                  </a:cubicBezTo>
                  <a:cubicBezTo>
                    <a:pt x="143" y="106"/>
                    <a:pt x="143" y="106"/>
                    <a:pt x="143" y="106"/>
                  </a:cubicBezTo>
                  <a:cubicBezTo>
                    <a:pt x="144" y="106"/>
                    <a:pt x="144" y="105"/>
                    <a:pt x="144" y="104"/>
                  </a:cubicBezTo>
                  <a:cubicBezTo>
                    <a:pt x="144" y="103"/>
                    <a:pt x="144" y="102"/>
                    <a:pt x="143" y="102"/>
                  </a:cubicBezTo>
                  <a:cubicBezTo>
                    <a:pt x="139" y="102"/>
                    <a:pt x="139" y="102"/>
                    <a:pt x="139" y="102"/>
                  </a:cubicBezTo>
                  <a:cubicBezTo>
                    <a:pt x="139" y="93"/>
                    <a:pt x="139" y="93"/>
                    <a:pt x="139" y="93"/>
                  </a:cubicBezTo>
                  <a:cubicBezTo>
                    <a:pt x="142" y="92"/>
                    <a:pt x="144" y="91"/>
                    <a:pt x="146" y="89"/>
                  </a:cubicBezTo>
                  <a:cubicBezTo>
                    <a:pt x="148" y="87"/>
                    <a:pt x="149" y="83"/>
                    <a:pt x="149" y="80"/>
                  </a:cubicBezTo>
                  <a:cubicBezTo>
                    <a:pt x="149" y="79"/>
                    <a:pt x="149" y="79"/>
                    <a:pt x="149" y="79"/>
                  </a:cubicBezTo>
                  <a:cubicBezTo>
                    <a:pt x="149" y="78"/>
                    <a:pt x="149" y="78"/>
                    <a:pt x="148" y="78"/>
                  </a:cubicBezTo>
                  <a:cubicBezTo>
                    <a:pt x="147" y="78"/>
                    <a:pt x="146" y="78"/>
                    <a:pt x="146" y="79"/>
                  </a:cubicBezTo>
                  <a:cubicBezTo>
                    <a:pt x="146" y="79"/>
                    <a:pt x="146" y="79"/>
                    <a:pt x="146" y="80"/>
                  </a:cubicBezTo>
                  <a:cubicBezTo>
                    <a:pt x="146" y="83"/>
                    <a:pt x="145" y="86"/>
                    <a:pt x="144" y="87"/>
                  </a:cubicBezTo>
                  <a:cubicBezTo>
                    <a:pt x="142" y="89"/>
                    <a:pt x="140" y="90"/>
                    <a:pt x="137" y="90"/>
                  </a:cubicBezTo>
                  <a:cubicBezTo>
                    <a:pt x="135" y="90"/>
                    <a:pt x="133" y="89"/>
                    <a:pt x="131" y="88"/>
                  </a:cubicBezTo>
                  <a:cubicBezTo>
                    <a:pt x="129" y="86"/>
                    <a:pt x="128" y="84"/>
                    <a:pt x="128" y="81"/>
                  </a:cubicBezTo>
                  <a:cubicBezTo>
                    <a:pt x="128" y="80"/>
                    <a:pt x="128" y="80"/>
                    <a:pt x="128" y="79"/>
                  </a:cubicBezTo>
                  <a:cubicBezTo>
                    <a:pt x="128" y="79"/>
                    <a:pt x="128" y="79"/>
                    <a:pt x="128" y="79"/>
                  </a:cubicBezTo>
                  <a:cubicBezTo>
                    <a:pt x="128" y="79"/>
                    <a:pt x="128" y="79"/>
                    <a:pt x="128" y="79"/>
                  </a:cubicBezTo>
                  <a:cubicBezTo>
                    <a:pt x="128" y="79"/>
                    <a:pt x="128" y="79"/>
                    <a:pt x="128" y="79"/>
                  </a:cubicBezTo>
                  <a:cubicBezTo>
                    <a:pt x="128" y="78"/>
                    <a:pt x="128" y="77"/>
                    <a:pt x="127" y="77"/>
                  </a:cubicBezTo>
                  <a:cubicBezTo>
                    <a:pt x="126" y="77"/>
                    <a:pt x="125" y="78"/>
                    <a:pt x="125" y="79"/>
                  </a:cubicBezTo>
                  <a:cubicBezTo>
                    <a:pt x="125" y="79"/>
                    <a:pt x="125" y="79"/>
                    <a:pt x="125" y="79"/>
                  </a:cubicBezTo>
                  <a:cubicBezTo>
                    <a:pt x="125" y="79"/>
                    <a:pt x="125" y="79"/>
                    <a:pt x="125" y="79"/>
                  </a:cubicBezTo>
                  <a:cubicBezTo>
                    <a:pt x="125" y="79"/>
                    <a:pt x="125" y="79"/>
                    <a:pt x="125" y="79"/>
                  </a:cubicBezTo>
                  <a:cubicBezTo>
                    <a:pt x="125" y="79"/>
                    <a:pt x="125" y="79"/>
                    <a:pt x="125" y="79"/>
                  </a:cubicBezTo>
                  <a:cubicBezTo>
                    <a:pt x="125" y="80"/>
                    <a:pt x="125" y="80"/>
                    <a:pt x="125" y="81"/>
                  </a:cubicBezTo>
                  <a:cubicBezTo>
                    <a:pt x="125" y="85"/>
                    <a:pt x="127" y="88"/>
                    <a:pt x="129" y="90"/>
                  </a:cubicBezTo>
                  <a:cubicBezTo>
                    <a:pt x="131" y="91"/>
                    <a:pt x="133" y="92"/>
                    <a:pt x="135" y="9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34" name="组合 33">
            <a:extLst>
              <a:ext uri="{FF2B5EF4-FFF2-40B4-BE49-F238E27FC236}">
                <a16:creationId xmlns="" xmlns:a16="http://schemas.microsoft.com/office/drawing/2014/main" id="{BE1B08EC-3348-4A7D-86F7-7E305CC3D6A1}"/>
              </a:ext>
            </a:extLst>
          </p:cNvPr>
          <p:cNvGrpSpPr/>
          <p:nvPr/>
        </p:nvGrpSpPr>
        <p:grpSpPr>
          <a:xfrm>
            <a:off x="7964249" y="4956948"/>
            <a:ext cx="464181" cy="477248"/>
            <a:chOff x="7964249" y="4956948"/>
            <a:chExt cx="464181" cy="477248"/>
          </a:xfrm>
        </p:grpSpPr>
        <p:sp>
          <p:nvSpPr>
            <p:cNvPr id="29" name="Oval 54">
              <a:extLst>
                <a:ext uri="{FF2B5EF4-FFF2-40B4-BE49-F238E27FC236}">
                  <a16:creationId xmlns="" xmlns:a16="http://schemas.microsoft.com/office/drawing/2014/main" id="{A2452DEA-1817-4B9A-B3F0-F5D637751193}"/>
                </a:ext>
              </a:extLst>
            </p:cNvPr>
            <p:cNvSpPr>
              <a:spLocks noChangeArrowheads="1"/>
            </p:cNvSpPr>
            <p:nvPr/>
          </p:nvSpPr>
          <p:spPr bwMode="auto">
            <a:xfrm>
              <a:off x="7964249" y="4956948"/>
              <a:ext cx="464181" cy="477248"/>
            </a:xfrm>
            <a:prstGeom prst="ellipse">
              <a:avLst/>
            </a:prstGeom>
            <a:solidFill>
              <a:srgbClr val="FA623E"/>
            </a:solidFill>
            <a:ln>
              <a:noFill/>
            </a:ln>
          </p:spPr>
          <p:txBody>
            <a:bodyPr vert="horz" wrap="square" lIns="91440" tIns="45720" rIns="91440" bIns="45720" numCol="1" anchor="t" anchorCtr="0" compatLnSpc="1"/>
            <a:lstStyle/>
            <a:p>
              <a:endParaRPr lang="zh-CN" altLang="en-US" sz="1200">
                <a:solidFill>
                  <a:prstClr val="black"/>
                </a:solidFill>
                <a:cs typeface="+mn-ea"/>
                <a:sym typeface="+mn-lt"/>
              </a:endParaRPr>
            </a:p>
          </p:txBody>
        </p:sp>
        <p:sp>
          <p:nvSpPr>
            <p:cNvPr id="30" name="Freeform 57">
              <a:extLst>
                <a:ext uri="{FF2B5EF4-FFF2-40B4-BE49-F238E27FC236}">
                  <a16:creationId xmlns="" xmlns:a16="http://schemas.microsoft.com/office/drawing/2014/main" id="{A7B11D47-0470-4D0F-817E-BEFF9295D85C}"/>
                </a:ext>
              </a:extLst>
            </p:cNvPr>
            <p:cNvSpPr/>
            <p:nvPr/>
          </p:nvSpPr>
          <p:spPr bwMode="auto">
            <a:xfrm>
              <a:off x="8120768" y="5018037"/>
              <a:ext cx="260658" cy="307856"/>
            </a:xfrm>
            <a:custGeom>
              <a:avLst/>
              <a:gdLst>
                <a:gd name="T0" fmla="*/ 33 w 97"/>
                <a:gd name="T1" fmla="*/ 0 h 135"/>
                <a:gd name="T2" fmla="*/ 0 w 97"/>
                <a:gd name="T3" fmla="*/ 0 h 135"/>
                <a:gd name="T4" fmla="*/ 0 w 97"/>
                <a:gd name="T5" fmla="*/ 99 h 135"/>
                <a:gd name="T6" fmla="*/ 86 w 97"/>
                <a:gd name="T7" fmla="*/ 135 h 135"/>
                <a:gd name="T8" fmla="*/ 97 w 97"/>
                <a:gd name="T9" fmla="*/ 104 h 135"/>
                <a:gd name="T10" fmla="*/ 33 w 97"/>
                <a:gd name="T11" fmla="*/ 78 h 135"/>
                <a:gd name="T12" fmla="*/ 33 w 97"/>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97" h="135">
                  <a:moveTo>
                    <a:pt x="33" y="0"/>
                  </a:moveTo>
                  <a:lnTo>
                    <a:pt x="0" y="0"/>
                  </a:lnTo>
                  <a:lnTo>
                    <a:pt x="0" y="99"/>
                  </a:lnTo>
                  <a:lnTo>
                    <a:pt x="86" y="135"/>
                  </a:lnTo>
                  <a:lnTo>
                    <a:pt x="97" y="104"/>
                  </a:lnTo>
                  <a:lnTo>
                    <a:pt x="33" y="78"/>
                  </a:lnTo>
                  <a:lnTo>
                    <a:pt x="33" y="0"/>
                  </a:ln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1C1C1C"/>
                </a:solidFill>
                <a:cs typeface="+mn-ea"/>
                <a:sym typeface="+mn-lt"/>
              </a:endParaRPr>
            </a:p>
          </p:txBody>
        </p:sp>
      </p:grpSp>
      <p:sp>
        <p:nvSpPr>
          <p:cNvPr id="31" name="文本框 30">
            <a:extLst>
              <a:ext uri="{FF2B5EF4-FFF2-40B4-BE49-F238E27FC236}">
                <a16:creationId xmlns="" xmlns:a16="http://schemas.microsoft.com/office/drawing/2014/main" id="{990774E2-15FF-4D77-B3D2-0DFC6B36121C}"/>
              </a:ext>
            </a:extLst>
          </p:cNvPr>
          <p:cNvSpPr txBox="1"/>
          <p:nvPr/>
        </p:nvSpPr>
        <p:spPr>
          <a:xfrm>
            <a:off x="8556995" y="5039974"/>
            <a:ext cx="1642566" cy="338554"/>
          </a:xfrm>
          <a:prstGeom prst="rect">
            <a:avLst/>
          </a:prstGeom>
          <a:noFill/>
        </p:spPr>
        <p:txBody>
          <a:bodyPr wrap="square" rtlCol="0">
            <a:spAutoFit/>
          </a:bodyPr>
          <a:lstStyle/>
          <a:p>
            <a:pPr algn="dist"/>
            <a:r>
              <a:rPr lang="en-US" altLang="zh-CN" sz="1600" dirty="0" smtClean="0">
                <a:cs typeface="+mn-ea"/>
                <a:sym typeface="+mn-lt"/>
              </a:rPr>
              <a:t>202X.XX.XX</a:t>
            </a:r>
            <a:endParaRPr lang="en-US" altLang="zh-CN" sz="1600" dirty="0">
              <a:cs typeface="+mn-ea"/>
              <a:sym typeface="+mn-lt"/>
            </a:endParaRPr>
          </a:p>
        </p:txBody>
      </p:sp>
      <p:pic>
        <p:nvPicPr>
          <p:cNvPr id="32" name="图片 31">
            <a:extLst>
              <a:ext uri="{FF2B5EF4-FFF2-40B4-BE49-F238E27FC236}">
                <a16:creationId xmlns="" xmlns:a16="http://schemas.microsoft.com/office/drawing/2014/main" id="{13DFA25F-1837-46F3-A971-AE705FF4D24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82609" r="76183" b="2530"/>
          <a:stretch/>
        </p:blipFill>
        <p:spPr>
          <a:xfrm>
            <a:off x="10598276" y="5838824"/>
            <a:ext cx="1088899" cy="1019175"/>
          </a:xfrm>
          <a:prstGeom prst="rect">
            <a:avLst/>
          </a:prstGeom>
        </p:spPr>
      </p:pic>
      <p:grpSp>
        <p:nvGrpSpPr>
          <p:cNvPr id="5" name="组合 4">
            <a:extLst>
              <a:ext uri="{FF2B5EF4-FFF2-40B4-BE49-F238E27FC236}">
                <a16:creationId xmlns="" xmlns:a16="http://schemas.microsoft.com/office/drawing/2014/main" id="{C25D0749-CB4A-4A32-A385-3CB3EE81444D}"/>
              </a:ext>
            </a:extLst>
          </p:cNvPr>
          <p:cNvGrpSpPr/>
          <p:nvPr/>
        </p:nvGrpSpPr>
        <p:grpSpPr>
          <a:xfrm>
            <a:off x="5164284" y="1757831"/>
            <a:ext cx="5121378" cy="3013279"/>
            <a:chOff x="5164284" y="1757831"/>
            <a:chExt cx="5121378" cy="3013279"/>
          </a:xfrm>
        </p:grpSpPr>
        <p:pic>
          <p:nvPicPr>
            <p:cNvPr id="4" name="图片 3">
              <a:extLst>
                <a:ext uri="{FF2B5EF4-FFF2-40B4-BE49-F238E27FC236}">
                  <a16:creationId xmlns="" xmlns:a16="http://schemas.microsoft.com/office/drawing/2014/main" id="{12D6402A-576E-4C71-A898-92394DAA1C1C}"/>
                </a:ext>
              </a:extLst>
            </p:cNvPr>
            <p:cNvPicPr>
              <a:picLocks noChangeAspect="1"/>
            </p:cNvPicPr>
            <p:nvPr/>
          </p:nvPicPr>
          <p:blipFill rotWithShape="1">
            <a:blip r:embed="rId7"/>
            <a:srcRect l="6622" t="1611" r="20421" b="58767"/>
            <a:stretch/>
          </p:blipFill>
          <p:spPr>
            <a:xfrm>
              <a:off x="5164284" y="1757831"/>
              <a:ext cx="4038600" cy="1343025"/>
            </a:xfrm>
            <a:prstGeom prst="rect">
              <a:avLst/>
            </a:prstGeom>
          </p:spPr>
        </p:pic>
        <p:pic>
          <p:nvPicPr>
            <p:cNvPr id="38" name="图片 37">
              <a:extLst>
                <a:ext uri="{FF2B5EF4-FFF2-40B4-BE49-F238E27FC236}">
                  <a16:creationId xmlns="" xmlns:a16="http://schemas.microsoft.com/office/drawing/2014/main" id="{684B2492-3B3E-4F50-8D5C-398BE4C577D3}"/>
                </a:ext>
              </a:extLst>
            </p:cNvPr>
            <p:cNvPicPr>
              <a:picLocks noChangeAspect="1"/>
            </p:cNvPicPr>
            <p:nvPr/>
          </p:nvPicPr>
          <p:blipFill rotWithShape="1">
            <a:blip r:embed="rId7"/>
            <a:srcRect l="14197" t="42638" r="4588" b="20270"/>
            <a:stretch/>
          </p:blipFill>
          <p:spPr>
            <a:xfrm>
              <a:off x="5875982" y="3050215"/>
              <a:ext cx="4147285" cy="1159835"/>
            </a:xfrm>
            <a:prstGeom prst="rect">
              <a:avLst/>
            </a:prstGeom>
          </p:spPr>
        </p:pic>
        <p:pic>
          <p:nvPicPr>
            <p:cNvPr id="39" name="图片 38">
              <a:extLst>
                <a:ext uri="{FF2B5EF4-FFF2-40B4-BE49-F238E27FC236}">
                  <a16:creationId xmlns="" xmlns:a16="http://schemas.microsoft.com/office/drawing/2014/main" id="{1EAAA62E-725B-4DCC-BEC6-9E9F996D1B5A}"/>
                </a:ext>
              </a:extLst>
            </p:cNvPr>
            <p:cNvPicPr>
              <a:picLocks noChangeAspect="1"/>
            </p:cNvPicPr>
            <p:nvPr/>
          </p:nvPicPr>
          <p:blipFill rotWithShape="1">
            <a:blip r:embed="rId7"/>
            <a:srcRect l="14197" t="80696" r="4588" b="3441"/>
            <a:stretch/>
          </p:blipFill>
          <p:spPr>
            <a:xfrm>
              <a:off x="5789862" y="4233383"/>
              <a:ext cx="4495800" cy="537727"/>
            </a:xfrm>
            <a:prstGeom prst="rect">
              <a:avLst/>
            </a:prstGeom>
          </p:spPr>
        </p:pic>
      </p:grpSp>
    </p:spTree>
    <p:extLst>
      <p:ext uri="{BB962C8B-B14F-4D97-AF65-F5344CB8AC3E}">
        <p14:creationId xmlns:p14="http://schemas.microsoft.com/office/powerpoint/2010/main" val="388344355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32"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circle(out)">
                                      <p:cBhvr>
                                        <p:cTn id="14" dur="20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animEffect transition="in" filter="fade">
                                      <p:cBhvr>
                                        <p:cTn id="38" dur="5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Effect transition="in" filter="fade">
                                      <p:cBhvr>
                                        <p:cTn id="50" dur="500"/>
                                        <p:tgtEl>
                                          <p:spTgt spid="3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9EC0C0B-1779-460E-AAE4-AA5D71C7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 xmlns:a16="http://schemas.microsoft.com/office/drawing/2014/main" id="{176D291B-B7DE-403B-B907-5455B1680160}"/>
              </a:ext>
            </a:extLst>
          </p:cNvPr>
          <p:cNvPicPr>
            <a:picLocks noChangeAspect="1"/>
          </p:cNvPicPr>
          <p:nvPr/>
        </p:nvPicPr>
        <p:blipFill rotWithShape="1">
          <a:blip r:embed="rId3"/>
          <a:srcRect l="7031" r="8907"/>
          <a:stretch/>
        </p:blipFill>
        <p:spPr>
          <a:xfrm>
            <a:off x="683123" y="-1"/>
            <a:ext cx="10825754" cy="6511056"/>
          </a:xfrm>
          <a:prstGeom prst="rect">
            <a:avLst/>
          </a:prstGeom>
        </p:spPr>
      </p:pic>
      <p:pic>
        <p:nvPicPr>
          <p:cNvPr id="21" name="图片 20">
            <a:extLst>
              <a:ext uri="{FF2B5EF4-FFF2-40B4-BE49-F238E27FC236}">
                <a16:creationId xmlns="" xmlns:a16="http://schemas.microsoft.com/office/drawing/2014/main" id="{69A13195-2CA4-4D67-A989-BA283F143C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2025" b="81696"/>
          <a:stretch/>
        </p:blipFill>
        <p:spPr>
          <a:xfrm>
            <a:off x="333828" y="5227673"/>
            <a:ext cx="1724025" cy="1692013"/>
          </a:xfrm>
          <a:prstGeom prst="rect">
            <a:avLst/>
          </a:prstGeom>
        </p:spPr>
      </p:pic>
      <p:pic>
        <p:nvPicPr>
          <p:cNvPr id="32" name="图片 31">
            <a:extLst>
              <a:ext uri="{FF2B5EF4-FFF2-40B4-BE49-F238E27FC236}">
                <a16:creationId xmlns="" xmlns:a16="http://schemas.microsoft.com/office/drawing/2014/main" id="{13DFA25F-1837-46F3-A971-AE705FF4D24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2609" r="76183" b="2530"/>
          <a:stretch/>
        </p:blipFill>
        <p:spPr>
          <a:xfrm>
            <a:off x="10598276" y="5838824"/>
            <a:ext cx="1088899" cy="1019175"/>
          </a:xfrm>
          <a:prstGeom prst="rect">
            <a:avLst/>
          </a:prstGeom>
        </p:spPr>
      </p:pic>
      <p:pic>
        <p:nvPicPr>
          <p:cNvPr id="7" name="图片 6">
            <a:extLst>
              <a:ext uri="{FF2B5EF4-FFF2-40B4-BE49-F238E27FC236}">
                <a16:creationId xmlns="" xmlns:a16="http://schemas.microsoft.com/office/drawing/2014/main" id="{9997AFD7-580E-433E-A0A9-C8636337AA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9493" y="3742455"/>
            <a:ext cx="4717143" cy="2768600"/>
          </a:xfrm>
          <a:prstGeom prst="rect">
            <a:avLst/>
          </a:prstGeom>
        </p:spPr>
      </p:pic>
      <p:sp>
        <p:nvSpPr>
          <p:cNvPr id="25" name="文本框 24">
            <a:extLst>
              <a:ext uri="{FF2B5EF4-FFF2-40B4-BE49-F238E27FC236}">
                <a16:creationId xmlns="" xmlns:a16="http://schemas.microsoft.com/office/drawing/2014/main" id="{7B316729-5817-48C8-BAA1-4E227C7ACEF0}"/>
              </a:ext>
            </a:extLst>
          </p:cNvPr>
          <p:cNvSpPr txBox="1"/>
          <p:nvPr/>
        </p:nvSpPr>
        <p:spPr>
          <a:xfrm>
            <a:off x="4592368" y="1937601"/>
            <a:ext cx="2856461" cy="830997"/>
          </a:xfrm>
          <a:prstGeom prst="rect">
            <a:avLst/>
          </a:prstGeom>
          <a:noFill/>
        </p:spPr>
        <p:txBody>
          <a:bodyPr wrap="square" rtlCol="0">
            <a:spAutoFit/>
          </a:bodyPr>
          <a:lstStyle/>
          <a:p>
            <a:pPr algn="dist"/>
            <a:r>
              <a:rPr lang="en-US" altLang="zh-CN" sz="4800" b="1" dirty="0">
                <a:solidFill>
                  <a:srgbClr val="FA623E"/>
                </a:solidFill>
                <a:cs typeface="+mn-ea"/>
                <a:sym typeface="+mn-lt"/>
              </a:rPr>
              <a:t>Part 03</a:t>
            </a:r>
            <a:endParaRPr lang="zh-CN" altLang="en-US" sz="4800" b="1" dirty="0">
              <a:solidFill>
                <a:srgbClr val="FA623E"/>
              </a:solidFill>
              <a:cs typeface="+mn-ea"/>
              <a:sym typeface="+mn-lt"/>
            </a:endParaRPr>
          </a:p>
        </p:txBody>
      </p:sp>
      <p:sp>
        <p:nvSpPr>
          <p:cNvPr id="26" name="文本框 25">
            <a:extLst>
              <a:ext uri="{FF2B5EF4-FFF2-40B4-BE49-F238E27FC236}">
                <a16:creationId xmlns="" xmlns:a16="http://schemas.microsoft.com/office/drawing/2014/main" id="{43730E1F-82CD-446A-82EF-F6AFE90DAFAB}"/>
              </a:ext>
            </a:extLst>
          </p:cNvPr>
          <p:cNvSpPr txBox="1"/>
          <p:nvPr/>
        </p:nvSpPr>
        <p:spPr>
          <a:xfrm>
            <a:off x="4512920" y="2700046"/>
            <a:ext cx="3166159" cy="830997"/>
          </a:xfrm>
          <a:prstGeom prst="rect">
            <a:avLst/>
          </a:prstGeom>
          <a:noFill/>
        </p:spPr>
        <p:txBody>
          <a:bodyPr wrap="square" rtlCol="0">
            <a:spAutoFit/>
          </a:bodyPr>
          <a:lstStyle/>
          <a:p>
            <a:pPr algn="dist"/>
            <a:r>
              <a:rPr lang="zh-CN" altLang="en-US" sz="4800" b="1" dirty="0">
                <a:solidFill>
                  <a:srgbClr val="7DB5FF"/>
                </a:solidFill>
                <a:cs typeface="+mn-ea"/>
                <a:sym typeface="+mn-lt"/>
              </a:rPr>
              <a:t>组织背景</a:t>
            </a:r>
          </a:p>
        </p:txBody>
      </p:sp>
      <p:pic>
        <p:nvPicPr>
          <p:cNvPr id="9" name="图片 8">
            <a:extLst>
              <a:ext uri="{FF2B5EF4-FFF2-40B4-BE49-F238E27FC236}">
                <a16:creationId xmlns="" xmlns:a16="http://schemas.microsoft.com/office/drawing/2014/main" id="{88C0CF58-D37D-4A4C-AF30-6E2711EAA8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50488"/>
          <a:stretch/>
        </p:blipFill>
        <p:spPr>
          <a:xfrm>
            <a:off x="1646500" y="1310688"/>
            <a:ext cx="1497819" cy="489320"/>
          </a:xfrm>
          <a:prstGeom prst="rect">
            <a:avLst/>
          </a:prstGeom>
        </p:spPr>
      </p:pic>
      <p:pic>
        <p:nvPicPr>
          <p:cNvPr id="12" name="图片 11">
            <a:extLst>
              <a:ext uri="{FF2B5EF4-FFF2-40B4-BE49-F238E27FC236}">
                <a16:creationId xmlns="" xmlns:a16="http://schemas.microsoft.com/office/drawing/2014/main" id="{CD452D92-EFBD-4827-B9FE-4391346618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0488"/>
          <a:stretch/>
        </p:blipFill>
        <p:spPr>
          <a:xfrm>
            <a:off x="9047681" y="1310689"/>
            <a:ext cx="1497819" cy="489319"/>
          </a:xfrm>
          <a:prstGeom prst="rect">
            <a:avLst/>
          </a:prstGeom>
        </p:spPr>
      </p:pic>
    </p:spTree>
    <p:extLst>
      <p:ext uri="{BB962C8B-B14F-4D97-AF65-F5344CB8AC3E}">
        <p14:creationId xmlns:p14="http://schemas.microsoft.com/office/powerpoint/2010/main" val="27374312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337639" y="1859628"/>
            <a:ext cx="5517596" cy="3474413"/>
          </a:xfrm>
          <a:prstGeom prst="rect">
            <a:avLst/>
          </a:prstGeom>
          <a:noFill/>
        </p:spPr>
        <p:txBody>
          <a:bodyPr wrap="square" rtlCol="0">
            <a:spAutoFit/>
          </a:bodyPr>
          <a:lstStyle/>
          <a:p>
            <a:pPr>
              <a:lnSpc>
                <a:spcPct val="200000"/>
              </a:lnSpc>
            </a:pPr>
            <a:r>
              <a:rPr lang="zh-CN" altLang="en-US" sz="1400" dirty="0">
                <a:cs typeface="+mn-ea"/>
                <a:sym typeface="+mn-lt"/>
              </a:rPr>
              <a:t>     红十字国际委员会（</a:t>
            </a:r>
            <a:r>
              <a:rPr lang="en-US" altLang="zh-CN" sz="1400" dirty="0">
                <a:cs typeface="+mn-ea"/>
                <a:sym typeface="+mn-lt"/>
              </a:rPr>
              <a:t>International Committee of The Red Cross</a:t>
            </a:r>
            <a:r>
              <a:rPr lang="zh-CN" altLang="en-US" sz="1400" dirty="0">
                <a:cs typeface="+mn-ea"/>
                <a:sym typeface="+mn-lt"/>
              </a:rPr>
              <a:t>）创建于</a:t>
            </a:r>
            <a:r>
              <a:rPr lang="en-US" altLang="zh-CN" sz="1400" dirty="0">
                <a:cs typeface="+mn-ea"/>
                <a:sym typeface="+mn-lt"/>
              </a:rPr>
              <a:t>1863</a:t>
            </a:r>
            <a:r>
              <a:rPr lang="zh-CN" altLang="en-US" sz="1400" dirty="0">
                <a:cs typeface="+mn-ea"/>
                <a:sym typeface="+mn-lt"/>
              </a:rPr>
              <a:t>年，是个独立的人道主义机构，也是红十字会的创始团体。在武装冲突或动乱场合，红十字国际委员会作为中立者，主动地根据日内瓦公约，努力保护和救助战争和内乱的受害者，从而对世界和平做出贡献。红十字会与红新月会国际联合会创建于</a:t>
            </a:r>
            <a:r>
              <a:rPr lang="en-US" altLang="zh-CN" sz="1400" dirty="0">
                <a:cs typeface="+mn-ea"/>
                <a:sym typeface="+mn-lt"/>
              </a:rPr>
              <a:t>1919</a:t>
            </a:r>
            <a:r>
              <a:rPr lang="zh-CN" altLang="en-US" sz="1400" dirty="0">
                <a:cs typeface="+mn-ea"/>
                <a:sym typeface="+mn-lt"/>
              </a:rPr>
              <a:t>年，前身是红十字会与红新月会协会。它的职责是促进各国红会开展人道工作、协调各国红会救济自然灾害者的行动，以及救助武装冲突地区以外的难民。国际联合会通过这些工作来推动世界和平。</a:t>
            </a:r>
          </a:p>
        </p:txBody>
      </p:sp>
      <p:cxnSp>
        <p:nvCxnSpPr>
          <p:cNvPr id="11" name="直接连接符 10"/>
          <p:cNvCxnSpPr/>
          <p:nvPr/>
        </p:nvCxnSpPr>
        <p:spPr>
          <a:xfrm>
            <a:off x="988244" y="5875020"/>
            <a:ext cx="11553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78B96F75-80CF-4DF3-9CC1-BF0A4B40E977}"/>
              </a:ext>
            </a:extLst>
          </p:cNvPr>
          <p:cNvSpPr txBox="1"/>
          <p:nvPr/>
        </p:nvSpPr>
        <p:spPr>
          <a:xfrm>
            <a:off x="1785356" y="795432"/>
            <a:ext cx="2240280" cy="523220"/>
          </a:xfrm>
          <a:prstGeom prst="rect">
            <a:avLst/>
          </a:prstGeom>
          <a:noFill/>
        </p:spPr>
        <p:txBody>
          <a:bodyPr wrap="square" rtlCol="0">
            <a:spAutoFit/>
          </a:bodyPr>
          <a:lstStyle/>
          <a:p>
            <a:pPr algn="dist"/>
            <a:r>
              <a:rPr lang="zh-CN" altLang="en-US" sz="2800" dirty="0">
                <a:cs typeface="+mn-ea"/>
                <a:sym typeface="+mn-lt"/>
              </a:rPr>
              <a:t>组织背景</a:t>
            </a:r>
          </a:p>
        </p:txBody>
      </p:sp>
      <p:pic>
        <p:nvPicPr>
          <p:cNvPr id="13" name="图片 12">
            <a:extLst>
              <a:ext uri="{FF2B5EF4-FFF2-40B4-BE49-F238E27FC236}">
                <a16:creationId xmlns="" xmlns:a16="http://schemas.microsoft.com/office/drawing/2014/main" id="{D01E3C8F-6D85-45E4-95B9-02D46EF895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7101" y="1859628"/>
            <a:ext cx="3696789" cy="36967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ircle(out)">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313821" y="1712176"/>
            <a:ext cx="9590943" cy="1319977"/>
          </a:xfrm>
          <a:prstGeom prst="rect">
            <a:avLst/>
          </a:prstGeom>
          <a:noFill/>
        </p:spPr>
        <p:txBody>
          <a:bodyPr wrap="square" rtlCol="0">
            <a:spAutoFit/>
          </a:bodyPr>
          <a:lstStyle/>
          <a:p>
            <a:pPr>
              <a:lnSpc>
                <a:spcPct val="200000"/>
              </a:lnSpc>
            </a:pPr>
            <a:r>
              <a:rPr lang="en-US" altLang="zh-CN" sz="1400" dirty="0">
                <a:cs typeface="+mn-ea"/>
                <a:sym typeface="+mn-lt"/>
              </a:rPr>
              <a:t>     1864</a:t>
            </a:r>
            <a:r>
              <a:rPr lang="zh-CN" altLang="en-US" sz="1400" dirty="0">
                <a:cs typeface="+mn-ea"/>
                <a:sym typeface="+mn-lt"/>
              </a:rPr>
              <a:t>年</a:t>
            </a:r>
            <a:r>
              <a:rPr lang="en-US" altLang="zh-CN" sz="1400" dirty="0">
                <a:cs typeface="+mn-ea"/>
                <a:sym typeface="+mn-lt"/>
              </a:rPr>
              <a:t>8</a:t>
            </a:r>
            <a:r>
              <a:rPr lang="zh-CN" altLang="en-US" sz="1400" dirty="0">
                <a:cs typeface="+mn-ea"/>
                <a:sym typeface="+mn-lt"/>
              </a:rPr>
              <a:t>月，红十字会在日内瓦再次举行会议，签署了第一个</a:t>
            </a:r>
            <a:r>
              <a:rPr lang="en-US" altLang="zh-CN" sz="1400" dirty="0">
                <a:cs typeface="+mn-ea"/>
                <a:sym typeface="+mn-lt"/>
              </a:rPr>
              <a:t>《</a:t>
            </a:r>
            <a:r>
              <a:rPr lang="zh-CN" altLang="en-US" sz="1400" dirty="0">
                <a:cs typeface="+mn-ea"/>
                <a:sym typeface="+mn-lt"/>
              </a:rPr>
              <a:t>改善战地武装部队伤者病者境遇之日内瓦公约</a:t>
            </a:r>
            <a:r>
              <a:rPr lang="en-US" altLang="zh-CN" sz="1400" dirty="0">
                <a:cs typeface="+mn-ea"/>
                <a:sym typeface="+mn-lt"/>
              </a:rPr>
              <a:t>》</a:t>
            </a:r>
            <a:r>
              <a:rPr lang="zh-CN" altLang="en-US" sz="1400" dirty="0">
                <a:cs typeface="+mn-ea"/>
                <a:sym typeface="+mn-lt"/>
              </a:rPr>
              <a:t>，即红十字会公约。从此，红十字会正式得到国际公约的承认和保护。由于宗教和历史等原因，一些伊斯兰国家类似的组织采用红新月或红狮和太阳作为标志。</a:t>
            </a:r>
          </a:p>
        </p:txBody>
      </p:sp>
      <p:sp>
        <p:nvSpPr>
          <p:cNvPr id="9" name="文本框 8"/>
          <p:cNvSpPr txBox="1"/>
          <p:nvPr/>
        </p:nvSpPr>
        <p:spPr>
          <a:xfrm>
            <a:off x="5780858" y="3218190"/>
            <a:ext cx="5123906" cy="2612638"/>
          </a:xfrm>
          <a:prstGeom prst="rect">
            <a:avLst/>
          </a:prstGeom>
          <a:noFill/>
        </p:spPr>
        <p:txBody>
          <a:bodyPr wrap="square" rtlCol="0">
            <a:spAutoFit/>
          </a:bodyPr>
          <a:lstStyle/>
          <a:p>
            <a:pPr>
              <a:lnSpc>
                <a:spcPct val="200000"/>
              </a:lnSpc>
            </a:pPr>
            <a:r>
              <a:rPr lang="zh-CN" altLang="en-US" sz="1400" dirty="0">
                <a:cs typeface="+mn-ea"/>
                <a:sym typeface="+mn-lt"/>
              </a:rPr>
              <a:t>     红十字会或红新月会都是同一性质的志愿救护、救济团体，在世界上被认为是一个超越国界、超越时空的非政治、非宗教的人道主义团体。初创时旨在在战时照顾伤员，后成为一般地预防灾难、救济难民的机构。世界上许多国家都成立了红十字会或红新月会。在国际上，它们的联合组织是红十字会与红新月会国际联合会。</a:t>
            </a:r>
          </a:p>
        </p:txBody>
      </p:sp>
      <p:cxnSp>
        <p:nvCxnSpPr>
          <p:cNvPr id="11" name="直接连接符 10"/>
          <p:cNvCxnSpPr/>
          <p:nvPr/>
        </p:nvCxnSpPr>
        <p:spPr>
          <a:xfrm>
            <a:off x="706855" y="2550042"/>
            <a:ext cx="0" cy="3274255"/>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1437620" y="2372165"/>
            <a:ext cx="0" cy="3630011"/>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 xmlns:a16="http://schemas.microsoft.com/office/drawing/2014/main" id="{29830AD1-7B99-4D76-BD28-A1F8094F231D}"/>
              </a:ext>
            </a:extLst>
          </p:cNvPr>
          <p:cNvSpPr txBox="1"/>
          <p:nvPr/>
        </p:nvSpPr>
        <p:spPr>
          <a:xfrm>
            <a:off x="1785356" y="795432"/>
            <a:ext cx="2240280" cy="523220"/>
          </a:xfrm>
          <a:prstGeom prst="rect">
            <a:avLst/>
          </a:prstGeom>
          <a:noFill/>
        </p:spPr>
        <p:txBody>
          <a:bodyPr wrap="square" rtlCol="0">
            <a:spAutoFit/>
          </a:bodyPr>
          <a:lstStyle/>
          <a:p>
            <a:pPr algn="dist"/>
            <a:r>
              <a:rPr lang="zh-CN" altLang="en-US" sz="2800" dirty="0">
                <a:cs typeface="+mn-ea"/>
                <a:sym typeface="+mn-lt"/>
              </a:rPr>
              <a:t>组织背景</a:t>
            </a:r>
          </a:p>
        </p:txBody>
      </p:sp>
      <p:pic>
        <p:nvPicPr>
          <p:cNvPr id="15" name="图片 14">
            <a:extLst>
              <a:ext uri="{FF2B5EF4-FFF2-40B4-BE49-F238E27FC236}">
                <a16:creationId xmlns="" xmlns:a16="http://schemas.microsoft.com/office/drawing/2014/main" id="{378D80AC-16B6-45B2-915E-ED8510BD65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7769" b="9463"/>
          <a:stretch/>
        </p:blipFill>
        <p:spPr>
          <a:xfrm>
            <a:off x="1422155" y="3278582"/>
            <a:ext cx="3825847" cy="278398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组织背景</a:t>
            </a:r>
          </a:p>
        </p:txBody>
      </p:sp>
      <p:sp>
        <p:nvSpPr>
          <p:cNvPr id="7" name="文本框 6"/>
          <p:cNvSpPr txBox="1"/>
          <p:nvPr/>
        </p:nvSpPr>
        <p:spPr>
          <a:xfrm>
            <a:off x="2778170" y="2471289"/>
            <a:ext cx="2029097" cy="307777"/>
          </a:xfrm>
          <a:prstGeom prst="rect">
            <a:avLst/>
          </a:prstGeom>
          <a:noFill/>
        </p:spPr>
        <p:txBody>
          <a:bodyPr wrap="square" rtlCol="0">
            <a:spAutoFit/>
          </a:bodyPr>
          <a:lstStyle/>
          <a:p>
            <a:pPr algn="dist"/>
            <a:r>
              <a:rPr lang="zh-CN" altLang="en-US" sz="1400" dirty="0">
                <a:solidFill>
                  <a:srgbClr val="FA623E"/>
                </a:solidFill>
                <a:cs typeface="+mn-ea"/>
                <a:sym typeface="+mn-lt"/>
              </a:rPr>
              <a:t>创始人</a:t>
            </a:r>
          </a:p>
        </p:txBody>
      </p:sp>
      <p:sp>
        <p:nvSpPr>
          <p:cNvPr id="8" name="文本框 7"/>
          <p:cNvSpPr txBox="1"/>
          <p:nvPr/>
        </p:nvSpPr>
        <p:spPr>
          <a:xfrm>
            <a:off x="1747763" y="2779066"/>
            <a:ext cx="4801622" cy="2778774"/>
          </a:xfrm>
          <a:prstGeom prst="rect">
            <a:avLst/>
          </a:prstGeom>
          <a:noFill/>
        </p:spPr>
        <p:txBody>
          <a:bodyPr wrap="square" rtlCol="0">
            <a:spAutoFit/>
          </a:bodyPr>
          <a:lstStyle/>
          <a:p>
            <a:pPr>
              <a:lnSpc>
                <a:spcPct val="200000"/>
              </a:lnSpc>
            </a:pPr>
            <a:r>
              <a:rPr lang="zh-CN" altLang="en-US" dirty="0">
                <a:cs typeface="+mn-ea"/>
                <a:sym typeface="+mn-lt"/>
              </a:rPr>
              <a:t>      在瑞士苏黎世某处的苍松翠柏间，耸立着一座白色的大理石纪念碑，碑上正面的浮雕是一位白衣战士，他正跪下给一个濒于死亡的伤兵喂水；碑的背面刻着几行字：让</a:t>
            </a:r>
            <a:r>
              <a:rPr lang="en-US" altLang="zh-CN" dirty="0">
                <a:cs typeface="+mn-ea"/>
                <a:sym typeface="+mn-lt"/>
              </a:rPr>
              <a:t>·</a:t>
            </a:r>
            <a:r>
              <a:rPr lang="zh-CN" altLang="en-US" dirty="0">
                <a:cs typeface="+mn-ea"/>
                <a:sym typeface="+mn-lt"/>
              </a:rPr>
              <a:t>亨利</a:t>
            </a:r>
            <a:r>
              <a:rPr lang="en-US" altLang="zh-CN" dirty="0">
                <a:cs typeface="+mn-ea"/>
                <a:sym typeface="+mn-lt"/>
              </a:rPr>
              <a:t>·</a:t>
            </a:r>
            <a:r>
              <a:rPr lang="zh-CN" altLang="en-US" dirty="0">
                <a:cs typeface="+mn-ea"/>
                <a:sym typeface="+mn-lt"/>
              </a:rPr>
              <a:t>杜南，</a:t>
            </a:r>
            <a:r>
              <a:rPr lang="en-US" altLang="zh-CN" dirty="0">
                <a:cs typeface="+mn-ea"/>
                <a:sym typeface="+mn-lt"/>
              </a:rPr>
              <a:t>1828—1910</a:t>
            </a:r>
            <a:r>
              <a:rPr lang="zh-CN" altLang="en-US" dirty="0">
                <a:cs typeface="+mn-ea"/>
                <a:sym typeface="+mn-lt"/>
              </a:rPr>
              <a:t>，红十字会创始人。</a:t>
            </a:r>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4735" y="1993756"/>
            <a:ext cx="2741643" cy="365552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9" name="矩形 18"/>
          <p:cNvSpPr/>
          <p:nvPr/>
        </p:nvSpPr>
        <p:spPr>
          <a:xfrm>
            <a:off x="2575078" y="1880230"/>
            <a:ext cx="2435282" cy="584775"/>
          </a:xfrm>
          <a:prstGeom prst="rect">
            <a:avLst/>
          </a:prstGeom>
        </p:spPr>
        <p:txBody>
          <a:bodyPr wrap="none">
            <a:spAutoFit/>
          </a:bodyPr>
          <a:lstStyle/>
          <a:p>
            <a:r>
              <a:rPr lang="zh-CN" altLang="en-US" sz="3200" dirty="0">
                <a:cs typeface="+mn-ea"/>
                <a:sym typeface="+mn-lt"/>
              </a:rPr>
              <a:t>让</a:t>
            </a:r>
            <a:r>
              <a:rPr lang="en-US" altLang="zh-CN" sz="3200" dirty="0">
                <a:cs typeface="+mn-ea"/>
                <a:sym typeface="+mn-lt"/>
              </a:rPr>
              <a:t>·</a:t>
            </a:r>
            <a:r>
              <a:rPr lang="zh-CN" altLang="en-US" sz="3200" dirty="0">
                <a:cs typeface="+mn-ea"/>
                <a:sym typeface="+mn-lt"/>
              </a:rPr>
              <a:t>亨利</a:t>
            </a:r>
            <a:r>
              <a:rPr lang="en-US" altLang="zh-CN" sz="3200" dirty="0">
                <a:cs typeface="+mn-ea"/>
                <a:sym typeface="+mn-lt"/>
              </a:rPr>
              <a:t>·</a:t>
            </a:r>
            <a:r>
              <a:rPr lang="zh-CN" altLang="en-US" sz="3200" dirty="0">
                <a:cs typeface="+mn-ea"/>
                <a:sym typeface="+mn-lt"/>
              </a:rPr>
              <a:t>杜南</a:t>
            </a:r>
            <a:endParaRPr lang="zh-CN" altLang="en-US" sz="4000" dirty="0">
              <a:cs typeface="+mn-ea"/>
              <a:sym typeface="+mn-lt"/>
            </a:endParaRPr>
          </a:p>
        </p:txBody>
      </p:sp>
      <p:sp>
        <p:nvSpPr>
          <p:cNvPr id="20" name="Freeform 12"/>
          <p:cNvSpPr>
            <a:spLocks noEditPoints="1"/>
          </p:cNvSpPr>
          <p:nvPr/>
        </p:nvSpPr>
        <p:spPr bwMode="auto">
          <a:xfrm>
            <a:off x="1852610" y="1801852"/>
            <a:ext cx="644090" cy="748323"/>
          </a:xfrm>
          <a:custGeom>
            <a:avLst/>
            <a:gdLst>
              <a:gd name="T0" fmla="*/ 384 w 488"/>
              <a:gd name="T1" fmla="*/ 435 h 596"/>
              <a:gd name="T2" fmla="*/ 384 w 488"/>
              <a:gd name="T3" fmla="*/ 578 h 596"/>
              <a:gd name="T4" fmla="*/ 361 w 488"/>
              <a:gd name="T5" fmla="*/ 591 h 596"/>
              <a:gd name="T6" fmla="*/ 295 w 488"/>
              <a:gd name="T7" fmla="*/ 552 h 596"/>
              <a:gd name="T8" fmla="*/ 287 w 488"/>
              <a:gd name="T9" fmla="*/ 539 h 596"/>
              <a:gd name="T10" fmla="*/ 287 w 488"/>
              <a:gd name="T11" fmla="*/ 478 h 596"/>
              <a:gd name="T12" fmla="*/ 282 w 488"/>
              <a:gd name="T13" fmla="*/ 474 h 596"/>
              <a:gd name="T14" fmla="*/ 222 w 488"/>
              <a:gd name="T15" fmla="*/ 469 h 596"/>
              <a:gd name="T16" fmla="*/ 216 w 488"/>
              <a:gd name="T17" fmla="*/ 473 h 596"/>
              <a:gd name="T18" fmla="*/ 216 w 488"/>
              <a:gd name="T19" fmla="*/ 539 h 596"/>
              <a:gd name="T20" fmla="*/ 208 w 488"/>
              <a:gd name="T21" fmla="*/ 552 h 596"/>
              <a:gd name="T22" fmla="*/ 141 w 488"/>
              <a:gd name="T23" fmla="*/ 591 h 596"/>
              <a:gd name="T24" fmla="*/ 119 w 488"/>
              <a:gd name="T25" fmla="*/ 578 h 596"/>
              <a:gd name="T26" fmla="*/ 119 w 488"/>
              <a:gd name="T27" fmla="*/ 450 h 596"/>
              <a:gd name="T28" fmla="*/ 116 w 488"/>
              <a:gd name="T29" fmla="*/ 446 h 596"/>
              <a:gd name="T30" fmla="*/ 81 w 488"/>
              <a:gd name="T31" fmla="*/ 430 h 596"/>
              <a:gd name="T32" fmla="*/ 65 w 488"/>
              <a:gd name="T33" fmla="*/ 343 h 596"/>
              <a:gd name="T34" fmla="*/ 55 w 488"/>
              <a:gd name="T35" fmla="*/ 318 h 596"/>
              <a:gd name="T36" fmla="*/ 32 w 488"/>
              <a:gd name="T37" fmla="*/ 305 h 596"/>
              <a:gd name="T38" fmla="*/ 26 w 488"/>
              <a:gd name="T39" fmla="*/ 205 h 596"/>
              <a:gd name="T40" fmla="*/ 53 w 488"/>
              <a:gd name="T41" fmla="*/ 165 h 596"/>
              <a:gd name="T42" fmla="*/ 45 w 488"/>
              <a:gd name="T43" fmla="*/ 122 h 596"/>
              <a:gd name="T44" fmla="*/ 102 w 488"/>
              <a:gd name="T45" fmla="*/ 61 h 596"/>
              <a:gd name="T46" fmla="*/ 141 w 488"/>
              <a:gd name="T47" fmla="*/ 65 h 596"/>
              <a:gd name="T48" fmla="*/ 177 w 488"/>
              <a:gd name="T49" fmla="*/ 32 h 596"/>
              <a:gd name="T50" fmla="*/ 277 w 488"/>
              <a:gd name="T51" fmla="*/ 26 h 596"/>
              <a:gd name="T52" fmla="*/ 293 w 488"/>
              <a:gd name="T53" fmla="*/ 47 h 596"/>
              <a:gd name="T54" fmla="*/ 319 w 488"/>
              <a:gd name="T55" fmla="*/ 53 h 596"/>
              <a:gd name="T56" fmla="*/ 407 w 488"/>
              <a:gd name="T57" fmla="*/ 57 h 596"/>
              <a:gd name="T58" fmla="*/ 423 w 488"/>
              <a:gd name="T59" fmla="*/ 144 h 596"/>
              <a:gd name="T60" fmla="*/ 432 w 488"/>
              <a:gd name="T61" fmla="*/ 168 h 596"/>
              <a:gd name="T62" fmla="*/ 455 w 488"/>
              <a:gd name="T63" fmla="*/ 182 h 596"/>
              <a:gd name="T64" fmla="*/ 462 w 488"/>
              <a:gd name="T65" fmla="*/ 282 h 596"/>
              <a:gd name="T66" fmla="*/ 441 w 488"/>
              <a:gd name="T67" fmla="*/ 328 h 596"/>
              <a:gd name="T68" fmla="*/ 446 w 488"/>
              <a:gd name="T69" fmla="*/ 376 h 596"/>
              <a:gd name="T70" fmla="*/ 398 w 488"/>
              <a:gd name="T71" fmla="*/ 428 h 596"/>
              <a:gd name="T72" fmla="*/ 387 w 488"/>
              <a:gd name="T73" fmla="*/ 430 h 596"/>
              <a:gd name="T74" fmla="*/ 384 w 488"/>
              <a:gd name="T75" fmla="*/ 435 h 596"/>
              <a:gd name="T76" fmla="*/ 244 w 488"/>
              <a:gd name="T77" fmla="*/ 107 h 596"/>
              <a:gd name="T78" fmla="*/ 380 w 488"/>
              <a:gd name="T79" fmla="*/ 244 h 596"/>
              <a:gd name="T80" fmla="*/ 244 w 488"/>
              <a:gd name="T81" fmla="*/ 380 h 596"/>
              <a:gd name="T82" fmla="*/ 107 w 488"/>
              <a:gd name="T83" fmla="*/ 244 h 596"/>
              <a:gd name="T84" fmla="*/ 244 w 488"/>
              <a:gd name="T85" fmla="*/ 107 h 596"/>
              <a:gd name="T86" fmla="*/ 244 w 488"/>
              <a:gd name="T87" fmla="*/ 78 h 596"/>
              <a:gd name="T88" fmla="*/ 409 w 488"/>
              <a:gd name="T89" fmla="*/ 244 h 596"/>
              <a:gd name="T90" fmla="*/ 244 w 488"/>
              <a:gd name="T91" fmla="*/ 409 h 596"/>
              <a:gd name="T92" fmla="*/ 78 w 488"/>
              <a:gd name="T93" fmla="*/ 244 h 596"/>
              <a:gd name="T94" fmla="*/ 244 w 488"/>
              <a:gd name="T95" fmla="*/ 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8" h="596">
                <a:moveTo>
                  <a:pt x="384" y="435"/>
                </a:moveTo>
                <a:cubicBezTo>
                  <a:pt x="384" y="578"/>
                  <a:pt x="384" y="578"/>
                  <a:pt x="384" y="578"/>
                </a:cubicBezTo>
                <a:cubicBezTo>
                  <a:pt x="384" y="589"/>
                  <a:pt x="371" y="596"/>
                  <a:pt x="361" y="591"/>
                </a:cubicBezTo>
                <a:cubicBezTo>
                  <a:pt x="339" y="578"/>
                  <a:pt x="317" y="565"/>
                  <a:pt x="295" y="552"/>
                </a:cubicBezTo>
                <a:cubicBezTo>
                  <a:pt x="290" y="549"/>
                  <a:pt x="287" y="545"/>
                  <a:pt x="287" y="539"/>
                </a:cubicBezTo>
                <a:cubicBezTo>
                  <a:pt x="287" y="478"/>
                  <a:pt x="287" y="478"/>
                  <a:pt x="287" y="478"/>
                </a:cubicBezTo>
                <a:cubicBezTo>
                  <a:pt x="287" y="475"/>
                  <a:pt x="284" y="473"/>
                  <a:pt x="282" y="474"/>
                </a:cubicBezTo>
                <a:cubicBezTo>
                  <a:pt x="262" y="481"/>
                  <a:pt x="240" y="480"/>
                  <a:pt x="222" y="469"/>
                </a:cubicBezTo>
                <a:cubicBezTo>
                  <a:pt x="219" y="468"/>
                  <a:pt x="216" y="470"/>
                  <a:pt x="216" y="473"/>
                </a:cubicBezTo>
                <a:cubicBezTo>
                  <a:pt x="216" y="539"/>
                  <a:pt x="216" y="539"/>
                  <a:pt x="216" y="539"/>
                </a:cubicBezTo>
                <a:cubicBezTo>
                  <a:pt x="216" y="545"/>
                  <a:pt x="213" y="549"/>
                  <a:pt x="208" y="552"/>
                </a:cubicBezTo>
                <a:cubicBezTo>
                  <a:pt x="186" y="565"/>
                  <a:pt x="164" y="578"/>
                  <a:pt x="141" y="591"/>
                </a:cubicBezTo>
                <a:cubicBezTo>
                  <a:pt x="131" y="596"/>
                  <a:pt x="119" y="589"/>
                  <a:pt x="119" y="578"/>
                </a:cubicBezTo>
                <a:cubicBezTo>
                  <a:pt x="119" y="450"/>
                  <a:pt x="119" y="450"/>
                  <a:pt x="119" y="450"/>
                </a:cubicBezTo>
                <a:cubicBezTo>
                  <a:pt x="119" y="448"/>
                  <a:pt x="118" y="447"/>
                  <a:pt x="116" y="446"/>
                </a:cubicBezTo>
                <a:cubicBezTo>
                  <a:pt x="103" y="444"/>
                  <a:pt x="91" y="439"/>
                  <a:pt x="81" y="430"/>
                </a:cubicBezTo>
                <a:cubicBezTo>
                  <a:pt x="55" y="408"/>
                  <a:pt x="50" y="371"/>
                  <a:pt x="65" y="343"/>
                </a:cubicBezTo>
                <a:cubicBezTo>
                  <a:pt x="70" y="334"/>
                  <a:pt x="65" y="322"/>
                  <a:pt x="55" y="318"/>
                </a:cubicBezTo>
                <a:cubicBezTo>
                  <a:pt x="47" y="316"/>
                  <a:pt x="39" y="311"/>
                  <a:pt x="32" y="305"/>
                </a:cubicBezTo>
                <a:cubicBezTo>
                  <a:pt x="3" y="279"/>
                  <a:pt x="0" y="235"/>
                  <a:pt x="26" y="205"/>
                </a:cubicBezTo>
                <a:cubicBezTo>
                  <a:pt x="37" y="193"/>
                  <a:pt x="64" y="185"/>
                  <a:pt x="53" y="165"/>
                </a:cubicBezTo>
                <a:cubicBezTo>
                  <a:pt x="46" y="152"/>
                  <a:pt x="44" y="137"/>
                  <a:pt x="45" y="122"/>
                </a:cubicBezTo>
                <a:cubicBezTo>
                  <a:pt x="47" y="99"/>
                  <a:pt x="79" y="65"/>
                  <a:pt x="102" y="61"/>
                </a:cubicBezTo>
                <a:cubicBezTo>
                  <a:pt x="115" y="59"/>
                  <a:pt x="129" y="60"/>
                  <a:pt x="141" y="65"/>
                </a:cubicBezTo>
                <a:cubicBezTo>
                  <a:pt x="162" y="73"/>
                  <a:pt x="166" y="45"/>
                  <a:pt x="177" y="32"/>
                </a:cubicBezTo>
                <a:cubicBezTo>
                  <a:pt x="203" y="3"/>
                  <a:pt x="248" y="0"/>
                  <a:pt x="277" y="26"/>
                </a:cubicBezTo>
                <a:cubicBezTo>
                  <a:pt x="284" y="32"/>
                  <a:pt x="290" y="39"/>
                  <a:pt x="293" y="47"/>
                </a:cubicBezTo>
                <a:cubicBezTo>
                  <a:pt x="299" y="56"/>
                  <a:pt x="310" y="59"/>
                  <a:pt x="319" y="53"/>
                </a:cubicBezTo>
                <a:cubicBezTo>
                  <a:pt x="345" y="34"/>
                  <a:pt x="382" y="35"/>
                  <a:pt x="407" y="57"/>
                </a:cubicBezTo>
                <a:cubicBezTo>
                  <a:pt x="432" y="80"/>
                  <a:pt x="438" y="115"/>
                  <a:pt x="423" y="144"/>
                </a:cubicBezTo>
                <a:cubicBezTo>
                  <a:pt x="418" y="153"/>
                  <a:pt x="422" y="165"/>
                  <a:pt x="432" y="168"/>
                </a:cubicBezTo>
                <a:cubicBezTo>
                  <a:pt x="440" y="171"/>
                  <a:pt x="448" y="176"/>
                  <a:pt x="455" y="182"/>
                </a:cubicBezTo>
                <a:cubicBezTo>
                  <a:pt x="484" y="208"/>
                  <a:pt x="488" y="252"/>
                  <a:pt x="462" y="282"/>
                </a:cubicBezTo>
                <a:cubicBezTo>
                  <a:pt x="442" y="303"/>
                  <a:pt x="425" y="296"/>
                  <a:pt x="441" y="328"/>
                </a:cubicBezTo>
                <a:cubicBezTo>
                  <a:pt x="448" y="343"/>
                  <a:pt x="450" y="360"/>
                  <a:pt x="446" y="376"/>
                </a:cubicBezTo>
                <a:cubicBezTo>
                  <a:pt x="442" y="395"/>
                  <a:pt x="418" y="422"/>
                  <a:pt x="398" y="428"/>
                </a:cubicBezTo>
                <a:cubicBezTo>
                  <a:pt x="394" y="429"/>
                  <a:pt x="391" y="430"/>
                  <a:pt x="387" y="430"/>
                </a:cubicBezTo>
                <a:cubicBezTo>
                  <a:pt x="385" y="431"/>
                  <a:pt x="384" y="432"/>
                  <a:pt x="384" y="435"/>
                </a:cubicBezTo>
                <a:close/>
                <a:moveTo>
                  <a:pt x="244" y="107"/>
                </a:moveTo>
                <a:cubicBezTo>
                  <a:pt x="319" y="107"/>
                  <a:pt x="380" y="168"/>
                  <a:pt x="380" y="244"/>
                </a:cubicBezTo>
                <a:cubicBezTo>
                  <a:pt x="380" y="319"/>
                  <a:pt x="319" y="380"/>
                  <a:pt x="244" y="380"/>
                </a:cubicBezTo>
                <a:cubicBezTo>
                  <a:pt x="168" y="380"/>
                  <a:pt x="107" y="319"/>
                  <a:pt x="107" y="244"/>
                </a:cubicBezTo>
                <a:cubicBezTo>
                  <a:pt x="107" y="168"/>
                  <a:pt x="168" y="107"/>
                  <a:pt x="244" y="107"/>
                </a:cubicBezTo>
                <a:close/>
                <a:moveTo>
                  <a:pt x="244" y="78"/>
                </a:moveTo>
                <a:cubicBezTo>
                  <a:pt x="335" y="78"/>
                  <a:pt x="409" y="152"/>
                  <a:pt x="409" y="244"/>
                </a:cubicBezTo>
                <a:cubicBezTo>
                  <a:pt x="409" y="335"/>
                  <a:pt x="335" y="409"/>
                  <a:pt x="244" y="409"/>
                </a:cubicBezTo>
                <a:cubicBezTo>
                  <a:pt x="152" y="409"/>
                  <a:pt x="78" y="335"/>
                  <a:pt x="78" y="244"/>
                </a:cubicBezTo>
                <a:cubicBezTo>
                  <a:pt x="78" y="152"/>
                  <a:pt x="152" y="78"/>
                  <a:pt x="244" y="78"/>
                </a:cubicBezTo>
                <a:close/>
              </a:path>
            </a:pathLst>
          </a:custGeom>
          <a:solidFill>
            <a:srgbClr val="FA623E"/>
          </a:solidFill>
          <a:ln>
            <a:noFill/>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9" grpId="0"/>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组织背景</a:t>
            </a:r>
          </a:p>
        </p:txBody>
      </p:sp>
      <p:sp>
        <p:nvSpPr>
          <p:cNvPr id="7" name="文本框 6"/>
          <p:cNvSpPr txBox="1"/>
          <p:nvPr/>
        </p:nvSpPr>
        <p:spPr>
          <a:xfrm>
            <a:off x="2778170" y="2471289"/>
            <a:ext cx="2029097" cy="307777"/>
          </a:xfrm>
          <a:prstGeom prst="rect">
            <a:avLst/>
          </a:prstGeom>
          <a:noFill/>
        </p:spPr>
        <p:txBody>
          <a:bodyPr wrap="square" rtlCol="0">
            <a:spAutoFit/>
          </a:bodyPr>
          <a:lstStyle/>
          <a:p>
            <a:pPr algn="dist"/>
            <a:r>
              <a:rPr lang="zh-CN" altLang="en-US" sz="1400" dirty="0">
                <a:solidFill>
                  <a:srgbClr val="FA623E"/>
                </a:solidFill>
                <a:cs typeface="+mn-ea"/>
                <a:sym typeface="+mn-lt"/>
              </a:rPr>
              <a:t>创始人</a:t>
            </a:r>
          </a:p>
        </p:txBody>
      </p:sp>
      <p:sp>
        <p:nvSpPr>
          <p:cNvPr id="8" name="文本框 7"/>
          <p:cNvSpPr txBox="1"/>
          <p:nvPr/>
        </p:nvSpPr>
        <p:spPr>
          <a:xfrm>
            <a:off x="1747763" y="2812192"/>
            <a:ext cx="4801622" cy="2991268"/>
          </a:xfrm>
          <a:prstGeom prst="rect">
            <a:avLst/>
          </a:prstGeom>
          <a:noFill/>
        </p:spPr>
        <p:txBody>
          <a:bodyPr wrap="square" rtlCol="0">
            <a:spAutoFit/>
          </a:bodyPr>
          <a:lstStyle/>
          <a:p>
            <a:pPr>
              <a:lnSpc>
                <a:spcPct val="200000"/>
              </a:lnSpc>
            </a:pPr>
            <a:r>
              <a:rPr lang="zh-CN" altLang="en-US" sz="1200" dirty="0">
                <a:cs typeface="+mn-ea"/>
                <a:sym typeface="+mn-lt"/>
              </a:rPr>
              <a:t>亨利</a:t>
            </a:r>
            <a:r>
              <a:rPr lang="en-US" altLang="zh-CN" sz="1200" dirty="0">
                <a:cs typeface="+mn-ea"/>
                <a:sym typeface="+mn-lt"/>
              </a:rPr>
              <a:t>·</a:t>
            </a:r>
            <a:r>
              <a:rPr lang="zh-CN" altLang="en-US" sz="1200" dirty="0">
                <a:cs typeface="+mn-ea"/>
                <a:sym typeface="+mn-lt"/>
              </a:rPr>
              <a:t>杜南</a:t>
            </a:r>
            <a:r>
              <a:rPr lang="en-US" altLang="zh-CN" sz="1200" dirty="0">
                <a:cs typeface="+mn-ea"/>
                <a:sym typeface="+mn-lt"/>
              </a:rPr>
              <a:t>(Henry Dunant)1828</a:t>
            </a:r>
            <a:r>
              <a:rPr lang="zh-CN" altLang="en-US" sz="1200" dirty="0">
                <a:cs typeface="+mn-ea"/>
                <a:sym typeface="+mn-lt"/>
              </a:rPr>
              <a:t>年</a:t>
            </a:r>
            <a:r>
              <a:rPr lang="en-US" altLang="zh-CN" sz="1200" dirty="0">
                <a:cs typeface="+mn-ea"/>
                <a:sym typeface="+mn-lt"/>
              </a:rPr>
              <a:t>5</a:t>
            </a:r>
            <a:r>
              <a:rPr lang="zh-CN" altLang="en-US" sz="1200" dirty="0">
                <a:cs typeface="+mn-ea"/>
                <a:sym typeface="+mn-lt"/>
              </a:rPr>
              <a:t>月</a:t>
            </a:r>
            <a:r>
              <a:rPr lang="en-US" altLang="zh-CN" sz="1200" dirty="0">
                <a:cs typeface="+mn-ea"/>
                <a:sym typeface="+mn-lt"/>
              </a:rPr>
              <a:t>8</a:t>
            </a:r>
            <a:r>
              <a:rPr lang="zh-CN" altLang="en-US" sz="1200" dirty="0">
                <a:cs typeface="+mn-ea"/>
                <a:sym typeface="+mn-lt"/>
              </a:rPr>
              <a:t>日出生于瑞士日内瓦，是一位议员的儿子。从小受人道主义思想的熏陶，十分关心老弱病残和社会底层的穷苦人。</a:t>
            </a:r>
            <a:r>
              <a:rPr lang="en-US" altLang="zh-CN" sz="1200" dirty="0">
                <a:cs typeface="+mn-ea"/>
                <a:sym typeface="+mn-lt"/>
              </a:rPr>
              <a:t>1859</a:t>
            </a:r>
            <a:r>
              <a:rPr lang="zh-CN" altLang="en-US" sz="1200" dirty="0">
                <a:cs typeface="+mn-ea"/>
                <a:sym typeface="+mn-lt"/>
              </a:rPr>
              <a:t>年</a:t>
            </a:r>
            <a:r>
              <a:rPr lang="en-US" altLang="zh-CN" sz="1200" dirty="0">
                <a:cs typeface="+mn-ea"/>
                <a:sym typeface="+mn-lt"/>
              </a:rPr>
              <a:t>6</a:t>
            </a:r>
            <a:r>
              <a:rPr lang="zh-CN" altLang="en-US" sz="1200" dirty="0">
                <a:cs typeface="+mn-ea"/>
                <a:sym typeface="+mn-lt"/>
              </a:rPr>
              <a:t>月，这位年青的银行家偶经意大利北方的索弗利诺镇，恰逢拿破仑三世指挥的法兰西</a:t>
            </a:r>
            <a:r>
              <a:rPr lang="en-US" altLang="zh-CN" sz="1200" dirty="0">
                <a:cs typeface="+mn-ea"/>
                <a:sym typeface="+mn-lt"/>
              </a:rPr>
              <a:t>—</a:t>
            </a:r>
            <a:r>
              <a:rPr lang="zh-CN" altLang="en-US" sz="1200" dirty="0">
                <a:cs typeface="+mn-ea"/>
                <a:sym typeface="+mn-lt"/>
              </a:rPr>
              <a:t>撒丁岛联军与奥地利军队战斗的最后阶段，他亲眼目睹尸横遍野的战场上，无数的伤员在不停地呻吟、叫喊。由于缺少医护人员，大部分伤兵得不到应有的护理。富有同情心的杜南为这种惨象所震惊。他立即到镇上动员和组织居民救护这些伤兵。</a:t>
            </a:r>
          </a:p>
        </p:txBody>
      </p:sp>
      <p:sp>
        <p:nvSpPr>
          <p:cNvPr id="19" name="矩形 18"/>
          <p:cNvSpPr/>
          <p:nvPr/>
        </p:nvSpPr>
        <p:spPr>
          <a:xfrm>
            <a:off x="2575078" y="1880230"/>
            <a:ext cx="2435282" cy="584775"/>
          </a:xfrm>
          <a:prstGeom prst="rect">
            <a:avLst/>
          </a:prstGeom>
        </p:spPr>
        <p:txBody>
          <a:bodyPr wrap="none">
            <a:spAutoFit/>
          </a:bodyPr>
          <a:lstStyle/>
          <a:p>
            <a:r>
              <a:rPr lang="zh-CN" altLang="en-US" sz="3200" dirty="0">
                <a:cs typeface="+mn-ea"/>
                <a:sym typeface="+mn-lt"/>
              </a:rPr>
              <a:t>让</a:t>
            </a:r>
            <a:r>
              <a:rPr lang="en-US" altLang="zh-CN" sz="3200" dirty="0">
                <a:cs typeface="+mn-ea"/>
                <a:sym typeface="+mn-lt"/>
              </a:rPr>
              <a:t>·</a:t>
            </a:r>
            <a:r>
              <a:rPr lang="zh-CN" altLang="en-US" sz="3200" dirty="0">
                <a:cs typeface="+mn-ea"/>
                <a:sym typeface="+mn-lt"/>
              </a:rPr>
              <a:t>亨利</a:t>
            </a:r>
            <a:r>
              <a:rPr lang="en-US" altLang="zh-CN" sz="3200" dirty="0">
                <a:cs typeface="+mn-ea"/>
                <a:sym typeface="+mn-lt"/>
              </a:rPr>
              <a:t>·</a:t>
            </a:r>
            <a:r>
              <a:rPr lang="zh-CN" altLang="en-US" sz="3200" dirty="0">
                <a:cs typeface="+mn-ea"/>
                <a:sym typeface="+mn-lt"/>
              </a:rPr>
              <a:t>杜南</a:t>
            </a:r>
            <a:endParaRPr lang="zh-CN" altLang="en-US" sz="4000" dirty="0">
              <a:cs typeface="+mn-ea"/>
              <a:sym typeface="+mn-lt"/>
            </a:endParaRPr>
          </a:p>
        </p:txBody>
      </p:sp>
      <p:sp>
        <p:nvSpPr>
          <p:cNvPr id="20" name="Freeform 12"/>
          <p:cNvSpPr>
            <a:spLocks noEditPoints="1"/>
          </p:cNvSpPr>
          <p:nvPr/>
        </p:nvSpPr>
        <p:spPr bwMode="auto">
          <a:xfrm>
            <a:off x="1852610" y="1801852"/>
            <a:ext cx="644090" cy="748323"/>
          </a:xfrm>
          <a:custGeom>
            <a:avLst/>
            <a:gdLst>
              <a:gd name="T0" fmla="*/ 384 w 488"/>
              <a:gd name="T1" fmla="*/ 435 h 596"/>
              <a:gd name="T2" fmla="*/ 384 w 488"/>
              <a:gd name="T3" fmla="*/ 578 h 596"/>
              <a:gd name="T4" fmla="*/ 361 w 488"/>
              <a:gd name="T5" fmla="*/ 591 h 596"/>
              <a:gd name="T6" fmla="*/ 295 w 488"/>
              <a:gd name="T7" fmla="*/ 552 h 596"/>
              <a:gd name="T8" fmla="*/ 287 w 488"/>
              <a:gd name="T9" fmla="*/ 539 h 596"/>
              <a:gd name="T10" fmla="*/ 287 w 488"/>
              <a:gd name="T11" fmla="*/ 478 h 596"/>
              <a:gd name="T12" fmla="*/ 282 w 488"/>
              <a:gd name="T13" fmla="*/ 474 h 596"/>
              <a:gd name="T14" fmla="*/ 222 w 488"/>
              <a:gd name="T15" fmla="*/ 469 h 596"/>
              <a:gd name="T16" fmla="*/ 216 w 488"/>
              <a:gd name="T17" fmla="*/ 473 h 596"/>
              <a:gd name="T18" fmla="*/ 216 w 488"/>
              <a:gd name="T19" fmla="*/ 539 h 596"/>
              <a:gd name="T20" fmla="*/ 208 w 488"/>
              <a:gd name="T21" fmla="*/ 552 h 596"/>
              <a:gd name="T22" fmla="*/ 141 w 488"/>
              <a:gd name="T23" fmla="*/ 591 h 596"/>
              <a:gd name="T24" fmla="*/ 119 w 488"/>
              <a:gd name="T25" fmla="*/ 578 h 596"/>
              <a:gd name="T26" fmla="*/ 119 w 488"/>
              <a:gd name="T27" fmla="*/ 450 h 596"/>
              <a:gd name="T28" fmla="*/ 116 w 488"/>
              <a:gd name="T29" fmla="*/ 446 h 596"/>
              <a:gd name="T30" fmla="*/ 81 w 488"/>
              <a:gd name="T31" fmla="*/ 430 h 596"/>
              <a:gd name="T32" fmla="*/ 65 w 488"/>
              <a:gd name="T33" fmla="*/ 343 h 596"/>
              <a:gd name="T34" fmla="*/ 55 w 488"/>
              <a:gd name="T35" fmla="*/ 318 h 596"/>
              <a:gd name="T36" fmla="*/ 32 w 488"/>
              <a:gd name="T37" fmla="*/ 305 h 596"/>
              <a:gd name="T38" fmla="*/ 26 w 488"/>
              <a:gd name="T39" fmla="*/ 205 h 596"/>
              <a:gd name="T40" fmla="*/ 53 w 488"/>
              <a:gd name="T41" fmla="*/ 165 h 596"/>
              <a:gd name="T42" fmla="*/ 45 w 488"/>
              <a:gd name="T43" fmla="*/ 122 h 596"/>
              <a:gd name="T44" fmla="*/ 102 w 488"/>
              <a:gd name="T45" fmla="*/ 61 h 596"/>
              <a:gd name="T46" fmla="*/ 141 w 488"/>
              <a:gd name="T47" fmla="*/ 65 h 596"/>
              <a:gd name="T48" fmla="*/ 177 w 488"/>
              <a:gd name="T49" fmla="*/ 32 h 596"/>
              <a:gd name="T50" fmla="*/ 277 w 488"/>
              <a:gd name="T51" fmla="*/ 26 h 596"/>
              <a:gd name="T52" fmla="*/ 293 w 488"/>
              <a:gd name="T53" fmla="*/ 47 h 596"/>
              <a:gd name="T54" fmla="*/ 319 w 488"/>
              <a:gd name="T55" fmla="*/ 53 h 596"/>
              <a:gd name="T56" fmla="*/ 407 w 488"/>
              <a:gd name="T57" fmla="*/ 57 h 596"/>
              <a:gd name="T58" fmla="*/ 423 w 488"/>
              <a:gd name="T59" fmla="*/ 144 h 596"/>
              <a:gd name="T60" fmla="*/ 432 w 488"/>
              <a:gd name="T61" fmla="*/ 168 h 596"/>
              <a:gd name="T62" fmla="*/ 455 w 488"/>
              <a:gd name="T63" fmla="*/ 182 h 596"/>
              <a:gd name="T64" fmla="*/ 462 w 488"/>
              <a:gd name="T65" fmla="*/ 282 h 596"/>
              <a:gd name="T66" fmla="*/ 441 w 488"/>
              <a:gd name="T67" fmla="*/ 328 h 596"/>
              <a:gd name="T68" fmla="*/ 446 w 488"/>
              <a:gd name="T69" fmla="*/ 376 h 596"/>
              <a:gd name="T70" fmla="*/ 398 w 488"/>
              <a:gd name="T71" fmla="*/ 428 h 596"/>
              <a:gd name="T72" fmla="*/ 387 w 488"/>
              <a:gd name="T73" fmla="*/ 430 h 596"/>
              <a:gd name="T74" fmla="*/ 384 w 488"/>
              <a:gd name="T75" fmla="*/ 435 h 596"/>
              <a:gd name="T76" fmla="*/ 244 w 488"/>
              <a:gd name="T77" fmla="*/ 107 h 596"/>
              <a:gd name="T78" fmla="*/ 380 w 488"/>
              <a:gd name="T79" fmla="*/ 244 h 596"/>
              <a:gd name="T80" fmla="*/ 244 w 488"/>
              <a:gd name="T81" fmla="*/ 380 h 596"/>
              <a:gd name="T82" fmla="*/ 107 w 488"/>
              <a:gd name="T83" fmla="*/ 244 h 596"/>
              <a:gd name="T84" fmla="*/ 244 w 488"/>
              <a:gd name="T85" fmla="*/ 107 h 596"/>
              <a:gd name="T86" fmla="*/ 244 w 488"/>
              <a:gd name="T87" fmla="*/ 78 h 596"/>
              <a:gd name="T88" fmla="*/ 409 w 488"/>
              <a:gd name="T89" fmla="*/ 244 h 596"/>
              <a:gd name="T90" fmla="*/ 244 w 488"/>
              <a:gd name="T91" fmla="*/ 409 h 596"/>
              <a:gd name="T92" fmla="*/ 78 w 488"/>
              <a:gd name="T93" fmla="*/ 244 h 596"/>
              <a:gd name="T94" fmla="*/ 244 w 488"/>
              <a:gd name="T95" fmla="*/ 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8" h="596">
                <a:moveTo>
                  <a:pt x="384" y="435"/>
                </a:moveTo>
                <a:cubicBezTo>
                  <a:pt x="384" y="578"/>
                  <a:pt x="384" y="578"/>
                  <a:pt x="384" y="578"/>
                </a:cubicBezTo>
                <a:cubicBezTo>
                  <a:pt x="384" y="589"/>
                  <a:pt x="371" y="596"/>
                  <a:pt x="361" y="591"/>
                </a:cubicBezTo>
                <a:cubicBezTo>
                  <a:pt x="339" y="578"/>
                  <a:pt x="317" y="565"/>
                  <a:pt x="295" y="552"/>
                </a:cubicBezTo>
                <a:cubicBezTo>
                  <a:pt x="290" y="549"/>
                  <a:pt x="287" y="545"/>
                  <a:pt x="287" y="539"/>
                </a:cubicBezTo>
                <a:cubicBezTo>
                  <a:pt x="287" y="478"/>
                  <a:pt x="287" y="478"/>
                  <a:pt x="287" y="478"/>
                </a:cubicBezTo>
                <a:cubicBezTo>
                  <a:pt x="287" y="475"/>
                  <a:pt x="284" y="473"/>
                  <a:pt x="282" y="474"/>
                </a:cubicBezTo>
                <a:cubicBezTo>
                  <a:pt x="262" y="481"/>
                  <a:pt x="240" y="480"/>
                  <a:pt x="222" y="469"/>
                </a:cubicBezTo>
                <a:cubicBezTo>
                  <a:pt x="219" y="468"/>
                  <a:pt x="216" y="470"/>
                  <a:pt x="216" y="473"/>
                </a:cubicBezTo>
                <a:cubicBezTo>
                  <a:pt x="216" y="539"/>
                  <a:pt x="216" y="539"/>
                  <a:pt x="216" y="539"/>
                </a:cubicBezTo>
                <a:cubicBezTo>
                  <a:pt x="216" y="545"/>
                  <a:pt x="213" y="549"/>
                  <a:pt x="208" y="552"/>
                </a:cubicBezTo>
                <a:cubicBezTo>
                  <a:pt x="186" y="565"/>
                  <a:pt x="164" y="578"/>
                  <a:pt x="141" y="591"/>
                </a:cubicBezTo>
                <a:cubicBezTo>
                  <a:pt x="131" y="596"/>
                  <a:pt x="119" y="589"/>
                  <a:pt x="119" y="578"/>
                </a:cubicBezTo>
                <a:cubicBezTo>
                  <a:pt x="119" y="450"/>
                  <a:pt x="119" y="450"/>
                  <a:pt x="119" y="450"/>
                </a:cubicBezTo>
                <a:cubicBezTo>
                  <a:pt x="119" y="448"/>
                  <a:pt x="118" y="447"/>
                  <a:pt x="116" y="446"/>
                </a:cubicBezTo>
                <a:cubicBezTo>
                  <a:pt x="103" y="444"/>
                  <a:pt x="91" y="439"/>
                  <a:pt x="81" y="430"/>
                </a:cubicBezTo>
                <a:cubicBezTo>
                  <a:pt x="55" y="408"/>
                  <a:pt x="50" y="371"/>
                  <a:pt x="65" y="343"/>
                </a:cubicBezTo>
                <a:cubicBezTo>
                  <a:pt x="70" y="334"/>
                  <a:pt x="65" y="322"/>
                  <a:pt x="55" y="318"/>
                </a:cubicBezTo>
                <a:cubicBezTo>
                  <a:pt x="47" y="316"/>
                  <a:pt x="39" y="311"/>
                  <a:pt x="32" y="305"/>
                </a:cubicBezTo>
                <a:cubicBezTo>
                  <a:pt x="3" y="279"/>
                  <a:pt x="0" y="235"/>
                  <a:pt x="26" y="205"/>
                </a:cubicBezTo>
                <a:cubicBezTo>
                  <a:pt x="37" y="193"/>
                  <a:pt x="64" y="185"/>
                  <a:pt x="53" y="165"/>
                </a:cubicBezTo>
                <a:cubicBezTo>
                  <a:pt x="46" y="152"/>
                  <a:pt x="44" y="137"/>
                  <a:pt x="45" y="122"/>
                </a:cubicBezTo>
                <a:cubicBezTo>
                  <a:pt x="47" y="99"/>
                  <a:pt x="79" y="65"/>
                  <a:pt x="102" y="61"/>
                </a:cubicBezTo>
                <a:cubicBezTo>
                  <a:pt x="115" y="59"/>
                  <a:pt x="129" y="60"/>
                  <a:pt x="141" y="65"/>
                </a:cubicBezTo>
                <a:cubicBezTo>
                  <a:pt x="162" y="73"/>
                  <a:pt x="166" y="45"/>
                  <a:pt x="177" y="32"/>
                </a:cubicBezTo>
                <a:cubicBezTo>
                  <a:pt x="203" y="3"/>
                  <a:pt x="248" y="0"/>
                  <a:pt x="277" y="26"/>
                </a:cubicBezTo>
                <a:cubicBezTo>
                  <a:pt x="284" y="32"/>
                  <a:pt x="290" y="39"/>
                  <a:pt x="293" y="47"/>
                </a:cubicBezTo>
                <a:cubicBezTo>
                  <a:pt x="299" y="56"/>
                  <a:pt x="310" y="59"/>
                  <a:pt x="319" y="53"/>
                </a:cubicBezTo>
                <a:cubicBezTo>
                  <a:pt x="345" y="34"/>
                  <a:pt x="382" y="35"/>
                  <a:pt x="407" y="57"/>
                </a:cubicBezTo>
                <a:cubicBezTo>
                  <a:pt x="432" y="80"/>
                  <a:pt x="438" y="115"/>
                  <a:pt x="423" y="144"/>
                </a:cubicBezTo>
                <a:cubicBezTo>
                  <a:pt x="418" y="153"/>
                  <a:pt x="422" y="165"/>
                  <a:pt x="432" y="168"/>
                </a:cubicBezTo>
                <a:cubicBezTo>
                  <a:pt x="440" y="171"/>
                  <a:pt x="448" y="176"/>
                  <a:pt x="455" y="182"/>
                </a:cubicBezTo>
                <a:cubicBezTo>
                  <a:pt x="484" y="208"/>
                  <a:pt x="488" y="252"/>
                  <a:pt x="462" y="282"/>
                </a:cubicBezTo>
                <a:cubicBezTo>
                  <a:pt x="442" y="303"/>
                  <a:pt x="425" y="296"/>
                  <a:pt x="441" y="328"/>
                </a:cubicBezTo>
                <a:cubicBezTo>
                  <a:pt x="448" y="343"/>
                  <a:pt x="450" y="360"/>
                  <a:pt x="446" y="376"/>
                </a:cubicBezTo>
                <a:cubicBezTo>
                  <a:pt x="442" y="395"/>
                  <a:pt x="418" y="422"/>
                  <a:pt x="398" y="428"/>
                </a:cubicBezTo>
                <a:cubicBezTo>
                  <a:pt x="394" y="429"/>
                  <a:pt x="391" y="430"/>
                  <a:pt x="387" y="430"/>
                </a:cubicBezTo>
                <a:cubicBezTo>
                  <a:pt x="385" y="431"/>
                  <a:pt x="384" y="432"/>
                  <a:pt x="384" y="435"/>
                </a:cubicBezTo>
                <a:close/>
                <a:moveTo>
                  <a:pt x="244" y="107"/>
                </a:moveTo>
                <a:cubicBezTo>
                  <a:pt x="319" y="107"/>
                  <a:pt x="380" y="168"/>
                  <a:pt x="380" y="244"/>
                </a:cubicBezTo>
                <a:cubicBezTo>
                  <a:pt x="380" y="319"/>
                  <a:pt x="319" y="380"/>
                  <a:pt x="244" y="380"/>
                </a:cubicBezTo>
                <a:cubicBezTo>
                  <a:pt x="168" y="380"/>
                  <a:pt x="107" y="319"/>
                  <a:pt x="107" y="244"/>
                </a:cubicBezTo>
                <a:cubicBezTo>
                  <a:pt x="107" y="168"/>
                  <a:pt x="168" y="107"/>
                  <a:pt x="244" y="107"/>
                </a:cubicBezTo>
                <a:close/>
                <a:moveTo>
                  <a:pt x="244" y="78"/>
                </a:moveTo>
                <a:cubicBezTo>
                  <a:pt x="335" y="78"/>
                  <a:pt x="409" y="152"/>
                  <a:pt x="409" y="244"/>
                </a:cubicBezTo>
                <a:cubicBezTo>
                  <a:pt x="409" y="335"/>
                  <a:pt x="335" y="409"/>
                  <a:pt x="244" y="409"/>
                </a:cubicBezTo>
                <a:cubicBezTo>
                  <a:pt x="152" y="409"/>
                  <a:pt x="78" y="335"/>
                  <a:pt x="78" y="244"/>
                </a:cubicBezTo>
                <a:cubicBezTo>
                  <a:pt x="78" y="152"/>
                  <a:pt x="152" y="78"/>
                  <a:pt x="244" y="78"/>
                </a:cubicBezTo>
                <a:close/>
              </a:path>
            </a:pathLst>
          </a:custGeom>
          <a:solidFill>
            <a:srgbClr val="FA623E"/>
          </a:solidFill>
          <a:ln>
            <a:noFill/>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cs typeface="+mn-ea"/>
              <a:sym typeface="+mn-lt"/>
            </a:endParaRPr>
          </a:p>
        </p:txBody>
      </p:sp>
      <p:pic>
        <p:nvPicPr>
          <p:cNvPr id="9" name="图片 8">
            <a:extLst>
              <a:ext uri="{FF2B5EF4-FFF2-40B4-BE49-F238E27FC236}">
                <a16:creationId xmlns="" xmlns:a16="http://schemas.microsoft.com/office/drawing/2014/main" id="{FAC94BC1-D107-4B7D-A273-D6D7C805DA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9047" y="1739686"/>
            <a:ext cx="2915190" cy="40637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5143871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9" grpId="0"/>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组织背景</a:t>
            </a:r>
          </a:p>
        </p:txBody>
      </p:sp>
      <p:sp>
        <p:nvSpPr>
          <p:cNvPr id="7" name="文本框 6"/>
          <p:cNvSpPr txBox="1"/>
          <p:nvPr/>
        </p:nvSpPr>
        <p:spPr>
          <a:xfrm>
            <a:off x="5564912" y="2253576"/>
            <a:ext cx="2029097" cy="307777"/>
          </a:xfrm>
          <a:prstGeom prst="rect">
            <a:avLst/>
          </a:prstGeom>
          <a:noFill/>
        </p:spPr>
        <p:txBody>
          <a:bodyPr wrap="square" rtlCol="0">
            <a:spAutoFit/>
          </a:bodyPr>
          <a:lstStyle/>
          <a:p>
            <a:pPr algn="dist"/>
            <a:r>
              <a:rPr lang="zh-CN" altLang="en-US" sz="1400" dirty="0">
                <a:solidFill>
                  <a:srgbClr val="FA623E"/>
                </a:solidFill>
                <a:cs typeface="+mn-ea"/>
                <a:sym typeface="+mn-lt"/>
              </a:rPr>
              <a:t>创始人</a:t>
            </a:r>
          </a:p>
        </p:txBody>
      </p:sp>
      <p:sp>
        <p:nvSpPr>
          <p:cNvPr id="19" name="矩形 18"/>
          <p:cNvSpPr/>
          <p:nvPr/>
        </p:nvSpPr>
        <p:spPr>
          <a:xfrm>
            <a:off x="5361820" y="1662517"/>
            <a:ext cx="2435282" cy="584775"/>
          </a:xfrm>
          <a:prstGeom prst="rect">
            <a:avLst/>
          </a:prstGeom>
        </p:spPr>
        <p:txBody>
          <a:bodyPr wrap="none">
            <a:spAutoFit/>
          </a:bodyPr>
          <a:lstStyle/>
          <a:p>
            <a:r>
              <a:rPr lang="zh-CN" altLang="en-US" sz="3200" dirty="0">
                <a:cs typeface="+mn-ea"/>
                <a:sym typeface="+mn-lt"/>
              </a:rPr>
              <a:t>让</a:t>
            </a:r>
            <a:r>
              <a:rPr lang="en-US" altLang="zh-CN" sz="3200" dirty="0">
                <a:cs typeface="+mn-ea"/>
                <a:sym typeface="+mn-lt"/>
              </a:rPr>
              <a:t>·</a:t>
            </a:r>
            <a:r>
              <a:rPr lang="zh-CN" altLang="en-US" sz="3200" dirty="0">
                <a:cs typeface="+mn-ea"/>
                <a:sym typeface="+mn-lt"/>
              </a:rPr>
              <a:t>亨利</a:t>
            </a:r>
            <a:r>
              <a:rPr lang="en-US" altLang="zh-CN" sz="3200" dirty="0">
                <a:cs typeface="+mn-ea"/>
                <a:sym typeface="+mn-lt"/>
              </a:rPr>
              <a:t>·</a:t>
            </a:r>
            <a:r>
              <a:rPr lang="zh-CN" altLang="en-US" sz="3200" dirty="0">
                <a:cs typeface="+mn-ea"/>
                <a:sym typeface="+mn-lt"/>
              </a:rPr>
              <a:t>杜南</a:t>
            </a:r>
            <a:endParaRPr lang="zh-CN" altLang="en-US" sz="4000" dirty="0">
              <a:cs typeface="+mn-ea"/>
              <a:sym typeface="+mn-lt"/>
            </a:endParaRPr>
          </a:p>
        </p:txBody>
      </p:sp>
      <p:sp>
        <p:nvSpPr>
          <p:cNvPr id="20" name="Freeform 12"/>
          <p:cNvSpPr>
            <a:spLocks noEditPoints="1"/>
          </p:cNvSpPr>
          <p:nvPr/>
        </p:nvSpPr>
        <p:spPr bwMode="auto">
          <a:xfrm>
            <a:off x="4639352" y="1584139"/>
            <a:ext cx="644090" cy="748323"/>
          </a:xfrm>
          <a:custGeom>
            <a:avLst/>
            <a:gdLst>
              <a:gd name="T0" fmla="*/ 384 w 488"/>
              <a:gd name="T1" fmla="*/ 435 h 596"/>
              <a:gd name="T2" fmla="*/ 384 w 488"/>
              <a:gd name="T3" fmla="*/ 578 h 596"/>
              <a:gd name="T4" fmla="*/ 361 w 488"/>
              <a:gd name="T5" fmla="*/ 591 h 596"/>
              <a:gd name="T6" fmla="*/ 295 w 488"/>
              <a:gd name="T7" fmla="*/ 552 h 596"/>
              <a:gd name="T8" fmla="*/ 287 w 488"/>
              <a:gd name="T9" fmla="*/ 539 h 596"/>
              <a:gd name="T10" fmla="*/ 287 w 488"/>
              <a:gd name="T11" fmla="*/ 478 h 596"/>
              <a:gd name="T12" fmla="*/ 282 w 488"/>
              <a:gd name="T13" fmla="*/ 474 h 596"/>
              <a:gd name="T14" fmla="*/ 222 w 488"/>
              <a:gd name="T15" fmla="*/ 469 h 596"/>
              <a:gd name="T16" fmla="*/ 216 w 488"/>
              <a:gd name="T17" fmla="*/ 473 h 596"/>
              <a:gd name="T18" fmla="*/ 216 w 488"/>
              <a:gd name="T19" fmla="*/ 539 h 596"/>
              <a:gd name="T20" fmla="*/ 208 w 488"/>
              <a:gd name="T21" fmla="*/ 552 h 596"/>
              <a:gd name="T22" fmla="*/ 141 w 488"/>
              <a:gd name="T23" fmla="*/ 591 h 596"/>
              <a:gd name="T24" fmla="*/ 119 w 488"/>
              <a:gd name="T25" fmla="*/ 578 h 596"/>
              <a:gd name="T26" fmla="*/ 119 w 488"/>
              <a:gd name="T27" fmla="*/ 450 h 596"/>
              <a:gd name="T28" fmla="*/ 116 w 488"/>
              <a:gd name="T29" fmla="*/ 446 h 596"/>
              <a:gd name="T30" fmla="*/ 81 w 488"/>
              <a:gd name="T31" fmla="*/ 430 h 596"/>
              <a:gd name="T32" fmla="*/ 65 w 488"/>
              <a:gd name="T33" fmla="*/ 343 h 596"/>
              <a:gd name="T34" fmla="*/ 55 w 488"/>
              <a:gd name="T35" fmla="*/ 318 h 596"/>
              <a:gd name="T36" fmla="*/ 32 w 488"/>
              <a:gd name="T37" fmla="*/ 305 h 596"/>
              <a:gd name="T38" fmla="*/ 26 w 488"/>
              <a:gd name="T39" fmla="*/ 205 h 596"/>
              <a:gd name="T40" fmla="*/ 53 w 488"/>
              <a:gd name="T41" fmla="*/ 165 h 596"/>
              <a:gd name="T42" fmla="*/ 45 w 488"/>
              <a:gd name="T43" fmla="*/ 122 h 596"/>
              <a:gd name="T44" fmla="*/ 102 w 488"/>
              <a:gd name="T45" fmla="*/ 61 h 596"/>
              <a:gd name="T46" fmla="*/ 141 w 488"/>
              <a:gd name="T47" fmla="*/ 65 h 596"/>
              <a:gd name="T48" fmla="*/ 177 w 488"/>
              <a:gd name="T49" fmla="*/ 32 h 596"/>
              <a:gd name="T50" fmla="*/ 277 w 488"/>
              <a:gd name="T51" fmla="*/ 26 h 596"/>
              <a:gd name="T52" fmla="*/ 293 w 488"/>
              <a:gd name="T53" fmla="*/ 47 h 596"/>
              <a:gd name="T54" fmla="*/ 319 w 488"/>
              <a:gd name="T55" fmla="*/ 53 h 596"/>
              <a:gd name="T56" fmla="*/ 407 w 488"/>
              <a:gd name="T57" fmla="*/ 57 h 596"/>
              <a:gd name="T58" fmla="*/ 423 w 488"/>
              <a:gd name="T59" fmla="*/ 144 h 596"/>
              <a:gd name="T60" fmla="*/ 432 w 488"/>
              <a:gd name="T61" fmla="*/ 168 h 596"/>
              <a:gd name="T62" fmla="*/ 455 w 488"/>
              <a:gd name="T63" fmla="*/ 182 h 596"/>
              <a:gd name="T64" fmla="*/ 462 w 488"/>
              <a:gd name="T65" fmla="*/ 282 h 596"/>
              <a:gd name="T66" fmla="*/ 441 w 488"/>
              <a:gd name="T67" fmla="*/ 328 h 596"/>
              <a:gd name="T68" fmla="*/ 446 w 488"/>
              <a:gd name="T69" fmla="*/ 376 h 596"/>
              <a:gd name="T70" fmla="*/ 398 w 488"/>
              <a:gd name="T71" fmla="*/ 428 h 596"/>
              <a:gd name="T72" fmla="*/ 387 w 488"/>
              <a:gd name="T73" fmla="*/ 430 h 596"/>
              <a:gd name="T74" fmla="*/ 384 w 488"/>
              <a:gd name="T75" fmla="*/ 435 h 596"/>
              <a:gd name="T76" fmla="*/ 244 w 488"/>
              <a:gd name="T77" fmla="*/ 107 h 596"/>
              <a:gd name="T78" fmla="*/ 380 w 488"/>
              <a:gd name="T79" fmla="*/ 244 h 596"/>
              <a:gd name="T80" fmla="*/ 244 w 488"/>
              <a:gd name="T81" fmla="*/ 380 h 596"/>
              <a:gd name="T82" fmla="*/ 107 w 488"/>
              <a:gd name="T83" fmla="*/ 244 h 596"/>
              <a:gd name="T84" fmla="*/ 244 w 488"/>
              <a:gd name="T85" fmla="*/ 107 h 596"/>
              <a:gd name="T86" fmla="*/ 244 w 488"/>
              <a:gd name="T87" fmla="*/ 78 h 596"/>
              <a:gd name="T88" fmla="*/ 409 w 488"/>
              <a:gd name="T89" fmla="*/ 244 h 596"/>
              <a:gd name="T90" fmla="*/ 244 w 488"/>
              <a:gd name="T91" fmla="*/ 409 h 596"/>
              <a:gd name="T92" fmla="*/ 78 w 488"/>
              <a:gd name="T93" fmla="*/ 244 h 596"/>
              <a:gd name="T94" fmla="*/ 244 w 488"/>
              <a:gd name="T95" fmla="*/ 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8" h="596">
                <a:moveTo>
                  <a:pt x="384" y="435"/>
                </a:moveTo>
                <a:cubicBezTo>
                  <a:pt x="384" y="578"/>
                  <a:pt x="384" y="578"/>
                  <a:pt x="384" y="578"/>
                </a:cubicBezTo>
                <a:cubicBezTo>
                  <a:pt x="384" y="589"/>
                  <a:pt x="371" y="596"/>
                  <a:pt x="361" y="591"/>
                </a:cubicBezTo>
                <a:cubicBezTo>
                  <a:pt x="339" y="578"/>
                  <a:pt x="317" y="565"/>
                  <a:pt x="295" y="552"/>
                </a:cubicBezTo>
                <a:cubicBezTo>
                  <a:pt x="290" y="549"/>
                  <a:pt x="287" y="545"/>
                  <a:pt x="287" y="539"/>
                </a:cubicBezTo>
                <a:cubicBezTo>
                  <a:pt x="287" y="478"/>
                  <a:pt x="287" y="478"/>
                  <a:pt x="287" y="478"/>
                </a:cubicBezTo>
                <a:cubicBezTo>
                  <a:pt x="287" y="475"/>
                  <a:pt x="284" y="473"/>
                  <a:pt x="282" y="474"/>
                </a:cubicBezTo>
                <a:cubicBezTo>
                  <a:pt x="262" y="481"/>
                  <a:pt x="240" y="480"/>
                  <a:pt x="222" y="469"/>
                </a:cubicBezTo>
                <a:cubicBezTo>
                  <a:pt x="219" y="468"/>
                  <a:pt x="216" y="470"/>
                  <a:pt x="216" y="473"/>
                </a:cubicBezTo>
                <a:cubicBezTo>
                  <a:pt x="216" y="539"/>
                  <a:pt x="216" y="539"/>
                  <a:pt x="216" y="539"/>
                </a:cubicBezTo>
                <a:cubicBezTo>
                  <a:pt x="216" y="545"/>
                  <a:pt x="213" y="549"/>
                  <a:pt x="208" y="552"/>
                </a:cubicBezTo>
                <a:cubicBezTo>
                  <a:pt x="186" y="565"/>
                  <a:pt x="164" y="578"/>
                  <a:pt x="141" y="591"/>
                </a:cubicBezTo>
                <a:cubicBezTo>
                  <a:pt x="131" y="596"/>
                  <a:pt x="119" y="589"/>
                  <a:pt x="119" y="578"/>
                </a:cubicBezTo>
                <a:cubicBezTo>
                  <a:pt x="119" y="450"/>
                  <a:pt x="119" y="450"/>
                  <a:pt x="119" y="450"/>
                </a:cubicBezTo>
                <a:cubicBezTo>
                  <a:pt x="119" y="448"/>
                  <a:pt x="118" y="447"/>
                  <a:pt x="116" y="446"/>
                </a:cubicBezTo>
                <a:cubicBezTo>
                  <a:pt x="103" y="444"/>
                  <a:pt x="91" y="439"/>
                  <a:pt x="81" y="430"/>
                </a:cubicBezTo>
                <a:cubicBezTo>
                  <a:pt x="55" y="408"/>
                  <a:pt x="50" y="371"/>
                  <a:pt x="65" y="343"/>
                </a:cubicBezTo>
                <a:cubicBezTo>
                  <a:pt x="70" y="334"/>
                  <a:pt x="65" y="322"/>
                  <a:pt x="55" y="318"/>
                </a:cubicBezTo>
                <a:cubicBezTo>
                  <a:pt x="47" y="316"/>
                  <a:pt x="39" y="311"/>
                  <a:pt x="32" y="305"/>
                </a:cubicBezTo>
                <a:cubicBezTo>
                  <a:pt x="3" y="279"/>
                  <a:pt x="0" y="235"/>
                  <a:pt x="26" y="205"/>
                </a:cubicBezTo>
                <a:cubicBezTo>
                  <a:pt x="37" y="193"/>
                  <a:pt x="64" y="185"/>
                  <a:pt x="53" y="165"/>
                </a:cubicBezTo>
                <a:cubicBezTo>
                  <a:pt x="46" y="152"/>
                  <a:pt x="44" y="137"/>
                  <a:pt x="45" y="122"/>
                </a:cubicBezTo>
                <a:cubicBezTo>
                  <a:pt x="47" y="99"/>
                  <a:pt x="79" y="65"/>
                  <a:pt x="102" y="61"/>
                </a:cubicBezTo>
                <a:cubicBezTo>
                  <a:pt x="115" y="59"/>
                  <a:pt x="129" y="60"/>
                  <a:pt x="141" y="65"/>
                </a:cubicBezTo>
                <a:cubicBezTo>
                  <a:pt x="162" y="73"/>
                  <a:pt x="166" y="45"/>
                  <a:pt x="177" y="32"/>
                </a:cubicBezTo>
                <a:cubicBezTo>
                  <a:pt x="203" y="3"/>
                  <a:pt x="248" y="0"/>
                  <a:pt x="277" y="26"/>
                </a:cubicBezTo>
                <a:cubicBezTo>
                  <a:pt x="284" y="32"/>
                  <a:pt x="290" y="39"/>
                  <a:pt x="293" y="47"/>
                </a:cubicBezTo>
                <a:cubicBezTo>
                  <a:pt x="299" y="56"/>
                  <a:pt x="310" y="59"/>
                  <a:pt x="319" y="53"/>
                </a:cubicBezTo>
                <a:cubicBezTo>
                  <a:pt x="345" y="34"/>
                  <a:pt x="382" y="35"/>
                  <a:pt x="407" y="57"/>
                </a:cubicBezTo>
                <a:cubicBezTo>
                  <a:pt x="432" y="80"/>
                  <a:pt x="438" y="115"/>
                  <a:pt x="423" y="144"/>
                </a:cubicBezTo>
                <a:cubicBezTo>
                  <a:pt x="418" y="153"/>
                  <a:pt x="422" y="165"/>
                  <a:pt x="432" y="168"/>
                </a:cubicBezTo>
                <a:cubicBezTo>
                  <a:pt x="440" y="171"/>
                  <a:pt x="448" y="176"/>
                  <a:pt x="455" y="182"/>
                </a:cubicBezTo>
                <a:cubicBezTo>
                  <a:pt x="484" y="208"/>
                  <a:pt x="488" y="252"/>
                  <a:pt x="462" y="282"/>
                </a:cubicBezTo>
                <a:cubicBezTo>
                  <a:pt x="442" y="303"/>
                  <a:pt x="425" y="296"/>
                  <a:pt x="441" y="328"/>
                </a:cubicBezTo>
                <a:cubicBezTo>
                  <a:pt x="448" y="343"/>
                  <a:pt x="450" y="360"/>
                  <a:pt x="446" y="376"/>
                </a:cubicBezTo>
                <a:cubicBezTo>
                  <a:pt x="442" y="395"/>
                  <a:pt x="418" y="422"/>
                  <a:pt x="398" y="428"/>
                </a:cubicBezTo>
                <a:cubicBezTo>
                  <a:pt x="394" y="429"/>
                  <a:pt x="391" y="430"/>
                  <a:pt x="387" y="430"/>
                </a:cubicBezTo>
                <a:cubicBezTo>
                  <a:pt x="385" y="431"/>
                  <a:pt x="384" y="432"/>
                  <a:pt x="384" y="435"/>
                </a:cubicBezTo>
                <a:close/>
                <a:moveTo>
                  <a:pt x="244" y="107"/>
                </a:moveTo>
                <a:cubicBezTo>
                  <a:pt x="319" y="107"/>
                  <a:pt x="380" y="168"/>
                  <a:pt x="380" y="244"/>
                </a:cubicBezTo>
                <a:cubicBezTo>
                  <a:pt x="380" y="319"/>
                  <a:pt x="319" y="380"/>
                  <a:pt x="244" y="380"/>
                </a:cubicBezTo>
                <a:cubicBezTo>
                  <a:pt x="168" y="380"/>
                  <a:pt x="107" y="319"/>
                  <a:pt x="107" y="244"/>
                </a:cubicBezTo>
                <a:cubicBezTo>
                  <a:pt x="107" y="168"/>
                  <a:pt x="168" y="107"/>
                  <a:pt x="244" y="107"/>
                </a:cubicBezTo>
                <a:close/>
                <a:moveTo>
                  <a:pt x="244" y="78"/>
                </a:moveTo>
                <a:cubicBezTo>
                  <a:pt x="335" y="78"/>
                  <a:pt x="409" y="152"/>
                  <a:pt x="409" y="244"/>
                </a:cubicBezTo>
                <a:cubicBezTo>
                  <a:pt x="409" y="335"/>
                  <a:pt x="335" y="409"/>
                  <a:pt x="244" y="409"/>
                </a:cubicBezTo>
                <a:cubicBezTo>
                  <a:pt x="152" y="409"/>
                  <a:pt x="78" y="335"/>
                  <a:pt x="78" y="244"/>
                </a:cubicBezTo>
                <a:cubicBezTo>
                  <a:pt x="78" y="152"/>
                  <a:pt x="152" y="78"/>
                  <a:pt x="244" y="78"/>
                </a:cubicBezTo>
                <a:close/>
              </a:path>
            </a:pathLst>
          </a:custGeom>
          <a:solidFill>
            <a:srgbClr val="FA623E"/>
          </a:solidFill>
          <a:ln>
            <a:noFill/>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10" name="矩形 9">
            <a:extLst>
              <a:ext uri="{FF2B5EF4-FFF2-40B4-BE49-F238E27FC236}">
                <a16:creationId xmlns="" xmlns:a16="http://schemas.microsoft.com/office/drawing/2014/main" id="{2E1C8672-AC3C-43B4-B874-90C5BCE30FB8}"/>
              </a:ext>
            </a:extLst>
          </p:cNvPr>
          <p:cNvSpPr/>
          <p:nvPr/>
        </p:nvSpPr>
        <p:spPr>
          <a:xfrm>
            <a:off x="1030201" y="2577295"/>
            <a:ext cx="10131597" cy="1797801"/>
          </a:xfrm>
          <a:prstGeom prst="rect">
            <a:avLst/>
          </a:prstGeom>
        </p:spPr>
        <p:txBody>
          <a:bodyPr wrap="square">
            <a:spAutoFit/>
          </a:bodyPr>
          <a:lstStyle/>
          <a:p>
            <a:pPr lvl="0">
              <a:lnSpc>
                <a:spcPct val="200000"/>
              </a:lnSpc>
            </a:pPr>
            <a:r>
              <a:rPr lang="en-US" altLang="zh-CN" sz="1400" dirty="0">
                <a:cs typeface="+mn-ea"/>
                <a:sym typeface="+mn-lt"/>
              </a:rPr>
              <a:t>      1862</a:t>
            </a:r>
            <a:r>
              <a:rPr lang="zh-CN" altLang="en-US" sz="1400" dirty="0">
                <a:cs typeface="+mn-ea"/>
                <a:sym typeface="+mn-lt"/>
              </a:rPr>
              <a:t>年</a:t>
            </a:r>
            <a:r>
              <a:rPr lang="en-US" altLang="zh-CN" sz="1400" dirty="0">
                <a:cs typeface="+mn-ea"/>
                <a:sym typeface="+mn-lt"/>
              </a:rPr>
              <a:t>11</a:t>
            </a:r>
            <a:r>
              <a:rPr lang="zh-CN" altLang="en-US" sz="1400" dirty="0">
                <a:cs typeface="+mn-ea"/>
                <a:sym typeface="+mn-lt"/>
              </a:rPr>
              <a:t>月，杜南把这次亲身经历写成</a:t>
            </a:r>
            <a:r>
              <a:rPr lang="en-US" altLang="zh-CN" sz="1400" dirty="0">
                <a:cs typeface="+mn-ea"/>
                <a:sym typeface="+mn-lt"/>
              </a:rPr>
              <a:t>《</a:t>
            </a:r>
            <a:r>
              <a:rPr lang="zh-CN" altLang="en-US" sz="1400" dirty="0">
                <a:cs typeface="+mn-ea"/>
                <a:sym typeface="+mn-lt"/>
              </a:rPr>
              <a:t>索尔费里诺回忆录</a:t>
            </a:r>
            <a:r>
              <a:rPr lang="en-US" altLang="zh-CN" sz="1400" dirty="0">
                <a:cs typeface="+mn-ea"/>
                <a:sym typeface="+mn-lt"/>
              </a:rPr>
              <a:t>》</a:t>
            </a:r>
            <a:r>
              <a:rPr lang="zh-CN" altLang="en-US" sz="1400" dirty="0">
                <a:cs typeface="+mn-ea"/>
                <a:sym typeface="+mn-lt"/>
              </a:rPr>
              <a:t>一书，在日内瓦发表。他在书中强烈呼吁人类不要战争，在战时有必要不分你我，向敌对双方派出救护团体。</a:t>
            </a:r>
            <a:r>
              <a:rPr lang="en-US" altLang="zh-CN" sz="1400" dirty="0">
                <a:cs typeface="+mn-ea"/>
                <a:sym typeface="+mn-lt"/>
              </a:rPr>
              <a:t>1863</a:t>
            </a:r>
            <a:r>
              <a:rPr lang="zh-CN" altLang="en-US" sz="1400" dirty="0">
                <a:cs typeface="+mn-ea"/>
                <a:sym typeface="+mn-lt"/>
              </a:rPr>
              <a:t>年</a:t>
            </a:r>
            <a:r>
              <a:rPr lang="en-US" altLang="zh-CN" sz="1400" dirty="0">
                <a:cs typeface="+mn-ea"/>
                <a:sym typeface="+mn-lt"/>
              </a:rPr>
              <a:t>2</a:t>
            </a:r>
            <a:r>
              <a:rPr lang="zh-CN" altLang="en-US" sz="1400" dirty="0">
                <a:cs typeface="+mn-ea"/>
                <a:sym typeface="+mn-lt"/>
              </a:rPr>
              <a:t>月，由他发起在瑞士日内瓦成立了一个伤兵救护国际委员会，即红十字国际委员会。同年</a:t>
            </a:r>
            <a:r>
              <a:rPr lang="en-US" altLang="zh-CN" sz="1400" dirty="0">
                <a:cs typeface="+mn-ea"/>
                <a:sym typeface="+mn-lt"/>
              </a:rPr>
              <a:t>10</a:t>
            </a:r>
            <a:r>
              <a:rPr lang="zh-CN" altLang="en-US" sz="1400" dirty="0">
                <a:cs typeface="+mn-ea"/>
                <a:sym typeface="+mn-lt"/>
              </a:rPr>
              <a:t>月，欧洲</a:t>
            </a:r>
            <a:r>
              <a:rPr lang="en-US" altLang="zh-CN" sz="1400" dirty="0">
                <a:cs typeface="+mn-ea"/>
                <a:sym typeface="+mn-lt"/>
              </a:rPr>
              <a:t>16</a:t>
            </a:r>
            <a:r>
              <a:rPr lang="zh-CN" altLang="en-US" sz="1400" dirty="0">
                <a:cs typeface="+mn-ea"/>
                <a:sym typeface="+mn-lt"/>
              </a:rPr>
              <a:t>国的代表在日内瓦举行国际会议，决定在各国成立红十字组织。为表示对杜南和他的祖国的敬意，会议决定以瑞士国旗图案红底白十字相反的颜色与图案</a:t>
            </a:r>
            <a:r>
              <a:rPr lang="en-US" altLang="zh-CN" sz="1400" dirty="0">
                <a:cs typeface="+mn-ea"/>
                <a:sym typeface="+mn-lt"/>
              </a:rPr>
              <a:t>——</a:t>
            </a:r>
            <a:r>
              <a:rPr lang="zh-CN" altLang="en-US" sz="1400" dirty="0">
                <a:cs typeface="+mn-ea"/>
                <a:sym typeface="+mn-lt"/>
              </a:rPr>
              <a:t>白底红十字作为红十字会的通用标志。 </a:t>
            </a:r>
          </a:p>
        </p:txBody>
      </p:sp>
      <p:sp>
        <p:nvSpPr>
          <p:cNvPr id="11" name="矩形 10">
            <a:extLst>
              <a:ext uri="{FF2B5EF4-FFF2-40B4-BE49-F238E27FC236}">
                <a16:creationId xmlns="" xmlns:a16="http://schemas.microsoft.com/office/drawing/2014/main" id="{6170858B-48B9-448C-B78D-B26220BC752C}"/>
              </a:ext>
            </a:extLst>
          </p:cNvPr>
          <p:cNvSpPr/>
          <p:nvPr/>
        </p:nvSpPr>
        <p:spPr>
          <a:xfrm>
            <a:off x="1007221" y="4514541"/>
            <a:ext cx="10154577" cy="1319977"/>
          </a:xfrm>
          <a:prstGeom prst="rect">
            <a:avLst/>
          </a:prstGeom>
        </p:spPr>
        <p:txBody>
          <a:bodyPr wrap="square">
            <a:spAutoFit/>
          </a:bodyPr>
          <a:lstStyle/>
          <a:p>
            <a:pPr lvl="0">
              <a:lnSpc>
                <a:spcPct val="200000"/>
              </a:lnSpc>
            </a:pPr>
            <a:r>
              <a:rPr lang="zh-CN" altLang="en-US" sz="1400" dirty="0">
                <a:cs typeface="+mn-ea"/>
                <a:sym typeface="+mn-lt"/>
              </a:rPr>
              <a:t>      亨利</a:t>
            </a:r>
            <a:r>
              <a:rPr lang="en-US" altLang="zh-CN" sz="1400" dirty="0">
                <a:cs typeface="+mn-ea"/>
                <a:sym typeface="+mn-lt"/>
              </a:rPr>
              <a:t>·</a:t>
            </a:r>
            <a:r>
              <a:rPr lang="zh-CN" altLang="en-US" sz="1400" dirty="0">
                <a:cs typeface="+mn-ea"/>
                <a:sym typeface="+mn-lt"/>
              </a:rPr>
              <a:t>杜南开创的红十字事业为人类和平与进步作出了杰出的贡献。然而他却为此耗尽了自己的资财，沦为老人济贫院的病人。</a:t>
            </a:r>
            <a:r>
              <a:rPr lang="en-US" altLang="zh-CN" sz="1400" dirty="0">
                <a:cs typeface="+mn-ea"/>
                <a:sym typeface="+mn-lt"/>
              </a:rPr>
              <a:t>1896</a:t>
            </a:r>
            <a:r>
              <a:rPr lang="zh-CN" altLang="en-US" sz="1400" dirty="0">
                <a:cs typeface="+mn-ea"/>
                <a:sym typeface="+mn-lt"/>
              </a:rPr>
              <a:t>年当人们在济贫院发现他，并了解到他是国际红十字组织奠基者的身世后，人们把世界上最崇高的荣誉赐予这位慈爱的老人。</a:t>
            </a:r>
            <a:r>
              <a:rPr lang="en-US" altLang="zh-CN" sz="1400" dirty="0">
                <a:cs typeface="+mn-ea"/>
                <a:sym typeface="+mn-lt"/>
              </a:rPr>
              <a:t>1901</a:t>
            </a:r>
            <a:r>
              <a:rPr lang="zh-CN" altLang="en-US" sz="1400" dirty="0">
                <a:cs typeface="+mn-ea"/>
                <a:sym typeface="+mn-lt"/>
              </a:rPr>
              <a:t>年他获得了首次颁发的诺贝尔和平奖。</a:t>
            </a:r>
            <a:r>
              <a:rPr lang="en-US" altLang="zh-CN" sz="1400" dirty="0">
                <a:cs typeface="+mn-ea"/>
                <a:sym typeface="+mn-lt"/>
              </a:rPr>
              <a:t>1910</a:t>
            </a:r>
            <a:r>
              <a:rPr lang="zh-CN" altLang="en-US" sz="1400" dirty="0">
                <a:cs typeface="+mn-ea"/>
                <a:sym typeface="+mn-lt"/>
              </a:rPr>
              <a:t>年</a:t>
            </a:r>
            <a:r>
              <a:rPr lang="en-US" altLang="zh-CN" sz="1400" dirty="0">
                <a:cs typeface="+mn-ea"/>
                <a:sym typeface="+mn-lt"/>
              </a:rPr>
              <a:t>10</a:t>
            </a:r>
            <a:r>
              <a:rPr lang="zh-CN" altLang="en-US" sz="1400" dirty="0">
                <a:cs typeface="+mn-ea"/>
                <a:sym typeface="+mn-lt"/>
              </a:rPr>
              <a:t>月</a:t>
            </a:r>
            <a:r>
              <a:rPr lang="en-US" altLang="zh-CN" sz="1400" dirty="0">
                <a:cs typeface="+mn-ea"/>
                <a:sym typeface="+mn-lt"/>
              </a:rPr>
              <a:t>30</a:t>
            </a:r>
            <a:r>
              <a:rPr lang="zh-CN" altLang="en-US" sz="1400" dirty="0">
                <a:cs typeface="+mn-ea"/>
                <a:sym typeface="+mn-lt"/>
              </a:rPr>
              <a:t>日杜南离开了人世。</a:t>
            </a:r>
          </a:p>
        </p:txBody>
      </p:sp>
    </p:spTree>
    <p:extLst>
      <p:ext uri="{BB962C8B-B14F-4D97-AF65-F5344CB8AC3E}">
        <p14:creationId xmlns:p14="http://schemas.microsoft.com/office/powerpoint/2010/main" val="261992159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9" grpId="0"/>
      <p:bldP spid="20" grpId="0" animBg="1"/>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9EC0C0B-1779-460E-AAE4-AA5D71C7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 xmlns:a16="http://schemas.microsoft.com/office/drawing/2014/main" id="{176D291B-B7DE-403B-B907-5455B1680160}"/>
              </a:ext>
            </a:extLst>
          </p:cNvPr>
          <p:cNvPicPr>
            <a:picLocks noChangeAspect="1"/>
          </p:cNvPicPr>
          <p:nvPr/>
        </p:nvPicPr>
        <p:blipFill rotWithShape="1">
          <a:blip r:embed="rId3"/>
          <a:srcRect l="7031" r="8907"/>
          <a:stretch/>
        </p:blipFill>
        <p:spPr>
          <a:xfrm>
            <a:off x="683123" y="-1"/>
            <a:ext cx="10825754" cy="6511056"/>
          </a:xfrm>
          <a:prstGeom prst="rect">
            <a:avLst/>
          </a:prstGeom>
        </p:spPr>
      </p:pic>
      <p:pic>
        <p:nvPicPr>
          <p:cNvPr id="21" name="图片 20">
            <a:extLst>
              <a:ext uri="{FF2B5EF4-FFF2-40B4-BE49-F238E27FC236}">
                <a16:creationId xmlns="" xmlns:a16="http://schemas.microsoft.com/office/drawing/2014/main" id="{69A13195-2CA4-4D67-A989-BA283F143C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2025" b="81696"/>
          <a:stretch/>
        </p:blipFill>
        <p:spPr>
          <a:xfrm>
            <a:off x="333828" y="5227673"/>
            <a:ext cx="1724025" cy="1692013"/>
          </a:xfrm>
          <a:prstGeom prst="rect">
            <a:avLst/>
          </a:prstGeom>
        </p:spPr>
      </p:pic>
      <p:pic>
        <p:nvPicPr>
          <p:cNvPr id="32" name="图片 31">
            <a:extLst>
              <a:ext uri="{FF2B5EF4-FFF2-40B4-BE49-F238E27FC236}">
                <a16:creationId xmlns="" xmlns:a16="http://schemas.microsoft.com/office/drawing/2014/main" id="{13DFA25F-1837-46F3-A971-AE705FF4D24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2609" r="76183" b="2530"/>
          <a:stretch/>
        </p:blipFill>
        <p:spPr>
          <a:xfrm>
            <a:off x="10598276" y="5838824"/>
            <a:ext cx="1088899" cy="1019175"/>
          </a:xfrm>
          <a:prstGeom prst="rect">
            <a:avLst/>
          </a:prstGeom>
        </p:spPr>
      </p:pic>
      <p:pic>
        <p:nvPicPr>
          <p:cNvPr id="7" name="图片 6">
            <a:extLst>
              <a:ext uri="{FF2B5EF4-FFF2-40B4-BE49-F238E27FC236}">
                <a16:creationId xmlns="" xmlns:a16="http://schemas.microsoft.com/office/drawing/2014/main" id="{9997AFD7-580E-433E-A0A9-C8636337AA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9493" y="3742455"/>
            <a:ext cx="4717143" cy="2768600"/>
          </a:xfrm>
          <a:prstGeom prst="rect">
            <a:avLst/>
          </a:prstGeom>
        </p:spPr>
      </p:pic>
      <p:sp>
        <p:nvSpPr>
          <p:cNvPr id="25" name="文本框 24">
            <a:extLst>
              <a:ext uri="{FF2B5EF4-FFF2-40B4-BE49-F238E27FC236}">
                <a16:creationId xmlns="" xmlns:a16="http://schemas.microsoft.com/office/drawing/2014/main" id="{7B316729-5817-48C8-BAA1-4E227C7ACEF0}"/>
              </a:ext>
            </a:extLst>
          </p:cNvPr>
          <p:cNvSpPr txBox="1"/>
          <p:nvPr/>
        </p:nvSpPr>
        <p:spPr>
          <a:xfrm>
            <a:off x="4592368" y="1937601"/>
            <a:ext cx="2856461" cy="830997"/>
          </a:xfrm>
          <a:prstGeom prst="rect">
            <a:avLst/>
          </a:prstGeom>
          <a:noFill/>
        </p:spPr>
        <p:txBody>
          <a:bodyPr wrap="square" rtlCol="0">
            <a:spAutoFit/>
          </a:bodyPr>
          <a:lstStyle/>
          <a:p>
            <a:pPr algn="dist"/>
            <a:r>
              <a:rPr lang="en-US" altLang="zh-CN" sz="4800" b="1" dirty="0">
                <a:solidFill>
                  <a:srgbClr val="FA623E"/>
                </a:solidFill>
                <a:cs typeface="+mn-ea"/>
                <a:sym typeface="+mn-lt"/>
              </a:rPr>
              <a:t>Part 04</a:t>
            </a:r>
            <a:endParaRPr lang="zh-CN" altLang="en-US" sz="4800" b="1" dirty="0">
              <a:solidFill>
                <a:srgbClr val="FA623E"/>
              </a:solidFill>
              <a:cs typeface="+mn-ea"/>
              <a:sym typeface="+mn-lt"/>
            </a:endParaRPr>
          </a:p>
        </p:txBody>
      </p:sp>
      <p:sp>
        <p:nvSpPr>
          <p:cNvPr id="26" name="文本框 25">
            <a:extLst>
              <a:ext uri="{FF2B5EF4-FFF2-40B4-BE49-F238E27FC236}">
                <a16:creationId xmlns="" xmlns:a16="http://schemas.microsoft.com/office/drawing/2014/main" id="{43730E1F-82CD-446A-82EF-F6AFE90DAFAB}"/>
              </a:ext>
            </a:extLst>
          </p:cNvPr>
          <p:cNvSpPr txBox="1"/>
          <p:nvPr/>
        </p:nvSpPr>
        <p:spPr>
          <a:xfrm>
            <a:off x="4512920" y="2700046"/>
            <a:ext cx="3166159" cy="830997"/>
          </a:xfrm>
          <a:prstGeom prst="rect">
            <a:avLst/>
          </a:prstGeom>
          <a:noFill/>
        </p:spPr>
        <p:txBody>
          <a:bodyPr wrap="square" rtlCol="0">
            <a:spAutoFit/>
          </a:bodyPr>
          <a:lstStyle/>
          <a:p>
            <a:pPr algn="dist"/>
            <a:r>
              <a:rPr lang="zh-CN" altLang="en-US" sz="4800" b="1" dirty="0">
                <a:solidFill>
                  <a:srgbClr val="7DB5FF"/>
                </a:solidFill>
                <a:cs typeface="+mn-ea"/>
                <a:sym typeface="+mn-lt"/>
              </a:rPr>
              <a:t>基本原则</a:t>
            </a:r>
          </a:p>
        </p:txBody>
      </p:sp>
      <p:pic>
        <p:nvPicPr>
          <p:cNvPr id="9" name="图片 8">
            <a:extLst>
              <a:ext uri="{FF2B5EF4-FFF2-40B4-BE49-F238E27FC236}">
                <a16:creationId xmlns="" xmlns:a16="http://schemas.microsoft.com/office/drawing/2014/main" id="{88C0CF58-D37D-4A4C-AF30-6E2711EAA8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50488"/>
          <a:stretch/>
        </p:blipFill>
        <p:spPr>
          <a:xfrm>
            <a:off x="1646500" y="1310688"/>
            <a:ext cx="1497819" cy="489320"/>
          </a:xfrm>
          <a:prstGeom prst="rect">
            <a:avLst/>
          </a:prstGeom>
        </p:spPr>
      </p:pic>
      <p:pic>
        <p:nvPicPr>
          <p:cNvPr id="12" name="图片 11">
            <a:extLst>
              <a:ext uri="{FF2B5EF4-FFF2-40B4-BE49-F238E27FC236}">
                <a16:creationId xmlns="" xmlns:a16="http://schemas.microsoft.com/office/drawing/2014/main" id="{CD452D92-EFBD-4827-B9FE-4391346618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0488"/>
          <a:stretch/>
        </p:blipFill>
        <p:spPr>
          <a:xfrm>
            <a:off x="9047681" y="1310689"/>
            <a:ext cx="1497819" cy="489319"/>
          </a:xfrm>
          <a:prstGeom prst="rect">
            <a:avLst/>
          </a:prstGeom>
        </p:spPr>
      </p:pic>
    </p:spTree>
    <p:extLst>
      <p:ext uri="{BB962C8B-B14F-4D97-AF65-F5344CB8AC3E}">
        <p14:creationId xmlns:p14="http://schemas.microsoft.com/office/powerpoint/2010/main" val="54882934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029412" y="1572924"/>
            <a:ext cx="7812759" cy="1331134"/>
          </a:xfrm>
          <a:prstGeom prst="rect">
            <a:avLst/>
          </a:prstGeom>
        </p:spPr>
        <p:txBody>
          <a:bodyPr wrap="square">
            <a:spAutoFit/>
          </a:bodyPr>
          <a:lstStyle/>
          <a:p>
            <a:pPr lvl="0">
              <a:lnSpc>
                <a:spcPct val="200000"/>
              </a:lnSpc>
            </a:pPr>
            <a:r>
              <a:rPr lang="zh-CN" altLang="en-US" sz="1400" dirty="0">
                <a:cs typeface="+mn-ea"/>
                <a:sym typeface="+mn-lt"/>
              </a:rPr>
              <a:t>      国际红十字与红新月运动的本意是要不加歧视地救护战地伤员。在国际和国内两方面，努力防止并减轻人们的疾苦，不论这种痛苦发生在什么地方。本运动的宗旨是保护人的生命和健康；保障人类尊严；促进人与人之间的相互了解、友谊和合作；促进持久和平。</a:t>
            </a:r>
          </a:p>
        </p:txBody>
      </p:sp>
      <p:sp>
        <p:nvSpPr>
          <p:cNvPr id="17" name="矩形 16"/>
          <p:cNvSpPr/>
          <p:nvPr/>
        </p:nvSpPr>
        <p:spPr>
          <a:xfrm>
            <a:off x="1320061" y="3293436"/>
            <a:ext cx="7976494" cy="889090"/>
          </a:xfrm>
          <a:prstGeom prst="rect">
            <a:avLst/>
          </a:prstGeom>
        </p:spPr>
        <p:txBody>
          <a:bodyPr wrap="square">
            <a:spAutoFit/>
          </a:bodyPr>
          <a:lstStyle/>
          <a:p>
            <a:pPr lvl="0">
              <a:lnSpc>
                <a:spcPct val="200000"/>
              </a:lnSpc>
            </a:pPr>
            <a:r>
              <a:rPr lang="zh-CN" altLang="en-US" sz="1400" dirty="0">
                <a:cs typeface="+mn-ea"/>
                <a:sym typeface="+mn-lt"/>
              </a:rPr>
              <a:t>     本运动不因国籍、种族、宗教信仰、阶级偏见和政治见解而有所歧视，仅根据需要，努力减轻人们的疾苦，优先救济困难最紧迫的人。</a:t>
            </a:r>
          </a:p>
        </p:txBody>
      </p:sp>
      <p:sp>
        <p:nvSpPr>
          <p:cNvPr id="24" name="矩形 23"/>
          <p:cNvSpPr/>
          <p:nvPr/>
        </p:nvSpPr>
        <p:spPr>
          <a:xfrm>
            <a:off x="3351042" y="4763748"/>
            <a:ext cx="7333397" cy="889090"/>
          </a:xfrm>
          <a:prstGeom prst="rect">
            <a:avLst/>
          </a:prstGeom>
        </p:spPr>
        <p:txBody>
          <a:bodyPr wrap="square">
            <a:spAutoFit/>
          </a:bodyPr>
          <a:lstStyle/>
          <a:p>
            <a:pPr lvl="0">
              <a:lnSpc>
                <a:spcPct val="200000"/>
              </a:lnSpc>
            </a:pPr>
            <a:r>
              <a:rPr lang="zh-CN" altLang="en-US" sz="1400" dirty="0">
                <a:cs typeface="+mn-ea"/>
                <a:sym typeface="+mn-lt"/>
              </a:rPr>
              <a:t>      为了继续得到所有人的信任，本运动在冲突双方之间不采取立场，任何时候也不参与带有政治、种族、宗教或意识形态的争论。</a:t>
            </a:r>
          </a:p>
        </p:txBody>
      </p:sp>
      <p:sp>
        <p:nvSpPr>
          <p:cNvPr id="26" name="文本框 25">
            <a:extLst>
              <a:ext uri="{FF2B5EF4-FFF2-40B4-BE49-F238E27FC236}">
                <a16:creationId xmlns="" xmlns:a16="http://schemas.microsoft.com/office/drawing/2014/main" id="{5913E717-D924-4CF0-ACF1-839DAEDD5C25}"/>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基本原则</a:t>
            </a:r>
          </a:p>
        </p:txBody>
      </p:sp>
      <p:grpSp>
        <p:nvGrpSpPr>
          <p:cNvPr id="34" name="组合 33">
            <a:extLst>
              <a:ext uri="{FF2B5EF4-FFF2-40B4-BE49-F238E27FC236}">
                <a16:creationId xmlns="" xmlns:a16="http://schemas.microsoft.com/office/drawing/2014/main" id="{8A3C0E2C-EF5B-423E-8FA7-3E2C9EBF48B6}"/>
              </a:ext>
            </a:extLst>
          </p:cNvPr>
          <p:cNvGrpSpPr/>
          <p:nvPr/>
        </p:nvGrpSpPr>
        <p:grpSpPr>
          <a:xfrm>
            <a:off x="1646577" y="1641476"/>
            <a:ext cx="1182874" cy="1182874"/>
            <a:chOff x="1646577" y="1641476"/>
            <a:chExt cx="1182874" cy="1182874"/>
          </a:xfrm>
        </p:grpSpPr>
        <p:pic>
          <p:nvPicPr>
            <p:cNvPr id="28" name="图片 27">
              <a:extLst>
                <a:ext uri="{FF2B5EF4-FFF2-40B4-BE49-F238E27FC236}">
                  <a16:creationId xmlns="" xmlns:a16="http://schemas.microsoft.com/office/drawing/2014/main" id="{EEEF3218-1799-495B-878A-FAA551A596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46577" y="1641476"/>
              <a:ext cx="1182874" cy="1182874"/>
            </a:xfrm>
            <a:prstGeom prst="rect">
              <a:avLst/>
            </a:prstGeom>
          </p:spPr>
        </p:pic>
        <p:sp>
          <p:nvSpPr>
            <p:cNvPr id="29" name="文本框 28">
              <a:extLst>
                <a:ext uri="{FF2B5EF4-FFF2-40B4-BE49-F238E27FC236}">
                  <a16:creationId xmlns="" xmlns:a16="http://schemas.microsoft.com/office/drawing/2014/main" id="{16ABD6D6-CBD6-4E7D-B681-B08F11336361}"/>
                </a:ext>
              </a:extLst>
            </p:cNvPr>
            <p:cNvSpPr txBox="1"/>
            <p:nvPr/>
          </p:nvSpPr>
          <p:spPr>
            <a:xfrm>
              <a:off x="1846538" y="2048247"/>
              <a:ext cx="790250" cy="369332"/>
            </a:xfrm>
            <a:prstGeom prst="rect">
              <a:avLst/>
            </a:prstGeom>
            <a:noFill/>
          </p:spPr>
          <p:txBody>
            <a:bodyPr wrap="square" rtlCol="0">
              <a:spAutoFit/>
            </a:bodyPr>
            <a:lstStyle/>
            <a:p>
              <a:pPr algn="dist"/>
              <a:r>
                <a:rPr lang="zh-CN" altLang="en-US" b="1" dirty="0">
                  <a:solidFill>
                    <a:schemeClr val="bg1"/>
                  </a:solidFill>
                  <a:cs typeface="+mn-ea"/>
                  <a:sym typeface="+mn-lt"/>
                </a:rPr>
                <a:t>人道</a:t>
              </a:r>
            </a:p>
          </p:txBody>
        </p:sp>
      </p:grpSp>
      <p:grpSp>
        <p:nvGrpSpPr>
          <p:cNvPr id="35" name="组合 34">
            <a:extLst>
              <a:ext uri="{FF2B5EF4-FFF2-40B4-BE49-F238E27FC236}">
                <a16:creationId xmlns="" xmlns:a16="http://schemas.microsoft.com/office/drawing/2014/main" id="{9CF37994-A097-4D15-939F-4EC33CCB3291}"/>
              </a:ext>
            </a:extLst>
          </p:cNvPr>
          <p:cNvGrpSpPr/>
          <p:nvPr/>
        </p:nvGrpSpPr>
        <p:grpSpPr>
          <a:xfrm>
            <a:off x="9721779" y="3181985"/>
            <a:ext cx="1150160" cy="1150160"/>
            <a:chOff x="9721779" y="3181985"/>
            <a:chExt cx="1150160" cy="1150160"/>
          </a:xfrm>
        </p:grpSpPr>
        <p:pic>
          <p:nvPicPr>
            <p:cNvPr id="30" name="图片 29">
              <a:extLst>
                <a:ext uri="{FF2B5EF4-FFF2-40B4-BE49-F238E27FC236}">
                  <a16:creationId xmlns="" xmlns:a16="http://schemas.microsoft.com/office/drawing/2014/main" id="{6E893D16-4D4D-4345-A94C-313F8F5FC2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21779" y="3181985"/>
              <a:ext cx="1150160" cy="1150160"/>
            </a:xfrm>
            <a:prstGeom prst="rect">
              <a:avLst/>
            </a:prstGeom>
          </p:spPr>
        </p:pic>
        <p:sp>
          <p:nvSpPr>
            <p:cNvPr id="31" name="文本框 30">
              <a:extLst>
                <a:ext uri="{FF2B5EF4-FFF2-40B4-BE49-F238E27FC236}">
                  <a16:creationId xmlns="" xmlns:a16="http://schemas.microsoft.com/office/drawing/2014/main" id="{3DBC5B53-0801-42A7-AA63-79CF6A0ED34E}"/>
                </a:ext>
              </a:extLst>
            </p:cNvPr>
            <p:cNvSpPr txBox="1"/>
            <p:nvPr/>
          </p:nvSpPr>
          <p:spPr>
            <a:xfrm>
              <a:off x="9894189" y="3549973"/>
              <a:ext cx="790250" cy="369332"/>
            </a:xfrm>
            <a:prstGeom prst="rect">
              <a:avLst/>
            </a:prstGeom>
            <a:noFill/>
          </p:spPr>
          <p:txBody>
            <a:bodyPr wrap="square" rtlCol="0">
              <a:spAutoFit/>
            </a:bodyPr>
            <a:lstStyle/>
            <a:p>
              <a:pPr algn="dist"/>
              <a:r>
                <a:rPr lang="zh-CN" altLang="en-US" b="1" dirty="0">
                  <a:solidFill>
                    <a:schemeClr val="bg1"/>
                  </a:solidFill>
                  <a:cs typeface="+mn-ea"/>
                  <a:sym typeface="+mn-lt"/>
                </a:rPr>
                <a:t>公正</a:t>
              </a:r>
            </a:p>
          </p:txBody>
        </p:sp>
      </p:grpSp>
      <p:grpSp>
        <p:nvGrpSpPr>
          <p:cNvPr id="36" name="组合 35">
            <a:extLst>
              <a:ext uri="{FF2B5EF4-FFF2-40B4-BE49-F238E27FC236}">
                <a16:creationId xmlns="" xmlns:a16="http://schemas.microsoft.com/office/drawing/2014/main" id="{2AA89205-CB3D-4FD7-A389-C882AF3002A0}"/>
              </a:ext>
            </a:extLst>
          </p:cNvPr>
          <p:cNvGrpSpPr/>
          <p:nvPr/>
        </p:nvGrpSpPr>
        <p:grpSpPr>
          <a:xfrm>
            <a:off x="1676969" y="4612873"/>
            <a:ext cx="1236660" cy="1236660"/>
            <a:chOff x="1676969" y="4612873"/>
            <a:chExt cx="1236660" cy="1236660"/>
          </a:xfrm>
        </p:grpSpPr>
        <p:pic>
          <p:nvPicPr>
            <p:cNvPr id="32" name="图片 31">
              <a:extLst>
                <a:ext uri="{FF2B5EF4-FFF2-40B4-BE49-F238E27FC236}">
                  <a16:creationId xmlns="" xmlns:a16="http://schemas.microsoft.com/office/drawing/2014/main" id="{8610837D-9189-43FC-A825-66DEFA815F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969" y="4612873"/>
              <a:ext cx="1236660" cy="1236660"/>
            </a:xfrm>
            <a:prstGeom prst="rect">
              <a:avLst/>
            </a:prstGeom>
          </p:spPr>
        </p:pic>
        <p:sp>
          <p:nvSpPr>
            <p:cNvPr id="33" name="文本框 32">
              <a:extLst>
                <a:ext uri="{FF2B5EF4-FFF2-40B4-BE49-F238E27FC236}">
                  <a16:creationId xmlns="" xmlns:a16="http://schemas.microsoft.com/office/drawing/2014/main" id="{483CB2D5-2CBF-46FC-AA12-89F8EA8D961C}"/>
                </a:ext>
              </a:extLst>
            </p:cNvPr>
            <p:cNvSpPr txBox="1"/>
            <p:nvPr/>
          </p:nvSpPr>
          <p:spPr>
            <a:xfrm>
              <a:off x="1900174" y="5049854"/>
              <a:ext cx="790250" cy="369332"/>
            </a:xfrm>
            <a:prstGeom prst="rect">
              <a:avLst/>
            </a:prstGeom>
            <a:noFill/>
          </p:spPr>
          <p:txBody>
            <a:bodyPr wrap="square" rtlCol="0">
              <a:spAutoFit/>
            </a:bodyPr>
            <a:lstStyle/>
            <a:p>
              <a:pPr algn="dist"/>
              <a:r>
                <a:rPr lang="zh-CN" altLang="en-US" b="1" dirty="0">
                  <a:solidFill>
                    <a:schemeClr val="bg1"/>
                  </a:solidFill>
                  <a:cs typeface="+mn-ea"/>
                  <a:sym typeface="+mn-lt"/>
                </a:rPr>
                <a:t>中立</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anim calcmode="lin" valueType="num">
                                      <p:cBhvr>
                                        <p:cTn id="37" dur="1000" fill="hold"/>
                                        <p:tgtEl>
                                          <p:spTgt spid="36"/>
                                        </p:tgtEl>
                                        <p:attrNameLst>
                                          <p:attrName>ppt_x</p:attrName>
                                        </p:attrNameLst>
                                      </p:cBhvr>
                                      <p:tavLst>
                                        <p:tav tm="0">
                                          <p:val>
                                            <p:strVal val="#ppt_x"/>
                                          </p:val>
                                        </p:tav>
                                        <p:tav tm="100000">
                                          <p:val>
                                            <p:strVal val="#ppt_x"/>
                                          </p:val>
                                        </p:tav>
                                      </p:tavLst>
                                    </p:anim>
                                    <p:anim calcmode="lin" valueType="num">
                                      <p:cBhvr>
                                        <p:cTn id="38"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p:bldP spid="24"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020277" y="3013220"/>
            <a:ext cx="1967766" cy="3043525"/>
          </a:xfrm>
          <a:prstGeom prst="rect">
            <a:avLst/>
          </a:prstGeom>
        </p:spPr>
        <p:txBody>
          <a:bodyPr wrap="square">
            <a:spAutoFit/>
          </a:bodyPr>
          <a:lstStyle/>
          <a:p>
            <a:pPr lvl="0">
              <a:lnSpc>
                <a:spcPct val="200000"/>
              </a:lnSpc>
            </a:pPr>
            <a:r>
              <a:rPr lang="zh-CN" altLang="en-US" sz="1400" dirty="0">
                <a:cs typeface="+mn-ea"/>
                <a:sym typeface="+mn-lt"/>
              </a:rPr>
              <a:t>   本运动是独立的。虽然各国红十字会是本国政府的人道助手并受本国法律的制约，但必须经常保持独立，以便任何时候都能按本运动的原则行事。</a:t>
            </a:r>
          </a:p>
        </p:txBody>
      </p:sp>
      <p:sp>
        <p:nvSpPr>
          <p:cNvPr id="24" name="矩形 23"/>
          <p:cNvSpPr/>
          <p:nvPr/>
        </p:nvSpPr>
        <p:spPr>
          <a:xfrm>
            <a:off x="8429758" y="3085496"/>
            <a:ext cx="1784693" cy="2612638"/>
          </a:xfrm>
          <a:prstGeom prst="rect">
            <a:avLst/>
          </a:prstGeom>
        </p:spPr>
        <p:txBody>
          <a:bodyPr wrap="square">
            <a:spAutoFit/>
          </a:bodyPr>
          <a:lstStyle/>
          <a:p>
            <a:pPr lvl="0">
              <a:lnSpc>
                <a:spcPct val="200000"/>
              </a:lnSpc>
            </a:pPr>
            <a:r>
              <a:rPr lang="zh-CN" altLang="en-US" sz="1400" dirty="0">
                <a:cs typeface="+mn-ea"/>
                <a:sym typeface="+mn-lt"/>
              </a:rPr>
              <a:t>     任何一个国家只能有一个红十字会或红新月会。它必须向所有的人开放，必须在全国范围内开展人道主义工作。</a:t>
            </a:r>
          </a:p>
        </p:txBody>
      </p:sp>
      <p:sp>
        <p:nvSpPr>
          <p:cNvPr id="25" name="文本框 24">
            <a:extLst>
              <a:ext uri="{FF2B5EF4-FFF2-40B4-BE49-F238E27FC236}">
                <a16:creationId xmlns="" xmlns:a16="http://schemas.microsoft.com/office/drawing/2014/main" id="{1529011D-8BF6-434D-8BF8-4A2382E9EE0E}"/>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基本原则</a:t>
            </a:r>
          </a:p>
        </p:txBody>
      </p:sp>
      <p:grpSp>
        <p:nvGrpSpPr>
          <p:cNvPr id="26" name="组合 25">
            <a:extLst>
              <a:ext uri="{FF2B5EF4-FFF2-40B4-BE49-F238E27FC236}">
                <a16:creationId xmlns="" xmlns:a16="http://schemas.microsoft.com/office/drawing/2014/main" id="{CF0A6819-FD1F-4B8C-A408-2E41B831BAEE}"/>
              </a:ext>
            </a:extLst>
          </p:cNvPr>
          <p:cNvGrpSpPr/>
          <p:nvPr/>
        </p:nvGrpSpPr>
        <p:grpSpPr>
          <a:xfrm>
            <a:off x="2412723" y="1647264"/>
            <a:ext cx="1182874" cy="1182874"/>
            <a:chOff x="1646577" y="1641476"/>
            <a:chExt cx="1182874" cy="1182874"/>
          </a:xfrm>
        </p:grpSpPr>
        <p:pic>
          <p:nvPicPr>
            <p:cNvPr id="27" name="图片 26">
              <a:extLst>
                <a:ext uri="{FF2B5EF4-FFF2-40B4-BE49-F238E27FC236}">
                  <a16:creationId xmlns="" xmlns:a16="http://schemas.microsoft.com/office/drawing/2014/main" id="{9D9F5EB8-04D1-4ACD-AC4D-759A5E400A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46577" y="1641476"/>
              <a:ext cx="1182874" cy="1182874"/>
            </a:xfrm>
            <a:prstGeom prst="rect">
              <a:avLst/>
            </a:prstGeom>
          </p:spPr>
        </p:pic>
        <p:sp>
          <p:nvSpPr>
            <p:cNvPr id="28" name="文本框 27">
              <a:extLst>
                <a:ext uri="{FF2B5EF4-FFF2-40B4-BE49-F238E27FC236}">
                  <a16:creationId xmlns="" xmlns:a16="http://schemas.microsoft.com/office/drawing/2014/main" id="{A1AC55A3-7464-4FB9-A15F-381C76F42A8B}"/>
                </a:ext>
              </a:extLst>
            </p:cNvPr>
            <p:cNvSpPr txBox="1"/>
            <p:nvPr/>
          </p:nvSpPr>
          <p:spPr>
            <a:xfrm>
              <a:off x="1846538" y="2048247"/>
              <a:ext cx="790250" cy="369332"/>
            </a:xfrm>
            <a:prstGeom prst="rect">
              <a:avLst/>
            </a:prstGeom>
            <a:noFill/>
          </p:spPr>
          <p:txBody>
            <a:bodyPr wrap="square" rtlCol="0">
              <a:spAutoFit/>
            </a:bodyPr>
            <a:lstStyle/>
            <a:p>
              <a:pPr algn="dist"/>
              <a:r>
                <a:rPr lang="zh-CN" altLang="en-US" b="1" dirty="0">
                  <a:solidFill>
                    <a:schemeClr val="bg1"/>
                  </a:solidFill>
                  <a:cs typeface="+mn-ea"/>
                  <a:sym typeface="+mn-lt"/>
                </a:rPr>
                <a:t>独立</a:t>
              </a:r>
            </a:p>
          </p:txBody>
        </p:sp>
      </p:grpSp>
      <p:grpSp>
        <p:nvGrpSpPr>
          <p:cNvPr id="34" name="组合 33">
            <a:extLst>
              <a:ext uri="{FF2B5EF4-FFF2-40B4-BE49-F238E27FC236}">
                <a16:creationId xmlns="" xmlns:a16="http://schemas.microsoft.com/office/drawing/2014/main" id="{122DA682-18FF-47B9-B9AF-7AF1C48C3F10}"/>
              </a:ext>
            </a:extLst>
          </p:cNvPr>
          <p:cNvGrpSpPr/>
          <p:nvPr/>
        </p:nvGrpSpPr>
        <p:grpSpPr>
          <a:xfrm>
            <a:off x="8596403" y="1647264"/>
            <a:ext cx="1182874" cy="1182874"/>
            <a:chOff x="1646577" y="1641476"/>
            <a:chExt cx="1182874" cy="1182874"/>
          </a:xfrm>
        </p:grpSpPr>
        <p:pic>
          <p:nvPicPr>
            <p:cNvPr id="35" name="图片 34">
              <a:extLst>
                <a:ext uri="{FF2B5EF4-FFF2-40B4-BE49-F238E27FC236}">
                  <a16:creationId xmlns="" xmlns:a16="http://schemas.microsoft.com/office/drawing/2014/main" id="{2E15BD21-9954-43B7-800B-0DBA122625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46577" y="1641476"/>
              <a:ext cx="1182874" cy="1182874"/>
            </a:xfrm>
            <a:prstGeom prst="rect">
              <a:avLst/>
            </a:prstGeom>
          </p:spPr>
        </p:pic>
        <p:sp>
          <p:nvSpPr>
            <p:cNvPr id="36" name="文本框 35">
              <a:extLst>
                <a:ext uri="{FF2B5EF4-FFF2-40B4-BE49-F238E27FC236}">
                  <a16:creationId xmlns="" xmlns:a16="http://schemas.microsoft.com/office/drawing/2014/main" id="{C060E7D0-ADE6-4ADE-B3C9-98929F9E92BB}"/>
                </a:ext>
              </a:extLst>
            </p:cNvPr>
            <p:cNvSpPr txBox="1"/>
            <p:nvPr/>
          </p:nvSpPr>
          <p:spPr>
            <a:xfrm>
              <a:off x="1846538" y="2048247"/>
              <a:ext cx="790250" cy="369332"/>
            </a:xfrm>
            <a:prstGeom prst="rect">
              <a:avLst/>
            </a:prstGeom>
            <a:noFill/>
          </p:spPr>
          <p:txBody>
            <a:bodyPr wrap="square" rtlCol="0">
              <a:spAutoFit/>
            </a:bodyPr>
            <a:lstStyle/>
            <a:p>
              <a:pPr algn="dist"/>
              <a:r>
                <a:rPr lang="zh-CN" altLang="en-US" b="1" dirty="0">
                  <a:solidFill>
                    <a:schemeClr val="bg1"/>
                  </a:solidFill>
                  <a:cs typeface="+mn-ea"/>
                  <a:sym typeface="+mn-lt"/>
                </a:rPr>
                <a:t>统一</a:t>
              </a:r>
            </a:p>
          </p:txBody>
        </p:sp>
      </p:grpSp>
      <p:pic>
        <p:nvPicPr>
          <p:cNvPr id="12" name="图片 11">
            <a:extLst>
              <a:ext uri="{FF2B5EF4-FFF2-40B4-BE49-F238E27FC236}">
                <a16:creationId xmlns="" xmlns:a16="http://schemas.microsoft.com/office/drawing/2014/main" id="{59A43A25-689D-499A-BE05-16B6C91F4F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2243" y="1495632"/>
            <a:ext cx="4957732" cy="456111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1000"/>
                                        <p:tgtEl>
                                          <p:spTgt spid="34"/>
                                        </p:tgtEl>
                                      </p:cBhvr>
                                    </p:animEffect>
                                    <p:anim calcmode="lin" valueType="num">
                                      <p:cBhvr>
                                        <p:cTn id="30" dur="1000" fill="hold"/>
                                        <p:tgtEl>
                                          <p:spTgt spid="34"/>
                                        </p:tgtEl>
                                        <p:attrNameLst>
                                          <p:attrName>ppt_x</p:attrName>
                                        </p:attrNameLst>
                                      </p:cBhvr>
                                      <p:tavLst>
                                        <p:tav tm="0">
                                          <p:val>
                                            <p:strVal val="#ppt_x"/>
                                          </p:val>
                                        </p:tav>
                                        <p:tav tm="100000">
                                          <p:val>
                                            <p:strVal val="#ppt_x"/>
                                          </p:val>
                                        </p:tav>
                                      </p:tavLst>
                                    </p:anim>
                                    <p:anim calcmode="lin" valueType="num">
                                      <p:cBhvr>
                                        <p:cTn id="3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507993" y="1965515"/>
            <a:ext cx="2588007" cy="900246"/>
          </a:xfrm>
          <a:prstGeom prst="rect">
            <a:avLst/>
          </a:prstGeom>
        </p:spPr>
        <p:txBody>
          <a:bodyPr wrap="square">
            <a:spAutoFit/>
          </a:bodyPr>
          <a:lstStyle/>
          <a:p>
            <a:pPr lvl="0">
              <a:lnSpc>
                <a:spcPct val="200000"/>
              </a:lnSpc>
            </a:pPr>
            <a:r>
              <a:rPr lang="zh-CN" altLang="en-US" sz="1400" dirty="0">
                <a:cs typeface="+mn-ea"/>
                <a:sym typeface="+mn-lt"/>
              </a:rPr>
              <a:t>     本运动是个志愿运动，绝不期望以任何方式得到好处。</a:t>
            </a:r>
          </a:p>
        </p:txBody>
      </p:sp>
      <p:sp>
        <p:nvSpPr>
          <p:cNvPr id="15" name="矩形 14"/>
          <p:cNvSpPr/>
          <p:nvPr/>
        </p:nvSpPr>
        <p:spPr>
          <a:xfrm>
            <a:off x="3383053" y="3992240"/>
            <a:ext cx="3322885" cy="1319977"/>
          </a:xfrm>
          <a:prstGeom prst="rect">
            <a:avLst/>
          </a:prstGeom>
        </p:spPr>
        <p:txBody>
          <a:bodyPr wrap="square">
            <a:spAutoFit/>
          </a:bodyPr>
          <a:lstStyle/>
          <a:p>
            <a:pPr lvl="0">
              <a:lnSpc>
                <a:spcPct val="200000"/>
              </a:lnSpc>
            </a:pPr>
            <a:r>
              <a:rPr lang="zh-CN" altLang="en-US" sz="1400" dirty="0">
                <a:cs typeface="+mn-ea"/>
                <a:sym typeface="+mn-lt"/>
              </a:rPr>
              <a:t>   国际红十字与红新月运动是世界性的。在运动中，所有红十字会享有同等地位，负有同样责任和义务，相互支援。</a:t>
            </a:r>
          </a:p>
        </p:txBody>
      </p:sp>
      <p:sp>
        <p:nvSpPr>
          <p:cNvPr id="22" name="文本框 21">
            <a:extLst>
              <a:ext uri="{FF2B5EF4-FFF2-40B4-BE49-F238E27FC236}">
                <a16:creationId xmlns="" xmlns:a16="http://schemas.microsoft.com/office/drawing/2014/main" id="{B706AE2B-A868-4B4D-A9A0-750128C091D5}"/>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基本原则</a:t>
            </a:r>
          </a:p>
        </p:txBody>
      </p:sp>
      <p:grpSp>
        <p:nvGrpSpPr>
          <p:cNvPr id="24" name="组合 23">
            <a:extLst>
              <a:ext uri="{FF2B5EF4-FFF2-40B4-BE49-F238E27FC236}">
                <a16:creationId xmlns="" xmlns:a16="http://schemas.microsoft.com/office/drawing/2014/main" id="{5F47D5FD-9F5B-415B-B8E7-7CC50690108B}"/>
              </a:ext>
            </a:extLst>
          </p:cNvPr>
          <p:cNvGrpSpPr/>
          <p:nvPr/>
        </p:nvGrpSpPr>
        <p:grpSpPr>
          <a:xfrm>
            <a:off x="1872552" y="4129343"/>
            <a:ext cx="1182874" cy="1182874"/>
            <a:chOff x="1646577" y="1641476"/>
            <a:chExt cx="1182874" cy="1182874"/>
          </a:xfrm>
        </p:grpSpPr>
        <p:pic>
          <p:nvPicPr>
            <p:cNvPr id="25" name="图片 24">
              <a:extLst>
                <a:ext uri="{FF2B5EF4-FFF2-40B4-BE49-F238E27FC236}">
                  <a16:creationId xmlns="" xmlns:a16="http://schemas.microsoft.com/office/drawing/2014/main" id="{D753E884-8C20-4DA4-B820-6CC79EE2F0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46577" y="1641476"/>
              <a:ext cx="1182874" cy="1182874"/>
            </a:xfrm>
            <a:prstGeom prst="rect">
              <a:avLst/>
            </a:prstGeom>
          </p:spPr>
        </p:pic>
        <p:sp>
          <p:nvSpPr>
            <p:cNvPr id="26" name="文本框 25">
              <a:extLst>
                <a:ext uri="{FF2B5EF4-FFF2-40B4-BE49-F238E27FC236}">
                  <a16:creationId xmlns="" xmlns:a16="http://schemas.microsoft.com/office/drawing/2014/main" id="{7A7B29C7-9029-458F-9705-94578102A261}"/>
                </a:ext>
              </a:extLst>
            </p:cNvPr>
            <p:cNvSpPr txBox="1"/>
            <p:nvPr/>
          </p:nvSpPr>
          <p:spPr>
            <a:xfrm>
              <a:off x="1842889" y="2003350"/>
              <a:ext cx="790250" cy="400110"/>
            </a:xfrm>
            <a:prstGeom prst="rect">
              <a:avLst/>
            </a:prstGeom>
            <a:noFill/>
          </p:spPr>
          <p:txBody>
            <a:bodyPr wrap="square" rtlCol="0">
              <a:spAutoFit/>
            </a:bodyPr>
            <a:lstStyle/>
            <a:p>
              <a:pPr algn="dist"/>
              <a:r>
                <a:rPr lang="zh-CN" altLang="en-US" sz="2000" b="1" dirty="0">
                  <a:solidFill>
                    <a:schemeClr val="bg1"/>
                  </a:solidFill>
                  <a:cs typeface="+mn-ea"/>
                  <a:sym typeface="+mn-lt"/>
                </a:rPr>
                <a:t>普遍</a:t>
              </a:r>
            </a:p>
          </p:txBody>
        </p:sp>
      </p:grpSp>
      <p:grpSp>
        <p:nvGrpSpPr>
          <p:cNvPr id="27" name="组合 26">
            <a:extLst>
              <a:ext uri="{FF2B5EF4-FFF2-40B4-BE49-F238E27FC236}">
                <a16:creationId xmlns="" xmlns:a16="http://schemas.microsoft.com/office/drawing/2014/main" id="{7EFF6AFC-80FC-4D06-A625-0066623F0E88}"/>
              </a:ext>
            </a:extLst>
          </p:cNvPr>
          <p:cNvGrpSpPr/>
          <p:nvPr/>
        </p:nvGrpSpPr>
        <p:grpSpPr>
          <a:xfrm>
            <a:off x="1872552" y="1965515"/>
            <a:ext cx="1182874" cy="1182874"/>
            <a:chOff x="1646577" y="1641476"/>
            <a:chExt cx="1182874" cy="1182874"/>
          </a:xfrm>
        </p:grpSpPr>
        <p:pic>
          <p:nvPicPr>
            <p:cNvPr id="28" name="图片 27">
              <a:extLst>
                <a:ext uri="{FF2B5EF4-FFF2-40B4-BE49-F238E27FC236}">
                  <a16:creationId xmlns="" xmlns:a16="http://schemas.microsoft.com/office/drawing/2014/main" id="{C8016796-EC4F-4564-96AF-726848D8AA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46577" y="1641476"/>
              <a:ext cx="1182874" cy="1182874"/>
            </a:xfrm>
            <a:prstGeom prst="rect">
              <a:avLst/>
            </a:prstGeom>
          </p:spPr>
        </p:pic>
        <p:sp>
          <p:nvSpPr>
            <p:cNvPr id="29" name="文本框 28">
              <a:extLst>
                <a:ext uri="{FF2B5EF4-FFF2-40B4-BE49-F238E27FC236}">
                  <a16:creationId xmlns="" xmlns:a16="http://schemas.microsoft.com/office/drawing/2014/main" id="{D829CFFF-C08C-4ACA-8B35-AC2432DA0469}"/>
                </a:ext>
              </a:extLst>
            </p:cNvPr>
            <p:cNvSpPr txBox="1"/>
            <p:nvPr/>
          </p:nvSpPr>
          <p:spPr>
            <a:xfrm>
              <a:off x="1842889" y="1930780"/>
              <a:ext cx="790250" cy="584775"/>
            </a:xfrm>
            <a:prstGeom prst="rect">
              <a:avLst/>
            </a:prstGeom>
            <a:noFill/>
          </p:spPr>
          <p:txBody>
            <a:bodyPr wrap="square" rtlCol="0">
              <a:spAutoFit/>
            </a:bodyPr>
            <a:lstStyle/>
            <a:p>
              <a:pPr algn="dist"/>
              <a:r>
                <a:rPr lang="zh-CN" altLang="en-US" sz="1600" b="1" dirty="0">
                  <a:solidFill>
                    <a:schemeClr val="bg1"/>
                  </a:solidFill>
                  <a:cs typeface="+mn-ea"/>
                  <a:sym typeface="+mn-lt"/>
                </a:rPr>
                <a:t>志愿服务</a:t>
              </a:r>
            </a:p>
          </p:txBody>
        </p:sp>
      </p:grpSp>
      <p:pic>
        <p:nvPicPr>
          <p:cNvPr id="30" name="图片 29">
            <a:extLst>
              <a:ext uri="{FF2B5EF4-FFF2-40B4-BE49-F238E27FC236}">
                <a16:creationId xmlns="" xmlns:a16="http://schemas.microsoft.com/office/drawing/2014/main" id="{32862FAA-81E6-4704-A5FF-BAD849B5A9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214" t="460" r="28872" b="12650"/>
          <a:stretch/>
        </p:blipFill>
        <p:spPr>
          <a:xfrm>
            <a:off x="7208782" y="1545783"/>
            <a:ext cx="2958266" cy="41813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randombar(horizontal)">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5B8A15A0-0660-4CA6-8870-D022299B08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6" name="组合 15">
            <a:extLst>
              <a:ext uri="{FF2B5EF4-FFF2-40B4-BE49-F238E27FC236}">
                <a16:creationId xmlns="" xmlns:a16="http://schemas.microsoft.com/office/drawing/2014/main" id="{9F2A66A2-E4F6-48BD-A87F-E9BF5B8FDBA8}"/>
              </a:ext>
            </a:extLst>
          </p:cNvPr>
          <p:cNvGrpSpPr/>
          <p:nvPr/>
        </p:nvGrpSpPr>
        <p:grpSpPr>
          <a:xfrm>
            <a:off x="217706" y="216164"/>
            <a:ext cx="11756586" cy="6425672"/>
            <a:chOff x="217706" y="216164"/>
            <a:chExt cx="11756586" cy="6425672"/>
          </a:xfrm>
        </p:grpSpPr>
        <p:pic>
          <p:nvPicPr>
            <p:cNvPr id="13" name="图片 12">
              <a:extLst>
                <a:ext uri="{FF2B5EF4-FFF2-40B4-BE49-F238E27FC236}">
                  <a16:creationId xmlns="" xmlns:a16="http://schemas.microsoft.com/office/drawing/2014/main" id="{4F80B7B1-76E1-4B71-A7AE-646C9029E4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905" t="43155" r="8651" b="5344"/>
            <a:stretch/>
          </p:blipFill>
          <p:spPr>
            <a:xfrm rot="16200000">
              <a:off x="5822310" y="489853"/>
              <a:ext cx="6425672" cy="5878293"/>
            </a:xfrm>
            <a:prstGeom prst="rect">
              <a:avLst/>
            </a:prstGeom>
          </p:spPr>
        </p:pic>
        <p:pic>
          <p:nvPicPr>
            <p:cNvPr id="15" name="图片 14">
              <a:extLst>
                <a:ext uri="{FF2B5EF4-FFF2-40B4-BE49-F238E27FC236}">
                  <a16:creationId xmlns="" xmlns:a16="http://schemas.microsoft.com/office/drawing/2014/main" id="{1C527A5A-F04D-4C3C-B14A-9F398058F0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905" t="43155" r="8651" b="5344"/>
            <a:stretch/>
          </p:blipFill>
          <p:spPr>
            <a:xfrm rot="5400000" flipH="1">
              <a:off x="-55983" y="489853"/>
              <a:ext cx="6425672" cy="5878293"/>
            </a:xfrm>
            <a:prstGeom prst="rect">
              <a:avLst/>
            </a:prstGeom>
          </p:spPr>
        </p:pic>
      </p:grpSp>
      <p:pic>
        <p:nvPicPr>
          <p:cNvPr id="18" name="图片 17">
            <a:extLst>
              <a:ext uri="{FF2B5EF4-FFF2-40B4-BE49-F238E27FC236}">
                <a16:creationId xmlns="" xmlns:a16="http://schemas.microsoft.com/office/drawing/2014/main" id="{6E15179A-6AA4-4795-B8E3-84D6ECE542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881" t="34129"/>
          <a:stretch/>
        </p:blipFill>
        <p:spPr>
          <a:xfrm>
            <a:off x="7315199" y="1262743"/>
            <a:ext cx="4876801" cy="5595256"/>
          </a:xfrm>
          <a:prstGeom prst="rect">
            <a:avLst/>
          </a:prstGeom>
        </p:spPr>
      </p:pic>
      <p:pic>
        <p:nvPicPr>
          <p:cNvPr id="21" name="图片 20">
            <a:extLst>
              <a:ext uri="{FF2B5EF4-FFF2-40B4-BE49-F238E27FC236}">
                <a16:creationId xmlns="" xmlns:a16="http://schemas.microsoft.com/office/drawing/2014/main" id="{DAFD9921-16C5-49E7-927C-F7A52145ACD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289" r="8462"/>
          <a:stretch/>
        </p:blipFill>
        <p:spPr>
          <a:xfrm>
            <a:off x="1173796" y="787950"/>
            <a:ext cx="1566668" cy="1328057"/>
          </a:xfrm>
          <a:prstGeom prst="rect">
            <a:avLst/>
          </a:prstGeom>
        </p:spPr>
      </p:pic>
      <p:pic>
        <p:nvPicPr>
          <p:cNvPr id="22" name="图片 21">
            <a:extLst>
              <a:ext uri="{FF2B5EF4-FFF2-40B4-BE49-F238E27FC236}">
                <a16:creationId xmlns="" xmlns:a16="http://schemas.microsoft.com/office/drawing/2014/main" id="{4C34D748-32E9-4A75-95EC-6B4B965D659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82609" r="76183" b="3788"/>
          <a:stretch/>
        </p:blipFill>
        <p:spPr>
          <a:xfrm>
            <a:off x="-14514" y="5689101"/>
            <a:ext cx="1364343" cy="1168898"/>
          </a:xfrm>
          <a:prstGeom prst="rect">
            <a:avLst/>
          </a:prstGeom>
        </p:spPr>
      </p:pic>
      <p:sp>
        <p:nvSpPr>
          <p:cNvPr id="23" name="矩形 22">
            <a:extLst>
              <a:ext uri="{FF2B5EF4-FFF2-40B4-BE49-F238E27FC236}">
                <a16:creationId xmlns="" xmlns:a16="http://schemas.microsoft.com/office/drawing/2014/main" id="{469CA544-62AB-4C9F-B1CD-7AC257D8FD23}"/>
              </a:ext>
            </a:extLst>
          </p:cNvPr>
          <p:cNvSpPr/>
          <p:nvPr/>
        </p:nvSpPr>
        <p:spPr>
          <a:xfrm>
            <a:off x="2525209" y="1080021"/>
            <a:ext cx="3657871" cy="830997"/>
          </a:xfrm>
          <a:prstGeom prst="rect">
            <a:avLst/>
          </a:prstGeom>
        </p:spPr>
        <p:txBody>
          <a:bodyPr wrap="square">
            <a:spAutoFit/>
          </a:bodyPr>
          <a:lstStyle/>
          <a:p>
            <a:pPr algn="ctr">
              <a:defRPr/>
            </a:pPr>
            <a:r>
              <a:rPr lang="zh-CN" altLang="en-US" sz="4800" kern="100" dirty="0">
                <a:cs typeface="+mn-ea"/>
                <a:sym typeface="+mn-lt"/>
              </a:rPr>
              <a:t>目 录 </a:t>
            </a:r>
            <a:r>
              <a:rPr lang="en-US" altLang="zh-CN" sz="3200" kern="100" dirty="0">
                <a:cs typeface="+mn-ea"/>
                <a:sym typeface="+mn-lt"/>
              </a:rPr>
              <a:t>content</a:t>
            </a:r>
            <a:endParaRPr lang="zh-CN" altLang="en-US" sz="3200" kern="100" dirty="0">
              <a:cs typeface="+mn-ea"/>
              <a:sym typeface="+mn-lt"/>
            </a:endParaRPr>
          </a:p>
        </p:txBody>
      </p:sp>
      <p:pic>
        <p:nvPicPr>
          <p:cNvPr id="25" name="图片 24">
            <a:extLst>
              <a:ext uri="{FF2B5EF4-FFF2-40B4-BE49-F238E27FC236}">
                <a16:creationId xmlns="" xmlns:a16="http://schemas.microsoft.com/office/drawing/2014/main" id="{3FC83F46-B67F-4FDB-AE68-65163B60ACF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67500" b="49867"/>
          <a:stretch/>
        </p:blipFill>
        <p:spPr>
          <a:xfrm>
            <a:off x="1582608" y="2204714"/>
            <a:ext cx="654145" cy="665796"/>
          </a:xfrm>
          <a:prstGeom prst="rect">
            <a:avLst/>
          </a:prstGeom>
        </p:spPr>
      </p:pic>
      <p:pic>
        <p:nvPicPr>
          <p:cNvPr id="26" name="图片 25">
            <a:extLst>
              <a:ext uri="{FF2B5EF4-FFF2-40B4-BE49-F238E27FC236}">
                <a16:creationId xmlns="" xmlns:a16="http://schemas.microsoft.com/office/drawing/2014/main" id="{D21E871F-E039-49C4-B1C9-E04F641D42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49867" r="67500"/>
          <a:stretch/>
        </p:blipFill>
        <p:spPr>
          <a:xfrm>
            <a:off x="5085759" y="2183360"/>
            <a:ext cx="654145" cy="665796"/>
          </a:xfrm>
          <a:prstGeom prst="rect">
            <a:avLst/>
          </a:prstGeom>
        </p:spPr>
      </p:pic>
      <p:pic>
        <p:nvPicPr>
          <p:cNvPr id="27" name="图片 26">
            <a:extLst>
              <a:ext uri="{FF2B5EF4-FFF2-40B4-BE49-F238E27FC236}">
                <a16:creationId xmlns="" xmlns:a16="http://schemas.microsoft.com/office/drawing/2014/main" id="{6B9A47D9-0F8E-4840-BF5B-DB85C4E0D8D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67935" t="1251" r="-160" b="49421"/>
          <a:stretch/>
        </p:blipFill>
        <p:spPr>
          <a:xfrm>
            <a:off x="5055522" y="3287746"/>
            <a:ext cx="648610" cy="655103"/>
          </a:xfrm>
          <a:prstGeom prst="rect">
            <a:avLst/>
          </a:prstGeom>
        </p:spPr>
      </p:pic>
      <p:pic>
        <p:nvPicPr>
          <p:cNvPr id="28" name="图片 27">
            <a:extLst>
              <a:ext uri="{FF2B5EF4-FFF2-40B4-BE49-F238E27FC236}">
                <a16:creationId xmlns="" xmlns:a16="http://schemas.microsoft.com/office/drawing/2014/main" id="{EF11F268-0086-420F-8927-962ED1D0354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33171" r="34329" b="49867"/>
          <a:stretch/>
        </p:blipFill>
        <p:spPr>
          <a:xfrm>
            <a:off x="1513469" y="3205583"/>
            <a:ext cx="654146" cy="665796"/>
          </a:xfrm>
          <a:prstGeom prst="rect">
            <a:avLst/>
          </a:prstGeom>
        </p:spPr>
      </p:pic>
      <p:pic>
        <p:nvPicPr>
          <p:cNvPr id="29" name="图片 28">
            <a:extLst>
              <a:ext uri="{FF2B5EF4-FFF2-40B4-BE49-F238E27FC236}">
                <a16:creationId xmlns="" xmlns:a16="http://schemas.microsoft.com/office/drawing/2014/main" id="{A5A0D7E9-8D5C-4DA9-BBCC-3024632C6FD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2263" t="49575" r="35236" b="292"/>
          <a:stretch/>
        </p:blipFill>
        <p:spPr>
          <a:xfrm>
            <a:off x="1513469" y="4206452"/>
            <a:ext cx="654146" cy="665796"/>
          </a:xfrm>
          <a:prstGeom prst="rect">
            <a:avLst/>
          </a:prstGeom>
        </p:spPr>
      </p:pic>
      <p:pic>
        <p:nvPicPr>
          <p:cNvPr id="30" name="图片 29">
            <a:extLst>
              <a:ext uri="{FF2B5EF4-FFF2-40B4-BE49-F238E27FC236}">
                <a16:creationId xmlns="" xmlns:a16="http://schemas.microsoft.com/office/drawing/2014/main" id="{B89103EB-F12B-40DD-B63A-989B1AD66E2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711" t="48924"/>
          <a:stretch/>
        </p:blipFill>
        <p:spPr>
          <a:xfrm>
            <a:off x="5034100" y="4245827"/>
            <a:ext cx="670032" cy="678325"/>
          </a:xfrm>
          <a:prstGeom prst="rect">
            <a:avLst/>
          </a:prstGeom>
        </p:spPr>
      </p:pic>
      <p:sp>
        <p:nvSpPr>
          <p:cNvPr id="31" name="文本框 30">
            <a:extLst>
              <a:ext uri="{FF2B5EF4-FFF2-40B4-BE49-F238E27FC236}">
                <a16:creationId xmlns="" xmlns:a16="http://schemas.microsoft.com/office/drawing/2014/main" id="{B6833CBF-F58C-4FBE-8A97-0C8CE7C5F840}"/>
              </a:ext>
            </a:extLst>
          </p:cNvPr>
          <p:cNvSpPr txBox="1"/>
          <p:nvPr/>
        </p:nvSpPr>
        <p:spPr>
          <a:xfrm>
            <a:off x="2278825" y="3255523"/>
            <a:ext cx="2423828" cy="523220"/>
          </a:xfrm>
          <a:prstGeom prst="rect">
            <a:avLst/>
          </a:prstGeom>
          <a:noFill/>
        </p:spPr>
        <p:txBody>
          <a:bodyPr wrap="square" rtlCol="0">
            <a:spAutoFit/>
          </a:bodyPr>
          <a:lstStyle/>
          <a:p>
            <a:pPr algn="dist"/>
            <a:r>
              <a:rPr lang="en-US" altLang="zh-CN" sz="2800" dirty="0">
                <a:cs typeface="+mn-ea"/>
                <a:sym typeface="+mn-lt"/>
              </a:rPr>
              <a:t>02.</a:t>
            </a:r>
            <a:r>
              <a:rPr lang="zh-CN" altLang="en-US" sz="2800" dirty="0">
                <a:cs typeface="+mn-ea"/>
                <a:sym typeface="+mn-lt"/>
              </a:rPr>
              <a:t>历史沿革</a:t>
            </a:r>
          </a:p>
        </p:txBody>
      </p:sp>
      <p:sp>
        <p:nvSpPr>
          <p:cNvPr id="32" name="文本框 31">
            <a:extLst>
              <a:ext uri="{FF2B5EF4-FFF2-40B4-BE49-F238E27FC236}">
                <a16:creationId xmlns="" xmlns:a16="http://schemas.microsoft.com/office/drawing/2014/main" id="{AADB922C-CEC4-431E-9F72-D627303B1E02}"/>
              </a:ext>
            </a:extLst>
          </p:cNvPr>
          <p:cNvSpPr txBox="1"/>
          <p:nvPr/>
        </p:nvSpPr>
        <p:spPr>
          <a:xfrm>
            <a:off x="2278825" y="2277134"/>
            <a:ext cx="1931383" cy="523220"/>
          </a:xfrm>
          <a:prstGeom prst="rect">
            <a:avLst/>
          </a:prstGeom>
          <a:noFill/>
        </p:spPr>
        <p:txBody>
          <a:bodyPr wrap="square" rtlCol="0">
            <a:spAutoFit/>
          </a:bodyPr>
          <a:lstStyle/>
          <a:p>
            <a:pPr algn="dist"/>
            <a:r>
              <a:rPr lang="en-US" altLang="zh-CN" sz="2800" dirty="0">
                <a:cs typeface="+mn-ea"/>
                <a:sym typeface="+mn-lt"/>
              </a:rPr>
              <a:t>01.</a:t>
            </a:r>
            <a:r>
              <a:rPr lang="zh-CN" altLang="en-US" sz="2800" dirty="0">
                <a:cs typeface="+mn-ea"/>
                <a:sym typeface="+mn-lt"/>
              </a:rPr>
              <a:t>概 述</a:t>
            </a:r>
          </a:p>
        </p:txBody>
      </p:sp>
      <p:sp>
        <p:nvSpPr>
          <p:cNvPr id="33" name="文本框 32">
            <a:extLst>
              <a:ext uri="{FF2B5EF4-FFF2-40B4-BE49-F238E27FC236}">
                <a16:creationId xmlns="" xmlns:a16="http://schemas.microsoft.com/office/drawing/2014/main" id="{AED2E9B1-C841-4EC5-8705-54E3BF5A9AFD}"/>
              </a:ext>
            </a:extLst>
          </p:cNvPr>
          <p:cNvSpPr txBox="1"/>
          <p:nvPr/>
        </p:nvSpPr>
        <p:spPr>
          <a:xfrm>
            <a:off x="2278824" y="4304197"/>
            <a:ext cx="2423827" cy="523220"/>
          </a:xfrm>
          <a:prstGeom prst="rect">
            <a:avLst/>
          </a:prstGeom>
          <a:noFill/>
        </p:spPr>
        <p:txBody>
          <a:bodyPr wrap="square" rtlCol="0">
            <a:spAutoFit/>
          </a:bodyPr>
          <a:lstStyle/>
          <a:p>
            <a:pPr algn="dist"/>
            <a:r>
              <a:rPr lang="en-US" altLang="zh-CN" sz="2800" dirty="0">
                <a:cs typeface="+mn-ea"/>
                <a:sym typeface="+mn-lt"/>
              </a:rPr>
              <a:t>03.</a:t>
            </a:r>
            <a:r>
              <a:rPr lang="zh-CN" altLang="en-US" sz="2800" dirty="0">
                <a:cs typeface="+mn-ea"/>
                <a:sym typeface="+mn-lt"/>
              </a:rPr>
              <a:t>组织背景</a:t>
            </a:r>
          </a:p>
        </p:txBody>
      </p:sp>
      <p:sp>
        <p:nvSpPr>
          <p:cNvPr id="34" name="文本框 33">
            <a:extLst>
              <a:ext uri="{FF2B5EF4-FFF2-40B4-BE49-F238E27FC236}">
                <a16:creationId xmlns="" xmlns:a16="http://schemas.microsoft.com/office/drawing/2014/main" id="{7F3E556D-6B4A-43EA-AED6-F34EEB6CA320}"/>
              </a:ext>
            </a:extLst>
          </p:cNvPr>
          <p:cNvSpPr txBox="1"/>
          <p:nvPr/>
        </p:nvSpPr>
        <p:spPr>
          <a:xfrm>
            <a:off x="5921834" y="2274316"/>
            <a:ext cx="2619824" cy="523220"/>
          </a:xfrm>
          <a:prstGeom prst="rect">
            <a:avLst/>
          </a:prstGeom>
          <a:noFill/>
        </p:spPr>
        <p:txBody>
          <a:bodyPr wrap="square" rtlCol="0">
            <a:spAutoFit/>
          </a:bodyPr>
          <a:lstStyle/>
          <a:p>
            <a:pPr algn="dist"/>
            <a:r>
              <a:rPr lang="en-US" altLang="zh-CN" sz="2800" dirty="0">
                <a:cs typeface="+mn-ea"/>
                <a:sym typeface="+mn-lt"/>
              </a:rPr>
              <a:t>04.</a:t>
            </a:r>
            <a:r>
              <a:rPr lang="zh-CN" altLang="en-US" sz="2800" dirty="0">
                <a:cs typeface="+mn-ea"/>
                <a:sym typeface="+mn-lt"/>
              </a:rPr>
              <a:t>基本原则</a:t>
            </a:r>
          </a:p>
        </p:txBody>
      </p:sp>
      <p:sp>
        <p:nvSpPr>
          <p:cNvPr id="35" name="文本框 34">
            <a:extLst>
              <a:ext uri="{FF2B5EF4-FFF2-40B4-BE49-F238E27FC236}">
                <a16:creationId xmlns="" xmlns:a16="http://schemas.microsoft.com/office/drawing/2014/main" id="{B9A01049-4DFC-4AFF-A958-695452497D26}"/>
              </a:ext>
            </a:extLst>
          </p:cNvPr>
          <p:cNvSpPr txBox="1"/>
          <p:nvPr/>
        </p:nvSpPr>
        <p:spPr>
          <a:xfrm>
            <a:off x="5921852" y="3296513"/>
            <a:ext cx="2619824" cy="523220"/>
          </a:xfrm>
          <a:prstGeom prst="rect">
            <a:avLst/>
          </a:prstGeom>
          <a:noFill/>
        </p:spPr>
        <p:txBody>
          <a:bodyPr wrap="square" rtlCol="0">
            <a:spAutoFit/>
          </a:bodyPr>
          <a:lstStyle/>
          <a:p>
            <a:pPr algn="dist"/>
            <a:r>
              <a:rPr lang="en-US" altLang="zh-CN" sz="2800" dirty="0">
                <a:cs typeface="+mn-ea"/>
                <a:sym typeface="+mn-lt"/>
              </a:rPr>
              <a:t>05.</a:t>
            </a:r>
            <a:r>
              <a:rPr lang="zh-CN" altLang="en-US" sz="2800" dirty="0">
                <a:cs typeface="+mn-ea"/>
                <a:sym typeface="+mn-lt"/>
              </a:rPr>
              <a:t>历年主题</a:t>
            </a:r>
          </a:p>
        </p:txBody>
      </p:sp>
      <p:sp>
        <p:nvSpPr>
          <p:cNvPr id="36" name="文本框 35">
            <a:extLst>
              <a:ext uri="{FF2B5EF4-FFF2-40B4-BE49-F238E27FC236}">
                <a16:creationId xmlns="" xmlns:a16="http://schemas.microsoft.com/office/drawing/2014/main" id="{000E3C6A-709F-4D06-8AC3-760EC4BBDE57}"/>
              </a:ext>
            </a:extLst>
          </p:cNvPr>
          <p:cNvSpPr txBox="1"/>
          <p:nvPr/>
        </p:nvSpPr>
        <p:spPr>
          <a:xfrm>
            <a:off x="5965369" y="4304197"/>
            <a:ext cx="2619824" cy="523220"/>
          </a:xfrm>
          <a:prstGeom prst="rect">
            <a:avLst/>
          </a:prstGeom>
          <a:noFill/>
        </p:spPr>
        <p:txBody>
          <a:bodyPr wrap="square" rtlCol="0">
            <a:spAutoFit/>
          </a:bodyPr>
          <a:lstStyle/>
          <a:p>
            <a:pPr algn="dist"/>
            <a:r>
              <a:rPr lang="en-US" altLang="zh-CN" sz="2800" dirty="0">
                <a:cs typeface="+mn-ea"/>
                <a:sym typeface="+mn-lt"/>
              </a:rPr>
              <a:t>06.</a:t>
            </a:r>
            <a:r>
              <a:rPr lang="zh-CN" altLang="en-US" sz="2800" dirty="0">
                <a:cs typeface="+mn-ea"/>
                <a:sym typeface="+mn-lt"/>
              </a:rPr>
              <a:t>联合声明</a:t>
            </a:r>
          </a:p>
        </p:txBody>
      </p:sp>
      <p:sp>
        <p:nvSpPr>
          <p:cNvPr id="37" name="文本框 36">
            <a:extLst>
              <a:ext uri="{FF2B5EF4-FFF2-40B4-BE49-F238E27FC236}">
                <a16:creationId xmlns="" xmlns:a16="http://schemas.microsoft.com/office/drawing/2014/main" id="{462CB7E1-6133-4A19-8FB6-E0686A899A81}"/>
              </a:ext>
            </a:extLst>
          </p:cNvPr>
          <p:cNvSpPr txBox="1"/>
          <p:nvPr/>
        </p:nvSpPr>
        <p:spPr>
          <a:xfrm>
            <a:off x="2287713" y="5278347"/>
            <a:ext cx="2423827" cy="523220"/>
          </a:xfrm>
          <a:prstGeom prst="rect">
            <a:avLst/>
          </a:prstGeom>
          <a:noFill/>
        </p:spPr>
        <p:txBody>
          <a:bodyPr wrap="square" rtlCol="0">
            <a:spAutoFit/>
          </a:bodyPr>
          <a:lstStyle/>
          <a:p>
            <a:pPr algn="dist"/>
            <a:r>
              <a:rPr lang="en-US" altLang="zh-CN" sz="2800" dirty="0">
                <a:cs typeface="+mn-ea"/>
                <a:sym typeface="+mn-lt"/>
              </a:rPr>
              <a:t>07.</a:t>
            </a:r>
            <a:r>
              <a:rPr lang="zh-CN" altLang="en-US" sz="2800" dirty="0">
                <a:cs typeface="+mn-ea"/>
                <a:sym typeface="+mn-lt"/>
              </a:rPr>
              <a:t>相关知识</a:t>
            </a:r>
          </a:p>
        </p:txBody>
      </p:sp>
      <p:pic>
        <p:nvPicPr>
          <p:cNvPr id="38" name="图片 37">
            <a:extLst>
              <a:ext uri="{FF2B5EF4-FFF2-40B4-BE49-F238E27FC236}">
                <a16:creationId xmlns="" xmlns:a16="http://schemas.microsoft.com/office/drawing/2014/main" id="{08ACB716-DC63-4378-A1CE-2639DF0EF6E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49867" r="67500"/>
          <a:stretch/>
        </p:blipFill>
        <p:spPr>
          <a:xfrm>
            <a:off x="1513470" y="5207321"/>
            <a:ext cx="654145" cy="665796"/>
          </a:xfrm>
          <a:prstGeom prst="rect">
            <a:avLst/>
          </a:prstGeom>
        </p:spPr>
      </p:pic>
    </p:spTree>
    <p:extLst>
      <p:ext uri="{BB962C8B-B14F-4D97-AF65-F5344CB8AC3E}">
        <p14:creationId xmlns:p14="http://schemas.microsoft.com/office/powerpoint/2010/main" val="250297664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randombar(horizont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Effect transition="in" filter="fade">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nodeType="click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fade">
                                      <p:cBhvr>
                                        <p:cTn id="88" dur="500"/>
                                        <p:tgtEl>
                                          <p:spTgt spid="35"/>
                                        </p:tgtEl>
                                      </p:cBhvr>
                                    </p:animEffect>
                                  </p:childTnLst>
                                </p:cTn>
                              </p:par>
                            </p:childTnLst>
                          </p:cTn>
                        </p:par>
                      </p:childTnLst>
                    </p:cTn>
                  </p:par>
                  <p:par>
                    <p:cTn id="89" fill="hold">
                      <p:stCondLst>
                        <p:cond delay="indefinite"/>
                      </p:stCondLst>
                      <p:childTnLst>
                        <p:par>
                          <p:cTn id="90" fill="hold">
                            <p:stCondLst>
                              <p:cond delay="0"/>
                            </p:stCondLst>
                            <p:childTnLst>
                              <p:par>
                                <p:cTn id="91" presetID="53" presetClass="entr" presetSubtype="16" fill="hold" nodeType="clickEffect">
                                  <p:stCondLst>
                                    <p:cond delay="0"/>
                                  </p:stCondLst>
                                  <p:childTnLst>
                                    <p:set>
                                      <p:cBhvr>
                                        <p:cTn id="92" dur="1" fill="hold">
                                          <p:stCondLst>
                                            <p:cond delay="0"/>
                                          </p:stCondLst>
                                        </p:cTn>
                                        <p:tgtEl>
                                          <p:spTgt spid="30"/>
                                        </p:tgtEl>
                                        <p:attrNameLst>
                                          <p:attrName>style.visibility</p:attrName>
                                        </p:attrNameLst>
                                      </p:cBhvr>
                                      <p:to>
                                        <p:strVal val="visible"/>
                                      </p:to>
                                    </p:set>
                                    <p:anim calcmode="lin" valueType="num">
                                      <p:cBhvr>
                                        <p:cTn id="93" dur="500" fill="hold"/>
                                        <p:tgtEl>
                                          <p:spTgt spid="30"/>
                                        </p:tgtEl>
                                        <p:attrNameLst>
                                          <p:attrName>ppt_w</p:attrName>
                                        </p:attrNameLst>
                                      </p:cBhvr>
                                      <p:tavLst>
                                        <p:tav tm="0">
                                          <p:val>
                                            <p:fltVal val="0"/>
                                          </p:val>
                                        </p:tav>
                                        <p:tav tm="100000">
                                          <p:val>
                                            <p:strVal val="#ppt_w"/>
                                          </p:val>
                                        </p:tav>
                                      </p:tavLst>
                                    </p:anim>
                                    <p:anim calcmode="lin" valueType="num">
                                      <p:cBhvr>
                                        <p:cTn id="94" dur="500" fill="hold"/>
                                        <p:tgtEl>
                                          <p:spTgt spid="30"/>
                                        </p:tgtEl>
                                        <p:attrNameLst>
                                          <p:attrName>ppt_h</p:attrName>
                                        </p:attrNameLst>
                                      </p:cBhvr>
                                      <p:tavLst>
                                        <p:tav tm="0">
                                          <p:val>
                                            <p:fltVal val="0"/>
                                          </p:val>
                                        </p:tav>
                                        <p:tav tm="100000">
                                          <p:val>
                                            <p:strVal val="#ppt_h"/>
                                          </p:val>
                                        </p:tav>
                                      </p:tavLst>
                                    </p:anim>
                                    <p:animEffect transition="in" filter="fade">
                                      <p:cBhvr>
                                        <p:cTn id="95" dur="500"/>
                                        <p:tgtEl>
                                          <p:spTgt spid="30"/>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500"/>
                                        <p:tgtEl>
                                          <p:spTgt spid="36"/>
                                        </p:tgtEl>
                                      </p:cBhvr>
                                    </p:animEffect>
                                  </p:childTnLst>
                                </p:cTn>
                              </p:par>
                            </p:childTnLst>
                          </p:cTn>
                        </p:par>
                      </p:childTnLst>
                    </p:cTn>
                  </p:par>
                  <p:par>
                    <p:cTn id="101" fill="hold">
                      <p:stCondLst>
                        <p:cond delay="indefinite"/>
                      </p:stCondLst>
                      <p:childTnLst>
                        <p:par>
                          <p:cTn id="102" fill="hold">
                            <p:stCondLst>
                              <p:cond delay="0"/>
                            </p:stCondLst>
                            <p:childTnLst>
                              <p:par>
                                <p:cTn id="103" presetID="53" presetClass="entr" presetSubtype="16" fill="hold" nodeType="clickEffect">
                                  <p:stCondLst>
                                    <p:cond delay="0"/>
                                  </p:stCondLst>
                                  <p:childTnLst>
                                    <p:set>
                                      <p:cBhvr>
                                        <p:cTn id="104" dur="1" fill="hold">
                                          <p:stCondLst>
                                            <p:cond delay="0"/>
                                          </p:stCondLst>
                                        </p:cTn>
                                        <p:tgtEl>
                                          <p:spTgt spid="38"/>
                                        </p:tgtEl>
                                        <p:attrNameLst>
                                          <p:attrName>style.visibility</p:attrName>
                                        </p:attrNameLst>
                                      </p:cBhvr>
                                      <p:to>
                                        <p:strVal val="visible"/>
                                      </p:to>
                                    </p:set>
                                    <p:anim calcmode="lin" valueType="num">
                                      <p:cBhvr>
                                        <p:cTn id="105" dur="500" fill="hold"/>
                                        <p:tgtEl>
                                          <p:spTgt spid="38"/>
                                        </p:tgtEl>
                                        <p:attrNameLst>
                                          <p:attrName>ppt_w</p:attrName>
                                        </p:attrNameLst>
                                      </p:cBhvr>
                                      <p:tavLst>
                                        <p:tav tm="0">
                                          <p:val>
                                            <p:fltVal val="0"/>
                                          </p:val>
                                        </p:tav>
                                        <p:tav tm="100000">
                                          <p:val>
                                            <p:strVal val="#ppt_w"/>
                                          </p:val>
                                        </p:tav>
                                      </p:tavLst>
                                    </p:anim>
                                    <p:anim calcmode="lin" valueType="num">
                                      <p:cBhvr>
                                        <p:cTn id="106" dur="500" fill="hold"/>
                                        <p:tgtEl>
                                          <p:spTgt spid="38"/>
                                        </p:tgtEl>
                                        <p:attrNameLst>
                                          <p:attrName>ppt_h</p:attrName>
                                        </p:attrNameLst>
                                      </p:cBhvr>
                                      <p:tavLst>
                                        <p:tav tm="0">
                                          <p:val>
                                            <p:fltVal val="0"/>
                                          </p:val>
                                        </p:tav>
                                        <p:tav tm="100000">
                                          <p:val>
                                            <p:strVal val="#ppt_h"/>
                                          </p:val>
                                        </p:tav>
                                      </p:tavLst>
                                    </p:anim>
                                    <p:animEffect transition="in" filter="fade">
                                      <p:cBhvr>
                                        <p:cTn id="107" dur="500"/>
                                        <p:tgtEl>
                                          <p:spTgt spid="38"/>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1" grpId="0"/>
      <p:bldP spid="32" grpId="0"/>
      <p:bldP spid="33" grpId="0"/>
      <p:bldP spid="34" grpId="0"/>
      <p:bldP spid="35" grpId="0"/>
      <p:bldP spid="36" grpId="0"/>
      <p:bldP spid="3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9EC0C0B-1779-460E-AAE4-AA5D71C7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 xmlns:a16="http://schemas.microsoft.com/office/drawing/2014/main" id="{176D291B-B7DE-403B-B907-5455B1680160}"/>
              </a:ext>
            </a:extLst>
          </p:cNvPr>
          <p:cNvPicPr>
            <a:picLocks noChangeAspect="1"/>
          </p:cNvPicPr>
          <p:nvPr/>
        </p:nvPicPr>
        <p:blipFill rotWithShape="1">
          <a:blip r:embed="rId3"/>
          <a:srcRect l="7031" r="8907"/>
          <a:stretch/>
        </p:blipFill>
        <p:spPr>
          <a:xfrm>
            <a:off x="683123" y="-1"/>
            <a:ext cx="10825754" cy="6511056"/>
          </a:xfrm>
          <a:prstGeom prst="rect">
            <a:avLst/>
          </a:prstGeom>
        </p:spPr>
      </p:pic>
      <p:pic>
        <p:nvPicPr>
          <p:cNvPr id="21" name="图片 20">
            <a:extLst>
              <a:ext uri="{FF2B5EF4-FFF2-40B4-BE49-F238E27FC236}">
                <a16:creationId xmlns="" xmlns:a16="http://schemas.microsoft.com/office/drawing/2014/main" id="{69A13195-2CA4-4D67-A989-BA283F143C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2025" b="81696"/>
          <a:stretch/>
        </p:blipFill>
        <p:spPr>
          <a:xfrm>
            <a:off x="333828" y="5227673"/>
            <a:ext cx="1724025" cy="1692013"/>
          </a:xfrm>
          <a:prstGeom prst="rect">
            <a:avLst/>
          </a:prstGeom>
        </p:spPr>
      </p:pic>
      <p:pic>
        <p:nvPicPr>
          <p:cNvPr id="32" name="图片 31">
            <a:extLst>
              <a:ext uri="{FF2B5EF4-FFF2-40B4-BE49-F238E27FC236}">
                <a16:creationId xmlns="" xmlns:a16="http://schemas.microsoft.com/office/drawing/2014/main" id="{13DFA25F-1837-46F3-A971-AE705FF4D24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2609" r="76183" b="2530"/>
          <a:stretch/>
        </p:blipFill>
        <p:spPr>
          <a:xfrm>
            <a:off x="10598276" y="5838824"/>
            <a:ext cx="1088899" cy="1019175"/>
          </a:xfrm>
          <a:prstGeom prst="rect">
            <a:avLst/>
          </a:prstGeom>
        </p:spPr>
      </p:pic>
      <p:pic>
        <p:nvPicPr>
          <p:cNvPr id="7" name="图片 6">
            <a:extLst>
              <a:ext uri="{FF2B5EF4-FFF2-40B4-BE49-F238E27FC236}">
                <a16:creationId xmlns="" xmlns:a16="http://schemas.microsoft.com/office/drawing/2014/main" id="{9997AFD7-580E-433E-A0A9-C8636337AA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9493" y="3742455"/>
            <a:ext cx="4717143" cy="2768600"/>
          </a:xfrm>
          <a:prstGeom prst="rect">
            <a:avLst/>
          </a:prstGeom>
        </p:spPr>
      </p:pic>
      <p:sp>
        <p:nvSpPr>
          <p:cNvPr id="25" name="文本框 24">
            <a:extLst>
              <a:ext uri="{FF2B5EF4-FFF2-40B4-BE49-F238E27FC236}">
                <a16:creationId xmlns="" xmlns:a16="http://schemas.microsoft.com/office/drawing/2014/main" id="{7B316729-5817-48C8-BAA1-4E227C7ACEF0}"/>
              </a:ext>
            </a:extLst>
          </p:cNvPr>
          <p:cNvSpPr txBox="1"/>
          <p:nvPr/>
        </p:nvSpPr>
        <p:spPr>
          <a:xfrm>
            <a:off x="4592368" y="1937601"/>
            <a:ext cx="2856461" cy="830997"/>
          </a:xfrm>
          <a:prstGeom prst="rect">
            <a:avLst/>
          </a:prstGeom>
          <a:noFill/>
        </p:spPr>
        <p:txBody>
          <a:bodyPr wrap="square" rtlCol="0">
            <a:spAutoFit/>
          </a:bodyPr>
          <a:lstStyle/>
          <a:p>
            <a:pPr algn="dist"/>
            <a:r>
              <a:rPr lang="en-US" altLang="zh-CN" sz="4800" b="1" dirty="0">
                <a:solidFill>
                  <a:srgbClr val="FA623E"/>
                </a:solidFill>
                <a:cs typeface="+mn-ea"/>
                <a:sym typeface="+mn-lt"/>
              </a:rPr>
              <a:t>Part 05</a:t>
            </a:r>
            <a:endParaRPr lang="zh-CN" altLang="en-US" sz="4800" b="1" dirty="0">
              <a:solidFill>
                <a:srgbClr val="FA623E"/>
              </a:solidFill>
              <a:cs typeface="+mn-ea"/>
              <a:sym typeface="+mn-lt"/>
            </a:endParaRPr>
          </a:p>
        </p:txBody>
      </p:sp>
      <p:sp>
        <p:nvSpPr>
          <p:cNvPr id="26" name="文本框 25">
            <a:extLst>
              <a:ext uri="{FF2B5EF4-FFF2-40B4-BE49-F238E27FC236}">
                <a16:creationId xmlns="" xmlns:a16="http://schemas.microsoft.com/office/drawing/2014/main" id="{43730E1F-82CD-446A-82EF-F6AFE90DAFAB}"/>
              </a:ext>
            </a:extLst>
          </p:cNvPr>
          <p:cNvSpPr txBox="1"/>
          <p:nvPr/>
        </p:nvSpPr>
        <p:spPr>
          <a:xfrm>
            <a:off x="4512920" y="2700046"/>
            <a:ext cx="3166159" cy="830997"/>
          </a:xfrm>
          <a:prstGeom prst="rect">
            <a:avLst/>
          </a:prstGeom>
          <a:noFill/>
        </p:spPr>
        <p:txBody>
          <a:bodyPr wrap="square" rtlCol="0">
            <a:spAutoFit/>
          </a:bodyPr>
          <a:lstStyle/>
          <a:p>
            <a:pPr algn="dist"/>
            <a:r>
              <a:rPr lang="zh-CN" altLang="en-US" sz="4800" b="1" dirty="0">
                <a:solidFill>
                  <a:srgbClr val="7DB5FF"/>
                </a:solidFill>
                <a:cs typeface="+mn-ea"/>
                <a:sym typeface="+mn-lt"/>
              </a:rPr>
              <a:t>历年主题</a:t>
            </a:r>
          </a:p>
        </p:txBody>
      </p:sp>
      <p:pic>
        <p:nvPicPr>
          <p:cNvPr id="9" name="图片 8">
            <a:extLst>
              <a:ext uri="{FF2B5EF4-FFF2-40B4-BE49-F238E27FC236}">
                <a16:creationId xmlns="" xmlns:a16="http://schemas.microsoft.com/office/drawing/2014/main" id="{88C0CF58-D37D-4A4C-AF30-6E2711EAA8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50488"/>
          <a:stretch/>
        </p:blipFill>
        <p:spPr>
          <a:xfrm>
            <a:off x="1646500" y="1310688"/>
            <a:ext cx="1497819" cy="489320"/>
          </a:xfrm>
          <a:prstGeom prst="rect">
            <a:avLst/>
          </a:prstGeom>
        </p:spPr>
      </p:pic>
      <p:pic>
        <p:nvPicPr>
          <p:cNvPr id="12" name="图片 11">
            <a:extLst>
              <a:ext uri="{FF2B5EF4-FFF2-40B4-BE49-F238E27FC236}">
                <a16:creationId xmlns="" xmlns:a16="http://schemas.microsoft.com/office/drawing/2014/main" id="{CD452D92-EFBD-4827-B9FE-4391346618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0488"/>
          <a:stretch/>
        </p:blipFill>
        <p:spPr>
          <a:xfrm>
            <a:off x="9047681" y="1310689"/>
            <a:ext cx="1497819" cy="489319"/>
          </a:xfrm>
          <a:prstGeom prst="rect">
            <a:avLst/>
          </a:prstGeom>
        </p:spPr>
      </p:pic>
    </p:spTree>
    <p:extLst>
      <p:ext uri="{BB962C8B-B14F-4D97-AF65-F5344CB8AC3E}">
        <p14:creationId xmlns:p14="http://schemas.microsoft.com/office/powerpoint/2010/main" val="186900672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a:extLst>
              <a:ext uri="{FF2B5EF4-FFF2-40B4-BE49-F238E27FC236}">
                <a16:creationId xmlns="" xmlns:a16="http://schemas.microsoft.com/office/drawing/2014/main" id="{871C36A9-0106-4913-A46E-24C8C3E16E11}"/>
              </a:ext>
            </a:extLst>
          </p:cNvPr>
          <p:cNvGrpSpPr/>
          <p:nvPr/>
        </p:nvGrpSpPr>
        <p:grpSpPr>
          <a:xfrm>
            <a:off x="983576" y="1591308"/>
            <a:ext cx="11055413" cy="4037490"/>
            <a:chOff x="983576" y="1591308"/>
            <a:chExt cx="11055413" cy="4037490"/>
          </a:xfrm>
        </p:grpSpPr>
        <p:grpSp>
          <p:nvGrpSpPr>
            <p:cNvPr id="4" name="组合 3"/>
            <p:cNvGrpSpPr/>
            <p:nvPr/>
          </p:nvGrpSpPr>
          <p:grpSpPr>
            <a:xfrm>
              <a:off x="983576" y="1591308"/>
              <a:ext cx="3713334" cy="400110"/>
              <a:chOff x="968700" y="1968706"/>
              <a:chExt cx="3713334" cy="400110"/>
            </a:xfrm>
          </p:grpSpPr>
          <p:sp>
            <p:nvSpPr>
              <p:cNvPr id="5" name="文本框 4"/>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1962</a:t>
                </a:r>
                <a:endParaRPr lang="zh-CN" altLang="en-US" sz="2000" b="1" dirty="0">
                  <a:cs typeface="+mn-ea"/>
                  <a:sym typeface="+mn-lt"/>
                </a:endParaRPr>
              </a:p>
            </p:txBody>
          </p:sp>
          <p:sp>
            <p:nvSpPr>
              <p:cNvPr id="6" name="矩形 5"/>
              <p:cNvSpPr/>
              <p:nvPr/>
            </p:nvSpPr>
            <p:spPr>
              <a:xfrm>
                <a:off x="1864427" y="1968706"/>
                <a:ext cx="2817607" cy="388568"/>
              </a:xfrm>
              <a:prstGeom prst="rect">
                <a:avLst/>
              </a:prstGeom>
            </p:spPr>
            <p:txBody>
              <a:bodyPr wrap="square">
                <a:spAutoFit/>
              </a:bodyPr>
              <a:lstStyle/>
              <a:p>
                <a:pPr>
                  <a:lnSpc>
                    <a:spcPct val="150000"/>
                  </a:lnSpc>
                </a:pPr>
                <a:r>
                  <a:rPr lang="zh-CN" altLang="en-US" sz="1400" dirty="0">
                    <a:cs typeface="+mn-ea"/>
                    <a:sym typeface="+mn-lt"/>
                  </a:rPr>
                  <a:t>以美好心灵而努力奉献红十字会</a:t>
                </a:r>
              </a:p>
            </p:txBody>
          </p:sp>
        </p:grpSp>
        <p:grpSp>
          <p:nvGrpSpPr>
            <p:cNvPr id="7" name="组合 6"/>
            <p:cNvGrpSpPr/>
            <p:nvPr/>
          </p:nvGrpSpPr>
          <p:grpSpPr>
            <a:xfrm>
              <a:off x="5133222" y="1630671"/>
              <a:ext cx="2490324" cy="400110"/>
              <a:chOff x="968700" y="1968706"/>
              <a:chExt cx="2490324" cy="400110"/>
            </a:xfrm>
          </p:grpSpPr>
          <p:sp>
            <p:nvSpPr>
              <p:cNvPr id="8" name="文本框 7"/>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1963</a:t>
                </a:r>
                <a:endParaRPr lang="zh-CN" altLang="en-US" sz="2000" b="1" dirty="0">
                  <a:cs typeface="+mn-ea"/>
                  <a:sym typeface="+mn-lt"/>
                </a:endParaRPr>
              </a:p>
            </p:txBody>
          </p:sp>
          <p:sp>
            <p:nvSpPr>
              <p:cNvPr id="9" name="矩形 8"/>
              <p:cNvSpPr/>
              <p:nvPr/>
            </p:nvSpPr>
            <p:spPr>
              <a:xfrm>
                <a:off x="1864427" y="1968706"/>
                <a:ext cx="1594597" cy="388568"/>
              </a:xfrm>
              <a:prstGeom prst="rect">
                <a:avLst/>
              </a:prstGeom>
            </p:spPr>
            <p:txBody>
              <a:bodyPr wrap="square">
                <a:spAutoFit/>
              </a:bodyPr>
              <a:lstStyle/>
              <a:p>
                <a:pPr>
                  <a:lnSpc>
                    <a:spcPct val="150000"/>
                  </a:lnSpc>
                </a:pPr>
                <a:r>
                  <a:rPr lang="zh-CN" altLang="en-US" sz="1400" dirty="0">
                    <a:cs typeface="+mn-ea"/>
                    <a:sym typeface="+mn-lt"/>
                  </a:rPr>
                  <a:t>高举人道的旗帜</a:t>
                </a:r>
              </a:p>
            </p:txBody>
          </p:sp>
        </p:grpSp>
        <p:grpSp>
          <p:nvGrpSpPr>
            <p:cNvPr id="10" name="组合 9"/>
            <p:cNvGrpSpPr/>
            <p:nvPr/>
          </p:nvGrpSpPr>
          <p:grpSpPr>
            <a:xfrm>
              <a:off x="8183474" y="1630671"/>
              <a:ext cx="2490324" cy="400110"/>
              <a:chOff x="968700" y="1968706"/>
              <a:chExt cx="2490324" cy="400110"/>
            </a:xfrm>
          </p:grpSpPr>
          <p:sp>
            <p:nvSpPr>
              <p:cNvPr id="11" name="文本框 10"/>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1964</a:t>
                </a:r>
                <a:endParaRPr lang="zh-CN" altLang="en-US" sz="2000" b="1" dirty="0">
                  <a:cs typeface="+mn-ea"/>
                  <a:sym typeface="+mn-lt"/>
                </a:endParaRPr>
              </a:p>
            </p:txBody>
          </p:sp>
          <p:sp>
            <p:nvSpPr>
              <p:cNvPr id="12" name="矩形 11"/>
              <p:cNvSpPr/>
              <p:nvPr/>
            </p:nvSpPr>
            <p:spPr>
              <a:xfrm>
                <a:off x="1864427" y="1968706"/>
                <a:ext cx="1594597" cy="388568"/>
              </a:xfrm>
              <a:prstGeom prst="rect">
                <a:avLst/>
              </a:prstGeom>
            </p:spPr>
            <p:txBody>
              <a:bodyPr wrap="square">
                <a:spAutoFit/>
              </a:bodyPr>
              <a:lstStyle/>
              <a:p>
                <a:pPr>
                  <a:lnSpc>
                    <a:spcPct val="150000"/>
                  </a:lnSpc>
                </a:pPr>
                <a:r>
                  <a:rPr lang="zh-CN" altLang="en-US" sz="1400" dirty="0">
                    <a:cs typeface="+mn-ea"/>
                    <a:sym typeface="+mn-lt"/>
                  </a:rPr>
                  <a:t>为了互助与互救</a:t>
                </a:r>
              </a:p>
            </p:txBody>
          </p:sp>
        </p:grpSp>
        <p:grpSp>
          <p:nvGrpSpPr>
            <p:cNvPr id="13" name="组合 12"/>
            <p:cNvGrpSpPr/>
            <p:nvPr/>
          </p:nvGrpSpPr>
          <p:grpSpPr>
            <a:xfrm>
              <a:off x="983576" y="2248887"/>
              <a:ext cx="3233274" cy="400110"/>
              <a:chOff x="968700" y="1968706"/>
              <a:chExt cx="3233274" cy="400110"/>
            </a:xfrm>
          </p:grpSpPr>
          <p:sp>
            <p:nvSpPr>
              <p:cNvPr id="14" name="文本框 13"/>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1965</a:t>
                </a:r>
                <a:endParaRPr lang="zh-CN" altLang="en-US" sz="2000" b="1" dirty="0">
                  <a:cs typeface="+mn-ea"/>
                  <a:sym typeface="+mn-lt"/>
                </a:endParaRPr>
              </a:p>
            </p:txBody>
          </p:sp>
          <p:sp>
            <p:nvSpPr>
              <p:cNvPr id="15" name="矩形 14"/>
              <p:cNvSpPr/>
              <p:nvPr/>
            </p:nvSpPr>
            <p:spPr>
              <a:xfrm>
                <a:off x="1864427" y="1968706"/>
                <a:ext cx="2337547" cy="388568"/>
              </a:xfrm>
              <a:prstGeom prst="rect">
                <a:avLst/>
              </a:prstGeom>
            </p:spPr>
            <p:txBody>
              <a:bodyPr wrap="square">
                <a:spAutoFit/>
              </a:bodyPr>
              <a:lstStyle/>
              <a:p>
                <a:pPr>
                  <a:lnSpc>
                    <a:spcPct val="150000"/>
                  </a:lnSpc>
                </a:pPr>
                <a:r>
                  <a:rPr lang="zh-CN" altLang="en-US" sz="1400" dirty="0">
                    <a:cs typeface="+mn-ea"/>
                    <a:sym typeface="+mn-lt"/>
                  </a:rPr>
                  <a:t>红十字扎根于青少年心中</a:t>
                </a:r>
              </a:p>
            </p:txBody>
          </p:sp>
        </p:grpSp>
        <p:grpSp>
          <p:nvGrpSpPr>
            <p:cNvPr id="16" name="组合 15"/>
            <p:cNvGrpSpPr/>
            <p:nvPr/>
          </p:nvGrpSpPr>
          <p:grpSpPr>
            <a:xfrm>
              <a:off x="4770200" y="2299241"/>
              <a:ext cx="3233274" cy="400110"/>
              <a:chOff x="968700" y="1968706"/>
              <a:chExt cx="3233274" cy="400110"/>
            </a:xfrm>
          </p:grpSpPr>
          <p:sp>
            <p:nvSpPr>
              <p:cNvPr id="17" name="文本框 16"/>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1966</a:t>
                </a:r>
                <a:endParaRPr lang="zh-CN" altLang="en-US" sz="2000" b="1" dirty="0">
                  <a:cs typeface="+mn-ea"/>
                  <a:sym typeface="+mn-lt"/>
                </a:endParaRPr>
              </a:p>
            </p:txBody>
          </p:sp>
          <p:sp>
            <p:nvSpPr>
              <p:cNvPr id="18" name="矩形 17"/>
              <p:cNvSpPr/>
              <p:nvPr/>
            </p:nvSpPr>
            <p:spPr>
              <a:xfrm>
                <a:off x="1864427" y="1968706"/>
                <a:ext cx="2337547" cy="388568"/>
              </a:xfrm>
              <a:prstGeom prst="rect">
                <a:avLst/>
              </a:prstGeom>
            </p:spPr>
            <p:txBody>
              <a:bodyPr wrap="square">
                <a:spAutoFit/>
              </a:bodyPr>
              <a:lstStyle/>
              <a:p>
                <a:pPr>
                  <a:lnSpc>
                    <a:spcPct val="150000"/>
                  </a:lnSpc>
                </a:pPr>
                <a:r>
                  <a:rPr lang="zh-CN" altLang="en-US" sz="1400" dirty="0">
                    <a:cs typeface="+mn-ea"/>
                    <a:sym typeface="+mn-lt"/>
                  </a:rPr>
                  <a:t>红十字属于全世界全人类</a:t>
                </a:r>
              </a:p>
            </p:txBody>
          </p:sp>
        </p:grpSp>
        <p:grpSp>
          <p:nvGrpSpPr>
            <p:cNvPr id="19" name="组合 18"/>
            <p:cNvGrpSpPr/>
            <p:nvPr/>
          </p:nvGrpSpPr>
          <p:grpSpPr>
            <a:xfrm>
              <a:off x="8608991" y="2335906"/>
              <a:ext cx="2410314" cy="400110"/>
              <a:chOff x="968700" y="1968706"/>
              <a:chExt cx="2410314" cy="400110"/>
            </a:xfrm>
          </p:grpSpPr>
          <p:sp>
            <p:nvSpPr>
              <p:cNvPr id="20" name="文本框 19"/>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1967</a:t>
                </a:r>
                <a:endParaRPr lang="zh-CN" altLang="en-US" sz="2000" b="1" dirty="0">
                  <a:cs typeface="+mn-ea"/>
                  <a:sym typeface="+mn-lt"/>
                </a:endParaRPr>
              </a:p>
            </p:txBody>
          </p:sp>
          <p:sp>
            <p:nvSpPr>
              <p:cNvPr id="21" name="矩形 20"/>
              <p:cNvSpPr/>
              <p:nvPr/>
            </p:nvSpPr>
            <p:spPr>
              <a:xfrm>
                <a:off x="1864427" y="1968706"/>
                <a:ext cx="1514587" cy="388568"/>
              </a:xfrm>
              <a:prstGeom prst="rect">
                <a:avLst/>
              </a:prstGeom>
            </p:spPr>
            <p:txBody>
              <a:bodyPr wrap="square">
                <a:spAutoFit/>
              </a:bodyPr>
              <a:lstStyle/>
              <a:p>
                <a:pPr>
                  <a:lnSpc>
                    <a:spcPct val="150000"/>
                  </a:lnSpc>
                </a:pPr>
                <a:r>
                  <a:rPr lang="zh-CN" altLang="en-US" sz="1400" dirty="0">
                    <a:cs typeface="+mn-ea"/>
                    <a:sym typeface="+mn-lt"/>
                  </a:rPr>
                  <a:t>为了保护生命</a:t>
                </a:r>
              </a:p>
            </p:txBody>
          </p:sp>
        </p:grpSp>
        <p:grpSp>
          <p:nvGrpSpPr>
            <p:cNvPr id="22" name="组合 21"/>
            <p:cNvGrpSpPr/>
            <p:nvPr/>
          </p:nvGrpSpPr>
          <p:grpSpPr>
            <a:xfrm>
              <a:off x="983576" y="2932643"/>
              <a:ext cx="3027534" cy="400110"/>
              <a:chOff x="968700" y="1968706"/>
              <a:chExt cx="3027534" cy="400110"/>
            </a:xfrm>
          </p:grpSpPr>
          <p:sp>
            <p:nvSpPr>
              <p:cNvPr id="23" name="文本框 22"/>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1968</a:t>
                </a:r>
                <a:endParaRPr lang="zh-CN" altLang="en-US" sz="2000" b="1" dirty="0">
                  <a:cs typeface="+mn-ea"/>
                  <a:sym typeface="+mn-lt"/>
                </a:endParaRPr>
              </a:p>
            </p:txBody>
          </p:sp>
          <p:sp>
            <p:nvSpPr>
              <p:cNvPr id="24" name="矩形 23"/>
              <p:cNvSpPr/>
              <p:nvPr/>
            </p:nvSpPr>
            <p:spPr>
              <a:xfrm>
                <a:off x="1864427" y="1968706"/>
                <a:ext cx="2131807" cy="388568"/>
              </a:xfrm>
              <a:prstGeom prst="rect">
                <a:avLst/>
              </a:prstGeom>
            </p:spPr>
            <p:txBody>
              <a:bodyPr wrap="square">
                <a:spAutoFit/>
              </a:bodyPr>
              <a:lstStyle/>
              <a:p>
                <a:pPr>
                  <a:lnSpc>
                    <a:spcPct val="150000"/>
                  </a:lnSpc>
                </a:pPr>
                <a:r>
                  <a:rPr lang="zh-CN" altLang="en-US" sz="1400" dirty="0">
                    <a:cs typeface="+mn-ea"/>
                    <a:sym typeface="+mn-lt"/>
                  </a:rPr>
                  <a:t>防患于末然的红十字会</a:t>
                </a:r>
              </a:p>
            </p:txBody>
          </p:sp>
        </p:grpSp>
        <p:grpSp>
          <p:nvGrpSpPr>
            <p:cNvPr id="25" name="组合 24"/>
            <p:cNvGrpSpPr/>
            <p:nvPr/>
          </p:nvGrpSpPr>
          <p:grpSpPr>
            <a:xfrm>
              <a:off x="4796783" y="2976932"/>
              <a:ext cx="5256384" cy="400110"/>
              <a:chOff x="968700" y="1968706"/>
              <a:chExt cx="5256384" cy="400110"/>
            </a:xfrm>
          </p:grpSpPr>
          <p:sp>
            <p:nvSpPr>
              <p:cNvPr id="26" name="文本框 25"/>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1969</a:t>
                </a:r>
                <a:endParaRPr lang="zh-CN" altLang="en-US" sz="2000" b="1" dirty="0">
                  <a:cs typeface="+mn-ea"/>
                  <a:sym typeface="+mn-lt"/>
                </a:endParaRPr>
              </a:p>
            </p:txBody>
          </p:sp>
          <p:sp>
            <p:nvSpPr>
              <p:cNvPr id="27" name="矩形 26"/>
              <p:cNvSpPr/>
              <p:nvPr/>
            </p:nvSpPr>
            <p:spPr>
              <a:xfrm>
                <a:off x="1864427" y="1968706"/>
                <a:ext cx="4360657" cy="388568"/>
              </a:xfrm>
              <a:prstGeom prst="rect">
                <a:avLst/>
              </a:prstGeom>
            </p:spPr>
            <p:txBody>
              <a:bodyPr wrap="square">
                <a:spAutoFit/>
              </a:bodyPr>
              <a:lstStyle/>
              <a:p>
                <a:pPr>
                  <a:lnSpc>
                    <a:spcPct val="150000"/>
                  </a:lnSpc>
                </a:pPr>
                <a:r>
                  <a:rPr lang="zh-CN" altLang="en-US" sz="1400" dirty="0">
                    <a:cs typeface="+mn-ea"/>
                    <a:sym typeface="+mn-lt"/>
                  </a:rPr>
                  <a:t>从战争中保护人类</a:t>
                </a:r>
                <a:r>
                  <a:rPr lang="en-US" altLang="zh-CN" sz="1400" dirty="0">
                    <a:cs typeface="+mn-ea"/>
                    <a:sym typeface="+mn-lt"/>
                  </a:rPr>
                  <a:t>——</a:t>
                </a:r>
                <a:r>
                  <a:rPr lang="zh-CN" altLang="en-US" sz="1400" dirty="0">
                    <a:cs typeface="+mn-ea"/>
                    <a:sym typeface="+mn-lt"/>
                  </a:rPr>
                  <a:t>实施、传播和发展人道主义法</a:t>
                </a:r>
              </a:p>
            </p:txBody>
          </p:sp>
        </p:grpSp>
        <p:grpSp>
          <p:nvGrpSpPr>
            <p:cNvPr id="28" name="组合 27"/>
            <p:cNvGrpSpPr/>
            <p:nvPr/>
          </p:nvGrpSpPr>
          <p:grpSpPr>
            <a:xfrm>
              <a:off x="983576" y="3688084"/>
              <a:ext cx="3027534" cy="400110"/>
              <a:chOff x="968700" y="1968706"/>
              <a:chExt cx="3027534" cy="400110"/>
            </a:xfrm>
          </p:grpSpPr>
          <p:sp>
            <p:nvSpPr>
              <p:cNvPr id="29" name="文本框 28"/>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1970</a:t>
                </a:r>
                <a:endParaRPr lang="zh-CN" altLang="en-US" sz="2000" b="1" dirty="0">
                  <a:cs typeface="+mn-ea"/>
                  <a:sym typeface="+mn-lt"/>
                </a:endParaRPr>
              </a:p>
            </p:txBody>
          </p:sp>
          <p:sp>
            <p:nvSpPr>
              <p:cNvPr id="30" name="矩形 29"/>
              <p:cNvSpPr/>
              <p:nvPr/>
            </p:nvSpPr>
            <p:spPr>
              <a:xfrm>
                <a:off x="1864427" y="1968706"/>
                <a:ext cx="2131807" cy="388568"/>
              </a:xfrm>
              <a:prstGeom prst="rect">
                <a:avLst/>
              </a:prstGeom>
            </p:spPr>
            <p:txBody>
              <a:bodyPr wrap="square">
                <a:spAutoFit/>
              </a:bodyPr>
              <a:lstStyle/>
              <a:p>
                <a:pPr>
                  <a:lnSpc>
                    <a:spcPct val="150000"/>
                  </a:lnSpc>
                </a:pPr>
                <a:r>
                  <a:rPr lang="zh-CN" altLang="en-US" sz="1400" dirty="0">
                    <a:cs typeface="+mn-ea"/>
                    <a:sym typeface="+mn-lt"/>
                  </a:rPr>
                  <a:t>时时处处都有红十字会</a:t>
                </a:r>
              </a:p>
            </p:txBody>
          </p:sp>
        </p:grpSp>
        <p:grpSp>
          <p:nvGrpSpPr>
            <p:cNvPr id="31" name="组合 30"/>
            <p:cNvGrpSpPr/>
            <p:nvPr/>
          </p:nvGrpSpPr>
          <p:grpSpPr>
            <a:xfrm>
              <a:off x="4320623" y="3704978"/>
              <a:ext cx="2980112" cy="400110"/>
              <a:chOff x="968700" y="1968706"/>
              <a:chExt cx="2980112" cy="400110"/>
            </a:xfrm>
          </p:grpSpPr>
          <p:sp>
            <p:nvSpPr>
              <p:cNvPr id="32" name="文本框 31"/>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1971</a:t>
                </a:r>
                <a:endParaRPr lang="zh-CN" altLang="en-US" sz="2000" b="1" dirty="0">
                  <a:cs typeface="+mn-ea"/>
                  <a:sym typeface="+mn-lt"/>
                </a:endParaRPr>
              </a:p>
            </p:txBody>
          </p:sp>
          <p:sp>
            <p:nvSpPr>
              <p:cNvPr id="33" name="矩形 32"/>
              <p:cNvSpPr/>
              <p:nvPr/>
            </p:nvSpPr>
            <p:spPr>
              <a:xfrm>
                <a:off x="1864427" y="1968706"/>
                <a:ext cx="2084385" cy="388568"/>
              </a:xfrm>
              <a:prstGeom prst="rect">
                <a:avLst/>
              </a:prstGeom>
            </p:spPr>
            <p:txBody>
              <a:bodyPr wrap="square">
                <a:spAutoFit/>
              </a:bodyPr>
              <a:lstStyle/>
              <a:p>
                <a:pPr>
                  <a:lnSpc>
                    <a:spcPct val="150000"/>
                  </a:lnSpc>
                </a:pPr>
                <a:r>
                  <a:rPr lang="zh-CN" altLang="en-US" sz="1400" dirty="0">
                    <a:cs typeface="+mn-ea"/>
                    <a:sym typeface="+mn-lt"/>
                  </a:rPr>
                  <a:t>时时处处都有红十字会</a:t>
                </a:r>
              </a:p>
            </p:txBody>
          </p:sp>
        </p:grpSp>
        <p:grpSp>
          <p:nvGrpSpPr>
            <p:cNvPr id="34" name="组合 33"/>
            <p:cNvGrpSpPr/>
            <p:nvPr/>
          </p:nvGrpSpPr>
          <p:grpSpPr>
            <a:xfrm>
              <a:off x="7778063" y="3735560"/>
              <a:ext cx="3654482" cy="400110"/>
              <a:chOff x="968700" y="1968706"/>
              <a:chExt cx="3654482" cy="400110"/>
            </a:xfrm>
          </p:grpSpPr>
          <p:sp>
            <p:nvSpPr>
              <p:cNvPr id="35" name="文本框 34"/>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1972</a:t>
                </a:r>
                <a:endParaRPr lang="zh-CN" altLang="en-US" sz="2000" b="1" dirty="0">
                  <a:cs typeface="+mn-ea"/>
                  <a:sym typeface="+mn-lt"/>
                </a:endParaRPr>
              </a:p>
            </p:txBody>
          </p:sp>
          <p:sp>
            <p:nvSpPr>
              <p:cNvPr id="36" name="矩形 35"/>
              <p:cNvSpPr/>
              <p:nvPr/>
            </p:nvSpPr>
            <p:spPr>
              <a:xfrm>
                <a:off x="1864427" y="1968706"/>
                <a:ext cx="2758755" cy="388568"/>
              </a:xfrm>
              <a:prstGeom prst="rect">
                <a:avLst/>
              </a:prstGeom>
            </p:spPr>
            <p:txBody>
              <a:bodyPr wrap="square">
                <a:spAutoFit/>
              </a:bodyPr>
              <a:lstStyle/>
              <a:p>
                <a:pPr>
                  <a:lnSpc>
                    <a:spcPct val="150000"/>
                  </a:lnSpc>
                </a:pPr>
                <a:r>
                  <a:rPr lang="zh-CN" altLang="en-US" sz="1400" dirty="0">
                    <a:cs typeface="+mn-ea"/>
                    <a:sym typeface="+mn-lt"/>
                  </a:rPr>
                  <a:t>红十字会是人道主义的桥梁</a:t>
                </a:r>
              </a:p>
            </p:txBody>
          </p:sp>
        </p:grpSp>
        <p:grpSp>
          <p:nvGrpSpPr>
            <p:cNvPr id="37" name="组合 36"/>
            <p:cNvGrpSpPr/>
            <p:nvPr/>
          </p:nvGrpSpPr>
          <p:grpSpPr>
            <a:xfrm>
              <a:off x="983576" y="4452615"/>
              <a:ext cx="3448742" cy="400110"/>
              <a:chOff x="968700" y="1968706"/>
              <a:chExt cx="3448742" cy="400110"/>
            </a:xfrm>
          </p:grpSpPr>
          <p:sp>
            <p:nvSpPr>
              <p:cNvPr id="38" name="文本框 37"/>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1973</a:t>
                </a:r>
                <a:endParaRPr lang="zh-CN" altLang="en-US" sz="2000" b="1" dirty="0">
                  <a:cs typeface="+mn-ea"/>
                  <a:sym typeface="+mn-lt"/>
                </a:endParaRPr>
              </a:p>
            </p:txBody>
          </p:sp>
          <p:sp>
            <p:nvSpPr>
              <p:cNvPr id="39" name="矩形 38"/>
              <p:cNvSpPr/>
              <p:nvPr/>
            </p:nvSpPr>
            <p:spPr>
              <a:xfrm>
                <a:off x="1864427" y="1968706"/>
                <a:ext cx="2553015" cy="388568"/>
              </a:xfrm>
              <a:prstGeom prst="rect">
                <a:avLst/>
              </a:prstGeom>
            </p:spPr>
            <p:txBody>
              <a:bodyPr wrap="square">
                <a:spAutoFit/>
              </a:bodyPr>
              <a:lstStyle/>
              <a:p>
                <a:pPr>
                  <a:lnSpc>
                    <a:spcPct val="150000"/>
                  </a:lnSpc>
                </a:pPr>
                <a:r>
                  <a:rPr lang="zh-CN" altLang="en-US" sz="1400" dirty="0">
                    <a:cs typeface="+mn-ea"/>
                    <a:sym typeface="+mn-lt"/>
                  </a:rPr>
                  <a:t>你和你的世界中的红十字会</a:t>
                </a:r>
              </a:p>
            </p:txBody>
          </p:sp>
        </p:grpSp>
        <p:grpSp>
          <p:nvGrpSpPr>
            <p:cNvPr id="40" name="组合 39"/>
            <p:cNvGrpSpPr/>
            <p:nvPr/>
          </p:nvGrpSpPr>
          <p:grpSpPr>
            <a:xfrm>
              <a:off x="4579064" y="4466378"/>
              <a:ext cx="3233274" cy="400110"/>
              <a:chOff x="968700" y="1968706"/>
              <a:chExt cx="3233274" cy="400110"/>
            </a:xfrm>
          </p:grpSpPr>
          <p:sp>
            <p:nvSpPr>
              <p:cNvPr id="41" name="文本框 40"/>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1974</a:t>
                </a:r>
                <a:endParaRPr lang="zh-CN" altLang="en-US" sz="2000" b="1" dirty="0">
                  <a:cs typeface="+mn-ea"/>
                  <a:sym typeface="+mn-lt"/>
                </a:endParaRPr>
              </a:p>
            </p:txBody>
          </p:sp>
          <p:sp>
            <p:nvSpPr>
              <p:cNvPr id="42" name="矩形 41"/>
              <p:cNvSpPr/>
              <p:nvPr/>
            </p:nvSpPr>
            <p:spPr>
              <a:xfrm>
                <a:off x="1864427" y="1968706"/>
                <a:ext cx="2337547" cy="388568"/>
              </a:xfrm>
              <a:prstGeom prst="rect">
                <a:avLst/>
              </a:prstGeom>
            </p:spPr>
            <p:txBody>
              <a:bodyPr wrap="square">
                <a:spAutoFit/>
              </a:bodyPr>
              <a:lstStyle/>
              <a:p>
                <a:pPr>
                  <a:lnSpc>
                    <a:spcPct val="150000"/>
                  </a:lnSpc>
                </a:pPr>
                <a:r>
                  <a:rPr lang="zh-CN" altLang="en-US" sz="1400" dirty="0">
                    <a:cs typeface="+mn-ea"/>
                    <a:sym typeface="+mn-lt"/>
                  </a:rPr>
                  <a:t>红十字会旨在保护生命</a:t>
                </a:r>
              </a:p>
            </p:txBody>
          </p:sp>
        </p:grpSp>
        <p:grpSp>
          <p:nvGrpSpPr>
            <p:cNvPr id="43" name="组合 42"/>
            <p:cNvGrpSpPr/>
            <p:nvPr/>
          </p:nvGrpSpPr>
          <p:grpSpPr>
            <a:xfrm>
              <a:off x="7744427" y="4494188"/>
              <a:ext cx="4294562" cy="400110"/>
              <a:chOff x="968700" y="1968706"/>
              <a:chExt cx="4294562" cy="400110"/>
            </a:xfrm>
          </p:grpSpPr>
          <p:sp>
            <p:nvSpPr>
              <p:cNvPr id="44" name="文本框 43"/>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1975</a:t>
                </a:r>
                <a:endParaRPr lang="zh-CN" altLang="en-US" sz="2000" b="1" dirty="0">
                  <a:cs typeface="+mn-ea"/>
                  <a:sym typeface="+mn-lt"/>
                </a:endParaRPr>
              </a:p>
            </p:txBody>
          </p:sp>
          <p:sp>
            <p:nvSpPr>
              <p:cNvPr id="45" name="矩形 44"/>
              <p:cNvSpPr/>
              <p:nvPr/>
            </p:nvSpPr>
            <p:spPr>
              <a:xfrm>
                <a:off x="1864427" y="1968706"/>
                <a:ext cx="3398835" cy="388568"/>
              </a:xfrm>
              <a:prstGeom prst="rect">
                <a:avLst/>
              </a:prstGeom>
            </p:spPr>
            <p:txBody>
              <a:bodyPr wrap="square">
                <a:spAutoFit/>
              </a:bodyPr>
              <a:lstStyle/>
              <a:p>
                <a:pPr>
                  <a:lnSpc>
                    <a:spcPct val="150000"/>
                  </a:lnSpc>
                </a:pPr>
                <a:r>
                  <a:rPr lang="zh-CN" altLang="en-US" sz="1400" dirty="0">
                    <a:cs typeface="+mn-ea"/>
                    <a:sym typeface="+mn-lt"/>
                  </a:rPr>
                  <a:t>红十字会</a:t>
                </a:r>
                <a:r>
                  <a:rPr lang="en-US" altLang="zh-CN" sz="1400" dirty="0">
                    <a:cs typeface="+mn-ea"/>
                    <a:sym typeface="+mn-lt"/>
                  </a:rPr>
                  <a:t>——</a:t>
                </a:r>
                <a:r>
                  <a:rPr lang="zh-CN" altLang="en-US" sz="1400" dirty="0">
                    <a:cs typeface="+mn-ea"/>
                    <a:sym typeface="+mn-lt"/>
                  </a:rPr>
                  <a:t>危急时刻的救生索</a:t>
                </a:r>
              </a:p>
            </p:txBody>
          </p:sp>
        </p:grpSp>
        <p:grpSp>
          <p:nvGrpSpPr>
            <p:cNvPr id="46" name="组合 45"/>
            <p:cNvGrpSpPr/>
            <p:nvPr/>
          </p:nvGrpSpPr>
          <p:grpSpPr>
            <a:xfrm>
              <a:off x="983576" y="5228688"/>
              <a:ext cx="3233274" cy="400110"/>
              <a:chOff x="968700" y="1968706"/>
              <a:chExt cx="3233274" cy="400110"/>
            </a:xfrm>
          </p:grpSpPr>
          <p:sp>
            <p:nvSpPr>
              <p:cNvPr id="47" name="文本框 46"/>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1976</a:t>
                </a:r>
                <a:endParaRPr lang="zh-CN" altLang="en-US" sz="2000" b="1" dirty="0">
                  <a:cs typeface="+mn-ea"/>
                  <a:sym typeface="+mn-lt"/>
                </a:endParaRPr>
              </a:p>
            </p:txBody>
          </p:sp>
          <p:sp>
            <p:nvSpPr>
              <p:cNvPr id="48" name="矩形 47"/>
              <p:cNvSpPr/>
              <p:nvPr/>
            </p:nvSpPr>
            <p:spPr>
              <a:xfrm>
                <a:off x="1864427" y="1968706"/>
                <a:ext cx="2337547" cy="388568"/>
              </a:xfrm>
              <a:prstGeom prst="rect">
                <a:avLst/>
              </a:prstGeom>
            </p:spPr>
            <p:txBody>
              <a:bodyPr wrap="square">
                <a:spAutoFit/>
              </a:bodyPr>
              <a:lstStyle/>
              <a:p>
                <a:pPr>
                  <a:lnSpc>
                    <a:spcPct val="150000"/>
                  </a:lnSpc>
                </a:pPr>
                <a:r>
                  <a:rPr lang="zh-CN" altLang="en-US" sz="1400" dirty="0">
                    <a:cs typeface="+mn-ea"/>
                    <a:sym typeface="+mn-lt"/>
                  </a:rPr>
                  <a:t>行动中的红十字会</a:t>
                </a:r>
              </a:p>
            </p:txBody>
          </p:sp>
        </p:grpSp>
      </p:grpSp>
      <p:cxnSp>
        <p:nvCxnSpPr>
          <p:cNvPr id="59" name="直接连接符 58"/>
          <p:cNvCxnSpPr/>
          <p:nvPr/>
        </p:nvCxnSpPr>
        <p:spPr>
          <a:xfrm>
            <a:off x="11422795" y="7765068"/>
            <a:ext cx="11553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文本框 50">
            <a:extLst>
              <a:ext uri="{FF2B5EF4-FFF2-40B4-BE49-F238E27FC236}">
                <a16:creationId xmlns="" xmlns:a16="http://schemas.microsoft.com/office/drawing/2014/main" id="{6D2425C8-CDA0-4649-92CC-C82557A2C338}"/>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历年主题</a:t>
            </a:r>
          </a:p>
        </p:txBody>
      </p:sp>
      <p:grpSp>
        <p:nvGrpSpPr>
          <p:cNvPr id="52" name="组合 51">
            <a:extLst>
              <a:ext uri="{FF2B5EF4-FFF2-40B4-BE49-F238E27FC236}">
                <a16:creationId xmlns="" xmlns:a16="http://schemas.microsoft.com/office/drawing/2014/main" id="{17F5482B-539C-4858-AE71-E2C1844CE458}"/>
              </a:ext>
            </a:extLst>
          </p:cNvPr>
          <p:cNvGrpSpPr/>
          <p:nvPr/>
        </p:nvGrpSpPr>
        <p:grpSpPr>
          <a:xfrm>
            <a:off x="5994861" y="5000530"/>
            <a:ext cx="4760036" cy="1191662"/>
            <a:chOff x="5994861" y="5000530"/>
            <a:chExt cx="4760036" cy="1191662"/>
          </a:xfrm>
        </p:grpSpPr>
        <p:pic>
          <p:nvPicPr>
            <p:cNvPr id="50" name="图片 49">
              <a:extLst>
                <a:ext uri="{FF2B5EF4-FFF2-40B4-BE49-F238E27FC236}">
                  <a16:creationId xmlns="" xmlns:a16="http://schemas.microsoft.com/office/drawing/2014/main" id="{EE7E13BF-F967-4EEC-A455-6A06C73F93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4538" y="5023708"/>
              <a:ext cx="2500359" cy="1168484"/>
            </a:xfrm>
            <a:prstGeom prst="rect">
              <a:avLst/>
            </a:prstGeom>
          </p:spPr>
        </p:pic>
        <p:pic>
          <p:nvPicPr>
            <p:cNvPr id="54" name="图片 53">
              <a:extLst>
                <a:ext uri="{FF2B5EF4-FFF2-40B4-BE49-F238E27FC236}">
                  <a16:creationId xmlns="" xmlns:a16="http://schemas.microsoft.com/office/drawing/2014/main" id="{7076A397-6918-449F-9DC3-517D421A24F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4813"/>
            <a:stretch/>
          </p:blipFill>
          <p:spPr>
            <a:xfrm flipH="1">
              <a:off x="7124699" y="5023232"/>
              <a:ext cx="1129838" cy="1168484"/>
            </a:xfrm>
            <a:prstGeom prst="rect">
              <a:avLst/>
            </a:prstGeom>
          </p:spPr>
        </p:pic>
        <p:pic>
          <p:nvPicPr>
            <p:cNvPr id="55" name="图片 54">
              <a:extLst>
                <a:ext uri="{FF2B5EF4-FFF2-40B4-BE49-F238E27FC236}">
                  <a16:creationId xmlns="" xmlns:a16="http://schemas.microsoft.com/office/drawing/2014/main" id="{063A873C-E1B4-4CD0-8BF3-5E567F40905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4813"/>
            <a:stretch/>
          </p:blipFill>
          <p:spPr>
            <a:xfrm>
              <a:off x="5994861" y="5000530"/>
              <a:ext cx="1129838" cy="1168484"/>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anim calcmode="lin" valueType="num">
                                      <p:cBhvr>
                                        <p:cTn id="13" dur="1000" fill="hold"/>
                                        <p:tgtEl>
                                          <p:spTgt spid="53"/>
                                        </p:tgtEl>
                                        <p:attrNameLst>
                                          <p:attrName>ppt_x</p:attrName>
                                        </p:attrNameLst>
                                      </p:cBhvr>
                                      <p:tavLst>
                                        <p:tav tm="0">
                                          <p:val>
                                            <p:strVal val="#ppt_x"/>
                                          </p:val>
                                        </p:tav>
                                        <p:tav tm="100000">
                                          <p:val>
                                            <p:strVal val="#ppt_x"/>
                                          </p:val>
                                        </p:tav>
                                      </p:tavLst>
                                    </p:anim>
                                    <p:anim calcmode="lin" valueType="num">
                                      <p:cBhvr>
                                        <p:cTn id="14"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right)">
                                      <p:cBhvr>
                                        <p:cTn id="1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39336" y="2131631"/>
            <a:ext cx="4181964" cy="400110"/>
            <a:chOff x="968700" y="1968706"/>
            <a:chExt cx="4181964" cy="400110"/>
          </a:xfrm>
        </p:grpSpPr>
        <p:sp>
          <p:nvSpPr>
            <p:cNvPr id="6" name="文本框 5"/>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1977</a:t>
              </a:r>
              <a:endParaRPr lang="zh-CN" altLang="en-US" sz="2000" b="1" dirty="0">
                <a:cs typeface="+mn-ea"/>
                <a:sym typeface="+mn-lt"/>
              </a:endParaRPr>
            </a:p>
          </p:txBody>
        </p:sp>
        <p:sp>
          <p:nvSpPr>
            <p:cNvPr id="7" name="矩形 6"/>
            <p:cNvSpPr/>
            <p:nvPr/>
          </p:nvSpPr>
          <p:spPr>
            <a:xfrm>
              <a:off x="1864427" y="1968706"/>
              <a:ext cx="3286237" cy="388568"/>
            </a:xfrm>
            <a:prstGeom prst="rect">
              <a:avLst/>
            </a:prstGeom>
          </p:spPr>
          <p:txBody>
            <a:bodyPr wrap="square">
              <a:spAutoFit/>
            </a:bodyPr>
            <a:lstStyle/>
            <a:p>
              <a:pPr>
                <a:lnSpc>
                  <a:spcPct val="150000"/>
                </a:lnSpc>
              </a:pPr>
              <a:r>
                <a:rPr lang="zh-CN" altLang="en-US" sz="1400" dirty="0">
                  <a:cs typeface="+mn-ea"/>
                  <a:sym typeface="+mn-lt"/>
                </a:rPr>
                <a:t>在全世界加强人类团结的红十字会</a:t>
              </a:r>
            </a:p>
          </p:txBody>
        </p:sp>
      </p:grpSp>
      <p:grpSp>
        <p:nvGrpSpPr>
          <p:cNvPr id="8" name="组合 7"/>
          <p:cNvGrpSpPr/>
          <p:nvPr/>
        </p:nvGrpSpPr>
        <p:grpSpPr>
          <a:xfrm>
            <a:off x="1162439" y="3025209"/>
            <a:ext cx="2901804" cy="400110"/>
            <a:chOff x="968700" y="1968706"/>
            <a:chExt cx="2901804" cy="400110"/>
          </a:xfrm>
        </p:grpSpPr>
        <p:sp>
          <p:nvSpPr>
            <p:cNvPr id="9" name="文本框 8"/>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1978</a:t>
              </a:r>
              <a:endParaRPr lang="zh-CN" altLang="en-US" sz="2000" b="1" dirty="0">
                <a:cs typeface="+mn-ea"/>
                <a:sym typeface="+mn-lt"/>
              </a:endParaRPr>
            </a:p>
          </p:txBody>
        </p:sp>
        <p:sp>
          <p:nvSpPr>
            <p:cNvPr id="10" name="矩形 9"/>
            <p:cNvSpPr/>
            <p:nvPr/>
          </p:nvSpPr>
          <p:spPr>
            <a:xfrm>
              <a:off x="1864427" y="1968706"/>
              <a:ext cx="2006077" cy="388568"/>
            </a:xfrm>
            <a:prstGeom prst="rect">
              <a:avLst/>
            </a:prstGeom>
          </p:spPr>
          <p:txBody>
            <a:bodyPr wrap="square">
              <a:spAutoFit/>
            </a:bodyPr>
            <a:lstStyle/>
            <a:p>
              <a:pPr>
                <a:lnSpc>
                  <a:spcPct val="150000"/>
                </a:lnSpc>
              </a:pPr>
              <a:r>
                <a:rPr lang="zh-CN" altLang="en-US" sz="1400" dirty="0">
                  <a:cs typeface="+mn-ea"/>
                  <a:sym typeface="+mn-lt"/>
                </a:rPr>
                <a:t>参加红十字会活动</a:t>
              </a:r>
            </a:p>
          </p:txBody>
        </p:sp>
      </p:grpSp>
      <p:grpSp>
        <p:nvGrpSpPr>
          <p:cNvPr id="11" name="组合 10"/>
          <p:cNvGrpSpPr/>
          <p:nvPr/>
        </p:nvGrpSpPr>
        <p:grpSpPr>
          <a:xfrm>
            <a:off x="1162439" y="3926648"/>
            <a:ext cx="3941934" cy="400110"/>
            <a:chOff x="968700" y="1968706"/>
            <a:chExt cx="3941934" cy="400110"/>
          </a:xfrm>
        </p:grpSpPr>
        <p:sp>
          <p:nvSpPr>
            <p:cNvPr id="12" name="文本框 11"/>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1979</a:t>
              </a:r>
              <a:endParaRPr lang="zh-CN" altLang="en-US" sz="2000" b="1" dirty="0">
                <a:cs typeface="+mn-ea"/>
                <a:sym typeface="+mn-lt"/>
              </a:endParaRPr>
            </a:p>
          </p:txBody>
        </p:sp>
        <p:sp>
          <p:nvSpPr>
            <p:cNvPr id="13" name="矩形 12"/>
            <p:cNvSpPr/>
            <p:nvPr/>
          </p:nvSpPr>
          <p:spPr>
            <a:xfrm>
              <a:off x="1864427" y="1968706"/>
              <a:ext cx="3046207" cy="388568"/>
            </a:xfrm>
            <a:prstGeom prst="rect">
              <a:avLst/>
            </a:prstGeom>
          </p:spPr>
          <p:txBody>
            <a:bodyPr wrap="square">
              <a:spAutoFit/>
            </a:bodyPr>
            <a:lstStyle/>
            <a:p>
              <a:pPr>
                <a:lnSpc>
                  <a:spcPct val="150000"/>
                </a:lnSpc>
              </a:pPr>
              <a:r>
                <a:rPr lang="zh-CN" altLang="en-US" sz="1400" dirty="0">
                  <a:cs typeface="+mn-ea"/>
                  <a:sym typeface="+mn-lt"/>
                </a:rPr>
                <a:t>以友爱之手联合世界的红十字会</a:t>
              </a:r>
            </a:p>
          </p:txBody>
        </p:sp>
      </p:grpSp>
      <p:grpSp>
        <p:nvGrpSpPr>
          <p:cNvPr id="14" name="组合 13"/>
          <p:cNvGrpSpPr/>
          <p:nvPr/>
        </p:nvGrpSpPr>
        <p:grpSpPr>
          <a:xfrm>
            <a:off x="1162439" y="4839629"/>
            <a:ext cx="4181964" cy="400110"/>
            <a:chOff x="968700" y="1968706"/>
            <a:chExt cx="4181964" cy="400110"/>
          </a:xfrm>
        </p:grpSpPr>
        <p:sp>
          <p:nvSpPr>
            <p:cNvPr id="15" name="文本框 14"/>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1980</a:t>
              </a:r>
              <a:endParaRPr lang="zh-CN" altLang="en-US" sz="2000" b="1" dirty="0">
                <a:cs typeface="+mn-ea"/>
                <a:sym typeface="+mn-lt"/>
              </a:endParaRPr>
            </a:p>
          </p:txBody>
        </p:sp>
        <p:sp>
          <p:nvSpPr>
            <p:cNvPr id="16" name="矩形 15"/>
            <p:cNvSpPr/>
            <p:nvPr/>
          </p:nvSpPr>
          <p:spPr>
            <a:xfrm>
              <a:off x="1864427" y="1968706"/>
              <a:ext cx="3286237" cy="388568"/>
            </a:xfrm>
            <a:prstGeom prst="rect">
              <a:avLst/>
            </a:prstGeom>
          </p:spPr>
          <p:txBody>
            <a:bodyPr wrap="square">
              <a:spAutoFit/>
            </a:bodyPr>
            <a:lstStyle/>
            <a:p>
              <a:pPr>
                <a:lnSpc>
                  <a:spcPct val="150000"/>
                </a:lnSpc>
              </a:pPr>
              <a:r>
                <a:rPr lang="zh-CN" altLang="en-US" sz="1400" dirty="0">
                  <a:cs typeface="+mn-ea"/>
                  <a:sym typeface="+mn-lt"/>
                </a:rPr>
                <a:t>红十字会</a:t>
              </a:r>
              <a:r>
                <a:rPr lang="en-US" altLang="zh-CN" sz="1400" dirty="0">
                  <a:cs typeface="+mn-ea"/>
                  <a:sym typeface="+mn-lt"/>
                </a:rPr>
                <a:t>——</a:t>
              </a:r>
              <a:r>
                <a:rPr lang="zh-CN" altLang="en-US" sz="1400" dirty="0">
                  <a:cs typeface="+mn-ea"/>
                  <a:sym typeface="+mn-lt"/>
                </a:rPr>
                <a:t>在任何地方都是为了人类</a:t>
              </a:r>
            </a:p>
          </p:txBody>
        </p:sp>
      </p:grpSp>
      <p:grpSp>
        <p:nvGrpSpPr>
          <p:cNvPr id="17" name="组合 16"/>
          <p:cNvGrpSpPr/>
          <p:nvPr/>
        </p:nvGrpSpPr>
        <p:grpSpPr>
          <a:xfrm>
            <a:off x="7947885" y="2131631"/>
            <a:ext cx="3141834" cy="400110"/>
            <a:chOff x="968700" y="1968706"/>
            <a:chExt cx="3141834" cy="400110"/>
          </a:xfrm>
        </p:grpSpPr>
        <p:sp>
          <p:nvSpPr>
            <p:cNvPr id="18" name="文本框 17"/>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1981</a:t>
              </a:r>
              <a:endParaRPr lang="zh-CN" altLang="en-US" sz="2000" b="1" dirty="0">
                <a:cs typeface="+mn-ea"/>
                <a:sym typeface="+mn-lt"/>
              </a:endParaRPr>
            </a:p>
          </p:txBody>
        </p:sp>
        <p:sp>
          <p:nvSpPr>
            <p:cNvPr id="19" name="矩形 18"/>
            <p:cNvSpPr/>
            <p:nvPr/>
          </p:nvSpPr>
          <p:spPr>
            <a:xfrm>
              <a:off x="1864427" y="1968706"/>
              <a:ext cx="2246107" cy="388568"/>
            </a:xfrm>
            <a:prstGeom prst="rect">
              <a:avLst/>
            </a:prstGeom>
          </p:spPr>
          <p:txBody>
            <a:bodyPr wrap="square">
              <a:spAutoFit/>
            </a:bodyPr>
            <a:lstStyle/>
            <a:p>
              <a:pPr>
                <a:lnSpc>
                  <a:spcPct val="150000"/>
                </a:lnSpc>
              </a:pPr>
              <a:r>
                <a:rPr lang="zh-CN" altLang="en-US" sz="1400" dirty="0">
                  <a:cs typeface="+mn-ea"/>
                  <a:sym typeface="+mn-lt"/>
                </a:rPr>
                <a:t>红十字会同你在一起</a:t>
              </a:r>
            </a:p>
          </p:txBody>
        </p:sp>
      </p:grpSp>
      <p:grpSp>
        <p:nvGrpSpPr>
          <p:cNvPr id="20" name="组合 19"/>
          <p:cNvGrpSpPr/>
          <p:nvPr/>
        </p:nvGrpSpPr>
        <p:grpSpPr>
          <a:xfrm>
            <a:off x="7921137" y="2836696"/>
            <a:ext cx="3027534" cy="400110"/>
            <a:chOff x="968700" y="1968706"/>
            <a:chExt cx="3027534" cy="400110"/>
          </a:xfrm>
        </p:grpSpPr>
        <p:sp>
          <p:nvSpPr>
            <p:cNvPr id="21" name="文本框 20"/>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1982</a:t>
              </a:r>
              <a:endParaRPr lang="zh-CN" altLang="en-US" sz="2000" b="1" dirty="0">
                <a:cs typeface="+mn-ea"/>
                <a:sym typeface="+mn-lt"/>
              </a:endParaRPr>
            </a:p>
          </p:txBody>
        </p:sp>
        <p:sp>
          <p:nvSpPr>
            <p:cNvPr id="22" name="矩形 21"/>
            <p:cNvSpPr/>
            <p:nvPr/>
          </p:nvSpPr>
          <p:spPr>
            <a:xfrm>
              <a:off x="1864427" y="1968706"/>
              <a:ext cx="2131807" cy="388568"/>
            </a:xfrm>
            <a:prstGeom prst="rect">
              <a:avLst/>
            </a:prstGeom>
          </p:spPr>
          <p:txBody>
            <a:bodyPr wrap="square">
              <a:spAutoFit/>
            </a:bodyPr>
            <a:lstStyle/>
            <a:p>
              <a:pPr>
                <a:lnSpc>
                  <a:spcPct val="150000"/>
                </a:lnSpc>
              </a:pPr>
              <a:r>
                <a:rPr lang="zh-CN" altLang="en-US" sz="1400" dirty="0">
                  <a:cs typeface="+mn-ea"/>
                  <a:sym typeface="+mn-lt"/>
                </a:rPr>
                <a:t>参与和奉献</a:t>
              </a:r>
            </a:p>
          </p:txBody>
        </p:sp>
      </p:grpSp>
      <p:grpSp>
        <p:nvGrpSpPr>
          <p:cNvPr id="23" name="组合 22"/>
          <p:cNvGrpSpPr/>
          <p:nvPr/>
        </p:nvGrpSpPr>
        <p:grpSpPr>
          <a:xfrm>
            <a:off x="7950165" y="3594642"/>
            <a:ext cx="5256384" cy="400110"/>
            <a:chOff x="968700" y="1968706"/>
            <a:chExt cx="5256384" cy="400110"/>
          </a:xfrm>
        </p:grpSpPr>
        <p:sp>
          <p:nvSpPr>
            <p:cNvPr id="24" name="文本框 23"/>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1983</a:t>
              </a:r>
              <a:endParaRPr lang="zh-CN" altLang="en-US" sz="2000" b="1" dirty="0">
                <a:cs typeface="+mn-ea"/>
                <a:sym typeface="+mn-lt"/>
              </a:endParaRPr>
            </a:p>
          </p:txBody>
        </p:sp>
        <p:sp>
          <p:nvSpPr>
            <p:cNvPr id="25" name="矩形 24"/>
            <p:cNvSpPr/>
            <p:nvPr/>
          </p:nvSpPr>
          <p:spPr>
            <a:xfrm>
              <a:off x="1864427" y="1968706"/>
              <a:ext cx="4360657" cy="388568"/>
            </a:xfrm>
            <a:prstGeom prst="rect">
              <a:avLst/>
            </a:prstGeom>
          </p:spPr>
          <p:txBody>
            <a:bodyPr wrap="square">
              <a:spAutoFit/>
            </a:bodyPr>
            <a:lstStyle/>
            <a:p>
              <a:pPr>
                <a:lnSpc>
                  <a:spcPct val="150000"/>
                </a:lnSpc>
              </a:pPr>
              <a:r>
                <a:rPr lang="zh-CN" altLang="en-US" sz="1400" dirty="0">
                  <a:cs typeface="+mn-ea"/>
                  <a:sym typeface="+mn-lt"/>
                </a:rPr>
                <a:t>急救：该做什么</a:t>
              </a:r>
            </a:p>
          </p:txBody>
        </p:sp>
      </p:grpSp>
      <p:grpSp>
        <p:nvGrpSpPr>
          <p:cNvPr id="26" name="组合 25"/>
          <p:cNvGrpSpPr/>
          <p:nvPr/>
        </p:nvGrpSpPr>
        <p:grpSpPr>
          <a:xfrm>
            <a:off x="7969658" y="4364130"/>
            <a:ext cx="3027534" cy="400110"/>
            <a:chOff x="968700" y="1968706"/>
            <a:chExt cx="3027534" cy="400110"/>
          </a:xfrm>
        </p:grpSpPr>
        <p:sp>
          <p:nvSpPr>
            <p:cNvPr id="27" name="文本框 26"/>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1984</a:t>
              </a:r>
              <a:endParaRPr lang="zh-CN" altLang="en-US" sz="2000" b="1" dirty="0">
                <a:cs typeface="+mn-ea"/>
                <a:sym typeface="+mn-lt"/>
              </a:endParaRPr>
            </a:p>
          </p:txBody>
        </p:sp>
        <p:sp>
          <p:nvSpPr>
            <p:cNvPr id="28" name="矩形 27"/>
            <p:cNvSpPr/>
            <p:nvPr/>
          </p:nvSpPr>
          <p:spPr>
            <a:xfrm>
              <a:off x="1864427" y="1968706"/>
              <a:ext cx="2131807" cy="388568"/>
            </a:xfrm>
            <a:prstGeom prst="rect">
              <a:avLst/>
            </a:prstGeom>
          </p:spPr>
          <p:txBody>
            <a:bodyPr wrap="square">
              <a:spAutoFit/>
            </a:bodyPr>
            <a:lstStyle/>
            <a:p>
              <a:pPr>
                <a:lnSpc>
                  <a:spcPct val="150000"/>
                </a:lnSpc>
              </a:pPr>
              <a:r>
                <a:rPr lang="zh-CN" altLang="en-US" sz="1400" dirty="0">
                  <a:cs typeface="+mn-ea"/>
                  <a:sym typeface="+mn-lt"/>
                </a:rPr>
                <a:t>以仁爱致和平</a:t>
              </a:r>
            </a:p>
          </p:txBody>
        </p:sp>
      </p:grpSp>
      <p:cxnSp>
        <p:nvCxnSpPr>
          <p:cNvPr id="29" name="直接连接符 28"/>
          <p:cNvCxnSpPr/>
          <p:nvPr/>
        </p:nvCxnSpPr>
        <p:spPr>
          <a:xfrm>
            <a:off x="5678905" y="1750752"/>
            <a:ext cx="0" cy="394009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 xmlns:a16="http://schemas.microsoft.com/office/drawing/2014/main" id="{4CCCD1F0-56AC-4EF0-82C3-FB8FD09E509C}"/>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历年主题</a:t>
            </a:r>
          </a:p>
        </p:txBody>
      </p:sp>
      <p:pic>
        <p:nvPicPr>
          <p:cNvPr id="32" name="图片 31">
            <a:extLst>
              <a:ext uri="{FF2B5EF4-FFF2-40B4-BE49-F238E27FC236}">
                <a16:creationId xmlns="" xmlns:a16="http://schemas.microsoft.com/office/drawing/2014/main" id="{1395D762-4368-46B0-A4F1-FC177F0D4F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3983" y="1887754"/>
            <a:ext cx="3413776" cy="34137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circle(in)">
                                      <p:cBhvr>
                                        <p:cTn id="12" dur="20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175ED5E8-A1CB-49CF-9E4B-267D538E06E2}"/>
              </a:ext>
            </a:extLst>
          </p:cNvPr>
          <p:cNvGrpSpPr/>
          <p:nvPr/>
        </p:nvGrpSpPr>
        <p:grpSpPr>
          <a:xfrm>
            <a:off x="5016986" y="1777324"/>
            <a:ext cx="7057098" cy="4081651"/>
            <a:chOff x="5016986" y="1777324"/>
            <a:chExt cx="7057098" cy="4081651"/>
          </a:xfrm>
        </p:grpSpPr>
        <p:grpSp>
          <p:nvGrpSpPr>
            <p:cNvPr id="20" name="组合 19"/>
            <p:cNvGrpSpPr/>
            <p:nvPr/>
          </p:nvGrpSpPr>
          <p:grpSpPr>
            <a:xfrm>
              <a:off x="5016986" y="1808140"/>
              <a:ext cx="2490324" cy="400110"/>
              <a:chOff x="968700" y="1968706"/>
              <a:chExt cx="2490324" cy="400110"/>
            </a:xfrm>
          </p:grpSpPr>
          <p:sp>
            <p:nvSpPr>
              <p:cNvPr id="21" name="文本框 20"/>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1985</a:t>
                </a:r>
                <a:endParaRPr lang="zh-CN" altLang="en-US" sz="2000" b="1" dirty="0">
                  <a:cs typeface="+mn-ea"/>
                  <a:sym typeface="+mn-lt"/>
                </a:endParaRPr>
              </a:p>
            </p:txBody>
          </p:sp>
          <p:sp>
            <p:nvSpPr>
              <p:cNvPr id="22" name="矩形 21"/>
              <p:cNvSpPr/>
              <p:nvPr/>
            </p:nvSpPr>
            <p:spPr>
              <a:xfrm>
                <a:off x="1864427" y="1968706"/>
                <a:ext cx="1594597" cy="388568"/>
              </a:xfrm>
              <a:prstGeom prst="rect">
                <a:avLst/>
              </a:prstGeom>
            </p:spPr>
            <p:txBody>
              <a:bodyPr wrap="square">
                <a:spAutoFit/>
              </a:bodyPr>
              <a:lstStyle/>
              <a:p>
                <a:pPr>
                  <a:lnSpc>
                    <a:spcPct val="150000"/>
                  </a:lnSpc>
                </a:pPr>
                <a:r>
                  <a:rPr lang="zh-CN" altLang="en-US" sz="1400" dirty="0">
                    <a:cs typeface="+mn-ea"/>
                    <a:sym typeface="+mn-lt"/>
                  </a:rPr>
                  <a:t>行动中的青少年</a:t>
                </a:r>
              </a:p>
            </p:txBody>
          </p:sp>
        </p:grpSp>
        <p:grpSp>
          <p:nvGrpSpPr>
            <p:cNvPr id="23" name="组合 22"/>
            <p:cNvGrpSpPr/>
            <p:nvPr/>
          </p:nvGrpSpPr>
          <p:grpSpPr>
            <a:xfrm>
              <a:off x="5016986" y="2344653"/>
              <a:ext cx="2890374" cy="400110"/>
              <a:chOff x="968700" y="1968706"/>
              <a:chExt cx="2890374" cy="400110"/>
            </a:xfrm>
          </p:grpSpPr>
          <p:sp>
            <p:nvSpPr>
              <p:cNvPr id="24" name="文本框 23"/>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1986</a:t>
                </a:r>
                <a:endParaRPr lang="zh-CN" altLang="en-US" sz="2000" b="1" dirty="0">
                  <a:cs typeface="+mn-ea"/>
                  <a:sym typeface="+mn-lt"/>
                </a:endParaRPr>
              </a:p>
            </p:txBody>
          </p:sp>
          <p:sp>
            <p:nvSpPr>
              <p:cNvPr id="25" name="矩形 24"/>
              <p:cNvSpPr/>
              <p:nvPr/>
            </p:nvSpPr>
            <p:spPr>
              <a:xfrm>
                <a:off x="1864427" y="1968706"/>
                <a:ext cx="1994647" cy="388568"/>
              </a:xfrm>
              <a:prstGeom prst="rect">
                <a:avLst/>
              </a:prstGeom>
            </p:spPr>
            <p:txBody>
              <a:bodyPr wrap="square">
                <a:spAutoFit/>
              </a:bodyPr>
              <a:lstStyle/>
              <a:p>
                <a:pPr>
                  <a:lnSpc>
                    <a:spcPct val="150000"/>
                  </a:lnSpc>
                </a:pPr>
                <a:r>
                  <a:rPr lang="zh-CN" altLang="en-US" sz="1400" dirty="0">
                    <a:cs typeface="+mn-ea"/>
                    <a:sym typeface="+mn-lt"/>
                  </a:rPr>
                  <a:t>捐献血液拯救生命</a:t>
                </a:r>
              </a:p>
            </p:txBody>
          </p:sp>
        </p:grpSp>
        <p:grpSp>
          <p:nvGrpSpPr>
            <p:cNvPr id="26" name="组合 25"/>
            <p:cNvGrpSpPr/>
            <p:nvPr/>
          </p:nvGrpSpPr>
          <p:grpSpPr>
            <a:xfrm>
              <a:off x="5016986" y="2865778"/>
              <a:ext cx="3541884" cy="400110"/>
              <a:chOff x="968700" y="1968706"/>
              <a:chExt cx="3541884" cy="400110"/>
            </a:xfrm>
          </p:grpSpPr>
          <p:sp>
            <p:nvSpPr>
              <p:cNvPr id="27" name="文本框 26"/>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1987</a:t>
                </a:r>
                <a:endParaRPr lang="zh-CN" altLang="en-US" sz="2000" b="1" dirty="0">
                  <a:cs typeface="+mn-ea"/>
                  <a:sym typeface="+mn-lt"/>
                </a:endParaRPr>
              </a:p>
            </p:txBody>
          </p:sp>
          <p:sp>
            <p:nvSpPr>
              <p:cNvPr id="28" name="矩形 27"/>
              <p:cNvSpPr/>
              <p:nvPr/>
            </p:nvSpPr>
            <p:spPr>
              <a:xfrm>
                <a:off x="1864427" y="1968706"/>
                <a:ext cx="2646157" cy="388568"/>
              </a:xfrm>
              <a:prstGeom prst="rect">
                <a:avLst/>
              </a:prstGeom>
            </p:spPr>
            <p:txBody>
              <a:bodyPr wrap="square">
                <a:spAutoFit/>
              </a:bodyPr>
              <a:lstStyle/>
              <a:p>
                <a:pPr>
                  <a:lnSpc>
                    <a:spcPct val="150000"/>
                  </a:lnSpc>
                </a:pPr>
                <a:r>
                  <a:rPr lang="zh-CN" altLang="en-US" sz="1400" dirty="0">
                    <a:cs typeface="+mn-ea"/>
                    <a:sym typeface="+mn-lt"/>
                  </a:rPr>
                  <a:t>保护儿童生命</a:t>
                </a:r>
              </a:p>
            </p:txBody>
          </p:sp>
        </p:grpSp>
        <p:grpSp>
          <p:nvGrpSpPr>
            <p:cNvPr id="29" name="组合 28"/>
            <p:cNvGrpSpPr/>
            <p:nvPr/>
          </p:nvGrpSpPr>
          <p:grpSpPr>
            <a:xfrm>
              <a:off x="5016986" y="3398242"/>
              <a:ext cx="3233274" cy="400110"/>
              <a:chOff x="968700" y="1968706"/>
              <a:chExt cx="3233274" cy="400110"/>
            </a:xfrm>
          </p:grpSpPr>
          <p:sp>
            <p:nvSpPr>
              <p:cNvPr id="30" name="文本框 29"/>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1988</a:t>
                </a:r>
                <a:endParaRPr lang="zh-CN" altLang="en-US" sz="2000" b="1" dirty="0">
                  <a:cs typeface="+mn-ea"/>
                  <a:sym typeface="+mn-lt"/>
                </a:endParaRPr>
              </a:p>
            </p:txBody>
          </p:sp>
          <p:sp>
            <p:nvSpPr>
              <p:cNvPr id="31" name="矩形 30"/>
              <p:cNvSpPr/>
              <p:nvPr/>
            </p:nvSpPr>
            <p:spPr>
              <a:xfrm>
                <a:off x="1864427" y="1968706"/>
                <a:ext cx="2337547" cy="388568"/>
              </a:xfrm>
              <a:prstGeom prst="rect">
                <a:avLst/>
              </a:prstGeom>
            </p:spPr>
            <p:txBody>
              <a:bodyPr wrap="square">
                <a:spAutoFit/>
              </a:bodyPr>
              <a:lstStyle/>
              <a:p>
                <a:pPr>
                  <a:lnSpc>
                    <a:spcPct val="150000"/>
                  </a:lnSpc>
                </a:pPr>
                <a:r>
                  <a:rPr lang="zh-CN" altLang="en-US" sz="1400" dirty="0">
                    <a:cs typeface="+mn-ea"/>
                    <a:sym typeface="+mn-lt"/>
                  </a:rPr>
                  <a:t>发展</a:t>
                </a:r>
              </a:p>
            </p:txBody>
          </p:sp>
        </p:grpSp>
        <p:grpSp>
          <p:nvGrpSpPr>
            <p:cNvPr id="32" name="组合 31"/>
            <p:cNvGrpSpPr/>
            <p:nvPr/>
          </p:nvGrpSpPr>
          <p:grpSpPr>
            <a:xfrm>
              <a:off x="5016986" y="3930706"/>
              <a:ext cx="2410314" cy="400110"/>
              <a:chOff x="968700" y="1968706"/>
              <a:chExt cx="2410314" cy="400110"/>
            </a:xfrm>
          </p:grpSpPr>
          <p:sp>
            <p:nvSpPr>
              <p:cNvPr id="33" name="文本框 32"/>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1989</a:t>
                </a:r>
                <a:endParaRPr lang="zh-CN" altLang="en-US" sz="2000" b="1" dirty="0">
                  <a:cs typeface="+mn-ea"/>
                  <a:sym typeface="+mn-lt"/>
                </a:endParaRPr>
              </a:p>
            </p:txBody>
          </p:sp>
          <p:sp>
            <p:nvSpPr>
              <p:cNvPr id="34" name="矩形 33"/>
              <p:cNvSpPr/>
              <p:nvPr/>
            </p:nvSpPr>
            <p:spPr>
              <a:xfrm>
                <a:off x="1864427" y="1968706"/>
                <a:ext cx="1514587" cy="388568"/>
              </a:xfrm>
              <a:prstGeom prst="rect">
                <a:avLst/>
              </a:prstGeom>
            </p:spPr>
            <p:txBody>
              <a:bodyPr wrap="square">
                <a:spAutoFit/>
              </a:bodyPr>
              <a:lstStyle/>
              <a:p>
                <a:pPr>
                  <a:lnSpc>
                    <a:spcPct val="150000"/>
                  </a:lnSpc>
                </a:pPr>
                <a:r>
                  <a:rPr lang="zh-CN" altLang="en-US" sz="1400" dirty="0">
                    <a:cs typeface="+mn-ea"/>
                    <a:sym typeface="+mn-lt"/>
                  </a:rPr>
                  <a:t>保护人类生命</a:t>
                </a:r>
              </a:p>
            </p:txBody>
          </p:sp>
        </p:grpSp>
        <p:grpSp>
          <p:nvGrpSpPr>
            <p:cNvPr id="35" name="组合 34"/>
            <p:cNvGrpSpPr/>
            <p:nvPr/>
          </p:nvGrpSpPr>
          <p:grpSpPr>
            <a:xfrm>
              <a:off x="5016986" y="4447782"/>
              <a:ext cx="3336144" cy="400110"/>
              <a:chOff x="968700" y="1968706"/>
              <a:chExt cx="3336144" cy="400110"/>
            </a:xfrm>
          </p:grpSpPr>
          <p:sp>
            <p:nvSpPr>
              <p:cNvPr id="36" name="文本框 35"/>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1990</a:t>
                </a:r>
                <a:endParaRPr lang="zh-CN" altLang="en-US" sz="2000" b="1" dirty="0">
                  <a:cs typeface="+mn-ea"/>
                  <a:sym typeface="+mn-lt"/>
                </a:endParaRPr>
              </a:p>
            </p:txBody>
          </p:sp>
          <p:sp>
            <p:nvSpPr>
              <p:cNvPr id="37" name="矩形 36"/>
              <p:cNvSpPr/>
              <p:nvPr/>
            </p:nvSpPr>
            <p:spPr>
              <a:xfrm>
                <a:off x="1864427" y="1968706"/>
                <a:ext cx="2440417" cy="388568"/>
              </a:xfrm>
              <a:prstGeom prst="rect">
                <a:avLst/>
              </a:prstGeom>
            </p:spPr>
            <p:txBody>
              <a:bodyPr wrap="square">
                <a:spAutoFit/>
              </a:bodyPr>
              <a:lstStyle/>
              <a:p>
                <a:pPr>
                  <a:lnSpc>
                    <a:spcPct val="150000"/>
                  </a:lnSpc>
                </a:pPr>
                <a:r>
                  <a:rPr lang="zh-CN" altLang="en-US" sz="1400" dirty="0">
                    <a:cs typeface="+mn-ea"/>
                    <a:sym typeface="+mn-lt"/>
                  </a:rPr>
                  <a:t>保护人类生命和人类尊严</a:t>
                </a:r>
              </a:p>
            </p:txBody>
          </p:sp>
        </p:grpSp>
        <p:grpSp>
          <p:nvGrpSpPr>
            <p:cNvPr id="38" name="组合 37"/>
            <p:cNvGrpSpPr/>
            <p:nvPr/>
          </p:nvGrpSpPr>
          <p:grpSpPr>
            <a:xfrm>
              <a:off x="5016986" y="4949470"/>
              <a:ext cx="2581764" cy="400110"/>
              <a:chOff x="968700" y="1968706"/>
              <a:chExt cx="2581764" cy="400110"/>
            </a:xfrm>
          </p:grpSpPr>
          <p:sp>
            <p:nvSpPr>
              <p:cNvPr id="39" name="文本框 38"/>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1991</a:t>
                </a:r>
                <a:endParaRPr lang="zh-CN" altLang="en-US" sz="2000" b="1" dirty="0">
                  <a:cs typeface="+mn-ea"/>
                  <a:sym typeface="+mn-lt"/>
                </a:endParaRPr>
              </a:p>
            </p:txBody>
          </p:sp>
          <p:sp>
            <p:nvSpPr>
              <p:cNvPr id="40" name="矩形 39"/>
              <p:cNvSpPr/>
              <p:nvPr/>
            </p:nvSpPr>
            <p:spPr>
              <a:xfrm>
                <a:off x="1864427" y="1968706"/>
                <a:ext cx="1686037" cy="388568"/>
              </a:xfrm>
              <a:prstGeom prst="rect">
                <a:avLst/>
              </a:prstGeom>
            </p:spPr>
            <p:txBody>
              <a:bodyPr wrap="square">
                <a:spAutoFit/>
              </a:bodyPr>
              <a:lstStyle/>
              <a:p>
                <a:pPr>
                  <a:lnSpc>
                    <a:spcPct val="150000"/>
                  </a:lnSpc>
                </a:pPr>
                <a:r>
                  <a:rPr lang="zh-CN" altLang="en-US" sz="1400" dirty="0">
                    <a:cs typeface="+mn-ea"/>
                    <a:sym typeface="+mn-lt"/>
                  </a:rPr>
                  <a:t>保护战争受害者</a:t>
                </a:r>
              </a:p>
            </p:txBody>
          </p:sp>
        </p:grpSp>
        <p:grpSp>
          <p:nvGrpSpPr>
            <p:cNvPr id="41" name="组合 40"/>
            <p:cNvGrpSpPr/>
            <p:nvPr/>
          </p:nvGrpSpPr>
          <p:grpSpPr>
            <a:xfrm>
              <a:off x="5016986" y="5458865"/>
              <a:ext cx="3694276" cy="400110"/>
              <a:chOff x="968700" y="1968706"/>
              <a:chExt cx="3694276" cy="400110"/>
            </a:xfrm>
          </p:grpSpPr>
          <p:sp>
            <p:nvSpPr>
              <p:cNvPr id="42" name="文本框 41"/>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1992</a:t>
                </a:r>
                <a:endParaRPr lang="zh-CN" altLang="en-US" sz="2000" b="1" dirty="0">
                  <a:cs typeface="+mn-ea"/>
                  <a:sym typeface="+mn-lt"/>
                </a:endParaRPr>
              </a:p>
            </p:txBody>
          </p:sp>
          <p:sp>
            <p:nvSpPr>
              <p:cNvPr id="43" name="矩形 42"/>
              <p:cNvSpPr/>
              <p:nvPr/>
            </p:nvSpPr>
            <p:spPr>
              <a:xfrm>
                <a:off x="1864427" y="1968706"/>
                <a:ext cx="2798549" cy="388568"/>
              </a:xfrm>
              <a:prstGeom prst="rect">
                <a:avLst/>
              </a:prstGeom>
            </p:spPr>
            <p:txBody>
              <a:bodyPr wrap="square">
                <a:spAutoFit/>
              </a:bodyPr>
              <a:lstStyle/>
              <a:p>
                <a:pPr>
                  <a:lnSpc>
                    <a:spcPct val="150000"/>
                  </a:lnSpc>
                </a:pPr>
                <a:r>
                  <a:rPr lang="zh-CN" altLang="en-US" sz="1400" dirty="0">
                    <a:cs typeface="+mn-ea"/>
                    <a:sym typeface="+mn-lt"/>
                  </a:rPr>
                  <a:t>人道</a:t>
                </a:r>
                <a:r>
                  <a:rPr lang="en-US" altLang="zh-CN" sz="1400" dirty="0">
                    <a:cs typeface="+mn-ea"/>
                    <a:sym typeface="+mn-lt"/>
                  </a:rPr>
                  <a:t>——</a:t>
                </a:r>
                <a:r>
                  <a:rPr lang="zh-CN" altLang="en-US" sz="1400" dirty="0">
                    <a:cs typeface="+mn-ea"/>
                    <a:sym typeface="+mn-lt"/>
                  </a:rPr>
                  <a:t>团结起来共御灾害</a:t>
                </a:r>
              </a:p>
            </p:txBody>
          </p:sp>
        </p:grpSp>
        <p:grpSp>
          <p:nvGrpSpPr>
            <p:cNvPr id="44" name="组合 43"/>
            <p:cNvGrpSpPr/>
            <p:nvPr/>
          </p:nvGrpSpPr>
          <p:grpSpPr>
            <a:xfrm>
              <a:off x="8250260" y="1777324"/>
              <a:ext cx="2490324" cy="400110"/>
              <a:chOff x="968700" y="1968706"/>
              <a:chExt cx="2490324" cy="400110"/>
            </a:xfrm>
          </p:grpSpPr>
          <p:sp>
            <p:nvSpPr>
              <p:cNvPr id="45" name="文本框 44"/>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1993</a:t>
                </a:r>
                <a:endParaRPr lang="zh-CN" altLang="en-US" sz="2000" b="1" dirty="0">
                  <a:cs typeface="+mn-ea"/>
                  <a:sym typeface="+mn-lt"/>
                </a:endParaRPr>
              </a:p>
            </p:txBody>
          </p:sp>
          <p:sp>
            <p:nvSpPr>
              <p:cNvPr id="46" name="矩形 45"/>
              <p:cNvSpPr/>
              <p:nvPr/>
            </p:nvSpPr>
            <p:spPr>
              <a:xfrm>
                <a:off x="1864427" y="1968706"/>
                <a:ext cx="1594597" cy="388568"/>
              </a:xfrm>
              <a:prstGeom prst="rect">
                <a:avLst/>
              </a:prstGeom>
            </p:spPr>
            <p:txBody>
              <a:bodyPr wrap="square">
                <a:spAutoFit/>
              </a:bodyPr>
              <a:lstStyle/>
              <a:p>
                <a:pPr>
                  <a:lnSpc>
                    <a:spcPct val="150000"/>
                  </a:lnSpc>
                </a:pPr>
                <a:r>
                  <a:rPr lang="zh-CN" altLang="en-US" sz="1400" dirty="0">
                    <a:cs typeface="+mn-ea"/>
                    <a:sym typeface="+mn-lt"/>
                  </a:rPr>
                  <a:t>人人享有尊严</a:t>
                </a:r>
              </a:p>
            </p:txBody>
          </p:sp>
        </p:grpSp>
        <p:grpSp>
          <p:nvGrpSpPr>
            <p:cNvPr id="47" name="组合 46"/>
            <p:cNvGrpSpPr/>
            <p:nvPr/>
          </p:nvGrpSpPr>
          <p:grpSpPr>
            <a:xfrm>
              <a:off x="8250260" y="2313837"/>
              <a:ext cx="3823824" cy="400110"/>
              <a:chOff x="968700" y="1968706"/>
              <a:chExt cx="3823824" cy="400110"/>
            </a:xfrm>
          </p:grpSpPr>
          <p:sp>
            <p:nvSpPr>
              <p:cNvPr id="48" name="文本框 47"/>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1994</a:t>
                </a:r>
                <a:endParaRPr lang="zh-CN" altLang="en-US" sz="2000" b="1" dirty="0">
                  <a:cs typeface="+mn-ea"/>
                  <a:sym typeface="+mn-lt"/>
                </a:endParaRPr>
              </a:p>
            </p:txBody>
          </p:sp>
          <p:sp>
            <p:nvSpPr>
              <p:cNvPr id="49" name="矩形 48"/>
              <p:cNvSpPr/>
              <p:nvPr/>
            </p:nvSpPr>
            <p:spPr>
              <a:xfrm>
                <a:off x="1864427" y="1968706"/>
                <a:ext cx="2928097" cy="388568"/>
              </a:xfrm>
              <a:prstGeom prst="rect">
                <a:avLst/>
              </a:prstGeom>
            </p:spPr>
            <p:txBody>
              <a:bodyPr wrap="square">
                <a:spAutoFit/>
              </a:bodyPr>
              <a:lstStyle/>
              <a:p>
                <a:pPr>
                  <a:lnSpc>
                    <a:spcPct val="150000"/>
                  </a:lnSpc>
                </a:pPr>
                <a:r>
                  <a:rPr lang="zh-CN" altLang="en-US" sz="1400" dirty="0">
                    <a:cs typeface="+mn-ea"/>
                    <a:sym typeface="+mn-lt"/>
                  </a:rPr>
                  <a:t>人人享有尊严　关心儿童</a:t>
                </a:r>
              </a:p>
            </p:txBody>
          </p:sp>
        </p:grpSp>
        <p:grpSp>
          <p:nvGrpSpPr>
            <p:cNvPr id="50" name="组合 49"/>
            <p:cNvGrpSpPr/>
            <p:nvPr/>
          </p:nvGrpSpPr>
          <p:grpSpPr>
            <a:xfrm>
              <a:off x="8250260" y="2819574"/>
              <a:ext cx="3541884" cy="400110"/>
              <a:chOff x="968700" y="1968706"/>
              <a:chExt cx="3541884" cy="400110"/>
            </a:xfrm>
          </p:grpSpPr>
          <p:sp>
            <p:nvSpPr>
              <p:cNvPr id="51" name="文本框 50"/>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1995</a:t>
                </a:r>
                <a:endParaRPr lang="zh-CN" altLang="en-US" sz="2000" b="1" dirty="0">
                  <a:cs typeface="+mn-ea"/>
                  <a:sym typeface="+mn-lt"/>
                </a:endParaRPr>
              </a:p>
            </p:txBody>
          </p:sp>
          <p:sp>
            <p:nvSpPr>
              <p:cNvPr id="52" name="矩形 51"/>
              <p:cNvSpPr/>
              <p:nvPr/>
            </p:nvSpPr>
            <p:spPr>
              <a:xfrm>
                <a:off x="1864427" y="1968706"/>
                <a:ext cx="2646157" cy="388568"/>
              </a:xfrm>
              <a:prstGeom prst="rect">
                <a:avLst/>
              </a:prstGeom>
            </p:spPr>
            <p:txBody>
              <a:bodyPr wrap="square">
                <a:spAutoFit/>
              </a:bodyPr>
              <a:lstStyle/>
              <a:p>
                <a:pPr>
                  <a:lnSpc>
                    <a:spcPct val="150000"/>
                  </a:lnSpc>
                </a:pPr>
                <a:r>
                  <a:rPr lang="zh-CN" altLang="en-US" sz="1400" dirty="0">
                    <a:cs typeface="+mn-ea"/>
                    <a:sym typeface="+mn-lt"/>
                  </a:rPr>
                  <a:t>人人享有尊严　尊重妇女</a:t>
                </a:r>
              </a:p>
            </p:txBody>
          </p:sp>
        </p:grpSp>
        <p:grpSp>
          <p:nvGrpSpPr>
            <p:cNvPr id="53" name="组合 52"/>
            <p:cNvGrpSpPr/>
            <p:nvPr/>
          </p:nvGrpSpPr>
          <p:grpSpPr>
            <a:xfrm>
              <a:off x="8250260" y="3367426"/>
              <a:ext cx="3233274" cy="400110"/>
              <a:chOff x="968700" y="1968706"/>
              <a:chExt cx="3233274" cy="400110"/>
            </a:xfrm>
          </p:grpSpPr>
          <p:sp>
            <p:nvSpPr>
              <p:cNvPr id="54" name="文本框 53"/>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1996</a:t>
                </a:r>
                <a:endParaRPr lang="zh-CN" altLang="en-US" sz="2000" b="1" dirty="0">
                  <a:cs typeface="+mn-ea"/>
                  <a:sym typeface="+mn-lt"/>
                </a:endParaRPr>
              </a:p>
            </p:txBody>
          </p:sp>
          <p:sp>
            <p:nvSpPr>
              <p:cNvPr id="55" name="矩形 54"/>
              <p:cNvSpPr/>
              <p:nvPr/>
            </p:nvSpPr>
            <p:spPr>
              <a:xfrm>
                <a:off x="1864427" y="1968706"/>
                <a:ext cx="2337547" cy="388568"/>
              </a:xfrm>
              <a:prstGeom prst="rect">
                <a:avLst/>
              </a:prstGeom>
            </p:spPr>
            <p:txBody>
              <a:bodyPr wrap="square">
                <a:spAutoFit/>
              </a:bodyPr>
              <a:lstStyle/>
              <a:p>
                <a:pPr>
                  <a:lnSpc>
                    <a:spcPct val="150000"/>
                  </a:lnSpc>
                </a:pPr>
                <a:r>
                  <a:rPr lang="zh-CN" altLang="en-US" sz="1400" dirty="0">
                    <a:cs typeface="+mn-ea"/>
                    <a:sym typeface="+mn-lt"/>
                  </a:rPr>
                  <a:t>结合备灾救灾人道救助</a:t>
                </a:r>
              </a:p>
            </p:txBody>
          </p:sp>
        </p:grpSp>
        <p:grpSp>
          <p:nvGrpSpPr>
            <p:cNvPr id="56" name="组合 55"/>
            <p:cNvGrpSpPr/>
            <p:nvPr/>
          </p:nvGrpSpPr>
          <p:grpSpPr>
            <a:xfrm>
              <a:off x="8250260" y="3899890"/>
              <a:ext cx="3336144" cy="400110"/>
              <a:chOff x="968700" y="1968706"/>
              <a:chExt cx="3336144" cy="400110"/>
            </a:xfrm>
          </p:grpSpPr>
          <p:sp>
            <p:nvSpPr>
              <p:cNvPr id="57" name="文本框 56"/>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1997</a:t>
                </a:r>
                <a:endParaRPr lang="zh-CN" altLang="en-US" sz="2000" b="1" dirty="0">
                  <a:cs typeface="+mn-ea"/>
                  <a:sym typeface="+mn-lt"/>
                </a:endParaRPr>
              </a:p>
            </p:txBody>
          </p:sp>
          <p:sp>
            <p:nvSpPr>
              <p:cNvPr id="58" name="矩形 57"/>
              <p:cNvSpPr/>
              <p:nvPr/>
            </p:nvSpPr>
            <p:spPr>
              <a:xfrm>
                <a:off x="1864427" y="1968706"/>
                <a:ext cx="2440417" cy="388568"/>
              </a:xfrm>
              <a:prstGeom prst="rect">
                <a:avLst/>
              </a:prstGeom>
            </p:spPr>
            <p:txBody>
              <a:bodyPr wrap="square">
                <a:spAutoFit/>
              </a:bodyPr>
              <a:lstStyle/>
              <a:p>
                <a:pPr>
                  <a:lnSpc>
                    <a:spcPct val="150000"/>
                  </a:lnSpc>
                </a:pPr>
                <a:r>
                  <a:rPr lang="zh-CN" altLang="en-US" sz="1400" dirty="0">
                    <a:cs typeface="+mn-ea"/>
                    <a:sym typeface="+mn-lt"/>
                  </a:rPr>
                  <a:t>集善款做善事博爱助人</a:t>
                </a:r>
              </a:p>
            </p:txBody>
          </p:sp>
        </p:grpSp>
        <p:grpSp>
          <p:nvGrpSpPr>
            <p:cNvPr id="59" name="组合 58"/>
            <p:cNvGrpSpPr/>
            <p:nvPr/>
          </p:nvGrpSpPr>
          <p:grpSpPr>
            <a:xfrm>
              <a:off x="8250260" y="4416966"/>
              <a:ext cx="3336144" cy="400110"/>
              <a:chOff x="968700" y="1968706"/>
              <a:chExt cx="3336144" cy="400110"/>
            </a:xfrm>
          </p:grpSpPr>
          <p:sp>
            <p:nvSpPr>
              <p:cNvPr id="60" name="文本框 59"/>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1998</a:t>
                </a:r>
                <a:endParaRPr lang="zh-CN" altLang="en-US" sz="2000" b="1" dirty="0">
                  <a:cs typeface="+mn-ea"/>
                  <a:sym typeface="+mn-lt"/>
                </a:endParaRPr>
              </a:p>
            </p:txBody>
          </p:sp>
          <p:sp>
            <p:nvSpPr>
              <p:cNvPr id="61" name="矩形 60"/>
              <p:cNvSpPr/>
              <p:nvPr/>
            </p:nvSpPr>
            <p:spPr>
              <a:xfrm>
                <a:off x="1864427" y="1968706"/>
                <a:ext cx="2440417" cy="388568"/>
              </a:xfrm>
              <a:prstGeom prst="rect">
                <a:avLst/>
              </a:prstGeom>
            </p:spPr>
            <p:txBody>
              <a:bodyPr wrap="square">
                <a:spAutoFit/>
              </a:bodyPr>
              <a:lstStyle/>
              <a:p>
                <a:pPr>
                  <a:lnSpc>
                    <a:spcPct val="150000"/>
                  </a:lnSpc>
                </a:pPr>
                <a:r>
                  <a:rPr lang="zh-CN" altLang="en-US" sz="1400" dirty="0">
                    <a:cs typeface="+mn-ea"/>
                    <a:sym typeface="+mn-lt"/>
                  </a:rPr>
                  <a:t>集善款做善事博爱助人</a:t>
                </a:r>
              </a:p>
            </p:txBody>
          </p:sp>
        </p:grpSp>
        <p:grpSp>
          <p:nvGrpSpPr>
            <p:cNvPr id="62" name="组合 61"/>
            <p:cNvGrpSpPr/>
            <p:nvPr/>
          </p:nvGrpSpPr>
          <p:grpSpPr>
            <a:xfrm>
              <a:off x="8250260" y="4918654"/>
              <a:ext cx="2581764" cy="400110"/>
              <a:chOff x="968700" y="1968706"/>
              <a:chExt cx="2581764" cy="400110"/>
            </a:xfrm>
          </p:grpSpPr>
          <p:sp>
            <p:nvSpPr>
              <p:cNvPr id="63" name="文本框 62"/>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1999</a:t>
                </a:r>
                <a:endParaRPr lang="zh-CN" altLang="en-US" sz="2000" b="1" dirty="0">
                  <a:cs typeface="+mn-ea"/>
                  <a:sym typeface="+mn-lt"/>
                </a:endParaRPr>
              </a:p>
            </p:txBody>
          </p:sp>
          <p:sp>
            <p:nvSpPr>
              <p:cNvPr id="64" name="矩形 63"/>
              <p:cNvSpPr/>
              <p:nvPr/>
            </p:nvSpPr>
            <p:spPr>
              <a:xfrm>
                <a:off x="1864427" y="1968706"/>
                <a:ext cx="1686037" cy="388568"/>
              </a:xfrm>
              <a:prstGeom prst="rect">
                <a:avLst/>
              </a:prstGeom>
            </p:spPr>
            <p:txBody>
              <a:bodyPr wrap="square">
                <a:spAutoFit/>
              </a:bodyPr>
              <a:lstStyle/>
              <a:p>
                <a:pPr>
                  <a:lnSpc>
                    <a:spcPct val="150000"/>
                  </a:lnSpc>
                </a:pPr>
                <a:r>
                  <a:rPr lang="zh-CN" altLang="en-US" sz="1400" dirty="0">
                    <a:cs typeface="+mn-ea"/>
                    <a:sym typeface="+mn-lt"/>
                  </a:rPr>
                  <a:t>人道的力量</a:t>
                </a:r>
              </a:p>
            </p:txBody>
          </p:sp>
        </p:grpSp>
        <p:grpSp>
          <p:nvGrpSpPr>
            <p:cNvPr id="65" name="组合 64"/>
            <p:cNvGrpSpPr/>
            <p:nvPr/>
          </p:nvGrpSpPr>
          <p:grpSpPr>
            <a:xfrm>
              <a:off x="8250260" y="5428049"/>
              <a:ext cx="3694276" cy="400110"/>
              <a:chOff x="968700" y="1968706"/>
              <a:chExt cx="3694276" cy="400110"/>
            </a:xfrm>
          </p:grpSpPr>
          <p:sp>
            <p:nvSpPr>
              <p:cNvPr id="66" name="文本框 65"/>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2000</a:t>
                </a:r>
                <a:endParaRPr lang="zh-CN" altLang="en-US" sz="2000" b="1" dirty="0">
                  <a:cs typeface="+mn-ea"/>
                  <a:sym typeface="+mn-lt"/>
                </a:endParaRPr>
              </a:p>
            </p:txBody>
          </p:sp>
          <p:sp>
            <p:nvSpPr>
              <p:cNvPr id="67" name="矩形 66"/>
              <p:cNvSpPr/>
              <p:nvPr/>
            </p:nvSpPr>
            <p:spPr>
              <a:xfrm>
                <a:off x="1864427" y="1968706"/>
                <a:ext cx="2798549" cy="388568"/>
              </a:xfrm>
              <a:prstGeom prst="rect">
                <a:avLst/>
              </a:prstGeom>
            </p:spPr>
            <p:txBody>
              <a:bodyPr wrap="square">
                <a:spAutoFit/>
              </a:bodyPr>
              <a:lstStyle/>
              <a:p>
                <a:pPr>
                  <a:lnSpc>
                    <a:spcPct val="150000"/>
                  </a:lnSpc>
                </a:pPr>
                <a:r>
                  <a:rPr lang="zh-CN" altLang="en-US" sz="1400" dirty="0">
                    <a:cs typeface="+mn-ea"/>
                    <a:sym typeface="+mn-lt"/>
                  </a:rPr>
                  <a:t>人道的力量 迎接新世纪</a:t>
                </a:r>
              </a:p>
            </p:txBody>
          </p:sp>
        </p:grpSp>
      </p:grpSp>
      <p:sp>
        <p:nvSpPr>
          <p:cNvPr id="68" name="文本框 67">
            <a:extLst>
              <a:ext uri="{FF2B5EF4-FFF2-40B4-BE49-F238E27FC236}">
                <a16:creationId xmlns="" xmlns:a16="http://schemas.microsoft.com/office/drawing/2014/main" id="{49E3BB0A-C0B5-4B97-A2BA-42076A690CD4}"/>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历年主题</a:t>
            </a:r>
          </a:p>
        </p:txBody>
      </p:sp>
      <p:pic>
        <p:nvPicPr>
          <p:cNvPr id="6" name="图片 5">
            <a:extLst>
              <a:ext uri="{FF2B5EF4-FFF2-40B4-BE49-F238E27FC236}">
                <a16:creationId xmlns="" xmlns:a16="http://schemas.microsoft.com/office/drawing/2014/main" id="{F88CFE03-3447-48FA-A6CB-1FEF92949D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2149" y="1777324"/>
            <a:ext cx="4124837" cy="412483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 xmlns:a16="http://schemas.microsoft.com/office/drawing/2014/main" id="{43A5A183-8DF6-4393-942A-9E0FE467AF63}"/>
              </a:ext>
            </a:extLst>
          </p:cNvPr>
          <p:cNvGrpSpPr/>
          <p:nvPr/>
        </p:nvGrpSpPr>
        <p:grpSpPr>
          <a:xfrm>
            <a:off x="1349560" y="1622679"/>
            <a:ext cx="10234345" cy="1557568"/>
            <a:chOff x="1349560" y="1622679"/>
            <a:chExt cx="10234345" cy="1557568"/>
          </a:xfrm>
        </p:grpSpPr>
        <p:grpSp>
          <p:nvGrpSpPr>
            <p:cNvPr id="2" name="组合 1"/>
            <p:cNvGrpSpPr/>
            <p:nvPr/>
          </p:nvGrpSpPr>
          <p:grpSpPr>
            <a:xfrm>
              <a:off x="1349560" y="1722499"/>
              <a:ext cx="4250544" cy="400110"/>
              <a:chOff x="968700" y="1968706"/>
              <a:chExt cx="4250544" cy="400110"/>
            </a:xfrm>
          </p:grpSpPr>
          <p:sp>
            <p:nvSpPr>
              <p:cNvPr id="3" name="文本框 2"/>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2001</a:t>
                </a:r>
                <a:endParaRPr lang="zh-CN" altLang="en-US" sz="2000" b="1" dirty="0">
                  <a:cs typeface="+mn-ea"/>
                  <a:sym typeface="+mn-lt"/>
                </a:endParaRPr>
              </a:p>
            </p:txBody>
          </p:sp>
          <p:sp>
            <p:nvSpPr>
              <p:cNvPr id="4" name="矩形 3"/>
              <p:cNvSpPr/>
              <p:nvPr/>
            </p:nvSpPr>
            <p:spPr>
              <a:xfrm>
                <a:off x="1864427" y="1968706"/>
                <a:ext cx="3354817" cy="388568"/>
              </a:xfrm>
              <a:prstGeom prst="rect">
                <a:avLst/>
              </a:prstGeom>
            </p:spPr>
            <p:txBody>
              <a:bodyPr wrap="square">
                <a:spAutoFit/>
              </a:bodyPr>
              <a:lstStyle/>
              <a:p>
                <a:pPr>
                  <a:lnSpc>
                    <a:spcPct val="150000"/>
                  </a:lnSpc>
                </a:pPr>
                <a:r>
                  <a:rPr lang="zh-CN" altLang="en-US" sz="1400" dirty="0">
                    <a:cs typeface="+mn-ea"/>
                    <a:sym typeface="+mn-lt"/>
                  </a:rPr>
                  <a:t>捐献骨髓　关爱生命　展示人道力量</a:t>
                </a:r>
              </a:p>
            </p:txBody>
          </p:sp>
        </p:grpSp>
        <p:grpSp>
          <p:nvGrpSpPr>
            <p:cNvPr id="5" name="组合 4"/>
            <p:cNvGrpSpPr/>
            <p:nvPr/>
          </p:nvGrpSpPr>
          <p:grpSpPr>
            <a:xfrm>
              <a:off x="1349560" y="2259012"/>
              <a:ext cx="3307903" cy="400110"/>
              <a:chOff x="968700" y="1968706"/>
              <a:chExt cx="3307903" cy="400110"/>
            </a:xfrm>
          </p:grpSpPr>
          <p:sp>
            <p:nvSpPr>
              <p:cNvPr id="6" name="文本框 5"/>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2005</a:t>
                </a:r>
                <a:endParaRPr lang="zh-CN" altLang="en-US" sz="2000" b="1" dirty="0">
                  <a:cs typeface="+mn-ea"/>
                  <a:sym typeface="+mn-lt"/>
                </a:endParaRPr>
              </a:p>
            </p:txBody>
          </p:sp>
          <p:sp>
            <p:nvSpPr>
              <p:cNvPr id="7" name="矩形 6"/>
              <p:cNvSpPr/>
              <p:nvPr/>
            </p:nvSpPr>
            <p:spPr>
              <a:xfrm>
                <a:off x="1864427" y="1968706"/>
                <a:ext cx="2412176" cy="388568"/>
              </a:xfrm>
              <a:prstGeom prst="rect">
                <a:avLst/>
              </a:prstGeom>
            </p:spPr>
            <p:txBody>
              <a:bodyPr wrap="square">
                <a:spAutoFit/>
              </a:bodyPr>
              <a:lstStyle/>
              <a:p>
                <a:pPr>
                  <a:lnSpc>
                    <a:spcPct val="150000"/>
                  </a:lnSpc>
                </a:pPr>
                <a:r>
                  <a:rPr lang="zh-CN" altLang="en-US" sz="1400" dirty="0">
                    <a:cs typeface="+mn-ea"/>
                    <a:sym typeface="+mn-lt"/>
                  </a:rPr>
                  <a:t>自救互救</a:t>
                </a:r>
                <a:r>
                  <a:rPr lang="en-US" altLang="zh-CN" sz="1400" dirty="0">
                    <a:cs typeface="+mn-ea"/>
                    <a:sym typeface="+mn-lt"/>
                  </a:rPr>
                  <a:t>——</a:t>
                </a:r>
                <a:r>
                  <a:rPr lang="zh-CN" altLang="en-US" sz="1400" dirty="0">
                    <a:cs typeface="+mn-ea"/>
                    <a:sym typeface="+mn-lt"/>
                  </a:rPr>
                  <a:t>红十字在行动</a:t>
                </a:r>
              </a:p>
            </p:txBody>
          </p:sp>
        </p:grpSp>
        <p:grpSp>
          <p:nvGrpSpPr>
            <p:cNvPr id="8" name="组合 7"/>
            <p:cNvGrpSpPr/>
            <p:nvPr/>
          </p:nvGrpSpPr>
          <p:grpSpPr>
            <a:xfrm>
              <a:off x="1349560" y="2780137"/>
              <a:ext cx="4021944" cy="400110"/>
              <a:chOff x="968700" y="1968706"/>
              <a:chExt cx="4021944" cy="400110"/>
            </a:xfrm>
          </p:grpSpPr>
          <p:sp>
            <p:nvSpPr>
              <p:cNvPr id="9" name="文本框 8"/>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2006</a:t>
                </a:r>
                <a:endParaRPr lang="zh-CN" altLang="en-US" sz="2000" b="1" dirty="0">
                  <a:cs typeface="+mn-ea"/>
                  <a:sym typeface="+mn-lt"/>
                </a:endParaRPr>
              </a:p>
            </p:txBody>
          </p:sp>
          <p:sp>
            <p:nvSpPr>
              <p:cNvPr id="10" name="矩形 9"/>
              <p:cNvSpPr/>
              <p:nvPr/>
            </p:nvSpPr>
            <p:spPr>
              <a:xfrm>
                <a:off x="1864427" y="1968706"/>
                <a:ext cx="3126217" cy="388568"/>
              </a:xfrm>
              <a:prstGeom prst="rect">
                <a:avLst/>
              </a:prstGeom>
            </p:spPr>
            <p:txBody>
              <a:bodyPr wrap="square">
                <a:spAutoFit/>
              </a:bodyPr>
              <a:lstStyle/>
              <a:p>
                <a:pPr>
                  <a:lnSpc>
                    <a:spcPct val="150000"/>
                  </a:lnSpc>
                </a:pPr>
                <a:r>
                  <a:rPr lang="zh-CN" altLang="en-US" sz="1400" dirty="0">
                    <a:cs typeface="+mn-ea"/>
                    <a:sym typeface="+mn-lt"/>
                  </a:rPr>
                  <a:t>健康援助进农家</a:t>
                </a:r>
                <a:r>
                  <a:rPr lang="en-US" altLang="zh-CN" sz="1400" dirty="0">
                    <a:cs typeface="+mn-ea"/>
                    <a:sym typeface="+mn-lt"/>
                  </a:rPr>
                  <a:t>——</a:t>
                </a:r>
                <a:r>
                  <a:rPr lang="zh-CN" altLang="en-US" sz="1400" dirty="0">
                    <a:cs typeface="+mn-ea"/>
                    <a:sym typeface="+mn-lt"/>
                  </a:rPr>
                  <a:t>红十字在行动</a:t>
                </a:r>
              </a:p>
            </p:txBody>
          </p:sp>
        </p:grpSp>
        <p:grpSp>
          <p:nvGrpSpPr>
            <p:cNvPr id="11" name="组合 10"/>
            <p:cNvGrpSpPr/>
            <p:nvPr/>
          </p:nvGrpSpPr>
          <p:grpSpPr>
            <a:xfrm>
              <a:off x="7573083" y="1622679"/>
              <a:ext cx="3233274" cy="400110"/>
              <a:chOff x="968700" y="1968706"/>
              <a:chExt cx="3233274" cy="400110"/>
            </a:xfrm>
          </p:grpSpPr>
          <p:sp>
            <p:nvSpPr>
              <p:cNvPr id="12" name="文本框 11"/>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2007</a:t>
                </a:r>
                <a:endParaRPr lang="zh-CN" altLang="en-US" sz="2000" b="1" dirty="0">
                  <a:cs typeface="+mn-ea"/>
                  <a:sym typeface="+mn-lt"/>
                </a:endParaRPr>
              </a:p>
            </p:txBody>
          </p:sp>
          <p:sp>
            <p:nvSpPr>
              <p:cNvPr id="13" name="矩形 12"/>
              <p:cNvSpPr/>
              <p:nvPr/>
            </p:nvSpPr>
            <p:spPr>
              <a:xfrm>
                <a:off x="1864427" y="1968706"/>
                <a:ext cx="2337547" cy="388568"/>
              </a:xfrm>
              <a:prstGeom prst="rect">
                <a:avLst/>
              </a:prstGeom>
            </p:spPr>
            <p:txBody>
              <a:bodyPr wrap="square">
                <a:spAutoFit/>
              </a:bodyPr>
              <a:lstStyle/>
              <a:p>
                <a:pPr>
                  <a:lnSpc>
                    <a:spcPct val="150000"/>
                  </a:lnSpc>
                </a:pPr>
                <a:r>
                  <a:rPr lang="zh-CN" altLang="en-US" sz="1400" dirty="0">
                    <a:cs typeface="+mn-ea"/>
                    <a:sym typeface="+mn-lt"/>
                  </a:rPr>
                  <a:t>携手为人道</a:t>
                </a:r>
              </a:p>
            </p:txBody>
          </p:sp>
        </p:grpSp>
        <p:grpSp>
          <p:nvGrpSpPr>
            <p:cNvPr id="14" name="组合 13"/>
            <p:cNvGrpSpPr/>
            <p:nvPr/>
          </p:nvGrpSpPr>
          <p:grpSpPr>
            <a:xfrm>
              <a:off x="7573083" y="2155143"/>
              <a:ext cx="4010822" cy="400110"/>
              <a:chOff x="968700" y="1968706"/>
              <a:chExt cx="4010822" cy="400110"/>
            </a:xfrm>
          </p:grpSpPr>
          <p:sp>
            <p:nvSpPr>
              <p:cNvPr id="15" name="文本框 14"/>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2008</a:t>
                </a:r>
                <a:endParaRPr lang="zh-CN" altLang="en-US" sz="2000" b="1" dirty="0">
                  <a:cs typeface="+mn-ea"/>
                  <a:sym typeface="+mn-lt"/>
                </a:endParaRPr>
              </a:p>
            </p:txBody>
          </p:sp>
          <p:sp>
            <p:nvSpPr>
              <p:cNvPr id="16" name="矩形 15"/>
              <p:cNvSpPr/>
              <p:nvPr/>
            </p:nvSpPr>
            <p:spPr>
              <a:xfrm>
                <a:off x="1864427" y="1968706"/>
                <a:ext cx="3115095" cy="388568"/>
              </a:xfrm>
              <a:prstGeom prst="rect">
                <a:avLst/>
              </a:prstGeom>
            </p:spPr>
            <p:txBody>
              <a:bodyPr wrap="square">
                <a:spAutoFit/>
              </a:bodyPr>
              <a:lstStyle/>
              <a:p>
                <a:pPr>
                  <a:lnSpc>
                    <a:spcPct val="150000"/>
                  </a:lnSpc>
                </a:pPr>
                <a:r>
                  <a:rPr lang="zh-CN" altLang="en-US" sz="1400" dirty="0">
                    <a:cs typeface="+mn-ea"/>
                    <a:sym typeface="+mn-lt"/>
                  </a:rPr>
                  <a:t>汇聚人道力量，共建和谐社会</a:t>
                </a:r>
              </a:p>
            </p:txBody>
          </p:sp>
        </p:grpSp>
      </p:grpSp>
      <p:grpSp>
        <p:nvGrpSpPr>
          <p:cNvPr id="32" name="组合 31">
            <a:extLst>
              <a:ext uri="{FF2B5EF4-FFF2-40B4-BE49-F238E27FC236}">
                <a16:creationId xmlns="" xmlns:a16="http://schemas.microsoft.com/office/drawing/2014/main" id="{C57637DE-B56E-4336-BE5E-D92E921C7F86}"/>
              </a:ext>
            </a:extLst>
          </p:cNvPr>
          <p:cNvGrpSpPr/>
          <p:nvPr/>
        </p:nvGrpSpPr>
        <p:grpSpPr>
          <a:xfrm>
            <a:off x="4069516" y="4455433"/>
            <a:ext cx="7514389" cy="1411193"/>
            <a:chOff x="4069516" y="4130803"/>
            <a:chExt cx="7514389" cy="1411193"/>
          </a:xfrm>
        </p:grpSpPr>
        <p:grpSp>
          <p:nvGrpSpPr>
            <p:cNvPr id="17" name="组合 16"/>
            <p:cNvGrpSpPr/>
            <p:nvPr/>
          </p:nvGrpSpPr>
          <p:grpSpPr>
            <a:xfrm>
              <a:off x="4069516" y="4130803"/>
              <a:ext cx="7514389" cy="400110"/>
              <a:chOff x="968700" y="1968706"/>
              <a:chExt cx="7514389" cy="400110"/>
            </a:xfrm>
          </p:grpSpPr>
          <p:sp>
            <p:nvSpPr>
              <p:cNvPr id="18" name="文本框 17"/>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2009</a:t>
                </a:r>
                <a:endParaRPr lang="zh-CN" altLang="en-US" sz="2000" b="1" dirty="0">
                  <a:cs typeface="+mn-ea"/>
                  <a:sym typeface="+mn-lt"/>
                </a:endParaRPr>
              </a:p>
            </p:txBody>
          </p:sp>
          <p:sp>
            <p:nvSpPr>
              <p:cNvPr id="19" name="矩形 18"/>
              <p:cNvSpPr/>
              <p:nvPr/>
            </p:nvSpPr>
            <p:spPr>
              <a:xfrm>
                <a:off x="1864427" y="1968706"/>
                <a:ext cx="6618662" cy="388568"/>
              </a:xfrm>
              <a:prstGeom prst="rect">
                <a:avLst/>
              </a:prstGeom>
            </p:spPr>
            <p:txBody>
              <a:bodyPr wrap="square">
                <a:spAutoFit/>
              </a:bodyPr>
              <a:lstStyle/>
              <a:p>
                <a:pPr>
                  <a:lnSpc>
                    <a:spcPct val="150000"/>
                  </a:lnSpc>
                </a:pPr>
                <a:r>
                  <a:rPr lang="zh-CN" altLang="en-US" sz="1400" dirty="0">
                    <a:cs typeface="+mn-ea"/>
                    <a:sym typeface="+mn-lt"/>
                  </a:rPr>
                  <a:t>坚持以人为本，大力弘扬“人道、博爱、奉献”精神，求真务实，开拓创新</a:t>
                </a:r>
              </a:p>
            </p:txBody>
          </p:sp>
        </p:grpSp>
        <p:grpSp>
          <p:nvGrpSpPr>
            <p:cNvPr id="20" name="组合 19"/>
            <p:cNvGrpSpPr/>
            <p:nvPr/>
          </p:nvGrpSpPr>
          <p:grpSpPr>
            <a:xfrm>
              <a:off x="4069516" y="4632491"/>
              <a:ext cx="6013985" cy="400110"/>
              <a:chOff x="968700" y="1968706"/>
              <a:chExt cx="6013985" cy="400110"/>
            </a:xfrm>
          </p:grpSpPr>
          <p:sp>
            <p:nvSpPr>
              <p:cNvPr id="21" name="文本框 20"/>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2010</a:t>
                </a:r>
                <a:endParaRPr lang="zh-CN" altLang="en-US" sz="2000" b="1" dirty="0">
                  <a:cs typeface="+mn-ea"/>
                  <a:sym typeface="+mn-lt"/>
                </a:endParaRPr>
              </a:p>
            </p:txBody>
          </p:sp>
          <p:sp>
            <p:nvSpPr>
              <p:cNvPr id="22" name="矩形 21"/>
              <p:cNvSpPr/>
              <p:nvPr/>
            </p:nvSpPr>
            <p:spPr>
              <a:xfrm>
                <a:off x="1864427" y="1968706"/>
                <a:ext cx="5118258" cy="388568"/>
              </a:xfrm>
              <a:prstGeom prst="rect">
                <a:avLst/>
              </a:prstGeom>
            </p:spPr>
            <p:txBody>
              <a:bodyPr wrap="square">
                <a:spAutoFit/>
              </a:bodyPr>
              <a:lstStyle/>
              <a:p>
                <a:pPr>
                  <a:lnSpc>
                    <a:spcPct val="150000"/>
                  </a:lnSpc>
                </a:pPr>
                <a:r>
                  <a:rPr lang="en-US" altLang="zh-CN" sz="1400" dirty="0">
                    <a:cs typeface="+mn-ea"/>
                    <a:sym typeface="+mn-lt"/>
                  </a:rPr>
                  <a:t>“Celebrating the gift of blood” </a:t>
                </a:r>
                <a:r>
                  <a:rPr lang="zh-CN" altLang="en-US" sz="1400" dirty="0">
                    <a:cs typeface="+mn-ea"/>
                    <a:sym typeface="+mn-lt"/>
                  </a:rPr>
                  <a:t>赞美您生命的礼物</a:t>
                </a:r>
              </a:p>
            </p:txBody>
          </p:sp>
        </p:grpSp>
        <p:grpSp>
          <p:nvGrpSpPr>
            <p:cNvPr id="23" name="组合 22"/>
            <p:cNvGrpSpPr/>
            <p:nvPr/>
          </p:nvGrpSpPr>
          <p:grpSpPr>
            <a:xfrm>
              <a:off x="4069516" y="5141886"/>
              <a:ext cx="4688105" cy="400110"/>
              <a:chOff x="968700" y="1968706"/>
              <a:chExt cx="4688105" cy="400110"/>
            </a:xfrm>
          </p:grpSpPr>
          <p:sp>
            <p:nvSpPr>
              <p:cNvPr id="24" name="文本框 23"/>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2011</a:t>
                </a:r>
                <a:endParaRPr lang="zh-CN" altLang="en-US" sz="2000" b="1" dirty="0">
                  <a:cs typeface="+mn-ea"/>
                  <a:sym typeface="+mn-lt"/>
                </a:endParaRPr>
              </a:p>
            </p:txBody>
          </p:sp>
          <p:sp>
            <p:nvSpPr>
              <p:cNvPr id="25" name="矩形 24"/>
              <p:cNvSpPr/>
              <p:nvPr/>
            </p:nvSpPr>
            <p:spPr>
              <a:xfrm>
                <a:off x="1864427" y="1968706"/>
                <a:ext cx="3792378" cy="388568"/>
              </a:xfrm>
              <a:prstGeom prst="rect">
                <a:avLst/>
              </a:prstGeom>
            </p:spPr>
            <p:txBody>
              <a:bodyPr wrap="square">
                <a:spAutoFit/>
              </a:bodyPr>
              <a:lstStyle/>
              <a:p>
                <a:pPr>
                  <a:lnSpc>
                    <a:spcPct val="150000"/>
                  </a:lnSpc>
                </a:pPr>
                <a:r>
                  <a:rPr lang="zh-CN" altLang="en-US" sz="1400" dirty="0">
                    <a:cs typeface="+mn-ea"/>
                    <a:sym typeface="+mn-lt"/>
                  </a:rPr>
                  <a:t>健康援助进农家</a:t>
                </a:r>
                <a:r>
                  <a:rPr lang="en-US" altLang="zh-CN" sz="1400" dirty="0">
                    <a:cs typeface="+mn-ea"/>
                    <a:sym typeface="+mn-lt"/>
                  </a:rPr>
                  <a:t>——</a:t>
                </a:r>
                <a:r>
                  <a:rPr lang="zh-CN" altLang="en-US" sz="1400" dirty="0">
                    <a:cs typeface="+mn-ea"/>
                    <a:sym typeface="+mn-lt"/>
                  </a:rPr>
                  <a:t>红十字在行动</a:t>
                </a:r>
              </a:p>
            </p:txBody>
          </p:sp>
        </p:grpSp>
      </p:grpSp>
      <p:sp>
        <p:nvSpPr>
          <p:cNvPr id="31" name="文本框 30">
            <a:extLst>
              <a:ext uri="{FF2B5EF4-FFF2-40B4-BE49-F238E27FC236}">
                <a16:creationId xmlns="" xmlns:a16="http://schemas.microsoft.com/office/drawing/2014/main" id="{62970A04-957D-49E8-9E05-394F6481D9FA}"/>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历年主题</a:t>
            </a:r>
          </a:p>
        </p:txBody>
      </p:sp>
      <p:pic>
        <p:nvPicPr>
          <p:cNvPr id="27" name="图片 26">
            <a:extLst>
              <a:ext uri="{FF2B5EF4-FFF2-40B4-BE49-F238E27FC236}">
                <a16:creationId xmlns="" xmlns:a16="http://schemas.microsoft.com/office/drawing/2014/main" id="{30B25591-90DF-488A-93DE-DFEEE7A4F51F}"/>
              </a:ext>
            </a:extLst>
          </p:cNvPr>
          <p:cNvPicPr>
            <a:picLocks noChangeAspect="1"/>
          </p:cNvPicPr>
          <p:nvPr/>
        </p:nvPicPr>
        <p:blipFill rotWithShape="1">
          <a:blip r:embed="rId3">
            <a:extLst>
              <a:ext uri="{28A0092B-C50C-407E-A947-70E740481C1C}">
                <a14:useLocalDpi xmlns:a14="http://schemas.microsoft.com/office/drawing/2010/main" val="0"/>
              </a:ext>
            </a:extLst>
          </a:blip>
          <a:srcRect l="41339" r="1" b="80217"/>
          <a:stretch/>
        </p:blipFill>
        <p:spPr>
          <a:xfrm>
            <a:off x="4996804" y="2667645"/>
            <a:ext cx="3984950" cy="1257231"/>
          </a:xfrm>
          <a:prstGeom prst="rect">
            <a:avLst/>
          </a:prstGeom>
        </p:spPr>
      </p:pic>
      <p:pic>
        <p:nvPicPr>
          <p:cNvPr id="29" name="图片 28">
            <a:extLst>
              <a:ext uri="{FF2B5EF4-FFF2-40B4-BE49-F238E27FC236}">
                <a16:creationId xmlns="" xmlns:a16="http://schemas.microsoft.com/office/drawing/2014/main" id="{4EDBE04D-9FC2-47E7-9243-2D2022B7CE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2902" y="3869100"/>
            <a:ext cx="2660583" cy="24477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arn(inVertic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anim calcmode="lin" valueType="num">
                                      <p:cBhvr>
                                        <p:cTn id="23" dur="1000" fill="hold"/>
                                        <p:tgtEl>
                                          <p:spTgt spid="29"/>
                                        </p:tgtEl>
                                        <p:attrNameLst>
                                          <p:attrName>ppt_x</p:attrName>
                                        </p:attrNameLst>
                                      </p:cBhvr>
                                      <p:tavLst>
                                        <p:tav tm="0">
                                          <p:val>
                                            <p:strVal val="#ppt_x"/>
                                          </p:val>
                                        </p:tav>
                                        <p:tav tm="100000">
                                          <p:val>
                                            <p:strVal val="#ppt_x"/>
                                          </p:val>
                                        </p:tav>
                                      </p:tavLst>
                                    </p:anim>
                                    <p:anim calcmode="lin" valueType="num">
                                      <p:cBhvr>
                                        <p:cTn id="2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153597" y="1885959"/>
            <a:ext cx="3233274" cy="400110"/>
            <a:chOff x="968700" y="1968706"/>
            <a:chExt cx="3233274" cy="400110"/>
          </a:xfrm>
        </p:grpSpPr>
        <p:sp>
          <p:nvSpPr>
            <p:cNvPr id="27" name="文本框 26"/>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2012</a:t>
              </a:r>
              <a:endParaRPr lang="zh-CN" altLang="en-US" sz="2000" b="1" dirty="0">
                <a:cs typeface="+mn-ea"/>
                <a:sym typeface="+mn-lt"/>
              </a:endParaRPr>
            </a:p>
          </p:txBody>
        </p:sp>
        <p:sp>
          <p:nvSpPr>
            <p:cNvPr id="28" name="矩形 27"/>
            <p:cNvSpPr/>
            <p:nvPr/>
          </p:nvSpPr>
          <p:spPr>
            <a:xfrm>
              <a:off x="1864427" y="1968706"/>
              <a:ext cx="2337547" cy="388568"/>
            </a:xfrm>
            <a:prstGeom prst="rect">
              <a:avLst/>
            </a:prstGeom>
          </p:spPr>
          <p:txBody>
            <a:bodyPr wrap="square">
              <a:spAutoFit/>
            </a:bodyPr>
            <a:lstStyle/>
            <a:p>
              <a:pPr>
                <a:lnSpc>
                  <a:spcPct val="150000"/>
                </a:lnSpc>
              </a:pPr>
              <a:r>
                <a:rPr lang="zh-CN" altLang="en-US" sz="1400" dirty="0">
                  <a:cs typeface="+mn-ea"/>
                  <a:sym typeface="+mn-lt"/>
                </a:rPr>
                <a:t>红十字</a:t>
              </a:r>
              <a:r>
                <a:rPr lang="en-US" altLang="zh-CN" sz="1400" dirty="0">
                  <a:cs typeface="+mn-ea"/>
                  <a:sym typeface="+mn-lt"/>
                </a:rPr>
                <a:t>——</a:t>
              </a:r>
              <a:r>
                <a:rPr lang="zh-CN" altLang="en-US" sz="1400" dirty="0">
                  <a:cs typeface="+mn-ea"/>
                  <a:sym typeface="+mn-lt"/>
                </a:rPr>
                <a:t>人道力量</a:t>
              </a:r>
            </a:p>
          </p:txBody>
        </p:sp>
      </p:grpSp>
      <p:grpSp>
        <p:nvGrpSpPr>
          <p:cNvPr id="29" name="组合 28"/>
          <p:cNvGrpSpPr/>
          <p:nvPr/>
        </p:nvGrpSpPr>
        <p:grpSpPr>
          <a:xfrm>
            <a:off x="1153597" y="2769459"/>
            <a:ext cx="3959326" cy="400110"/>
            <a:chOff x="968700" y="1968706"/>
            <a:chExt cx="3959326" cy="400110"/>
          </a:xfrm>
        </p:grpSpPr>
        <p:sp>
          <p:nvSpPr>
            <p:cNvPr id="30" name="文本框 29"/>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2013</a:t>
              </a:r>
              <a:endParaRPr lang="zh-CN" altLang="en-US" sz="2000" b="1" dirty="0">
                <a:cs typeface="+mn-ea"/>
                <a:sym typeface="+mn-lt"/>
              </a:endParaRPr>
            </a:p>
          </p:txBody>
        </p:sp>
        <p:sp>
          <p:nvSpPr>
            <p:cNvPr id="31" name="矩形 30"/>
            <p:cNvSpPr/>
            <p:nvPr/>
          </p:nvSpPr>
          <p:spPr>
            <a:xfrm>
              <a:off x="1864427" y="1968706"/>
              <a:ext cx="3063599" cy="388568"/>
            </a:xfrm>
            <a:prstGeom prst="rect">
              <a:avLst/>
            </a:prstGeom>
          </p:spPr>
          <p:txBody>
            <a:bodyPr wrap="square">
              <a:spAutoFit/>
            </a:bodyPr>
            <a:lstStyle/>
            <a:p>
              <a:pPr>
                <a:lnSpc>
                  <a:spcPct val="150000"/>
                </a:lnSpc>
              </a:pPr>
              <a:r>
                <a:rPr lang="zh-CN" altLang="en-US" sz="1400" dirty="0">
                  <a:cs typeface="+mn-ea"/>
                  <a:sym typeface="+mn-lt"/>
                </a:rPr>
                <a:t>汇聚人道力量</a:t>
              </a:r>
              <a:r>
                <a:rPr lang="en-US" altLang="zh-CN" sz="1400" dirty="0">
                  <a:cs typeface="+mn-ea"/>
                  <a:sym typeface="+mn-lt"/>
                </a:rPr>
                <a:t>·</a:t>
              </a:r>
              <a:r>
                <a:rPr lang="zh-CN" altLang="en-US" sz="1400" dirty="0">
                  <a:cs typeface="+mn-ea"/>
                  <a:sym typeface="+mn-lt"/>
                </a:rPr>
                <a:t>服务新区建设</a:t>
              </a:r>
            </a:p>
          </p:txBody>
        </p:sp>
      </p:grpSp>
      <p:grpSp>
        <p:nvGrpSpPr>
          <p:cNvPr id="32" name="组合 31"/>
          <p:cNvGrpSpPr/>
          <p:nvPr/>
        </p:nvGrpSpPr>
        <p:grpSpPr>
          <a:xfrm>
            <a:off x="1153597" y="3780020"/>
            <a:ext cx="3336144" cy="400110"/>
            <a:chOff x="968700" y="1968706"/>
            <a:chExt cx="3336144" cy="400110"/>
          </a:xfrm>
        </p:grpSpPr>
        <p:sp>
          <p:nvSpPr>
            <p:cNvPr id="33" name="文本框 32"/>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2014</a:t>
              </a:r>
              <a:endParaRPr lang="zh-CN" altLang="en-US" sz="2000" b="1" dirty="0">
                <a:cs typeface="+mn-ea"/>
                <a:sym typeface="+mn-lt"/>
              </a:endParaRPr>
            </a:p>
          </p:txBody>
        </p:sp>
        <p:sp>
          <p:nvSpPr>
            <p:cNvPr id="34" name="矩形 33"/>
            <p:cNvSpPr/>
            <p:nvPr/>
          </p:nvSpPr>
          <p:spPr>
            <a:xfrm>
              <a:off x="1864427" y="1968706"/>
              <a:ext cx="2440417" cy="388568"/>
            </a:xfrm>
            <a:prstGeom prst="rect">
              <a:avLst/>
            </a:prstGeom>
          </p:spPr>
          <p:txBody>
            <a:bodyPr wrap="square">
              <a:spAutoFit/>
            </a:bodyPr>
            <a:lstStyle/>
            <a:p>
              <a:pPr>
                <a:lnSpc>
                  <a:spcPct val="150000"/>
                </a:lnSpc>
              </a:pPr>
              <a:r>
                <a:rPr lang="zh-CN" altLang="en-US" sz="1400" dirty="0">
                  <a:cs typeface="+mn-ea"/>
                  <a:sym typeface="+mn-lt"/>
                </a:rPr>
                <a:t>我的红十字故事 </a:t>
              </a:r>
            </a:p>
          </p:txBody>
        </p:sp>
      </p:grpSp>
      <p:grpSp>
        <p:nvGrpSpPr>
          <p:cNvPr id="35" name="组合 34"/>
          <p:cNvGrpSpPr/>
          <p:nvPr/>
        </p:nvGrpSpPr>
        <p:grpSpPr>
          <a:xfrm>
            <a:off x="5138948" y="1902712"/>
            <a:ext cx="6199461" cy="400110"/>
            <a:chOff x="968700" y="1968706"/>
            <a:chExt cx="6199461" cy="400110"/>
          </a:xfrm>
        </p:grpSpPr>
        <p:sp>
          <p:nvSpPr>
            <p:cNvPr id="36" name="文本框 35"/>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2015</a:t>
              </a:r>
              <a:endParaRPr lang="zh-CN" altLang="en-US" sz="2000" b="1" dirty="0">
                <a:cs typeface="+mn-ea"/>
                <a:sym typeface="+mn-lt"/>
              </a:endParaRPr>
            </a:p>
          </p:txBody>
        </p:sp>
        <p:sp>
          <p:nvSpPr>
            <p:cNvPr id="37" name="矩形 36"/>
            <p:cNvSpPr/>
            <p:nvPr/>
          </p:nvSpPr>
          <p:spPr>
            <a:xfrm>
              <a:off x="1864427" y="1968706"/>
              <a:ext cx="5303734" cy="388568"/>
            </a:xfrm>
            <a:prstGeom prst="rect">
              <a:avLst/>
            </a:prstGeom>
          </p:spPr>
          <p:txBody>
            <a:bodyPr wrap="square">
              <a:spAutoFit/>
            </a:bodyPr>
            <a:lstStyle/>
            <a:p>
              <a:pPr>
                <a:lnSpc>
                  <a:spcPct val="150000"/>
                </a:lnSpc>
              </a:pPr>
              <a:r>
                <a:rPr lang="zh-CN" altLang="en-US" sz="1400" dirty="0">
                  <a:cs typeface="+mn-ea"/>
                  <a:sym typeface="+mn-lt"/>
                </a:rPr>
                <a:t>践行基本原则</a:t>
              </a:r>
              <a:r>
                <a:rPr lang="en-US" altLang="zh-CN" sz="1400" dirty="0">
                  <a:cs typeface="+mn-ea"/>
                  <a:sym typeface="+mn-lt"/>
                </a:rPr>
                <a:t>——</a:t>
              </a:r>
              <a:r>
                <a:rPr lang="zh-CN" altLang="en-US" sz="1400" dirty="0">
                  <a:cs typeface="+mn-ea"/>
                  <a:sym typeface="+mn-lt"/>
                </a:rPr>
                <a:t>纪念红十字和红新月运动基本原则通过</a:t>
              </a:r>
              <a:r>
                <a:rPr lang="en-US" altLang="zh-CN" sz="1400" dirty="0">
                  <a:cs typeface="+mn-ea"/>
                  <a:sym typeface="+mn-lt"/>
                </a:rPr>
                <a:t>50</a:t>
              </a:r>
              <a:r>
                <a:rPr lang="zh-CN" altLang="en-US" sz="1400" dirty="0">
                  <a:cs typeface="+mn-ea"/>
                  <a:sym typeface="+mn-lt"/>
                </a:rPr>
                <a:t>周年</a:t>
              </a:r>
            </a:p>
          </p:txBody>
        </p:sp>
      </p:grpSp>
      <p:grpSp>
        <p:nvGrpSpPr>
          <p:cNvPr id="38" name="组合 37"/>
          <p:cNvGrpSpPr/>
          <p:nvPr/>
        </p:nvGrpSpPr>
        <p:grpSpPr>
          <a:xfrm>
            <a:off x="5138948" y="2763143"/>
            <a:ext cx="3694276" cy="400110"/>
            <a:chOff x="968700" y="1968706"/>
            <a:chExt cx="3694276" cy="400110"/>
          </a:xfrm>
        </p:grpSpPr>
        <p:sp>
          <p:nvSpPr>
            <p:cNvPr id="39" name="文本框 38"/>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2016</a:t>
              </a:r>
              <a:endParaRPr lang="zh-CN" altLang="en-US" sz="2000" b="1" dirty="0">
                <a:cs typeface="+mn-ea"/>
                <a:sym typeface="+mn-lt"/>
              </a:endParaRPr>
            </a:p>
          </p:txBody>
        </p:sp>
        <p:sp>
          <p:nvSpPr>
            <p:cNvPr id="40" name="矩形 39"/>
            <p:cNvSpPr/>
            <p:nvPr/>
          </p:nvSpPr>
          <p:spPr>
            <a:xfrm>
              <a:off x="1864427" y="1968706"/>
              <a:ext cx="2798549" cy="388568"/>
            </a:xfrm>
            <a:prstGeom prst="rect">
              <a:avLst/>
            </a:prstGeom>
          </p:spPr>
          <p:txBody>
            <a:bodyPr wrap="square">
              <a:spAutoFit/>
            </a:bodyPr>
            <a:lstStyle/>
            <a:p>
              <a:pPr>
                <a:lnSpc>
                  <a:spcPct val="150000"/>
                </a:lnSpc>
              </a:pPr>
              <a:r>
                <a:rPr lang="zh-CN" altLang="en-US" sz="1400" dirty="0">
                  <a:cs typeface="+mn-ea"/>
                  <a:sym typeface="+mn-lt"/>
                </a:rPr>
                <a:t>红十字博爱送万家</a:t>
              </a:r>
            </a:p>
          </p:txBody>
        </p:sp>
      </p:grpSp>
      <p:grpSp>
        <p:nvGrpSpPr>
          <p:cNvPr id="57" name="组合 56">
            <a:extLst>
              <a:ext uri="{FF2B5EF4-FFF2-40B4-BE49-F238E27FC236}">
                <a16:creationId xmlns="" xmlns:a16="http://schemas.microsoft.com/office/drawing/2014/main" id="{DFC0A55B-F9C9-4E3E-A7DE-C98ED3ED52A0}"/>
              </a:ext>
            </a:extLst>
          </p:cNvPr>
          <p:cNvGrpSpPr/>
          <p:nvPr/>
        </p:nvGrpSpPr>
        <p:grpSpPr>
          <a:xfrm>
            <a:off x="5112923" y="3780020"/>
            <a:ext cx="3694276" cy="400110"/>
            <a:chOff x="968700" y="1968706"/>
            <a:chExt cx="3694276" cy="400110"/>
          </a:xfrm>
        </p:grpSpPr>
        <p:sp>
          <p:nvSpPr>
            <p:cNvPr id="58" name="文本框 57">
              <a:extLst>
                <a:ext uri="{FF2B5EF4-FFF2-40B4-BE49-F238E27FC236}">
                  <a16:creationId xmlns="" xmlns:a16="http://schemas.microsoft.com/office/drawing/2014/main" id="{2E9C51BD-DE68-47AB-AB8B-1D00B07E3143}"/>
                </a:ext>
              </a:extLst>
            </p:cNvPr>
            <p:cNvSpPr txBox="1"/>
            <p:nvPr/>
          </p:nvSpPr>
          <p:spPr>
            <a:xfrm>
              <a:off x="968700" y="1968706"/>
              <a:ext cx="812599" cy="400110"/>
            </a:xfrm>
            <a:prstGeom prst="rect">
              <a:avLst/>
            </a:prstGeom>
            <a:noFill/>
          </p:spPr>
          <p:txBody>
            <a:bodyPr wrap="square" rtlCol="0">
              <a:spAutoFit/>
            </a:bodyPr>
            <a:lstStyle/>
            <a:p>
              <a:r>
                <a:rPr lang="en-US" altLang="zh-CN" sz="2000" b="1" dirty="0">
                  <a:cs typeface="+mn-ea"/>
                  <a:sym typeface="+mn-lt"/>
                </a:rPr>
                <a:t>2017</a:t>
              </a:r>
              <a:endParaRPr lang="zh-CN" altLang="en-US" sz="2000" b="1" dirty="0">
                <a:cs typeface="+mn-ea"/>
                <a:sym typeface="+mn-lt"/>
              </a:endParaRPr>
            </a:p>
          </p:txBody>
        </p:sp>
        <p:sp>
          <p:nvSpPr>
            <p:cNvPr id="59" name="矩形 58">
              <a:extLst>
                <a:ext uri="{FF2B5EF4-FFF2-40B4-BE49-F238E27FC236}">
                  <a16:creationId xmlns="" xmlns:a16="http://schemas.microsoft.com/office/drawing/2014/main" id="{8FCBF55E-9D35-4586-9A25-5EF448C577FE}"/>
                </a:ext>
              </a:extLst>
            </p:cNvPr>
            <p:cNvSpPr/>
            <p:nvPr/>
          </p:nvSpPr>
          <p:spPr>
            <a:xfrm>
              <a:off x="1864427" y="1968706"/>
              <a:ext cx="2798549" cy="388568"/>
            </a:xfrm>
            <a:prstGeom prst="rect">
              <a:avLst/>
            </a:prstGeom>
          </p:spPr>
          <p:txBody>
            <a:bodyPr wrap="square">
              <a:spAutoFit/>
            </a:bodyPr>
            <a:lstStyle/>
            <a:p>
              <a:pPr>
                <a:lnSpc>
                  <a:spcPct val="150000"/>
                </a:lnSpc>
              </a:pPr>
              <a:r>
                <a:rPr lang="zh-CN" altLang="en-US" sz="1400" dirty="0">
                  <a:cs typeface="+mn-ea"/>
                  <a:sym typeface="+mn-lt"/>
                </a:rPr>
                <a:t>红十字：处处为人人</a:t>
              </a:r>
            </a:p>
          </p:txBody>
        </p:sp>
      </p:grpSp>
      <p:sp>
        <p:nvSpPr>
          <p:cNvPr id="60" name="文本框 59">
            <a:extLst>
              <a:ext uri="{FF2B5EF4-FFF2-40B4-BE49-F238E27FC236}">
                <a16:creationId xmlns="" xmlns:a16="http://schemas.microsoft.com/office/drawing/2014/main" id="{ADE8A3C6-013C-4F5B-9C88-69A288449596}"/>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历年主题</a:t>
            </a:r>
          </a:p>
        </p:txBody>
      </p:sp>
      <p:pic>
        <p:nvPicPr>
          <p:cNvPr id="3" name="图片 2">
            <a:extLst>
              <a:ext uri="{FF2B5EF4-FFF2-40B4-BE49-F238E27FC236}">
                <a16:creationId xmlns="" xmlns:a16="http://schemas.microsoft.com/office/drawing/2014/main" id="{25DE226C-8A39-4732-B19C-7DFCD7FE5BFD}"/>
              </a:ext>
            </a:extLst>
          </p:cNvPr>
          <p:cNvPicPr>
            <a:picLocks noChangeAspect="1"/>
          </p:cNvPicPr>
          <p:nvPr/>
        </p:nvPicPr>
        <p:blipFill rotWithShape="1">
          <a:blip r:embed="rId3">
            <a:extLst>
              <a:ext uri="{28A0092B-C50C-407E-A947-70E740481C1C}">
                <a14:useLocalDpi xmlns:a14="http://schemas.microsoft.com/office/drawing/2010/main" val="0"/>
              </a:ext>
            </a:extLst>
          </a:blip>
          <a:srcRect t="55310"/>
          <a:stretch/>
        </p:blipFill>
        <p:spPr>
          <a:xfrm>
            <a:off x="3614058" y="4422179"/>
            <a:ext cx="5573486" cy="163456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left)">
                                      <p:cBhvr>
                                        <p:cTn id="34" dur="500"/>
                                        <p:tgtEl>
                                          <p:spTgt spid="3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wipe(left)">
                                      <p:cBhvr>
                                        <p:cTn id="4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9EC0C0B-1779-460E-AAE4-AA5D71C7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 xmlns:a16="http://schemas.microsoft.com/office/drawing/2014/main" id="{176D291B-B7DE-403B-B907-5455B1680160}"/>
              </a:ext>
            </a:extLst>
          </p:cNvPr>
          <p:cNvPicPr>
            <a:picLocks noChangeAspect="1"/>
          </p:cNvPicPr>
          <p:nvPr/>
        </p:nvPicPr>
        <p:blipFill rotWithShape="1">
          <a:blip r:embed="rId3"/>
          <a:srcRect l="7031" r="8907"/>
          <a:stretch/>
        </p:blipFill>
        <p:spPr>
          <a:xfrm>
            <a:off x="683123" y="-1"/>
            <a:ext cx="10825754" cy="6511056"/>
          </a:xfrm>
          <a:prstGeom prst="rect">
            <a:avLst/>
          </a:prstGeom>
        </p:spPr>
      </p:pic>
      <p:pic>
        <p:nvPicPr>
          <p:cNvPr id="21" name="图片 20">
            <a:extLst>
              <a:ext uri="{FF2B5EF4-FFF2-40B4-BE49-F238E27FC236}">
                <a16:creationId xmlns="" xmlns:a16="http://schemas.microsoft.com/office/drawing/2014/main" id="{69A13195-2CA4-4D67-A989-BA283F143C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2025" b="81696"/>
          <a:stretch/>
        </p:blipFill>
        <p:spPr>
          <a:xfrm>
            <a:off x="333828" y="5227673"/>
            <a:ext cx="1724025" cy="1692013"/>
          </a:xfrm>
          <a:prstGeom prst="rect">
            <a:avLst/>
          </a:prstGeom>
        </p:spPr>
      </p:pic>
      <p:pic>
        <p:nvPicPr>
          <p:cNvPr id="32" name="图片 31">
            <a:extLst>
              <a:ext uri="{FF2B5EF4-FFF2-40B4-BE49-F238E27FC236}">
                <a16:creationId xmlns="" xmlns:a16="http://schemas.microsoft.com/office/drawing/2014/main" id="{13DFA25F-1837-46F3-A971-AE705FF4D24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2609" r="76183" b="2530"/>
          <a:stretch/>
        </p:blipFill>
        <p:spPr>
          <a:xfrm>
            <a:off x="10598276" y="5838824"/>
            <a:ext cx="1088899" cy="1019175"/>
          </a:xfrm>
          <a:prstGeom prst="rect">
            <a:avLst/>
          </a:prstGeom>
        </p:spPr>
      </p:pic>
      <p:pic>
        <p:nvPicPr>
          <p:cNvPr id="7" name="图片 6">
            <a:extLst>
              <a:ext uri="{FF2B5EF4-FFF2-40B4-BE49-F238E27FC236}">
                <a16:creationId xmlns="" xmlns:a16="http://schemas.microsoft.com/office/drawing/2014/main" id="{9997AFD7-580E-433E-A0A9-C8636337AA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9493" y="3742455"/>
            <a:ext cx="4717143" cy="2768600"/>
          </a:xfrm>
          <a:prstGeom prst="rect">
            <a:avLst/>
          </a:prstGeom>
        </p:spPr>
      </p:pic>
      <p:sp>
        <p:nvSpPr>
          <p:cNvPr id="25" name="文本框 24">
            <a:extLst>
              <a:ext uri="{FF2B5EF4-FFF2-40B4-BE49-F238E27FC236}">
                <a16:creationId xmlns="" xmlns:a16="http://schemas.microsoft.com/office/drawing/2014/main" id="{7B316729-5817-48C8-BAA1-4E227C7ACEF0}"/>
              </a:ext>
            </a:extLst>
          </p:cNvPr>
          <p:cNvSpPr txBox="1"/>
          <p:nvPr/>
        </p:nvSpPr>
        <p:spPr>
          <a:xfrm>
            <a:off x="4592368" y="1937601"/>
            <a:ext cx="2856461" cy="830997"/>
          </a:xfrm>
          <a:prstGeom prst="rect">
            <a:avLst/>
          </a:prstGeom>
          <a:noFill/>
        </p:spPr>
        <p:txBody>
          <a:bodyPr wrap="square" rtlCol="0">
            <a:spAutoFit/>
          </a:bodyPr>
          <a:lstStyle/>
          <a:p>
            <a:pPr algn="dist"/>
            <a:r>
              <a:rPr lang="en-US" altLang="zh-CN" sz="4800" b="1" dirty="0">
                <a:solidFill>
                  <a:srgbClr val="FA623E"/>
                </a:solidFill>
                <a:cs typeface="+mn-ea"/>
                <a:sym typeface="+mn-lt"/>
              </a:rPr>
              <a:t>Part 06</a:t>
            </a:r>
            <a:endParaRPr lang="zh-CN" altLang="en-US" sz="4800" b="1" dirty="0">
              <a:solidFill>
                <a:srgbClr val="FA623E"/>
              </a:solidFill>
              <a:cs typeface="+mn-ea"/>
              <a:sym typeface="+mn-lt"/>
            </a:endParaRPr>
          </a:p>
        </p:txBody>
      </p:sp>
      <p:sp>
        <p:nvSpPr>
          <p:cNvPr id="26" name="文本框 25">
            <a:extLst>
              <a:ext uri="{FF2B5EF4-FFF2-40B4-BE49-F238E27FC236}">
                <a16:creationId xmlns="" xmlns:a16="http://schemas.microsoft.com/office/drawing/2014/main" id="{43730E1F-82CD-446A-82EF-F6AFE90DAFAB}"/>
              </a:ext>
            </a:extLst>
          </p:cNvPr>
          <p:cNvSpPr txBox="1"/>
          <p:nvPr/>
        </p:nvSpPr>
        <p:spPr>
          <a:xfrm>
            <a:off x="4512920" y="2700046"/>
            <a:ext cx="3166159" cy="830997"/>
          </a:xfrm>
          <a:prstGeom prst="rect">
            <a:avLst/>
          </a:prstGeom>
          <a:noFill/>
        </p:spPr>
        <p:txBody>
          <a:bodyPr wrap="square" rtlCol="0">
            <a:spAutoFit/>
          </a:bodyPr>
          <a:lstStyle/>
          <a:p>
            <a:pPr algn="dist"/>
            <a:r>
              <a:rPr lang="zh-CN" altLang="en-US" sz="4800" b="1" dirty="0">
                <a:solidFill>
                  <a:srgbClr val="7DB5FF"/>
                </a:solidFill>
                <a:cs typeface="+mn-ea"/>
                <a:sym typeface="+mn-lt"/>
              </a:rPr>
              <a:t>联合声明</a:t>
            </a:r>
          </a:p>
        </p:txBody>
      </p:sp>
      <p:pic>
        <p:nvPicPr>
          <p:cNvPr id="9" name="图片 8">
            <a:extLst>
              <a:ext uri="{FF2B5EF4-FFF2-40B4-BE49-F238E27FC236}">
                <a16:creationId xmlns="" xmlns:a16="http://schemas.microsoft.com/office/drawing/2014/main" id="{88C0CF58-D37D-4A4C-AF30-6E2711EAA8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50488"/>
          <a:stretch/>
        </p:blipFill>
        <p:spPr>
          <a:xfrm>
            <a:off x="1646500" y="1310688"/>
            <a:ext cx="1497819" cy="489320"/>
          </a:xfrm>
          <a:prstGeom prst="rect">
            <a:avLst/>
          </a:prstGeom>
        </p:spPr>
      </p:pic>
      <p:pic>
        <p:nvPicPr>
          <p:cNvPr id="12" name="图片 11">
            <a:extLst>
              <a:ext uri="{FF2B5EF4-FFF2-40B4-BE49-F238E27FC236}">
                <a16:creationId xmlns="" xmlns:a16="http://schemas.microsoft.com/office/drawing/2014/main" id="{CD452D92-EFBD-4827-B9FE-4391346618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0488"/>
          <a:stretch/>
        </p:blipFill>
        <p:spPr>
          <a:xfrm>
            <a:off x="9047681" y="1310689"/>
            <a:ext cx="1497819" cy="489319"/>
          </a:xfrm>
          <a:prstGeom prst="rect">
            <a:avLst/>
          </a:prstGeom>
        </p:spPr>
      </p:pic>
    </p:spTree>
    <p:extLst>
      <p:ext uri="{BB962C8B-B14F-4D97-AF65-F5344CB8AC3E}">
        <p14:creationId xmlns:p14="http://schemas.microsoft.com/office/powerpoint/2010/main" val="83943688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46746" y="1515234"/>
            <a:ext cx="8480129" cy="711733"/>
          </a:xfrm>
          <a:prstGeom prst="rect">
            <a:avLst/>
          </a:prstGeom>
        </p:spPr>
        <p:txBody>
          <a:bodyPr wrap="square">
            <a:spAutoFit/>
          </a:bodyPr>
          <a:lstStyle/>
          <a:p>
            <a:pPr>
              <a:lnSpc>
                <a:spcPct val="150000"/>
              </a:lnSpc>
            </a:pPr>
            <a:r>
              <a:rPr lang="zh-CN" altLang="en-US" sz="1400" dirty="0">
                <a:cs typeface="+mn-ea"/>
                <a:sym typeface="+mn-lt"/>
              </a:rPr>
              <a:t>     为纪念</a:t>
            </a:r>
            <a:r>
              <a:rPr lang="en-US" altLang="zh-CN" sz="1400" dirty="0">
                <a:cs typeface="+mn-ea"/>
                <a:sym typeface="+mn-lt"/>
              </a:rPr>
              <a:t>2007</a:t>
            </a:r>
            <a:r>
              <a:rPr lang="zh-CN" altLang="en-US" sz="1400" dirty="0">
                <a:cs typeface="+mn-ea"/>
                <a:sym typeface="+mn-lt"/>
              </a:rPr>
              <a:t>年</a:t>
            </a:r>
            <a:r>
              <a:rPr lang="en-US" altLang="zh-CN" sz="1400" dirty="0">
                <a:cs typeface="+mn-ea"/>
                <a:sym typeface="+mn-lt"/>
              </a:rPr>
              <a:t>5</a:t>
            </a:r>
            <a:r>
              <a:rPr lang="zh-CN" altLang="en-US" sz="1400" dirty="0">
                <a:cs typeface="+mn-ea"/>
                <a:sym typeface="+mn-lt"/>
              </a:rPr>
              <a:t>月</a:t>
            </a:r>
            <a:r>
              <a:rPr lang="en-US" altLang="zh-CN" sz="1400" dirty="0">
                <a:cs typeface="+mn-ea"/>
                <a:sym typeface="+mn-lt"/>
              </a:rPr>
              <a:t>8</a:t>
            </a:r>
            <a:r>
              <a:rPr lang="zh-CN" altLang="en-US" sz="1400" dirty="0">
                <a:cs typeface="+mn-ea"/>
                <a:sym typeface="+mn-lt"/>
              </a:rPr>
              <a:t>日世界红十字日，红十字国际委员会主席和红十字会与红新月会国际联合会主席发表联合声明。声明全文如下：</a:t>
            </a:r>
          </a:p>
        </p:txBody>
      </p:sp>
      <p:sp>
        <p:nvSpPr>
          <p:cNvPr id="6" name="矩形 5"/>
          <p:cNvSpPr/>
          <p:nvPr/>
        </p:nvSpPr>
        <p:spPr>
          <a:xfrm>
            <a:off x="8413955" y="3215192"/>
            <a:ext cx="2413646" cy="700576"/>
          </a:xfrm>
          <a:prstGeom prst="rect">
            <a:avLst/>
          </a:prstGeom>
        </p:spPr>
        <p:txBody>
          <a:bodyPr wrap="square">
            <a:spAutoFit/>
          </a:bodyPr>
          <a:lstStyle/>
          <a:p>
            <a:pPr>
              <a:lnSpc>
                <a:spcPct val="150000"/>
              </a:lnSpc>
            </a:pPr>
            <a:r>
              <a:rPr lang="zh-CN" altLang="en-US" sz="1400" dirty="0">
                <a:cs typeface="+mn-ea"/>
                <a:sym typeface="+mn-lt"/>
              </a:rPr>
              <a:t>     国际红十字和红新月运动的一大工作基石是合作精神。</a:t>
            </a:r>
          </a:p>
        </p:txBody>
      </p:sp>
      <p:sp>
        <p:nvSpPr>
          <p:cNvPr id="8" name="矩形 7"/>
          <p:cNvSpPr/>
          <p:nvPr/>
        </p:nvSpPr>
        <p:spPr>
          <a:xfrm>
            <a:off x="1364399" y="2976367"/>
            <a:ext cx="2536477" cy="1670073"/>
          </a:xfrm>
          <a:prstGeom prst="rect">
            <a:avLst/>
          </a:prstGeom>
        </p:spPr>
        <p:txBody>
          <a:bodyPr wrap="square">
            <a:spAutoFit/>
          </a:bodyPr>
          <a:lstStyle/>
          <a:p>
            <a:pPr>
              <a:lnSpc>
                <a:spcPct val="150000"/>
              </a:lnSpc>
            </a:pPr>
            <a:r>
              <a:rPr lang="zh-CN" altLang="en-US" sz="1400" dirty="0">
                <a:cs typeface="+mn-ea"/>
                <a:sym typeface="+mn-lt"/>
              </a:rPr>
              <a:t>     正是这样的齐心协力、相互协作，我们才可以如此快速地应对灾祸变故，保证武装冲突中的平民可以得到保护和帮助。</a:t>
            </a:r>
          </a:p>
        </p:txBody>
      </p:sp>
      <p:sp>
        <p:nvSpPr>
          <p:cNvPr id="10" name="矩形 9"/>
          <p:cNvSpPr/>
          <p:nvPr/>
        </p:nvSpPr>
        <p:spPr>
          <a:xfrm>
            <a:off x="2464043" y="5233919"/>
            <a:ext cx="7942700" cy="711733"/>
          </a:xfrm>
          <a:prstGeom prst="rect">
            <a:avLst/>
          </a:prstGeom>
        </p:spPr>
        <p:txBody>
          <a:bodyPr wrap="square">
            <a:spAutoFit/>
          </a:bodyPr>
          <a:lstStyle/>
          <a:p>
            <a:pPr>
              <a:lnSpc>
                <a:spcPct val="150000"/>
              </a:lnSpc>
            </a:pPr>
            <a:r>
              <a:rPr lang="zh-CN" altLang="en-US" sz="1400" dirty="0">
                <a:cs typeface="+mn-ea"/>
                <a:sym typeface="+mn-lt"/>
              </a:rPr>
              <a:t>    长期处理灾祸、动乱、贫困、卫生危机和被迫迁居等造成的问题，令我们深刻认识到没有一个政府或者组织可以单打独斗地应对这些不断涌现出的难题。</a:t>
            </a:r>
          </a:p>
        </p:txBody>
      </p:sp>
      <p:sp>
        <p:nvSpPr>
          <p:cNvPr id="13" name="Freeform 25"/>
          <p:cNvSpPr>
            <a:spLocks noEditPoints="1"/>
          </p:cNvSpPr>
          <p:nvPr/>
        </p:nvSpPr>
        <p:spPr bwMode="auto">
          <a:xfrm>
            <a:off x="1156387" y="5045704"/>
            <a:ext cx="590359" cy="699435"/>
          </a:xfrm>
          <a:custGeom>
            <a:avLst/>
            <a:gdLst>
              <a:gd name="T0" fmla="*/ 433 w 494"/>
              <a:gd name="T1" fmla="*/ 0 h 585"/>
              <a:gd name="T2" fmla="*/ 494 w 494"/>
              <a:gd name="T3" fmla="*/ 521 h 585"/>
              <a:gd name="T4" fmla="*/ 105 w 494"/>
              <a:gd name="T5" fmla="*/ 585 h 585"/>
              <a:gd name="T6" fmla="*/ 57 w 494"/>
              <a:gd name="T7" fmla="*/ 518 h 585"/>
              <a:gd name="T8" fmla="*/ 78 w 494"/>
              <a:gd name="T9" fmla="*/ 450 h 585"/>
              <a:gd name="T10" fmla="*/ 51 w 494"/>
              <a:gd name="T11" fmla="*/ 444 h 585"/>
              <a:gd name="T12" fmla="*/ 57 w 494"/>
              <a:gd name="T13" fmla="*/ 393 h 585"/>
              <a:gd name="T14" fmla="*/ 78 w 494"/>
              <a:gd name="T15" fmla="*/ 325 h 585"/>
              <a:gd name="T16" fmla="*/ 51 w 494"/>
              <a:gd name="T17" fmla="*/ 319 h 585"/>
              <a:gd name="T18" fmla="*/ 57 w 494"/>
              <a:gd name="T19" fmla="*/ 268 h 585"/>
              <a:gd name="T20" fmla="*/ 78 w 494"/>
              <a:gd name="T21" fmla="*/ 199 h 585"/>
              <a:gd name="T22" fmla="*/ 51 w 494"/>
              <a:gd name="T23" fmla="*/ 193 h 585"/>
              <a:gd name="T24" fmla="*/ 57 w 494"/>
              <a:gd name="T25" fmla="*/ 131 h 585"/>
              <a:gd name="T26" fmla="*/ 78 w 494"/>
              <a:gd name="T27" fmla="*/ 64 h 585"/>
              <a:gd name="T28" fmla="*/ 51 w 494"/>
              <a:gd name="T29" fmla="*/ 57 h 585"/>
              <a:gd name="T30" fmla="*/ 191 w 494"/>
              <a:gd name="T31" fmla="*/ 243 h 585"/>
              <a:gd name="T32" fmla="*/ 237 w 494"/>
              <a:gd name="T33" fmla="*/ 239 h 585"/>
              <a:gd name="T34" fmla="*/ 253 w 494"/>
              <a:gd name="T35" fmla="*/ 180 h 585"/>
              <a:gd name="T36" fmla="*/ 337 w 494"/>
              <a:gd name="T37" fmla="*/ 197 h 585"/>
              <a:gd name="T38" fmla="*/ 341 w 494"/>
              <a:gd name="T39" fmla="*/ 243 h 585"/>
              <a:gd name="T40" fmla="*/ 399 w 494"/>
              <a:gd name="T41" fmla="*/ 260 h 585"/>
              <a:gd name="T42" fmla="*/ 382 w 494"/>
              <a:gd name="T43" fmla="*/ 343 h 585"/>
              <a:gd name="T44" fmla="*/ 337 w 494"/>
              <a:gd name="T45" fmla="*/ 347 h 585"/>
              <a:gd name="T46" fmla="*/ 320 w 494"/>
              <a:gd name="T47" fmla="*/ 406 h 585"/>
              <a:gd name="T48" fmla="*/ 237 w 494"/>
              <a:gd name="T49" fmla="*/ 389 h 585"/>
              <a:gd name="T50" fmla="*/ 232 w 494"/>
              <a:gd name="T51" fmla="*/ 343 h 585"/>
              <a:gd name="T52" fmla="*/ 174 w 494"/>
              <a:gd name="T53" fmla="*/ 326 h 585"/>
              <a:gd name="T54" fmla="*/ 191 w 494"/>
              <a:gd name="T55" fmla="*/ 243 h 585"/>
              <a:gd name="T56" fmla="*/ 87 w 494"/>
              <a:gd name="T57" fmla="*/ 120 h 585"/>
              <a:gd name="T58" fmla="*/ 43 w 494"/>
              <a:gd name="T59" fmla="*/ 75 h 585"/>
              <a:gd name="T60" fmla="*/ 86 w 494"/>
              <a:gd name="T61" fmla="*/ 211 h 585"/>
              <a:gd name="T62" fmla="*/ 42 w 494"/>
              <a:gd name="T63" fmla="*/ 257 h 585"/>
              <a:gd name="T64" fmla="*/ 86 w 494"/>
              <a:gd name="T65" fmla="*/ 211 h 585"/>
              <a:gd name="T66" fmla="*/ 87 w 494"/>
              <a:gd name="T67" fmla="*/ 381 h 585"/>
              <a:gd name="T68" fmla="*/ 43 w 494"/>
              <a:gd name="T69" fmla="*/ 335 h 585"/>
              <a:gd name="T70" fmla="*/ 86 w 494"/>
              <a:gd name="T71" fmla="*/ 460 h 585"/>
              <a:gd name="T72" fmla="*/ 42 w 494"/>
              <a:gd name="T73" fmla="*/ 506 h 585"/>
              <a:gd name="T74" fmla="*/ 86 w 494"/>
              <a:gd name="T75" fmla="*/ 46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4" h="585">
                <a:moveTo>
                  <a:pt x="110" y="0"/>
                </a:moveTo>
                <a:cubicBezTo>
                  <a:pt x="218" y="0"/>
                  <a:pt x="325" y="0"/>
                  <a:pt x="433" y="0"/>
                </a:cubicBezTo>
                <a:cubicBezTo>
                  <a:pt x="478" y="0"/>
                  <a:pt x="494" y="23"/>
                  <a:pt x="494" y="65"/>
                </a:cubicBezTo>
                <a:cubicBezTo>
                  <a:pt x="494" y="217"/>
                  <a:pt x="494" y="369"/>
                  <a:pt x="494" y="521"/>
                </a:cubicBezTo>
                <a:cubicBezTo>
                  <a:pt x="494" y="567"/>
                  <a:pt x="477" y="585"/>
                  <a:pt x="438" y="585"/>
                </a:cubicBezTo>
                <a:cubicBezTo>
                  <a:pt x="327" y="585"/>
                  <a:pt x="216" y="585"/>
                  <a:pt x="105" y="585"/>
                </a:cubicBezTo>
                <a:cubicBezTo>
                  <a:pt x="56" y="585"/>
                  <a:pt x="51" y="565"/>
                  <a:pt x="51" y="524"/>
                </a:cubicBezTo>
                <a:cubicBezTo>
                  <a:pt x="51" y="520"/>
                  <a:pt x="53" y="518"/>
                  <a:pt x="57" y="518"/>
                </a:cubicBezTo>
                <a:cubicBezTo>
                  <a:pt x="64" y="518"/>
                  <a:pt x="72" y="518"/>
                  <a:pt x="79" y="518"/>
                </a:cubicBezTo>
                <a:cubicBezTo>
                  <a:pt x="150" y="518"/>
                  <a:pt x="150" y="450"/>
                  <a:pt x="78" y="450"/>
                </a:cubicBezTo>
                <a:cubicBezTo>
                  <a:pt x="71" y="450"/>
                  <a:pt x="64" y="450"/>
                  <a:pt x="57" y="450"/>
                </a:cubicBezTo>
                <a:cubicBezTo>
                  <a:pt x="53" y="450"/>
                  <a:pt x="51" y="447"/>
                  <a:pt x="51" y="444"/>
                </a:cubicBezTo>
                <a:cubicBezTo>
                  <a:pt x="51" y="429"/>
                  <a:pt x="51" y="414"/>
                  <a:pt x="51" y="399"/>
                </a:cubicBezTo>
                <a:cubicBezTo>
                  <a:pt x="51" y="396"/>
                  <a:pt x="53" y="393"/>
                  <a:pt x="57" y="393"/>
                </a:cubicBezTo>
                <a:cubicBezTo>
                  <a:pt x="64" y="393"/>
                  <a:pt x="72" y="393"/>
                  <a:pt x="79" y="393"/>
                </a:cubicBezTo>
                <a:cubicBezTo>
                  <a:pt x="150" y="393"/>
                  <a:pt x="150" y="325"/>
                  <a:pt x="78" y="325"/>
                </a:cubicBezTo>
                <a:cubicBezTo>
                  <a:pt x="71" y="325"/>
                  <a:pt x="64" y="325"/>
                  <a:pt x="57" y="325"/>
                </a:cubicBezTo>
                <a:cubicBezTo>
                  <a:pt x="53" y="325"/>
                  <a:pt x="51" y="322"/>
                  <a:pt x="51" y="319"/>
                </a:cubicBezTo>
                <a:cubicBezTo>
                  <a:pt x="51" y="304"/>
                  <a:pt x="51" y="289"/>
                  <a:pt x="51" y="274"/>
                </a:cubicBezTo>
                <a:cubicBezTo>
                  <a:pt x="51" y="270"/>
                  <a:pt x="53" y="268"/>
                  <a:pt x="57" y="268"/>
                </a:cubicBezTo>
                <a:cubicBezTo>
                  <a:pt x="64" y="268"/>
                  <a:pt x="72" y="268"/>
                  <a:pt x="79" y="268"/>
                </a:cubicBezTo>
                <a:cubicBezTo>
                  <a:pt x="150" y="268"/>
                  <a:pt x="151" y="199"/>
                  <a:pt x="78" y="199"/>
                </a:cubicBezTo>
                <a:cubicBezTo>
                  <a:pt x="71" y="199"/>
                  <a:pt x="64" y="199"/>
                  <a:pt x="57" y="199"/>
                </a:cubicBezTo>
                <a:cubicBezTo>
                  <a:pt x="53" y="199"/>
                  <a:pt x="51" y="197"/>
                  <a:pt x="51" y="193"/>
                </a:cubicBezTo>
                <a:cubicBezTo>
                  <a:pt x="51" y="175"/>
                  <a:pt x="51" y="156"/>
                  <a:pt x="51" y="138"/>
                </a:cubicBezTo>
                <a:cubicBezTo>
                  <a:pt x="51" y="134"/>
                  <a:pt x="53" y="131"/>
                  <a:pt x="57" y="131"/>
                </a:cubicBezTo>
                <a:cubicBezTo>
                  <a:pt x="64" y="131"/>
                  <a:pt x="72" y="131"/>
                  <a:pt x="79" y="131"/>
                </a:cubicBezTo>
                <a:cubicBezTo>
                  <a:pt x="150" y="131"/>
                  <a:pt x="151" y="64"/>
                  <a:pt x="78" y="64"/>
                </a:cubicBezTo>
                <a:cubicBezTo>
                  <a:pt x="71" y="64"/>
                  <a:pt x="64" y="64"/>
                  <a:pt x="57" y="64"/>
                </a:cubicBezTo>
                <a:cubicBezTo>
                  <a:pt x="53" y="64"/>
                  <a:pt x="51" y="61"/>
                  <a:pt x="51" y="57"/>
                </a:cubicBezTo>
                <a:cubicBezTo>
                  <a:pt x="52" y="19"/>
                  <a:pt x="67" y="0"/>
                  <a:pt x="110" y="0"/>
                </a:cubicBezTo>
                <a:close/>
                <a:moveTo>
                  <a:pt x="191" y="243"/>
                </a:moveTo>
                <a:cubicBezTo>
                  <a:pt x="232" y="243"/>
                  <a:pt x="232" y="243"/>
                  <a:pt x="232" y="243"/>
                </a:cubicBezTo>
                <a:cubicBezTo>
                  <a:pt x="235" y="243"/>
                  <a:pt x="237" y="241"/>
                  <a:pt x="237" y="239"/>
                </a:cubicBezTo>
                <a:cubicBezTo>
                  <a:pt x="237" y="197"/>
                  <a:pt x="237" y="197"/>
                  <a:pt x="237" y="197"/>
                </a:cubicBezTo>
                <a:cubicBezTo>
                  <a:pt x="237" y="188"/>
                  <a:pt x="244" y="180"/>
                  <a:pt x="253" y="180"/>
                </a:cubicBezTo>
                <a:cubicBezTo>
                  <a:pt x="320" y="180"/>
                  <a:pt x="320" y="180"/>
                  <a:pt x="320" y="180"/>
                </a:cubicBezTo>
                <a:cubicBezTo>
                  <a:pt x="329" y="180"/>
                  <a:pt x="337" y="188"/>
                  <a:pt x="337" y="197"/>
                </a:cubicBezTo>
                <a:cubicBezTo>
                  <a:pt x="337" y="239"/>
                  <a:pt x="337" y="239"/>
                  <a:pt x="337" y="239"/>
                </a:cubicBezTo>
                <a:cubicBezTo>
                  <a:pt x="337" y="241"/>
                  <a:pt x="338" y="243"/>
                  <a:pt x="341" y="243"/>
                </a:cubicBezTo>
                <a:cubicBezTo>
                  <a:pt x="382" y="243"/>
                  <a:pt x="382" y="243"/>
                  <a:pt x="382" y="243"/>
                </a:cubicBezTo>
                <a:cubicBezTo>
                  <a:pt x="392" y="243"/>
                  <a:pt x="399" y="251"/>
                  <a:pt x="399" y="260"/>
                </a:cubicBezTo>
                <a:cubicBezTo>
                  <a:pt x="399" y="326"/>
                  <a:pt x="399" y="326"/>
                  <a:pt x="399" y="326"/>
                </a:cubicBezTo>
                <a:cubicBezTo>
                  <a:pt x="399" y="335"/>
                  <a:pt x="392" y="343"/>
                  <a:pt x="382" y="343"/>
                </a:cubicBezTo>
                <a:cubicBezTo>
                  <a:pt x="341" y="343"/>
                  <a:pt x="341" y="343"/>
                  <a:pt x="341" y="343"/>
                </a:cubicBezTo>
                <a:cubicBezTo>
                  <a:pt x="338" y="343"/>
                  <a:pt x="337" y="345"/>
                  <a:pt x="337" y="347"/>
                </a:cubicBezTo>
                <a:cubicBezTo>
                  <a:pt x="337" y="389"/>
                  <a:pt x="337" y="389"/>
                  <a:pt x="337" y="389"/>
                </a:cubicBezTo>
                <a:cubicBezTo>
                  <a:pt x="337" y="398"/>
                  <a:pt x="329" y="406"/>
                  <a:pt x="320" y="406"/>
                </a:cubicBezTo>
                <a:cubicBezTo>
                  <a:pt x="253" y="406"/>
                  <a:pt x="253" y="406"/>
                  <a:pt x="253" y="406"/>
                </a:cubicBezTo>
                <a:cubicBezTo>
                  <a:pt x="244" y="406"/>
                  <a:pt x="237" y="398"/>
                  <a:pt x="237" y="389"/>
                </a:cubicBezTo>
                <a:cubicBezTo>
                  <a:pt x="237" y="347"/>
                  <a:pt x="237" y="347"/>
                  <a:pt x="237" y="347"/>
                </a:cubicBezTo>
                <a:cubicBezTo>
                  <a:pt x="237" y="345"/>
                  <a:pt x="235" y="343"/>
                  <a:pt x="232" y="343"/>
                </a:cubicBezTo>
                <a:cubicBezTo>
                  <a:pt x="191" y="343"/>
                  <a:pt x="191" y="343"/>
                  <a:pt x="191" y="343"/>
                </a:cubicBezTo>
                <a:cubicBezTo>
                  <a:pt x="181" y="343"/>
                  <a:pt x="174" y="335"/>
                  <a:pt x="174" y="326"/>
                </a:cubicBezTo>
                <a:cubicBezTo>
                  <a:pt x="174" y="260"/>
                  <a:pt x="174" y="260"/>
                  <a:pt x="174" y="260"/>
                </a:cubicBezTo>
                <a:cubicBezTo>
                  <a:pt x="174" y="251"/>
                  <a:pt x="181" y="243"/>
                  <a:pt x="191" y="243"/>
                </a:cubicBezTo>
                <a:close/>
                <a:moveTo>
                  <a:pt x="86" y="74"/>
                </a:moveTo>
                <a:cubicBezTo>
                  <a:pt x="130" y="78"/>
                  <a:pt x="132" y="117"/>
                  <a:pt x="87" y="120"/>
                </a:cubicBezTo>
                <a:cubicBezTo>
                  <a:pt x="73" y="121"/>
                  <a:pt x="57" y="121"/>
                  <a:pt x="42" y="120"/>
                </a:cubicBezTo>
                <a:cubicBezTo>
                  <a:pt x="0" y="117"/>
                  <a:pt x="2" y="79"/>
                  <a:pt x="43" y="75"/>
                </a:cubicBezTo>
                <a:cubicBezTo>
                  <a:pt x="57" y="73"/>
                  <a:pt x="72" y="73"/>
                  <a:pt x="86" y="74"/>
                </a:cubicBezTo>
                <a:close/>
                <a:moveTo>
                  <a:pt x="86" y="211"/>
                </a:moveTo>
                <a:cubicBezTo>
                  <a:pt x="130" y="214"/>
                  <a:pt x="132" y="254"/>
                  <a:pt x="87" y="257"/>
                </a:cubicBezTo>
                <a:cubicBezTo>
                  <a:pt x="73" y="257"/>
                  <a:pt x="57" y="258"/>
                  <a:pt x="42" y="257"/>
                </a:cubicBezTo>
                <a:cubicBezTo>
                  <a:pt x="0" y="253"/>
                  <a:pt x="2" y="215"/>
                  <a:pt x="43" y="211"/>
                </a:cubicBezTo>
                <a:cubicBezTo>
                  <a:pt x="57" y="210"/>
                  <a:pt x="72" y="210"/>
                  <a:pt x="86" y="211"/>
                </a:cubicBezTo>
                <a:close/>
                <a:moveTo>
                  <a:pt x="86" y="335"/>
                </a:moveTo>
                <a:cubicBezTo>
                  <a:pt x="130" y="339"/>
                  <a:pt x="132" y="378"/>
                  <a:pt x="87" y="381"/>
                </a:cubicBezTo>
                <a:cubicBezTo>
                  <a:pt x="73" y="382"/>
                  <a:pt x="57" y="382"/>
                  <a:pt x="42" y="381"/>
                </a:cubicBezTo>
                <a:cubicBezTo>
                  <a:pt x="0" y="378"/>
                  <a:pt x="2" y="339"/>
                  <a:pt x="43" y="335"/>
                </a:cubicBezTo>
                <a:cubicBezTo>
                  <a:pt x="57" y="334"/>
                  <a:pt x="72" y="334"/>
                  <a:pt x="86" y="335"/>
                </a:cubicBezTo>
                <a:close/>
                <a:moveTo>
                  <a:pt x="86" y="460"/>
                </a:moveTo>
                <a:cubicBezTo>
                  <a:pt x="130" y="463"/>
                  <a:pt x="132" y="503"/>
                  <a:pt x="87" y="506"/>
                </a:cubicBezTo>
                <a:cubicBezTo>
                  <a:pt x="73" y="507"/>
                  <a:pt x="57" y="507"/>
                  <a:pt x="42" y="506"/>
                </a:cubicBezTo>
                <a:cubicBezTo>
                  <a:pt x="0" y="502"/>
                  <a:pt x="2" y="464"/>
                  <a:pt x="43" y="460"/>
                </a:cubicBezTo>
                <a:cubicBezTo>
                  <a:pt x="57" y="459"/>
                  <a:pt x="72" y="459"/>
                  <a:pt x="86" y="460"/>
                </a:cubicBezTo>
                <a:close/>
              </a:path>
            </a:pathLst>
          </a:custGeom>
          <a:solidFill>
            <a:schemeClr val="bg1"/>
          </a:solidFill>
          <a:ln>
            <a:noFill/>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14" name="文本框 13">
            <a:extLst>
              <a:ext uri="{FF2B5EF4-FFF2-40B4-BE49-F238E27FC236}">
                <a16:creationId xmlns="" xmlns:a16="http://schemas.microsoft.com/office/drawing/2014/main" id="{CFBD45C5-6B2D-4701-9C64-99991126BF9F}"/>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联合声明</a:t>
            </a:r>
          </a:p>
        </p:txBody>
      </p:sp>
      <p:pic>
        <p:nvPicPr>
          <p:cNvPr id="7" name="图片 6">
            <a:extLst>
              <a:ext uri="{FF2B5EF4-FFF2-40B4-BE49-F238E27FC236}">
                <a16:creationId xmlns="" xmlns:a16="http://schemas.microsoft.com/office/drawing/2014/main" id="{B147FA91-BC44-498C-95BC-F463E72417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0182" y="2093359"/>
            <a:ext cx="3291635" cy="293896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V="1">
            <a:off x="946149" y="3737087"/>
            <a:ext cx="5745480" cy="8772"/>
          </a:xfrm>
          <a:prstGeom prst="line">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246230" y="1811719"/>
            <a:ext cx="5745480" cy="1331134"/>
          </a:xfrm>
          <a:prstGeom prst="rect">
            <a:avLst/>
          </a:prstGeom>
        </p:spPr>
        <p:txBody>
          <a:bodyPr wrap="square">
            <a:spAutoFit/>
          </a:bodyPr>
          <a:lstStyle/>
          <a:p>
            <a:pPr>
              <a:lnSpc>
                <a:spcPct val="200000"/>
              </a:lnSpc>
            </a:pPr>
            <a:r>
              <a:rPr lang="zh-CN" altLang="en-US" sz="1400" dirty="0">
                <a:cs typeface="+mn-ea"/>
                <a:sym typeface="+mn-lt"/>
              </a:rPr>
              <a:t>     因而在政府、慈善捐献、人道组织、民间团体和个人等各个层面，我们都需要紧密团结和默契配合，以此来减轻战争灾难和疾病带来的恶劣影响，以此来保障弱势群体的健康和安全。</a:t>
            </a:r>
          </a:p>
        </p:txBody>
      </p:sp>
      <p:sp>
        <p:nvSpPr>
          <p:cNvPr id="5" name="矩形 4"/>
          <p:cNvSpPr/>
          <p:nvPr/>
        </p:nvSpPr>
        <p:spPr>
          <a:xfrm>
            <a:off x="5151362" y="4058284"/>
            <a:ext cx="5958840" cy="1762021"/>
          </a:xfrm>
          <a:prstGeom prst="rect">
            <a:avLst/>
          </a:prstGeom>
        </p:spPr>
        <p:txBody>
          <a:bodyPr wrap="square">
            <a:spAutoFit/>
          </a:bodyPr>
          <a:lstStyle/>
          <a:p>
            <a:pPr>
              <a:lnSpc>
                <a:spcPct val="200000"/>
              </a:lnSpc>
            </a:pPr>
            <a:r>
              <a:rPr lang="zh-CN" altLang="en-US" sz="1400" dirty="0">
                <a:cs typeface="+mn-ea"/>
                <a:sym typeface="+mn-lt"/>
              </a:rPr>
              <a:t>    从根绝麻疹和小儿麻痹症到保护千百万人免受疟疾之灾，众多的实例令我们发觉，当我们联合更多的志同者，我们的努力将事半功倍更具效率和效果。我们同样发觉，各个群体在他们通力协作来预防灾难、筑桥屯水和学习急救时，他们将爆发出更大的活力和更强的韧性。</a:t>
            </a:r>
          </a:p>
        </p:txBody>
      </p:sp>
      <p:sp>
        <p:nvSpPr>
          <p:cNvPr id="10" name="文本框 9">
            <a:extLst>
              <a:ext uri="{FF2B5EF4-FFF2-40B4-BE49-F238E27FC236}">
                <a16:creationId xmlns="" xmlns:a16="http://schemas.microsoft.com/office/drawing/2014/main" id="{6737C793-75E9-4F7D-9931-01C867691F10}"/>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联合声明</a:t>
            </a:r>
          </a:p>
        </p:txBody>
      </p:sp>
      <p:pic>
        <p:nvPicPr>
          <p:cNvPr id="7" name="图片 6">
            <a:extLst>
              <a:ext uri="{FF2B5EF4-FFF2-40B4-BE49-F238E27FC236}">
                <a16:creationId xmlns="" xmlns:a16="http://schemas.microsoft.com/office/drawing/2014/main" id="{6E510E1F-D98B-4407-AB0E-AAF8B0382814}"/>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3646" b="46994"/>
          <a:stretch/>
        </p:blipFill>
        <p:spPr>
          <a:xfrm>
            <a:off x="7447037" y="1324475"/>
            <a:ext cx="2881230" cy="2844376"/>
          </a:xfrm>
          <a:prstGeom prst="rect">
            <a:avLst/>
          </a:prstGeom>
        </p:spPr>
      </p:pic>
      <p:pic>
        <p:nvPicPr>
          <p:cNvPr id="13" name="图片 12">
            <a:extLst>
              <a:ext uri="{FF2B5EF4-FFF2-40B4-BE49-F238E27FC236}">
                <a16:creationId xmlns="" xmlns:a16="http://schemas.microsoft.com/office/drawing/2014/main" id="{23AB5A77-1704-4AD6-B471-D0FDC2EE9080}"/>
              </a:ext>
            </a:extLst>
          </p:cNvPr>
          <p:cNvPicPr>
            <a:picLocks noChangeAspect="1"/>
          </p:cNvPicPr>
          <p:nvPr/>
        </p:nvPicPr>
        <p:blipFill rotWithShape="1">
          <a:blip r:embed="rId3">
            <a:extLst>
              <a:ext uri="{28A0092B-C50C-407E-A947-70E740481C1C}">
                <a14:useLocalDpi xmlns:a14="http://schemas.microsoft.com/office/drawing/2010/main" val="0"/>
              </a:ext>
            </a:extLst>
          </a:blip>
          <a:srcRect l="52206" t="59440" b="-1692"/>
          <a:stretch/>
        </p:blipFill>
        <p:spPr>
          <a:xfrm>
            <a:off x="1448874" y="3279976"/>
            <a:ext cx="3277719" cy="28976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7002" y="1759534"/>
            <a:ext cx="5410696" cy="1319977"/>
          </a:xfrm>
          <a:prstGeom prst="rect">
            <a:avLst/>
          </a:prstGeom>
        </p:spPr>
        <p:txBody>
          <a:bodyPr wrap="square">
            <a:spAutoFit/>
          </a:bodyPr>
          <a:lstStyle/>
          <a:p>
            <a:pPr>
              <a:lnSpc>
                <a:spcPct val="200000"/>
              </a:lnSpc>
            </a:pPr>
            <a:r>
              <a:rPr lang="zh-CN" altLang="en-US" sz="1400" dirty="0">
                <a:cs typeface="+mn-ea"/>
                <a:sym typeface="+mn-lt"/>
              </a:rPr>
              <a:t>     合作正是关键所在，通过我们各红十字会和各红新月会的会员和志愿者所构成的这独一无二的合作网络，来帮助那些蒙受冲突和动乱之苦的难民及无家可归者，来给予亲人失散的家庭慰藉和希望。</a:t>
            </a:r>
          </a:p>
        </p:txBody>
      </p:sp>
      <p:sp>
        <p:nvSpPr>
          <p:cNvPr id="3" name="矩形 2"/>
          <p:cNvSpPr/>
          <p:nvPr/>
        </p:nvSpPr>
        <p:spPr>
          <a:xfrm>
            <a:off x="1117002" y="3431527"/>
            <a:ext cx="5225740" cy="1319977"/>
          </a:xfrm>
          <a:prstGeom prst="rect">
            <a:avLst/>
          </a:prstGeom>
        </p:spPr>
        <p:txBody>
          <a:bodyPr wrap="square">
            <a:spAutoFit/>
          </a:bodyPr>
          <a:lstStyle/>
          <a:p>
            <a:pPr>
              <a:lnSpc>
                <a:spcPct val="200000"/>
              </a:lnSpc>
            </a:pPr>
            <a:r>
              <a:rPr lang="zh-CN" altLang="en-US" sz="1400" dirty="0">
                <a:cs typeface="+mn-ea"/>
                <a:sym typeface="+mn-lt"/>
              </a:rPr>
              <a:t>     因此我们必须继续加强我们与各社会团体的联络，一同构建区域性和全球性的联盟，继续促进和平和稳定的进程、人类健康水平的提高、社会和经济的发展以及对民族多样性的尊重。</a:t>
            </a:r>
          </a:p>
        </p:txBody>
      </p:sp>
      <p:sp>
        <p:nvSpPr>
          <p:cNvPr id="4" name="矩形 3"/>
          <p:cNvSpPr/>
          <p:nvPr/>
        </p:nvSpPr>
        <p:spPr>
          <a:xfrm>
            <a:off x="1203863" y="5039716"/>
            <a:ext cx="9841509" cy="787523"/>
          </a:xfrm>
          <a:prstGeom prst="rect">
            <a:avLst/>
          </a:prstGeom>
        </p:spPr>
        <p:txBody>
          <a:bodyPr wrap="square">
            <a:spAutoFit/>
          </a:bodyPr>
          <a:lstStyle/>
          <a:p>
            <a:pPr>
              <a:lnSpc>
                <a:spcPct val="150000"/>
              </a:lnSpc>
            </a:pPr>
            <a:r>
              <a:rPr lang="zh-CN" altLang="en-US" sz="1600" b="1" dirty="0">
                <a:cs typeface="+mn-ea"/>
                <a:sym typeface="+mn-lt"/>
              </a:rPr>
              <a:t>    值此世界红十字红新月日，我们号召所有红十字会和红新月会的成员，保卫生命健康，捍卫人类尊严，齐心协力，众志成城，携手为人道！</a:t>
            </a:r>
          </a:p>
        </p:txBody>
      </p:sp>
      <p:sp>
        <p:nvSpPr>
          <p:cNvPr id="13" name="文本框 12">
            <a:extLst>
              <a:ext uri="{FF2B5EF4-FFF2-40B4-BE49-F238E27FC236}">
                <a16:creationId xmlns="" xmlns:a16="http://schemas.microsoft.com/office/drawing/2014/main" id="{AB7671DA-0520-415E-B3A3-0432260D291D}"/>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联合声明</a:t>
            </a:r>
          </a:p>
        </p:txBody>
      </p:sp>
      <p:pic>
        <p:nvPicPr>
          <p:cNvPr id="12" name="图片 11">
            <a:extLst>
              <a:ext uri="{FF2B5EF4-FFF2-40B4-BE49-F238E27FC236}">
                <a16:creationId xmlns="" xmlns:a16="http://schemas.microsoft.com/office/drawing/2014/main" id="{EBC5E9EF-92AA-4126-AECB-4B46289ED3B1}"/>
              </a:ext>
            </a:extLst>
          </p:cNvPr>
          <p:cNvPicPr>
            <a:picLocks noChangeAspect="1"/>
          </p:cNvPicPr>
          <p:nvPr/>
        </p:nvPicPr>
        <p:blipFill rotWithShape="1">
          <a:blip r:embed="rId3">
            <a:extLst>
              <a:ext uri="{28A0092B-C50C-407E-A947-70E740481C1C}">
                <a14:useLocalDpi xmlns:a14="http://schemas.microsoft.com/office/drawing/2010/main" val="0"/>
              </a:ext>
            </a:extLst>
          </a:blip>
          <a:srcRect t="6372" r="48518" b="45798"/>
          <a:stretch/>
        </p:blipFill>
        <p:spPr>
          <a:xfrm>
            <a:off x="6942680" y="1551655"/>
            <a:ext cx="3754349" cy="348806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9EC0C0B-1779-460E-AAE4-AA5D71C7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 xmlns:a16="http://schemas.microsoft.com/office/drawing/2014/main" id="{176D291B-B7DE-403B-B907-5455B1680160}"/>
              </a:ext>
            </a:extLst>
          </p:cNvPr>
          <p:cNvPicPr>
            <a:picLocks noChangeAspect="1"/>
          </p:cNvPicPr>
          <p:nvPr/>
        </p:nvPicPr>
        <p:blipFill rotWithShape="1">
          <a:blip r:embed="rId3"/>
          <a:srcRect l="7031" r="8907"/>
          <a:stretch/>
        </p:blipFill>
        <p:spPr>
          <a:xfrm>
            <a:off x="683123" y="-1"/>
            <a:ext cx="10825754" cy="6511056"/>
          </a:xfrm>
          <a:prstGeom prst="rect">
            <a:avLst/>
          </a:prstGeom>
        </p:spPr>
      </p:pic>
      <p:pic>
        <p:nvPicPr>
          <p:cNvPr id="21" name="图片 20">
            <a:extLst>
              <a:ext uri="{FF2B5EF4-FFF2-40B4-BE49-F238E27FC236}">
                <a16:creationId xmlns="" xmlns:a16="http://schemas.microsoft.com/office/drawing/2014/main" id="{69A13195-2CA4-4D67-A989-BA283F143C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2025" b="81696"/>
          <a:stretch/>
        </p:blipFill>
        <p:spPr>
          <a:xfrm>
            <a:off x="333828" y="5227673"/>
            <a:ext cx="1724025" cy="1692013"/>
          </a:xfrm>
          <a:prstGeom prst="rect">
            <a:avLst/>
          </a:prstGeom>
        </p:spPr>
      </p:pic>
      <p:pic>
        <p:nvPicPr>
          <p:cNvPr id="32" name="图片 31">
            <a:extLst>
              <a:ext uri="{FF2B5EF4-FFF2-40B4-BE49-F238E27FC236}">
                <a16:creationId xmlns="" xmlns:a16="http://schemas.microsoft.com/office/drawing/2014/main" id="{13DFA25F-1837-46F3-A971-AE705FF4D24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2609" r="76183" b="2530"/>
          <a:stretch/>
        </p:blipFill>
        <p:spPr>
          <a:xfrm>
            <a:off x="10598276" y="5838824"/>
            <a:ext cx="1088899" cy="1019175"/>
          </a:xfrm>
          <a:prstGeom prst="rect">
            <a:avLst/>
          </a:prstGeom>
        </p:spPr>
      </p:pic>
      <p:pic>
        <p:nvPicPr>
          <p:cNvPr id="7" name="图片 6">
            <a:extLst>
              <a:ext uri="{FF2B5EF4-FFF2-40B4-BE49-F238E27FC236}">
                <a16:creationId xmlns="" xmlns:a16="http://schemas.microsoft.com/office/drawing/2014/main" id="{9997AFD7-580E-433E-A0A9-C8636337AA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9493" y="3742455"/>
            <a:ext cx="4717143" cy="2768600"/>
          </a:xfrm>
          <a:prstGeom prst="rect">
            <a:avLst/>
          </a:prstGeom>
        </p:spPr>
      </p:pic>
      <p:sp>
        <p:nvSpPr>
          <p:cNvPr id="25" name="文本框 24">
            <a:extLst>
              <a:ext uri="{FF2B5EF4-FFF2-40B4-BE49-F238E27FC236}">
                <a16:creationId xmlns="" xmlns:a16="http://schemas.microsoft.com/office/drawing/2014/main" id="{7B316729-5817-48C8-BAA1-4E227C7ACEF0}"/>
              </a:ext>
            </a:extLst>
          </p:cNvPr>
          <p:cNvSpPr txBox="1"/>
          <p:nvPr/>
        </p:nvSpPr>
        <p:spPr>
          <a:xfrm>
            <a:off x="4592368" y="1937601"/>
            <a:ext cx="2856461" cy="830997"/>
          </a:xfrm>
          <a:prstGeom prst="rect">
            <a:avLst/>
          </a:prstGeom>
          <a:noFill/>
        </p:spPr>
        <p:txBody>
          <a:bodyPr wrap="square" rtlCol="0">
            <a:spAutoFit/>
          </a:bodyPr>
          <a:lstStyle/>
          <a:p>
            <a:pPr algn="dist"/>
            <a:r>
              <a:rPr lang="en-US" altLang="zh-CN" sz="4800" b="1" dirty="0">
                <a:solidFill>
                  <a:srgbClr val="FA623E"/>
                </a:solidFill>
                <a:cs typeface="+mn-ea"/>
                <a:sym typeface="+mn-lt"/>
              </a:rPr>
              <a:t>Part 01</a:t>
            </a:r>
            <a:endParaRPr lang="zh-CN" altLang="en-US" sz="4800" b="1" dirty="0">
              <a:solidFill>
                <a:srgbClr val="FA623E"/>
              </a:solidFill>
              <a:cs typeface="+mn-ea"/>
              <a:sym typeface="+mn-lt"/>
            </a:endParaRPr>
          </a:p>
        </p:txBody>
      </p:sp>
      <p:sp>
        <p:nvSpPr>
          <p:cNvPr id="26" name="文本框 25">
            <a:extLst>
              <a:ext uri="{FF2B5EF4-FFF2-40B4-BE49-F238E27FC236}">
                <a16:creationId xmlns="" xmlns:a16="http://schemas.microsoft.com/office/drawing/2014/main" id="{43730E1F-82CD-446A-82EF-F6AFE90DAFAB}"/>
              </a:ext>
            </a:extLst>
          </p:cNvPr>
          <p:cNvSpPr txBox="1"/>
          <p:nvPr/>
        </p:nvSpPr>
        <p:spPr>
          <a:xfrm>
            <a:off x="5196606" y="2712746"/>
            <a:ext cx="1773387" cy="830997"/>
          </a:xfrm>
          <a:prstGeom prst="rect">
            <a:avLst/>
          </a:prstGeom>
          <a:noFill/>
        </p:spPr>
        <p:txBody>
          <a:bodyPr wrap="square" rtlCol="0">
            <a:spAutoFit/>
          </a:bodyPr>
          <a:lstStyle/>
          <a:p>
            <a:pPr algn="dist"/>
            <a:r>
              <a:rPr lang="zh-CN" altLang="en-US" sz="4800" b="1" dirty="0">
                <a:solidFill>
                  <a:srgbClr val="7DB5FF"/>
                </a:solidFill>
                <a:cs typeface="+mn-ea"/>
                <a:sym typeface="+mn-lt"/>
              </a:rPr>
              <a:t>概 述</a:t>
            </a:r>
          </a:p>
        </p:txBody>
      </p:sp>
      <p:pic>
        <p:nvPicPr>
          <p:cNvPr id="9" name="图片 8">
            <a:extLst>
              <a:ext uri="{FF2B5EF4-FFF2-40B4-BE49-F238E27FC236}">
                <a16:creationId xmlns="" xmlns:a16="http://schemas.microsoft.com/office/drawing/2014/main" id="{88C0CF58-D37D-4A4C-AF30-6E2711EAA8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50488"/>
          <a:stretch/>
        </p:blipFill>
        <p:spPr>
          <a:xfrm>
            <a:off x="1646500" y="1310688"/>
            <a:ext cx="1497819" cy="489320"/>
          </a:xfrm>
          <a:prstGeom prst="rect">
            <a:avLst/>
          </a:prstGeom>
        </p:spPr>
      </p:pic>
      <p:pic>
        <p:nvPicPr>
          <p:cNvPr id="12" name="图片 11">
            <a:extLst>
              <a:ext uri="{FF2B5EF4-FFF2-40B4-BE49-F238E27FC236}">
                <a16:creationId xmlns="" xmlns:a16="http://schemas.microsoft.com/office/drawing/2014/main" id="{CD452D92-EFBD-4827-B9FE-4391346618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0488"/>
          <a:stretch/>
        </p:blipFill>
        <p:spPr>
          <a:xfrm>
            <a:off x="9047681" y="1310689"/>
            <a:ext cx="1497819" cy="489319"/>
          </a:xfrm>
          <a:prstGeom prst="rect">
            <a:avLst/>
          </a:prstGeom>
        </p:spPr>
      </p:pic>
    </p:spTree>
    <p:extLst>
      <p:ext uri="{BB962C8B-B14F-4D97-AF65-F5344CB8AC3E}">
        <p14:creationId xmlns:p14="http://schemas.microsoft.com/office/powerpoint/2010/main" val="132210380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9EC0C0B-1779-460E-AAE4-AA5D71C7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 xmlns:a16="http://schemas.microsoft.com/office/drawing/2014/main" id="{176D291B-B7DE-403B-B907-5455B1680160}"/>
              </a:ext>
            </a:extLst>
          </p:cNvPr>
          <p:cNvPicPr>
            <a:picLocks noChangeAspect="1"/>
          </p:cNvPicPr>
          <p:nvPr/>
        </p:nvPicPr>
        <p:blipFill rotWithShape="1">
          <a:blip r:embed="rId3"/>
          <a:srcRect l="7031" r="8907"/>
          <a:stretch/>
        </p:blipFill>
        <p:spPr>
          <a:xfrm>
            <a:off x="683123" y="-1"/>
            <a:ext cx="10825754" cy="6511056"/>
          </a:xfrm>
          <a:prstGeom prst="rect">
            <a:avLst/>
          </a:prstGeom>
        </p:spPr>
      </p:pic>
      <p:pic>
        <p:nvPicPr>
          <p:cNvPr id="21" name="图片 20">
            <a:extLst>
              <a:ext uri="{FF2B5EF4-FFF2-40B4-BE49-F238E27FC236}">
                <a16:creationId xmlns="" xmlns:a16="http://schemas.microsoft.com/office/drawing/2014/main" id="{69A13195-2CA4-4D67-A989-BA283F143C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2025" b="81696"/>
          <a:stretch/>
        </p:blipFill>
        <p:spPr>
          <a:xfrm>
            <a:off x="333828" y="5227673"/>
            <a:ext cx="1724025" cy="1692013"/>
          </a:xfrm>
          <a:prstGeom prst="rect">
            <a:avLst/>
          </a:prstGeom>
        </p:spPr>
      </p:pic>
      <p:pic>
        <p:nvPicPr>
          <p:cNvPr id="32" name="图片 31">
            <a:extLst>
              <a:ext uri="{FF2B5EF4-FFF2-40B4-BE49-F238E27FC236}">
                <a16:creationId xmlns="" xmlns:a16="http://schemas.microsoft.com/office/drawing/2014/main" id="{13DFA25F-1837-46F3-A971-AE705FF4D24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2609" r="76183" b="2530"/>
          <a:stretch/>
        </p:blipFill>
        <p:spPr>
          <a:xfrm>
            <a:off x="10598276" y="5838824"/>
            <a:ext cx="1088899" cy="1019175"/>
          </a:xfrm>
          <a:prstGeom prst="rect">
            <a:avLst/>
          </a:prstGeom>
        </p:spPr>
      </p:pic>
      <p:pic>
        <p:nvPicPr>
          <p:cNvPr id="7" name="图片 6">
            <a:extLst>
              <a:ext uri="{FF2B5EF4-FFF2-40B4-BE49-F238E27FC236}">
                <a16:creationId xmlns="" xmlns:a16="http://schemas.microsoft.com/office/drawing/2014/main" id="{9997AFD7-580E-433E-A0A9-C8636337AA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9493" y="3742455"/>
            <a:ext cx="4717143" cy="2768600"/>
          </a:xfrm>
          <a:prstGeom prst="rect">
            <a:avLst/>
          </a:prstGeom>
        </p:spPr>
      </p:pic>
      <p:sp>
        <p:nvSpPr>
          <p:cNvPr id="25" name="文本框 24">
            <a:extLst>
              <a:ext uri="{FF2B5EF4-FFF2-40B4-BE49-F238E27FC236}">
                <a16:creationId xmlns="" xmlns:a16="http://schemas.microsoft.com/office/drawing/2014/main" id="{7B316729-5817-48C8-BAA1-4E227C7ACEF0}"/>
              </a:ext>
            </a:extLst>
          </p:cNvPr>
          <p:cNvSpPr txBox="1"/>
          <p:nvPr/>
        </p:nvSpPr>
        <p:spPr>
          <a:xfrm>
            <a:off x="4592368" y="1937601"/>
            <a:ext cx="2856461" cy="830997"/>
          </a:xfrm>
          <a:prstGeom prst="rect">
            <a:avLst/>
          </a:prstGeom>
          <a:noFill/>
        </p:spPr>
        <p:txBody>
          <a:bodyPr wrap="square" rtlCol="0">
            <a:spAutoFit/>
          </a:bodyPr>
          <a:lstStyle/>
          <a:p>
            <a:pPr algn="dist"/>
            <a:r>
              <a:rPr lang="en-US" altLang="zh-CN" sz="4800" b="1" dirty="0">
                <a:solidFill>
                  <a:srgbClr val="FA623E"/>
                </a:solidFill>
                <a:cs typeface="+mn-ea"/>
                <a:sym typeface="+mn-lt"/>
              </a:rPr>
              <a:t>Part 06</a:t>
            </a:r>
            <a:endParaRPr lang="zh-CN" altLang="en-US" sz="4800" b="1" dirty="0">
              <a:solidFill>
                <a:srgbClr val="FA623E"/>
              </a:solidFill>
              <a:cs typeface="+mn-ea"/>
              <a:sym typeface="+mn-lt"/>
            </a:endParaRPr>
          </a:p>
        </p:txBody>
      </p:sp>
      <p:sp>
        <p:nvSpPr>
          <p:cNvPr id="26" name="文本框 25">
            <a:extLst>
              <a:ext uri="{FF2B5EF4-FFF2-40B4-BE49-F238E27FC236}">
                <a16:creationId xmlns="" xmlns:a16="http://schemas.microsoft.com/office/drawing/2014/main" id="{43730E1F-82CD-446A-82EF-F6AFE90DAFAB}"/>
              </a:ext>
            </a:extLst>
          </p:cNvPr>
          <p:cNvSpPr txBox="1"/>
          <p:nvPr/>
        </p:nvSpPr>
        <p:spPr>
          <a:xfrm>
            <a:off x="4512920" y="2700046"/>
            <a:ext cx="3166159" cy="830997"/>
          </a:xfrm>
          <a:prstGeom prst="rect">
            <a:avLst/>
          </a:prstGeom>
          <a:noFill/>
        </p:spPr>
        <p:txBody>
          <a:bodyPr wrap="square" rtlCol="0">
            <a:spAutoFit/>
          </a:bodyPr>
          <a:lstStyle/>
          <a:p>
            <a:pPr algn="dist"/>
            <a:r>
              <a:rPr lang="zh-CN" altLang="en-US" sz="4800" b="1" dirty="0">
                <a:solidFill>
                  <a:srgbClr val="7DB5FF"/>
                </a:solidFill>
                <a:cs typeface="+mn-ea"/>
                <a:sym typeface="+mn-lt"/>
              </a:rPr>
              <a:t>相关知识</a:t>
            </a:r>
          </a:p>
        </p:txBody>
      </p:sp>
      <p:pic>
        <p:nvPicPr>
          <p:cNvPr id="9" name="图片 8">
            <a:extLst>
              <a:ext uri="{FF2B5EF4-FFF2-40B4-BE49-F238E27FC236}">
                <a16:creationId xmlns="" xmlns:a16="http://schemas.microsoft.com/office/drawing/2014/main" id="{88C0CF58-D37D-4A4C-AF30-6E2711EAA8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50488"/>
          <a:stretch/>
        </p:blipFill>
        <p:spPr>
          <a:xfrm>
            <a:off x="1646500" y="1310688"/>
            <a:ext cx="1497819" cy="489320"/>
          </a:xfrm>
          <a:prstGeom prst="rect">
            <a:avLst/>
          </a:prstGeom>
        </p:spPr>
      </p:pic>
      <p:pic>
        <p:nvPicPr>
          <p:cNvPr id="12" name="图片 11">
            <a:extLst>
              <a:ext uri="{FF2B5EF4-FFF2-40B4-BE49-F238E27FC236}">
                <a16:creationId xmlns="" xmlns:a16="http://schemas.microsoft.com/office/drawing/2014/main" id="{CD452D92-EFBD-4827-B9FE-4391346618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0488"/>
          <a:stretch/>
        </p:blipFill>
        <p:spPr>
          <a:xfrm>
            <a:off x="9047681" y="1310689"/>
            <a:ext cx="1497819" cy="489319"/>
          </a:xfrm>
          <a:prstGeom prst="rect">
            <a:avLst/>
          </a:prstGeom>
        </p:spPr>
      </p:pic>
    </p:spTree>
    <p:extLst>
      <p:ext uri="{BB962C8B-B14F-4D97-AF65-F5344CB8AC3E}">
        <p14:creationId xmlns:p14="http://schemas.microsoft.com/office/powerpoint/2010/main" val="105658676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205047" y="1677129"/>
            <a:ext cx="2236470" cy="400110"/>
          </a:xfrm>
          <a:prstGeom prst="rect">
            <a:avLst/>
          </a:prstGeom>
          <a:noFill/>
        </p:spPr>
        <p:txBody>
          <a:bodyPr wrap="square" rtlCol="0">
            <a:spAutoFit/>
          </a:bodyPr>
          <a:lstStyle/>
          <a:p>
            <a:pPr algn="dist"/>
            <a:r>
              <a:rPr lang="zh-CN" altLang="en-US" sz="2000" b="1" dirty="0">
                <a:cs typeface="+mn-ea"/>
                <a:sym typeface="+mn-lt"/>
              </a:rPr>
              <a:t>国际红十字运动</a:t>
            </a:r>
          </a:p>
        </p:txBody>
      </p:sp>
      <p:sp>
        <p:nvSpPr>
          <p:cNvPr id="6" name="矩形 5"/>
          <p:cNvSpPr/>
          <p:nvPr/>
        </p:nvSpPr>
        <p:spPr>
          <a:xfrm>
            <a:off x="1103446" y="4145135"/>
            <a:ext cx="10068198" cy="1750864"/>
          </a:xfrm>
          <a:prstGeom prst="rect">
            <a:avLst/>
          </a:prstGeom>
        </p:spPr>
        <p:txBody>
          <a:bodyPr wrap="square">
            <a:spAutoFit/>
          </a:bodyPr>
          <a:lstStyle/>
          <a:p>
            <a:pPr>
              <a:lnSpc>
                <a:spcPct val="200000"/>
              </a:lnSpc>
            </a:pPr>
            <a:r>
              <a:rPr lang="zh-CN" altLang="en-US" sz="1400" dirty="0">
                <a:cs typeface="+mn-ea"/>
                <a:sym typeface="+mn-lt"/>
              </a:rPr>
              <a:t>      国际红十字运动是由三部分组成的，即：红十字国际委员会、红十字会与红新月会国际联合会、各国红十字会和红新月会。这三部分组成一个整体，构成了一个世界性的人道主义运动。其任务是防止并减轻发生在无论何处的人类疾苦；保护人的生命和健康；保障人类尊严，尤其是在发生武装冲突和其他紧急情况的时候；为预防疾病、增进健康和社会福利而工作；鼓励志愿服务，鼓励本运动的成员随时做好准备为需要者提供帮助，鼓励对那些需要本运动保护和帮助的人持有普遍的同情心。</a:t>
            </a:r>
          </a:p>
        </p:txBody>
      </p:sp>
      <p:sp>
        <p:nvSpPr>
          <p:cNvPr id="9" name="文本框 8">
            <a:extLst>
              <a:ext uri="{FF2B5EF4-FFF2-40B4-BE49-F238E27FC236}">
                <a16:creationId xmlns="" xmlns:a16="http://schemas.microsoft.com/office/drawing/2014/main" id="{B4B59D9B-3C0D-437C-9CA8-B8A492D736C2}"/>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相关知识</a:t>
            </a:r>
          </a:p>
        </p:txBody>
      </p:sp>
      <p:pic>
        <p:nvPicPr>
          <p:cNvPr id="1026" name="Picture 2">
            <a:extLst>
              <a:ext uri="{FF2B5EF4-FFF2-40B4-BE49-F238E27FC236}">
                <a16:creationId xmlns="" xmlns:a16="http://schemas.microsoft.com/office/drawing/2014/main" id="{2F3C614D-C2AB-4CE0-88F7-02F53DCD1C2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740" b="63664"/>
          <a:stretch/>
        </p:blipFill>
        <p:spPr bwMode="auto">
          <a:xfrm>
            <a:off x="1249586" y="2314756"/>
            <a:ext cx="9543553" cy="14417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barn(inVertical)">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8"/>
          <p:cNvSpPr>
            <a:spLocks noEditPoints="1"/>
          </p:cNvSpPr>
          <p:nvPr/>
        </p:nvSpPr>
        <p:spPr bwMode="auto">
          <a:xfrm>
            <a:off x="1276349" y="1376050"/>
            <a:ext cx="468949" cy="470854"/>
          </a:xfrm>
          <a:custGeom>
            <a:avLst/>
            <a:gdLst>
              <a:gd name="T0" fmla="*/ 332 w 586"/>
              <a:gd name="T1" fmla="*/ 1 h 583"/>
              <a:gd name="T2" fmla="*/ 586 w 586"/>
              <a:gd name="T3" fmla="*/ 275 h 583"/>
              <a:gd name="T4" fmla="*/ 578 w 586"/>
              <a:gd name="T5" fmla="*/ 283 h 583"/>
              <a:gd name="T6" fmla="*/ 468 w 586"/>
              <a:gd name="T7" fmla="*/ 283 h 583"/>
              <a:gd name="T8" fmla="*/ 450 w 586"/>
              <a:gd name="T9" fmla="*/ 301 h 583"/>
              <a:gd name="T10" fmla="*/ 450 w 586"/>
              <a:gd name="T11" fmla="*/ 317 h 583"/>
              <a:gd name="T12" fmla="*/ 468 w 586"/>
              <a:gd name="T13" fmla="*/ 335 h 583"/>
              <a:gd name="T14" fmla="*/ 574 w 586"/>
              <a:gd name="T15" fmla="*/ 335 h 583"/>
              <a:gd name="T16" fmla="*/ 582 w 586"/>
              <a:gd name="T17" fmla="*/ 344 h 583"/>
              <a:gd name="T18" fmla="*/ 332 w 586"/>
              <a:gd name="T19" fmla="*/ 582 h 583"/>
              <a:gd name="T20" fmla="*/ 320 w 586"/>
              <a:gd name="T21" fmla="*/ 572 h 583"/>
              <a:gd name="T22" fmla="*/ 320 w 586"/>
              <a:gd name="T23" fmla="*/ 467 h 583"/>
              <a:gd name="T24" fmla="*/ 302 w 586"/>
              <a:gd name="T25" fmla="*/ 449 h 583"/>
              <a:gd name="T26" fmla="*/ 286 w 586"/>
              <a:gd name="T27" fmla="*/ 449 h 583"/>
              <a:gd name="T28" fmla="*/ 268 w 586"/>
              <a:gd name="T29" fmla="*/ 467 h 583"/>
              <a:gd name="T30" fmla="*/ 268 w 586"/>
              <a:gd name="T31" fmla="*/ 573 h 583"/>
              <a:gd name="T32" fmla="*/ 257 w 586"/>
              <a:gd name="T33" fmla="*/ 583 h 583"/>
              <a:gd name="T34" fmla="*/ 5 w 586"/>
              <a:gd name="T35" fmla="*/ 344 h 583"/>
              <a:gd name="T36" fmla="*/ 12 w 586"/>
              <a:gd name="T37" fmla="*/ 335 h 583"/>
              <a:gd name="T38" fmla="*/ 118 w 586"/>
              <a:gd name="T39" fmla="*/ 335 h 583"/>
              <a:gd name="T40" fmla="*/ 136 w 586"/>
              <a:gd name="T41" fmla="*/ 317 h 583"/>
              <a:gd name="T42" fmla="*/ 136 w 586"/>
              <a:gd name="T43" fmla="*/ 301 h 583"/>
              <a:gd name="T44" fmla="*/ 118 w 586"/>
              <a:gd name="T45" fmla="*/ 283 h 583"/>
              <a:gd name="T46" fmla="*/ 8 w 586"/>
              <a:gd name="T47" fmla="*/ 283 h 583"/>
              <a:gd name="T48" fmla="*/ 1 w 586"/>
              <a:gd name="T49" fmla="*/ 275 h 583"/>
              <a:gd name="T50" fmla="*/ 257 w 586"/>
              <a:gd name="T51" fmla="*/ 1 h 583"/>
              <a:gd name="T52" fmla="*/ 268 w 586"/>
              <a:gd name="T53" fmla="*/ 11 h 583"/>
              <a:gd name="T54" fmla="*/ 268 w 586"/>
              <a:gd name="T55" fmla="*/ 117 h 583"/>
              <a:gd name="T56" fmla="*/ 286 w 586"/>
              <a:gd name="T57" fmla="*/ 135 h 583"/>
              <a:gd name="T58" fmla="*/ 302 w 586"/>
              <a:gd name="T59" fmla="*/ 135 h 583"/>
              <a:gd name="T60" fmla="*/ 320 w 586"/>
              <a:gd name="T61" fmla="*/ 117 h 583"/>
              <a:gd name="T62" fmla="*/ 320 w 586"/>
              <a:gd name="T63" fmla="*/ 11 h 583"/>
              <a:gd name="T64" fmla="*/ 332 w 586"/>
              <a:gd name="T65" fmla="*/ 1 h 583"/>
              <a:gd name="T66" fmla="*/ 178 w 586"/>
              <a:gd name="T67" fmla="*/ 232 h 583"/>
              <a:gd name="T68" fmla="*/ 228 w 586"/>
              <a:gd name="T69" fmla="*/ 232 h 583"/>
              <a:gd name="T70" fmla="*/ 233 w 586"/>
              <a:gd name="T71" fmla="*/ 227 h 583"/>
              <a:gd name="T72" fmla="*/ 233 w 586"/>
              <a:gd name="T73" fmla="*/ 176 h 583"/>
              <a:gd name="T74" fmla="*/ 253 w 586"/>
              <a:gd name="T75" fmla="*/ 156 h 583"/>
              <a:gd name="T76" fmla="*/ 333 w 586"/>
              <a:gd name="T77" fmla="*/ 156 h 583"/>
              <a:gd name="T78" fmla="*/ 354 w 586"/>
              <a:gd name="T79" fmla="*/ 176 h 583"/>
              <a:gd name="T80" fmla="*/ 354 w 586"/>
              <a:gd name="T81" fmla="*/ 227 h 583"/>
              <a:gd name="T82" fmla="*/ 358 w 586"/>
              <a:gd name="T83" fmla="*/ 232 h 583"/>
              <a:gd name="T84" fmla="*/ 408 w 586"/>
              <a:gd name="T85" fmla="*/ 232 h 583"/>
              <a:gd name="T86" fmla="*/ 429 w 586"/>
              <a:gd name="T87" fmla="*/ 252 h 583"/>
              <a:gd name="T88" fmla="*/ 429 w 586"/>
              <a:gd name="T89" fmla="*/ 332 h 583"/>
              <a:gd name="T90" fmla="*/ 408 w 586"/>
              <a:gd name="T91" fmla="*/ 352 h 583"/>
              <a:gd name="T92" fmla="*/ 358 w 586"/>
              <a:gd name="T93" fmla="*/ 352 h 583"/>
              <a:gd name="T94" fmla="*/ 354 w 586"/>
              <a:gd name="T95" fmla="*/ 357 h 583"/>
              <a:gd name="T96" fmla="*/ 354 w 586"/>
              <a:gd name="T97" fmla="*/ 407 h 583"/>
              <a:gd name="T98" fmla="*/ 333 w 586"/>
              <a:gd name="T99" fmla="*/ 427 h 583"/>
              <a:gd name="T100" fmla="*/ 253 w 586"/>
              <a:gd name="T101" fmla="*/ 427 h 583"/>
              <a:gd name="T102" fmla="*/ 233 w 586"/>
              <a:gd name="T103" fmla="*/ 407 h 583"/>
              <a:gd name="T104" fmla="*/ 233 w 586"/>
              <a:gd name="T105" fmla="*/ 357 h 583"/>
              <a:gd name="T106" fmla="*/ 228 w 586"/>
              <a:gd name="T107" fmla="*/ 352 h 583"/>
              <a:gd name="T108" fmla="*/ 178 w 586"/>
              <a:gd name="T109" fmla="*/ 352 h 583"/>
              <a:gd name="T110" fmla="*/ 158 w 586"/>
              <a:gd name="T111" fmla="*/ 332 h 583"/>
              <a:gd name="T112" fmla="*/ 158 w 586"/>
              <a:gd name="T113" fmla="*/ 252 h 583"/>
              <a:gd name="T114" fmla="*/ 178 w 586"/>
              <a:gd name="T115" fmla="*/ 23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6" h="583">
                <a:moveTo>
                  <a:pt x="332" y="1"/>
                </a:moveTo>
                <a:cubicBezTo>
                  <a:pt x="470" y="19"/>
                  <a:pt x="578" y="134"/>
                  <a:pt x="586" y="275"/>
                </a:cubicBezTo>
                <a:cubicBezTo>
                  <a:pt x="586" y="279"/>
                  <a:pt x="582" y="283"/>
                  <a:pt x="578" y="283"/>
                </a:cubicBezTo>
                <a:cubicBezTo>
                  <a:pt x="468" y="283"/>
                  <a:pt x="468" y="283"/>
                  <a:pt x="468" y="283"/>
                </a:cubicBezTo>
                <a:cubicBezTo>
                  <a:pt x="458" y="283"/>
                  <a:pt x="450" y="291"/>
                  <a:pt x="450" y="301"/>
                </a:cubicBezTo>
                <a:cubicBezTo>
                  <a:pt x="450" y="317"/>
                  <a:pt x="450" y="317"/>
                  <a:pt x="450" y="317"/>
                </a:cubicBezTo>
                <a:cubicBezTo>
                  <a:pt x="450" y="327"/>
                  <a:pt x="458" y="335"/>
                  <a:pt x="468" y="335"/>
                </a:cubicBezTo>
                <a:cubicBezTo>
                  <a:pt x="574" y="335"/>
                  <a:pt x="574" y="335"/>
                  <a:pt x="574" y="335"/>
                </a:cubicBezTo>
                <a:cubicBezTo>
                  <a:pt x="579" y="335"/>
                  <a:pt x="582" y="339"/>
                  <a:pt x="582" y="344"/>
                </a:cubicBezTo>
                <a:cubicBezTo>
                  <a:pt x="559" y="469"/>
                  <a:pt x="458" y="566"/>
                  <a:pt x="332" y="582"/>
                </a:cubicBezTo>
                <a:cubicBezTo>
                  <a:pt x="326" y="583"/>
                  <a:pt x="320" y="579"/>
                  <a:pt x="320" y="572"/>
                </a:cubicBezTo>
                <a:cubicBezTo>
                  <a:pt x="320" y="467"/>
                  <a:pt x="320" y="467"/>
                  <a:pt x="320" y="467"/>
                </a:cubicBezTo>
                <a:cubicBezTo>
                  <a:pt x="320" y="457"/>
                  <a:pt x="312" y="449"/>
                  <a:pt x="302" y="449"/>
                </a:cubicBezTo>
                <a:cubicBezTo>
                  <a:pt x="286" y="449"/>
                  <a:pt x="286" y="449"/>
                  <a:pt x="286" y="449"/>
                </a:cubicBezTo>
                <a:cubicBezTo>
                  <a:pt x="276" y="449"/>
                  <a:pt x="268" y="457"/>
                  <a:pt x="268" y="467"/>
                </a:cubicBezTo>
                <a:cubicBezTo>
                  <a:pt x="268" y="573"/>
                  <a:pt x="268" y="573"/>
                  <a:pt x="268" y="573"/>
                </a:cubicBezTo>
                <a:cubicBezTo>
                  <a:pt x="268" y="579"/>
                  <a:pt x="263" y="583"/>
                  <a:pt x="257" y="583"/>
                </a:cubicBezTo>
                <a:cubicBezTo>
                  <a:pt x="130" y="567"/>
                  <a:pt x="27" y="469"/>
                  <a:pt x="5" y="344"/>
                </a:cubicBezTo>
                <a:cubicBezTo>
                  <a:pt x="4" y="339"/>
                  <a:pt x="8" y="335"/>
                  <a:pt x="12" y="335"/>
                </a:cubicBezTo>
                <a:cubicBezTo>
                  <a:pt x="118" y="335"/>
                  <a:pt x="118" y="335"/>
                  <a:pt x="118" y="335"/>
                </a:cubicBezTo>
                <a:cubicBezTo>
                  <a:pt x="128" y="335"/>
                  <a:pt x="136" y="327"/>
                  <a:pt x="136" y="317"/>
                </a:cubicBezTo>
                <a:cubicBezTo>
                  <a:pt x="136" y="301"/>
                  <a:pt x="136" y="301"/>
                  <a:pt x="136" y="301"/>
                </a:cubicBezTo>
                <a:cubicBezTo>
                  <a:pt x="136" y="291"/>
                  <a:pt x="128" y="283"/>
                  <a:pt x="118" y="283"/>
                </a:cubicBezTo>
                <a:cubicBezTo>
                  <a:pt x="8" y="283"/>
                  <a:pt x="8" y="283"/>
                  <a:pt x="8" y="283"/>
                </a:cubicBezTo>
                <a:cubicBezTo>
                  <a:pt x="4" y="283"/>
                  <a:pt x="0" y="279"/>
                  <a:pt x="1" y="275"/>
                </a:cubicBezTo>
                <a:cubicBezTo>
                  <a:pt x="9" y="133"/>
                  <a:pt x="118" y="18"/>
                  <a:pt x="257" y="1"/>
                </a:cubicBezTo>
                <a:cubicBezTo>
                  <a:pt x="263" y="0"/>
                  <a:pt x="268" y="5"/>
                  <a:pt x="268" y="11"/>
                </a:cubicBezTo>
                <a:cubicBezTo>
                  <a:pt x="268" y="117"/>
                  <a:pt x="268" y="117"/>
                  <a:pt x="268" y="117"/>
                </a:cubicBezTo>
                <a:cubicBezTo>
                  <a:pt x="268" y="127"/>
                  <a:pt x="276" y="135"/>
                  <a:pt x="286" y="135"/>
                </a:cubicBezTo>
                <a:cubicBezTo>
                  <a:pt x="302" y="135"/>
                  <a:pt x="302" y="135"/>
                  <a:pt x="302" y="135"/>
                </a:cubicBezTo>
                <a:cubicBezTo>
                  <a:pt x="312" y="135"/>
                  <a:pt x="320" y="127"/>
                  <a:pt x="320" y="117"/>
                </a:cubicBezTo>
                <a:cubicBezTo>
                  <a:pt x="320" y="11"/>
                  <a:pt x="320" y="11"/>
                  <a:pt x="320" y="11"/>
                </a:cubicBezTo>
                <a:cubicBezTo>
                  <a:pt x="320" y="5"/>
                  <a:pt x="326" y="0"/>
                  <a:pt x="332" y="1"/>
                </a:cubicBezTo>
                <a:close/>
                <a:moveTo>
                  <a:pt x="178" y="232"/>
                </a:moveTo>
                <a:cubicBezTo>
                  <a:pt x="228" y="232"/>
                  <a:pt x="228" y="232"/>
                  <a:pt x="228" y="232"/>
                </a:cubicBezTo>
                <a:cubicBezTo>
                  <a:pt x="231" y="232"/>
                  <a:pt x="233" y="229"/>
                  <a:pt x="233" y="227"/>
                </a:cubicBezTo>
                <a:cubicBezTo>
                  <a:pt x="233" y="176"/>
                  <a:pt x="233" y="176"/>
                  <a:pt x="233" y="176"/>
                </a:cubicBezTo>
                <a:cubicBezTo>
                  <a:pt x="233" y="165"/>
                  <a:pt x="242" y="156"/>
                  <a:pt x="253" y="156"/>
                </a:cubicBezTo>
                <a:cubicBezTo>
                  <a:pt x="333" y="156"/>
                  <a:pt x="333" y="156"/>
                  <a:pt x="333" y="156"/>
                </a:cubicBezTo>
                <a:cubicBezTo>
                  <a:pt x="344" y="156"/>
                  <a:pt x="354" y="165"/>
                  <a:pt x="354" y="176"/>
                </a:cubicBezTo>
                <a:cubicBezTo>
                  <a:pt x="354" y="227"/>
                  <a:pt x="354" y="227"/>
                  <a:pt x="354" y="227"/>
                </a:cubicBezTo>
                <a:cubicBezTo>
                  <a:pt x="354" y="229"/>
                  <a:pt x="356" y="232"/>
                  <a:pt x="358" y="232"/>
                </a:cubicBezTo>
                <a:cubicBezTo>
                  <a:pt x="408" y="232"/>
                  <a:pt x="408" y="232"/>
                  <a:pt x="408" y="232"/>
                </a:cubicBezTo>
                <a:cubicBezTo>
                  <a:pt x="419" y="232"/>
                  <a:pt x="429" y="241"/>
                  <a:pt x="429" y="252"/>
                </a:cubicBezTo>
                <a:cubicBezTo>
                  <a:pt x="429" y="332"/>
                  <a:pt x="429" y="332"/>
                  <a:pt x="429" y="332"/>
                </a:cubicBezTo>
                <a:cubicBezTo>
                  <a:pt x="429" y="343"/>
                  <a:pt x="419" y="352"/>
                  <a:pt x="408" y="352"/>
                </a:cubicBezTo>
                <a:cubicBezTo>
                  <a:pt x="358" y="352"/>
                  <a:pt x="358" y="352"/>
                  <a:pt x="358" y="352"/>
                </a:cubicBezTo>
                <a:cubicBezTo>
                  <a:pt x="356" y="352"/>
                  <a:pt x="354" y="354"/>
                  <a:pt x="354" y="357"/>
                </a:cubicBezTo>
                <a:cubicBezTo>
                  <a:pt x="354" y="407"/>
                  <a:pt x="354" y="407"/>
                  <a:pt x="354" y="407"/>
                </a:cubicBezTo>
                <a:cubicBezTo>
                  <a:pt x="354" y="418"/>
                  <a:pt x="344" y="427"/>
                  <a:pt x="333" y="427"/>
                </a:cubicBezTo>
                <a:cubicBezTo>
                  <a:pt x="253" y="427"/>
                  <a:pt x="253" y="427"/>
                  <a:pt x="253" y="427"/>
                </a:cubicBezTo>
                <a:cubicBezTo>
                  <a:pt x="242" y="427"/>
                  <a:pt x="233" y="418"/>
                  <a:pt x="233" y="407"/>
                </a:cubicBezTo>
                <a:cubicBezTo>
                  <a:pt x="233" y="357"/>
                  <a:pt x="233" y="357"/>
                  <a:pt x="233" y="357"/>
                </a:cubicBezTo>
                <a:cubicBezTo>
                  <a:pt x="233" y="354"/>
                  <a:pt x="231" y="352"/>
                  <a:pt x="228" y="352"/>
                </a:cubicBezTo>
                <a:cubicBezTo>
                  <a:pt x="178" y="352"/>
                  <a:pt x="178" y="352"/>
                  <a:pt x="178" y="352"/>
                </a:cubicBezTo>
                <a:cubicBezTo>
                  <a:pt x="167" y="352"/>
                  <a:pt x="158" y="343"/>
                  <a:pt x="158" y="332"/>
                </a:cubicBezTo>
                <a:cubicBezTo>
                  <a:pt x="158" y="252"/>
                  <a:pt x="158" y="252"/>
                  <a:pt x="158" y="252"/>
                </a:cubicBezTo>
                <a:cubicBezTo>
                  <a:pt x="158" y="241"/>
                  <a:pt x="167" y="232"/>
                  <a:pt x="178" y="232"/>
                </a:cubicBezTo>
                <a:close/>
              </a:path>
            </a:pathLst>
          </a:custGeom>
          <a:solidFill>
            <a:schemeClr val="bg1"/>
          </a:solidFill>
          <a:ln>
            <a:noFill/>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5" name="文本框 4"/>
          <p:cNvSpPr txBox="1"/>
          <p:nvPr/>
        </p:nvSpPr>
        <p:spPr>
          <a:xfrm>
            <a:off x="5234102" y="1775422"/>
            <a:ext cx="2850969" cy="400110"/>
          </a:xfrm>
          <a:prstGeom prst="rect">
            <a:avLst/>
          </a:prstGeom>
          <a:noFill/>
        </p:spPr>
        <p:txBody>
          <a:bodyPr wrap="square" rtlCol="0">
            <a:spAutoFit/>
          </a:bodyPr>
          <a:lstStyle/>
          <a:p>
            <a:pPr algn="dist"/>
            <a:r>
              <a:rPr lang="zh-CN" altLang="en-US" sz="2000" b="1" dirty="0">
                <a:cs typeface="+mn-ea"/>
                <a:sym typeface="+mn-lt"/>
              </a:rPr>
              <a:t>红十字国际委员会</a:t>
            </a:r>
          </a:p>
        </p:txBody>
      </p:sp>
      <p:sp>
        <p:nvSpPr>
          <p:cNvPr id="6" name="矩形 5"/>
          <p:cNvSpPr/>
          <p:nvPr/>
        </p:nvSpPr>
        <p:spPr>
          <a:xfrm>
            <a:off x="5109643" y="2274783"/>
            <a:ext cx="5950856" cy="3043525"/>
          </a:xfrm>
          <a:prstGeom prst="rect">
            <a:avLst/>
          </a:prstGeom>
        </p:spPr>
        <p:txBody>
          <a:bodyPr wrap="square">
            <a:spAutoFit/>
          </a:bodyPr>
          <a:lstStyle/>
          <a:p>
            <a:pPr>
              <a:lnSpc>
                <a:spcPct val="200000"/>
              </a:lnSpc>
            </a:pPr>
            <a:r>
              <a:rPr lang="zh-CN" altLang="en-US" sz="1400" dirty="0">
                <a:cs typeface="+mn-ea"/>
                <a:sym typeface="+mn-lt"/>
              </a:rPr>
              <a:t>    红十字国际委员会创建于</a:t>
            </a:r>
            <a:r>
              <a:rPr lang="en-US" altLang="zh-CN" sz="1400" dirty="0">
                <a:cs typeface="+mn-ea"/>
                <a:sym typeface="+mn-lt"/>
              </a:rPr>
              <a:t>1863</a:t>
            </a:r>
            <a:r>
              <a:rPr lang="zh-CN" altLang="en-US" sz="1400" dirty="0">
                <a:cs typeface="+mn-ea"/>
                <a:sym typeface="+mn-lt"/>
              </a:rPr>
              <a:t>年，它是</a:t>
            </a:r>
            <a:r>
              <a:rPr lang="en-US" altLang="zh-CN" sz="1400" dirty="0">
                <a:cs typeface="+mn-ea"/>
                <a:sym typeface="+mn-lt"/>
              </a:rPr>
              <a:t>《</a:t>
            </a:r>
            <a:r>
              <a:rPr lang="zh-CN" altLang="en-US" sz="1400" dirty="0">
                <a:cs typeface="+mn-ea"/>
                <a:sym typeface="+mn-lt"/>
              </a:rPr>
              <a:t>日内瓦公约</a:t>
            </a:r>
            <a:r>
              <a:rPr lang="en-US" altLang="zh-CN" sz="1400" dirty="0">
                <a:cs typeface="+mn-ea"/>
                <a:sym typeface="+mn-lt"/>
              </a:rPr>
              <a:t>》</a:t>
            </a:r>
            <a:r>
              <a:rPr lang="zh-CN" altLang="en-US" sz="1400" dirty="0">
                <a:cs typeface="+mn-ea"/>
                <a:sym typeface="+mn-lt"/>
              </a:rPr>
              <a:t>和国际红十字与红新月运动的发起者。该组织负责指导和协调国际红十字与红新月运动在武装冲突和其他暴力局势中开展的国际行动。红十字国际委员会以保护武装冲突和其他暴力局势受难者的生命与尊严，并向他们提供援助为使命，还通过推广和加强人道法与普遍人道原则，尽力防止苦难发生，是一个公正、中立和独立的组织，也是红十字与红新月运动中历史最为悠久且最负盛誉的组织。</a:t>
            </a:r>
          </a:p>
        </p:txBody>
      </p:sp>
      <p:sp>
        <p:nvSpPr>
          <p:cNvPr id="12" name="文本框 11"/>
          <p:cNvSpPr txBox="1"/>
          <p:nvPr/>
        </p:nvSpPr>
        <p:spPr>
          <a:xfrm>
            <a:off x="1867552" y="5747107"/>
            <a:ext cx="2457093" cy="337617"/>
          </a:xfrm>
          <a:prstGeom prst="rect">
            <a:avLst/>
          </a:prstGeom>
          <a:noFill/>
        </p:spPr>
        <p:txBody>
          <a:bodyPr wrap="square" rtlCol="0">
            <a:spAutoFit/>
          </a:bodyPr>
          <a:lstStyle/>
          <a:p>
            <a:pPr algn="dist"/>
            <a:r>
              <a:rPr lang="zh-CN" altLang="en-US" sz="1600" b="1" dirty="0">
                <a:cs typeface="+mn-ea"/>
                <a:sym typeface="+mn-lt"/>
              </a:rPr>
              <a:t>主席彼得</a:t>
            </a:r>
            <a:r>
              <a:rPr lang="en-US" altLang="zh-CN" sz="1600" b="1" dirty="0">
                <a:cs typeface="+mn-ea"/>
                <a:sym typeface="+mn-lt"/>
              </a:rPr>
              <a:t>·</a:t>
            </a:r>
            <a:r>
              <a:rPr lang="zh-CN" altLang="en-US" sz="1600" b="1" dirty="0">
                <a:cs typeface="+mn-ea"/>
                <a:sym typeface="+mn-lt"/>
              </a:rPr>
              <a:t>毛雷尔</a:t>
            </a:r>
          </a:p>
        </p:txBody>
      </p:sp>
      <p:sp>
        <p:nvSpPr>
          <p:cNvPr id="14" name="矩形 13"/>
          <p:cNvSpPr/>
          <p:nvPr/>
        </p:nvSpPr>
        <p:spPr>
          <a:xfrm>
            <a:off x="0" y="6543666"/>
            <a:ext cx="12192000" cy="3376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pic>
        <p:nvPicPr>
          <p:cNvPr id="2050" name="Picture 2">
            <a:extLst>
              <a:ext uri="{FF2B5EF4-FFF2-40B4-BE49-F238E27FC236}">
                <a16:creationId xmlns="" xmlns:a16="http://schemas.microsoft.com/office/drawing/2014/main" id="{1E273A49-5D97-4AA0-83DA-A221F02028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910" y="1775422"/>
            <a:ext cx="2699735" cy="36890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5" name="文本框 14">
            <a:extLst>
              <a:ext uri="{FF2B5EF4-FFF2-40B4-BE49-F238E27FC236}">
                <a16:creationId xmlns="" xmlns:a16="http://schemas.microsoft.com/office/drawing/2014/main" id="{4B655CD5-2FCE-41FA-B0CA-2FFA8C659105}"/>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相关知识</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1000"/>
                                        <p:tgtEl>
                                          <p:spTgt spid="2050"/>
                                        </p:tgtEl>
                                      </p:cBhvr>
                                    </p:animEffect>
                                    <p:anim calcmode="lin" valueType="num">
                                      <p:cBhvr>
                                        <p:cTn id="13" dur="1000" fill="hold"/>
                                        <p:tgtEl>
                                          <p:spTgt spid="2050"/>
                                        </p:tgtEl>
                                        <p:attrNameLst>
                                          <p:attrName>ppt_x</p:attrName>
                                        </p:attrNameLst>
                                      </p:cBhvr>
                                      <p:tavLst>
                                        <p:tav tm="0">
                                          <p:val>
                                            <p:strVal val="#ppt_x"/>
                                          </p:val>
                                        </p:tav>
                                        <p:tav tm="100000">
                                          <p:val>
                                            <p:strVal val="#ppt_x"/>
                                          </p:val>
                                        </p:tav>
                                      </p:tavLst>
                                    </p:anim>
                                    <p:anim calcmode="lin" valueType="num">
                                      <p:cBhvr>
                                        <p:cTn id="14"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28"/>
          <p:cNvSpPr>
            <a:spLocks noEditPoints="1"/>
          </p:cNvSpPr>
          <p:nvPr/>
        </p:nvSpPr>
        <p:spPr bwMode="auto">
          <a:xfrm>
            <a:off x="937261" y="1492676"/>
            <a:ext cx="468949" cy="470854"/>
          </a:xfrm>
          <a:custGeom>
            <a:avLst/>
            <a:gdLst>
              <a:gd name="T0" fmla="*/ 332 w 586"/>
              <a:gd name="T1" fmla="*/ 1 h 583"/>
              <a:gd name="T2" fmla="*/ 586 w 586"/>
              <a:gd name="T3" fmla="*/ 275 h 583"/>
              <a:gd name="T4" fmla="*/ 578 w 586"/>
              <a:gd name="T5" fmla="*/ 283 h 583"/>
              <a:gd name="T6" fmla="*/ 468 w 586"/>
              <a:gd name="T7" fmla="*/ 283 h 583"/>
              <a:gd name="T8" fmla="*/ 450 w 586"/>
              <a:gd name="T9" fmla="*/ 301 h 583"/>
              <a:gd name="T10" fmla="*/ 450 w 586"/>
              <a:gd name="T11" fmla="*/ 317 h 583"/>
              <a:gd name="T12" fmla="*/ 468 w 586"/>
              <a:gd name="T13" fmla="*/ 335 h 583"/>
              <a:gd name="T14" fmla="*/ 574 w 586"/>
              <a:gd name="T15" fmla="*/ 335 h 583"/>
              <a:gd name="T16" fmla="*/ 582 w 586"/>
              <a:gd name="T17" fmla="*/ 344 h 583"/>
              <a:gd name="T18" fmla="*/ 332 w 586"/>
              <a:gd name="T19" fmla="*/ 582 h 583"/>
              <a:gd name="T20" fmla="*/ 320 w 586"/>
              <a:gd name="T21" fmla="*/ 572 h 583"/>
              <a:gd name="T22" fmla="*/ 320 w 586"/>
              <a:gd name="T23" fmla="*/ 467 h 583"/>
              <a:gd name="T24" fmla="*/ 302 w 586"/>
              <a:gd name="T25" fmla="*/ 449 h 583"/>
              <a:gd name="T26" fmla="*/ 286 w 586"/>
              <a:gd name="T27" fmla="*/ 449 h 583"/>
              <a:gd name="T28" fmla="*/ 268 w 586"/>
              <a:gd name="T29" fmla="*/ 467 h 583"/>
              <a:gd name="T30" fmla="*/ 268 w 586"/>
              <a:gd name="T31" fmla="*/ 573 h 583"/>
              <a:gd name="T32" fmla="*/ 257 w 586"/>
              <a:gd name="T33" fmla="*/ 583 h 583"/>
              <a:gd name="T34" fmla="*/ 5 w 586"/>
              <a:gd name="T35" fmla="*/ 344 h 583"/>
              <a:gd name="T36" fmla="*/ 12 w 586"/>
              <a:gd name="T37" fmla="*/ 335 h 583"/>
              <a:gd name="T38" fmla="*/ 118 w 586"/>
              <a:gd name="T39" fmla="*/ 335 h 583"/>
              <a:gd name="T40" fmla="*/ 136 w 586"/>
              <a:gd name="T41" fmla="*/ 317 h 583"/>
              <a:gd name="T42" fmla="*/ 136 w 586"/>
              <a:gd name="T43" fmla="*/ 301 h 583"/>
              <a:gd name="T44" fmla="*/ 118 w 586"/>
              <a:gd name="T45" fmla="*/ 283 h 583"/>
              <a:gd name="T46" fmla="*/ 8 w 586"/>
              <a:gd name="T47" fmla="*/ 283 h 583"/>
              <a:gd name="T48" fmla="*/ 1 w 586"/>
              <a:gd name="T49" fmla="*/ 275 h 583"/>
              <a:gd name="T50" fmla="*/ 257 w 586"/>
              <a:gd name="T51" fmla="*/ 1 h 583"/>
              <a:gd name="T52" fmla="*/ 268 w 586"/>
              <a:gd name="T53" fmla="*/ 11 h 583"/>
              <a:gd name="T54" fmla="*/ 268 w 586"/>
              <a:gd name="T55" fmla="*/ 117 h 583"/>
              <a:gd name="T56" fmla="*/ 286 w 586"/>
              <a:gd name="T57" fmla="*/ 135 h 583"/>
              <a:gd name="T58" fmla="*/ 302 w 586"/>
              <a:gd name="T59" fmla="*/ 135 h 583"/>
              <a:gd name="T60" fmla="*/ 320 w 586"/>
              <a:gd name="T61" fmla="*/ 117 h 583"/>
              <a:gd name="T62" fmla="*/ 320 w 586"/>
              <a:gd name="T63" fmla="*/ 11 h 583"/>
              <a:gd name="T64" fmla="*/ 332 w 586"/>
              <a:gd name="T65" fmla="*/ 1 h 583"/>
              <a:gd name="T66" fmla="*/ 178 w 586"/>
              <a:gd name="T67" fmla="*/ 232 h 583"/>
              <a:gd name="T68" fmla="*/ 228 w 586"/>
              <a:gd name="T69" fmla="*/ 232 h 583"/>
              <a:gd name="T70" fmla="*/ 233 w 586"/>
              <a:gd name="T71" fmla="*/ 227 h 583"/>
              <a:gd name="T72" fmla="*/ 233 w 586"/>
              <a:gd name="T73" fmla="*/ 176 h 583"/>
              <a:gd name="T74" fmla="*/ 253 w 586"/>
              <a:gd name="T75" fmla="*/ 156 h 583"/>
              <a:gd name="T76" fmla="*/ 333 w 586"/>
              <a:gd name="T77" fmla="*/ 156 h 583"/>
              <a:gd name="T78" fmla="*/ 354 w 586"/>
              <a:gd name="T79" fmla="*/ 176 h 583"/>
              <a:gd name="T80" fmla="*/ 354 w 586"/>
              <a:gd name="T81" fmla="*/ 227 h 583"/>
              <a:gd name="T82" fmla="*/ 358 w 586"/>
              <a:gd name="T83" fmla="*/ 232 h 583"/>
              <a:gd name="T84" fmla="*/ 408 w 586"/>
              <a:gd name="T85" fmla="*/ 232 h 583"/>
              <a:gd name="T86" fmla="*/ 429 w 586"/>
              <a:gd name="T87" fmla="*/ 252 h 583"/>
              <a:gd name="T88" fmla="*/ 429 w 586"/>
              <a:gd name="T89" fmla="*/ 332 h 583"/>
              <a:gd name="T90" fmla="*/ 408 w 586"/>
              <a:gd name="T91" fmla="*/ 352 h 583"/>
              <a:gd name="T92" fmla="*/ 358 w 586"/>
              <a:gd name="T93" fmla="*/ 352 h 583"/>
              <a:gd name="T94" fmla="*/ 354 w 586"/>
              <a:gd name="T95" fmla="*/ 357 h 583"/>
              <a:gd name="T96" fmla="*/ 354 w 586"/>
              <a:gd name="T97" fmla="*/ 407 h 583"/>
              <a:gd name="T98" fmla="*/ 333 w 586"/>
              <a:gd name="T99" fmla="*/ 427 h 583"/>
              <a:gd name="T100" fmla="*/ 253 w 586"/>
              <a:gd name="T101" fmla="*/ 427 h 583"/>
              <a:gd name="T102" fmla="*/ 233 w 586"/>
              <a:gd name="T103" fmla="*/ 407 h 583"/>
              <a:gd name="T104" fmla="*/ 233 w 586"/>
              <a:gd name="T105" fmla="*/ 357 h 583"/>
              <a:gd name="T106" fmla="*/ 228 w 586"/>
              <a:gd name="T107" fmla="*/ 352 h 583"/>
              <a:gd name="T108" fmla="*/ 178 w 586"/>
              <a:gd name="T109" fmla="*/ 352 h 583"/>
              <a:gd name="T110" fmla="*/ 158 w 586"/>
              <a:gd name="T111" fmla="*/ 332 h 583"/>
              <a:gd name="T112" fmla="*/ 158 w 586"/>
              <a:gd name="T113" fmla="*/ 252 h 583"/>
              <a:gd name="T114" fmla="*/ 178 w 586"/>
              <a:gd name="T115" fmla="*/ 23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6" h="583">
                <a:moveTo>
                  <a:pt x="332" y="1"/>
                </a:moveTo>
                <a:cubicBezTo>
                  <a:pt x="470" y="19"/>
                  <a:pt x="578" y="134"/>
                  <a:pt x="586" y="275"/>
                </a:cubicBezTo>
                <a:cubicBezTo>
                  <a:pt x="586" y="279"/>
                  <a:pt x="582" y="283"/>
                  <a:pt x="578" y="283"/>
                </a:cubicBezTo>
                <a:cubicBezTo>
                  <a:pt x="468" y="283"/>
                  <a:pt x="468" y="283"/>
                  <a:pt x="468" y="283"/>
                </a:cubicBezTo>
                <a:cubicBezTo>
                  <a:pt x="458" y="283"/>
                  <a:pt x="450" y="291"/>
                  <a:pt x="450" y="301"/>
                </a:cubicBezTo>
                <a:cubicBezTo>
                  <a:pt x="450" y="317"/>
                  <a:pt x="450" y="317"/>
                  <a:pt x="450" y="317"/>
                </a:cubicBezTo>
                <a:cubicBezTo>
                  <a:pt x="450" y="327"/>
                  <a:pt x="458" y="335"/>
                  <a:pt x="468" y="335"/>
                </a:cubicBezTo>
                <a:cubicBezTo>
                  <a:pt x="574" y="335"/>
                  <a:pt x="574" y="335"/>
                  <a:pt x="574" y="335"/>
                </a:cubicBezTo>
                <a:cubicBezTo>
                  <a:pt x="579" y="335"/>
                  <a:pt x="582" y="339"/>
                  <a:pt x="582" y="344"/>
                </a:cubicBezTo>
                <a:cubicBezTo>
                  <a:pt x="559" y="469"/>
                  <a:pt x="458" y="566"/>
                  <a:pt x="332" y="582"/>
                </a:cubicBezTo>
                <a:cubicBezTo>
                  <a:pt x="326" y="583"/>
                  <a:pt x="320" y="579"/>
                  <a:pt x="320" y="572"/>
                </a:cubicBezTo>
                <a:cubicBezTo>
                  <a:pt x="320" y="467"/>
                  <a:pt x="320" y="467"/>
                  <a:pt x="320" y="467"/>
                </a:cubicBezTo>
                <a:cubicBezTo>
                  <a:pt x="320" y="457"/>
                  <a:pt x="312" y="449"/>
                  <a:pt x="302" y="449"/>
                </a:cubicBezTo>
                <a:cubicBezTo>
                  <a:pt x="286" y="449"/>
                  <a:pt x="286" y="449"/>
                  <a:pt x="286" y="449"/>
                </a:cubicBezTo>
                <a:cubicBezTo>
                  <a:pt x="276" y="449"/>
                  <a:pt x="268" y="457"/>
                  <a:pt x="268" y="467"/>
                </a:cubicBezTo>
                <a:cubicBezTo>
                  <a:pt x="268" y="573"/>
                  <a:pt x="268" y="573"/>
                  <a:pt x="268" y="573"/>
                </a:cubicBezTo>
                <a:cubicBezTo>
                  <a:pt x="268" y="579"/>
                  <a:pt x="263" y="583"/>
                  <a:pt x="257" y="583"/>
                </a:cubicBezTo>
                <a:cubicBezTo>
                  <a:pt x="130" y="567"/>
                  <a:pt x="27" y="469"/>
                  <a:pt x="5" y="344"/>
                </a:cubicBezTo>
                <a:cubicBezTo>
                  <a:pt x="4" y="339"/>
                  <a:pt x="8" y="335"/>
                  <a:pt x="12" y="335"/>
                </a:cubicBezTo>
                <a:cubicBezTo>
                  <a:pt x="118" y="335"/>
                  <a:pt x="118" y="335"/>
                  <a:pt x="118" y="335"/>
                </a:cubicBezTo>
                <a:cubicBezTo>
                  <a:pt x="128" y="335"/>
                  <a:pt x="136" y="327"/>
                  <a:pt x="136" y="317"/>
                </a:cubicBezTo>
                <a:cubicBezTo>
                  <a:pt x="136" y="301"/>
                  <a:pt x="136" y="301"/>
                  <a:pt x="136" y="301"/>
                </a:cubicBezTo>
                <a:cubicBezTo>
                  <a:pt x="136" y="291"/>
                  <a:pt x="128" y="283"/>
                  <a:pt x="118" y="283"/>
                </a:cubicBezTo>
                <a:cubicBezTo>
                  <a:pt x="8" y="283"/>
                  <a:pt x="8" y="283"/>
                  <a:pt x="8" y="283"/>
                </a:cubicBezTo>
                <a:cubicBezTo>
                  <a:pt x="4" y="283"/>
                  <a:pt x="0" y="279"/>
                  <a:pt x="1" y="275"/>
                </a:cubicBezTo>
                <a:cubicBezTo>
                  <a:pt x="9" y="133"/>
                  <a:pt x="118" y="18"/>
                  <a:pt x="257" y="1"/>
                </a:cubicBezTo>
                <a:cubicBezTo>
                  <a:pt x="263" y="0"/>
                  <a:pt x="268" y="5"/>
                  <a:pt x="268" y="11"/>
                </a:cubicBezTo>
                <a:cubicBezTo>
                  <a:pt x="268" y="117"/>
                  <a:pt x="268" y="117"/>
                  <a:pt x="268" y="117"/>
                </a:cubicBezTo>
                <a:cubicBezTo>
                  <a:pt x="268" y="127"/>
                  <a:pt x="276" y="135"/>
                  <a:pt x="286" y="135"/>
                </a:cubicBezTo>
                <a:cubicBezTo>
                  <a:pt x="302" y="135"/>
                  <a:pt x="302" y="135"/>
                  <a:pt x="302" y="135"/>
                </a:cubicBezTo>
                <a:cubicBezTo>
                  <a:pt x="312" y="135"/>
                  <a:pt x="320" y="127"/>
                  <a:pt x="320" y="117"/>
                </a:cubicBezTo>
                <a:cubicBezTo>
                  <a:pt x="320" y="11"/>
                  <a:pt x="320" y="11"/>
                  <a:pt x="320" y="11"/>
                </a:cubicBezTo>
                <a:cubicBezTo>
                  <a:pt x="320" y="5"/>
                  <a:pt x="326" y="0"/>
                  <a:pt x="332" y="1"/>
                </a:cubicBezTo>
                <a:close/>
                <a:moveTo>
                  <a:pt x="178" y="232"/>
                </a:moveTo>
                <a:cubicBezTo>
                  <a:pt x="228" y="232"/>
                  <a:pt x="228" y="232"/>
                  <a:pt x="228" y="232"/>
                </a:cubicBezTo>
                <a:cubicBezTo>
                  <a:pt x="231" y="232"/>
                  <a:pt x="233" y="229"/>
                  <a:pt x="233" y="227"/>
                </a:cubicBezTo>
                <a:cubicBezTo>
                  <a:pt x="233" y="176"/>
                  <a:pt x="233" y="176"/>
                  <a:pt x="233" y="176"/>
                </a:cubicBezTo>
                <a:cubicBezTo>
                  <a:pt x="233" y="165"/>
                  <a:pt x="242" y="156"/>
                  <a:pt x="253" y="156"/>
                </a:cubicBezTo>
                <a:cubicBezTo>
                  <a:pt x="333" y="156"/>
                  <a:pt x="333" y="156"/>
                  <a:pt x="333" y="156"/>
                </a:cubicBezTo>
                <a:cubicBezTo>
                  <a:pt x="344" y="156"/>
                  <a:pt x="354" y="165"/>
                  <a:pt x="354" y="176"/>
                </a:cubicBezTo>
                <a:cubicBezTo>
                  <a:pt x="354" y="227"/>
                  <a:pt x="354" y="227"/>
                  <a:pt x="354" y="227"/>
                </a:cubicBezTo>
                <a:cubicBezTo>
                  <a:pt x="354" y="229"/>
                  <a:pt x="356" y="232"/>
                  <a:pt x="358" y="232"/>
                </a:cubicBezTo>
                <a:cubicBezTo>
                  <a:pt x="408" y="232"/>
                  <a:pt x="408" y="232"/>
                  <a:pt x="408" y="232"/>
                </a:cubicBezTo>
                <a:cubicBezTo>
                  <a:pt x="419" y="232"/>
                  <a:pt x="429" y="241"/>
                  <a:pt x="429" y="252"/>
                </a:cubicBezTo>
                <a:cubicBezTo>
                  <a:pt x="429" y="332"/>
                  <a:pt x="429" y="332"/>
                  <a:pt x="429" y="332"/>
                </a:cubicBezTo>
                <a:cubicBezTo>
                  <a:pt x="429" y="343"/>
                  <a:pt x="419" y="352"/>
                  <a:pt x="408" y="352"/>
                </a:cubicBezTo>
                <a:cubicBezTo>
                  <a:pt x="358" y="352"/>
                  <a:pt x="358" y="352"/>
                  <a:pt x="358" y="352"/>
                </a:cubicBezTo>
                <a:cubicBezTo>
                  <a:pt x="356" y="352"/>
                  <a:pt x="354" y="354"/>
                  <a:pt x="354" y="357"/>
                </a:cubicBezTo>
                <a:cubicBezTo>
                  <a:pt x="354" y="407"/>
                  <a:pt x="354" y="407"/>
                  <a:pt x="354" y="407"/>
                </a:cubicBezTo>
                <a:cubicBezTo>
                  <a:pt x="354" y="418"/>
                  <a:pt x="344" y="427"/>
                  <a:pt x="333" y="427"/>
                </a:cubicBezTo>
                <a:cubicBezTo>
                  <a:pt x="253" y="427"/>
                  <a:pt x="253" y="427"/>
                  <a:pt x="253" y="427"/>
                </a:cubicBezTo>
                <a:cubicBezTo>
                  <a:pt x="242" y="427"/>
                  <a:pt x="233" y="418"/>
                  <a:pt x="233" y="407"/>
                </a:cubicBezTo>
                <a:cubicBezTo>
                  <a:pt x="233" y="357"/>
                  <a:pt x="233" y="357"/>
                  <a:pt x="233" y="357"/>
                </a:cubicBezTo>
                <a:cubicBezTo>
                  <a:pt x="233" y="354"/>
                  <a:pt x="231" y="352"/>
                  <a:pt x="228" y="352"/>
                </a:cubicBezTo>
                <a:cubicBezTo>
                  <a:pt x="178" y="352"/>
                  <a:pt x="178" y="352"/>
                  <a:pt x="178" y="352"/>
                </a:cubicBezTo>
                <a:cubicBezTo>
                  <a:pt x="167" y="352"/>
                  <a:pt x="158" y="343"/>
                  <a:pt x="158" y="332"/>
                </a:cubicBezTo>
                <a:cubicBezTo>
                  <a:pt x="158" y="252"/>
                  <a:pt x="158" y="252"/>
                  <a:pt x="158" y="252"/>
                </a:cubicBezTo>
                <a:cubicBezTo>
                  <a:pt x="158" y="241"/>
                  <a:pt x="167" y="232"/>
                  <a:pt x="178" y="232"/>
                </a:cubicBezTo>
                <a:close/>
              </a:path>
            </a:pathLst>
          </a:custGeom>
          <a:solidFill>
            <a:schemeClr val="bg1"/>
          </a:solidFill>
          <a:ln>
            <a:noFill/>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7" name="文本框 6"/>
          <p:cNvSpPr txBox="1"/>
          <p:nvPr/>
        </p:nvSpPr>
        <p:spPr>
          <a:xfrm>
            <a:off x="3625488" y="1528048"/>
            <a:ext cx="4457700" cy="400110"/>
          </a:xfrm>
          <a:prstGeom prst="rect">
            <a:avLst/>
          </a:prstGeom>
          <a:noFill/>
        </p:spPr>
        <p:txBody>
          <a:bodyPr wrap="square" rtlCol="0">
            <a:spAutoFit/>
          </a:bodyPr>
          <a:lstStyle/>
          <a:p>
            <a:pPr algn="dist"/>
            <a:r>
              <a:rPr lang="zh-CN" altLang="en-US" sz="2000" b="1" dirty="0">
                <a:cs typeface="+mn-ea"/>
                <a:sym typeface="+mn-lt"/>
              </a:rPr>
              <a:t>红十字会与红新月会国际联合会</a:t>
            </a:r>
          </a:p>
        </p:txBody>
      </p:sp>
      <p:sp>
        <p:nvSpPr>
          <p:cNvPr id="8" name="矩形 7"/>
          <p:cNvSpPr/>
          <p:nvPr/>
        </p:nvSpPr>
        <p:spPr>
          <a:xfrm>
            <a:off x="1123112" y="2190161"/>
            <a:ext cx="3284151" cy="3729932"/>
          </a:xfrm>
          <a:prstGeom prst="rect">
            <a:avLst/>
          </a:prstGeom>
        </p:spPr>
        <p:txBody>
          <a:bodyPr wrap="square">
            <a:spAutoFit/>
          </a:bodyPr>
          <a:lstStyle/>
          <a:p>
            <a:pPr>
              <a:lnSpc>
                <a:spcPct val="200000"/>
              </a:lnSpc>
            </a:pPr>
            <a:r>
              <a:rPr lang="zh-CN" altLang="en-US" sz="1200" dirty="0">
                <a:cs typeface="+mn-ea"/>
                <a:sym typeface="+mn-lt"/>
              </a:rPr>
              <a:t>      红十字会与红新月会国际联合会（以下或简称“联合会”）是由世界各国红十字会与红新月会组成的，它的前身是“红十字会与红新月会协会”，最初名称是“红十字会协会”，</a:t>
            </a:r>
            <a:r>
              <a:rPr lang="en-US" altLang="zh-CN" sz="1200" dirty="0">
                <a:cs typeface="+mn-ea"/>
                <a:sym typeface="+mn-lt"/>
              </a:rPr>
              <a:t>1991</a:t>
            </a:r>
            <a:r>
              <a:rPr lang="zh-CN" altLang="en-US" sz="1200" dirty="0">
                <a:cs typeface="+mn-ea"/>
                <a:sym typeface="+mn-lt"/>
              </a:rPr>
              <a:t>年改成现名。联合会是在第一次世界大战结束后于</a:t>
            </a:r>
            <a:r>
              <a:rPr lang="en-US" altLang="zh-CN" sz="1200" dirty="0">
                <a:cs typeface="+mn-ea"/>
                <a:sym typeface="+mn-lt"/>
              </a:rPr>
              <a:t>1919</a:t>
            </a:r>
            <a:r>
              <a:rPr lang="zh-CN" altLang="en-US" sz="1200" dirty="0">
                <a:cs typeface="+mn-ea"/>
                <a:sym typeface="+mn-lt"/>
              </a:rPr>
              <a:t>年成立的，创建人是美国红十字会的一位领导人戴维逊。他成立联合会的目的是把各国红十字会联合起来，组成一个类似国际联盟的组织，使之成为各国红十字会与国际社会联络和合作的桥梁。</a:t>
            </a:r>
          </a:p>
        </p:txBody>
      </p:sp>
      <p:sp>
        <p:nvSpPr>
          <p:cNvPr id="9" name="矩形 8"/>
          <p:cNvSpPr/>
          <p:nvPr/>
        </p:nvSpPr>
        <p:spPr>
          <a:xfrm>
            <a:off x="7543002" y="2262731"/>
            <a:ext cx="3569428" cy="3474413"/>
          </a:xfrm>
          <a:prstGeom prst="rect">
            <a:avLst/>
          </a:prstGeom>
        </p:spPr>
        <p:txBody>
          <a:bodyPr wrap="square">
            <a:spAutoFit/>
          </a:bodyPr>
          <a:lstStyle/>
          <a:p>
            <a:pPr lvl="0">
              <a:lnSpc>
                <a:spcPct val="200000"/>
              </a:lnSpc>
            </a:pPr>
            <a:r>
              <a:rPr lang="zh-CN" altLang="en-US" sz="1400" dirty="0">
                <a:cs typeface="+mn-ea"/>
                <a:sym typeface="+mn-lt"/>
              </a:rPr>
              <a:t>       联合会是一个独立的人道主义团体，其性质是非政府、非政治、非种族、非教派的，其宗旨是激励、鼓舞、便利和促进各国红十字会所从事的各种各样的人道主义活动，为人类提高卫生水平、预防疾病和减轻痛苦，从而为维护和促进世界和平做出贡献。</a:t>
            </a:r>
            <a:r>
              <a:rPr lang="en-US" altLang="zh-CN" sz="1400" dirty="0">
                <a:cs typeface="+mn-ea"/>
                <a:sym typeface="+mn-lt"/>
              </a:rPr>
              <a:t>1963</a:t>
            </a:r>
            <a:r>
              <a:rPr lang="zh-CN" altLang="en-US" sz="1400" dirty="0">
                <a:cs typeface="+mn-ea"/>
                <a:sym typeface="+mn-lt"/>
              </a:rPr>
              <a:t>年它与红十字国际委员会一起共同获得诺贝尔和平奖。它也是联合国观察员。</a:t>
            </a:r>
          </a:p>
        </p:txBody>
      </p:sp>
      <p:sp>
        <p:nvSpPr>
          <p:cNvPr id="12" name="文本框 11">
            <a:extLst>
              <a:ext uri="{FF2B5EF4-FFF2-40B4-BE49-F238E27FC236}">
                <a16:creationId xmlns="" xmlns:a16="http://schemas.microsoft.com/office/drawing/2014/main" id="{B3BEAEB4-9D2A-48AC-B506-BAF4D7E200B5}"/>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相关知识</a:t>
            </a:r>
          </a:p>
        </p:txBody>
      </p:sp>
      <p:pic>
        <p:nvPicPr>
          <p:cNvPr id="3074" name="Picture 2">
            <a:extLst>
              <a:ext uri="{FF2B5EF4-FFF2-40B4-BE49-F238E27FC236}">
                <a16:creationId xmlns="" xmlns:a16="http://schemas.microsoft.com/office/drawing/2014/main" id="{9BFC29D0-D628-4540-8124-13ABFAC3200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5160"/>
          <a:stretch/>
        </p:blipFill>
        <p:spPr bwMode="auto">
          <a:xfrm>
            <a:off x="4663514" y="2131731"/>
            <a:ext cx="2680716" cy="39583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wipe(up)">
                                      <p:cBhvr>
                                        <p:cTn id="17" dur="500"/>
                                        <p:tgtEl>
                                          <p:spTgt spid="307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8"/>
          <p:cNvSpPr>
            <a:spLocks noEditPoints="1"/>
          </p:cNvSpPr>
          <p:nvPr/>
        </p:nvSpPr>
        <p:spPr bwMode="auto">
          <a:xfrm>
            <a:off x="960121" y="1631229"/>
            <a:ext cx="468949" cy="470854"/>
          </a:xfrm>
          <a:custGeom>
            <a:avLst/>
            <a:gdLst>
              <a:gd name="T0" fmla="*/ 332 w 586"/>
              <a:gd name="T1" fmla="*/ 1 h 583"/>
              <a:gd name="T2" fmla="*/ 586 w 586"/>
              <a:gd name="T3" fmla="*/ 275 h 583"/>
              <a:gd name="T4" fmla="*/ 578 w 586"/>
              <a:gd name="T5" fmla="*/ 283 h 583"/>
              <a:gd name="T6" fmla="*/ 468 w 586"/>
              <a:gd name="T7" fmla="*/ 283 h 583"/>
              <a:gd name="T8" fmla="*/ 450 w 586"/>
              <a:gd name="T9" fmla="*/ 301 h 583"/>
              <a:gd name="T10" fmla="*/ 450 w 586"/>
              <a:gd name="T11" fmla="*/ 317 h 583"/>
              <a:gd name="T12" fmla="*/ 468 w 586"/>
              <a:gd name="T13" fmla="*/ 335 h 583"/>
              <a:gd name="T14" fmla="*/ 574 w 586"/>
              <a:gd name="T15" fmla="*/ 335 h 583"/>
              <a:gd name="T16" fmla="*/ 582 w 586"/>
              <a:gd name="T17" fmla="*/ 344 h 583"/>
              <a:gd name="T18" fmla="*/ 332 w 586"/>
              <a:gd name="T19" fmla="*/ 582 h 583"/>
              <a:gd name="T20" fmla="*/ 320 w 586"/>
              <a:gd name="T21" fmla="*/ 572 h 583"/>
              <a:gd name="T22" fmla="*/ 320 w 586"/>
              <a:gd name="T23" fmla="*/ 467 h 583"/>
              <a:gd name="T24" fmla="*/ 302 w 586"/>
              <a:gd name="T25" fmla="*/ 449 h 583"/>
              <a:gd name="T26" fmla="*/ 286 w 586"/>
              <a:gd name="T27" fmla="*/ 449 h 583"/>
              <a:gd name="T28" fmla="*/ 268 w 586"/>
              <a:gd name="T29" fmla="*/ 467 h 583"/>
              <a:gd name="T30" fmla="*/ 268 w 586"/>
              <a:gd name="T31" fmla="*/ 573 h 583"/>
              <a:gd name="T32" fmla="*/ 257 w 586"/>
              <a:gd name="T33" fmla="*/ 583 h 583"/>
              <a:gd name="T34" fmla="*/ 5 w 586"/>
              <a:gd name="T35" fmla="*/ 344 h 583"/>
              <a:gd name="T36" fmla="*/ 12 w 586"/>
              <a:gd name="T37" fmla="*/ 335 h 583"/>
              <a:gd name="T38" fmla="*/ 118 w 586"/>
              <a:gd name="T39" fmla="*/ 335 h 583"/>
              <a:gd name="T40" fmla="*/ 136 w 586"/>
              <a:gd name="T41" fmla="*/ 317 h 583"/>
              <a:gd name="T42" fmla="*/ 136 w 586"/>
              <a:gd name="T43" fmla="*/ 301 h 583"/>
              <a:gd name="T44" fmla="*/ 118 w 586"/>
              <a:gd name="T45" fmla="*/ 283 h 583"/>
              <a:gd name="T46" fmla="*/ 8 w 586"/>
              <a:gd name="T47" fmla="*/ 283 h 583"/>
              <a:gd name="T48" fmla="*/ 1 w 586"/>
              <a:gd name="T49" fmla="*/ 275 h 583"/>
              <a:gd name="T50" fmla="*/ 257 w 586"/>
              <a:gd name="T51" fmla="*/ 1 h 583"/>
              <a:gd name="T52" fmla="*/ 268 w 586"/>
              <a:gd name="T53" fmla="*/ 11 h 583"/>
              <a:gd name="T54" fmla="*/ 268 w 586"/>
              <a:gd name="T55" fmla="*/ 117 h 583"/>
              <a:gd name="T56" fmla="*/ 286 w 586"/>
              <a:gd name="T57" fmla="*/ 135 h 583"/>
              <a:gd name="T58" fmla="*/ 302 w 586"/>
              <a:gd name="T59" fmla="*/ 135 h 583"/>
              <a:gd name="T60" fmla="*/ 320 w 586"/>
              <a:gd name="T61" fmla="*/ 117 h 583"/>
              <a:gd name="T62" fmla="*/ 320 w 586"/>
              <a:gd name="T63" fmla="*/ 11 h 583"/>
              <a:gd name="T64" fmla="*/ 332 w 586"/>
              <a:gd name="T65" fmla="*/ 1 h 583"/>
              <a:gd name="T66" fmla="*/ 178 w 586"/>
              <a:gd name="T67" fmla="*/ 232 h 583"/>
              <a:gd name="T68" fmla="*/ 228 w 586"/>
              <a:gd name="T69" fmla="*/ 232 h 583"/>
              <a:gd name="T70" fmla="*/ 233 w 586"/>
              <a:gd name="T71" fmla="*/ 227 h 583"/>
              <a:gd name="T72" fmla="*/ 233 w 586"/>
              <a:gd name="T73" fmla="*/ 176 h 583"/>
              <a:gd name="T74" fmla="*/ 253 w 586"/>
              <a:gd name="T75" fmla="*/ 156 h 583"/>
              <a:gd name="T76" fmla="*/ 333 w 586"/>
              <a:gd name="T77" fmla="*/ 156 h 583"/>
              <a:gd name="T78" fmla="*/ 354 w 586"/>
              <a:gd name="T79" fmla="*/ 176 h 583"/>
              <a:gd name="T80" fmla="*/ 354 w 586"/>
              <a:gd name="T81" fmla="*/ 227 h 583"/>
              <a:gd name="T82" fmla="*/ 358 w 586"/>
              <a:gd name="T83" fmla="*/ 232 h 583"/>
              <a:gd name="T84" fmla="*/ 408 w 586"/>
              <a:gd name="T85" fmla="*/ 232 h 583"/>
              <a:gd name="T86" fmla="*/ 429 w 586"/>
              <a:gd name="T87" fmla="*/ 252 h 583"/>
              <a:gd name="T88" fmla="*/ 429 w 586"/>
              <a:gd name="T89" fmla="*/ 332 h 583"/>
              <a:gd name="T90" fmla="*/ 408 w 586"/>
              <a:gd name="T91" fmla="*/ 352 h 583"/>
              <a:gd name="T92" fmla="*/ 358 w 586"/>
              <a:gd name="T93" fmla="*/ 352 h 583"/>
              <a:gd name="T94" fmla="*/ 354 w 586"/>
              <a:gd name="T95" fmla="*/ 357 h 583"/>
              <a:gd name="T96" fmla="*/ 354 w 586"/>
              <a:gd name="T97" fmla="*/ 407 h 583"/>
              <a:gd name="T98" fmla="*/ 333 w 586"/>
              <a:gd name="T99" fmla="*/ 427 h 583"/>
              <a:gd name="T100" fmla="*/ 253 w 586"/>
              <a:gd name="T101" fmla="*/ 427 h 583"/>
              <a:gd name="T102" fmla="*/ 233 w 586"/>
              <a:gd name="T103" fmla="*/ 407 h 583"/>
              <a:gd name="T104" fmla="*/ 233 w 586"/>
              <a:gd name="T105" fmla="*/ 357 h 583"/>
              <a:gd name="T106" fmla="*/ 228 w 586"/>
              <a:gd name="T107" fmla="*/ 352 h 583"/>
              <a:gd name="T108" fmla="*/ 178 w 586"/>
              <a:gd name="T109" fmla="*/ 352 h 583"/>
              <a:gd name="T110" fmla="*/ 158 w 586"/>
              <a:gd name="T111" fmla="*/ 332 h 583"/>
              <a:gd name="T112" fmla="*/ 158 w 586"/>
              <a:gd name="T113" fmla="*/ 252 h 583"/>
              <a:gd name="T114" fmla="*/ 178 w 586"/>
              <a:gd name="T115" fmla="*/ 23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6" h="583">
                <a:moveTo>
                  <a:pt x="332" y="1"/>
                </a:moveTo>
                <a:cubicBezTo>
                  <a:pt x="470" y="19"/>
                  <a:pt x="578" y="134"/>
                  <a:pt x="586" y="275"/>
                </a:cubicBezTo>
                <a:cubicBezTo>
                  <a:pt x="586" y="279"/>
                  <a:pt x="582" y="283"/>
                  <a:pt x="578" y="283"/>
                </a:cubicBezTo>
                <a:cubicBezTo>
                  <a:pt x="468" y="283"/>
                  <a:pt x="468" y="283"/>
                  <a:pt x="468" y="283"/>
                </a:cubicBezTo>
                <a:cubicBezTo>
                  <a:pt x="458" y="283"/>
                  <a:pt x="450" y="291"/>
                  <a:pt x="450" y="301"/>
                </a:cubicBezTo>
                <a:cubicBezTo>
                  <a:pt x="450" y="317"/>
                  <a:pt x="450" y="317"/>
                  <a:pt x="450" y="317"/>
                </a:cubicBezTo>
                <a:cubicBezTo>
                  <a:pt x="450" y="327"/>
                  <a:pt x="458" y="335"/>
                  <a:pt x="468" y="335"/>
                </a:cubicBezTo>
                <a:cubicBezTo>
                  <a:pt x="574" y="335"/>
                  <a:pt x="574" y="335"/>
                  <a:pt x="574" y="335"/>
                </a:cubicBezTo>
                <a:cubicBezTo>
                  <a:pt x="579" y="335"/>
                  <a:pt x="582" y="339"/>
                  <a:pt x="582" y="344"/>
                </a:cubicBezTo>
                <a:cubicBezTo>
                  <a:pt x="559" y="469"/>
                  <a:pt x="458" y="566"/>
                  <a:pt x="332" y="582"/>
                </a:cubicBezTo>
                <a:cubicBezTo>
                  <a:pt x="326" y="583"/>
                  <a:pt x="320" y="579"/>
                  <a:pt x="320" y="572"/>
                </a:cubicBezTo>
                <a:cubicBezTo>
                  <a:pt x="320" y="467"/>
                  <a:pt x="320" y="467"/>
                  <a:pt x="320" y="467"/>
                </a:cubicBezTo>
                <a:cubicBezTo>
                  <a:pt x="320" y="457"/>
                  <a:pt x="312" y="449"/>
                  <a:pt x="302" y="449"/>
                </a:cubicBezTo>
                <a:cubicBezTo>
                  <a:pt x="286" y="449"/>
                  <a:pt x="286" y="449"/>
                  <a:pt x="286" y="449"/>
                </a:cubicBezTo>
                <a:cubicBezTo>
                  <a:pt x="276" y="449"/>
                  <a:pt x="268" y="457"/>
                  <a:pt x="268" y="467"/>
                </a:cubicBezTo>
                <a:cubicBezTo>
                  <a:pt x="268" y="573"/>
                  <a:pt x="268" y="573"/>
                  <a:pt x="268" y="573"/>
                </a:cubicBezTo>
                <a:cubicBezTo>
                  <a:pt x="268" y="579"/>
                  <a:pt x="263" y="583"/>
                  <a:pt x="257" y="583"/>
                </a:cubicBezTo>
                <a:cubicBezTo>
                  <a:pt x="130" y="567"/>
                  <a:pt x="27" y="469"/>
                  <a:pt x="5" y="344"/>
                </a:cubicBezTo>
                <a:cubicBezTo>
                  <a:pt x="4" y="339"/>
                  <a:pt x="8" y="335"/>
                  <a:pt x="12" y="335"/>
                </a:cubicBezTo>
                <a:cubicBezTo>
                  <a:pt x="118" y="335"/>
                  <a:pt x="118" y="335"/>
                  <a:pt x="118" y="335"/>
                </a:cubicBezTo>
                <a:cubicBezTo>
                  <a:pt x="128" y="335"/>
                  <a:pt x="136" y="327"/>
                  <a:pt x="136" y="317"/>
                </a:cubicBezTo>
                <a:cubicBezTo>
                  <a:pt x="136" y="301"/>
                  <a:pt x="136" y="301"/>
                  <a:pt x="136" y="301"/>
                </a:cubicBezTo>
                <a:cubicBezTo>
                  <a:pt x="136" y="291"/>
                  <a:pt x="128" y="283"/>
                  <a:pt x="118" y="283"/>
                </a:cubicBezTo>
                <a:cubicBezTo>
                  <a:pt x="8" y="283"/>
                  <a:pt x="8" y="283"/>
                  <a:pt x="8" y="283"/>
                </a:cubicBezTo>
                <a:cubicBezTo>
                  <a:pt x="4" y="283"/>
                  <a:pt x="0" y="279"/>
                  <a:pt x="1" y="275"/>
                </a:cubicBezTo>
                <a:cubicBezTo>
                  <a:pt x="9" y="133"/>
                  <a:pt x="118" y="18"/>
                  <a:pt x="257" y="1"/>
                </a:cubicBezTo>
                <a:cubicBezTo>
                  <a:pt x="263" y="0"/>
                  <a:pt x="268" y="5"/>
                  <a:pt x="268" y="11"/>
                </a:cubicBezTo>
                <a:cubicBezTo>
                  <a:pt x="268" y="117"/>
                  <a:pt x="268" y="117"/>
                  <a:pt x="268" y="117"/>
                </a:cubicBezTo>
                <a:cubicBezTo>
                  <a:pt x="268" y="127"/>
                  <a:pt x="276" y="135"/>
                  <a:pt x="286" y="135"/>
                </a:cubicBezTo>
                <a:cubicBezTo>
                  <a:pt x="302" y="135"/>
                  <a:pt x="302" y="135"/>
                  <a:pt x="302" y="135"/>
                </a:cubicBezTo>
                <a:cubicBezTo>
                  <a:pt x="312" y="135"/>
                  <a:pt x="320" y="127"/>
                  <a:pt x="320" y="117"/>
                </a:cubicBezTo>
                <a:cubicBezTo>
                  <a:pt x="320" y="11"/>
                  <a:pt x="320" y="11"/>
                  <a:pt x="320" y="11"/>
                </a:cubicBezTo>
                <a:cubicBezTo>
                  <a:pt x="320" y="5"/>
                  <a:pt x="326" y="0"/>
                  <a:pt x="332" y="1"/>
                </a:cubicBezTo>
                <a:close/>
                <a:moveTo>
                  <a:pt x="178" y="232"/>
                </a:moveTo>
                <a:cubicBezTo>
                  <a:pt x="228" y="232"/>
                  <a:pt x="228" y="232"/>
                  <a:pt x="228" y="232"/>
                </a:cubicBezTo>
                <a:cubicBezTo>
                  <a:pt x="231" y="232"/>
                  <a:pt x="233" y="229"/>
                  <a:pt x="233" y="227"/>
                </a:cubicBezTo>
                <a:cubicBezTo>
                  <a:pt x="233" y="176"/>
                  <a:pt x="233" y="176"/>
                  <a:pt x="233" y="176"/>
                </a:cubicBezTo>
                <a:cubicBezTo>
                  <a:pt x="233" y="165"/>
                  <a:pt x="242" y="156"/>
                  <a:pt x="253" y="156"/>
                </a:cubicBezTo>
                <a:cubicBezTo>
                  <a:pt x="333" y="156"/>
                  <a:pt x="333" y="156"/>
                  <a:pt x="333" y="156"/>
                </a:cubicBezTo>
                <a:cubicBezTo>
                  <a:pt x="344" y="156"/>
                  <a:pt x="354" y="165"/>
                  <a:pt x="354" y="176"/>
                </a:cubicBezTo>
                <a:cubicBezTo>
                  <a:pt x="354" y="227"/>
                  <a:pt x="354" y="227"/>
                  <a:pt x="354" y="227"/>
                </a:cubicBezTo>
                <a:cubicBezTo>
                  <a:pt x="354" y="229"/>
                  <a:pt x="356" y="232"/>
                  <a:pt x="358" y="232"/>
                </a:cubicBezTo>
                <a:cubicBezTo>
                  <a:pt x="408" y="232"/>
                  <a:pt x="408" y="232"/>
                  <a:pt x="408" y="232"/>
                </a:cubicBezTo>
                <a:cubicBezTo>
                  <a:pt x="419" y="232"/>
                  <a:pt x="429" y="241"/>
                  <a:pt x="429" y="252"/>
                </a:cubicBezTo>
                <a:cubicBezTo>
                  <a:pt x="429" y="332"/>
                  <a:pt x="429" y="332"/>
                  <a:pt x="429" y="332"/>
                </a:cubicBezTo>
                <a:cubicBezTo>
                  <a:pt x="429" y="343"/>
                  <a:pt x="419" y="352"/>
                  <a:pt x="408" y="352"/>
                </a:cubicBezTo>
                <a:cubicBezTo>
                  <a:pt x="358" y="352"/>
                  <a:pt x="358" y="352"/>
                  <a:pt x="358" y="352"/>
                </a:cubicBezTo>
                <a:cubicBezTo>
                  <a:pt x="356" y="352"/>
                  <a:pt x="354" y="354"/>
                  <a:pt x="354" y="357"/>
                </a:cubicBezTo>
                <a:cubicBezTo>
                  <a:pt x="354" y="407"/>
                  <a:pt x="354" y="407"/>
                  <a:pt x="354" y="407"/>
                </a:cubicBezTo>
                <a:cubicBezTo>
                  <a:pt x="354" y="418"/>
                  <a:pt x="344" y="427"/>
                  <a:pt x="333" y="427"/>
                </a:cubicBezTo>
                <a:cubicBezTo>
                  <a:pt x="253" y="427"/>
                  <a:pt x="253" y="427"/>
                  <a:pt x="253" y="427"/>
                </a:cubicBezTo>
                <a:cubicBezTo>
                  <a:pt x="242" y="427"/>
                  <a:pt x="233" y="418"/>
                  <a:pt x="233" y="407"/>
                </a:cubicBezTo>
                <a:cubicBezTo>
                  <a:pt x="233" y="357"/>
                  <a:pt x="233" y="357"/>
                  <a:pt x="233" y="357"/>
                </a:cubicBezTo>
                <a:cubicBezTo>
                  <a:pt x="233" y="354"/>
                  <a:pt x="231" y="352"/>
                  <a:pt x="228" y="352"/>
                </a:cubicBezTo>
                <a:cubicBezTo>
                  <a:pt x="178" y="352"/>
                  <a:pt x="178" y="352"/>
                  <a:pt x="178" y="352"/>
                </a:cubicBezTo>
                <a:cubicBezTo>
                  <a:pt x="167" y="352"/>
                  <a:pt x="158" y="343"/>
                  <a:pt x="158" y="332"/>
                </a:cubicBezTo>
                <a:cubicBezTo>
                  <a:pt x="158" y="252"/>
                  <a:pt x="158" y="252"/>
                  <a:pt x="158" y="252"/>
                </a:cubicBezTo>
                <a:cubicBezTo>
                  <a:pt x="158" y="241"/>
                  <a:pt x="167" y="232"/>
                  <a:pt x="178" y="232"/>
                </a:cubicBezTo>
                <a:close/>
              </a:path>
            </a:pathLst>
          </a:custGeom>
          <a:solidFill>
            <a:schemeClr val="bg1"/>
          </a:solidFill>
          <a:ln>
            <a:noFill/>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5" name="文本框 4"/>
          <p:cNvSpPr txBox="1"/>
          <p:nvPr/>
        </p:nvSpPr>
        <p:spPr>
          <a:xfrm>
            <a:off x="1358606" y="1652087"/>
            <a:ext cx="2225038" cy="400110"/>
          </a:xfrm>
          <a:prstGeom prst="rect">
            <a:avLst/>
          </a:prstGeom>
          <a:noFill/>
        </p:spPr>
        <p:txBody>
          <a:bodyPr wrap="square" rtlCol="0">
            <a:spAutoFit/>
          </a:bodyPr>
          <a:lstStyle/>
          <a:p>
            <a:pPr algn="dist"/>
            <a:r>
              <a:rPr lang="zh-CN" altLang="en-US" sz="2000" b="1" dirty="0">
                <a:cs typeface="+mn-ea"/>
                <a:sym typeface="+mn-lt"/>
              </a:rPr>
              <a:t>红十字会标志</a:t>
            </a:r>
          </a:p>
        </p:txBody>
      </p:sp>
      <p:sp>
        <p:nvSpPr>
          <p:cNvPr id="6" name="矩形 5"/>
          <p:cNvSpPr/>
          <p:nvPr/>
        </p:nvSpPr>
        <p:spPr>
          <a:xfrm>
            <a:off x="1262837" y="2006165"/>
            <a:ext cx="4918165" cy="3886770"/>
          </a:xfrm>
          <a:prstGeom prst="rect">
            <a:avLst/>
          </a:prstGeom>
        </p:spPr>
        <p:txBody>
          <a:bodyPr wrap="square">
            <a:spAutoFit/>
          </a:bodyPr>
          <a:lstStyle/>
          <a:p>
            <a:pPr>
              <a:lnSpc>
                <a:spcPct val="200000"/>
              </a:lnSpc>
            </a:pPr>
            <a:r>
              <a:rPr lang="zh-CN" altLang="en-US" dirty="0">
                <a:cs typeface="+mn-ea"/>
                <a:sym typeface="+mn-lt"/>
              </a:rPr>
              <a:t>     现行的</a:t>
            </a:r>
            <a:r>
              <a:rPr lang="en-US" altLang="zh-CN" dirty="0">
                <a:cs typeface="+mn-ea"/>
                <a:sym typeface="+mn-lt"/>
              </a:rPr>
              <a:t>1949</a:t>
            </a:r>
            <a:r>
              <a:rPr lang="zh-CN" altLang="en-US" dirty="0">
                <a:cs typeface="+mn-ea"/>
                <a:sym typeface="+mn-lt"/>
              </a:rPr>
              <a:t>年</a:t>
            </a:r>
            <a:r>
              <a:rPr lang="en-US" altLang="zh-CN" dirty="0">
                <a:cs typeface="+mn-ea"/>
                <a:sym typeface="+mn-lt"/>
              </a:rPr>
              <a:t>8</a:t>
            </a:r>
            <a:r>
              <a:rPr lang="zh-CN" altLang="en-US" dirty="0">
                <a:cs typeface="+mn-ea"/>
                <a:sym typeface="+mn-lt"/>
              </a:rPr>
              <a:t>月</a:t>
            </a:r>
            <a:r>
              <a:rPr lang="en-US" altLang="zh-CN" dirty="0">
                <a:cs typeface="+mn-ea"/>
                <a:sym typeface="+mn-lt"/>
              </a:rPr>
              <a:t>12</a:t>
            </a:r>
            <a:r>
              <a:rPr lang="zh-CN" altLang="en-US" dirty="0">
                <a:cs typeface="+mn-ea"/>
                <a:sym typeface="+mn-lt"/>
              </a:rPr>
              <a:t>日签署的日内瓦公约，正式承认三种战地救护识别标志，即红十字、红新月、红狮与太阳。</a:t>
            </a:r>
            <a:r>
              <a:rPr lang="en-US" altLang="zh-CN" dirty="0">
                <a:cs typeface="+mn-ea"/>
                <a:sym typeface="+mn-lt"/>
              </a:rPr>
              <a:t>1982</a:t>
            </a:r>
            <a:r>
              <a:rPr lang="zh-CN" altLang="en-US" dirty="0">
                <a:cs typeface="+mn-ea"/>
                <a:sym typeface="+mn-lt"/>
              </a:rPr>
              <a:t>年，红狮与太阳标志被取消。武装部队医疗部门在战地服务过程中使用这类标志标明的医疗器材、人员、车辆、船只、飞行器、房舍等，都受到日内瓦公约的保护，不得随意攻击。</a:t>
            </a:r>
          </a:p>
        </p:txBody>
      </p:sp>
      <p:cxnSp>
        <p:nvCxnSpPr>
          <p:cNvPr id="9" name="直接连接符 8"/>
          <p:cNvCxnSpPr/>
          <p:nvPr/>
        </p:nvCxnSpPr>
        <p:spPr>
          <a:xfrm>
            <a:off x="1076192" y="3897961"/>
            <a:ext cx="11553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 xmlns:a16="http://schemas.microsoft.com/office/drawing/2014/main" id="{8D485FD0-1CAA-4D84-98D9-DF62222C59D9}"/>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相关知识</a:t>
            </a:r>
          </a:p>
        </p:txBody>
      </p:sp>
      <p:pic>
        <p:nvPicPr>
          <p:cNvPr id="16" name="图片 15">
            <a:extLst>
              <a:ext uri="{FF2B5EF4-FFF2-40B4-BE49-F238E27FC236}">
                <a16:creationId xmlns="" xmlns:a16="http://schemas.microsoft.com/office/drawing/2014/main" id="{A27474E1-C021-4EDD-99B9-73AD8BEE84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4439" y="1666601"/>
            <a:ext cx="3880050" cy="45078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8"/>
          <p:cNvSpPr>
            <a:spLocks noEditPoints="1"/>
          </p:cNvSpPr>
          <p:nvPr/>
        </p:nvSpPr>
        <p:spPr bwMode="auto">
          <a:xfrm>
            <a:off x="960121" y="1631229"/>
            <a:ext cx="468949" cy="470854"/>
          </a:xfrm>
          <a:custGeom>
            <a:avLst/>
            <a:gdLst>
              <a:gd name="T0" fmla="*/ 332 w 586"/>
              <a:gd name="T1" fmla="*/ 1 h 583"/>
              <a:gd name="T2" fmla="*/ 586 w 586"/>
              <a:gd name="T3" fmla="*/ 275 h 583"/>
              <a:gd name="T4" fmla="*/ 578 w 586"/>
              <a:gd name="T5" fmla="*/ 283 h 583"/>
              <a:gd name="T6" fmla="*/ 468 w 586"/>
              <a:gd name="T7" fmla="*/ 283 h 583"/>
              <a:gd name="T8" fmla="*/ 450 w 586"/>
              <a:gd name="T9" fmla="*/ 301 h 583"/>
              <a:gd name="T10" fmla="*/ 450 w 586"/>
              <a:gd name="T11" fmla="*/ 317 h 583"/>
              <a:gd name="T12" fmla="*/ 468 w 586"/>
              <a:gd name="T13" fmla="*/ 335 h 583"/>
              <a:gd name="T14" fmla="*/ 574 w 586"/>
              <a:gd name="T15" fmla="*/ 335 h 583"/>
              <a:gd name="T16" fmla="*/ 582 w 586"/>
              <a:gd name="T17" fmla="*/ 344 h 583"/>
              <a:gd name="T18" fmla="*/ 332 w 586"/>
              <a:gd name="T19" fmla="*/ 582 h 583"/>
              <a:gd name="T20" fmla="*/ 320 w 586"/>
              <a:gd name="T21" fmla="*/ 572 h 583"/>
              <a:gd name="T22" fmla="*/ 320 w 586"/>
              <a:gd name="T23" fmla="*/ 467 h 583"/>
              <a:gd name="T24" fmla="*/ 302 w 586"/>
              <a:gd name="T25" fmla="*/ 449 h 583"/>
              <a:gd name="T26" fmla="*/ 286 w 586"/>
              <a:gd name="T27" fmla="*/ 449 h 583"/>
              <a:gd name="T28" fmla="*/ 268 w 586"/>
              <a:gd name="T29" fmla="*/ 467 h 583"/>
              <a:gd name="T30" fmla="*/ 268 w 586"/>
              <a:gd name="T31" fmla="*/ 573 h 583"/>
              <a:gd name="T32" fmla="*/ 257 w 586"/>
              <a:gd name="T33" fmla="*/ 583 h 583"/>
              <a:gd name="T34" fmla="*/ 5 w 586"/>
              <a:gd name="T35" fmla="*/ 344 h 583"/>
              <a:gd name="T36" fmla="*/ 12 w 586"/>
              <a:gd name="T37" fmla="*/ 335 h 583"/>
              <a:gd name="T38" fmla="*/ 118 w 586"/>
              <a:gd name="T39" fmla="*/ 335 h 583"/>
              <a:gd name="T40" fmla="*/ 136 w 586"/>
              <a:gd name="T41" fmla="*/ 317 h 583"/>
              <a:gd name="T42" fmla="*/ 136 w 586"/>
              <a:gd name="T43" fmla="*/ 301 h 583"/>
              <a:gd name="T44" fmla="*/ 118 w 586"/>
              <a:gd name="T45" fmla="*/ 283 h 583"/>
              <a:gd name="T46" fmla="*/ 8 w 586"/>
              <a:gd name="T47" fmla="*/ 283 h 583"/>
              <a:gd name="T48" fmla="*/ 1 w 586"/>
              <a:gd name="T49" fmla="*/ 275 h 583"/>
              <a:gd name="T50" fmla="*/ 257 w 586"/>
              <a:gd name="T51" fmla="*/ 1 h 583"/>
              <a:gd name="T52" fmla="*/ 268 w 586"/>
              <a:gd name="T53" fmla="*/ 11 h 583"/>
              <a:gd name="T54" fmla="*/ 268 w 586"/>
              <a:gd name="T55" fmla="*/ 117 h 583"/>
              <a:gd name="T56" fmla="*/ 286 w 586"/>
              <a:gd name="T57" fmla="*/ 135 h 583"/>
              <a:gd name="T58" fmla="*/ 302 w 586"/>
              <a:gd name="T59" fmla="*/ 135 h 583"/>
              <a:gd name="T60" fmla="*/ 320 w 586"/>
              <a:gd name="T61" fmla="*/ 117 h 583"/>
              <a:gd name="T62" fmla="*/ 320 w 586"/>
              <a:gd name="T63" fmla="*/ 11 h 583"/>
              <a:gd name="T64" fmla="*/ 332 w 586"/>
              <a:gd name="T65" fmla="*/ 1 h 583"/>
              <a:gd name="T66" fmla="*/ 178 w 586"/>
              <a:gd name="T67" fmla="*/ 232 h 583"/>
              <a:gd name="T68" fmla="*/ 228 w 586"/>
              <a:gd name="T69" fmla="*/ 232 h 583"/>
              <a:gd name="T70" fmla="*/ 233 w 586"/>
              <a:gd name="T71" fmla="*/ 227 h 583"/>
              <a:gd name="T72" fmla="*/ 233 w 586"/>
              <a:gd name="T73" fmla="*/ 176 h 583"/>
              <a:gd name="T74" fmla="*/ 253 w 586"/>
              <a:gd name="T75" fmla="*/ 156 h 583"/>
              <a:gd name="T76" fmla="*/ 333 w 586"/>
              <a:gd name="T77" fmla="*/ 156 h 583"/>
              <a:gd name="T78" fmla="*/ 354 w 586"/>
              <a:gd name="T79" fmla="*/ 176 h 583"/>
              <a:gd name="T80" fmla="*/ 354 w 586"/>
              <a:gd name="T81" fmla="*/ 227 h 583"/>
              <a:gd name="T82" fmla="*/ 358 w 586"/>
              <a:gd name="T83" fmla="*/ 232 h 583"/>
              <a:gd name="T84" fmla="*/ 408 w 586"/>
              <a:gd name="T85" fmla="*/ 232 h 583"/>
              <a:gd name="T86" fmla="*/ 429 w 586"/>
              <a:gd name="T87" fmla="*/ 252 h 583"/>
              <a:gd name="T88" fmla="*/ 429 w 586"/>
              <a:gd name="T89" fmla="*/ 332 h 583"/>
              <a:gd name="T90" fmla="*/ 408 w 586"/>
              <a:gd name="T91" fmla="*/ 352 h 583"/>
              <a:gd name="T92" fmla="*/ 358 w 586"/>
              <a:gd name="T93" fmla="*/ 352 h 583"/>
              <a:gd name="T94" fmla="*/ 354 w 586"/>
              <a:gd name="T95" fmla="*/ 357 h 583"/>
              <a:gd name="T96" fmla="*/ 354 w 586"/>
              <a:gd name="T97" fmla="*/ 407 h 583"/>
              <a:gd name="T98" fmla="*/ 333 w 586"/>
              <a:gd name="T99" fmla="*/ 427 h 583"/>
              <a:gd name="T100" fmla="*/ 253 w 586"/>
              <a:gd name="T101" fmla="*/ 427 h 583"/>
              <a:gd name="T102" fmla="*/ 233 w 586"/>
              <a:gd name="T103" fmla="*/ 407 h 583"/>
              <a:gd name="T104" fmla="*/ 233 w 586"/>
              <a:gd name="T105" fmla="*/ 357 h 583"/>
              <a:gd name="T106" fmla="*/ 228 w 586"/>
              <a:gd name="T107" fmla="*/ 352 h 583"/>
              <a:gd name="T108" fmla="*/ 178 w 586"/>
              <a:gd name="T109" fmla="*/ 352 h 583"/>
              <a:gd name="T110" fmla="*/ 158 w 586"/>
              <a:gd name="T111" fmla="*/ 332 h 583"/>
              <a:gd name="T112" fmla="*/ 158 w 586"/>
              <a:gd name="T113" fmla="*/ 252 h 583"/>
              <a:gd name="T114" fmla="*/ 178 w 586"/>
              <a:gd name="T115" fmla="*/ 23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6" h="583">
                <a:moveTo>
                  <a:pt x="332" y="1"/>
                </a:moveTo>
                <a:cubicBezTo>
                  <a:pt x="470" y="19"/>
                  <a:pt x="578" y="134"/>
                  <a:pt x="586" y="275"/>
                </a:cubicBezTo>
                <a:cubicBezTo>
                  <a:pt x="586" y="279"/>
                  <a:pt x="582" y="283"/>
                  <a:pt x="578" y="283"/>
                </a:cubicBezTo>
                <a:cubicBezTo>
                  <a:pt x="468" y="283"/>
                  <a:pt x="468" y="283"/>
                  <a:pt x="468" y="283"/>
                </a:cubicBezTo>
                <a:cubicBezTo>
                  <a:pt x="458" y="283"/>
                  <a:pt x="450" y="291"/>
                  <a:pt x="450" y="301"/>
                </a:cubicBezTo>
                <a:cubicBezTo>
                  <a:pt x="450" y="317"/>
                  <a:pt x="450" y="317"/>
                  <a:pt x="450" y="317"/>
                </a:cubicBezTo>
                <a:cubicBezTo>
                  <a:pt x="450" y="327"/>
                  <a:pt x="458" y="335"/>
                  <a:pt x="468" y="335"/>
                </a:cubicBezTo>
                <a:cubicBezTo>
                  <a:pt x="574" y="335"/>
                  <a:pt x="574" y="335"/>
                  <a:pt x="574" y="335"/>
                </a:cubicBezTo>
                <a:cubicBezTo>
                  <a:pt x="579" y="335"/>
                  <a:pt x="582" y="339"/>
                  <a:pt x="582" y="344"/>
                </a:cubicBezTo>
                <a:cubicBezTo>
                  <a:pt x="559" y="469"/>
                  <a:pt x="458" y="566"/>
                  <a:pt x="332" y="582"/>
                </a:cubicBezTo>
                <a:cubicBezTo>
                  <a:pt x="326" y="583"/>
                  <a:pt x="320" y="579"/>
                  <a:pt x="320" y="572"/>
                </a:cubicBezTo>
                <a:cubicBezTo>
                  <a:pt x="320" y="467"/>
                  <a:pt x="320" y="467"/>
                  <a:pt x="320" y="467"/>
                </a:cubicBezTo>
                <a:cubicBezTo>
                  <a:pt x="320" y="457"/>
                  <a:pt x="312" y="449"/>
                  <a:pt x="302" y="449"/>
                </a:cubicBezTo>
                <a:cubicBezTo>
                  <a:pt x="286" y="449"/>
                  <a:pt x="286" y="449"/>
                  <a:pt x="286" y="449"/>
                </a:cubicBezTo>
                <a:cubicBezTo>
                  <a:pt x="276" y="449"/>
                  <a:pt x="268" y="457"/>
                  <a:pt x="268" y="467"/>
                </a:cubicBezTo>
                <a:cubicBezTo>
                  <a:pt x="268" y="573"/>
                  <a:pt x="268" y="573"/>
                  <a:pt x="268" y="573"/>
                </a:cubicBezTo>
                <a:cubicBezTo>
                  <a:pt x="268" y="579"/>
                  <a:pt x="263" y="583"/>
                  <a:pt x="257" y="583"/>
                </a:cubicBezTo>
                <a:cubicBezTo>
                  <a:pt x="130" y="567"/>
                  <a:pt x="27" y="469"/>
                  <a:pt x="5" y="344"/>
                </a:cubicBezTo>
                <a:cubicBezTo>
                  <a:pt x="4" y="339"/>
                  <a:pt x="8" y="335"/>
                  <a:pt x="12" y="335"/>
                </a:cubicBezTo>
                <a:cubicBezTo>
                  <a:pt x="118" y="335"/>
                  <a:pt x="118" y="335"/>
                  <a:pt x="118" y="335"/>
                </a:cubicBezTo>
                <a:cubicBezTo>
                  <a:pt x="128" y="335"/>
                  <a:pt x="136" y="327"/>
                  <a:pt x="136" y="317"/>
                </a:cubicBezTo>
                <a:cubicBezTo>
                  <a:pt x="136" y="301"/>
                  <a:pt x="136" y="301"/>
                  <a:pt x="136" y="301"/>
                </a:cubicBezTo>
                <a:cubicBezTo>
                  <a:pt x="136" y="291"/>
                  <a:pt x="128" y="283"/>
                  <a:pt x="118" y="283"/>
                </a:cubicBezTo>
                <a:cubicBezTo>
                  <a:pt x="8" y="283"/>
                  <a:pt x="8" y="283"/>
                  <a:pt x="8" y="283"/>
                </a:cubicBezTo>
                <a:cubicBezTo>
                  <a:pt x="4" y="283"/>
                  <a:pt x="0" y="279"/>
                  <a:pt x="1" y="275"/>
                </a:cubicBezTo>
                <a:cubicBezTo>
                  <a:pt x="9" y="133"/>
                  <a:pt x="118" y="18"/>
                  <a:pt x="257" y="1"/>
                </a:cubicBezTo>
                <a:cubicBezTo>
                  <a:pt x="263" y="0"/>
                  <a:pt x="268" y="5"/>
                  <a:pt x="268" y="11"/>
                </a:cubicBezTo>
                <a:cubicBezTo>
                  <a:pt x="268" y="117"/>
                  <a:pt x="268" y="117"/>
                  <a:pt x="268" y="117"/>
                </a:cubicBezTo>
                <a:cubicBezTo>
                  <a:pt x="268" y="127"/>
                  <a:pt x="276" y="135"/>
                  <a:pt x="286" y="135"/>
                </a:cubicBezTo>
                <a:cubicBezTo>
                  <a:pt x="302" y="135"/>
                  <a:pt x="302" y="135"/>
                  <a:pt x="302" y="135"/>
                </a:cubicBezTo>
                <a:cubicBezTo>
                  <a:pt x="312" y="135"/>
                  <a:pt x="320" y="127"/>
                  <a:pt x="320" y="117"/>
                </a:cubicBezTo>
                <a:cubicBezTo>
                  <a:pt x="320" y="11"/>
                  <a:pt x="320" y="11"/>
                  <a:pt x="320" y="11"/>
                </a:cubicBezTo>
                <a:cubicBezTo>
                  <a:pt x="320" y="5"/>
                  <a:pt x="326" y="0"/>
                  <a:pt x="332" y="1"/>
                </a:cubicBezTo>
                <a:close/>
                <a:moveTo>
                  <a:pt x="178" y="232"/>
                </a:moveTo>
                <a:cubicBezTo>
                  <a:pt x="228" y="232"/>
                  <a:pt x="228" y="232"/>
                  <a:pt x="228" y="232"/>
                </a:cubicBezTo>
                <a:cubicBezTo>
                  <a:pt x="231" y="232"/>
                  <a:pt x="233" y="229"/>
                  <a:pt x="233" y="227"/>
                </a:cubicBezTo>
                <a:cubicBezTo>
                  <a:pt x="233" y="176"/>
                  <a:pt x="233" y="176"/>
                  <a:pt x="233" y="176"/>
                </a:cubicBezTo>
                <a:cubicBezTo>
                  <a:pt x="233" y="165"/>
                  <a:pt x="242" y="156"/>
                  <a:pt x="253" y="156"/>
                </a:cubicBezTo>
                <a:cubicBezTo>
                  <a:pt x="333" y="156"/>
                  <a:pt x="333" y="156"/>
                  <a:pt x="333" y="156"/>
                </a:cubicBezTo>
                <a:cubicBezTo>
                  <a:pt x="344" y="156"/>
                  <a:pt x="354" y="165"/>
                  <a:pt x="354" y="176"/>
                </a:cubicBezTo>
                <a:cubicBezTo>
                  <a:pt x="354" y="227"/>
                  <a:pt x="354" y="227"/>
                  <a:pt x="354" y="227"/>
                </a:cubicBezTo>
                <a:cubicBezTo>
                  <a:pt x="354" y="229"/>
                  <a:pt x="356" y="232"/>
                  <a:pt x="358" y="232"/>
                </a:cubicBezTo>
                <a:cubicBezTo>
                  <a:pt x="408" y="232"/>
                  <a:pt x="408" y="232"/>
                  <a:pt x="408" y="232"/>
                </a:cubicBezTo>
                <a:cubicBezTo>
                  <a:pt x="419" y="232"/>
                  <a:pt x="429" y="241"/>
                  <a:pt x="429" y="252"/>
                </a:cubicBezTo>
                <a:cubicBezTo>
                  <a:pt x="429" y="332"/>
                  <a:pt x="429" y="332"/>
                  <a:pt x="429" y="332"/>
                </a:cubicBezTo>
                <a:cubicBezTo>
                  <a:pt x="429" y="343"/>
                  <a:pt x="419" y="352"/>
                  <a:pt x="408" y="352"/>
                </a:cubicBezTo>
                <a:cubicBezTo>
                  <a:pt x="358" y="352"/>
                  <a:pt x="358" y="352"/>
                  <a:pt x="358" y="352"/>
                </a:cubicBezTo>
                <a:cubicBezTo>
                  <a:pt x="356" y="352"/>
                  <a:pt x="354" y="354"/>
                  <a:pt x="354" y="357"/>
                </a:cubicBezTo>
                <a:cubicBezTo>
                  <a:pt x="354" y="407"/>
                  <a:pt x="354" y="407"/>
                  <a:pt x="354" y="407"/>
                </a:cubicBezTo>
                <a:cubicBezTo>
                  <a:pt x="354" y="418"/>
                  <a:pt x="344" y="427"/>
                  <a:pt x="333" y="427"/>
                </a:cubicBezTo>
                <a:cubicBezTo>
                  <a:pt x="253" y="427"/>
                  <a:pt x="253" y="427"/>
                  <a:pt x="253" y="427"/>
                </a:cubicBezTo>
                <a:cubicBezTo>
                  <a:pt x="242" y="427"/>
                  <a:pt x="233" y="418"/>
                  <a:pt x="233" y="407"/>
                </a:cubicBezTo>
                <a:cubicBezTo>
                  <a:pt x="233" y="357"/>
                  <a:pt x="233" y="357"/>
                  <a:pt x="233" y="357"/>
                </a:cubicBezTo>
                <a:cubicBezTo>
                  <a:pt x="233" y="354"/>
                  <a:pt x="231" y="352"/>
                  <a:pt x="228" y="352"/>
                </a:cubicBezTo>
                <a:cubicBezTo>
                  <a:pt x="178" y="352"/>
                  <a:pt x="178" y="352"/>
                  <a:pt x="178" y="352"/>
                </a:cubicBezTo>
                <a:cubicBezTo>
                  <a:pt x="167" y="352"/>
                  <a:pt x="158" y="343"/>
                  <a:pt x="158" y="332"/>
                </a:cubicBezTo>
                <a:cubicBezTo>
                  <a:pt x="158" y="252"/>
                  <a:pt x="158" y="252"/>
                  <a:pt x="158" y="252"/>
                </a:cubicBezTo>
                <a:cubicBezTo>
                  <a:pt x="158" y="241"/>
                  <a:pt x="167" y="232"/>
                  <a:pt x="178" y="232"/>
                </a:cubicBezTo>
                <a:close/>
              </a:path>
            </a:pathLst>
          </a:custGeom>
          <a:solidFill>
            <a:schemeClr val="bg1"/>
          </a:solidFill>
          <a:ln>
            <a:noFill/>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5" name="文本框 4"/>
          <p:cNvSpPr txBox="1"/>
          <p:nvPr/>
        </p:nvSpPr>
        <p:spPr>
          <a:xfrm>
            <a:off x="1128694" y="1610872"/>
            <a:ext cx="2225038" cy="400110"/>
          </a:xfrm>
          <a:prstGeom prst="rect">
            <a:avLst/>
          </a:prstGeom>
          <a:noFill/>
        </p:spPr>
        <p:txBody>
          <a:bodyPr wrap="square" rtlCol="0">
            <a:spAutoFit/>
          </a:bodyPr>
          <a:lstStyle/>
          <a:p>
            <a:pPr algn="dist"/>
            <a:r>
              <a:rPr lang="zh-CN" altLang="en-US" sz="2000" b="1" dirty="0">
                <a:cs typeface="+mn-ea"/>
                <a:sym typeface="+mn-lt"/>
              </a:rPr>
              <a:t>中国红十字会</a:t>
            </a:r>
          </a:p>
        </p:txBody>
      </p:sp>
      <p:sp>
        <p:nvSpPr>
          <p:cNvPr id="6" name="矩形 5"/>
          <p:cNvSpPr/>
          <p:nvPr/>
        </p:nvSpPr>
        <p:spPr>
          <a:xfrm>
            <a:off x="1057117" y="2038029"/>
            <a:ext cx="10191454" cy="900246"/>
          </a:xfrm>
          <a:prstGeom prst="rect">
            <a:avLst/>
          </a:prstGeom>
        </p:spPr>
        <p:txBody>
          <a:bodyPr wrap="square">
            <a:spAutoFit/>
          </a:bodyPr>
          <a:lstStyle/>
          <a:p>
            <a:pPr>
              <a:lnSpc>
                <a:spcPct val="200000"/>
              </a:lnSpc>
            </a:pPr>
            <a:r>
              <a:rPr lang="zh-CN" altLang="en-US" sz="1400" dirty="0">
                <a:cs typeface="+mn-ea"/>
                <a:sym typeface="+mn-lt"/>
              </a:rPr>
              <a:t>      中国红十字会是中华人民共和国统一的红十字组织，是从事人道主义工作的社会救助团体。中国红十字事业是中国特色社会主义事业的重要组成部分，中国红十字会是党和政府在人道领域联系群众的桥梁和纽带。</a:t>
            </a:r>
          </a:p>
        </p:txBody>
      </p:sp>
      <p:sp>
        <p:nvSpPr>
          <p:cNvPr id="8" name="矩形 7"/>
          <p:cNvSpPr/>
          <p:nvPr/>
        </p:nvSpPr>
        <p:spPr>
          <a:xfrm>
            <a:off x="1057117" y="4683348"/>
            <a:ext cx="10288450" cy="1319977"/>
          </a:xfrm>
          <a:prstGeom prst="rect">
            <a:avLst/>
          </a:prstGeom>
        </p:spPr>
        <p:txBody>
          <a:bodyPr wrap="square">
            <a:spAutoFit/>
          </a:bodyPr>
          <a:lstStyle/>
          <a:p>
            <a:pPr>
              <a:lnSpc>
                <a:spcPct val="200000"/>
              </a:lnSpc>
            </a:pPr>
            <a:r>
              <a:rPr lang="zh-CN" altLang="en-US" sz="1400" dirty="0">
                <a:cs typeface="+mn-ea"/>
                <a:sym typeface="+mn-lt"/>
              </a:rPr>
              <a:t>      中国红十字会成立于</a:t>
            </a:r>
            <a:r>
              <a:rPr lang="en-US" altLang="zh-CN" sz="1400" dirty="0">
                <a:cs typeface="+mn-ea"/>
                <a:sym typeface="+mn-lt"/>
              </a:rPr>
              <a:t>1904</a:t>
            </a:r>
            <a:r>
              <a:rPr lang="zh-CN" altLang="en-US" sz="1400" dirty="0">
                <a:cs typeface="+mn-ea"/>
                <a:sym typeface="+mn-lt"/>
              </a:rPr>
              <a:t>年，在各个不同的历史时期，是以人道主义为宗旨，为保护人的生命和健康而工作。中国红十字会在重大灾害救援、保护生命健康、促进人类和平进步等方面发挥了重要作用，涌现出郭明义等一批优秀红十字志愿者，为党、为国家、为人民做了很多好事、善事</a:t>
            </a:r>
          </a:p>
        </p:txBody>
      </p:sp>
      <p:cxnSp>
        <p:nvCxnSpPr>
          <p:cNvPr id="14" name="直接连接符 13"/>
          <p:cNvCxnSpPr/>
          <p:nvPr/>
        </p:nvCxnSpPr>
        <p:spPr>
          <a:xfrm>
            <a:off x="4745222" y="5678823"/>
            <a:ext cx="11553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 xmlns:a16="http://schemas.microsoft.com/office/drawing/2014/main" id="{9AE62CA0-DE03-4D8D-8685-7221A72154A2}"/>
              </a:ext>
            </a:extLst>
          </p:cNvPr>
          <p:cNvSpPr txBox="1"/>
          <p:nvPr/>
        </p:nvSpPr>
        <p:spPr>
          <a:xfrm>
            <a:off x="1747763" y="801255"/>
            <a:ext cx="2240280" cy="523220"/>
          </a:xfrm>
          <a:prstGeom prst="rect">
            <a:avLst/>
          </a:prstGeom>
          <a:noFill/>
        </p:spPr>
        <p:txBody>
          <a:bodyPr wrap="square" rtlCol="0">
            <a:spAutoFit/>
          </a:bodyPr>
          <a:lstStyle/>
          <a:p>
            <a:pPr algn="dist"/>
            <a:r>
              <a:rPr lang="zh-CN" altLang="en-US" sz="2800" dirty="0">
                <a:cs typeface="+mn-ea"/>
                <a:sym typeface="+mn-lt"/>
              </a:rPr>
              <a:t>相关知识</a:t>
            </a:r>
          </a:p>
        </p:txBody>
      </p:sp>
      <p:pic>
        <p:nvPicPr>
          <p:cNvPr id="4098" name="Picture 2">
            <a:extLst>
              <a:ext uri="{FF2B5EF4-FFF2-40B4-BE49-F238E27FC236}">
                <a16:creationId xmlns="" xmlns:a16="http://schemas.microsoft.com/office/drawing/2014/main" id="{E955F9F6-3468-438F-8F53-C954A86ECCC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3" t="37106" r="153" b="35961"/>
          <a:stretch/>
        </p:blipFill>
        <p:spPr bwMode="auto">
          <a:xfrm>
            <a:off x="1429070" y="3077840"/>
            <a:ext cx="9427616" cy="1465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098"/>
                                        </p:tgtEl>
                                        <p:attrNameLst>
                                          <p:attrName>style.visibility</p:attrName>
                                        </p:attrNameLst>
                                      </p:cBhvr>
                                      <p:to>
                                        <p:strVal val="visible"/>
                                      </p:to>
                                    </p:set>
                                    <p:animEffect transition="in" filter="barn(inVertical)">
                                      <p:cBhvr>
                                        <p:cTn id="22" dur="500"/>
                                        <p:tgtEl>
                                          <p:spTgt spid="409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9EC0C0B-1779-460E-AAE4-AA5D71C7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 xmlns:a16="http://schemas.microsoft.com/office/drawing/2014/main" id="{176D291B-B7DE-403B-B907-5455B1680160}"/>
              </a:ext>
            </a:extLst>
          </p:cNvPr>
          <p:cNvPicPr>
            <a:picLocks noChangeAspect="1"/>
          </p:cNvPicPr>
          <p:nvPr/>
        </p:nvPicPr>
        <p:blipFill rotWithShape="1">
          <a:blip r:embed="rId3"/>
          <a:srcRect l="7031" r="8907"/>
          <a:stretch/>
        </p:blipFill>
        <p:spPr>
          <a:xfrm>
            <a:off x="683123" y="-1"/>
            <a:ext cx="10825754" cy="6511056"/>
          </a:xfrm>
          <a:prstGeom prst="rect">
            <a:avLst/>
          </a:prstGeom>
        </p:spPr>
      </p:pic>
      <p:pic>
        <p:nvPicPr>
          <p:cNvPr id="13" name="图片 12">
            <a:extLst>
              <a:ext uri="{FF2B5EF4-FFF2-40B4-BE49-F238E27FC236}">
                <a16:creationId xmlns="" xmlns:a16="http://schemas.microsoft.com/office/drawing/2014/main" id="{85B0AFF5-CE35-4108-8A97-B1869A69212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7588" y="1141186"/>
            <a:ext cx="4832142" cy="4832142"/>
          </a:xfrm>
          <a:prstGeom prst="rect">
            <a:avLst/>
          </a:prstGeom>
        </p:spPr>
      </p:pic>
      <p:pic>
        <p:nvPicPr>
          <p:cNvPr id="21" name="图片 20">
            <a:extLst>
              <a:ext uri="{FF2B5EF4-FFF2-40B4-BE49-F238E27FC236}">
                <a16:creationId xmlns="" xmlns:a16="http://schemas.microsoft.com/office/drawing/2014/main" id="{69A13195-2CA4-4D67-A989-BA283F143CC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2025" b="81696"/>
          <a:stretch/>
        </p:blipFill>
        <p:spPr>
          <a:xfrm>
            <a:off x="10371011" y="68696"/>
            <a:ext cx="1724025" cy="1692013"/>
          </a:xfrm>
          <a:prstGeom prst="rect">
            <a:avLst/>
          </a:prstGeom>
        </p:spPr>
      </p:pic>
      <p:sp>
        <p:nvSpPr>
          <p:cNvPr id="22" name="文本框 21">
            <a:extLst>
              <a:ext uri="{FF2B5EF4-FFF2-40B4-BE49-F238E27FC236}">
                <a16:creationId xmlns="" xmlns:a16="http://schemas.microsoft.com/office/drawing/2014/main" id="{ABCB0BA2-141D-4155-8AA0-0907131A48F4}"/>
              </a:ext>
            </a:extLst>
          </p:cNvPr>
          <p:cNvSpPr txBox="1"/>
          <p:nvPr/>
        </p:nvSpPr>
        <p:spPr>
          <a:xfrm>
            <a:off x="6558029" y="5039974"/>
            <a:ext cx="1026354" cy="338554"/>
          </a:xfrm>
          <a:prstGeom prst="rect">
            <a:avLst/>
          </a:prstGeom>
          <a:noFill/>
        </p:spPr>
        <p:txBody>
          <a:bodyPr wrap="square" rtlCol="0">
            <a:spAutoFit/>
          </a:bodyPr>
          <a:lstStyle/>
          <a:p>
            <a:pPr algn="dist"/>
            <a:r>
              <a:rPr lang="zh-CN" altLang="en-US" sz="1600" dirty="0">
                <a:cs typeface="+mn-ea"/>
                <a:sym typeface="+mn-lt"/>
              </a:rPr>
              <a:t>优</a:t>
            </a:r>
            <a:r>
              <a:rPr lang="zh-CN" altLang="en-US" sz="1600" dirty="0" smtClean="0">
                <a:cs typeface="+mn-ea"/>
                <a:sym typeface="+mn-lt"/>
              </a:rPr>
              <a:t>品</a:t>
            </a:r>
            <a:r>
              <a:rPr lang="en-US" altLang="zh-CN" sz="1600" dirty="0" smtClean="0">
                <a:cs typeface="+mn-ea"/>
                <a:sym typeface="+mn-lt"/>
              </a:rPr>
              <a:t>PPT</a:t>
            </a:r>
            <a:endParaRPr lang="en-US" altLang="zh-CN" sz="1600" dirty="0">
              <a:cs typeface="+mn-ea"/>
              <a:sym typeface="+mn-lt"/>
            </a:endParaRPr>
          </a:p>
        </p:txBody>
      </p:sp>
      <p:grpSp>
        <p:nvGrpSpPr>
          <p:cNvPr id="33" name="组合 32">
            <a:extLst>
              <a:ext uri="{FF2B5EF4-FFF2-40B4-BE49-F238E27FC236}">
                <a16:creationId xmlns="" xmlns:a16="http://schemas.microsoft.com/office/drawing/2014/main" id="{D4342421-2DB8-456A-9F5A-CED6854EF5EF}"/>
              </a:ext>
            </a:extLst>
          </p:cNvPr>
          <p:cNvGrpSpPr/>
          <p:nvPr/>
        </p:nvGrpSpPr>
        <p:grpSpPr>
          <a:xfrm>
            <a:off x="6016090" y="4956948"/>
            <a:ext cx="464181" cy="477248"/>
            <a:chOff x="6016090" y="4956948"/>
            <a:chExt cx="464181" cy="477248"/>
          </a:xfrm>
        </p:grpSpPr>
        <p:sp>
          <p:nvSpPr>
            <p:cNvPr id="23" name="Oval 54">
              <a:extLst>
                <a:ext uri="{FF2B5EF4-FFF2-40B4-BE49-F238E27FC236}">
                  <a16:creationId xmlns="" xmlns:a16="http://schemas.microsoft.com/office/drawing/2014/main" id="{ED84312E-1BDC-45D2-B5DA-07095743BBD3}"/>
                </a:ext>
              </a:extLst>
            </p:cNvPr>
            <p:cNvSpPr>
              <a:spLocks noChangeArrowheads="1"/>
            </p:cNvSpPr>
            <p:nvPr/>
          </p:nvSpPr>
          <p:spPr bwMode="auto">
            <a:xfrm>
              <a:off x="6016090" y="4956948"/>
              <a:ext cx="464181" cy="477248"/>
            </a:xfrm>
            <a:prstGeom prst="ellipse">
              <a:avLst/>
            </a:prstGeom>
            <a:solidFill>
              <a:srgbClr val="FA623E"/>
            </a:solidFill>
            <a:ln>
              <a:noFill/>
            </a:ln>
          </p:spPr>
          <p:txBody>
            <a:bodyPr vert="horz" wrap="square" lIns="91440" tIns="45720" rIns="91440" bIns="45720" numCol="1" anchor="t" anchorCtr="0" compatLnSpc="1"/>
            <a:lstStyle/>
            <a:p>
              <a:endParaRPr lang="zh-CN" altLang="en-US" sz="1200">
                <a:solidFill>
                  <a:prstClr val="black"/>
                </a:solidFill>
                <a:cs typeface="+mn-ea"/>
                <a:sym typeface="+mn-lt"/>
              </a:endParaRPr>
            </a:p>
          </p:txBody>
        </p:sp>
        <p:sp>
          <p:nvSpPr>
            <p:cNvPr id="24" name="Freeform 122">
              <a:extLst>
                <a:ext uri="{FF2B5EF4-FFF2-40B4-BE49-F238E27FC236}">
                  <a16:creationId xmlns="" xmlns:a16="http://schemas.microsoft.com/office/drawing/2014/main" id="{B7DDA4F2-7B70-4BE0-83C2-8292A152453A}"/>
                </a:ext>
              </a:extLst>
            </p:cNvPr>
            <p:cNvSpPr>
              <a:spLocks noEditPoints="1"/>
            </p:cNvSpPr>
            <p:nvPr/>
          </p:nvSpPr>
          <p:spPr bwMode="auto">
            <a:xfrm>
              <a:off x="6093848" y="5046612"/>
              <a:ext cx="297367" cy="276209"/>
            </a:xfrm>
            <a:custGeom>
              <a:avLst/>
              <a:gdLst>
                <a:gd name="T0" fmla="*/ 73 w 152"/>
                <a:gd name="T1" fmla="*/ 0 h 117"/>
                <a:gd name="T2" fmla="*/ 73 w 152"/>
                <a:gd name="T3" fmla="*/ 43 h 117"/>
                <a:gd name="T4" fmla="*/ 152 w 152"/>
                <a:gd name="T5" fmla="*/ 106 h 117"/>
                <a:gd name="T6" fmla="*/ 0 w 152"/>
                <a:gd name="T7" fmla="*/ 117 h 117"/>
                <a:gd name="T8" fmla="*/ 26 w 152"/>
                <a:gd name="T9" fmla="*/ 106 h 117"/>
                <a:gd name="T10" fmla="*/ 25 w 152"/>
                <a:gd name="T11" fmla="*/ 85 h 117"/>
                <a:gd name="T12" fmla="*/ 31 w 152"/>
                <a:gd name="T13" fmla="*/ 64 h 117"/>
                <a:gd name="T14" fmla="*/ 72 w 152"/>
                <a:gd name="T15" fmla="*/ 95 h 117"/>
                <a:gd name="T16" fmla="*/ 116 w 152"/>
                <a:gd name="T17" fmla="*/ 65 h 117"/>
                <a:gd name="T18" fmla="*/ 122 w 152"/>
                <a:gd name="T19" fmla="*/ 98 h 117"/>
                <a:gd name="T20" fmla="*/ 152 w 152"/>
                <a:gd name="T21" fmla="*/ 106 h 117"/>
                <a:gd name="T22" fmla="*/ 45 w 152"/>
                <a:gd name="T23" fmla="*/ 105 h 117"/>
                <a:gd name="T24" fmla="*/ 44 w 152"/>
                <a:gd name="T25" fmla="*/ 90 h 117"/>
                <a:gd name="T26" fmla="*/ 42 w 152"/>
                <a:gd name="T27" fmla="*/ 95 h 117"/>
                <a:gd name="T28" fmla="*/ 42 w 152"/>
                <a:gd name="T29" fmla="*/ 106 h 117"/>
                <a:gd name="T30" fmla="*/ 105 w 152"/>
                <a:gd name="T31" fmla="*/ 106 h 117"/>
                <a:gd name="T32" fmla="*/ 105 w 152"/>
                <a:gd name="T33" fmla="*/ 95 h 117"/>
                <a:gd name="T34" fmla="*/ 102 w 152"/>
                <a:gd name="T35" fmla="*/ 90 h 117"/>
                <a:gd name="T36" fmla="*/ 102 w 152"/>
                <a:gd name="T37" fmla="*/ 105 h 117"/>
                <a:gd name="T38" fmla="*/ 105 w 152"/>
                <a:gd name="T39" fmla="*/ 106 h 117"/>
                <a:gd name="T40" fmla="*/ 71 w 152"/>
                <a:gd name="T41" fmla="*/ 56 h 117"/>
                <a:gd name="T42" fmla="*/ 72 w 152"/>
                <a:gd name="T43" fmla="*/ 87 h 117"/>
                <a:gd name="T44" fmla="*/ 74 w 152"/>
                <a:gd name="T45" fmla="*/ 56 h 117"/>
                <a:gd name="T46" fmla="*/ 62 w 152"/>
                <a:gd name="T47" fmla="*/ 49 h 117"/>
                <a:gd name="T48" fmla="*/ 145 w 152"/>
                <a:gd name="T49" fmla="*/ 80 h 117"/>
                <a:gd name="T50" fmla="*/ 141 w 152"/>
                <a:gd name="T51" fmla="*/ 58 h 117"/>
                <a:gd name="T52" fmla="*/ 140 w 152"/>
                <a:gd name="T53" fmla="*/ 65 h 117"/>
                <a:gd name="T54" fmla="*/ 139 w 152"/>
                <a:gd name="T55" fmla="*/ 57 h 117"/>
                <a:gd name="T56" fmla="*/ 135 w 152"/>
                <a:gd name="T57" fmla="*/ 57 h 117"/>
                <a:gd name="T58" fmla="*/ 135 w 152"/>
                <a:gd name="T59" fmla="*/ 65 h 117"/>
                <a:gd name="T60" fmla="*/ 134 w 152"/>
                <a:gd name="T61" fmla="*/ 58 h 117"/>
                <a:gd name="T62" fmla="*/ 130 w 152"/>
                <a:gd name="T63" fmla="*/ 80 h 117"/>
                <a:gd name="T64" fmla="*/ 135 w 152"/>
                <a:gd name="T65" fmla="*/ 93 h 117"/>
                <a:gd name="T66" fmla="*/ 132 w 152"/>
                <a:gd name="T67" fmla="*/ 102 h 117"/>
                <a:gd name="T68" fmla="*/ 132 w 152"/>
                <a:gd name="T69" fmla="*/ 106 h 117"/>
                <a:gd name="T70" fmla="*/ 144 w 152"/>
                <a:gd name="T71" fmla="*/ 104 h 117"/>
                <a:gd name="T72" fmla="*/ 139 w 152"/>
                <a:gd name="T73" fmla="*/ 102 h 117"/>
                <a:gd name="T74" fmla="*/ 146 w 152"/>
                <a:gd name="T75" fmla="*/ 89 h 117"/>
                <a:gd name="T76" fmla="*/ 149 w 152"/>
                <a:gd name="T77" fmla="*/ 79 h 117"/>
                <a:gd name="T78" fmla="*/ 146 w 152"/>
                <a:gd name="T79" fmla="*/ 79 h 117"/>
                <a:gd name="T80" fmla="*/ 144 w 152"/>
                <a:gd name="T81" fmla="*/ 87 h 117"/>
                <a:gd name="T82" fmla="*/ 131 w 152"/>
                <a:gd name="T83" fmla="*/ 88 h 117"/>
                <a:gd name="T84" fmla="*/ 128 w 152"/>
                <a:gd name="T85" fmla="*/ 79 h 117"/>
                <a:gd name="T86" fmla="*/ 128 w 152"/>
                <a:gd name="T87" fmla="*/ 79 h 117"/>
                <a:gd name="T88" fmla="*/ 127 w 152"/>
                <a:gd name="T89" fmla="*/ 77 h 117"/>
                <a:gd name="T90" fmla="*/ 125 w 152"/>
                <a:gd name="T91" fmla="*/ 79 h 117"/>
                <a:gd name="T92" fmla="*/ 125 w 152"/>
                <a:gd name="T93" fmla="*/ 79 h 117"/>
                <a:gd name="T94" fmla="*/ 125 w 152"/>
                <a:gd name="T95" fmla="*/ 81 h 117"/>
                <a:gd name="T96" fmla="*/ 135 w 152"/>
                <a:gd name="T97" fmla="*/ 9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117">
                  <a:moveTo>
                    <a:pt x="53" y="22"/>
                  </a:moveTo>
                  <a:cubicBezTo>
                    <a:pt x="53" y="10"/>
                    <a:pt x="62" y="0"/>
                    <a:pt x="73" y="0"/>
                  </a:cubicBezTo>
                  <a:cubicBezTo>
                    <a:pt x="85" y="0"/>
                    <a:pt x="94" y="10"/>
                    <a:pt x="94" y="22"/>
                  </a:cubicBezTo>
                  <a:cubicBezTo>
                    <a:pt x="94" y="34"/>
                    <a:pt x="85" y="43"/>
                    <a:pt x="73" y="43"/>
                  </a:cubicBezTo>
                  <a:cubicBezTo>
                    <a:pt x="62" y="43"/>
                    <a:pt x="53" y="34"/>
                    <a:pt x="53" y="22"/>
                  </a:cubicBezTo>
                  <a:close/>
                  <a:moveTo>
                    <a:pt x="152" y="106"/>
                  </a:moveTo>
                  <a:cubicBezTo>
                    <a:pt x="152" y="117"/>
                    <a:pt x="152" y="117"/>
                    <a:pt x="152" y="117"/>
                  </a:cubicBezTo>
                  <a:cubicBezTo>
                    <a:pt x="0" y="117"/>
                    <a:pt x="0" y="117"/>
                    <a:pt x="0" y="117"/>
                  </a:cubicBezTo>
                  <a:cubicBezTo>
                    <a:pt x="0" y="106"/>
                    <a:pt x="0" y="106"/>
                    <a:pt x="0" y="106"/>
                  </a:cubicBezTo>
                  <a:cubicBezTo>
                    <a:pt x="26" y="106"/>
                    <a:pt x="26" y="106"/>
                    <a:pt x="26" y="106"/>
                  </a:cubicBezTo>
                  <a:cubicBezTo>
                    <a:pt x="26" y="103"/>
                    <a:pt x="25" y="101"/>
                    <a:pt x="25" y="98"/>
                  </a:cubicBezTo>
                  <a:cubicBezTo>
                    <a:pt x="25" y="94"/>
                    <a:pt x="25" y="89"/>
                    <a:pt x="25" y="85"/>
                  </a:cubicBezTo>
                  <a:cubicBezTo>
                    <a:pt x="26" y="78"/>
                    <a:pt x="27" y="71"/>
                    <a:pt x="31" y="65"/>
                  </a:cubicBezTo>
                  <a:cubicBezTo>
                    <a:pt x="31" y="64"/>
                    <a:pt x="31" y="64"/>
                    <a:pt x="31" y="64"/>
                  </a:cubicBezTo>
                  <a:cubicBezTo>
                    <a:pt x="32" y="63"/>
                    <a:pt x="37" y="53"/>
                    <a:pt x="53" y="50"/>
                  </a:cubicBezTo>
                  <a:cubicBezTo>
                    <a:pt x="72" y="95"/>
                    <a:pt x="72" y="95"/>
                    <a:pt x="72" y="95"/>
                  </a:cubicBezTo>
                  <a:cubicBezTo>
                    <a:pt x="94" y="50"/>
                    <a:pt x="94" y="50"/>
                    <a:pt x="94" y="50"/>
                  </a:cubicBezTo>
                  <a:cubicBezTo>
                    <a:pt x="101" y="52"/>
                    <a:pt x="112" y="58"/>
                    <a:pt x="116" y="65"/>
                  </a:cubicBezTo>
                  <a:cubicBezTo>
                    <a:pt x="120" y="71"/>
                    <a:pt x="121" y="78"/>
                    <a:pt x="121" y="85"/>
                  </a:cubicBezTo>
                  <a:cubicBezTo>
                    <a:pt x="122" y="89"/>
                    <a:pt x="122" y="94"/>
                    <a:pt x="122" y="98"/>
                  </a:cubicBezTo>
                  <a:cubicBezTo>
                    <a:pt x="121" y="101"/>
                    <a:pt x="121" y="103"/>
                    <a:pt x="121" y="106"/>
                  </a:cubicBezTo>
                  <a:lnTo>
                    <a:pt x="152" y="106"/>
                  </a:lnTo>
                  <a:close/>
                  <a:moveTo>
                    <a:pt x="45" y="106"/>
                  </a:moveTo>
                  <a:cubicBezTo>
                    <a:pt x="45" y="106"/>
                    <a:pt x="45" y="106"/>
                    <a:pt x="45" y="105"/>
                  </a:cubicBezTo>
                  <a:cubicBezTo>
                    <a:pt x="45" y="102"/>
                    <a:pt x="45" y="98"/>
                    <a:pt x="45" y="94"/>
                  </a:cubicBezTo>
                  <a:cubicBezTo>
                    <a:pt x="45" y="93"/>
                    <a:pt x="45" y="91"/>
                    <a:pt x="44" y="90"/>
                  </a:cubicBezTo>
                  <a:cubicBezTo>
                    <a:pt x="43" y="89"/>
                    <a:pt x="43" y="90"/>
                    <a:pt x="42" y="91"/>
                  </a:cubicBezTo>
                  <a:cubicBezTo>
                    <a:pt x="42" y="92"/>
                    <a:pt x="42" y="94"/>
                    <a:pt x="42" y="95"/>
                  </a:cubicBezTo>
                  <a:cubicBezTo>
                    <a:pt x="42" y="96"/>
                    <a:pt x="42" y="98"/>
                    <a:pt x="42" y="100"/>
                  </a:cubicBezTo>
                  <a:cubicBezTo>
                    <a:pt x="42" y="100"/>
                    <a:pt x="42" y="103"/>
                    <a:pt x="42" y="106"/>
                  </a:cubicBezTo>
                  <a:lnTo>
                    <a:pt x="45" y="106"/>
                  </a:lnTo>
                  <a:close/>
                  <a:moveTo>
                    <a:pt x="105" y="106"/>
                  </a:moveTo>
                  <a:cubicBezTo>
                    <a:pt x="105" y="103"/>
                    <a:pt x="105" y="100"/>
                    <a:pt x="105" y="100"/>
                  </a:cubicBezTo>
                  <a:cubicBezTo>
                    <a:pt x="105" y="98"/>
                    <a:pt x="105" y="96"/>
                    <a:pt x="105" y="95"/>
                  </a:cubicBezTo>
                  <a:cubicBezTo>
                    <a:pt x="105" y="94"/>
                    <a:pt x="105" y="92"/>
                    <a:pt x="105" y="91"/>
                  </a:cubicBezTo>
                  <a:cubicBezTo>
                    <a:pt x="104" y="90"/>
                    <a:pt x="103" y="89"/>
                    <a:pt x="102" y="90"/>
                  </a:cubicBezTo>
                  <a:cubicBezTo>
                    <a:pt x="102" y="91"/>
                    <a:pt x="102" y="93"/>
                    <a:pt x="102" y="94"/>
                  </a:cubicBezTo>
                  <a:cubicBezTo>
                    <a:pt x="102" y="98"/>
                    <a:pt x="102" y="102"/>
                    <a:pt x="102" y="105"/>
                  </a:cubicBezTo>
                  <a:cubicBezTo>
                    <a:pt x="102" y="106"/>
                    <a:pt x="102" y="106"/>
                    <a:pt x="102" y="106"/>
                  </a:cubicBezTo>
                  <a:lnTo>
                    <a:pt x="105" y="106"/>
                  </a:lnTo>
                  <a:close/>
                  <a:moveTo>
                    <a:pt x="62" y="49"/>
                  </a:moveTo>
                  <a:cubicBezTo>
                    <a:pt x="71" y="56"/>
                    <a:pt x="71" y="56"/>
                    <a:pt x="71" y="56"/>
                  </a:cubicBezTo>
                  <a:cubicBezTo>
                    <a:pt x="65" y="71"/>
                    <a:pt x="65" y="71"/>
                    <a:pt x="65" y="71"/>
                  </a:cubicBezTo>
                  <a:cubicBezTo>
                    <a:pt x="72" y="87"/>
                    <a:pt x="72" y="87"/>
                    <a:pt x="72" y="87"/>
                  </a:cubicBezTo>
                  <a:cubicBezTo>
                    <a:pt x="80" y="71"/>
                    <a:pt x="80" y="71"/>
                    <a:pt x="80" y="71"/>
                  </a:cubicBezTo>
                  <a:cubicBezTo>
                    <a:pt x="74" y="56"/>
                    <a:pt x="74" y="56"/>
                    <a:pt x="74" y="56"/>
                  </a:cubicBezTo>
                  <a:cubicBezTo>
                    <a:pt x="83" y="49"/>
                    <a:pt x="83" y="49"/>
                    <a:pt x="83" y="49"/>
                  </a:cubicBezTo>
                  <a:lnTo>
                    <a:pt x="62" y="49"/>
                  </a:lnTo>
                  <a:close/>
                  <a:moveTo>
                    <a:pt x="137" y="88"/>
                  </a:moveTo>
                  <a:cubicBezTo>
                    <a:pt x="141" y="88"/>
                    <a:pt x="145" y="84"/>
                    <a:pt x="145" y="80"/>
                  </a:cubicBezTo>
                  <a:cubicBezTo>
                    <a:pt x="145" y="64"/>
                    <a:pt x="145" y="64"/>
                    <a:pt x="145" y="64"/>
                  </a:cubicBezTo>
                  <a:cubicBezTo>
                    <a:pt x="145" y="61"/>
                    <a:pt x="143" y="59"/>
                    <a:pt x="141" y="58"/>
                  </a:cubicBezTo>
                  <a:cubicBezTo>
                    <a:pt x="141" y="64"/>
                    <a:pt x="141" y="64"/>
                    <a:pt x="141" y="64"/>
                  </a:cubicBezTo>
                  <a:cubicBezTo>
                    <a:pt x="141" y="64"/>
                    <a:pt x="140" y="65"/>
                    <a:pt x="140" y="65"/>
                  </a:cubicBezTo>
                  <a:cubicBezTo>
                    <a:pt x="139" y="65"/>
                    <a:pt x="139" y="64"/>
                    <a:pt x="139" y="64"/>
                  </a:cubicBezTo>
                  <a:cubicBezTo>
                    <a:pt x="139" y="57"/>
                    <a:pt x="139" y="57"/>
                    <a:pt x="139" y="57"/>
                  </a:cubicBezTo>
                  <a:cubicBezTo>
                    <a:pt x="138" y="57"/>
                    <a:pt x="138" y="57"/>
                    <a:pt x="137" y="57"/>
                  </a:cubicBezTo>
                  <a:cubicBezTo>
                    <a:pt x="137" y="57"/>
                    <a:pt x="136" y="57"/>
                    <a:pt x="135" y="57"/>
                  </a:cubicBezTo>
                  <a:cubicBezTo>
                    <a:pt x="135" y="64"/>
                    <a:pt x="135" y="64"/>
                    <a:pt x="135" y="64"/>
                  </a:cubicBezTo>
                  <a:cubicBezTo>
                    <a:pt x="135" y="64"/>
                    <a:pt x="135" y="65"/>
                    <a:pt x="135" y="65"/>
                  </a:cubicBezTo>
                  <a:cubicBezTo>
                    <a:pt x="134" y="65"/>
                    <a:pt x="134" y="64"/>
                    <a:pt x="134" y="64"/>
                  </a:cubicBezTo>
                  <a:cubicBezTo>
                    <a:pt x="134" y="58"/>
                    <a:pt x="134" y="58"/>
                    <a:pt x="134" y="58"/>
                  </a:cubicBezTo>
                  <a:cubicBezTo>
                    <a:pt x="131" y="59"/>
                    <a:pt x="130" y="61"/>
                    <a:pt x="130" y="64"/>
                  </a:cubicBezTo>
                  <a:cubicBezTo>
                    <a:pt x="130" y="80"/>
                    <a:pt x="130" y="80"/>
                    <a:pt x="130" y="80"/>
                  </a:cubicBezTo>
                  <a:cubicBezTo>
                    <a:pt x="130" y="84"/>
                    <a:pt x="133" y="88"/>
                    <a:pt x="137" y="88"/>
                  </a:cubicBezTo>
                  <a:close/>
                  <a:moveTo>
                    <a:pt x="135" y="93"/>
                  </a:moveTo>
                  <a:cubicBezTo>
                    <a:pt x="135" y="102"/>
                    <a:pt x="135" y="102"/>
                    <a:pt x="135" y="102"/>
                  </a:cubicBezTo>
                  <a:cubicBezTo>
                    <a:pt x="132" y="102"/>
                    <a:pt x="132" y="102"/>
                    <a:pt x="132" y="102"/>
                  </a:cubicBezTo>
                  <a:cubicBezTo>
                    <a:pt x="130" y="102"/>
                    <a:pt x="130" y="103"/>
                    <a:pt x="130" y="104"/>
                  </a:cubicBezTo>
                  <a:cubicBezTo>
                    <a:pt x="130" y="105"/>
                    <a:pt x="130" y="106"/>
                    <a:pt x="132" y="106"/>
                  </a:cubicBezTo>
                  <a:cubicBezTo>
                    <a:pt x="143" y="106"/>
                    <a:pt x="143" y="106"/>
                    <a:pt x="143" y="106"/>
                  </a:cubicBezTo>
                  <a:cubicBezTo>
                    <a:pt x="144" y="106"/>
                    <a:pt x="144" y="105"/>
                    <a:pt x="144" y="104"/>
                  </a:cubicBezTo>
                  <a:cubicBezTo>
                    <a:pt x="144" y="103"/>
                    <a:pt x="144" y="102"/>
                    <a:pt x="143" y="102"/>
                  </a:cubicBezTo>
                  <a:cubicBezTo>
                    <a:pt x="139" y="102"/>
                    <a:pt x="139" y="102"/>
                    <a:pt x="139" y="102"/>
                  </a:cubicBezTo>
                  <a:cubicBezTo>
                    <a:pt x="139" y="93"/>
                    <a:pt x="139" y="93"/>
                    <a:pt x="139" y="93"/>
                  </a:cubicBezTo>
                  <a:cubicBezTo>
                    <a:pt x="142" y="92"/>
                    <a:pt x="144" y="91"/>
                    <a:pt x="146" y="89"/>
                  </a:cubicBezTo>
                  <a:cubicBezTo>
                    <a:pt x="148" y="87"/>
                    <a:pt x="149" y="83"/>
                    <a:pt x="149" y="80"/>
                  </a:cubicBezTo>
                  <a:cubicBezTo>
                    <a:pt x="149" y="79"/>
                    <a:pt x="149" y="79"/>
                    <a:pt x="149" y="79"/>
                  </a:cubicBezTo>
                  <a:cubicBezTo>
                    <a:pt x="149" y="78"/>
                    <a:pt x="149" y="78"/>
                    <a:pt x="148" y="78"/>
                  </a:cubicBezTo>
                  <a:cubicBezTo>
                    <a:pt x="147" y="78"/>
                    <a:pt x="146" y="78"/>
                    <a:pt x="146" y="79"/>
                  </a:cubicBezTo>
                  <a:cubicBezTo>
                    <a:pt x="146" y="79"/>
                    <a:pt x="146" y="79"/>
                    <a:pt x="146" y="80"/>
                  </a:cubicBezTo>
                  <a:cubicBezTo>
                    <a:pt x="146" y="83"/>
                    <a:pt x="145" y="86"/>
                    <a:pt x="144" y="87"/>
                  </a:cubicBezTo>
                  <a:cubicBezTo>
                    <a:pt x="142" y="89"/>
                    <a:pt x="140" y="90"/>
                    <a:pt x="137" y="90"/>
                  </a:cubicBezTo>
                  <a:cubicBezTo>
                    <a:pt x="135" y="90"/>
                    <a:pt x="133" y="89"/>
                    <a:pt x="131" y="88"/>
                  </a:cubicBezTo>
                  <a:cubicBezTo>
                    <a:pt x="129" y="86"/>
                    <a:pt x="128" y="84"/>
                    <a:pt x="128" y="81"/>
                  </a:cubicBezTo>
                  <a:cubicBezTo>
                    <a:pt x="128" y="80"/>
                    <a:pt x="128" y="80"/>
                    <a:pt x="128" y="79"/>
                  </a:cubicBezTo>
                  <a:cubicBezTo>
                    <a:pt x="128" y="79"/>
                    <a:pt x="128" y="79"/>
                    <a:pt x="128" y="79"/>
                  </a:cubicBezTo>
                  <a:cubicBezTo>
                    <a:pt x="128" y="79"/>
                    <a:pt x="128" y="79"/>
                    <a:pt x="128" y="79"/>
                  </a:cubicBezTo>
                  <a:cubicBezTo>
                    <a:pt x="128" y="79"/>
                    <a:pt x="128" y="79"/>
                    <a:pt x="128" y="79"/>
                  </a:cubicBezTo>
                  <a:cubicBezTo>
                    <a:pt x="128" y="78"/>
                    <a:pt x="128" y="77"/>
                    <a:pt x="127" y="77"/>
                  </a:cubicBezTo>
                  <a:cubicBezTo>
                    <a:pt x="126" y="77"/>
                    <a:pt x="125" y="78"/>
                    <a:pt x="125" y="79"/>
                  </a:cubicBezTo>
                  <a:cubicBezTo>
                    <a:pt x="125" y="79"/>
                    <a:pt x="125" y="79"/>
                    <a:pt x="125" y="79"/>
                  </a:cubicBezTo>
                  <a:cubicBezTo>
                    <a:pt x="125" y="79"/>
                    <a:pt x="125" y="79"/>
                    <a:pt x="125" y="79"/>
                  </a:cubicBezTo>
                  <a:cubicBezTo>
                    <a:pt x="125" y="79"/>
                    <a:pt x="125" y="79"/>
                    <a:pt x="125" y="79"/>
                  </a:cubicBezTo>
                  <a:cubicBezTo>
                    <a:pt x="125" y="79"/>
                    <a:pt x="125" y="79"/>
                    <a:pt x="125" y="79"/>
                  </a:cubicBezTo>
                  <a:cubicBezTo>
                    <a:pt x="125" y="80"/>
                    <a:pt x="125" y="80"/>
                    <a:pt x="125" y="81"/>
                  </a:cubicBezTo>
                  <a:cubicBezTo>
                    <a:pt x="125" y="85"/>
                    <a:pt x="127" y="88"/>
                    <a:pt x="129" y="90"/>
                  </a:cubicBezTo>
                  <a:cubicBezTo>
                    <a:pt x="131" y="91"/>
                    <a:pt x="133" y="92"/>
                    <a:pt x="135" y="9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34" name="组合 33">
            <a:extLst>
              <a:ext uri="{FF2B5EF4-FFF2-40B4-BE49-F238E27FC236}">
                <a16:creationId xmlns="" xmlns:a16="http://schemas.microsoft.com/office/drawing/2014/main" id="{BE1B08EC-3348-4A7D-86F7-7E305CC3D6A1}"/>
              </a:ext>
            </a:extLst>
          </p:cNvPr>
          <p:cNvGrpSpPr/>
          <p:nvPr/>
        </p:nvGrpSpPr>
        <p:grpSpPr>
          <a:xfrm>
            <a:off x="7964249" y="4956948"/>
            <a:ext cx="464181" cy="477248"/>
            <a:chOff x="7964249" y="4956948"/>
            <a:chExt cx="464181" cy="477248"/>
          </a:xfrm>
        </p:grpSpPr>
        <p:sp>
          <p:nvSpPr>
            <p:cNvPr id="29" name="Oval 54">
              <a:extLst>
                <a:ext uri="{FF2B5EF4-FFF2-40B4-BE49-F238E27FC236}">
                  <a16:creationId xmlns="" xmlns:a16="http://schemas.microsoft.com/office/drawing/2014/main" id="{A2452DEA-1817-4B9A-B3F0-F5D637751193}"/>
                </a:ext>
              </a:extLst>
            </p:cNvPr>
            <p:cNvSpPr>
              <a:spLocks noChangeArrowheads="1"/>
            </p:cNvSpPr>
            <p:nvPr/>
          </p:nvSpPr>
          <p:spPr bwMode="auto">
            <a:xfrm>
              <a:off x="7964249" y="4956948"/>
              <a:ext cx="464181" cy="477248"/>
            </a:xfrm>
            <a:prstGeom prst="ellipse">
              <a:avLst/>
            </a:prstGeom>
            <a:solidFill>
              <a:srgbClr val="FA623E"/>
            </a:solidFill>
            <a:ln>
              <a:noFill/>
            </a:ln>
          </p:spPr>
          <p:txBody>
            <a:bodyPr vert="horz" wrap="square" lIns="91440" tIns="45720" rIns="91440" bIns="45720" numCol="1" anchor="t" anchorCtr="0" compatLnSpc="1"/>
            <a:lstStyle/>
            <a:p>
              <a:endParaRPr lang="zh-CN" altLang="en-US" sz="1200">
                <a:solidFill>
                  <a:prstClr val="black"/>
                </a:solidFill>
                <a:cs typeface="+mn-ea"/>
                <a:sym typeface="+mn-lt"/>
              </a:endParaRPr>
            </a:p>
          </p:txBody>
        </p:sp>
        <p:sp>
          <p:nvSpPr>
            <p:cNvPr id="30" name="Freeform 57">
              <a:extLst>
                <a:ext uri="{FF2B5EF4-FFF2-40B4-BE49-F238E27FC236}">
                  <a16:creationId xmlns="" xmlns:a16="http://schemas.microsoft.com/office/drawing/2014/main" id="{A7B11D47-0470-4D0F-817E-BEFF9295D85C}"/>
                </a:ext>
              </a:extLst>
            </p:cNvPr>
            <p:cNvSpPr/>
            <p:nvPr/>
          </p:nvSpPr>
          <p:spPr bwMode="auto">
            <a:xfrm>
              <a:off x="8120768" y="5018037"/>
              <a:ext cx="260658" cy="307856"/>
            </a:xfrm>
            <a:custGeom>
              <a:avLst/>
              <a:gdLst>
                <a:gd name="T0" fmla="*/ 33 w 97"/>
                <a:gd name="T1" fmla="*/ 0 h 135"/>
                <a:gd name="T2" fmla="*/ 0 w 97"/>
                <a:gd name="T3" fmla="*/ 0 h 135"/>
                <a:gd name="T4" fmla="*/ 0 w 97"/>
                <a:gd name="T5" fmla="*/ 99 h 135"/>
                <a:gd name="T6" fmla="*/ 86 w 97"/>
                <a:gd name="T7" fmla="*/ 135 h 135"/>
                <a:gd name="T8" fmla="*/ 97 w 97"/>
                <a:gd name="T9" fmla="*/ 104 h 135"/>
                <a:gd name="T10" fmla="*/ 33 w 97"/>
                <a:gd name="T11" fmla="*/ 78 h 135"/>
                <a:gd name="T12" fmla="*/ 33 w 97"/>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97" h="135">
                  <a:moveTo>
                    <a:pt x="33" y="0"/>
                  </a:moveTo>
                  <a:lnTo>
                    <a:pt x="0" y="0"/>
                  </a:lnTo>
                  <a:lnTo>
                    <a:pt x="0" y="99"/>
                  </a:lnTo>
                  <a:lnTo>
                    <a:pt x="86" y="135"/>
                  </a:lnTo>
                  <a:lnTo>
                    <a:pt x="97" y="104"/>
                  </a:lnTo>
                  <a:lnTo>
                    <a:pt x="33" y="78"/>
                  </a:lnTo>
                  <a:lnTo>
                    <a:pt x="33" y="0"/>
                  </a:ln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1C1C1C"/>
                </a:solidFill>
                <a:cs typeface="+mn-ea"/>
                <a:sym typeface="+mn-lt"/>
              </a:endParaRPr>
            </a:p>
          </p:txBody>
        </p:sp>
      </p:grpSp>
      <p:sp>
        <p:nvSpPr>
          <p:cNvPr id="31" name="文本框 30">
            <a:extLst>
              <a:ext uri="{FF2B5EF4-FFF2-40B4-BE49-F238E27FC236}">
                <a16:creationId xmlns="" xmlns:a16="http://schemas.microsoft.com/office/drawing/2014/main" id="{990774E2-15FF-4D77-B3D2-0DFC6B36121C}"/>
              </a:ext>
            </a:extLst>
          </p:cNvPr>
          <p:cNvSpPr txBox="1"/>
          <p:nvPr/>
        </p:nvSpPr>
        <p:spPr>
          <a:xfrm>
            <a:off x="8556995" y="5039974"/>
            <a:ext cx="1642566" cy="338554"/>
          </a:xfrm>
          <a:prstGeom prst="rect">
            <a:avLst/>
          </a:prstGeom>
          <a:noFill/>
        </p:spPr>
        <p:txBody>
          <a:bodyPr wrap="square" rtlCol="0">
            <a:spAutoFit/>
          </a:bodyPr>
          <a:lstStyle/>
          <a:p>
            <a:pPr algn="dist"/>
            <a:r>
              <a:rPr lang="en-US" altLang="zh-CN" sz="1600" dirty="0">
                <a:cs typeface="+mn-ea"/>
                <a:sym typeface="+mn-lt"/>
              </a:rPr>
              <a:t>2020.XX.XX</a:t>
            </a:r>
          </a:p>
        </p:txBody>
      </p:sp>
      <p:pic>
        <p:nvPicPr>
          <p:cNvPr id="32" name="图片 31">
            <a:extLst>
              <a:ext uri="{FF2B5EF4-FFF2-40B4-BE49-F238E27FC236}">
                <a16:creationId xmlns="" xmlns:a16="http://schemas.microsoft.com/office/drawing/2014/main" id="{13DFA25F-1837-46F3-A971-AE705FF4D24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82609" r="76183" b="2530"/>
          <a:stretch/>
        </p:blipFill>
        <p:spPr>
          <a:xfrm>
            <a:off x="10598276" y="5838824"/>
            <a:ext cx="1088899" cy="1019175"/>
          </a:xfrm>
          <a:prstGeom prst="rect">
            <a:avLst/>
          </a:prstGeom>
        </p:spPr>
      </p:pic>
      <p:grpSp>
        <p:nvGrpSpPr>
          <p:cNvPr id="5" name="组合 4">
            <a:extLst>
              <a:ext uri="{FF2B5EF4-FFF2-40B4-BE49-F238E27FC236}">
                <a16:creationId xmlns="" xmlns:a16="http://schemas.microsoft.com/office/drawing/2014/main" id="{C25D0749-CB4A-4A32-A385-3CB3EE81444D}"/>
              </a:ext>
            </a:extLst>
          </p:cNvPr>
          <p:cNvGrpSpPr/>
          <p:nvPr/>
        </p:nvGrpSpPr>
        <p:grpSpPr>
          <a:xfrm>
            <a:off x="5164284" y="1757831"/>
            <a:ext cx="5121378" cy="3013279"/>
            <a:chOff x="5164284" y="1757831"/>
            <a:chExt cx="5121378" cy="3013279"/>
          </a:xfrm>
        </p:grpSpPr>
        <p:pic>
          <p:nvPicPr>
            <p:cNvPr id="4" name="图片 3">
              <a:extLst>
                <a:ext uri="{FF2B5EF4-FFF2-40B4-BE49-F238E27FC236}">
                  <a16:creationId xmlns="" xmlns:a16="http://schemas.microsoft.com/office/drawing/2014/main" id="{12D6402A-576E-4C71-A898-92394DAA1C1C}"/>
                </a:ext>
              </a:extLst>
            </p:cNvPr>
            <p:cNvPicPr>
              <a:picLocks noChangeAspect="1"/>
            </p:cNvPicPr>
            <p:nvPr/>
          </p:nvPicPr>
          <p:blipFill rotWithShape="1">
            <a:blip r:embed="rId7"/>
            <a:srcRect l="6622" t="1611" r="20421" b="58767"/>
            <a:stretch/>
          </p:blipFill>
          <p:spPr>
            <a:xfrm>
              <a:off x="5164284" y="1757831"/>
              <a:ext cx="4038600" cy="1343025"/>
            </a:xfrm>
            <a:prstGeom prst="rect">
              <a:avLst/>
            </a:prstGeom>
          </p:spPr>
        </p:pic>
        <p:pic>
          <p:nvPicPr>
            <p:cNvPr id="38" name="图片 37">
              <a:extLst>
                <a:ext uri="{FF2B5EF4-FFF2-40B4-BE49-F238E27FC236}">
                  <a16:creationId xmlns="" xmlns:a16="http://schemas.microsoft.com/office/drawing/2014/main" id="{684B2492-3B3E-4F50-8D5C-398BE4C577D3}"/>
                </a:ext>
              </a:extLst>
            </p:cNvPr>
            <p:cNvPicPr>
              <a:picLocks noChangeAspect="1"/>
            </p:cNvPicPr>
            <p:nvPr/>
          </p:nvPicPr>
          <p:blipFill rotWithShape="1">
            <a:blip r:embed="rId7"/>
            <a:srcRect l="14197" t="42638" r="4588" b="20270"/>
            <a:stretch/>
          </p:blipFill>
          <p:spPr>
            <a:xfrm>
              <a:off x="5875982" y="3050215"/>
              <a:ext cx="4147285" cy="1159835"/>
            </a:xfrm>
            <a:prstGeom prst="rect">
              <a:avLst/>
            </a:prstGeom>
          </p:spPr>
        </p:pic>
        <p:pic>
          <p:nvPicPr>
            <p:cNvPr id="39" name="图片 38">
              <a:extLst>
                <a:ext uri="{FF2B5EF4-FFF2-40B4-BE49-F238E27FC236}">
                  <a16:creationId xmlns="" xmlns:a16="http://schemas.microsoft.com/office/drawing/2014/main" id="{1EAAA62E-725B-4DCC-BEC6-9E9F996D1B5A}"/>
                </a:ext>
              </a:extLst>
            </p:cNvPr>
            <p:cNvPicPr>
              <a:picLocks noChangeAspect="1"/>
            </p:cNvPicPr>
            <p:nvPr/>
          </p:nvPicPr>
          <p:blipFill rotWithShape="1">
            <a:blip r:embed="rId7"/>
            <a:srcRect l="14197" t="80696" r="4588" b="3441"/>
            <a:stretch/>
          </p:blipFill>
          <p:spPr>
            <a:xfrm>
              <a:off x="5789862" y="4233383"/>
              <a:ext cx="4495800" cy="537727"/>
            </a:xfrm>
            <a:prstGeom prst="rect">
              <a:avLst/>
            </a:prstGeom>
          </p:spPr>
        </p:pic>
      </p:grpSp>
    </p:spTree>
    <p:extLst>
      <p:ext uri="{BB962C8B-B14F-4D97-AF65-F5344CB8AC3E}">
        <p14:creationId xmlns:p14="http://schemas.microsoft.com/office/powerpoint/2010/main" val="26872103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32"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circle(out)">
                                      <p:cBhvr>
                                        <p:cTn id="14" dur="20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animEffect transition="in" filter="fade">
                                      <p:cBhvr>
                                        <p:cTn id="38" dur="5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Effect transition="in" filter="fade">
                                      <p:cBhvr>
                                        <p:cTn id="50" dur="500"/>
                                        <p:tgtEl>
                                          <p:spTgt spid="3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5286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711246" y="821267"/>
            <a:ext cx="1306133" cy="523220"/>
          </a:xfrm>
          <a:prstGeom prst="rect">
            <a:avLst/>
          </a:prstGeom>
          <a:noFill/>
        </p:spPr>
        <p:txBody>
          <a:bodyPr wrap="square" rtlCol="0">
            <a:spAutoFit/>
          </a:bodyPr>
          <a:lstStyle/>
          <a:p>
            <a:r>
              <a:rPr lang="zh-CN" altLang="en-US" sz="2800" dirty="0">
                <a:cs typeface="+mn-ea"/>
                <a:sym typeface="+mn-lt"/>
              </a:rPr>
              <a:t>概 述</a:t>
            </a:r>
          </a:p>
        </p:txBody>
      </p:sp>
      <p:sp>
        <p:nvSpPr>
          <p:cNvPr id="6" name="文本框 5"/>
          <p:cNvSpPr txBox="1"/>
          <p:nvPr/>
        </p:nvSpPr>
        <p:spPr>
          <a:xfrm>
            <a:off x="1208793" y="1847087"/>
            <a:ext cx="6112423" cy="3905300"/>
          </a:xfrm>
          <a:prstGeom prst="rect">
            <a:avLst/>
          </a:prstGeom>
          <a:noFill/>
        </p:spPr>
        <p:txBody>
          <a:bodyPr wrap="square" rtlCol="0">
            <a:spAutoFit/>
          </a:bodyPr>
          <a:lstStyle/>
          <a:p>
            <a:pPr>
              <a:lnSpc>
                <a:spcPct val="200000"/>
              </a:lnSpc>
            </a:pPr>
            <a:r>
              <a:rPr lang="zh-CN" altLang="en-US" sz="1400" dirty="0">
                <a:cs typeface="+mn-ea"/>
                <a:sym typeface="+mn-lt"/>
              </a:rPr>
              <a:t>        世界红十字与红新月日（</a:t>
            </a:r>
            <a:r>
              <a:rPr lang="en-US" altLang="zh-CN" sz="1400" dirty="0">
                <a:cs typeface="+mn-ea"/>
                <a:sym typeface="+mn-lt"/>
              </a:rPr>
              <a:t>World Red Cross and Red Crescent Day</a:t>
            </a:r>
            <a:r>
              <a:rPr lang="zh-CN" altLang="en-US" sz="1400" dirty="0">
                <a:cs typeface="+mn-ea"/>
                <a:sym typeface="+mn-lt"/>
              </a:rPr>
              <a:t>），是和红十字会与红新月会国际联合会（</a:t>
            </a:r>
            <a:r>
              <a:rPr lang="en-US" altLang="zh-CN" sz="1400" dirty="0">
                <a:cs typeface="+mn-ea"/>
                <a:sym typeface="+mn-lt"/>
              </a:rPr>
              <a:t>International Federation of Red Cross and Red Crescent </a:t>
            </a:r>
            <a:r>
              <a:rPr lang="en-US" altLang="zh-CN" sz="1400" dirty="0" err="1">
                <a:cs typeface="+mn-ea"/>
                <a:sym typeface="+mn-lt"/>
              </a:rPr>
              <a:t>Sieties</a:t>
            </a:r>
            <a:r>
              <a:rPr lang="zh-CN" altLang="en-US" sz="1400" dirty="0">
                <a:cs typeface="+mn-ea"/>
                <a:sym typeface="+mn-lt"/>
              </a:rPr>
              <a:t>）、红十字国际委员会 </a:t>
            </a:r>
            <a:r>
              <a:rPr lang="en-US" altLang="zh-CN" sz="1400" dirty="0">
                <a:cs typeface="+mn-ea"/>
                <a:sym typeface="+mn-lt"/>
              </a:rPr>
              <a:t>(International Committee of the Red Cross )</a:t>
            </a:r>
            <a:r>
              <a:rPr lang="zh-CN" altLang="en-US" sz="1400" dirty="0">
                <a:cs typeface="+mn-ea"/>
                <a:sym typeface="+mn-lt"/>
              </a:rPr>
              <a:t>以及</a:t>
            </a:r>
            <a:r>
              <a:rPr lang="en-US" altLang="zh-CN" sz="1400" dirty="0">
                <a:cs typeface="+mn-ea"/>
                <a:sym typeface="+mn-lt"/>
              </a:rPr>
              <a:t>190</a:t>
            </a:r>
            <a:r>
              <a:rPr lang="zh-CN" altLang="en-US" sz="1400" dirty="0">
                <a:cs typeface="+mn-ea"/>
                <a:sym typeface="+mn-lt"/>
              </a:rPr>
              <a:t>个国家红十字会和红新月会共同的纪念日，</a:t>
            </a:r>
            <a:r>
              <a:rPr lang="en-US" altLang="zh-CN" sz="1400" dirty="0">
                <a:cs typeface="+mn-ea"/>
                <a:sym typeface="+mn-lt"/>
              </a:rPr>
              <a:t>1948</a:t>
            </a:r>
            <a:r>
              <a:rPr lang="zh-CN" altLang="en-US" sz="1400" dirty="0">
                <a:cs typeface="+mn-ea"/>
                <a:sym typeface="+mn-lt"/>
              </a:rPr>
              <a:t>年，经国际联合会执行委员会同意，红十字创始人亨利</a:t>
            </a:r>
            <a:r>
              <a:rPr lang="en-US" altLang="zh-CN" sz="1400" dirty="0">
                <a:cs typeface="+mn-ea"/>
                <a:sym typeface="+mn-lt"/>
              </a:rPr>
              <a:t>·</a:t>
            </a:r>
            <a:r>
              <a:rPr lang="zh-CN" altLang="en-US" sz="1400" dirty="0">
                <a:cs typeface="+mn-ea"/>
                <a:sym typeface="+mn-lt"/>
              </a:rPr>
              <a:t>杜南先生的生日</a:t>
            </a:r>
            <a:r>
              <a:rPr lang="en-US" altLang="zh-CN" sz="1400" dirty="0">
                <a:cs typeface="+mn-ea"/>
                <a:sym typeface="+mn-lt"/>
              </a:rPr>
              <a:t>5</a:t>
            </a:r>
            <a:r>
              <a:rPr lang="zh-CN" altLang="en-US" sz="1400" dirty="0">
                <a:cs typeface="+mn-ea"/>
                <a:sym typeface="+mn-lt"/>
              </a:rPr>
              <a:t>月</a:t>
            </a:r>
            <a:r>
              <a:rPr lang="en-US" altLang="zh-CN" sz="1400" dirty="0">
                <a:cs typeface="+mn-ea"/>
                <a:sym typeface="+mn-lt"/>
              </a:rPr>
              <a:t>8</a:t>
            </a:r>
            <a:r>
              <a:rPr lang="zh-CN" altLang="en-US" sz="1400" dirty="0">
                <a:cs typeface="+mn-ea"/>
                <a:sym typeface="+mn-lt"/>
              </a:rPr>
              <a:t>日被定为红十字日。在这一天，红十字国际委员会、红十字会与红新月会国际联合会及各国红十字会和红新月会都以各种形式纪念这一日子，以表示红十字运动的国际性以及红十字人道工作不分种族、宗教及政治见解的特性。</a:t>
            </a:r>
          </a:p>
        </p:txBody>
      </p:sp>
      <p:grpSp>
        <p:nvGrpSpPr>
          <p:cNvPr id="7" name="组合 6"/>
          <p:cNvGrpSpPr/>
          <p:nvPr/>
        </p:nvGrpSpPr>
        <p:grpSpPr>
          <a:xfrm>
            <a:off x="961681" y="1709436"/>
            <a:ext cx="448674" cy="442676"/>
            <a:chOff x="766915" y="1661256"/>
            <a:chExt cx="448674" cy="442676"/>
          </a:xfrm>
        </p:grpSpPr>
        <p:sp>
          <p:nvSpPr>
            <p:cNvPr id="8" name="半闭框 7"/>
            <p:cNvSpPr/>
            <p:nvPr/>
          </p:nvSpPr>
          <p:spPr>
            <a:xfrm>
              <a:off x="812466" y="1720474"/>
              <a:ext cx="403123" cy="383458"/>
            </a:xfrm>
            <a:prstGeom prst="halfFrame">
              <a:avLst>
                <a:gd name="adj1" fmla="val 6306"/>
                <a:gd name="adj2" fmla="val 9008"/>
              </a:avLst>
            </a:prstGeom>
            <a:solidFill>
              <a:schemeClr val="bg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cs typeface="+mn-ea"/>
                <a:sym typeface="+mn-lt"/>
              </a:endParaRPr>
            </a:p>
          </p:txBody>
        </p:sp>
        <p:sp>
          <p:nvSpPr>
            <p:cNvPr id="9" name="流程图: 接点 11"/>
            <p:cNvSpPr/>
            <p:nvPr/>
          </p:nvSpPr>
          <p:spPr>
            <a:xfrm>
              <a:off x="766915" y="1661256"/>
              <a:ext cx="137652" cy="137651"/>
            </a:xfrm>
            <a:prstGeom prst="flowChartConnector">
              <a:avLst/>
            </a:prstGeom>
            <a:solidFill>
              <a:schemeClr val="bg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cs typeface="+mn-ea"/>
                <a:sym typeface="+mn-lt"/>
              </a:endParaRPr>
            </a:p>
          </p:txBody>
        </p:sp>
      </p:grpSp>
      <p:grpSp>
        <p:nvGrpSpPr>
          <p:cNvPr id="10" name="组合 9"/>
          <p:cNvGrpSpPr/>
          <p:nvPr/>
        </p:nvGrpSpPr>
        <p:grpSpPr>
          <a:xfrm rot="10800000">
            <a:off x="10970755" y="3660734"/>
            <a:ext cx="448674" cy="442676"/>
            <a:chOff x="766915" y="1661256"/>
            <a:chExt cx="448674" cy="442676"/>
          </a:xfrm>
        </p:grpSpPr>
        <p:sp>
          <p:nvSpPr>
            <p:cNvPr id="11" name="半闭框 10"/>
            <p:cNvSpPr/>
            <p:nvPr/>
          </p:nvSpPr>
          <p:spPr>
            <a:xfrm>
              <a:off x="812466" y="1720474"/>
              <a:ext cx="403123" cy="383458"/>
            </a:xfrm>
            <a:prstGeom prst="halfFrame">
              <a:avLst>
                <a:gd name="adj1" fmla="val 6306"/>
                <a:gd name="adj2" fmla="val 9008"/>
              </a:avLst>
            </a:prstGeom>
            <a:solidFill>
              <a:schemeClr val="bg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cs typeface="+mn-ea"/>
                <a:sym typeface="+mn-lt"/>
              </a:endParaRPr>
            </a:p>
          </p:txBody>
        </p:sp>
        <p:sp>
          <p:nvSpPr>
            <p:cNvPr id="12" name="流程图: 接点 11"/>
            <p:cNvSpPr/>
            <p:nvPr/>
          </p:nvSpPr>
          <p:spPr>
            <a:xfrm>
              <a:off x="766915" y="1661256"/>
              <a:ext cx="137652" cy="137651"/>
            </a:xfrm>
            <a:prstGeom prst="flowChartConnector">
              <a:avLst/>
            </a:prstGeom>
            <a:solidFill>
              <a:schemeClr val="bg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effectLst/>
                <a:uLnTx/>
                <a:uFillTx/>
                <a:cs typeface="+mn-ea"/>
                <a:sym typeface="+mn-lt"/>
              </a:endParaRPr>
            </a:p>
          </p:txBody>
        </p:sp>
      </p:grpSp>
      <p:pic>
        <p:nvPicPr>
          <p:cNvPr id="4" name="图片 3">
            <a:extLst>
              <a:ext uri="{FF2B5EF4-FFF2-40B4-BE49-F238E27FC236}">
                <a16:creationId xmlns="" xmlns:a16="http://schemas.microsoft.com/office/drawing/2014/main" id="{E4662836-4412-4CC0-8301-F2C38D06A2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0542" y="2477810"/>
            <a:ext cx="4318000" cy="431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9EC0C0B-1779-460E-AAE4-AA5D71C7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 xmlns:a16="http://schemas.microsoft.com/office/drawing/2014/main" id="{176D291B-B7DE-403B-B907-5455B1680160}"/>
              </a:ext>
            </a:extLst>
          </p:cNvPr>
          <p:cNvPicPr>
            <a:picLocks noChangeAspect="1"/>
          </p:cNvPicPr>
          <p:nvPr/>
        </p:nvPicPr>
        <p:blipFill rotWithShape="1">
          <a:blip r:embed="rId3"/>
          <a:srcRect l="7031" r="8907"/>
          <a:stretch/>
        </p:blipFill>
        <p:spPr>
          <a:xfrm>
            <a:off x="683123" y="-1"/>
            <a:ext cx="10825754" cy="6511056"/>
          </a:xfrm>
          <a:prstGeom prst="rect">
            <a:avLst/>
          </a:prstGeom>
        </p:spPr>
      </p:pic>
      <p:pic>
        <p:nvPicPr>
          <p:cNvPr id="21" name="图片 20">
            <a:extLst>
              <a:ext uri="{FF2B5EF4-FFF2-40B4-BE49-F238E27FC236}">
                <a16:creationId xmlns="" xmlns:a16="http://schemas.microsoft.com/office/drawing/2014/main" id="{69A13195-2CA4-4D67-A989-BA283F143C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2025" b="81696"/>
          <a:stretch/>
        </p:blipFill>
        <p:spPr>
          <a:xfrm>
            <a:off x="333828" y="5227673"/>
            <a:ext cx="1724025" cy="1692013"/>
          </a:xfrm>
          <a:prstGeom prst="rect">
            <a:avLst/>
          </a:prstGeom>
        </p:spPr>
      </p:pic>
      <p:pic>
        <p:nvPicPr>
          <p:cNvPr id="32" name="图片 31">
            <a:extLst>
              <a:ext uri="{FF2B5EF4-FFF2-40B4-BE49-F238E27FC236}">
                <a16:creationId xmlns="" xmlns:a16="http://schemas.microsoft.com/office/drawing/2014/main" id="{13DFA25F-1837-46F3-A971-AE705FF4D24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2609" r="76183" b="2530"/>
          <a:stretch/>
        </p:blipFill>
        <p:spPr>
          <a:xfrm>
            <a:off x="10598276" y="5838824"/>
            <a:ext cx="1088899" cy="1019175"/>
          </a:xfrm>
          <a:prstGeom prst="rect">
            <a:avLst/>
          </a:prstGeom>
        </p:spPr>
      </p:pic>
      <p:pic>
        <p:nvPicPr>
          <p:cNvPr id="7" name="图片 6">
            <a:extLst>
              <a:ext uri="{FF2B5EF4-FFF2-40B4-BE49-F238E27FC236}">
                <a16:creationId xmlns="" xmlns:a16="http://schemas.microsoft.com/office/drawing/2014/main" id="{9997AFD7-580E-433E-A0A9-C8636337AA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9493" y="3742455"/>
            <a:ext cx="4717143" cy="2768600"/>
          </a:xfrm>
          <a:prstGeom prst="rect">
            <a:avLst/>
          </a:prstGeom>
        </p:spPr>
      </p:pic>
      <p:sp>
        <p:nvSpPr>
          <p:cNvPr id="25" name="文本框 24">
            <a:extLst>
              <a:ext uri="{FF2B5EF4-FFF2-40B4-BE49-F238E27FC236}">
                <a16:creationId xmlns="" xmlns:a16="http://schemas.microsoft.com/office/drawing/2014/main" id="{7B316729-5817-48C8-BAA1-4E227C7ACEF0}"/>
              </a:ext>
            </a:extLst>
          </p:cNvPr>
          <p:cNvSpPr txBox="1"/>
          <p:nvPr/>
        </p:nvSpPr>
        <p:spPr>
          <a:xfrm>
            <a:off x="4592368" y="1937601"/>
            <a:ext cx="2856461" cy="830997"/>
          </a:xfrm>
          <a:prstGeom prst="rect">
            <a:avLst/>
          </a:prstGeom>
          <a:noFill/>
        </p:spPr>
        <p:txBody>
          <a:bodyPr wrap="square" rtlCol="0">
            <a:spAutoFit/>
          </a:bodyPr>
          <a:lstStyle/>
          <a:p>
            <a:pPr algn="dist"/>
            <a:r>
              <a:rPr lang="en-US" altLang="zh-CN" sz="4800" b="1" dirty="0">
                <a:solidFill>
                  <a:srgbClr val="FA623E"/>
                </a:solidFill>
                <a:cs typeface="+mn-ea"/>
                <a:sym typeface="+mn-lt"/>
              </a:rPr>
              <a:t>Part 02</a:t>
            </a:r>
            <a:endParaRPr lang="zh-CN" altLang="en-US" sz="4800" b="1" dirty="0">
              <a:solidFill>
                <a:srgbClr val="FA623E"/>
              </a:solidFill>
              <a:cs typeface="+mn-ea"/>
              <a:sym typeface="+mn-lt"/>
            </a:endParaRPr>
          </a:p>
        </p:txBody>
      </p:sp>
      <p:sp>
        <p:nvSpPr>
          <p:cNvPr id="26" name="文本框 25">
            <a:extLst>
              <a:ext uri="{FF2B5EF4-FFF2-40B4-BE49-F238E27FC236}">
                <a16:creationId xmlns="" xmlns:a16="http://schemas.microsoft.com/office/drawing/2014/main" id="{43730E1F-82CD-446A-82EF-F6AFE90DAFAB}"/>
              </a:ext>
            </a:extLst>
          </p:cNvPr>
          <p:cNvSpPr txBox="1"/>
          <p:nvPr/>
        </p:nvSpPr>
        <p:spPr>
          <a:xfrm>
            <a:off x="4437518" y="2700046"/>
            <a:ext cx="3166159" cy="830997"/>
          </a:xfrm>
          <a:prstGeom prst="rect">
            <a:avLst/>
          </a:prstGeom>
          <a:noFill/>
        </p:spPr>
        <p:txBody>
          <a:bodyPr wrap="square" rtlCol="0">
            <a:spAutoFit/>
          </a:bodyPr>
          <a:lstStyle/>
          <a:p>
            <a:pPr algn="dist"/>
            <a:r>
              <a:rPr lang="zh-CN" altLang="en-US" sz="4800" b="1" dirty="0">
                <a:solidFill>
                  <a:srgbClr val="7DB5FF"/>
                </a:solidFill>
                <a:cs typeface="+mn-ea"/>
                <a:sym typeface="+mn-lt"/>
              </a:rPr>
              <a:t>历史沿革</a:t>
            </a:r>
          </a:p>
        </p:txBody>
      </p:sp>
      <p:pic>
        <p:nvPicPr>
          <p:cNvPr id="9" name="图片 8">
            <a:extLst>
              <a:ext uri="{FF2B5EF4-FFF2-40B4-BE49-F238E27FC236}">
                <a16:creationId xmlns="" xmlns:a16="http://schemas.microsoft.com/office/drawing/2014/main" id="{88C0CF58-D37D-4A4C-AF30-6E2711EAA8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50488"/>
          <a:stretch/>
        </p:blipFill>
        <p:spPr>
          <a:xfrm>
            <a:off x="1646500" y="1310688"/>
            <a:ext cx="1497819" cy="489320"/>
          </a:xfrm>
          <a:prstGeom prst="rect">
            <a:avLst/>
          </a:prstGeom>
        </p:spPr>
      </p:pic>
      <p:pic>
        <p:nvPicPr>
          <p:cNvPr id="12" name="图片 11">
            <a:extLst>
              <a:ext uri="{FF2B5EF4-FFF2-40B4-BE49-F238E27FC236}">
                <a16:creationId xmlns="" xmlns:a16="http://schemas.microsoft.com/office/drawing/2014/main" id="{CD452D92-EFBD-4827-B9FE-4391346618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0488"/>
          <a:stretch/>
        </p:blipFill>
        <p:spPr>
          <a:xfrm>
            <a:off x="9047681" y="1310689"/>
            <a:ext cx="1497819" cy="489319"/>
          </a:xfrm>
          <a:prstGeom prst="rect">
            <a:avLst/>
          </a:prstGeom>
        </p:spPr>
      </p:pic>
    </p:spTree>
    <p:extLst>
      <p:ext uri="{BB962C8B-B14F-4D97-AF65-F5344CB8AC3E}">
        <p14:creationId xmlns:p14="http://schemas.microsoft.com/office/powerpoint/2010/main" val="32622022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72085" y="810853"/>
            <a:ext cx="2240280" cy="523220"/>
          </a:xfrm>
          <a:prstGeom prst="rect">
            <a:avLst/>
          </a:prstGeom>
          <a:noFill/>
        </p:spPr>
        <p:txBody>
          <a:bodyPr wrap="square" rtlCol="0">
            <a:spAutoFit/>
          </a:bodyPr>
          <a:lstStyle/>
          <a:p>
            <a:pPr algn="dist"/>
            <a:r>
              <a:rPr lang="zh-CN" altLang="en-US" sz="2800" dirty="0">
                <a:cs typeface="+mn-ea"/>
                <a:sym typeface="+mn-lt"/>
              </a:rPr>
              <a:t>历史沿革</a:t>
            </a:r>
          </a:p>
        </p:txBody>
      </p:sp>
      <p:sp>
        <p:nvSpPr>
          <p:cNvPr id="4" name="文本框 3"/>
          <p:cNvSpPr txBox="1"/>
          <p:nvPr/>
        </p:nvSpPr>
        <p:spPr>
          <a:xfrm>
            <a:off x="1334446" y="4011061"/>
            <a:ext cx="9563100" cy="1987852"/>
          </a:xfrm>
          <a:prstGeom prst="rect">
            <a:avLst/>
          </a:prstGeom>
          <a:noFill/>
        </p:spPr>
        <p:txBody>
          <a:bodyPr wrap="square" rtlCol="0">
            <a:spAutoFit/>
          </a:bodyPr>
          <a:lstStyle/>
          <a:p>
            <a:pPr>
              <a:lnSpc>
                <a:spcPct val="200000"/>
              </a:lnSpc>
            </a:pPr>
            <a:r>
              <a:rPr lang="zh-CN" altLang="en-US" sz="1600" dirty="0">
                <a:cs typeface="+mn-ea"/>
                <a:sym typeface="+mn-lt"/>
              </a:rPr>
              <a:t>      第一次世界大战后，鉴于战争留给各国人民带来的巨大痛苦，捷克斯洛伐克红十字会首先倡议每年举行为期</a:t>
            </a:r>
            <a:r>
              <a:rPr lang="en-US" altLang="zh-CN" sz="1600" dirty="0">
                <a:cs typeface="+mn-ea"/>
                <a:sym typeface="+mn-lt"/>
              </a:rPr>
              <a:t>3</a:t>
            </a:r>
            <a:r>
              <a:rPr lang="zh-CN" altLang="en-US" sz="1600" dirty="0">
                <a:cs typeface="+mn-ea"/>
                <a:sym typeface="+mn-lt"/>
              </a:rPr>
              <a:t>天的“红十字休战日”活动，并在此期间大力宣传红十字会的人道思想，增进各国人民之间的友谊与合作，促进世界和平，减少战争。与此同时，还结合红十字会业务进行全国的卫生、救济、儿童福利等方面的宣传教育。捷克斯洛伐克红十字会的这一倡议受到了国际红十字界的普遍赞赏和支持。</a:t>
            </a:r>
          </a:p>
        </p:txBody>
      </p:sp>
      <p:sp>
        <p:nvSpPr>
          <p:cNvPr id="9" name="矩形 8"/>
          <p:cNvSpPr/>
          <p:nvPr/>
        </p:nvSpPr>
        <p:spPr>
          <a:xfrm>
            <a:off x="0" y="6480810"/>
            <a:ext cx="12192000" cy="37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10" name="直接连接符 9"/>
          <p:cNvCxnSpPr/>
          <p:nvPr/>
        </p:nvCxnSpPr>
        <p:spPr>
          <a:xfrm>
            <a:off x="1314450" y="5225915"/>
            <a:ext cx="11553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 xmlns:a16="http://schemas.microsoft.com/office/drawing/2014/main" id="{F30803B6-F7C5-4748-9881-EF89A9AF7D1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5840" b="22124"/>
          <a:stretch/>
        </p:blipFill>
        <p:spPr bwMode="auto">
          <a:xfrm>
            <a:off x="1672085" y="1574028"/>
            <a:ext cx="8572500" cy="23222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arn(inVertical)">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39912" y="775528"/>
            <a:ext cx="2240280" cy="523220"/>
          </a:xfrm>
          <a:prstGeom prst="rect">
            <a:avLst/>
          </a:prstGeom>
          <a:noFill/>
        </p:spPr>
        <p:txBody>
          <a:bodyPr wrap="square" rtlCol="0">
            <a:spAutoFit/>
          </a:bodyPr>
          <a:lstStyle/>
          <a:p>
            <a:pPr algn="dist"/>
            <a:r>
              <a:rPr lang="zh-CN" altLang="en-US" sz="2800" dirty="0">
                <a:cs typeface="+mn-ea"/>
                <a:sym typeface="+mn-lt"/>
              </a:rPr>
              <a:t>历史沿革</a:t>
            </a:r>
          </a:p>
        </p:txBody>
      </p:sp>
      <p:sp>
        <p:nvSpPr>
          <p:cNvPr id="5" name="文本框 4"/>
          <p:cNvSpPr txBox="1"/>
          <p:nvPr/>
        </p:nvSpPr>
        <p:spPr>
          <a:xfrm>
            <a:off x="1156781" y="1629109"/>
            <a:ext cx="4053839" cy="1319977"/>
          </a:xfrm>
          <a:prstGeom prst="rect">
            <a:avLst/>
          </a:prstGeom>
          <a:noFill/>
        </p:spPr>
        <p:txBody>
          <a:bodyPr wrap="square" rtlCol="0">
            <a:spAutoFit/>
          </a:bodyPr>
          <a:lstStyle/>
          <a:p>
            <a:pPr>
              <a:lnSpc>
                <a:spcPct val="200000"/>
              </a:lnSpc>
            </a:pPr>
            <a:r>
              <a:rPr lang="zh-CN" altLang="en-US" sz="1400" dirty="0">
                <a:cs typeface="+mn-ea"/>
                <a:sym typeface="+mn-lt"/>
              </a:rPr>
              <a:t>    </a:t>
            </a:r>
            <a:r>
              <a:rPr lang="en-US" altLang="zh-CN" sz="1400" dirty="0">
                <a:cs typeface="+mn-ea"/>
                <a:sym typeface="+mn-lt"/>
              </a:rPr>
              <a:t>1921</a:t>
            </a:r>
            <a:r>
              <a:rPr lang="zh-CN" altLang="en-US" sz="1400" dirty="0">
                <a:cs typeface="+mn-ea"/>
                <a:sym typeface="+mn-lt"/>
              </a:rPr>
              <a:t>年，在瑞士日内瓦召开的第</a:t>
            </a:r>
            <a:r>
              <a:rPr lang="en-US" altLang="zh-CN" sz="1400" dirty="0">
                <a:cs typeface="+mn-ea"/>
                <a:sym typeface="+mn-lt"/>
              </a:rPr>
              <a:t>10</a:t>
            </a:r>
            <a:r>
              <a:rPr lang="zh-CN" altLang="en-US" sz="1400" dirty="0">
                <a:cs typeface="+mn-ea"/>
                <a:sym typeface="+mn-lt"/>
              </a:rPr>
              <a:t>届国际红十字大会上通过一项决议，向各国红十字会推荐捷克斯洛伐克红十字会组织红十字休战日的做法。</a:t>
            </a:r>
          </a:p>
        </p:txBody>
      </p:sp>
      <p:sp>
        <p:nvSpPr>
          <p:cNvPr id="6" name="文本框 5"/>
          <p:cNvSpPr txBox="1"/>
          <p:nvPr/>
        </p:nvSpPr>
        <p:spPr>
          <a:xfrm>
            <a:off x="1395772" y="4507072"/>
            <a:ext cx="3575855" cy="1319977"/>
          </a:xfrm>
          <a:prstGeom prst="rect">
            <a:avLst/>
          </a:prstGeom>
          <a:noFill/>
        </p:spPr>
        <p:txBody>
          <a:bodyPr wrap="square" rtlCol="0">
            <a:spAutoFit/>
          </a:bodyPr>
          <a:lstStyle/>
          <a:p>
            <a:pPr>
              <a:lnSpc>
                <a:spcPct val="200000"/>
              </a:lnSpc>
            </a:pPr>
            <a:r>
              <a:rPr lang="zh-CN" altLang="en-US" sz="1400" dirty="0">
                <a:cs typeface="+mn-ea"/>
                <a:sym typeface="+mn-lt"/>
              </a:rPr>
              <a:t>     在次年举行的红十字会协会理事会第</a:t>
            </a:r>
            <a:r>
              <a:rPr lang="en-US" altLang="zh-CN" sz="1400" dirty="0">
                <a:cs typeface="+mn-ea"/>
                <a:sym typeface="+mn-lt"/>
              </a:rPr>
              <a:t>2</a:t>
            </a:r>
            <a:r>
              <a:rPr lang="zh-CN" altLang="en-US" sz="1400" dirty="0">
                <a:cs typeface="+mn-ea"/>
                <a:sym typeface="+mn-lt"/>
              </a:rPr>
              <a:t>次会议上，根据已取得的成就和经验，敦促各国红十字会认真考虑红十字休战日的做法。</a:t>
            </a:r>
          </a:p>
        </p:txBody>
      </p:sp>
      <p:sp>
        <p:nvSpPr>
          <p:cNvPr id="7" name="文本框 6"/>
          <p:cNvSpPr txBox="1"/>
          <p:nvPr/>
        </p:nvSpPr>
        <p:spPr>
          <a:xfrm>
            <a:off x="6819030" y="1757262"/>
            <a:ext cx="4348078" cy="1144609"/>
          </a:xfrm>
          <a:prstGeom prst="rect">
            <a:avLst/>
          </a:prstGeom>
          <a:noFill/>
        </p:spPr>
        <p:txBody>
          <a:bodyPr wrap="square" rtlCol="0">
            <a:spAutoFit/>
          </a:bodyPr>
          <a:lstStyle/>
          <a:p>
            <a:pPr>
              <a:lnSpc>
                <a:spcPct val="200000"/>
              </a:lnSpc>
            </a:pPr>
            <a:r>
              <a:rPr lang="zh-CN" altLang="en-US" sz="1200" dirty="0">
                <a:cs typeface="+mn-ea"/>
                <a:sym typeface="+mn-lt"/>
              </a:rPr>
              <a:t>    第</a:t>
            </a:r>
            <a:r>
              <a:rPr lang="en-US" altLang="zh-CN" sz="1200" dirty="0">
                <a:cs typeface="+mn-ea"/>
                <a:sym typeface="+mn-lt"/>
              </a:rPr>
              <a:t>11</a:t>
            </a:r>
            <a:r>
              <a:rPr lang="zh-CN" altLang="en-US" sz="1200" dirty="0">
                <a:cs typeface="+mn-ea"/>
                <a:sym typeface="+mn-lt"/>
              </a:rPr>
              <a:t>届红十字与红新月国际大会再次审议了这个问题，建议在全世界范围内规定一天为红十字日，并指示国际红十字大会成立一个小组委员会研究和制定一套切实可行</a:t>
            </a:r>
            <a:r>
              <a:rPr lang="zh-CN" altLang="en-US" sz="1100" dirty="0">
                <a:cs typeface="+mn-ea"/>
                <a:sym typeface="+mn-lt"/>
              </a:rPr>
              <a:t>的</a:t>
            </a:r>
            <a:r>
              <a:rPr lang="zh-CN" altLang="en-US" sz="1200" dirty="0">
                <a:cs typeface="+mn-ea"/>
                <a:sym typeface="+mn-lt"/>
              </a:rPr>
              <a:t>办法。</a:t>
            </a:r>
          </a:p>
        </p:txBody>
      </p:sp>
      <p:cxnSp>
        <p:nvCxnSpPr>
          <p:cNvPr id="11" name="直接连接符 10"/>
          <p:cNvCxnSpPr/>
          <p:nvPr/>
        </p:nvCxnSpPr>
        <p:spPr>
          <a:xfrm flipH="1">
            <a:off x="4702589" y="2136504"/>
            <a:ext cx="27344" cy="2611992"/>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725029" y="1439274"/>
            <a:ext cx="0" cy="3617995"/>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0813109" y="2049539"/>
            <a:ext cx="0" cy="2992826"/>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336377" y="2136504"/>
            <a:ext cx="0" cy="2008463"/>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0" y="6480810"/>
            <a:ext cx="12192000" cy="37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pic>
        <p:nvPicPr>
          <p:cNvPr id="10" name="图片 9">
            <a:extLst>
              <a:ext uri="{FF2B5EF4-FFF2-40B4-BE49-F238E27FC236}">
                <a16:creationId xmlns="" xmlns:a16="http://schemas.microsoft.com/office/drawing/2014/main" id="{D183F9C4-DD37-48CA-8B27-81A464DF45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06385" y="1958566"/>
            <a:ext cx="3784340" cy="3627059"/>
          </a:xfrm>
          <a:prstGeom prst="rect">
            <a:avLst/>
          </a:prstGeom>
        </p:spPr>
      </p:pic>
      <p:pic>
        <p:nvPicPr>
          <p:cNvPr id="15" name="图片 14">
            <a:extLst>
              <a:ext uri="{FF2B5EF4-FFF2-40B4-BE49-F238E27FC236}">
                <a16:creationId xmlns="" xmlns:a16="http://schemas.microsoft.com/office/drawing/2014/main" id="{F82B95EC-A7F0-4D11-A59E-57BFC477F515}"/>
              </a:ext>
            </a:extLst>
          </p:cNvPr>
          <p:cNvPicPr>
            <a:picLocks noChangeAspect="1"/>
          </p:cNvPicPr>
          <p:nvPr/>
        </p:nvPicPr>
        <p:blipFill rotWithShape="1">
          <a:blip r:embed="rId4">
            <a:extLst>
              <a:ext uri="{28A0092B-C50C-407E-A947-70E740481C1C}">
                <a14:useLocalDpi xmlns:a14="http://schemas.microsoft.com/office/drawing/2010/main" val="0"/>
              </a:ext>
            </a:extLst>
          </a:blip>
          <a:srcRect l="45197" t="10133" r="1" b="34788"/>
          <a:stretch/>
        </p:blipFill>
        <p:spPr>
          <a:xfrm>
            <a:off x="8424783" y="3956130"/>
            <a:ext cx="3197735" cy="213930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right)">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326213" y="1636353"/>
            <a:ext cx="9280827" cy="700576"/>
          </a:xfrm>
          <a:prstGeom prst="rect">
            <a:avLst/>
          </a:prstGeom>
          <a:noFill/>
        </p:spPr>
        <p:txBody>
          <a:bodyPr wrap="square" rtlCol="0">
            <a:spAutoFit/>
          </a:bodyPr>
          <a:lstStyle/>
          <a:p>
            <a:pPr>
              <a:lnSpc>
                <a:spcPct val="150000"/>
              </a:lnSpc>
            </a:pPr>
            <a:r>
              <a:rPr lang="en-US" altLang="zh-CN" sz="1400" dirty="0">
                <a:cs typeface="+mn-ea"/>
                <a:sym typeface="+mn-lt"/>
              </a:rPr>
              <a:t>   1930</a:t>
            </a:r>
            <a:r>
              <a:rPr lang="zh-CN" altLang="en-US" sz="1400" dirty="0">
                <a:cs typeface="+mn-ea"/>
                <a:sym typeface="+mn-lt"/>
              </a:rPr>
              <a:t>年第</a:t>
            </a:r>
            <a:r>
              <a:rPr lang="en-US" altLang="zh-CN" sz="1400" dirty="0">
                <a:cs typeface="+mn-ea"/>
                <a:sym typeface="+mn-lt"/>
              </a:rPr>
              <a:t>14</a:t>
            </a:r>
            <a:r>
              <a:rPr lang="zh-CN" altLang="en-US" sz="1400" dirty="0">
                <a:cs typeface="+mn-ea"/>
                <a:sym typeface="+mn-lt"/>
              </a:rPr>
              <a:t>届红十字与红新月国际大会在布鲁塞尔举行，根据大会的一项决议，设立了由捷克、比利时和协会共同指派的三国委员会，负责在</a:t>
            </a:r>
            <a:r>
              <a:rPr lang="en-US" altLang="zh-CN" sz="1400" dirty="0">
                <a:cs typeface="+mn-ea"/>
                <a:sym typeface="+mn-lt"/>
              </a:rPr>
              <a:t>3</a:t>
            </a:r>
            <a:r>
              <a:rPr lang="zh-CN" altLang="en-US" sz="1400" dirty="0">
                <a:cs typeface="+mn-ea"/>
                <a:sym typeface="+mn-lt"/>
              </a:rPr>
              <a:t>年期内亲赴现场实地考察捷克斯洛伐克红十字会红十字休战日的组织工作和实践经验。</a:t>
            </a:r>
          </a:p>
        </p:txBody>
      </p:sp>
      <p:sp>
        <p:nvSpPr>
          <p:cNvPr id="6" name="文本框 5"/>
          <p:cNvSpPr txBox="1"/>
          <p:nvPr/>
        </p:nvSpPr>
        <p:spPr>
          <a:xfrm>
            <a:off x="1426465" y="3079975"/>
            <a:ext cx="2784022" cy="1346907"/>
          </a:xfrm>
          <a:prstGeom prst="rect">
            <a:avLst/>
          </a:prstGeom>
          <a:noFill/>
        </p:spPr>
        <p:txBody>
          <a:bodyPr wrap="square" rtlCol="0">
            <a:spAutoFit/>
          </a:bodyPr>
          <a:lstStyle/>
          <a:p>
            <a:pPr>
              <a:lnSpc>
                <a:spcPct val="150000"/>
              </a:lnSpc>
            </a:pPr>
            <a:r>
              <a:rPr lang="en-US" altLang="zh-CN" sz="1400" dirty="0">
                <a:cs typeface="+mn-ea"/>
                <a:sym typeface="+mn-lt"/>
              </a:rPr>
              <a:t>    1934</a:t>
            </a:r>
            <a:r>
              <a:rPr lang="zh-CN" altLang="en-US" sz="1400" dirty="0">
                <a:cs typeface="+mn-ea"/>
                <a:sym typeface="+mn-lt"/>
              </a:rPr>
              <a:t>年在东京举行的第</a:t>
            </a:r>
            <a:r>
              <a:rPr lang="en-US" altLang="zh-CN" sz="1400" dirty="0">
                <a:cs typeface="+mn-ea"/>
                <a:sym typeface="+mn-lt"/>
              </a:rPr>
              <a:t>15</a:t>
            </a:r>
            <a:r>
              <a:rPr lang="zh-CN" altLang="en-US" sz="1400" dirty="0">
                <a:cs typeface="+mn-ea"/>
                <a:sym typeface="+mn-lt"/>
              </a:rPr>
              <a:t>届红十字与红新月国际大会，听取了三国委员会的考察报告，充分肯定了红十字休战日的活动。</a:t>
            </a:r>
          </a:p>
        </p:txBody>
      </p:sp>
      <p:sp>
        <p:nvSpPr>
          <p:cNvPr id="12" name="文本框 11"/>
          <p:cNvSpPr txBox="1"/>
          <p:nvPr/>
        </p:nvSpPr>
        <p:spPr>
          <a:xfrm>
            <a:off x="8271057" y="3030472"/>
            <a:ext cx="2471438" cy="1346907"/>
          </a:xfrm>
          <a:prstGeom prst="rect">
            <a:avLst/>
          </a:prstGeom>
          <a:noFill/>
        </p:spPr>
        <p:txBody>
          <a:bodyPr wrap="square" rtlCol="0">
            <a:spAutoFit/>
          </a:bodyPr>
          <a:lstStyle/>
          <a:p>
            <a:pPr>
              <a:lnSpc>
                <a:spcPct val="150000"/>
              </a:lnSpc>
            </a:pPr>
            <a:r>
              <a:rPr lang="en-US" altLang="zh-CN" sz="1400" dirty="0">
                <a:cs typeface="+mn-ea"/>
                <a:sym typeface="+mn-lt"/>
              </a:rPr>
              <a:t>    1938</a:t>
            </a:r>
            <a:r>
              <a:rPr lang="zh-CN" altLang="en-US" sz="1400" dirty="0">
                <a:cs typeface="+mn-ea"/>
                <a:sym typeface="+mn-lt"/>
              </a:rPr>
              <a:t>年在伦敦举行的第</a:t>
            </a:r>
            <a:r>
              <a:rPr lang="en-US" altLang="zh-CN" sz="1400" dirty="0">
                <a:cs typeface="+mn-ea"/>
                <a:sym typeface="+mn-lt"/>
              </a:rPr>
              <a:t>16</a:t>
            </a:r>
            <a:r>
              <a:rPr lang="zh-CN" altLang="en-US" sz="1400" dirty="0">
                <a:cs typeface="+mn-ea"/>
                <a:sym typeface="+mn-lt"/>
              </a:rPr>
              <a:t>届红十字与红新月国际大会上，红十字休战日的作法再次得到肯定。</a:t>
            </a:r>
          </a:p>
        </p:txBody>
      </p:sp>
      <p:sp>
        <p:nvSpPr>
          <p:cNvPr id="44" name="文本框 43"/>
          <p:cNvSpPr txBox="1"/>
          <p:nvPr/>
        </p:nvSpPr>
        <p:spPr>
          <a:xfrm>
            <a:off x="1815946" y="5265209"/>
            <a:ext cx="8897439" cy="711733"/>
          </a:xfrm>
          <a:prstGeom prst="rect">
            <a:avLst/>
          </a:prstGeom>
          <a:noFill/>
        </p:spPr>
        <p:txBody>
          <a:bodyPr wrap="square" rtlCol="0">
            <a:spAutoFit/>
          </a:bodyPr>
          <a:lstStyle/>
          <a:p>
            <a:pPr algn="ctr">
              <a:lnSpc>
                <a:spcPct val="150000"/>
              </a:lnSpc>
            </a:pPr>
            <a:r>
              <a:rPr lang="zh-CN" altLang="en-US" sz="1400" dirty="0">
                <a:cs typeface="+mn-ea"/>
                <a:sym typeface="+mn-lt"/>
              </a:rPr>
              <a:t>   到</a:t>
            </a:r>
            <a:r>
              <a:rPr lang="en-US" altLang="zh-CN" sz="1400" dirty="0">
                <a:cs typeface="+mn-ea"/>
                <a:sym typeface="+mn-lt"/>
              </a:rPr>
              <a:t>1946</a:t>
            </a:r>
            <a:r>
              <a:rPr lang="zh-CN" altLang="en-US" sz="1400" dirty="0">
                <a:cs typeface="+mn-ea"/>
                <a:sym typeface="+mn-lt"/>
              </a:rPr>
              <a:t>年协会举行第</a:t>
            </a:r>
            <a:r>
              <a:rPr lang="en-US" altLang="zh-CN" sz="1400" dirty="0">
                <a:cs typeface="+mn-ea"/>
                <a:sym typeface="+mn-lt"/>
              </a:rPr>
              <a:t>19</a:t>
            </a:r>
            <a:r>
              <a:rPr lang="zh-CN" altLang="en-US" sz="1400" dirty="0">
                <a:cs typeface="+mn-ea"/>
                <a:sym typeface="+mn-lt"/>
              </a:rPr>
              <a:t>次理事会会议时，世界红十字日的活动已比较普遍。理事会在其决议中指示协会秘书处研究确定一个固定的日子为国际红十字日，各国红十字会在这天都要举行纪念活动。</a:t>
            </a:r>
          </a:p>
        </p:txBody>
      </p:sp>
      <p:sp>
        <p:nvSpPr>
          <p:cNvPr id="49" name="文本框 48">
            <a:extLst>
              <a:ext uri="{FF2B5EF4-FFF2-40B4-BE49-F238E27FC236}">
                <a16:creationId xmlns="" xmlns:a16="http://schemas.microsoft.com/office/drawing/2014/main" id="{8A0C631F-6118-42A9-BC14-7E2036C4E09A}"/>
              </a:ext>
            </a:extLst>
          </p:cNvPr>
          <p:cNvSpPr txBox="1"/>
          <p:nvPr/>
        </p:nvSpPr>
        <p:spPr>
          <a:xfrm>
            <a:off x="1739912" y="775528"/>
            <a:ext cx="2240280" cy="523220"/>
          </a:xfrm>
          <a:prstGeom prst="rect">
            <a:avLst/>
          </a:prstGeom>
          <a:noFill/>
        </p:spPr>
        <p:txBody>
          <a:bodyPr wrap="square" rtlCol="0">
            <a:spAutoFit/>
          </a:bodyPr>
          <a:lstStyle/>
          <a:p>
            <a:pPr algn="dist"/>
            <a:r>
              <a:rPr lang="zh-CN" altLang="en-US" sz="2800" dirty="0">
                <a:cs typeface="+mn-ea"/>
                <a:sym typeface="+mn-lt"/>
              </a:rPr>
              <a:t>历史沿革</a:t>
            </a:r>
          </a:p>
        </p:txBody>
      </p:sp>
      <p:pic>
        <p:nvPicPr>
          <p:cNvPr id="51" name="图片 50">
            <a:extLst>
              <a:ext uri="{FF2B5EF4-FFF2-40B4-BE49-F238E27FC236}">
                <a16:creationId xmlns="" xmlns:a16="http://schemas.microsoft.com/office/drawing/2014/main" id="{FEDBC033-0D8F-4639-BB0F-2574D0696A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4943" y="1970797"/>
            <a:ext cx="3354540" cy="33545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p:bldP spid="44"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48373" y="1675617"/>
            <a:ext cx="5013237" cy="2181751"/>
          </a:xfrm>
          <a:prstGeom prst="rect">
            <a:avLst/>
          </a:prstGeom>
          <a:noFill/>
        </p:spPr>
        <p:txBody>
          <a:bodyPr wrap="square" rtlCol="0">
            <a:spAutoFit/>
          </a:bodyPr>
          <a:lstStyle/>
          <a:p>
            <a:pPr>
              <a:lnSpc>
                <a:spcPct val="200000"/>
              </a:lnSpc>
            </a:pPr>
            <a:r>
              <a:rPr lang="en-US" altLang="zh-CN" sz="1400" dirty="0">
                <a:cs typeface="+mn-ea"/>
                <a:sym typeface="+mn-lt"/>
              </a:rPr>
              <a:t>      1948</a:t>
            </a:r>
            <a:r>
              <a:rPr lang="zh-CN" altLang="en-US" sz="1400" dirty="0">
                <a:cs typeface="+mn-ea"/>
                <a:sym typeface="+mn-lt"/>
              </a:rPr>
              <a:t>年协会召开的执行委员会会议正式建议，今后各国红十字会尽量选择</a:t>
            </a:r>
            <a:r>
              <a:rPr lang="en-US" altLang="zh-CN" sz="1400" dirty="0">
                <a:cs typeface="+mn-ea"/>
                <a:sym typeface="+mn-lt"/>
              </a:rPr>
              <a:t>5</a:t>
            </a:r>
            <a:r>
              <a:rPr lang="zh-CN" altLang="en-US" sz="1400" dirty="0">
                <a:cs typeface="+mn-ea"/>
                <a:sym typeface="+mn-lt"/>
              </a:rPr>
              <a:t>月</a:t>
            </a:r>
            <a:r>
              <a:rPr lang="en-US" altLang="zh-CN" sz="1400" dirty="0">
                <a:cs typeface="+mn-ea"/>
                <a:sym typeface="+mn-lt"/>
              </a:rPr>
              <a:t>8</a:t>
            </a:r>
            <a:r>
              <a:rPr lang="zh-CN" altLang="en-US" sz="1400" dirty="0">
                <a:cs typeface="+mn-ea"/>
                <a:sym typeface="+mn-lt"/>
              </a:rPr>
              <a:t>日亨利</a:t>
            </a:r>
            <a:r>
              <a:rPr lang="en-US" altLang="zh-CN" sz="1400" dirty="0">
                <a:cs typeface="+mn-ea"/>
                <a:sym typeface="+mn-lt"/>
              </a:rPr>
              <a:t>·</a:t>
            </a:r>
            <a:r>
              <a:rPr lang="zh-CN" altLang="en-US" sz="1400" dirty="0">
                <a:cs typeface="+mn-ea"/>
                <a:sym typeface="+mn-lt"/>
              </a:rPr>
              <a:t>杜南（国际红十字组织的创建人）的生日作为世界红十字日。同年，在斯德哥尔摩举行的协会第</a:t>
            </a:r>
            <a:r>
              <a:rPr lang="en-US" altLang="zh-CN" sz="1400" dirty="0">
                <a:cs typeface="+mn-ea"/>
                <a:sym typeface="+mn-lt"/>
              </a:rPr>
              <a:t>20</a:t>
            </a:r>
            <a:r>
              <a:rPr lang="zh-CN" altLang="en-US" sz="1400" dirty="0">
                <a:cs typeface="+mn-ea"/>
                <a:sym typeface="+mn-lt"/>
              </a:rPr>
              <a:t>次理事会会议上，批准了执行委员会的建议。于是，红十字与红新月国际大会正式确定每年的</a:t>
            </a:r>
            <a:r>
              <a:rPr lang="en-US" altLang="zh-CN" sz="1400" dirty="0">
                <a:cs typeface="+mn-ea"/>
                <a:sym typeface="+mn-lt"/>
              </a:rPr>
              <a:t>5</a:t>
            </a:r>
            <a:r>
              <a:rPr lang="zh-CN" altLang="en-US" sz="1400" dirty="0">
                <a:cs typeface="+mn-ea"/>
                <a:sym typeface="+mn-lt"/>
              </a:rPr>
              <a:t>月</a:t>
            </a:r>
            <a:r>
              <a:rPr lang="en-US" altLang="zh-CN" sz="1400" dirty="0">
                <a:cs typeface="+mn-ea"/>
                <a:sym typeface="+mn-lt"/>
              </a:rPr>
              <a:t>8</a:t>
            </a:r>
            <a:r>
              <a:rPr lang="zh-CN" altLang="en-US" sz="1400" dirty="0">
                <a:cs typeface="+mn-ea"/>
                <a:sym typeface="+mn-lt"/>
              </a:rPr>
              <a:t>日为世界红十字日。</a:t>
            </a:r>
          </a:p>
        </p:txBody>
      </p:sp>
      <p:sp>
        <p:nvSpPr>
          <p:cNvPr id="5" name="文本框 4"/>
          <p:cNvSpPr txBox="1"/>
          <p:nvPr/>
        </p:nvSpPr>
        <p:spPr>
          <a:xfrm>
            <a:off x="5038441" y="4594465"/>
            <a:ext cx="5344528" cy="889090"/>
          </a:xfrm>
          <a:prstGeom prst="rect">
            <a:avLst/>
          </a:prstGeom>
          <a:noFill/>
        </p:spPr>
        <p:txBody>
          <a:bodyPr wrap="square" rtlCol="0">
            <a:spAutoFit/>
          </a:bodyPr>
          <a:lstStyle/>
          <a:p>
            <a:pPr>
              <a:lnSpc>
                <a:spcPct val="200000"/>
              </a:lnSpc>
            </a:pPr>
            <a:r>
              <a:rPr lang="en-US" altLang="zh-CN" sz="1400" dirty="0">
                <a:cs typeface="+mn-ea"/>
                <a:sym typeface="+mn-lt"/>
              </a:rPr>
              <a:t>   1984</a:t>
            </a:r>
            <a:r>
              <a:rPr lang="zh-CN" altLang="en-US" sz="1400" dirty="0">
                <a:cs typeface="+mn-ea"/>
                <a:sym typeface="+mn-lt"/>
              </a:rPr>
              <a:t>年，由于不断有穆斯林国家的红新月会加入，世界红十字日正式更名为“世界红十字与红新月日”。</a:t>
            </a:r>
          </a:p>
        </p:txBody>
      </p:sp>
      <p:sp>
        <p:nvSpPr>
          <p:cNvPr id="9" name="矩形 8"/>
          <p:cNvSpPr/>
          <p:nvPr/>
        </p:nvSpPr>
        <p:spPr>
          <a:xfrm>
            <a:off x="0" y="6504094"/>
            <a:ext cx="12192000" cy="37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 name="文本框 9">
            <a:extLst>
              <a:ext uri="{FF2B5EF4-FFF2-40B4-BE49-F238E27FC236}">
                <a16:creationId xmlns="" xmlns:a16="http://schemas.microsoft.com/office/drawing/2014/main" id="{A08752CA-E628-42D8-B78E-76F1148C9F69}"/>
              </a:ext>
            </a:extLst>
          </p:cNvPr>
          <p:cNvSpPr txBox="1"/>
          <p:nvPr/>
        </p:nvSpPr>
        <p:spPr>
          <a:xfrm>
            <a:off x="1739912" y="775528"/>
            <a:ext cx="2240280" cy="523220"/>
          </a:xfrm>
          <a:prstGeom prst="rect">
            <a:avLst/>
          </a:prstGeom>
          <a:noFill/>
        </p:spPr>
        <p:txBody>
          <a:bodyPr wrap="square" rtlCol="0">
            <a:spAutoFit/>
          </a:bodyPr>
          <a:lstStyle/>
          <a:p>
            <a:pPr algn="dist"/>
            <a:r>
              <a:rPr lang="zh-CN" altLang="en-US" sz="2800" dirty="0">
                <a:cs typeface="+mn-ea"/>
                <a:sym typeface="+mn-lt"/>
              </a:rPr>
              <a:t>历史沿革</a:t>
            </a:r>
          </a:p>
        </p:txBody>
      </p:sp>
      <p:pic>
        <p:nvPicPr>
          <p:cNvPr id="12" name="图片 11">
            <a:extLst>
              <a:ext uri="{FF2B5EF4-FFF2-40B4-BE49-F238E27FC236}">
                <a16:creationId xmlns="" xmlns:a16="http://schemas.microsoft.com/office/drawing/2014/main" id="{8A207FEB-52A5-48EA-8373-B02B2C59D7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3561" y="1648145"/>
            <a:ext cx="2839824" cy="2612638"/>
          </a:xfrm>
          <a:prstGeom prst="rect">
            <a:avLst/>
          </a:prstGeom>
        </p:spPr>
      </p:pic>
      <p:pic>
        <p:nvPicPr>
          <p:cNvPr id="14" name="图片 13">
            <a:extLst>
              <a:ext uri="{FF2B5EF4-FFF2-40B4-BE49-F238E27FC236}">
                <a16:creationId xmlns="" xmlns:a16="http://schemas.microsoft.com/office/drawing/2014/main" id="{DEBB10BD-10FC-4751-8C2C-0026475C93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0433" y="3927100"/>
            <a:ext cx="3018008" cy="215537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3191</Words>
  <Application>Microsoft Office PowerPoint</Application>
  <PresentationFormat>宽屏</PresentationFormat>
  <Paragraphs>252</Paragraphs>
  <Slides>37</Slides>
  <Notes>27</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37</vt:i4>
      </vt:variant>
    </vt:vector>
  </HeadingPairs>
  <TitlesOfParts>
    <vt:vector size="45" baseType="lpstr">
      <vt:lpstr>Meiryo</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26</cp:revision>
  <dcterms:created xsi:type="dcterms:W3CDTF">2018-05-07T01:31:00Z</dcterms:created>
  <dcterms:modified xsi:type="dcterms:W3CDTF">2020-09-03T07:20:34Z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2052-10.1.0.6876</vt:lpwstr>
  </property>
</Properties>
</file>