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22"/>
  </p:notesMasterIdLst>
  <p:sldIdLst>
    <p:sldId id="256" r:id="rId3"/>
    <p:sldId id="257" r:id="rId4"/>
    <p:sldId id="258" r:id="rId5"/>
    <p:sldId id="259" r:id="rId6"/>
    <p:sldId id="261" r:id="rId7"/>
    <p:sldId id="262" r:id="rId8"/>
    <p:sldId id="263" r:id="rId9"/>
    <p:sldId id="264" r:id="rId10"/>
    <p:sldId id="265" r:id="rId11"/>
    <p:sldId id="260" r:id="rId12"/>
    <p:sldId id="271" r:id="rId13"/>
    <p:sldId id="266" r:id="rId14"/>
    <p:sldId id="267" r:id="rId15"/>
    <p:sldId id="269" r:id="rId16"/>
    <p:sldId id="270" r:id="rId17"/>
    <p:sldId id="272" r:id="rId18"/>
    <p:sldId id="273" r:id="rId19"/>
    <p:sldId id="274" r:id="rId20"/>
    <p:sldId id="275"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8" autoAdjust="0"/>
    <p:restoredTop sz="96314" autoAdjust="0"/>
  </p:normalViewPr>
  <p:slideViewPr>
    <p:cSldViewPr snapToGrid="0" showGuides="1">
      <p:cViewPr varScale="1">
        <p:scale>
          <a:sx n="108" d="100"/>
          <a:sy n="108" d="100"/>
        </p:scale>
        <p:origin x="75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F69ED9-BE2E-44F6-A812-4DA88823DBBC}" type="datetimeFigureOut">
              <a:rPr lang="zh-CN" altLang="en-US" smtClean="0"/>
              <a:t>2020/6/2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469443-C213-4BB7-8BF6-6EA82BFBFCB0}" type="slidenum">
              <a:rPr lang="zh-CN" altLang="en-US" smtClean="0"/>
              <a:t>‹#›</a:t>
            </a:fld>
            <a:endParaRPr lang="zh-CN" altLang="en-US"/>
          </a:p>
        </p:txBody>
      </p:sp>
    </p:spTree>
    <p:extLst>
      <p:ext uri="{BB962C8B-B14F-4D97-AF65-F5344CB8AC3E}">
        <p14:creationId xmlns:p14="http://schemas.microsoft.com/office/powerpoint/2010/main" val="2275875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a:t>
            </a:fld>
            <a:endParaRPr lang="zh-CN" altLang="en-US"/>
          </a:p>
        </p:txBody>
      </p:sp>
    </p:spTree>
    <p:extLst>
      <p:ext uri="{BB962C8B-B14F-4D97-AF65-F5344CB8AC3E}">
        <p14:creationId xmlns:p14="http://schemas.microsoft.com/office/powerpoint/2010/main" val="1739569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10</a:t>
            </a:fld>
            <a:endParaRPr lang="zh-CN" altLang="en-US"/>
          </a:p>
        </p:txBody>
      </p:sp>
    </p:spTree>
    <p:extLst>
      <p:ext uri="{BB962C8B-B14F-4D97-AF65-F5344CB8AC3E}">
        <p14:creationId xmlns:p14="http://schemas.microsoft.com/office/powerpoint/2010/main" val="2027136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11</a:t>
            </a:fld>
            <a:endParaRPr lang="zh-CN" altLang="en-US"/>
          </a:p>
        </p:txBody>
      </p:sp>
    </p:spTree>
    <p:extLst>
      <p:ext uri="{BB962C8B-B14F-4D97-AF65-F5344CB8AC3E}">
        <p14:creationId xmlns:p14="http://schemas.microsoft.com/office/powerpoint/2010/main" val="2042721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12</a:t>
            </a:fld>
            <a:endParaRPr lang="zh-CN" altLang="en-US"/>
          </a:p>
        </p:txBody>
      </p:sp>
    </p:spTree>
    <p:extLst>
      <p:ext uri="{BB962C8B-B14F-4D97-AF65-F5344CB8AC3E}">
        <p14:creationId xmlns:p14="http://schemas.microsoft.com/office/powerpoint/2010/main" val="3370360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13</a:t>
            </a:fld>
            <a:endParaRPr lang="zh-CN" altLang="en-US"/>
          </a:p>
        </p:txBody>
      </p:sp>
    </p:spTree>
    <p:extLst>
      <p:ext uri="{BB962C8B-B14F-4D97-AF65-F5344CB8AC3E}">
        <p14:creationId xmlns:p14="http://schemas.microsoft.com/office/powerpoint/2010/main" val="639901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14</a:t>
            </a:fld>
            <a:endParaRPr lang="zh-CN" altLang="en-US"/>
          </a:p>
        </p:txBody>
      </p:sp>
    </p:spTree>
    <p:extLst>
      <p:ext uri="{BB962C8B-B14F-4D97-AF65-F5344CB8AC3E}">
        <p14:creationId xmlns:p14="http://schemas.microsoft.com/office/powerpoint/2010/main" val="3991922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15</a:t>
            </a:fld>
            <a:endParaRPr lang="zh-CN" altLang="en-US"/>
          </a:p>
        </p:txBody>
      </p:sp>
    </p:spTree>
    <p:extLst>
      <p:ext uri="{BB962C8B-B14F-4D97-AF65-F5344CB8AC3E}">
        <p14:creationId xmlns:p14="http://schemas.microsoft.com/office/powerpoint/2010/main" val="675049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16</a:t>
            </a:fld>
            <a:endParaRPr lang="zh-CN" altLang="en-US"/>
          </a:p>
        </p:txBody>
      </p:sp>
    </p:spTree>
    <p:extLst>
      <p:ext uri="{BB962C8B-B14F-4D97-AF65-F5344CB8AC3E}">
        <p14:creationId xmlns:p14="http://schemas.microsoft.com/office/powerpoint/2010/main" val="3908538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17</a:t>
            </a:fld>
            <a:endParaRPr lang="zh-CN" altLang="en-US"/>
          </a:p>
        </p:txBody>
      </p:sp>
    </p:spTree>
    <p:extLst>
      <p:ext uri="{BB962C8B-B14F-4D97-AF65-F5344CB8AC3E}">
        <p14:creationId xmlns:p14="http://schemas.microsoft.com/office/powerpoint/2010/main" val="17070899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18</a:t>
            </a:fld>
            <a:endParaRPr lang="zh-CN" altLang="en-US"/>
          </a:p>
        </p:txBody>
      </p:sp>
    </p:spTree>
    <p:extLst>
      <p:ext uri="{BB962C8B-B14F-4D97-AF65-F5344CB8AC3E}">
        <p14:creationId xmlns:p14="http://schemas.microsoft.com/office/powerpoint/2010/main" val="2807141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24348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2</a:t>
            </a:fld>
            <a:endParaRPr lang="zh-CN" altLang="en-US"/>
          </a:p>
        </p:txBody>
      </p:sp>
    </p:spTree>
    <p:extLst>
      <p:ext uri="{BB962C8B-B14F-4D97-AF65-F5344CB8AC3E}">
        <p14:creationId xmlns:p14="http://schemas.microsoft.com/office/powerpoint/2010/main" val="954765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3</a:t>
            </a:fld>
            <a:endParaRPr lang="zh-CN" altLang="en-US"/>
          </a:p>
        </p:txBody>
      </p:sp>
    </p:spTree>
    <p:extLst>
      <p:ext uri="{BB962C8B-B14F-4D97-AF65-F5344CB8AC3E}">
        <p14:creationId xmlns:p14="http://schemas.microsoft.com/office/powerpoint/2010/main" val="4160341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4</a:t>
            </a:fld>
            <a:endParaRPr lang="zh-CN" altLang="en-US"/>
          </a:p>
        </p:txBody>
      </p:sp>
    </p:spTree>
    <p:extLst>
      <p:ext uri="{BB962C8B-B14F-4D97-AF65-F5344CB8AC3E}">
        <p14:creationId xmlns:p14="http://schemas.microsoft.com/office/powerpoint/2010/main" val="3803901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5</a:t>
            </a:fld>
            <a:endParaRPr lang="zh-CN" altLang="en-US"/>
          </a:p>
        </p:txBody>
      </p:sp>
    </p:spTree>
    <p:extLst>
      <p:ext uri="{BB962C8B-B14F-4D97-AF65-F5344CB8AC3E}">
        <p14:creationId xmlns:p14="http://schemas.microsoft.com/office/powerpoint/2010/main" val="1528405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6</a:t>
            </a:fld>
            <a:endParaRPr lang="zh-CN" altLang="en-US"/>
          </a:p>
        </p:txBody>
      </p:sp>
    </p:spTree>
    <p:extLst>
      <p:ext uri="{BB962C8B-B14F-4D97-AF65-F5344CB8AC3E}">
        <p14:creationId xmlns:p14="http://schemas.microsoft.com/office/powerpoint/2010/main" val="1892979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7</a:t>
            </a:fld>
            <a:endParaRPr lang="zh-CN" altLang="en-US"/>
          </a:p>
        </p:txBody>
      </p:sp>
    </p:spTree>
    <p:extLst>
      <p:ext uri="{BB962C8B-B14F-4D97-AF65-F5344CB8AC3E}">
        <p14:creationId xmlns:p14="http://schemas.microsoft.com/office/powerpoint/2010/main" val="3645572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8</a:t>
            </a:fld>
            <a:endParaRPr lang="zh-CN" altLang="en-US"/>
          </a:p>
        </p:txBody>
      </p:sp>
    </p:spTree>
    <p:extLst>
      <p:ext uri="{BB962C8B-B14F-4D97-AF65-F5344CB8AC3E}">
        <p14:creationId xmlns:p14="http://schemas.microsoft.com/office/powerpoint/2010/main" val="642259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9</a:t>
            </a:fld>
            <a:endParaRPr lang="zh-CN" altLang="en-US"/>
          </a:p>
        </p:txBody>
      </p:sp>
    </p:spTree>
    <p:extLst>
      <p:ext uri="{BB962C8B-B14F-4D97-AF65-F5344CB8AC3E}">
        <p14:creationId xmlns:p14="http://schemas.microsoft.com/office/powerpoint/2010/main" val="2641472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5870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3873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433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4371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7831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2731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3705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0112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1021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6686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4016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36217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2060330453"/>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5367874"/>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3.jpg"/><Relationship Id="rId4" Type="http://schemas.openxmlformats.org/officeDocument/2006/relationships/image" Target="../media/image22.jp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5.jpg"/><Relationship Id="rId4" Type="http://schemas.openxmlformats.org/officeDocument/2006/relationships/image" Target="../media/image24.jp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9.jpg"/><Relationship Id="rId4" Type="http://schemas.openxmlformats.org/officeDocument/2006/relationships/image" Target="../media/image28.jp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1.jpg"/><Relationship Id="rId4" Type="http://schemas.openxmlformats.org/officeDocument/2006/relationships/image" Target="../media/image30.jp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5.jp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7.jp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9.jpg"/><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1.jpg"/><Relationship Id="rId4"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r="23851"/>
          <a:stretch/>
        </p:blipFill>
        <p:spPr>
          <a:xfrm>
            <a:off x="8500092" y="0"/>
            <a:ext cx="3691907" cy="6858000"/>
          </a:xfrm>
          <a:prstGeom prst="rect">
            <a:avLst/>
          </a:prstGeom>
        </p:spPr>
      </p:pic>
      <p:pic>
        <p:nvPicPr>
          <p:cNvPr id="10" name="图片 9"/>
          <p:cNvPicPr>
            <a:picLocks noChangeAspect="1"/>
          </p:cNvPicPr>
          <p:nvPr/>
        </p:nvPicPr>
        <p:blipFill rotWithShape="1">
          <a:blip r:embed="rId4">
            <a:extLst>
              <a:ext uri="{28A0092B-C50C-407E-A947-70E740481C1C}">
                <a14:useLocalDpi xmlns:a14="http://schemas.microsoft.com/office/drawing/2010/main" val="0"/>
              </a:ext>
            </a:extLst>
          </a:blip>
          <a:srcRect t="29301" r="57648"/>
          <a:stretch/>
        </p:blipFill>
        <p:spPr>
          <a:xfrm>
            <a:off x="8980822" y="0"/>
            <a:ext cx="3211177" cy="6339348"/>
          </a:xfrm>
          <a:prstGeom prst="rect">
            <a:avLst/>
          </a:prstGeom>
        </p:spPr>
      </p:pic>
      <p:pic>
        <p:nvPicPr>
          <p:cNvPr id="11" name="图片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2" y="722040"/>
            <a:ext cx="6523705" cy="6426245"/>
          </a:xfrm>
          <a:prstGeom prst="rect">
            <a:avLst/>
          </a:prstGeom>
        </p:spPr>
      </p:pic>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r="33630"/>
          <a:stretch/>
        </p:blipFill>
        <p:spPr>
          <a:xfrm>
            <a:off x="5606461" y="1471801"/>
            <a:ext cx="4922999" cy="3103828"/>
          </a:xfrm>
          <a:prstGeom prst="rect">
            <a:avLst/>
          </a:prstGeom>
        </p:spPr>
      </p:pic>
      <p:pic>
        <p:nvPicPr>
          <p:cNvPr id="17" name="图片 16"/>
          <p:cNvPicPr>
            <a:picLocks noChangeAspect="1"/>
          </p:cNvPicPr>
          <p:nvPr/>
        </p:nvPicPr>
        <p:blipFill rotWithShape="1">
          <a:blip r:embed="rId7">
            <a:extLst>
              <a:ext uri="{28A0092B-C50C-407E-A947-70E740481C1C}">
                <a14:useLocalDpi xmlns:a14="http://schemas.microsoft.com/office/drawing/2010/main" val="0"/>
              </a:ext>
            </a:extLst>
          </a:blip>
          <a:srcRect l="16016" t="30167" r="29113" b="47651"/>
          <a:stretch/>
        </p:blipFill>
        <p:spPr>
          <a:xfrm>
            <a:off x="4754315" y="4153430"/>
            <a:ext cx="7761535" cy="2116856"/>
          </a:xfrm>
          <a:prstGeom prst="rect">
            <a:avLst/>
          </a:prstGeom>
        </p:spPr>
      </p:pic>
      <p:sp>
        <p:nvSpPr>
          <p:cNvPr id="19" name="文本框 18"/>
          <p:cNvSpPr txBox="1"/>
          <p:nvPr/>
        </p:nvSpPr>
        <p:spPr>
          <a:xfrm>
            <a:off x="5810250" y="4861672"/>
            <a:ext cx="4288353" cy="584775"/>
          </a:xfrm>
          <a:prstGeom prst="rect">
            <a:avLst/>
          </a:prstGeom>
          <a:noFill/>
        </p:spPr>
        <p:txBody>
          <a:bodyPr wrap="none" rtlCol="0">
            <a:spAutoFit/>
          </a:bodyPr>
          <a:lstStyle/>
          <a:p>
            <a:r>
              <a:rPr lang="zh-CN" altLang="en-US" sz="3200" dirty="0">
                <a:solidFill>
                  <a:schemeClr val="bg1"/>
                </a:solidFill>
                <a:latin typeface="禹卫书法行书简体&#10;" panose="02000603000000000000" pitchFamily="2" charset="-122"/>
                <a:ea typeface="禹卫书法行书简体&#10;" panose="02000603000000000000" pitchFamily="2" charset="-122"/>
              </a:rPr>
              <a:t>五月初五，端午节快乐</a:t>
            </a:r>
          </a:p>
        </p:txBody>
      </p:sp>
      <p:pic>
        <p:nvPicPr>
          <p:cNvPr id="20" name="图片 19"/>
          <p:cNvPicPr>
            <a:picLocks noChangeAspect="1"/>
          </p:cNvPicPr>
          <p:nvPr/>
        </p:nvPicPr>
        <p:blipFill rotWithShape="1">
          <a:blip r:embed="rId8" cstate="print">
            <a:extLst>
              <a:ext uri="{28A0092B-C50C-407E-A947-70E740481C1C}">
                <a14:useLocalDpi xmlns:a14="http://schemas.microsoft.com/office/drawing/2010/main" val="0"/>
              </a:ext>
            </a:extLst>
          </a:blip>
          <a:srcRect l="33905" t="23566" r="32170" b="28934"/>
          <a:stretch/>
        </p:blipFill>
        <p:spPr>
          <a:xfrm>
            <a:off x="4754315" y="1471801"/>
            <a:ext cx="836596" cy="1656878"/>
          </a:xfrm>
          <a:prstGeom prst="rect">
            <a:avLst/>
          </a:prstGeom>
        </p:spPr>
      </p:pic>
    </p:spTree>
    <p:extLst>
      <p:ext uri="{BB962C8B-B14F-4D97-AF65-F5344CB8AC3E}">
        <p14:creationId xmlns:p14="http://schemas.microsoft.com/office/powerpoint/2010/main" val="11464646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strVal val="#ppt_x"/>
                                          </p:val>
                                        </p:tav>
                                        <p:tav tm="100000">
                                          <p:val>
                                            <p:strVal val="#ppt_x"/>
                                          </p:val>
                                        </p:tav>
                                      </p:tavLst>
                                    </p:anim>
                                    <p:anim calcmode="lin" valueType="num">
                                      <p:cBhvr>
                                        <p:cTn id="19" dur="5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6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400"/>
                                        <p:tgtEl>
                                          <p:spTgt spid="19"/>
                                        </p:tgtEl>
                                      </p:cBhvr>
                                    </p:animEffect>
                                    <p:anim calcmode="lin" valueType="num">
                                      <p:cBhvr>
                                        <p:cTn id="23" dur="400" fill="hold"/>
                                        <p:tgtEl>
                                          <p:spTgt spid="19"/>
                                        </p:tgtEl>
                                        <p:attrNameLst>
                                          <p:attrName>ppt_x</p:attrName>
                                        </p:attrNameLst>
                                      </p:cBhvr>
                                      <p:tavLst>
                                        <p:tav tm="0">
                                          <p:val>
                                            <p:strVal val="#ppt_x"/>
                                          </p:val>
                                        </p:tav>
                                        <p:tav tm="100000">
                                          <p:val>
                                            <p:strVal val="#ppt_x"/>
                                          </p:val>
                                        </p:tav>
                                      </p:tavLst>
                                    </p:anim>
                                    <p:anim calcmode="lin" valueType="num">
                                      <p:cBhvr>
                                        <p:cTn id="24" dur="4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strVal val="#ppt_x"/>
                                          </p:val>
                                        </p:tav>
                                        <p:tav tm="100000">
                                          <p:val>
                                            <p:strVal val="#ppt_x"/>
                                          </p:val>
                                        </p:tav>
                                      </p:tavLst>
                                    </p:anim>
                                    <p:anim calcmode="lin" valueType="num">
                                      <p:cBhvr>
                                        <p:cTn id="29" dur="5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70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300"/>
                                        <p:tgtEl>
                                          <p:spTgt spid="10"/>
                                        </p:tgtEl>
                                      </p:cBhvr>
                                    </p:animEffect>
                                    <p:anim calcmode="lin" valueType="num">
                                      <p:cBhvr>
                                        <p:cTn id="33" dur="300" fill="hold"/>
                                        <p:tgtEl>
                                          <p:spTgt spid="10"/>
                                        </p:tgtEl>
                                        <p:attrNameLst>
                                          <p:attrName>ppt_x</p:attrName>
                                        </p:attrNameLst>
                                      </p:cBhvr>
                                      <p:tavLst>
                                        <p:tav tm="0">
                                          <p:val>
                                            <p:strVal val="#ppt_x"/>
                                          </p:val>
                                        </p:tav>
                                        <p:tav tm="100000">
                                          <p:val>
                                            <p:strVal val="#ppt_x"/>
                                          </p:val>
                                        </p:tav>
                                      </p:tavLst>
                                    </p:anim>
                                    <p:anim calcmode="lin" valueType="num">
                                      <p:cBhvr>
                                        <p:cTn id="34" dur="3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5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anim calcmode="lin" valueType="num">
                                      <p:cBhvr>
                                        <p:cTn id="38" dur="500" fill="hold"/>
                                        <p:tgtEl>
                                          <p:spTgt spid="9"/>
                                        </p:tgtEl>
                                        <p:attrNameLst>
                                          <p:attrName>ppt_x</p:attrName>
                                        </p:attrNameLst>
                                      </p:cBhvr>
                                      <p:tavLst>
                                        <p:tav tm="0">
                                          <p:val>
                                            <p:strVal val="#ppt_x"/>
                                          </p:val>
                                        </p:tav>
                                        <p:tav tm="100000">
                                          <p:val>
                                            <p:strVal val="#ppt_x"/>
                                          </p:val>
                                        </p:tav>
                                      </p:tavLst>
                                    </p:anim>
                                    <p:anim calcmode="lin" valueType="num">
                                      <p:cBhvr>
                                        <p:cTn id="3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l="16016" t="35216" r="29113" b="53211"/>
          <a:stretch/>
        </p:blipFill>
        <p:spPr>
          <a:xfrm>
            <a:off x="404565" y="705556"/>
            <a:ext cx="7761535" cy="1596572"/>
          </a:xfrm>
          <a:prstGeom prst="rect">
            <a:avLst/>
          </a:prstGeom>
        </p:spPr>
      </p:pic>
      <p:sp>
        <p:nvSpPr>
          <p:cNvPr id="2" name="文本框 1"/>
          <p:cNvSpPr txBox="1"/>
          <p:nvPr/>
        </p:nvSpPr>
        <p:spPr>
          <a:xfrm rot="21448114">
            <a:off x="2086818" y="926057"/>
            <a:ext cx="3348777"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佩长命缕</a:t>
            </a:r>
            <a:endParaRPr lang="zh-CN" altLang="en-US" sz="4800" dirty="0"/>
          </a:p>
        </p:txBody>
      </p:sp>
      <p:sp>
        <p:nvSpPr>
          <p:cNvPr id="10" name="矩形 9"/>
          <p:cNvSpPr/>
          <p:nvPr/>
        </p:nvSpPr>
        <p:spPr>
          <a:xfrm>
            <a:off x="890317" y="2650369"/>
            <a:ext cx="4566073" cy="2407582"/>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端午节时厌胜佩饰。亦称续命缕、续命丝、延年缕、长寿线，百索、辟兵绍、五彩缕等，名称不一，形制、功用大体相同。其俗在端午节以五色丝结而成索，或悬于门首，或戴小儿项颈，或系小儿手臂，或挂于床帐、摇篮等处，俗谓可避灾除病、保佑安康、益寿延年。</a:t>
            </a:r>
          </a:p>
        </p:txBody>
      </p:sp>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6100" y="1057915"/>
            <a:ext cx="2857500" cy="19145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0150" y="3213579"/>
            <a:ext cx="3771900" cy="28289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9511379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1" presetClass="entr" presetSubtype="0" fill="hold" grpId="0" nodeType="withEffect">
                                  <p:stCondLst>
                                    <p:cond delay="400"/>
                                  </p:stCondLst>
                                  <p:iterate type="wd">
                                    <p:tmPct val="10000"/>
                                  </p:iterate>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0"/>
                                        </p:tgtEl>
                                        <p:attrNameLst>
                                          <p:attrName>ppt_y</p:attrName>
                                        </p:attrNameLst>
                                      </p:cBhvr>
                                      <p:tavLst>
                                        <p:tav tm="0">
                                          <p:val>
                                            <p:strVal val="#ppt_y"/>
                                          </p:val>
                                        </p:tav>
                                        <p:tav tm="100000">
                                          <p:val>
                                            <p:strVal val="#ppt_y"/>
                                          </p:val>
                                        </p:tav>
                                      </p:tavLst>
                                    </p:anim>
                                    <p:anim calcmode="lin" valueType="num">
                                      <p:cBhvr>
                                        <p:cTn id="1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0"/>
                                        </p:tgtEl>
                                      </p:cBhvr>
                                    </p:animEffect>
                                  </p:childTnLst>
                                </p:cTn>
                              </p:par>
                              <p:par>
                                <p:cTn id="22" presetID="42" presetClass="entr" presetSubtype="0" fill="hold" nodeType="withEffect">
                                  <p:stCondLst>
                                    <p:cond delay="8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t="30265" b="23598"/>
          <a:stretch/>
        </p:blipFill>
        <p:spPr>
          <a:xfrm>
            <a:off x="2191657" y="550302"/>
            <a:ext cx="9667328" cy="6307698"/>
          </a:xfrm>
          <a:prstGeom prst="rect">
            <a:avLst/>
          </a:prstGeom>
        </p:spPr>
      </p:pic>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l="15330" t="5290" r="28369" b="28890"/>
          <a:stretch/>
        </p:blipFill>
        <p:spPr>
          <a:xfrm>
            <a:off x="1066798" y="576766"/>
            <a:ext cx="3643087" cy="5963159"/>
          </a:xfrm>
          <a:prstGeom prst="rect">
            <a:avLst/>
          </a:prstGeom>
        </p:spPr>
      </p:pic>
      <p:sp>
        <p:nvSpPr>
          <p:cNvPr id="4" name="文本框 3"/>
          <p:cNvSpPr txBox="1"/>
          <p:nvPr/>
        </p:nvSpPr>
        <p:spPr>
          <a:xfrm>
            <a:off x="1389305" y="3869412"/>
            <a:ext cx="1015663" cy="1696939"/>
          </a:xfrm>
          <a:prstGeom prst="rect">
            <a:avLst/>
          </a:prstGeom>
          <a:noFill/>
        </p:spPr>
        <p:txBody>
          <a:bodyPr vert="eaVert" wrap="none" rtlCol="0">
            <a:spAutoFit/>
          </a:bodyPr>
          <a:lstStyle/>
          <a:p>
            <a:r>
              <a:rPr lang="zh-CN" altLang="en-US" sz="5400" dirty="0">
                <a:solidFill>
                  <a:schemeClr val="tx1">
                    <a:lumMod val="85000"/>
                    <a:lumOff val="15000"/>
                  </a:schemeClr>
                </a:solidFill>
                <a:latin typeface="华文新魏" panose="02010800040101010101" pitchFamily="2" charset="-122"/>
                <a:ea typeface="华文新魏" panose="02010800040101010101" pitchFamily="2" charset="-122"/>
              </a:rPr>
              <a:t>食俗 </a:t>
            </a:r>
          </a:p>
        </p:txBody>
      </p:sp>
      <p:sp>
        <p:nvSpPr>
          <p:cNvPr id="6" name="文本框 5"/>
          <p:cNvSpPr txBox="1"/>
          <p:nvPr/>
        </p:nvSpPr>
        <p:spPr>
          <a:xfrm>
            <a:off x="4864647" y="1553952"/>
            <a:ext cx="5109091" cy="938719"/>
          </a:xfrm>
          <a:prstGeom prst="rect">
            <a:avLst/>
          </a:prstGeom>
          <a:noFill/>
        </p:spPr>
        <p:txBody>
          <a:bodyPr wrap="none" rtlCol="0">
            <a:spAutoFit/>
          </a:bodyPr>
          <a:lstStyle/>
          <a:p>
            <a:pPr>
              <a:lnSpc>
                <a:spcPts val="3300"/>
              </a:lnSpc>
            </a:pPr>
            <a:r>
              <a:rPr lang="zh-CN" altLang="en-US" sz="2400" dirty="0">
                <a:solidFill>
                  <a:schemeClr val="tx1">
                    <a:lumMod val="85000"/>
                    <a:lumOff val="15000"/>
                  </a:schemeClr>
                </a:solidFill>
              </a:rPr>
              <a:t>农历五月初五，端午节划龙舟吃粽子</a:t>
            </a:r>
            <a:endParaRPr lang="en-US" altLang="zh-CN" sz="2400" dirty="0">
              <a:solidFill>
                <a:schemeClr val="tx1">
                  <a:lumMod val="85000"/>
                  <a:lumOff val="15000"/>
                </a:schemeClr>
              </a:solidFill>
            </a:endParaRPr>
          </a:p>
          <a:p>
            <a:pPr>
              <a:lnSpc>
                <a:spcPts val="3300"/>
              </a:lnSpc>
            </a:pPr>
            <a:r>
              <a:rPr lang="zh-CN" altLang="en-US" sz="2400" dirty="0">
                <a:solidFill>
                  <a:schemeClr val="tx1">
                    <a:lumMod val="85000"/>
                    <a:lumOff val="15000"/>
                  </a:schemeClr>
                </a:solidFill>
              </a:rPr>
              <a:t>插艾蒿等都是我国的传统习俗</a:t>
            </a:r>
          </a:p>
        </p:txBody>
      </p:sp>
    </p:spTree>
    <p:extLst>
      <p:ext uri="{BB962C8B-B14F-4D97-AF65-F5344CB8AC3E}">
        <p14:creationId xmlns:p14="http://schemas.microsoft.com/office/powerpoint/2010/main" val="36262227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4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0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1" presetClass="entr" presetSubtype="0" fill="hold" grpId="0" nodeType="withEffect">
                                  <p:stCondLst>
                                    <p:cond delay="400"/>
                                  </p:stCondLst>
                                  <p:iterate type="wd">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l="16016" t="35216" r="29113" b="53211"/>
          <a:stretch/>
        </p:blipFill>
        <p:spPr>
          <a:xfrm>
            <a:off x="4430465" y="286456"/>
            <a:ext cx="7761535" cy="1596572"/>
          </a:xfrm>
          <a:prstGeom prst="rect">
            <a:avLst/>
          </a:prstGeom>
        </p:spPr>
      </p:pic>
      <p:sp>
        <p:nvSpPr>
          <p:cNvPr id="2" name="文本框 1"/>
          <p:cNvSpPr txBox="1"/>
          <p:nvPr/>
        </p:nvSpPr>
        <p:spPr>
          <a:xfrm rot="21448114">
            <a:off x="6112718" y="506957"/>
            <a:ext cx="3348777"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包粽子</a:t>
            </a:r>
            <a:endParaRPr lang="zh-CN" altLang="en-US" sz="4800" dirty="0"/>
          </a:p>
        </p:txBody>
      </p:sp>
      <p:sp>
        <p:nvSpPr>
          <p:cNvPr id="10" name="矩形 9"/>
          <p:cNvSpPr/>
          <p:nvPr/>
        </p:nvSpPr>
        <p:spPr>
          <a:xfrm>
            <a:off x="6091922" y="2146487"/>
            <a:ext cx="4964382" cy="3760004"/>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包粽子，首先要准备好粽子叶，老北京包粽子的粽子叶一般是苇叶，用在包粽子上就被称为粽叶。过去，粽子叶都是老人们去自己摘的，现在北京城周边没有芦苇荡了，这粽子叶也只有去超市买了。很多人认为粽子叶越绿越艳越好，其实不然，越绿越艳的粽叶有可能是用颜料染成的，正常的粽叶应该是黄绿色略显陈旧；正常的粽叶包出的粽子有一种粽叶的香味而不是其他的怪味；如果煮完粽子之后，水是淡黄色，那说明这粽叶没问题，否则，那粽子还是不要吃了。</a:t>
            </a: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611" y="1883028"/>
            <a:ext cx="4405164" cy="288641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b="16539"/>
          <a:stretch/>
        </p:blipFill>
        <p:spPr>
          <a:xfrm rot="1350882">
            <a:off x="3434287" y="3960434"/>
            <a:ext cx="1723610" cy="21578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066448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9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400"/>
                                  </p:stCondLst>
                                  <p:iterate type="wd">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anim calcmode="lin" valueType="num">
                                      <p:cBhvr>
                                        <p:cTn id="2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l="16016" t="35216" r="29113" b="53211"/>
          <a:stretch/>
        </p:blipFill>
        <p:spPr>
          <a:xfrm>
            <a:off x="404565" y="705556"/>
            <a:ext cx="7761535" cy="1596572"/>
          </a:xfrm>
          <a:prstGeom prst="rect">
            <a:avLst/>
          </a:prstGeom>
        </p:spPr>
      </p:pic>
      <p:sp>
        <p:nvSpPr>
          <p:cNvPr id="2" name="文本框 1"/>
          <p:cNvSpPr txBox="1"/>
          <p:nvPr/>
        </p:nvSpPr>
        <p:spPr>
          <a:xfrm rot="21448114">
            <a:off x="2086818" y="926057"/>
            <a:ext cx="3348777"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喝雄黄酒</a:t>
            </a:r>
            <a:endParaRPr lang="zh-CN" altLang="en-US" sz="4800" dirty="0"/>
          </a:p>
        </p:txBody>
      </p:sp>
      <p:sp>
        <p:nvSpPr>
          <p:cNvPr id="10" name="矩形 9"/>
          <p:cNvSpPr/>
          <p:nvPr/>
        </p:nvSpPr>
        <p:spPr>
          <a:xfrm>
            <a:off x="1131618" y="2574169"/>
            <a:ext cx="4862782" cy="3093154"/>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雄黄酒，用研磨成粉末的雄黄泡制的白酒或黄酒，汉民族传统节日端午节的饮品。</a:t>
            </a:r>
          </a:p>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雄黄酒需在太阳下晒，有的从五月初一晒到初五。作为一种中药药材，雄黄可以用做解毒剂、杀虫药。于是古代人就认为雄黄可以克制蛇、蝎等百虫，</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善能杀百毒、辟百邪、制蛊毒，人佩之，入山林而虎狼伏，入川水而百毒避</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。虽然雄黄酒里含砷化合物，砷元素是砒霜的主要成分，但是少量的砷是对身体有益的</a:t>
            </a: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5818" y="930528"/>
            <a:ext cx="4762500" cy="2743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451443">
            <a:off x="6633332" y="3860862"/>
            <a:ext cx="3405457" cy="23941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8410743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400"/>
                                  </p:stCondLst>
                                  <p:iterate type="wd">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anim calcmode="lin" valueType="num">
                                      <p:cBhvr>
                                        <p:cTn id="2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l="16016" t="35216" r="29113" b="53211"/>
          <a:stretch/>
        </p:blipFill>
        <p:spPr>
          <a:xfrm>
            <a:off x="4430465" y="286456"/>
            <a:ext cx="7761535" cy="1596572"/>
          </a:xfrm>
          <a:prstGeom prst="rect">
            <a:avLst/>
          </a:prstGeom>
        </p:spPr>
      </p:pic>
      <p:sp>
        <p:nvSpPr>
          <p:cNvPr id="2" name="文本框 1"/>
          <p:cNvSpPr txBox="1"/>
          <p:nvPr/>
        </p:nvSpPr>
        <p:spPr>
          <a:xfrm rot="21448114">
            <a:off x="6112718" y="506957"/>
            <a:ext cx="3348777"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吃五黄</a:t>
            </a:r>
            <a:endParaRPr lang="zh-CN" altLang="en-US" sz="4800" dirty="0"/>
          </a:p>
        </p:txBody>
      </p:sp>
      <p:sp>
        <p:nvSpPr>
          <p:cNvPr id="10" name="矩形 9"/>
          <p:cNvSpPr/>
          <p:nvPr/>
        </p:nvSpPr>
        <p:spPr>
          <a:xfrm>
            <a:off x="7366000" y="2235387"/>
            <a:ext cx="3441700" cy="3093154"/>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汉族民间风时风俗。流行于杭州等地。农历五月，杭州人称五黄月，因有五种带“黄”音的食物上市而得名。端午那天，杭州人必须吃雄黄酒（以雄黄和烧酒调和，削菖蒲根加入，饮少许）、黄鱼、黄瓜、咸甲鸭蛋黄以及用黄豆饭裹的粽子，称为“吃五黄”。</a:t>
            </a:r>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184" y="1259925"/>
            <a:ext cx="4223621" cy="352437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146712">
            <a:off x="2965913" y="4234974"/>
            <a:ext cx="3271133" cy="214668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917684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8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1" presetClass="entr" presetSubtype="0" fill="hold" grpId="0" nodeType="withEffect">
                                  <p:stCondLst>
                                    <p:cond delay="400"/>
                                  </p:stCondLst>
                                  <p:iterate type="wd">
                                    <p:tmPct val="1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0"/>
                                        </p:tgtEl>
                                        <p:attrNameLst>
                                          <p:attrName>ppt_y</p:attrName>
                                        </p:attrNameLst>
                                      </p:cBhvr>
                                      <p:tavLst>
                                        <p:tav tm="0">
                                          <p:val>
                                            <p:strVal val="#ppt_y"/>
                                          </p:val>
                                        </p:tav>
                                        <p:tav tm="100000">
                                          <p:val>
                                            <p:strVal val="#ppt_y"/>
                                          </p:val>
                                        </p:tav>
                                      </p:tavLst>
                                    </p:anim>
                                    <p:anim calcmode="lin" valueType="num">
                                      <p:cBhvr>
                                        <p:cTn id="3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l="16016" t="35216" r="29113" b="53211"/>
          <a:stretch/>
        </p:blipFill>
        <p:spPr>
          <a:xfrm>
            <a:off x="404565" y="705556"/>
            <a:ext cx="7761535" cy="1596572"/>
          </a:xfrm>
          <a:prstGeom prst="rect">
            <a:avLst/>
          </a:prstGeom>
        </p:spPr>
      </p:pic>
      <p:sp>
        <p:nvSpPr>
          <p:cNvPr id="2" name="文本框 1"/>
          <p:cNvSpPr txBox="1"/>
          <p:nvPr/>
        </p:nvSpPr>
        <p:spPr>
          <a:xfrm rot="21448114">
            <a:off x="2087469" y="1047834"/>
            <a:ext cx="2017457" cy="830997"/>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sz="4800" dirty="0"/>
              <a:t>打糕</a:t>
            </a:r>
          </a:p>
        </p:txBody>
      </p:sp>
      <p:sp>
        <p:nvSpPr>
          <p:cNvPr id="10" name="矩形 9"/>
          <p:cNvSpPr/>
          <p:nvPr/>
        </p:nvSpPr>
        <p:spPr>
          <a:xfrm>
            <a:off x="1198469" y="2302128"/>
            <a:ext cx="4675225" cy="2092881"/>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端午节是吉林省延边朝鲜族人民隆重的节日。这一天最有代表性的食品是清香的打糕。打糕，就是将艾蒿与糯米饭，放置于独木凿成的大木槽里，用长柄木捶打制而成的米糕。这种食品很有民族特色，又可增添节日的气氛。</a:t>
            </a:r>
          </a:p>
        </p:txBody>
      </p:sp>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4426" t="4471" r="1412" b="3469"/>
          <a:stretch/>
        </p:blipFill>
        <p:spPr>
          <a:xfrm>
            <a:off x="6667597" y="1245557"/>
            <a:ext cx="4857091" cy="35748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5292" t="10288" r="12327" b="10741"/>
          <a:stretch/>
        </p:blipFill>
        <p:spPr>
          <a:xfrm>
            <a:off x="4943440" y="4334572"/>
            <a:ext cx="2819400" cy="20517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049089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6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400"/>
                                  </p:stCondLst>
                                  <p:iterate type="wd">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anim calcmode="lin" valueType="num">
                                      <p:cBhvr>
                                        <p:cTn id="2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7999"/>
          </a:xfrm>
          <a:prstGeom prst="rect">
            <a:avLst/>
          </a:prstGeom>
        </p:spPr>
      </p:pic>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t="33862" r="30801"/>
          <a:stretch/>
        </p:blipFill>
        <p:spPr>
          <a:xfrm>
            <a:off x="0" y="4573815"/>
            <a:ext cx="2321572" cy="2284185"/>
          </a:xfrm>
          <a:prstGeom prst="rect">
            <a:avLst/>
          </a:prstGeom>
        </p:spPr>
      </p:pic>
      <p:sp>
        <p:nvSpPr>
          <p:cNvPr id="4" name="文本框 3"/>
          <p:cNvSpPr txBox="1"/>
          <p:nvPr/>
        </p:nvSpPr>
        <p:spPr>
          <a:xfrm>
            <a:off x="7696200" y="5550807"/>
            <a:ext cx="3860800" cy="830997"/>
          </a:xfrm>
          <a:prstGeom prst="rect">
            <a:avLst/>
          </a:prstGeom>
          <a:noFill/>
        </p:spPr>
        <p:txBody>
          <a:bodyPr wrap="square" rtlCol="0">
            <a:spAutoFit/>
          </a:bodyPr>
          <a:lstStyle/>
          <a:p>
            <a:r>
              <a:rPr lang="zh-CN" altLang="en-US" sz="4800" dirty="0">
                <a:solidFill>
                  <a:schemeClr val="bg1"/>
                </a:solidFill>
                <a:latin typeface="华康海报体W12(P)" panose="040B0C00000000000000" pitchFamily="82" charset="-122"/>
                <a:ea typeface="华康海报体W12(P)" panose="040B0C00000000000000" pitchFamily="82" charset="-122"/>
              </a:rPr>
              <a:t>包粽子的方法</a:t>
            </a:r>
          </a:p>
        </p:txBody>
      </p:sp>
    </p:spTree>
    <p:extLst>
      <p:ext uri="{BB962C8B-B14F-4D97-AF65-F5344CB8AC3E}">
        <p14:creationId xmlns:p14="http://schemas.microsoft.com/office/powerpoint/2010/main" val="18415967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5249" t="7046" r="65055" b="66027"/>
          <a:stretch/>
        </p:blipFill>
        <p:spPr>
          <a:xfrm>
            <a:off x="1168400" y="939800"/>
            <a:ext cx="2730500" cy="1854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33426" t="7045" r="36878" b="64736"/>
          <a:stretch/>
        </p:blipFill>
        <p:spPr>
          <a:xfrm>
            <a:off x="4982028" y="889000"/>
            <a:ext cx="2730500" cy="194310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文本框 3"/>
          <p:cNvSpPr txBox="1"/>
          <p:nvPr/>
        </p:nvSpPr>
        <p:spPr>
          <a:xfrm rot="21309299">
            <a:off x="1405910" y="3035300"/>
            <a:ext cx="2492990" cy="369332"/>
          </a:xfrm>
          <a:prstGeom prst="rect">
            <a:avLst/>
          </a:prstGeom>
          <a:noFill/>
        </p:spPr>
        <p:txBody>
          <a:bodyPr wrap="none" rtlCol="0">
            <a:spAutoFit/>
          </a:bodyPr>
          <a:lstStyle/>
          <a:p>
            <a:r>
              <a:rPr lang="zh-CN" altLang="en-US" dirty="0"/>
              <a:t>将两张粽叶折叠成漏斗</a:t>
            </a:r>
          </a:p>
        </p:txBody>
      </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l="71429" t="60729" b="11626"/>
          <a:stretch/>
        </p:blipFill>
        <p:spPr>
          <a:xfrm>
            <a:off x="8858250" y="3653321"/>
            <a:ext cx="2627086" cy="19036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文本框 5"/>
          <p:cNvSpPr txBox="1"/>
          <p:nvPr/>
        </p:nvSpPr>
        <p:spPr>
          <a:xfrm rot="21309299">
            <a:off x="5783245" y="3057374"/>
            <a:ext cx="1800493" cy="369332"/>
          </a:xfrm>
          <a:prstGeom prst="rect">
            <a:avLst/>
          </a:prstGeom>
          <a:noFill/>
        </p:spPr>
        <p:txBody>
          <a:bodyPr wrap="none" rtlCol="0">
            <a:spAutoFit/>
          </a:bodyPr>
          <a:lstStyle/>
          <a:p>
            <a:r>
              <a:rPr lang="zh-CN" altLang="en-US" dirty="0"/>
              <a:t>放入少量的糯米</a:t>
            </a:r>
          </a:p>
        </p:txBody>
      </p:sp>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68358" t="7551" r="4018" b="64784"/>
          <a:stretch/>
        </p:blipFill>
        <p:spPr>
          <a:xfrm>
            <a:off x="8577943" y="889000"/>
            <a:ext cx="2540000" cy="1905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文本框 7"/>
          <p:cNvSpPr txBox="1"/>
          <p:nvPr/>
        </p:nvSpPr>
        <p:spPr>
          <a:xfrm rot="21309299">
            <a:off x="9438752" y="3057374"/>
            <a:ext cx="1107996" cy="369332"/>
          </a:xfrm>
          <a:prstGeom prst="rect">
            <a:avLst/>
          </a:prstGeom>
          <a:noFill/>
        </p:spPr>
        <p:txBody>
          <a:bodyPr wrap="none" rtlCol="0">
            <a:spAutoFit/>
          </a:bodyPr>
          <a:lstStyle/>
          <a:p>
            <a:r>
              <a:rPr lang="zh-CN" altLang="en-US" dirty="0"/>
              <a:t>放入辅料</a:t>
            </a:r>
          </a:p>
        </p:txBody>
      </p:sp>
      <p:pic>
        <p:nvPicPr>
          <p:cNvPr id="9" name="图片 8"/>
          <p:cNvPicPr>
            <a:picLocks noChangeAspect="1"/>
          </p:cNvPicPr>
          <p:nvPr/>
        </p:nvPicPr>
        <p:blipFill rotWithShape="1">
          <a:blip r:embed="rId3">
            <a:extLst>
              <a:ext uri="{28A0092B-C50C-407E-A947-70E740481C1C}">
                <a14:useLocalDpi xmlns:a14="http://schemas.microsoft.com/office/drawing/2010/main" val="0"/>
              </a:ext>
            </a:extLst>
          </a:blip>
          <a:srcRect l="1681" t="62845" r="66154" b="9491"/>
          <a:stretch/>
        </p:blipFill>
        <p:spPr>
          <a:xfrm>
            <a:off x="1173633" y="4076700"/>
            <a:ext cx="2957544" cy="1905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0" name="文本框 9"/>
          <p:cNvSpPr txBox="1"/>
          <p:nvPr/>
        </p:nvSpPr>
        <p:spPr>
          <a:xfrm rot="21309299">
            <a:off x="2086027" y="6250180"/>
            <a:ext cx="1800493" cy="369332"/>
          </a:xfrm>
          <a:prstGeom prst="rect">
            <a:avLst/>
          </a:prstGeom>
          <a:noFill/>
        </p:spPr>
        <p:txBody>
          <a:bodyPr wrap="none" rtlCol="0">
            <a:spAutoFit/>
          </a:bodyPr>
          <a:lstStyle/>
          <a:p>
            <a:r>
              <a:rPr lang="zh-CN" altLang="en-US" dirty="0"/>
              <a:t>再加盖一层糯米</a:t>
            </a:r>
          </a:p>
        </p:txBody>
      </p:sp>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38465" t="62726" r="32116" b="10439"/>
          <a:stretch/>
        </p:blipFill>
        <p:spPr>
          <a:xfrm>
            <a:off x="5357586" y="3709129"/>
            <a:ext cx="2705100" cy="18478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2" name="文本框 11"/>
          <p:cNvSpPr txBox="1"/>
          <p:nvPr/>
        </p:nvSpPr>
        <p:spPr>
          <a:xfrm rot="21309299">
            <a:off x="6263838" y="5771326"/>
            <a:ext cx="1338828" cy="369332"/>
          </a:xfrm>
          <a:prstGeom prst="rect">
            <a:avLst/>
          </a:prstGeom>
          <a:noFill/>
        </p:spPr>
        <p:txBody>
          <a:bodyPr wrap="none" rtlCol="0">
            <a:spAutoFit/>
          </a:bodyPr>
          <a:lstStyle/>
          <a:p>
            <a:r>
              <a:rPr lang="zh-CN" altLang="en-US" dirty="0"/>
              <a:t>将糯米裹紧</a:t>
            </a:r>
          </a:p>
        </p:txBody>
      </p:sp>
      <p:sp>
        <p:nvSpPr>
          <p:cNvPr id="13" name="文本框 12"/>
          <p:cNvSpPr txBox="1"/>
          <p:nvPr/>
        </p:nvSpPr>
        <p:spPr>
          <a:xfrm rot="21309299">
            <a:off x="9402285" y="5790297"/>
            <a:ext cx="2031325" cy="369332"/>
          </a:xfrm>
          <a:prstGeom prst="rect">
            <a:avLst/>
          </a:prstGeom>
          <a:noFill/>
        </p:spPr>
        <p:txBody>
          <a:bodyPr wrap="none" rtlCol="0">
            <a:spAutoFit/>
          </a:bodyPr>
          <a:lstStyle/>
          <a:p>
            <a:r>
              <a:rPr lang="zh-CN" altLang="en-US" dirty="0"/>
              <a:t>用绳子将粽叶裹紧</a:t>
            </a:r>
          </a:p>
        </p:txBody>
      </p:sp>
    </p:spTree>
    <p:extLst>
      <p:ext uri="{BB962C8B-B14F-4D97-AF65-F5344CB8AC3E}">
        <p14:creationId xmlns:p14="http://schemas.microsoft.com/office/powerpoint/2010/main" val="16845261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3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4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6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8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9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10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20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40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60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t="41830" b="28630"/>
          <a:stretch/>
        </p:blipFill>
        <p:spPr>
          <a:xfrm>
            <a:off x="1237143" y="2819400"/>
            <a:ext cx="9667328" cy="4038600"/>
          </a:xfrm>
          <a:prstGeom prst="rect">
            <a:avLst/>
          </a:prstGeom>
        </p:spPr>
      </p:pic>
      <p:sp>
        <p:nvSpPr>
          <p:cNvPr id="3" name="文本框 2"/>
          <p:cNvSpPr txBox="1"/>
          <p:nvPr/>
        </p:nvSpPr>
        <p:spPr>
          <a:xfrm rot="21031915">
            <a:off x="2984708" y="1428750"/>
            <a:ext cx="6172199" cy="1862048"/>
          </a:xfrm>
          <a:prstGeom prst="rect">
            <a:avLst/>
          </a:prstGeom>
          <a:noFill/>
        </p:spPr>
        <p:txBody>
          <a:bodyPr wrap="square" rtlCol="0">
            <a:spAutoFit/>
          </a:bodyPr>
          <a:lstStyle/>
          <a:p>
            <a:r>
              <a:rPr lang="zh-CN" altLang="en-US" sz="11500" dirty="0">
                <a:solidFill>
                  <a:schemeClr val="accent6">
                    <a:lumMod val="50000"/>
                  </a:schemeClr>
                </a:solidFill>
                <a:latin typeface="华康海报体W12(P)" panose="040B0C00000000000000" pitchFamily="82" charset="-122"/>
                <a:ea typeface="华康海报体W12(P)" panose="040B0C00000000000000" pitchFamily="82" charset="-122"/>
              </a:rPr>
              <a:t>谢谢欣赏</a:t>
            </a:r>
          </a:p>
        </p:txBody>
      </p:sp>
    </p:spTree>
    <p:extLst>
      <p:ext uri="{BB962C8B-B14F-4D97-AF65-F5344CB8AC3E}">
        <p14:creationId xmlns:p14="http://schemas.microsoft.com/office/powerpoint/2010/main" val="42799944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65325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974151" y="2952750"/>
            <a:ext cx="9059799" cy="2813591"/>
          </a:xfrm>
          <a:prstGeom prst="rect">
            <a:avLst/>
          </a:prstGeom>
          <a:noFill/>
        </p:spPr>
        <p:txBody>
          <a:bodyPr wrap="square" rtlCol="0">
            <a:spAutoFit/>
          </a:bodyPr>
          <a:lstStyle/>
          <a:p>
            <a:pPr>
              <a:lnSpc>
                <a:spcPts val="4300"/>
              </a:lnSpc>
            </a:pPr>
            <a:r>
              <a:rPr lang="zh-CN" altLang="en-US" sz="2800" dirty="0">
                <a:solidFill>
                  <a:schemeClr val="accent6">
                    <a:lumMod val="50000"/>
                  </a:schemeClr>
                </a:solidFill>
                <a:latin typeface="方正少儿简体" panose="03000509000000000000" pitchFamily="65" charset="-122"/>
                <a:ea typeface="方正少儿简体" panose="03000509000000000000" pitchFamily="65" charset="-122"/>
              </a:rPr>
              <a:t>端午节为每年农历五月初五，又称端阳节、午日节、五月节、五日节、艾节、端五、重午、重五、午日、夏节、蒲节，是夏季的一个驱除瘟疫的节日，与春节、中秋等节日同属东亚文化圈的大中华地区及日本、朝鲜、韩国、越南的重要传统节日。</a:t>
            </a:r>
          </a:p>
        </p:txBody>
      </p:sp>
      <p:sp>
        <p:nvSpPr>
          <p:cNvPr id="5" name="圆角矩形 4"/>
          <p:cNvSpPr/>
          <p:nvPr/>
        </p:nvSpPr>
        <p:spPr>
          <a:xfrm>
            <a:off x="1453767" y="2460434"/>
            <a:ext cx="9867900" cy="3619500"/>
          </a:xfrm>
          <a:prstGeom prst="roundRect">
            <a:avLst/>
          </a:prstGeom>
          <a:noFill/>
          <a:ln w="28575">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40899">
            <a:off x="-17485" y="-114760"/>
            <a:ext cx="6500551" cy="3217713"/>
          </a:xfrm>
          <a:prstGeom prst="rect">
            <a:avLst/>
          </a:prstGeom>
        </p:spPr>
      </p:pic>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l="10405" t="7292" r="7668" b="19897"/>
          <a:stretch/>
        </p:blipFill>
        <p:spPr>
          <a:xfrm>
            <a:off x="9600171" y="862747"/>
            <a:ext cx="2039379" cy="1832828"/>
          </a:xfrm>
          <a:prstGeom prst="rect">
            <a:avLst/>
          </a:prstGeom>
        </p:spPr>
      </p:pic>
    </p:spTree>
    <p:extLst>
      <p:ext uri="{BB962C8B-B14F-4D97-AF65-F5344CB8AC3E}">
        <p14:creationId xmlns:p14="http://schemas.microsoft.com/office/powerpoint/2010/main" val="16282785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wd">
                                    <p:tmPct val="10000"/>
                                  </p:iterate>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3"/>
                                        </p:tgtEl>
                                        <p:attrNameLst>
                                          <p:attrName>ppt_y</p:attrName>
                                        </p:attrNameLst>
                                      </p:cBhvr>
                                      <p:tavLst>
                                        <p:tav tm="0">
                                          <p:val>
                                            <p:strVal val="#ppt_y"/>
                                          </p:val>
                                        </p:tav>
                                        <p:tav tm="100000">
                                          <p:val>
                                            <p:strVal val="#ppt_y"/>
                                          </p:val>
                                        </p:tav>
                                      </p:tavLst>
                                    </p:anim>
                                    <p:anim calcmode="lin" valueType="num">
                                      <p:cBhvr>
                                        <p:cTn id="2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r="33630"/>
          <a:stretch/>
        </p:blipFill>
        <p:spPr>
          <a:xfrm>
            <a:off x="869208" y="645536"/>
            <a:ext cx="2925217" cy="1844276"/>
          </a:xfrm>
          <a:prstGeom prst="rect">
            <a:avLst/>
          </a:prstGeom>
        </p:spPr>
      </p:pic>
      <p:sp>
        <p:nvSpPr>
          <p:cNvPr id="3" name="文本框 2"/>
          <p:cNvSpPr txBox="1"/>
          <p:nvPr/>
        </p:nvSpPr>
        <p:spPr>
          <a:xfrm>
            <a:off x="3794425" y="1381816"/>
            <a:ext cx="1877437" cy="1107996"/>
          </a:xfrm>
          <a:prstGeom prst="rect">
            <a:avLst/>
          </a:prstGeom>
          <a:noFill/>
        </p:spPr>
        <p:txBody>
          <a:bodyPr wrap="none" rtlCol="0">
            <a:spAutoFit/>
          </a:bodyPr>
          <a:lstStyle/>
          <a:p>
            <a:r>
              <a:rPr lang="zh-CN" altLang="en-US" sz="6600" dirty="0">
                <a:solidFill>
                  <a:schemeClr val="accent6">
                    <a:lumMod val="50000"/>
                  </a:schemeClr>
                </a:solidFill>
                <a:latin typeface="华康海报体W12(P)" panose="040B0C00000000000000" pitchFamily="82" charset="-122"/>
                <a:ea typeface="华康海报体W12(P)" panose="040B0C00000000000000" pitchFamily="82" charset="-122"/>
                <a:cs typeface="经典繁颜体" panose="02010609000101010101" pitchFamily="49" charset="-122"/>
              </a:rPr>
              <a:t>来源</a:t>
            </a:r>
          </a:p>
        </p:txBody>
      </p:sp>
      <p:sp>
        <p:nvSpPr>
          <p:cNvPr id="6" name="文本框 5"/>
          <p:cNvSpPr txBox="1"/>
          <p:nvPr/>
        </p:nvSpPr>
        <p:spPr>
          <a:xfrm>
            <a:off x="1104901" y="2705100"/>
            <a:ext cx="10306050" cy="3555120"/>
          </a:xfrm>
          <a:prstGeom prst="rect">
            <a:avLst/>
          </a:prstGeom>
          <a:noFill/>
        </p:spPr>
        <p:txBody>
          <a:bodyPr wrap="square" rtlCol="0">
            <a:spAutoFit/>
          </a:bodyPr>
          <a:lstStyle>
            <a:defPPr>
              <a:defRPr lang="zh-CN"/>
            </a:defPPr>
            <a:lvl1pPr>
              <a:lnSpc>
                <a:spcPts val="4300"/>
              </a:lnSpc>
              <a:defRPr sz="2800">
                <a:solidFill>
                  <a:schemeClr val="accent6">
                    <a:lumMod val="50000"/>
                  </a:schemeClr>
                </a:solidFill>
                <a:latin typeface="方正少儿简体" panose="03000509000000000000" pitchFamily="65" charset="-122"/>
                <a:ea typeface="方正少儿简体" panose="03000509000000000000" pitchFamily="65" charset="-122"/>
              </a:defRPr>
            </a:lvl1pPr>
          </a:lstStyle>
          <a:p>
            <a:pPr indent="457200">
              <a:lnSpc>
                <a:spcPts val="3000"/>
              </a:lnSpc>
            </a:pPr>
            <a:r>
              <a:rPr lang="zh-CN" altLang="en-US" sz="2000" dirty="0"/>
              <a:t>端午节起源于中国，最初为古代百越地区（长江中下游及以南一带）崇拜龙图腾的部族举行图腾祭祀的节日，百越之地春秋之前有在农历五月初五以龙舟竞渡形式举行部落图腾祭祀的习俗。后因战国时期的楚国（今湖北）诗人屈原在该日抱石跳汨罗江自尽，统治者为树立忠君爱国标签将端午作为纪念屈原的节日；部分地区也有纪念伍子胥、曹娥等说法。</a:t>
            </a:r>
            <a:endParaRPr lang="en-US" altLang="zh-CN" sz="2000" dirty="0"/>
          </a:p>
          <a:p>
            <a:pPr indent="457200">
              <a:lnSpc>
                <a:spcPts val="3000"/>
              </a:lnSpc>
            </a:pPr>
            <a:endParaRPr lang="en-US" altLang="zh-CN" sz="2000" dirty="0"/>
          </a:p>
          <a:p>
            <a:pPr indent="457200">
              <a:lnSpc>
                <a:spcPts val="3000"/>
              </a:lnSpc>
            </a:pPr>
            <a:r>
              <a:rPr lang="zh-CN" altLang="en-US" sz="2000" dirty="0"/>
              <a:t>自古以来端午节便有划龙舟及食粽等节日活动。端午节与春节、清明节、中秋节并称为中国汉族的四大传统节日。</a:t>
            </a:r>
            <a:r>
              <a:rPr lang="en-US" altLang="zh-CN" sz="2000" dirty="0"/>
              <a:t> </a:t>
            </a:r>
            <a:r>
              <a:rPr lang="zh-CN" altLang="en-US" sz="2000" dirty="0"/>
              <a:t> 自</a:t>
            </a:r>
            <a:r>
              <a:rPr lang="en-US" altLang="zh-CN" sz="2000" dirty="0"/>
              <a:t>2008</a:t>
            </a:r>
            <a:r>
              <a:rPr lang="zh-CN" altLang="en-US" sz="2000" dirty="0"/>
              <a:t>年起，端午节被列为国家法定节假日。</a:t>
            </a:r>
            <a:r>
              <a:rPr lang="en-US" altLang="zh-CN" sz="2000" dirty="0"/>
              <a:t>2006</a:t>
            </a:r>
            <a:r>
              <a:rPr lang="zh-CN" altLang="en-US" sz="2000" dirty="0"/>
              <a:t>年</a:t>
            </a:r>
            <a:r>
              <a:rPr lang="en-US" altLang="zh-CN" sz="2000" dirty="0"/>
              <a:t>5</a:t>
            </a:r>
            <a:r>
              <a:rPr lang="zh-CN" altLang="en-US" sz="2000" dirty="0"/>
              <a:t>月，国务院将其列入首批国家级非物质文化遗产名录；</a:t>
            </a:r>
            <a:r>
              <a:rPr lang="en-US" altLang="zh-CN" sz="2000" dirty="0"/>
              <a:t>2009</a:t>
            </a:r>
            <a:r>
              <a:rPr lang="zh-CN" altLang="en-US" sz="2000" dirty="0"/>
              <a:t>年</a:t>
            </a:r>
            <a:r>
              <a:rPr lang="en-US" altLang="zh-CN" sz="2000" dirty="0"/>
              <a:t>9</a:t>
            </a:r>
            <a:r>
              <a:rPr lang="zh-CN" altLang="en-US" sz="2000" dirty="0"/>
              <a:t>月，联合国教科文组织正式审议并批准中国端午节列入世界非物质文化遗产，成为中国首个入选世界非遗的节日</a:t>
            </a:r>
          </a:p>
        </p:txBody>
      </p:sp>
      <p:cxnSp>
        <p:nvCxnSpPr>
          <p:cNvPr id="8" name="直接连接符 7"/>
          <p:cNvCxnSpPr>
            <a:stCxn id="6" idx="1"/>
            <a:endCxn id="6" idx="3"/>
          </p:cNvCxnSpPr>
          <p:nvPr/>
        </p:nvCxnSpPr>
        <p:spPr>
          <a:xfrm>
            <a:off x="1104901" y="4482660"/>
            <a:ext cx="10306050" cy="0"/>
          </a:xfrm>
          <a:prstGeom prst="line">
            <a:avLst/>
          </a:prstGeom>
          <a:ln w="19050">
            <a:solidFill>
              <a:schemeClr val="tx1">
                <a:lumMod val="75000"/>
                <a:lumOff val="25000"/>
              </a:schemeClr>
            </a:solidFill>
            <a:prstDash val="lgDash"/>
          </a:ln>
        </p:spPr>
        <p:style>
          <a:lnRef idx="1">
            <a:schemeClr val="accent6"/>
          </a:lnRef>
          <a:fillRef idx="0">
            <a:schemeClr val="accent6"/>
          </a:fillRef>
          <a:effectRef idx="0">
            <a:schemeClr val="accent6"/>
          </a:effectRef>
          <a:fontRef idx="minor">
            <a:schemeClr val="tx1"/>
          </a:fontRef>
        </p:style>
      </p:cxnSp>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l="10405" t="7292" r="7668" b="19897"/>
          <a:stretch/>
        </p:blipFill>
        <p:spPr>
          <a:xfrm>
            <a:off x="9371571" y="656984"/>
            <a:ext cx="2039379" cy="1832828"/>
          </a:xfrm>
          <a:prstGeom prst="rect">
            <a:avLst/>
          </a:prstGeom>
        </p:spPr>
      </p:pic>
    </p:spTree>
    <p:extLst>
      <p:ext uri="{BB962C8B-B14F-4D97-AF65-F5344CB8AC3E}">
        <p14:creationId xmlns:p14="http://schemas.microsoft.com/office/powerpoint/2010/main" val="20676979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4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80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wd">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t="30265" b="23598"/>
          <a:stretch/>
        </p:blipFill>
        <p:spPr>
          <a:xfrm>
            <a:off x="2191657" y="550302"/>
            <a:ext cx="9667328" cy="6307698"/>
          </a:xfrm>
          <a:prstGeom prst="rect">
            <a:avLst/>
          </a:prstGeom>
        </p:spPr>
      </p:pic>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l="15330" t="5290" r="28369" b="28890"/>
          <a:stretch/>
        </p:blipFill>
        <p:spPr>
          <a:xfrm>
            <a:off x="1066798" y="576766"/>
            <a:ext cx="3643087" cy="5963159"/>
          </a:xfrm>
          <a:prstGeom prst="rect">
            <a:avLst/>
          </a:prstGeom>
        </p:spPr>
      </p:pic>
      <p:sp>
        <p:nvSpPr>
          <p:cNvPr id="4" name="文本框 3"/>
          <p:cNvSpPr txBox="1"/>
          <p:nvPr/>
        </p:nvSpPr>
        <p:spPr>
          <a:xfrm>
            <a:off x="1389305" y="3869412"/>
            <a:ext cx="1015663" cy="1696939"/>
          </a:xfrm>
          <a:prstGeom prst="rect">
            <a:avLst/>
          </a:prstGeom>
          <a:noFill/>
        </p:spPr>
        <p:txBody>
          <a:bodyPr vert="eaVert" wrap="none" rtlCol="0">
            <a:spAutoFit/>
          </a:bodyPr>
          <a:lstStyle/>
          <a:p>
            <a:r>
              <a:rPr lang="zh-CN" altLang="en-US" sz="5400" dirty="0">
                <a:solidFill>
                  <a:schemeClr val="tx1">
                    <a:lumMod val="85000"/>
                    <a:lumOff val="15000"/>
                  </a:schemeClr>
                </a:solidFill>
                <a:latin typeface="华文新魏" panose="02010800040101010101" pitchFamily="2" charset="-122"/>
                <a:ea typeface="华文新魏" panose="02010800040101010101" pitchFamily="2" charset="-122"/>
              </a:rPr>
              <a:t>习俗 </a:t>
            </a:r>
          </a:p>
        </p:txBody>
      </p:sp>
      <p:sp>
        <p:nvSpPr>
          <p:cNvPr id="6" name="文本框 5"/>
          <p:cNvSpPr txBox="1"/>
          <p:nvPr/>
        </p:nvSpPr>
        <p:spPr>
          <a:xfrm>
            <a:off x="4864647" y="1553952"/>
            <a:ext cx="5212803" cy="938719"/>
          </a:xfrm>
          <a:prstGeom prst="rect">
            <a:avLst/>
          </a:prstGeom>
          <a:noFill/>
        </p:spPr>
        <p:txBody>
          <a:bodyPr wrap="square" rtlCol="0">
            <a:spAutoFit/>
          </a:bodyPr>
          <a:lstStyle/>
          <a:p>
            <a:pPr>
              <a:lnSpc>
                <a:spcPts val="3300"/>
              </a:lnSpc>
            </a:pPr>
            <a:r>
              <a:rPr lang="zh-CN" altLang="en-US" sz="2400" dirty="0">
                <a:solidFill>
                  <a:schemeClr val="tx1">
                    <a:lumMod val="85000"/>
                    <a:lumOff val="15000"/>
                  </a:schemeClr>
                </a:solidFill>
              </a:rPr>
              <a:t>农历五月初五，端午节划龙舟吃粽子</a:t>
            </a:r>
            <a:endParaRPr lang="en-US" altLang="zh-CN" sz="2400" dirty="0">
              <a:solidFill>
                <a:schemeClr val="tx1">
                  <a:lumMod val="85000"/>
                  <a:lumOff val="15000"/>
                </a:schemeClr>
              </a:solidFill>
            </a:endParaRPr>
          </a:p>
          <a:p>
            <a:pPr>
              <a:lnSpc>
                <a:spcPts val="3300"/>
              </a:lnSpc>
            </a:pPr>
            <a:r>
              <a:rPr lang="zh-CN" altLang="en-US" sz="2400" dirty="0">
                <a:solidFill>
                  <a:schemeClr val="tx1">
                    <a:lumMod val="85000"/>
                    <a:lumOff val="15000"/>
                  </a:schemeClr>
                </a:solidFill>
              </a:rPr>
              <a:t>插艾蒿等都是我国的传统习俗</a:t>
            </a:r>
          </a:p>
        </p:txBody>
      </p:sp>
    </p:spTree>
    <p:extLst>
      <p:ext uri="{BB962C8B-B14F-4D97-AF65-F5344CB8AC3E}">
        <p14:creationId xmlns:p14="http://schemas.microsoft.com/office/powerpoint/2010/main" val="25303397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3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60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400"/>
                                        <p:tgtEl>
                                          <p:spTgt spid="2"/>
                                        </p:tgtEl>
                                      </p:cBhvr>
                                    </p:animEffect>
                                    <p:anim calcmode="lin" valueType="num">
                                      <p:cBhvr>
                                        <p:cTn id="22" dur="400" fill="hold"/>
                                        <p:tgtEl>
                                          <p:spTgt spid="2"/>
                                        </p:tgtEl>
                                        <p:attrNameLst>
                                          <p:attrName>ppt_x</p:attrName>
                                        </p:attrNameLst>
                                      </p:cBhvr>
                                      <p:tavLst>
                                        <p:tav tm="0">
                                          <p:val>
                                            <p:strVal val="#ppt_x"/>
                                          </p:val>
                                        </p:tav>
                                        <p:tav tm="100000">
                                          <p:val>
                                            <p:strVal val="#ppt_x"/>
                                          </p:val>
                                        </p:tav>
                                      </p:tavLst>
                                    </p:anim>
                                    <p:anim calcmode="lin" valueType="num">
                                      <p:cBhvr>
                                        <p:cTn id="23" dur="4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wd">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 y="0"/>
            <a:ext cx="12191569" cy="6857999"/>
          </a:xfrm>
          <a:prstGeom prst="rect">
            <a:avLst/>
          </a:prstGeom>
        </p:spPr>
      </p:pic>
      <p:pic>
        <p:nvPicPr>
          <p:cNvPr id="3" name="图片 2"/>
          <p:cNvPicPr>
            <a:picLocks noChangeAspect="1"/>
          </p:cNvPicPr>
          <p:nvPr/>
        </p:nvPicPr>
        <p:blipFill rotWithShape="1">
          <a:blip r:embed="rId4">
            <a:duotone>
              <a:schemeClr val="accent2">
                <a:shade val="45000"/>
                <a:satMod val="135000"/>
              </a:schemeClr>
              <a:prstClr val="white"/>
            </a:duotone>
            <a:extLst>
              <a:ext uri="{28A0092B-C50C-407E-A947-70E740481C1C}">
                <a14:useLocalDpi xmlns:a14="http://schemas.microsoft.com/office/drawing/2010/main" val="0"/>
              </a:ext>
            </a:extLst>
          </a:blip>
          <a:srcRect l="16016" t="35216" r="29113" b="53211"/>
          <a:stretch/>
        </p:blipFill>
        <p:spPr>
          <a:xfrm>
            <a:off x="4412345" y="101600"/>
            <a:ext cx="7761535" cy="1596572"/>
          </a:xfrm>
          <a:prstGeom prst="rect">
            <a:avLst/>
          </a:prstGeom>
        </p:spPr>
      </p:pic>
      <p:sp>
        <p:nvSpPr>
          <p:cNvPr id="2" name="文本框 1"/>
          <p:cNvSpPr txBox="1"/>
          <p:nvPr/>
        </p:nvSpPr>
        <p:spPr>
          <a:xfrm rot="21448114">
            <a:off x="5957227" y="304799"/>
            <a:ext cx="3323772" cy="1015663"/>
          </a:xfrm>
          <a:prstGeom prst="rect">
            <a:avLst/>
          </a:prstGeom>
          <a:noFill/>
        </p:spPr>
        <p:txBody>
          <a:bodyPr wrap="square" rtlCol="0">
            <a:spAutoFit/>
          </a:bodyPr>
          <a:lstStyle/>
          <a:p>
            <a:r>
              <a:rPr lang="zh-CN" altLang="en-US" sz="6000" b="1" dirty="0">
                <a:solidFill>
                  <a:schemeClr val="bg1"/>
                </a:solidFill>
                <a:latin typeface="华康海报体W12(P)" panose="040B0C00000000000000" pitchFamily="82" charset="-122"/>
                <a:ea typeface="华康海报体W12(P)" panose="040B0C00000000000000" pitchFamily="82" charset="-122"/>
              </a:rPr>
              <a:t>划龙舟</a:t>
            </a:r>
            <a:endParaRPr lang="zh-CN" altLang="en-US" sz="6000" dirty="0">
              <a:solidFill>
                <a:schemeClr val="bg1"/>
              </a:solidFill>
              <a:latin typeface="华康海报体W12(P)" panose="040B0C00000000000000" pitchFamily="82" charset="-122"/>
              <a:ea typeface="华康海报体W12(P)" panose="040B0C00000000000000" pitchFamily="82" charset="-122"/>
            </a:endParaRPr>
          </a:p>
        </p:txBody>
      </p:sp>
      <p:sp>
        <p:nvSpPr>
          <p:cNvPr id="5" name="文本框 4"/>
          <p:cNvSpPr txBox="1"/>
          <p:nvPr/>
        </p:nvSpPr>
        <p:spPr>
          <a:xfrm>
            <a:off x="4318000" y="2235200"/>
            <a:ext cx="6121400" cy="2092881"/>
          </a:xfrm>
          <a:prstGeom prst="rect">
            <a:avLst/>
          </a:prstGeom>
          <a:noFill/>
        </p:spPr>
        <p:txBody>
          <a:bodyPr wrap="square" rtlCol="0">
            <a:spAutoFit/>
          </a:bodyPr>
          <a:lstStyle/>
          <a:p>
            <a:pPr>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赛龙舟是为了纪念爱国诗人屈原而兴起的。由此可见，赛龙舟不仅是一种体育娱乐活动，更体现出人们心中的爱国主义和集体主义精神。划龙舟是屈原故里最大的群众性集会，锣声一响</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招魂曲</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一唱，随着</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我哥回</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的声声呼唤，四乡八里的人们便聚集到了西陵峡两岸，用划龙舟这种最古老最隆重的方式纪念屈原</a:t>
            </a:r>
          </a:p>
        </p:txBody>
      </p:sp>
    </p:spTree>
    <p:extLst>
      <p:ext uri="{BB962C8B-B14F-4D97-AF65-F5344CB8AC3E}">
        <p14:creationId xmlns:p14="http://schemas.microsoft.com/office/powerpoint/2010/main" val="42771662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1" presetClass="entr" presetSubtype="0" fill="hold" grpId="0" nodeType="withEffect">
                                  <p:stCondLst>
                                    <p:cond delay="0"/>
                                  </p:stCondLst>
                                  <p:iterate type="wd">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l="16016" t="35216" r="29113" b="53211"/>
          <a:stretch/>
        </p:blipFill>
        <p:spPr>
          <a:xfrm>
            <a:off x="1915865" y="563530"/>
            <a:ext cx="7761535" cy="1596572"/>
          </a:xfrm>
          <a:prstGeom prst="rect">
            <a:avLst/>
          </a:prstGeom>
        </p:spPr>
      </p:pic>
      <p:sp>
        <p:nvSpPr>
          <p:cNvPr id="2" name="文本框 1"/>
          <p:cNvSpPr txBox="1"/>
          <p:nvPr/>
        </p:nvSpPr>
        <p:spPr>
          <a:xfrm rot="21448114">
            <a:off x="3002581" y="828027"/>
            <a:ext cx="5304108" cy="830997"/>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sz="4800" dirty="0"/>
              <a:t>挂艾草与菖蒲</a:t>
            </a:r>
          </a:p>
        </p:txBody>
      </p:sp>
      <p:sp>
        <p:nvSpPr>
          <p:cNvPr id="5" name="文本框 4"/>
          <p:cNvSpPr txBox="1"/>
          <p:nvPr/>
        </p:nvSpPr>
        <p:spPr>
          <a:xfrm>
            <a:off x="1304817" y="2762452"/>
            <a:ext cx="3890396" cy="2426305"/>
          </a:xfrm>
          <a:prstGeom prst="rect">
            <a:avLst/>
          </a:prstGeom>
          <a:noFill/>
        </p:spPr>
        <p:txBody>
          <a:bodyPr wrap="square" rtlCol="0">
            <a:spAutoFit/>
          </a:bodyPr>
          <a:lstStyle>
            <a:defPPr>
              <a:defRPr lang="zh-CN"/>
            </a:defPPr>
            <a:lvl1pPr>
              <a:lnSpc>
                <a:spcPts val="2600"/>
              </a:lnSpc>
              <a:defRPr>
                <a:solidFill>
                  <a:schemeClr val="tx1">
                    <a:lumMod val="75000"/>
                    <a:lumOff val="25000"/>
                  </a:schemeClr>
                </a:solidFill>
                <a:latin typeface="方正毡笔黑简体" panose="03000509000000000000" pitchFamily="65" charset="-122"/>
                <a:ea typeface="方正毡笔黑简体" panose="03000509000000000000" pitchFamily="65" charset="-122"/>
              </a:defRPr>
            </a:lvl1pPr>
          </a:lstStyle>
          <a:p>
            <a:r>
              <a:rPr lang="zh-CN" altLang="en-US" dirty="0"/>
              <a:t>　　在端午节人们把菖蒲、艾叶插于门庭、悬于堂中，用以驱瘴避邪。在传统的端午对联或帖子亦有“绿艾悬门添藻彩，青蒲注酒益芬芳。菖华泛酒尧樽绿，菰叶萦丝楚粽香”等句。可知艾蒿与菖蒲均为端午节习俗中普遍使用的两种植物</a:t>
            </a:r>
          </a:p>
        </p:txBody>
      </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364489">
            <a:off x="5795177" y="3225800"/>
            <a:ext cx="4132188" cy="27547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3309" y="2331459"/>
            <a:ext cx="2971800" cy="29527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928500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1" presetClass="entr" presetSubtype="0" fill="hold" grpId="0" nodeType="afterEffect">
                                  <p:stCondLst>
                                    <p:cond delay="0"/>
                                  </p:stCondLst>
                                  <p:iterate type="wd">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par>
                          <p:cTn id="23" fill="hold">
                            <p:stCondLst>
                              <p:cond delay="5400"/>
                            </p:stCondLst>
                            <p:childTnLst>
                              <p:par>
                                <p:cTn id="24" presetID="42"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anim calcmode="lin" valueType="num">
                                      <p:cBhvr>
                                        <p:cTn id="32" dur="500" fill="hold"/>
                                        <p:tgtEl>
                                          <p:spTgt spid="7"/>
                                        </p:tgtEl>
                                        <p:attrNameLst>
                                          <p:attrName>ppt_x</p:attrName>
                                        </p:attrNameLst>
                                      </p:cBhvr>
                                      <p:tavLst>
                                        <p:tav tm="0">
                                          <p:val>
                                            <p:strVal val="#ppt_x"/>
                                          </p:val>
                                        </p:tav>
                                        <p:tav tm="100000">
                                          <p:val>
                                            <p:strVal val="#ppt_x"/>
                                          </p:val>
                                        </p:tav>
                                      </p:tavLst>
                                    </p:anim>
                                    <p:anim calcmode="lin" valueType="num">
                                      <p:cBhvr>
                                        <p:cTn id="33"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16016" t="35216" r="29113" b="53211"/>
          <a:stretch/>
        </p:blipFill>
        <p:spPr>
          <a:xfrm>
            <a:off x="4430465" y="540456"/>
            <a:ext cx="7761535" cy="1596572"/>
          </a:xfrm>
          <a:prstGeom prst="rect">
            <a:avLst/>
          </a:prstGeom>
        </p:spPr>
      </p:pic>
      <p:sp>
        <p:nvSpPr>
          <p:cNvPr id="2" name="文本框 1"/>
          <p:cNvSpPr txBox="1"/>
          <p:nvPr/>
        </p:nvSpPr>
        <p:spPr>
          <a:xfrm rot="21448114">
            <a:off x="5517181" y="712620"/>
            <a:ext cx="5304108"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栓五色丝线</a:t>
            </a:r>
            <a:endParaRPr lang="zh-CN" altLang="en-US" sz="4800" dirty="0"/>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8600" y="3498144"/>
            <a:ext cx="2438400" cy="24384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val="0"/>
              </a:ext>
            </a:extLst>
          </a:blip>
          <a:srcRect l="4084" t="4386" r="4899" b="6578"/>
          <a:stretch/>
        </p:blipFill>
        <p:spPr>
          <a:xfrm>
            <a:off x="1015999" y="1949450"/>
            <a:ext cx="3505201" cy="25781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0" name="矩形 9"/>
          <p:cNvSpPr/>
          <p:nvPr/>
        </p:nvSpPr>
        <p:spPr>
          <a:xfrm>
            <a:off x="6832600" y="2650369"/>
            <a:ext cx="4508500" cy="2426305"/>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中国传统文化中，象征五方五行的五种颜色青、红、白、黑、黄被视为吉祥色。在端午这一天，孩子们要在手腕脚腕上系上五色丝线，以保安康</a:t>
            </a:r>
            <a:endPar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endParaRPr>
          </a:p>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据说，戴五色线的儿童可以避开蛇蝎类毒虫的伤害；扔到河里，意味着让河水将瘟疫、疾病冲走，儿童由此可以保安康</a:t>
            </a:r>
          </a:p>
        </p:txBody>
      </p:sp>
    </p:spTree>
    <p:extLst>
      <p:ext uri="{BB962C8B-B14F-4D97-AF65-F5344CB8AC3E}">
        <p14:creationId xmlns:p14="http://schemas.microsoft.com/office/powerpoint/2010/main" val="34604597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1" presetClass="entr" presetSubtype="0" fill="hold" grpId="0" nodeType="afterEffect">
                                  <p:stCondLst>
                                    <p:cond delay="0"/>
                                  </p:stCondLst>
                                  <p:iterate type="wd">
                                    <p:tmPct val="10000"/>
                                  </p:iterate>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0"/>
                                        </p:tgtEl>
                                        <p:attrNameLst>
                                          <p:attrName>ppt_y</p:attrName>
                                        </p:attrNameLst>
                                      </p:cBhvr>
                                      <p:tavLst>
                                        <p:tav tm="0">
                                          <p:val>
                                            <p:strVal val="#ppt_y"/>
                                          </p:val>
                                        </p:tav>
                                        <p:tav tm="100000">
                                          <p:val>
                                            <p:strVal val="#ppt_y"/>
                                          </p:val>
                                        </p:tav>
                                      </p:tavLst>
                                    </p:anim>
                                    <p:anim calcmode="lin" valueType="num">
                                      <p:cBhvr>
                                        <p:cTn id="3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16016" t="35216" r="29113" b="53211"/>
          <a:stretch/>
        </p:blipFill>
        <p:spPr>
          <a:xfrm>
            <a:off x="201365" y="553156"/>
            <a:ext cx="7761535" cy="1596572"/>
          </a:xfrm>
          <a:prstGeom prst="rect">
            <a:avLst/>
          </a:prstGeom>
        </p:spPr>
      </p:pic>
      <p:sp>
        <p:nvSpPr>
          <p:cNvPr id="2" name="文本框 1"/>
          <p:cNvSpPr txBox="1"/>
          <p:nvPr/>
        </p:nvSpPr>
        <p:spPr>
          <a:xfrm rot="21448114">
            <a:off x="2265322" y="935943"/>
            <a:ext cx="1906365" cy="830997"/>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sz="4800" dirty="0"/>
              <a:t>画额</a:t>
            </a:r>
          </a:p>
        </p:txBody>
      </p:sp>
      <p:sp>
        <p:nvSpPr>
          <p:cNvPr id="10" name="矩形 9"/>
          <p:cNvSpPr/>
          <p:nvPr/>
        </p:nvSpPr>
        <p:spPr>
          <a:xfrm>
            <a:off x="1042718" y="2579604"/>
            <a:ext cx="4672282" cy="3739229"/>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端午节时以雄黄涂抹小儿额头的习俗，云可驱避毒虫。典型的方法是用雄黄酒在小儿额头画“王”字，一借雄黄以驱毒，二借猛虎（“王”似虎的额纹，又虎为兽中之王，因以代虎）以镇邪。清富察敦祟</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燕京岁时记</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：“每至端阳，自初一日起，取雄黄合酒洒之，用涂小儿领及鼻耳间，以避毒物。”除在额头、鼻耳涂抹外，亦可涂抹他处，用意一致。山西</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河曲县志</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云：“端午，饮雄黄酒，用涂小儿额及两手、足心，</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谓可却病延年。”</a:t>
            </a:r>
          </a:p>
        </p:txBody>
      </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380649">
            <a:off x="6311901" y="1249669"/>
            <a:ext cx="4993736" cy="33083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2" name="图片 11"/>
          <p:cNvPicPr>
            <a:picLocks noChangeAspect="1"/>
          </p:cNvPicPr>
          <p:nvPr/>
        </p:nvPicPr>
        <p:blipFill rotWithShape="1">
          <a:blip r:embed="rId5">
            <a:extLst>
              <a:ext uri="{28A0092B-C50C-407E-A947-70E740481C1C}">
                <a14:useLocalDpi xmlns:a14="http://schemas.microsoft.com/office/drawing/2010/main" val="0"/>
              </a:ext>
            </a:extLst>
          </a:blip>
          <a:srcRect b="19631"/>
          <a:stretch/>
        </p:blipFill>
        <p:spPr>
          <a:xfrm>
            <a:off x="6662448" y="4057996"/>
            <a:ext cx="2600903" cy="15593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624110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400"/>
                                        <p:tgtEl>
                                          <p:spTgt spid="3"/>
                                        </p:tgtEl>
                                      </p:cBhvr>
                                    </p:animEffect>
                                    <p:anim calcmode="lin" valueType="num">
                                      <p:cBhvr>
                                        <p:cTn id="13" dur="400" fill="hold"/>
                                        <p:tgtEl>
                                          <p:spTgt spid="3"/>
                                        </p:tgtEl>
                                        <p:attrNameLst>
                                          <p:attrName>ppt_x</p:attrName>
                                        </p:attrNameLst>
                                      </p:cBhvr>
                                      <p:tavLst>
                                        <p:tav tm="0">
                                          <p:val>
                                            <p:strVal val="#ppt_x"/>
                                          </p:val>
                                        </p:tav>
                                        <p:tav tm="100000">
                                          <p:val>
                                            <p:strVal val="#ppt_x"/>
                                          </p:val>
                                        </p:tav>
                                      </p:tavLst>
                                    </p:anim>
                                    <p:anim calcmode="lin" valueType="num">
                                      <p:cBhvr>
                                        <p:cTn id="14" dur="4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1" presetClass="entr" presetSubtype="0" fill="hold" grpId="0" nodeType="afterEffect">
                                  <p:stCondLst>
                                    <p:cond delay="0"/>
                                  </p:stCondLst>
                                  <p:iterate type="wd">
                                    <p:tmPct val="10000"/>
                                  </p:iterate>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0"/>
                                        </p:tgtEl>
                                        <p:attrNameLst>
                                          <p:attrName>ppt_y</p:attrName>
                                        </p:attrNameLst>
                                      </p:cBhvr>
                                      <p:tavLst>
                                        <p:tav tm="0">
                                          <p:val>
                                            <p:strVal val="#ppt_y"/>
                                          </p:val>
                                        </p:tav>
                                        <p:tav tm="100000">
                                          <p:val>
                                            <p:strVal val="#ppt_y"/>
                                          </p:val>
                                        </p:tav>
                                      </p:tavLst>
                                    </p:anim>
                                    <p:anim calcmode="lin" valueType="num">
                                      <p:cBhvr>
                                        <p:cTn id="2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0"/>
                                        </p:tgtEl>
                                      </p:cBhvr>
                                    </p:animEffect>
                                  </p:childTnLst>
                                </p:cTn>
                              </p:par>
                              <p:par>
                                <p:cTn id="23" presetID="42"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2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800"/>
                                        <p:tgtEl>
                                          <p:spTgt spid="12"/>
                                        </p:tgtEl>
                                      </p:cBhvr>
                                    </p:animEffect>
                                    <p:anim calcmode="lin" valueType="num">
                                      <p:cBhvr>
                                        <p:cTn id="31" dur="800" fill="hold"/>
                                        <p:tgtEl>
                                          <p:spTgt spid="12"/>
                                        </p:tgtEl>
                                        <p:attrNameLst>
                                          <p:attrName>ppt_x</p:attrName>
                                        </p:attrNameLst>
                                      </p:cBhvr>
                                      <p:tavLst>
                                        <p:tav tm="0">
                                          <p:val>
                                            <p:strVal val="#ppt_x"/>
                                          </p:val>
                                        </p:tav>
                                        <p:tav tm="100000">
                                          <p:val>
                                            <p:strVal val="#ppt_x"/>
                                          </p:val>
                                        </p:tav>
                                      </p:tavLst>
                                    </p:anim>
                                    <p:anim calcmode="lin" valueType="num">
                                      <p:cBhvr>
                                        <p:cTn id="32" dur="8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l="16016" t="35216" r="29113" b="53211"/>
          <a:stretch/>
        </p:blipFill>
        <p:spPr>
          <a:xfrm>
            <a:off x="4430465" y="540456"/>
            <a:ext cx="7761535" cy="1596572"/>
          </a:xfrm>
          <a:prstGeom prst="rect">
            <a:avLst/>
          </a:prstGeom>
        </p:spPr>
      </p:pic>
      <p:sp>
        <p:nvSpPr>
          <p:cNvPr id="2" name="文本框 1"/>
          <p:cNvSpPr txBox="1"/>
          <p:nvPr/>
        </p:nvSpPr>
        <p:spPr>
          <a:xfrm rot="21448114">
            <a:off x="6468573" y="785206"/>
            <a:ext cx="2825781"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戴香包</a:t>
            </a:r>
            <a:endParaRPr lang="zh-CN" altLang="en-US" sz="4800" dirty="0"/>
          </a:p>
        </p:txBody>
      </p:sp>
      <p:sp>
        <p:nvSpPr>
          <p:cNvPr id="10" name="矩形 9"/>
          <p:cNvSpPr/>
          <p:nvPr/>
        </p:nvSpPr>
        <p:spPr>
          <a:xfrm>
            <a:off x="6745018" y="2066169"/>
            <a:ext cx="4508500" cy="4074705"/>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戴香包，香包又叫香袋、香囊、荷包等，有用五色丝线缠成的，有用碎布缝成的，内装香料，佩在胸前，香气扑鼻。陈示靓的</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岁时广记</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引</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岁时杂记</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提及一种“端五以赤白彩造如囊，以彩线贯之，搐使如花形。”以及另一种“蚌粉铃”：“端五日以蚌粉纳帛中，缀之以绵，若数珠。令小儿带之以吸汗也”。这些随身携带的袋囊，内容物几经变化，从吸汗的蚌粉、驱邪的灵符、铜钱，辟虫的雄黄粉，发展成装有香料的香囊，制作也日趋精致，成为端午节特有的民间艺品。</a:t>
            </a:r>
          </a:p>
        </p:txBody>
      </p:sp>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920" y="1478442"/>
            <a:ext cx="4505325" cy="34766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4" name="图片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5094" y="3611897"/>
            <a:ext cx="2686340" cy="268634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11760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700"/>
                                        <p:tgtEl>
                                          <p:spTgt spid="2"/>
                                        </p:tgtEl>
                                      </p:cBhvr>
                                    </p:animEffect>
                                    <p:anim calcmode="lin" valueType="num">
                                      <p:cBhvr>
                                        <p:cTn id="13" dur="700" fill="hold"/>
                                        <p:tgtEl>
                                          <p:spTgt spid="2"/>
                                        </p:tgtEl>
                                        <p:attrNameLst>
                                          <p:attrName>ppt_x</p:attrName>
                                        </p:attrNameLst>
                                      </p:cBhvr>
                                      <p:tavLst>
                                        <p:tav tm="0">
                                          <p:val>
                                            <p:strVal val="#ppt_x"/>
                                          </p:val>
                                        </p:tav>
                                        <p:tav tm="100000">
                                          <p:val>
                                            <p:strVal val="#ppt_x"/>
                                          </p:val>
                                        </p:tav>
                                      </p:tavLst>
                                    </p:anim>
                                    <p:anim calcmode="lin" valueType="num">
                                      <p:cBhvr>
                                        <p:cTn id="14" dur="7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anim calcmode="lin" valueType="num">
                                      <p:cBhvr>
                                        <p:cTn id="18" dur="500" fill="hold"/>
                                        <p:tgtEl>
                                          <p:spTgt spid="13"/>
                                        </p:tgtEl>
                                        <p:attrNameLst>
                                          <p:attrName>ppt_x</p:attrName>
                                        </p:attrNameLst>
                                      </p:cBhvr>
                                      <p:tavLst>
                                        <p:tav tm="0">
                                          <p:val>
                                            <p:strVal val="#ppt_x"/>
                                          </p:val>
                                        </p:tav>
                                        <p:tav tm="100000">
                                          <p:val>
                                            <p:strVal val="#ppt_x"/>
                                          </p:val>
                                        </p:tav>
                                      </p:tavLst>
                                    </p:anim>
                                    <p:anim calcmode="lin" valueType="num">
                                      <p:cBhvr>
                                        <p:cTn id="19" dur="5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6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400"/>
                                        <p:tgtEl>
                                          <p:spTgt spid="14"/>
                                        </p:tgtEl>
                                      </p:cBhvr>
                                    </p:animEffect>
                                    <p:anim calcmode="lin" valueType="num">
                                      <p:cBhvr>
                                        <p:cTn id="23" dur="400" fill="hold"/>
                                        <p:tgtEl>
                                          <p:spTgt spid="14"/>
                                        </p:tgtEl>
                                        <p:attrNameLst>
                                          <p:attrName>ppt_x</p:attrName>
                                        </p:attrNameLst>
                                      </p:cBhvr>
                                      <p:tavLst>
                                        <p:tav tm="0">
                                          <p:val>
                                            <p:strVal val="#ppt_x"/>
                                          </p:val>
                                        </p:tav>
                                        <p:tav tm="100000">
                                          <p:val>
                                            <p:strVal val="#ppt_x"/>
                                          </p:val>
                                        </p:tav>
                                      </p:tavLst>
                                    </p:anim>
                                    <p:anim calcmode="lin" valueType="num">
                                      <p:cBhvr>
                                        <p:cTn id="24" dur="400" fill="hold"/>
                                        <p:tgtEl>
                                          <p:spTgt spid="14"/>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400"/>
                                  </p:stCondLst>
                                  <p:iterate type="wd">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7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700" fill="hold"/>
                                        <p:tgtEl>
                                          <p:spTgt spid="10"/>
                                        </p:tgtEl>
                                        <p:attrNameLst>
                                          <p:attrName>ppt_y</p:attrName>
                                        </p:attrNameLst>
                                      </p:cBhvr>
                                      <p:tavLst>
                                        <p:tav tm="0">
                                          <p:val>
                                            <p:strVal val="#ppt_y"/>
                                          </p:val>
                                        </p:tav>
                                        <p:tav tm="100000">
                                          <p:val>
                                            <p:strVal val="#ppt_y"/>
                                          </p:val>
                                        </p:tav>
                                      </p:tavLst>
                                    </p:anim>
                                    <p:anim calcmode="lin" valueType="num">
                                      <p:cBhvr>
                                        <p:cTn id="29" dur="7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7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TotalTime>
  <Words>1386</Words>
  <Application>Microsoft Office PowerPoint</Application>
  <PresentationFormat>宽屏</PresentationFormat>
  <Paragraphs>68</Paragraphs>
  <Slides>19</Slides>
  <Notes>19</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19</vt:i4>
      </vt:variant>
    </vt:vector>
  </HeadingPairs>
  <TitlesOfParts>
    <vt:vector size="34" baseType="lpstr">
      <vt:lpstr>Meiryo</vt:lpstr>
      <vt:lpstr>等线</vt:lpstr>
      <vt:lpstr>方正少儿简体</vt:lpstr>
      <vt:lpstr>方正毡笔黑简体</vt:lpstr>
      <vt:lpstr>华康海报体W12(P)</vt:lpstr>
      <vt:lpstr>华文新魏</vt:lpstr>
      <vt:lpstr>经典繁颜体</vt:lpstr>
      <vt:lpstr>宋体</vt:lpstr>
      <vt:lpstr>微软雅黑</vt:lpstr>
      <vt:lpstr>禹卫书法行书简体
</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
  <dc:description>http://www.ypppt.com/</dc:description>
  <cp:lastModifiedBy>kan</cp:lastModifiedBy>
  <cp:revision>8</cp:revision>
  <dcterms:created xsi:type="dcterms:W3CDTF">2016-04-29T08:52:34Z</dcterms:created>
  <dcterms:modified xsi:type="dcterms:W3CDTF">2020-06-01T22:18:49Z</dcterms:modified>
</cp:coreProperties>
</file>