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6"/>
  </p:notesMasterIdLst>
  <p:sldIdLst>
    <p:sldId id="256" r:id="rId3"/>
    <p:sldId id="258" r:id="rId4"/>
    <p:sldId id="257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7" r:id="rId22"/>
    <p:sldId id="276" r:id="rId23"/>
    <p:sldId id="278" r:id="rId24"/>
    <p:sldId id="27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981" userDrawn="1">
          <p15:clr>
            <a:srgbClr val="A4A3A4"/>
          </p15:clr>
        </p15:guide>
        <p15:guide id="2" pos="2797" userDrawn="1">
          <p15:clr>
            <a:srgbClr val="A4A3A4"/>
          </p15:clr>
        </p15:guide>
        <p15:guide id="4" pos="7083" userDrawn="1">
          <p15:clr>
            <a:srgbClr val="A4A3A4"/>
          </p15:clr>
        </p15:guide>
        <p15:guide id="5" orient="horz" pos="3543" userDrawn="1">
          <p15:clr>
            <a:srgbClr val="A4A3A4"/>
          </p15:clr>
        </p15:guide>
        <p15:guide id="6" pos="3840" userDrawn="1">
          <p15:clr>
            <a:srgbClr val="A4A3A4"/>
          </p15:clr>
        </p15:guide>
        <p15:guide id="7" pos="597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B1BB"/>
    <a:srgbClr val="009AA2"/>
    <a:srgbClr val="5B9BD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510" y="102"/>
      </p:cViewPr>
      <p:guideLst>
        <p:guide orient="horz" pos="981"/>
        <p:guide pos="2797"/>
        <p:guide pos="7083"/>
        <p:guide orient="horz" pos="3543"/>
        <p:guide pos="3840"/>
        <p:guide pos="597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3B2EFF5-AA32-430A-AC14-2EC99A3A19AC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C6143E-18CD-46C0-8CDB-CB9D199F2FD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668867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637247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E551-B955-4E71-804B-1BA94F086A6D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EDD9-08E0-4D16-9E22-2953CA719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82589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E551-B955-4E71-804B-1BA94F086A6D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EDD9-08E0-4D16-9E22-2953CA719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658264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E551-B955-4E71-804B-1BA94F086A6D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EDD9-08E0-4D16-9E22-2953CA719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6473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18522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526443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87080253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742391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832557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506494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024805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057546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E551-B955-4E71-804B-1BA94F086A6D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EDD9-08E0-4D16-9E22-2953CA719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557600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328732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2465669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01047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E551-B955-4E71-804B-1BA94F086A6D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EDD9-08E0-4D16-9E22-2953CA719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578510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E551-B955-4E71-804B-1BA94F086A6D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EDD9-08E0-4D16-9E22-2953CA719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644466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E551-B955-4E71-804B-1BA94F086A6D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EDD9-08E0-4D16-9E22-2953CA719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92663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E551-B955-4E71-804B-1BA94F086A6D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EDD9-08E0-4D16-9E22-2953CA719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12671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E551-B955-4E71-804B-1BA94F086A6D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EDD9-08E0-4D16-9E22-2953CA719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56577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E551-B955-4E71-804B-1BA94F086A6D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EDD9-08E0-4D16-9E22-2953CA719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32813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ACE551-B955-4E71-804B-1BA94F086A6D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596EDD9-08E0-4D16-9E22-2953CA719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01641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CACE551-B955-4E71-804B-1BA94F086A6D}" type="datetimeFigureOut">
              <a:rPr lang="zh-CN" altLang="en-US" smtClean="0"/>
              <a:t>2017/3/10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596EDD9-08E0-4D16-9E22-2953CA719FA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507799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2017/3/10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35528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" y="914400"/>
            <a:ext cx="12192000" cy="5929313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0" y="-14287"/>
            <a:ext cx="12192000" cy="6858000"/>
          </a:xfrm>
          <a:prstGeom prst="rect">
            <a:avLst/>
          </a:prstGeom>
          <a:solidFill>
            <a:srgbClr val="00B1B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0" y="0"/>
            <a:ext cx="12192000" cy="1352550"/>
          </a:xfrm>
          <a:prstGeom prst="rect">
            <a:avLst/>
          </a:prstGeom>
          <a:solidFill>
            <a:srgbClr val="009AA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66800" y="3420070"/>
            <a:ext cx="100584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60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老</a:t>
            </a:r>
            <a:r>
              <a:rPr lang="en-US" altLang="zh-CN" sz="60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HR</a:t>
            </a:r>
            <a:r>
              <a:rPr lang="zh-CN" altLang="en-US" sz="6000" b="1" dirty="0" smtClean="0">
                <a:latin typeface="造字工房悦圆演示版常规体" pitchFamily="50" charset="-122"/>
                <a:ea typeface="造字工房悦圆演示版常规体" pitchFamily="50" charset="-122"/>
              </a:rPr>
              <a:t>手把手教你</a:t>
            </a:r>
            <a:r>
              <a:rPr lang="zh-CN" altLang="en-US" sz="6000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搞定</a:t>
            </a:r>
            <a:r>
              <a:rPr lang="en-US" altLang="zh-CN" sz="6000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HR</a:t>
            </a:r>
            <a:r>
              <a:rPr lang="zh-CN" altLang="en-US" sz="6000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管理</a:t>
            </a:r>
            <a:endParaRPr lang="zh-CN" altLang="en-US" sz="6000" b="1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9" name="燕尾形 8"/>
          <p:cNvSpPr/>
          <p:nvPr/>
        </p:nvSpPr>
        <p:spPr>
          <a:xfrm rot="5400000">
            <a:off x="5950120" y="5311191"/>
            <a:ext cx="291760" cy="671350"/>
          </a:xfrm>
          <a:prstGeom prst="chevron">
            <a:avLst>
              <a:gd name="adj" fmla="val 100000"/>
            </a:avLst>
          </a:prstGeom>
          <a:ln w="28575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56292" y="445442"/>
            <a:ext cx="8484508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spcBef>
                <a:spcPct val="0"/>
              </a:spcBef>
            </a:pPr>
            <a:r>
              <a:rPr lang="zh-CN" altLang="en-US" sz="2000" b="1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作者：应秋月</a:t>
            </a:r>
            <a:r>
              <a:rPr lang="en-US" altLang="zh-CN" sz="2000" b="1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  </a:t>
            </a:r>
            <a:r>
              <a:rPr lang="en-US" altLang="zh-CN" sz="2000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		</a:t>
            </a:r>
            <a:r>
              <a:rPr lang="zh-CN" altLang="en-US" sz="2000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出版社</a:t>
            </a:r>
            <a:r>
              <a:rPr lang="zh-CN" altLang="en-US" sz="2000" b="1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：</a:t>
            </a:r>
            <a:r>
              <a:rPr lang="zh-CN" altLang="en-US" sz="2000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北京大学</a:t>
            </a:r>
            <a:r>
              <a:rPr lang="en-US" altLang="zh-CN" sz="2000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	      PPT</a:t>
            </a:r>
            <a:r>
              <a:rPr lang="zh-CN" altLang="en-US" sz="2000" b="1" dirty="0" smtClean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：</a:t>
            </a:r>
            <a:r>
              <a:rPr lang="en-US" altLang="zh-CN" sz="2000" b="1" dirty="0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@secret--</a:t>
            </a:r>
            <a:r>
              <a:rPr lang="en-US" altLang="zh-CN" sz="2000" b="1" dirty="0" err="1">
                <a:solidFill>
                  <a:schemeClr val="bg1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lz</a:t>
            </a:r>
            <a:endParaRPr lang="en-US" altLang="zh-CN" sz="2000" b="1" dirty="0">
              <a:solidFill>
                <a:schemeClr val="bg1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9564914" y="353110"/>
            <a:ext cx="2394857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读书笔记 </a:t>
            </a:r>
            <a:r>
              <a:rPr lang="en-US" altLang="zh-CN" sz="36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endParaRPr lang="zh-CN" altLang="en-US" sz="36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9083787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496291" y="-14514"/>
            <a:ext cx="3006447" cy="6986814"/>
          </a:xfrm>
          <a:prstGeom prst="line">
            <a:avLst/>
          </a:prstGeom>
          <a:ln>
            <a:solidFill>
              <a:srgbClr val="00B0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标注 4"/>
          <p:cNvSpPr/>
          <p:nvPr/>
        </p:nvSpPr>
        <p:spPr>
          <a:xfrm>
            <a:off x="711199" y="2728685"/>
            <a:ext cx="2751216" cy="1843315"/>
          </a:xfrm>
          <a:prstGeom prst="wedgeRectCallout">
            <a:avLst>
              <a:gd name="adj1" fmla="val -8172"/>
              <a:gd name="adj2" fmla="val 73524"/>
            </a:avLst>
          </a:prstGeom>
          <a:solidFill>
            <a:schemeClr val="bg1"/>
          </a:solidFill>
          <a:ln>
            <a:solidFill>
              <a:srgbClr val="00B0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标注 5"/>
          <p:cNvSpPr/>
          <p:nvPr/>
        </p:nvSpPr>
        <p:spPr>
          <a:xfrm flipH="1">
            <a:off x="2823787" y="3091543"/>
            <a:ext cx="1733698" cy="1146629"/>
          </a:xfrm>
          <a:prstGeom prst="wedgeRectCallout">
            <a:avLst>
              <a:gd name="adj1" fmla="val -8275"/>
              <a:gd name="adj2" fmla="val 72626"/>
            </a:avLst>
          </a:prstGeom>
          <a:noFill/>
          <a:ln>
            <a:solidFill>
              <a:srgbClr val="00B0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99936" y="3055425"/>
            <a:ext cx="27753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00B0B9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PART </a:t>
            </a:r>
            <a:r>
              <a:rPr lang="en-US" altLang="zh-CN" sz="6000" dirty="0" smtClean="0">
                <a:solidFill>
                  <a:srgbClr val="00B0B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3</a:t>
            </a:r>
          </a:p>
          <a:p>
            <a:pPr algn="r"/>
            <a:r>
              <a:rPr lang="en-US" altLang="zh-CN" sz="2800" dirty="0" smtClean="0">
                <a:solidFill>
                  <a:srgbClr val="00B0B9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contents</a:t>
            </a:r>
            <a:endParaRPr lang="zh-CN" altLang="en-US" sz="6000" dirty="0">
              <a:solidFill>
                <a:srgbClr val="00B0B9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21944" y="1550299"/>
            <a:ext cx="7170056" cy="29592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6000" b="1" dirty="0" smtClean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考勤管理</a:t>
            </a:r>
            <a:endParaRPr lang="en-US" altLang="zh-CN" sz="6000" b="1" dirty="0" smtClean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endParaRPr lang="en-US" altLang="zh-CN" sz="1200" b="1" dirty="0" smtClean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</a:t>
            </a: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员工出勤进行考察管理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考勤管理工作的流程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考勤管理的途径</a:t>
            </a:r>
            <a:endParaRPr lang="zh-CN" altLang="en-US" sz="4800" b="1" dirty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6204285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3950" y="17"/>
            <a:ext cx="10296096" cy="6857967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-38100" y="-19050"/>
            <a:ext cx="7467600" cy="6896100"/>
          </a:xfrm>
          <a:custGeom>
            <a:avLst/>
            <a:gdLst>
              <a:gd name="connsiteX0" fmla="*/ 0 w 7467600"/>
              <a:gd name="connsiteY0" fmla="*/ 0 h 6877050"/>
              <a:gd name="connsiteX1" fmla="*/ 0 w 7467600"/>
              <a:gd name="connsiteY1" fmla="*/ 6877050 h 6877050"/>
              <a:gd name="connsiteX2" fmla="*/ 7467600 w 7467600"/>
              <a:gd name="connsiteY2" fmla="*/ 6877050 h 6877050"/>
              <a:gd name="connsiteX3" fmla="*/ 4495800 w 7467600"/>
              <a:gd name="connsiteY3" fmla="*/ 0 h 6877050"/>
              <a:gd name="connsiteX4" fmla="*/ 0 w 7467600"/>
              <a:gd name="connsiteY4" fmla="*/ 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7600" h="6877050">
                <a:moveTo>
                  <a:pt x="0" y="0"/>
                </a:moveTo>
                <a:lnTo>
                  <a:pt x="0" y="6877050"/>
                </a:lnTo>
                <a:lnTo>
                  <a:pt x="7467600" y="6877050"/>
                </a:lnTo>
                <a:lnTo>
                  <a:pt x="44958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73149" y="696061"/>
            <a:ext cx="705348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考勤管理的</a:t>
            </a:r>
            <a:r>
              <a:rPr lang="zh-CN" altLang="en-US" sz="6000" b="1" dirty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工作流程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711199" y="2857500"/>
            <a:ext cx="10727344" cy="2665446"/>
            <a:chOff x="711199" y="2857500"/>
            <a:chExt cx="10727344" cy="2665446"/>
          </a:xfrm>
        </p:grpSpPr>
        <p:sp>
          <p:nvSpPr>
            <p:cNvPr id="7" name="椭圆 6"/>
            <p:cNvSpPr/>
            <p:nvPr/>
          </p:nvSpPr>
          <p:spPr>
            <a:xfrm>
              <a:off x="711199" y="28575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314310" y="28575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17421" y="28575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20531" y="34290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975692" y="4372009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631649" y="4372009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0287606" y="4370387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>
              <a:stCxn id="7" idx="6"/>
              <a:endCxn id="9" idx="6"/>
            </p:cNvCxnSpPr>
            <p:nvPr/>
          </p:nvCxnSpPr>
          <p:spPr>
            <a:xfrm>
              <a:off x="1862136" y="3432969"/>
              <a:ext cx="3206222" cy="0"/>
            </a:xfrm>
            <a:prstGeom prst="line">
              <a:avLst/>
            </a:prstGeom>
            <a:ln w="19050">
              <a:solidFill>
                <a:srgbClr val="00B0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9" idx="6"/>
              <a:endCxn id="11" idx="1"/>
            </p:cNvCxnSpPr>
            <p:nvPr/>
          </p:nvCxnSpPr>
          <p:spPr>
            <a:xfrm>
              <a:off x="5068358" y="3432969"/>
              <a:ext cx="2075885" cy="1107591"/>
            </a:xfrm>
            <a:prstGeom prst="line">
              <a:avLst/>
            </a:prstGeom>
            <a:ln w="19050">
              <a:solidFill>
                <a:srgbClr val="00B0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1" idx="6"/>
              <a:endCxn id="13" idx="2"/>
            </p:cNvCxnSpPr>
            <p:nvPr/>
          </p:nvCxnSpPr>
          <p:spPr>
            <a:xfrm flipV="1">
              <a:off x="8126629" y="4945856"/>
              <a:ext cx="2160977" cy="1622"/>
            </a:xfrm>
            <a:prstGeom prst="line">
              <a:avLst/>
            </a:prstGeom>
            <a:ln w="19050">
              <a:solidFill>
                <a:srgbClr val="00B0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927099" y="3112293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准备工作</a:t>
              </a:r>
            </a:p>
          </p:txBody>
        </p:sp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8847549" y="4626802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资料存档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7191592" y="4626802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汇总核实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5736431" y="3683793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休假安排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4133321" y="3112293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请假审批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 Box 22"/>
            <p:cNvSpPr txBox="1">
              <a:spLocks noChangeArrowheads="1"/>
            </p:cNvSpPr>
            <p:nvPr/>
          </p:nvSpPr>
          <p:spPr bwMode="auto">
            <a:xfrm>
              <a:off x="2530210" y="3112293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出勤记录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 Box 23"/>
            <p:cNvSpPr txBox="1">
              <a:spLocks noChangeArrowheads="1"/>
            </p:cNvSpPr>
            <p:nvPr/>
          </p:nvSpPr>
          <p:spPr bwMode="auto">
            <a:xfrm>
              <a:off x="10503506" y="4625180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结束工作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33945187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b="25417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0" y="2324100"/>
            <a:ext cx="12192000" cy="4533900"/>
          </a:xfrm>
          <a:prstGeom prst="rect">
            <a:avLst/>
          </a:prstGeom>
          <a:solidFill>
            <a:srgbClr val="00B1B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880294" y="2697822"/>
            <a:ext cx="664223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考勤管理</a:t>
            </a:r>
            <a:r>
              <a:rPr lang="zh-CN" altLang="en-US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的途径</a:t>
            </a:r>
            <a:endParaRPr lang="zh-CN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Rectangle 7"/>
          <p:cNvSpPr>
            <a:spLocks noChangeArrowheads="1"/>
          </p:cNvSpPr>
          <p:nvPr/>
        </p:nvSpPr>
        <p:spPr bwMode="auto">
          <a:xfrm>
            <a:off x="10805374" y="3573123"/>
            <a:ext cx="2159635" cy="171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12496" rIns="412496" bIns="412496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4" name="Rectangle 11"/>
          <p:cNvSpPr>
            <a:spLocks noChangeArrowheads="1"/>
          </p:cNvSpPr>
          <p:nvPr/>
        </p:nvSpPr>
        <p:spPr bwMode="auto">
          <a:xfrm>
            <a:off x="15089719" y="3573123"/>
            <a:ext cx="2159635" cy="17140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412496" rIns="412496" bIns="412496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None/>
            </a:pPr>
            <a:endParaRPr lang="zh-CN" altLang="en-US" sz="18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Oval 8"/>
          <p:cNvSpPr>
            <a:spLocks noChangeArrowheads="1"/>
          </p:cNvSpPr>
          <p:nvPr/>
        </p:nvSpPr>
        <p:spPr bwMode="auto">
          <a:xfrm>
            <a:off x="6402494" y="3987234"/>
            <a:ext cx="1713865" cy="1713407"/>
          </a:xfrm>
          <a:prstGeom prst="ellips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8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0" name="Rectangle 9"/>
          <p:cNvSpPr>
            <a:spLocks noChangeArrowheads="1"/>
          </p:cNvSpPr>
          <p:nvPr/>
        </p:nvSpPr>
        <p:spPr bwMode="auto">
          <a:xfrm>
            <a:off x="6653319" y="4309728"/>
            <a:ext cx="1212215" cy="1211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None/>
            </a:pPr>
            <a:r>
              <a: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考勤表</a:t>
            </a:r>
          </a:p>
        </p:txBody>
      </p:sp>
      <p:sp>
        <p:nvSpPr>
          <p:cNvPr id="35" name="Text Box 14"/>
          <p:cNvSpPr txBox="1">
            <a:spLocks noChangeArrowheads="1"/>
          </p:cNvSpPr>
          <p:nvPr/>
        </p:nvSpPr>
        <p:spPr bwMode="auto">
          <a:xfrm>
            <a:off x="8116358" y="4272983"/>
            <a:ext cx="3542241" cy="13388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  <a:spcBef>
                <a:spcPts val="0"/>
              </a:spcBef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对于时间不固定的、经常不能准时上下班的员工，企业也可以用弹性工作时间进行考勤。</a:t>
            </a:r>
          </a:p>
        </p:txBody>
      </p:sp>
      <p:sp>
        <p:nvSpPr>
          <p:cNvPr id="33" name="Oval 12"/>
          <p:cNvSpPr>
            <a:spLocks noChangeArrowheads="1"/>
          </p:cNvSpPr>
          <p:nvPr/>
        </p:nvSpPr>
        <p:spPr bwMode="auto">
          <a:xfrm>
            <a:off x="996740" y="4025799"/>
            <a:ext cx="1713865" cy="1713407"/>
          </a:xfrm>
          <a:prstGeom prst="ellipse">
            <a:avLst/>
          </a:prstGeom>
          <a:noFill/>
          <a:ln w="25400">
            <a:solidFill>
              <a:srgbClr val="FFFF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800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4" name="Rectangle 13"/>
          <p:cNvSpPr>
            <a:spLocks noChangeArrowheads="1"/>
          </p:cNvSpPr>
          <p:nvPr/>
        </p:nvSpPr>
        <p:spPr bwMode="auto">
          <a:xfrm>
            <a:off x="1248200" y="4348293"/>
            <a:ext cx="1211580" cy="12118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None/>
            </a:pPr>
            <a:r>
              <a:rPr lang="zh-CN" altLang="zh-CN" sz="2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打卡式</a:t>
            </a:r>
          </a:p>
        </p:txBody>
      </p:sp>
      <p:sp>
        <p:nvSpPr>
          <p:cNvPr id="36" name="Text Box 15"/>
          <p:cNvSpPr txBox="1">
            <a:spLocks noChangeArrowheads="1"/>
          </p:cNvSpPr>
          <p:nvPr/>
        </p:nvSpPr>
        <p:spPr bwMode="auto">
          <a:xfrm>
            <a:off x="2710604" y="4236280"/>
            <a:ext cx="3032021" cy="1295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5000"/>
              </a:lnSpc>
              <a:spcBef>
                <a:spcPts val="0"/>
              </a:spcBef>
              <a:buFontTx/>
              <a:buNone/>
            </a:pP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每个员工各使用一张ID卡来完成考勤的一种半自动化的考勤方式</a:t>
            </a:r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5293634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>
            <a:off x="1496291" y="-14514"/>
            <a:ext cx="8853054" cy="20574000"/>
          </a:xfrm>
          <a:prstGeom prst="line">
            <a:avLst/>
          </a:prstGeom>
          <a:ln>
            <a:solidFill>
              <a:srgbClr val="00B0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标注 4"/>
          <p:cNvSpPr/>
          <p:nvPr/>
        </p:nvSpPr>
        <p:spPr>
          <a:xfrm flipH="1">
            <a:off x="8507325" y="2500082"/>
            <a:ext cx="2751216" cy="1843315"/>
          </a:xfrm>
          <a:prstGeom prst="wedgeRectCallout">
            <a:avLst>
              <a:gd name="adj1" fmla="val -8172"/>
              <a:gd name="adj2" fmla="val 73524"/>
            </a:avLst>
          </a:prstGeom>
          <a:solidFill>
            <a:schemeClr val="bg1"/>
          </a:solidFill>
          <a:ln>
            <a:solidFill>
              <a:srgbClr val="00B0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标注 5"/>
          <p:cNvSpPr/>
          <p:nvPr/>
        </p:nvSpPr>
        <p:spPr>
          <a:xfrm>
            <a:off x="7412255" y="2862940"/>
            <a:ext cx="1733698" cy="1146629"/>
          </a:xfrm>
          <a:prstGeom prst="wedgeRectCallout">
            <a:avLst>
              <a:gd name="adj1" fmla="val -8275"/>
              <a:gd name="adj2" fmla="val 72626"/>
            </a:avLst>
          </a:prstGeom>
          <a:noFill/>
          <a:ln>
            <a:solidFill>
              <a:srgbClr val="00B0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flipH="1">
            <a:off x="8094424" y="2826822"/>
            <a:ext cx="27753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00B0B9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PART </a:t>
            </a:r>
            <a:r>
              <a:rPr lang="en-US" altLang="zh-CN" sz="6000" dirty="0" smtClean="0">
                <a:solidFill>
                  <a:srgbClr val="00B0B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4</a:t>
            </a:r>
          </a:p>
          <a:p>
            <a:r>
              <a:rPr lang="en-US" altLang="zh-CN" sz="2800" dirty="0" smtClean="0">
                <a:solidFill>
                  <a:srgbClr val="00B0B9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contents</a:t>
            </a:r>
            <a:endParaRPr lang="zh-CN" altLang="en-US" sz="6000" dirty="0">
              <a:solidFill>
                <a:srgbClr val="00B0B9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205915" y="2193243"/>
            <a:ext cx="6865256" cy="30008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4800" b="1" dirty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</a:t>
            </a:r>
            <a:r>
              <a:rPr lang="zh-CN" altLang="en-US" sz="4800" b="1" dirty="0" smtClean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endParaRPr lang="en-US" altLang="zh-CN" sz="4800" b="1" dirty="0" smtClean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5000"/>
              </a:lnSpc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企业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循序渐进、重复进行、螺旋式上升的一种管理方式，有着自成体系的流程</a:t>
            </a:r>
          </a:p>
          <a:p>
            <a:pPr algn="r">
              <a:lnSpc>
                <a:spcPct val="135000"/>
              </a:lnSpc>
            </a:pP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绩效管理的流程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绩效管理结果应用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绩效考核与绩效管理</a:t>
            </a:r>
            <a:endParaRPr lang="zh-CN" altLang="en-US" sz="4800" b="1" dirty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95125843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807"/>
            <a:ext cx="12153900" cy="6854385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4419600" y="0"/>
            <a:ext cx="7791450" cy="6858000"/>
          </a:xfrm>
          <a:custGeom>
            <a:avLst/>
            <a:gdLst>
              <a:gd name="connsiteX0" fmla="*/ 0 w 7791450"/>
              <a:gd name="connsiteY0" fmla="*/ 6877050 h 6877050"/>
              <a:gd name="connsiteX1" fmla="*/ 7791450 w 7791450"/>
              <a:gd name="connsiteY1" fmla="*/ 6877050 h 6877050"/>
              <a:gd name="connsiteX2" fmla="*/ 7791450 w 7791450"/>
              <a:gd name="connsiteY2" fmla="*/ 0 h 6877050"/>
              <a:gd name="connsiteX3" fmla="*/ 3009900 w 7791450"/>
              <a:gd name="connsiteY3" fmla="*/ 0 h 6877050"/>
              <a:gd name="connsiteX4" fmla="*/ 0 w 7791450"/>
              <a:gd name="connsiteY4" fmla="*/ 687705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1450" h="6877050">
                <a:moveTo>
                  <a:pt x="0" y="6877050"/>
                </a:moveTo>
                <a:lnTo>
                  <a:pt x="7791450" y="6877050"/>
                </a:lnTo>
                <a:lnTo>
                  <a:pt x="7791450" y="0"/>
                </a:lnTo>
                <a:lnTo>
                  <a:pt x="3009900" y="0"/>
                </a:lnTo>
                <a:lnTo>
                  <a:pt x="0" y="68770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 flipH="1">
            <a:off x="478972" y="2552702"/>
            <a:ext cx="10727344" cy="2665446"/>
            <a:chOff x="711199" y="2857500"/>
            <a:chExt cx="10727344" cy="2665446"/>
          </a:xfrm>
        </p:grpSpPr>
        <p:sp>
          <p:nvSpPr>
            <p:cNvPr id="6" name="椭圆 5"/>
            <p:cNvSpPr/>
            <p:nvPr/>
          </p:nvSpPr>
          <p:spPr>
            <a:xfrm>
              <a:off x="711199" y="28575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314310" y="28575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17421" y="28575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520531" y="34290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6975692" y="4372009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631649" y="4372009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0287606" y="4370387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>
              <a:stCxn id="6" idx="6"/>
              <a:endCxn id="8" idx="6"/>
            </p:cNvCxnSpPr>
            <p:nvPr/>
          </p:nvCxnSpPr>
          <p:spPr>
            <a:xfrm>
              <a:off x="1862136" y="3432969"/>
              <a:ext cx="3206222" cy="0"/>
            </a:xfrm>
            <a:prstGeom prst="line">
              <a:avLst/>
            </a:prstGeom>
            <a:ln w="19050">
              <a:solidFill>
                <a:srgbClr val="00B0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8" idx="6"/>
              <a:endCxn id="10" idx="1"/>
            </p:cNvCxnSpPr>
            <p:nvPr/>
          </p:nvCxnSpPr>
          <p:spPr>
            <a:xfrm>
              <a:off x="5068358" y="3432969"/>
              <a:ext cx="2075885" cy="1107591"/>
            </a:xfrm>
            <a:prstGeom prst="line">
              <a:avLst/>
            </a:prstGeom>
            <a:ln w="19050">
              <a:solidFill>
                <a:srgbClr val="00B0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0" idx="6"/>
              <a:endCxn id="12" idx="2"/>
            </p:cNvCxnSpPr>
            <p:nvPr/>
          </p:nvCxnSpPr>
          <p:spPr>
            <a:xfrm flipV="1">
              <a:off x="8126629" y="4945856"/>
              <a:ext cx="2160977" cy="1622"/>
            </a:xfrm>
            <a:prstGeom prst="line">
              <a:avLst/>
            </a:prstGeom>
            <a:ln w="19050">
              <a:solidFill>
                <a:srgbClr val="00B0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927099" y="3112293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</a:t>
              </a:r>
              <a:r>
                <a:rPr lang="zh-CN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 Box 18"/>
            <p:cNvSpPr txBox="1">
              <a:spLocks noChangeArrowheads="1"/>
            </p:cNvSpPr>
            <p:nvPr/>
          </p:nvSpPr>
          <p:spPr bwMode="auto">
            <a:xfrm>
              <a:off x="8847549" y="4626802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绩效计划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Box 19"/>
            <p:cNvSpPr txBox="1">
              <a:spLocks noChangeArrowheads="1"/>
            </p:cNvSpPr>
            <p:nvPr/>
          </p:nvSpPr>
          <p:spPr bwMode="auto">
            <a:xfrm>
              <a:off x="7191592" y="4626802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绩效实施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 Box 20"/>
            <p:cNvSpPr txBox="1">
              <a:spLocks noChangeArrowheads="1"/>
            </p:cNvSpPr>
            <p:nvPr/>
          </p:nvSpPr>
          <p:spPr bwMode="auto">
            <a:xfrm>
              <a:off x="5736431" y="3683793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绩效考核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 Box 21"/>
            <p:cNvSpPr txBox="1">
              <a:spLocks noChangeArrowheads="1"/>
            </p:cNvSpPr>
            <p:nvPr/>
          </p:nvSpPr>
          <p:spPr bwMode="auto">
            <a:xfrm>
              <a:off x="4133321" y="3112293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绩效反馈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Box 22"/>
            <p:cNvSpPr txBox="1">
              <a:spLocks noChangeArrowheads="1"/>
            </p:cNvSpPr>
            <p:nvPr/>
          </p:nvSpPr>
          <p:spPr bwMode="auto">
            <a:xfrm>
              <a:off x="2530210" y="3112293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绩效改进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 Box 23"/>
            <p:cNvSpPr txBox="1">
              <a:spLocks noChangeArrowheads="1"/>
            </p:cNvSpPr>
            <p:nvPr/>
          </p:nvSpPr>
          <p:spPr bwMode="auto">
            <a:xfrm>
              <a:off x="10503506" y="4625180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准备</a:t>
              </a:r>
              <a:r>
                <a:rPr lang="zh-CN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382238" y="694954"/>
            <a:ext cx="56512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</a:t>
            </a:r>
            <a:r>
              <a:rPr lang="zh-CN" altLang="en-US" sz="6000" b="1" dirty="0" smtClean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管理流程</a:t>
            </a:r>
            <a:endParaRPr lang="zh-CN" altLang="en-US" sz="6000" b="1" dirty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389508" y="4214764"/>
            <a:ext cx="2698175" cy="21698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5000"/>
              </a:lnSpc>
              <a:spcBef>
                <a:spcPct val="0"/>
              </a:spcBef>
            </a:pPr>
            <a:r>
              <a:rPr lang="zh-CN" altLang="en-US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绩效管理三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原则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5000"/>
              </a:lnSpc>
              <a:spcBef>
                <a:spcPct val="0"/>
              </a:spcBef>
              <a:buFont typeface="Wingdings 2" panose="05020102010507070707" pitchFamily="18" charset="2"/>
              <a:buChar char="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期望原则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5000"/>
              </a:lnSpc>
              <a:spcBef>
                <a:spcPct val="0"/>
              </a:spcBef>
              <a:buFont typeface="Wingdings 2" panose="05020102010507070707" pitchFamily="18" charset="2"/>
              <a:buChar char=""/>
            </a:pP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参与原则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342900" indent="-342900">
              <a:lnSpc>
                <a:spcPct val="135000"/>
              </a:lnSpc>
              <a:spcBef>
                <a:spcPct val="0"/>
              </a:spcBef>
              <a:buFont typeface="Wingdings 2" panose="05020102010507070707" pitchFamily="18" charset="2"/>
              <a:buChar char=""/>
            </a:pPr>
            <a:r>
              <a:rPr lang="en-US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SMART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原则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0" name="任意多边形 69"/>
          <p:cNvSpPr/>
          <p:nvPr/>
        </p:nvSpPr>
        <p:spPr>
          <a:xfrm rot="155063">
            <a:off x="6291997" y="4191696"/>
            <a:ext cx="5738215" cy="2343150"/>
          </a:xfrm>
          <a:custGeom>
            <a:avLst/>
            <a:gdLst>
              <a:gd name="connsiteX0" fmla="*/ 0 w 4057650"/>
              <a:gd name="connsiteY0" fmla="*/ 171450 h 2343150"/>
              <a:gd name="connsiteX1" fmla="*/ 285750 w 4057650"/>
              <a:gd name="connsiteY1" fmla="*/ 2343150 h 2343150"/>
              <a:gd name="connsiteX2" fmla="*/ 2438400 w 4057650"/>
              <a:gd name="connsiteY2" fmla="*/ 2076450 h 2343150"/>
              <a:gd name="connsiteX3" fmla="*/ 4057650 w 4057650"/>
              <a:gd name="connsiteY3" fmla="*/ 1104900 h 2343150"/>
              <a:gd name="connsiteX4" fmla="*/ 3505200 w 4057650"/>
              <a:gd name="connsiteY4" fmla="*/ 0 h 2343150"/>
              <a:gd name="connsiteX5" fmla="*/ 0 w 4057650"/>
              <a:gd name="connsiteY5" fmla="*/ 171450 h 234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7650" h="2343150">
                <a:moveTo>
                  <a:pt x="0" y="171450"/>
                </a:moveTo>
                <a:lnTo>
                  <a:pt x="285750" y="2343150"/>
                </a:lnTo>
                <a:lnTo>
                  <a:pt x="2438400" y="2076450"/>
                </a:lnTo>
                <a:lnTo>
                  <a:pt x="4057650" y="1104900"/>
                </a:lnTo>
                <a:lnTo>
                  <a:pt x="3505200" y="0"/>
                </a:lnTo>
                <a:lnTo>
                  <a:pt x="0" y="171450"/>
                </a:lnTo>
                <a:close/>
              </a:path>
            </a:pathLst>
          </a:custGeom>
          <a:noFill/>
          <a:ln>
            <a:solidFill>
              <a:srgbClr val="00B1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4" name="等腰三角形 73"/>
          <p:cNvSpPr/>
          <p:nvPr/>
        </p:nvSpPr>
        <p:spPr>
          <a:xfrm>
            <a:off x="9079315" y="4079463"/>
            <a:ext cx="213940" cy="184431"/>
          </a:xfrm>
          <a:prstGeom prst="triangle">
            <a:avLst/>
          </a:prstGeom>
          <a:solidFill>
            <a:srgbClr val="00B1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60522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" name="图片 5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b="4071"/>
          <a:stretch/>
        </p:blipFill>
        <p:spPr>
          <a:xfrm>
            <a:off x="1451429" y="1"/>
            <a:ext cx="10740571" cy="6858000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-43543" y="-21771"/>
            <a:ext cx="4484914" cy="6899921"/>
          </a:xfrm>
          <a:custGeom>
            <a:avLst/>
            <a:gdLst>
              <a:gd name="connsiteX0" fmla="*/ 1524000 w 4484914"/>
              <a:gd name="connsiteY0" fmla="*/ 6865257 h 6879771"/>
              <a:gd name="connsiteX1" fmla="*/ 4484914 w 4484914"/>
              <a:gd name="connsiteY1" fmla="*/ 0 h 6879771"/>
              <a:gd name="connsiteX2" fmla="*/ 0 w 4484914"/>
              <a:gd name="connsiteY2" fmla="*/ 0 h 6879771"/>
              <a:gd name="connsiteX3" fmla="*/ 0 w 4484914"/>
              <a:gd name="connsiteY3" fmla="*/ 6879771 h 6879771"/>
              <a:gd name="connsiteX4" fmla="*/ 1524000 w 4484914"/>
              <a:gd name="connsiteY4" fmla="*/ 6865257 h 687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4914" h="6879771">
                <a:moveTo>
                  <a:pt x="1524000" y="6865257"/>
                </a:moveTo>
                <a:lnTo>
                  <a:pt x="4484914" y="0"/>
                </a:lnTo>
                <a:lnTo>
                  <a:pt x="0" y="0"/>
                </a:lnTo>
                <a:lnTo>
                  <a:pt x="0" y="6879771"/>
                </a:lnTo>
                <a:lnTo>
                  <a:pt x="1524000" y="68652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3638" y="0"/>
            <a:ext cx="11028362" cy="689266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29179" y="694954"/>
            <a:ext cx="63277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绩效管理结果应用</a:t>
            </a:r>
            <a:endParaRPr lang="zh-CN" altLang="en-US" sz="6000" b="1" dirty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881468" y="3532190"/>
            <a:ext cx="1726675" cy="1475222"/>
            <a:chOff x="3089843" y="1433254"/>
            <a:chExt cx="1167174" cy="997200"/>
          </a:xfrm>
        </p:grpSpPr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 rot="5400000">
              <a:off x="3155165" y="1433627"/>
              <a:ext cx="997200" cy="996454"/>
            </a:xfrm>
            <a:prstGeom prst="ellipse">
              <a:avLst/>
            </a:prstGeom>
            <a:solidFill>
              <a:srgbClr val="00B1BB"/>
            </a:solidFill>
            <a:ln w="25400">
              <a:noFill/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3089843" y="1713558"/>
              <a:ext cx="1167174" cy="52574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9050" tIns="19050" rIns="19050" bIns="19050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招聘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3075918" y="3532190"/>
            <a:ext cx="1726675" cy="1475222"/>
            <a:chOff x="2535523" y="2591806"/>
            <a:chExt cx="1167174" cy="997200"/>
          </a:xfrm>
        </p:grpSpPr>
        <p:sp>
          <p:nvSpPr>
            <p:cNvPr id="19" name="AutoShape 6"/>
            <p:cNvSpPr>
              <a:spLocks noChangeArrowheads="1"/>
            </p:cNvSpPr>
            <p:nvPr/>
          </p:nvSpPr>
          <p:spPr bwMode="auto">
            <a:xfrm rot="5400000">
              <a:off x="2589269" y="2592179"/>
              <a:ext cx="997200" cy="996454"/>
            </a:xfrm>
            <a:prstGeom prst="ellipse">
              <a:avLst/>
            </a:prstGeom>
            <a:solidFill>
              <a:srgbClr val="00B1BB"/>
            </a:solidFill>
            <a:ln w="25400">
              <a:noFill/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Rectangle 11"/>
            <p:cNvSpPr>
              <a:spLocks noChangeArrowheads="1"/>
            </p:cNvSpPr>
            <p:nvPr/>
          </p:nvSpPr>
          <p:spPr bwMode="auto">
            <a:xfrm>
              <a:off x="2535523" y="2962442"/>
              <a:ext cx="1167174" cy="29405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9050" tIns="19050" rIns="19050" bIns="19050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zh-CN" altLang="en-US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薪酬</a:t>
              </a:r>
              <a:endPara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5270368" y="3532190"/>
            <a:ext cx="1726675" cy="1475222"/>
            <a:chOff x="1964510" y="3750358"/>
            <a:chExt cx="1167174" cy="997200"/>
          </a:xfrm>
        </p:grpSpPr>
        <p:sp>
          <p:nvSpPr>
            <p:cNvPr id="20" name="AutoShape 6"/>
            <p:cNvSpPr>
              <a:spLocks noChangeArrowheads="1"/>
            </p:cNvSpPr>
            <p:nvPr/>
          </p:nvSpPr>
          <p:spPr bwMode="auto">
            <a:xfrm rot="5400000">
              <a:off x="2038828" y="3750731"/>
              <a:ext cx="997200" cy="996454"/>
            </a:xfrm>
            <a:prstGeom prst="ellipse">
              <a:avLst/>
            </a:prstGeom>
            <a:solidFill>
              <a:srgbClr val="00B1BB"/>
            </a:solidFill>
            <a:ln w="25400">
              <a:noFill/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Rectangle 14"/>
            <p:cNvSpPr>
              <a:spLocks noChangeArrowheads="1"/>
            </p:cNvSpPr>
            <p:nvPr/>
          </p:nvSpPr>
          <p:spPr bwMode="auto">
            <a:xfrm>
              <a:off x="1964510" y="3908235"/>
              <a:ext cx="1167174" cy="74484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9050" tIns="19050" rIns="19050" bIns="19050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劳动</a:t>
              </a:r>
              <a:endPara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关系</a:t>
              </a:r>
              <a:endPara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9659270" y="3532190"/>
            <a:ext cx="1801096" cy="1475222"/>
            <a:chOff x="1468569" y="4908911"/>
            <a:chExt cx="1217480" cy="997200"/>
          </a:xfrm>
        </p:grpSpPr>
        <p:sp>
          <p:nvSpPr>
            <p:cNvPr id="21" name="AutoShape 6"/>
            <p:cNvSpPr>
              <a:spLocks noChangeArrowheads="1"/>
            </p:cNvSpPr>
            <p:nvPr/>
          </p:nvSpPr>
          <p:spPr bwMode="auto">
            <a:xfrm rot="5400000">
              <a:off x="1553556" y="4909284"/>
              <a:ext cx="997200" cy="996454"/>
            </a:xfrm>
            <a:prstGeom prst="ellipse">
              <a:avLst/>
            </a:prstGeom>
            <a:solidFill>
              <a:srgbClr val="00B1BB"/>
            </a:solidFill>
            <a:ln w="25400">
              <a:noFill/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5" name="Rectangle 17"/>
            <p:cNvSpPr>
              <a:spLocks noChangeArrowheads="1"/>
            </p:cNvSpPr>
            <p:nvPr/>
          </p:nvSpPr>
          <p:spPr bwMode="auto">
            <a:xfrm>
              <a:off x="1468569" y="5286169"/>
              <a:ext cx="1217480" cy="29405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9050" tIns="19050" rIns="19050" bIns="19050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培训</a:t>
              </a:r>
              <a:endPara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39" name="Rectangle 19"/>
          <p:cNvSpPr>
            <a:spLocks noChangeArrowheads="1"/>
          </p:cNvSpPr>
          <p:nvPr/>
        </p:nvSpPr>
        <p:spPr bwMode="auto">
          <a:xfrm>
            <a:off x="6985005" y="2833270"/>
            <a:ext cx="2505103" cy="57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9136" tIns="17780" rIns="17780" bIns="17780" anchor="ctr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857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indent="0" algn="ctr" eaLnBrk="1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专业知识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专业技能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indent="0" algn="ctr" eaLnBrk="1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岗位</a:t>
            </a: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操作熟练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度</a:t>
            </a:r>
            <a:endParaRPr lang="zh-CN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0" name="Rectangle 20"/>
          <p:cNvSpPr>
            <a:spLocks noChangeArrowheads="1"/>
          </p:cNvSpPr>
          <p:nvPr/>
        </p:nvSpPr>
        <p:spPr bwMode="auto">
          <a:xfrm>
            <a:off x="4539867" y="5148217"/>
            <a:ext cx="3153404" cy="57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9136" tIns="17780" rIns="17780" bIns="17780" anchor="ctr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857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indent="0" algn="ctr"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对工作绩效低下的劳动者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indent="0" algn="ctr"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或者无法胜任工作劳动者</a:t>
            </a:r>
          </a:p>
        </p:txBody>
      </p:sp>
      <p:sp>
        <p:nvSpPr>
          <p:cNvPr id="31" name="Rectangle 21"/>
          <p:cNvSpPr>
            <a:spLocks noChangeArrowheads="1"/>
          </p:cNvSpPr>
          <p:nvPr/>
        </p:nvSpPr>
        <p:spPr bwMode="auto">
          <a:xfrm>
            <a:off x="1807670" y="2817709"/>
            <a:ext cx="4170737" cy="57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9136" tIns="17780" rIns="17780" bIns="17780" anchor="ctr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857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indent="0" algn="ctr" eaLnBrk="1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工资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年终奖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indent="0" algn="ctr" eaLnBrk="1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涨工资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留住</a:t>
            </a: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核心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人才</a:t>
            </a:r>
            <a:endParaRPr lang="zh-CN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26"/>
          <p:cNvSpPr>
            <a:spLocks noChangeArrowheads="1"/>
          </p:cNvSpPr>
          <p:nvPr/>
        </p:nvSpPr>
        <p:spPr bwMode="auto">
          <a:xfrm>
            <a:off x="9309103" y="5148217"/>
            <a:ext cx="2597147" cy="57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9136" tIns="17780" rIns="17780" bIns="17780" anchor="ctr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857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indent="0" algn="ctr" eaLnBrk="1" hangingPunct="1">
              <a:lnSpc>
                <a:spcPct val="135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试用转正</a:t>
            </a:r>
            <a:r>
              <a:rPr lang="en-US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</a:t>
            </a: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岗位调整</a:t>
            </a:r>
            <a:endParaRPr lang="en-US" altLang="zh-CN" sz="20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indent="0" algn="ctr" eaLnBrk="1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zh-CN" altLang="zh-CN" sz="20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表彰员工</a:t>
            </a:r>
            <a:endParaRPr lang="zh-CN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3" name="Rectangle 27"/>
          <p:cNvSpPr>
            <a:spLocks noChangeArrowheads="1"/>
          </p:cNvSpPr>
          <p:nvPr/>
        </p:nvSpPr>
        <p:spPr bwMode="auto">
          <a:xfrm>
            <a:off x="706381" y="5148217"/>
            <a:ext cx="1828165" cy="57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9136" tIns="17780" rIns="17780" bIns="17780" anchor="ctr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857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indent="0" algn="ctr"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工作业绩指标</a:t>
            </a:r>
            <a:endParaRPr lang="en-US" altLang="zh-CN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marL="0" lvl="1" indent="0" algn="ctr"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zh-CN" sz="20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工作能力</a:t>
            </a:r>
          </a:p>
        </p:txBody>
      </p:sp>
      <p:grpSp>
        <p:nvGrpSpPr>
          <p:cNvPr id="40" name="组合 39"/>
          <p:cNvGrpSpPr/>
          <p:nvPr/>
        </p:nvGrpSpPr>
        <p:grpSpPr>
          <a:xfrm>
            <a:off x="7464818" y="3532190"/>
            <a:ext cx="1726675" cy="1475222"/>
            <a:chOff x="3089843" y="1433254"/>
            <a:chExt cx="1167174" cy="997200"/>
          </a:xfrm>
        </p:grpSpPr>
        <p:sp>
          <p:nvSpPr>
            <p:cNvPr id="41" name="AutoShape 6"/>
            <p:cNvSpPr>
              <a:spLocks noChangeArrowheads="1"/>
            </p:cNvSpPr>
            <p:nvPr/>
          </p:nvSpPr>
          <p:spPr bwMode="auto">
            <a:xfrm rot="5400000">
              <a:off x="3155165" y="1433627"/>
              <a:ext cx="997200" cy="996454"/>
            </a:xfrm>
            <a:prstGeom prst="ellipse">
              <a:avLst/>
            </a:prstGeom>
            <a:solidFill>
              <a:srgbClr val="00B1BB"/>
            </a:solidFill>
            <a:ln w="25400">
              <a:noFill/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0"/>
                </a:spcBef>
                <a:buFontTx/>
                <a:buNone/>
              </a:pPr>
              <a:endParaRPr lang="zh-CN" altLang="en-US" sz="2400" b="1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Rectangle 7"/>
            <p:cNvSpPr>
              <a:spLocks noChangeArrowheads="1"/>
            </p:cNvSpPr>
            <p:nvPr/>
          </p:nvSpPr>
          <p:spPr bwMode="auto">
            <a:xfrm>
              <a:off x="3089843" y="1713558"/>
              <a:ext cx="1167174" cy="525748"/>
            </a:xfrm>
            <a:prstGeom prst="ellipse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9050" tIns="19050" rIns="19050" bIns="19050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FontTx/>
                <a:buNone/>
              </a:pPr>
              <a:r>
                <a:rPr lang="zh-CN" altLang="en-US" sz="24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人事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cxnSp>
        <p:nvCxnSpPr>
          <p:cNvPr id="44" name="直接连接符 43"/>
          <p:cNvCxnSpPr>
            <a:stCxn id="7" idx="7"/>
            <a:endCxn id="19" idx="3"/>
          </p:cNvCxnSpPr>
          <p:nvPr/>
        </p:nvCxnSpPr>
        <p:spPr>
          <a:xfrm flipV="1">
            <a:off x="2236893" y="3748231"/>
            <a:ext cx="1134967" cy="1043140"/>
          </a:xfrm>
          <a:prstGeom prst="line">
            <a:avLst/>
          </a:prstGeom>
          <a:ln w="9525">
            <a:solidFill>
              <a:srgbClr val="00B1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直接连接符 45"/>
          <p:cNvCxnSpPr>
            <a:stCxn id="19" idx="1"/>
            <a:endCxn id="20" idx="5"/>
          </p:cNvCxnSpPr>
          <p:nvPr/>
        </p:nvCxnSpPr>
        <p:spPr>
          <a:xfrm>
            <a:off x="4414218" y="3748231"/>
            <a:ext cx="1182525" cy="1043140"/>
          </a:xfrm>
          <a:prstGeom prst="line">
            <a:avLst/>
          </a:prstGeom>
          <a:ln w="9525">
            <a:solidFill>
              <a:srgbClr val="00B1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直接连接符 47"/>
          <p:cNvCxnSpPr>
            <a:stCxn id="20" idx="7"/>
            <a:endCxn id="41" idx="3"/>
          </p:cNvCxnSpPr>
          <p:nvPr/>
        </p:nvCxnSpPr>
        <p:spPr>
          <a:xfrm flipV="1">
            <a:off x="6639101" y="3748231"/>
            <a:ext cx="1138784" cy="1043140"/>
          </a:xfrm>
          <a:prstGeom prst="line">
            <a:avLst/>
          </a:prstGeom>
          <a:ln w="9525">
            <a:solidFill>
              <a:srgbClr val="00B1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直接连接符 49"/>
          <p:cNvCxnSpPr>
            <a:stCxn id="41" idx="1"/>
            <a:endCxn id="21" idx="5"/>
          </p:cNvCxnSpPr>
          <p:nvPr/>
        </p:nvCxnSpPr>
        <p:spPr>
          <a:xfrm>
            <a:off x="8820243" y="3748231"/>
            <a:ext cx="1181186" cy="1043140"/>
          </a:xfrm>
          <a:prstGeom prst="line">
            <a:avLst/>
          </a:prstGeom>
          <a:ln w="9525">
            <a:solidFill>
              <a:srgbClr val="00B1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651756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" name="图片 5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37338"/>
            <a:ext cx="12192000" cy="6894576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2324100"/>
            <a:ext cx="12192000" cy="4533900"/>
          </a:xfrm>
          <a:prstGeom prst="rect">
            <a:avLst/>
          </a:prstGeom>
          <a:solidFill>
            <a:srgbClr val="00B1B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1063003" y="2678863"/>
            <a:ext cx="8879281" cy="1018227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绩效考核与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绩效管理</a:t>
            </a:r>
          </a:p>
        </p:txBody>
      </p:sp>
      <p:graphicFrame>
        <p:nvGraphicFramePr>
          <p:cNvPr id="58" name="Group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66565929"/>
              </p:ext>
            </p:extLst>
          </p:nvPr>
        </p:nvGraphicFramePr>
        <p:xfrm>
          <a:off x="466724" y="3838574"/>
          <a:ext cx="11258552" cy="2569528"/>
        </p:xfrm>
        <a:graphic>
          <a:graphicData uri="http://schemas.openxmlformats.org/drawingml/2006/table">
            <a:tbl>
              <a:tblPr/>
              <a:tblGrid>
                <a:gridCol w="1200150"/>
                <a:gridCol w="2314575"/>
                <a:gridCol w="2471737"/>
                <a:gridCol w="2928939"/>
                <a:gridCol w="2343151"/>
              </a:tblGrid>
              <a:tr h="433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过程完整性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管理侧重点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主题和对象的地位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出现的阶段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1922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绩效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管理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一个完整的管理过程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侧重于事先沟通与绩效提高，强调事先沟通、承诺与促进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评估人与被评估人共同努力以期达到预定目标，被评估人处于主动地位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伴随着管理的全过程（事前、事中、事后）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9175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绩效</a:t>
                      </a:r>
                      <a:endParaRPr kumimoji="0" lang="en-US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微软雅黑" pitchFamily="34" charset="-122"/>
                        <a:ea typeface="微软雅黑" pitchFamily="34" charset="-12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评估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管理过程中的局部（第三个）环节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侧重于判断和评估，强调时候的评价与威胁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评估人对被评估人做出评价，被评估人处于被动地位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>
                              <a:lumMod val="95000"/>
                            </a:schemeClr>
                          </a:solidFill>
                          <a:effectLst/>
                          <a:latin typeface="微软雅黑" pitchFamily="34" charset="-122"/>
                          <a:ea typeface="微软雅黑" pitchFamily="34" charset="-122"/>
                        </a:rPr>
                        <a:t>只出现在特定的时期（事后）</a:t>
                      </a:r>
                    </a:p>
                  </a:txBody>
                  <a:tcPr marL="90170" marR="90170" marT="46990" marB="46990" anchor="ctr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0174096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496291" y="-14514"/>
            <a:ext cx="3049483" cy="7086827"/>
          </a:xfrm>
          <a:prstGeom prst="line">
            <a:avLst/>
          </a:prstGeom>
          <a:ln>
            <a:solidFill>
              <a:srgbClr val="00B0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标注 4"/>
          <p:cNvSpPr/>
          <p:nvPr/>
        </p:nvSpPr>
        <p:spPr>
          <a:xfrm>
            <a:off x="711199" y="2728685"/>
            <a:ext cx="2751216" cy="1843315"/>
          </a:xfrm>
          <a:prstGeom prst="wedgeRectCallout">
            <a:avLst>
              <a:gd name="adj1" fmla="val -8172"/>
              <a:gd name="adj2" fmla="val 73524"/>
            </a:avLst>
          </a:prstGeom>
          <a:solidFill>
            <a:schemeClr val="bg1"/>
          </a:solidFill>
          <a:ln>
            <a:solidFill>
              <a:srgbClr val="00B0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标注 5"/>
          <p:cNvSpPr/>
          <p:nvPr/>
        </p:nvSpPr>
        <p:spPr>
          <a:xfrm flipH="1">
            <a:off x="2823787" y="3091543"/>
            <a:ext cx="1733698" cy="1146629"/>
          </a:xfrm>
          <a:prstGeom prst="wedgeRectCallout">
            <a:avLst>
              <a:gd name="adj1" fmla="val -8275"/>
              <a:gd name="adj2" fmla="val 72626"/>
            </a:avLst>
          </a:prstGeom>
          <a:noFill/>
          <a:ln>
            <a:solidFill>
              <a:srgbClr val="00B0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99936" y="3055425"/>
            <a:ext cx="27753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00B0B9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PART </a:t>
            </a:r>
            <a:r>
              <a:rPr lang="en-US" altLang="zh-CN" sz="6000" dirty="0" smtClean="0">
                <a:solidFill>
                  <a:srgbClr val="00B0B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5</a:t>
            </a:r>
          </a:p>
          <a:p>
            <a:pPr algn="r"/>
            <a:r>
              <a:rPr lang="en-US" altLang="zh-CN" sz="2800" dirty="0" smtClean="0">
                <a:solidFill>
                  <a:srgbClr val="00B0B9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contents</a:t>
            </a:r>
            <a:endParaRPr lang="zh-CN" altLang="en-US" sz="6000" dirty="0">
              <a:solidFill>
                <a:srgbClr val="00B0B9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21944" y="1550299"/>
            <a:ext cx="7170056" cy="35409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6000" b="1" dirty="0" smtClean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离职管理</a:t>
            </a:r>
            <a:endParaRPr lang="en-US" altLang="zh-CN" sz="6000" b="1" dirty="0" smtClean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endParaRPr lang="en-US" altLang="zh-CN" sz="1200" b="1" dirty="0" smtClean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员工离职</a:t>
            </a:r>
            <a:r>
              <a:rPr lang="zh-CN" altLang="en-US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管理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是</a:t>
            </a:r>
            <a:r>
              <a:rPr lang="zh-CN" altLang="zh-CN" sz="2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企业避免发生劳动争议纠纷的最后操作</a:t>
            </a: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环节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离职管理的流程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交接内容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准备工作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赔偿金的支付</a:t>
            </a:r>
            <a:endParaRPr lang="zh-CN" altLang="en-US" sz="4800" b="1" dirty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58345036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2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0840" y="-21429"/>
            <a:ext cx="10319143" cy="6879429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-38100" y="-19050"/>
            <a:ext cx="7467600" cy="6896100"/>
          </a:xfrm>
          <a:custGeom>
            <a:avLst/>
            <a:gdLst>
              <a:gd name="connsiteX0" fmla="*/ 0 w 7467600"/>
              <a:gd name="connsiteY0" fmla="*/ 0 h 6877050"/>
              <a:gd name="connsiteX1" fmla="*/ 0 w 7467600"/>
              <a:gd name="connsiteY1" fmla="*/ 6877050 h 6877050"/>
              <a:gd name="connsiteX2" fmla="*/ 7467600 w 7467600"/>
              <a:gd name="connsiteY2" fmla="*/ 6877050 h 6877050"/>
              <a:gd name="connsiteX3" fmla="*/ 4495800 w 7467600"/>
              <a:gd name="connsiteY3" fmla="*/ 0 h 6877050"/>
              <a:gd name="connsiteX4" fmla="*/ 0 w 7467600"/>
              <a:gd name="connsiteY4" fmla="*/ 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7600" h="6877050">
                <a:moveTo>
                  <a:pt x="0" y="0"/>
                </a:moveTo>
                <a:lnTo>
                  <a:pt x="0" y="6877050"/>
                </a:lnTo>
                <a:lnTo>
                  <a:pt x="7467600" y="6877050"/>
                </a:lnTo>
                <a:lnTo>
                  <a:pt x="44958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73149" y="696061"/>
            <a:ext cx="56512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离职管理流程</a:t>
            </a:r>
            <a:endParaRPr lang="zh-CN" altLang="en-US" sz="6000" b="1" dirty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2" name="组合 41"/>
          <p:cNvGrpSpPr/>
          <p:nvPr/>
        </p:nvGrpSpPr>
        <p:grpSpPr>
          <a:xfrm>
            <a:off x="711199" y="2857500"/>
            <a:ext cx="10727344" cy="2665446"/>
            <a:chOff x="711199" y="2857500"/>
            <a:chExt cx="10727344" cy="2665446"/>
          </a:xfrm>
        </p:grpSpPr>
        <p:sp>
          <p:nvSpPr>
            <p:cNvPr id="7" name="椭圆 6"/>
            <p:cNvSpPr/>
            <p:nvPr/>
          </p:nvSpPr>
          <p:spPr>
            <a:xfrm>
              <a:off x="711199" y="28575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314310" y="28575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17421" y="28575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20531" y="34290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975692" y="4372009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631649" y="4372009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0287606" y="4370387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>
              <a:stCxn id="7" idx="6"/>
              <a:endCxn id="9" idx="6"/>
            </p:cNvCxnSpPr>
            <p:nvPr/>
          </p:nvCxnSpPr>
          <p:spPr>
            <a:xfrm>
              <a:off x="1862136" y="3432969"/>
              <a:ext cx="3206222" cy="0"/>
            </a:xfrm>
            <a:prstGeom prst="line">
              <a:avLst/>
            </a:prstGeom>
            <a:ln w="19050">
              <a:solidFill>
                <a:srgbClr val="00B0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9" idx="6"/>
              <a:endCxn id="11" idx="1"/>
            </p:cNvCxnSpPr>
            <p:nvPr/>
          </p:nvCxnSpPr>
          <p:spPr>
            <a:xfrm>
              <a:off x="5068358" y="3432969"/>
              <a:ext cx="2075885" cy="1107591"/>
            </a:xfrm>
            <a:prstGeom prst="line">
              <a:avLst/>
            </a:prstGeom>
            <a:ln w="19050">
              <a:solidFill>
                <a:srgbClr val="00B0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1" idx="6"/>
              <a:endCxn id="13" idx="2"/>
            </p:cNvCxnSpPr>
            <p:nvPr/>
          </p:nvCxnSpPr>
          <p:spPr>
            <a:xfrm flipV="1">
              <a:off x="8126629" y="4945856"/>
              <a:ext cx="2160977" cy="1622"/>
            </a:xfrm>
            <a:prstGeom prst="line">
              <a:avLst/>
            </a:prstGeom>
            <a:ln w="19050">
              <a:solidFill>
                <a:srgbClr val="00B0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927099" y="3226597"/>
              <a:ext cx="7191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准备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8847549" y="4755393"/>
              <a:ext cx="7191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存档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7191592" y="4755392"/>
              <a:ext cx="7191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清算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5736431" y="3826671"/>
              <a:ext cx="7191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交谈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4133321" y="3240883"/>
              <a:ext cx="7191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面谈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 Box 22"/>
            <p:cNvSpPr txBox="1">
              <a:spLocks noChangeArrowheads="1"/>
            </p:cNvSpPr>
            <p:nvPr/>
          </p:nvSpPr>
          <p:spPr bwMode="auto">
            <a:xfrm>
              <a:off x="2530210" y="3226596"/>
              <a:ext cx="7191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告知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3" name="Text Box 23"/>
            <p:cNvSpPr txBox="1">
              <a:spLocks noChangeArrowheads="1"/>
            </p:cNvSpPr>
            <p:nvPr/>
          </p:nvSpPr>
          <p:spPr bwMode="auto">
            <a:xfrm>
              <a:off x="10503506" y="4739483"/>
              <a:ext cx="719137" cy="4001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0" name="任意多边形 39"/>
          <p:cNvSpPr/>
          <p:nvPr/>
        </p:nvSpPr>
        <p:spPr>
          <a:xfrm rot="155063">
            <a:off x="1260995" y="4288967"/>
            <a:ext cx="4698142" cy="2571657"/>
          </a:xfrm>
          <a:custGeom>
            <a:avLst/>
            <a:gdLst>
              <a:gd name="connsiteX0" fmla="*/ 0 w 4057650"/>
              <a:gd name="connsiteY0" fmla="*/ 171450 h 2343150"/>
              <a:gd name="connsiteX1" fmla="*/ 285750 w 4057650"/>
              <a:gd name="connsiteY1" fmla="*/ 2343150 h 2343150"/>
              <a:gd name="connsiteX2" fmla="*/ 2438400 w 4057650"/>
              <a:gd name="connsiteY2" fmla="*/ 2076450 h 2343150"/>
              <a:gd name="connsiteX3" fmla="*/ 4057650 w 4057650"/>
              <a:gd name="connsiteY3" fmla="*/ 1104900 h 2343150"/>
              <a:gd name="connsiteX4" fmla="*/ 3505200 w 4057650"/>
              <a:gd name="connsiteY4" fmla="*/ 0 h 2343150"/>
              <a:gd name="connsiteX5" fmla="*/ 0 w 4057650"/>
              <a:gd name="connsiteY5" fmla="*/ 171450 h 234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7650" h="2343150">
                <a:moveTo>
                  <a:pt x="0" y="171450"/>
                </a:moveTo>
                <a:lnTo>
                  <a:pt x="285750" y="2343150"/>
                </a:lnTo>
                <a:lnTo>
                  <a:pt x="2438400" y="2076450"/>
                </a:lnTo>
                <a:lnTo>
                  <a:pt x="4057650" y="1104900"/>
                </a:lnTo>
                <a:lnTo>
                  <a:pt x="3505200" y="0"/>
                </a:lnTo>
                <a:lnTo>
                  <a:pt x="0" y="171450"/>
                </a:lnTo>
                <a:close/>
              </a:path>
            </a:pathLst>
          </a:custGeom>
          <a:noFill/>
          <a:ln>
            <a:solidFill>
              <a:srgbClr val="00B1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1374841" y="4739483"/>
            <a:ext cx="4492890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5000"/>
              </a:lnSpc>
              <a:spcBef>
                <a:spcPct val="0"/>
              </a:spcBef>
            </a:pPr>
            <a:r>
              <a:rPr lang="zh-CN" altLang="zh-CN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人力资源</a:t>
            </a:r>
            <a:r>
              <a:rPr lang="zh-CN" altLang="zh-CN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管理者应该及时纠正企业不合法的做法，别让离职员工带着怨恨离开企业。</a:t>
            </a:r>
          </a:p>
        </p:txBody>
      </p:sp>
    </p:spTree>
    <p:extLst>
      <p:ext uri="{BB962C8B-B14F-4D97-AF65-F5344CB8AC3E}">
        <p14:creationId xmlns:p14="http://schemas.microsoft.com/office/powerpoint/2010/main" val="428730108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0" y="0"/>
            <a:ext cx="11430000" cy="685800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14514"/>
            <a:ext cx="10349344" cy="689266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7402286" y="-14514"/>
            <a:ext cx="4818743" cy="6892664"/>
          </a:xfrm>
          <a:custGeom>
            <a:avLst/>
            <a:gdLst>
              <a:gd name="connsiteX0" fmla="*/ 0 w 4818743"/>
              <a:gd name="connsiteY0" fmla="*/ 0 h 6865257"/>
              <a:gd name="connsiteX1" fmla="*/ 2960914 w 4818743"/>
              <a:gd name="connsiteY1" fmla="*/ 6865257 h 6865257"/>
              <a:gd name="connsiteX2" fmla="*/ 4818743 w 4818743"/>
              <a:gd name="connsiteY2" fmla="*/ 6865257 h 6865257"/>
              <a:gd name="connsiteX3" fmla="*/ 4818743 w 4818743"/>
              <a:gd name="connsiteY3" fmla="*/ 14514 h 6865257"/>
              <a:gd name="connsiteX4" fmla="*/ 0 w 4818743"/>
              <a:gd name="connsiteY4" fmla="*/ 0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8743" h="6865257">
                <a:moveTo>
                  <a:pt x="0" y="0"/>
                </a:moveTo>
                <a:lnTo>
                  <a:pt x="2960914" y="6865257"/>
                </a:lnTo>
                <a:lnTo>
                  <a:pt x="4818743" y="6865257"/>
                </a:lnTo>
                <a:lnTo>
                  <a:pt x="4818743" y="1451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861677" y="701936"/>
            <a:ext cx="9434842" cy="18466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赔偿金的支付</a:t>
            </a:r>
            <a:endParaRPr lang="en-US" altLang="zh-CN" b="1" dirty="0" smtClean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 smtClean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2627313" y="1977917"/>
            <a:ext cx="576262" cy="3118068"/>
          </a:xfrm>
          <a:prstGeom prst="rightArrow">
            <a:avLst>
              <a:gd name="adj1" fmla="val 50000"/>
              <a:gd name="adj2" fmla="val 40155"/>
            </a:avLst>
          </a:prstGeom>
          <a:noFill/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9600"/>
          </a:p>
        </p:txBody>
      </p:sp>
      <p:sp>
        <p:nvSpPr>
          <p:cNvPr id="22" name="AutoShape 13"/>
          <p:cNvSpPr>
            <a:spLocks noChangeArrowheads="1"/>
          </p:cNvSpPr>
          <p:nvPr/>
        </p:nvSpPr>
        <p:spPr bwMode="auto">
          <a:xfrm>
            <a:off x="4338046" y="5845163"/>
            <a:ext cx="204383" cy="601742"/>
          </a:xfrm>
          <a:prstGeom prst="flowChartAlternateProcess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14"/>
          <p:cNvSpPr>
            <a:spLocks noChangeArrowheads="1"/>
          </p:cNvSpPr>
          <p:nvPr/>
        </p:nvSpPr>
        <p:spPr bwMode="auto">
          <a:xfrm>
            <a:off x="9302595" y="4795114"/>
            <a:ext cx="204382" cy="601742"/>
          </a:xfrm>
          <a:prstGeom prst="flowChartAlternateProcess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aphicFrame>
        <p:nvGraphicFramePr>
          <p:cNvPr id="13" name="Group 4"/>
          <p:cNvGraphicFramePr>
            <a:graphicFrameLocks noGrp="1"/>
          </p:cNvGraphicFramePr>
          <p:nvPr>
            <p:ph idx="4294967295"/>
            <p:extLst>
              <p:ext uri="{D42A27DB-BD31-4B8C-83A1-F6EECF244321}">
                <p14:modId xmlns:p14="http://schemas.microsoft.com/office/powerpoint/2010/main" val="3958404286"/>
              </p:ext>
            </p:extLst>
          </p:nvPr>
        </p:nvGraphicFramePr>
        <p:xfrm>
          <a:off x="977770" y="2573352"/>
          <a:ext cx="10266493" cy="3225801"/>
        </p:xfrm>
        <a:graphic>
          <a:graphicData uri="http://schemas.openxmlformats.org/drawingml/2006/table">
            <a:tbl>
              <a:tblPr/>
              <a:tblGrid>
                <a:gridCol w="3422837"/>
                <a:gridCol w="3514668"/>
                <a:gridCol w="3328988"/>
              </a:tblGrid>
              <a:tr h="644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1B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解除或终止的情形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1B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企业支付经济补偿金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2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B1BB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企业不支付经济补偿金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劳动者单方解除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企业有违法活过错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企业无过错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用人单位单方解除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劳动者无过错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劳动者过错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61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劳动合同的终止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法定的企业方原因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法定的劳动者原因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6445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非全日制用功的终止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sz="18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微软雅黑" panose="020B0503020204020204" pitchFamily="34" charset="-122"/>
                          <a:ea typeface="微软雅黑" panose="020B0503020204020204" pitchFamily="34" charset="-122"/>
                        </a:rPr>
                        <a:t>双方随时通知对方终止，企业不支付经济补偿金</a:t>
                      </a: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微软雅黑" panose="020B0503020204020204" pitchFamily="34" charset="-122"/>
                        <a:ea typeface="微软雅黑" panose="020B0503020204020204" pitchFamily="34" charset="-122"/>
                      </a:endParaRPr>
                    </a:p>
                  </a:txBody>
                  <a:tcPr marL="90000" marR="90000" marT="46800" marB="46800"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742427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>
            <a:off x="1496291" y="-14514"/>
            <a:ext cx="3037187" cy="7058252"/>
          </a:xfrm>
          <a:prstGeom prst="line">
            <a:avLst/>
          </a:prstGeom>
          <a:ln>
            <a:solidFill>
              <a:srgbClr val="00B0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标注 4"/>
          <p:cNvSpPr/>
          <p:nvPr/>
        </p:nvSpPr>
        <p:spPr>
          <a:xfrm>
            <a:off x="711199" y="2728685"/>
            <a:ext cx="2751216" cy="1843315"/>
          </a:xfrm>
          <a:prstGeom prst="wedgeRectCallout">
            <a:avLst>
              <a:gd name="adj1" fmla="val -8172"/>
              <a:gd name="adj2" fmla="val 73524"/>
            </a:avLst>
          </a:prstGeom>
          <a:solidFill>
            <a:schemeClr val="bg1"/>
          </a:solidFill>
          <a:ln>
            <a:solidFill>
              <a:srgbClr val="00B0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标注 5"/>
          <p:cNvSpPr/>
          <p:nvPr/>
        </p:nvSpPr>
        <p:spPr>
          <a:xfrm flipH="1">
            <a:off x="2823787" y="3091543"/>
            <a:ext cx="1733698" cy="1146629"/>
          </a:xfrm>
          <a:prstGeom prst="wedgeRectCallout">
            <a:avLst>
              <a:gd name="adj1" fmla="val -8275"/>
              <a:gd name="adj2" fmla="val 72626"/>
            </a:avLst>
          </a:prstGeom>
          <a:noFill/>
          <a:ln>
            <a:solidFill>
              <a:srgbClr val="00B0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1099936" y="3055425"/>
            <a:ext cx="27753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00B0B9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PART </a:t>
            </a:r>
            <a:r>
              <a:rPr lang="en-US" altLang="zh-CN" sz="6000" dirty="0" smtClean="0">
                <a:solidFill>
                  <a:srgbClr val="00B0B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1</a:t>
            </a:r>
          </a:p>
          <a:p>
            <a:pPr algn="r"/>
            <a:r>
              <a:rPr lang="en-US" altLang="zh-CN" sz="2800" dirty="0" smtClean="0">
                <a:solidFill>
                  <a:srgbClr val="00B0B9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contents</a:t>
            </a:r>
            <a:endParaRPr lang="zh-CN" altLang="en-US" sz="6000" dirty="0">
              <a:solidFill>
                <a:srgbClr val="00B0B9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5021944" y="1550299"/>
            <a:ext cx="7170056" cy="457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35000"/>
              </a:lnSpc>
            </a:pPr>
            <a:r>
              <a:rPr lang="zh-CN" altLang="en-US" sz="6000" b="1" dirty="0" smtClean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招聘工作</a:t>
            </a:r>
            <a:endParaRPr lang="en-US" altLang="zh-CN" sz="6000" b="1" dirty="0" smtClean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endParaRPr lang="en-US" altLang="zh-CN" sz="1200" b="1" dirty="0" smtClean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就是把“合适的人”招募进来，匹配至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zh-CN" sz="28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合适的岗位</a:t>
            </a:r>
            <a:endParaRPr lang="en-US" altLang="zh-CN" sz="28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endParaRPr lang="en-US" altLang="zh-CN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招聘工作的流程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招聘需求的确认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简历筛选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面试测试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</a:pPr>
            <a:endParaRPr lang="zh-CN" altLang="en-US" sz="4800" b="1" dirty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0057661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直角三角形 4"/>
          <p:cNvSpPr/>
          <p:nvPr/>
        </p:nvSpPr>
        <p:spPr>
          <a:xfrm flipH="1" flipV="1">
            <a:off x="10358438" y="-2"/>
            <a:ext cx="1833562" cy="4229101"/>
          </a:xfrm>
          <a:prstGeom prst="rtTriangle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3" name="组合 22"/>
          <p:cNvGrpSpPr/>
          <p:nvPr/>
        </p:nvGrpSpPr>
        <p:grpSpPr>
          <a:xfrm>
            <a:off x="1008818" y="1832676"/>
            <a:ext cx="1167042" cy="1171765"/>
            <a:chOff x="1118671" y="1693112"/>
            <a:chExt cx="1167042" cy="1171765"/>
          </a:xfrm>
        </p:grpSpPr>
        <p:sp>
          <p:nvSpPr>
            <p:cNvPr id="7" name="AutoShape 6"/>
            <p:cNvSpPr>
              <a:spLocks noChangeArrowheads="1"/>
            </p:cNvSpPr>
            <p:nvPr/>
          </p:nvSpPr>
          <p:spPr bwMode="auto">
            <a:xfrm rot="5400000">
              <a:off x="1116309" y="1695791"/>
              <a:ext cx="1171765" cy="1166407"/>
            </a:xfrm>
            <a:prstGeom prst="ellipse">
              <a:avLst/>
            </a:prstGeom>
            <a:solidFill>
              <a:srgbClr val="00B1BB"/>
            </a:solidFill>
            <a:ln w="25400">
              <a:noFill/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endParaRPr lang="zh-CN" altLang="en-US" sz="2000" b="1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Rectangle 7"/>
            <p:cNvSpPr>
              <a:spLocks noChangeArrowheads="1"/>
            </p:cNvSpPr>
            <p:nvPr/>
          </p:nvSpPr>
          <p:spPr bwMode="auto">
            <a:xfrm>
              <a:off x="1118671" y="2217996"/>
              <a:ext cx="1167042" cy="294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9050" tIns="19050" rIns="19050" bIns="19050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spcBef>
                  <a:spcPct val="0"/>
                </a:spcBef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所在部门</a:t>
              </a:r>
            </a:p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endParaRPr lang="zh-CN" altLang="en-US" sz="2000" b="1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2290192" y="2714167"/>
            <a:ext cx="1187959" cy="1171765"/>
            <a:chOff x="2304480" y="2885623"/>
            <a:chExt cx="1187959" cy="1171765"/>
          </a:xfrm>
        </p:grpSpPr>
        <p:sp>
          <p:nvSpPr>
            <p:cNvPr id="9" name="AutoShape 9"/>
            <p:cNvSpPr>
              <a:spLocks noChangeArrowheads="1"/>
            </p:cNvSpPr>
            <p:nvPr/>
          </p:nvSpPr>
          <p:spPr bwMode="auto">
            <a:xfrm rot="5400000">
              <a:off x="2323035" y="2887985"/>
              <a:ext cx="1171765" cy="1167042"/>
            </a:xfrm>
            <a:prstGeom prst="ellipse">
              <a:avLst/>
            </a:prstGeom>
            <a:solidFill>
              <a:srgbClr val="00B1BB"/>
            </a:solidFill>
            <a:ln w="25400">
              <a:noFill/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endParaRPr lang="zh-CN" altLang="en-US" sz="2000" b="1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Rectangle 10"/>
            <p:cNvSpPr>
              <a:spLocks noChangeArrowheads="1"/>
            </p:cNvSpPr>
            <p:nvPr/>
          </p:nvSpPr>
          <p:spPr bwMode="auto">
            <a:xfrm>
              <a:off x="2304480" y="3324493"/>
              <a:ext cx="1167042" cy="294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9050" tIns="19050" rIns="19050" bIns="19050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行政部</a:t>
              </a: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1008818" y="3650754"/>
            <a:ext cx="1184136" cy="1171765"/>
            <a:chOff x="1118672" y="3419486"/>
            <a:chExt cx="1184136" cy="1171765"/>
          </a:xfrm>
        </p:grpSpPr>
        <p:sp>
          <p:nvSpPr>
            <p:cNvPr id="11" name="AutoShape 12"/>
            <p:cNvSpPr>
              <a:spLocks noChangeArrowheads="1"/>
            </p:cNvSpPr>
            <p:nvPr/>
          </p:nvSpPr>
          <p:spPr bwMode="auto">
            <a:xfrm rot="5400000">
              <a:off x="1116310" y="3421848"/>
              <a:ext cx="1171765" cy="1167042"/>
            </a:xfrm>
            <a:prstGeom prst="ellipse">
              <a:avLst/>
            </a:prstGeom>
            <a:solidFill>
              <a:srgbClr val="00B1BB"/>
            </a:solidFill>
            <a:ln w="25400">
              <a:noFill/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endParaRPr lang="zh-CN" altLang="en-US" sz="2000" b="1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Rectangle 13"/>
            <p:cNvSpPr>
              <a:spLocks noChangeArrowheads="1"/>
            </p:cNvSpPr>
            <p:nvPr/>
          </p:nvSpPr>
          <p:spPr bwMode="auto">
            <a:xfrm>
              <a:off x="1135766" y="3858356"/>
              <a:ext cx="1167042" cy="294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9050" tIns="19050" rIns="19050" bIns="19050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财务部</a:t>
              </a:r>
            </a:p>
          </p:txBody>
        </p:sp>
      </p:grpSp>
      <p:grpSp>
        <p:nvGrpSpPr>
          <p:cNvPr id="28" name="组合 27"/>
          <p:cNvGrpSpPr/>
          <p:nvPr/>
        </p:nvGrpSpPr>
        <p:grpSpPr>
          <a:xfrm>
            <a:off x="2290192" y="4579619"/>
            <a:ext cx="1170219" cy="1171765"/>
            <a:chOff x="1075811" y="4246633"/>
            <a:chExt cx="1170219" cy="1171765"/>
          </a:xfrm>
        </p:grpSpPr>
        <p:sp>
          <p:nvSpPr>
            <p:cNvPr id="13" name="AutoShape 15"/>
            <p:cNvSpPr>
              <a:spLocks noChangeArrowheads="1"/>
            </p:cNvSpPr>
            <p:nvPr/>
          </p:nvSpPr>
          <p:spPr bwMode="auto">
            <a:xfrm rot="5400000">
              <a:off x="1073767" y="4248677"/>
              <a:ext cx="1171765" cy="1167677"/>
            </a:xfrm>
            <a:prstGeom prst="ellipse">
              <a:avLst/>
            </a:prstGeom>
            <a:solidFill>
              <a:srgbClr val="00B1BB"/>
            </a:solidFill>
            <a:ln w="25400">
              <a:noFill/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endParaRPr lang="zh-CN" altLang="en-US" sz="800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4" name="Rectangle 16"/>
            <p:cNvSpPr>
              <a:spLocks noChangeArrowheads="1"/>
            </p:cNvSpPr>
            <p:nvPr/>
          </p:nvSpPr>
          <p:spPr bwMode="auto">
            <a:xfrm>
              <a:off x="1078988" y="4651790"/>
              <a:ext cx="1167042" cy="294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9050" tIns="19050" rIns="19050" bIns="19050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人力资源</a:t>
              </a:r>
            </a:p>
          </p:txBody>
        </p:sp>
      </p:grpSp>
      <p:sp>
        <p:nvSpPr>
          <p:cNvPr id="15" name="Rectangle 18"/>
          <p:cNvSpPr>
            <a:spLocks noChangeArrowheads="1"/>
          </p:cNvSpPr>
          <p:nvPr/>
        </p:nvSpPr>
        <p:spPr bwMode="auto">
          <a:xfrm>
            <a:off x="4244393" y="4979843"/>
            <a:ext cx="7271332" cy="57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9136" tIns="17780" rIns="17780" bIns="17780" anchor="ctr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857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>
              <a:lnSpc>
                <a:spcPct val="135000"/>
              </a:lnSpc>
              <a:spcBef>
                <a:spcPct val="0"/>
              </a:spcBef>
              <a:spcAft>
                <a:spcPct val="15000"/>
              </a:spcAft>
              <a:buFont typeface="Wingdings 2" panose="05020102010507070707" pitchFamily="18" charset="2"/>
              <a:buChar char=""/>
            </a:pPr>
            <a:r>
              <a:rPr lang="zh-CN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是否有危机处理项及需要承担经济责任尚未履行的，培训服务期限协议是否履行完成，是否有保密协议需履行，是否签订竞业协议等</a:t>
            </a:r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4244393" y="4059859"/>
            <a:ext cx="6177450" cy="57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9136" tIns="17780" rIns="17780" bIns="17780" anchor="ctr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857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 eaLnBrk="1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 2" panose="05020102010507070707" pitchFamily="18" charset="2"/>
              <a:buChar char=""/>
            </a:pPr>
            <a:r>
              <a:rPr lang="zh-CN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账务是否清理完毕等</a:t>
            </a: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4244393" y="3034826"/>
            <a:ext cx="6177450" cy="57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9136" tIns="17780" rIns="17780" bIns="17780" anchor="ctr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857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 eaLnBrk="1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 2" panose="05020102010507070707" pitchFamily="18" charset="2"/>
              <a:buChar char=""/>
            </a:pPr>
            <a:r>
              <a:rPr lang="zh-CN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领用物品的归还确认，损坏物品的确认及赔偿等</a:t>
            </a:r>
          </a:p>
        </p:txBody>
      </p:sp>
      <p:grpSp>
        <p:nvGrpSpPr>
          <p:cNvPr id="27" name="组合 26"/>
          <p:cNvGrpSpPr/>
          <p:nvPr/>
        </p:nvGrpSpPr>
        <p:grpSpPr>
          <a:xfrm>
            <a:off x="1008818" y="5468833"/>
            <a:ext cx="1178948" cy="1171765"/>
            <a:chOff x="1008818" y="5219485"/>
            <a:chExt cx="1178948" cy="1171765"/>
          </a:xfrm>
        </p:grpSpPr>
        <p:sp>
          <p:nvSpPr>
            <p:cNvPr id="18" name="AutoShape 21"/>
            <p:cNvSpPr>
              <a:spLocks noChangeArrowheads="1"/>
            </p:cNvSpPr>
            <p:nvPr/>
          </p:nvSpPr>
          <p:spPr bwMode="auto">
            <a:xfrm rot="5400000">
              <a:off x="1006774" y="5221529"/>
              <a:ext cx="1171765" cy="1167677"/>
            </a:xfrm>
            <a:prstGeom prst="ellipse">
              <a:avLst/>
            </a:prstGeom>
            <a:solidFill>
              <a:srgbClr val="00B1BB"/>
            </a:solidFill>
            <a:ln w="25400">
              <a:noFill/>
              <a:miter lim="800000"/>
              <a:headEnd/>
              <a:tailEnd/>
            </a:ln>
          </p:spPr>
          <p:txBody>
            <a:bodyPr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>
                <a:spcBef>
                  <a:spcPct val="0"/>
                </a:spcBef>
                <a:buNone/>
              </a:pPr>
              <a:endParaRPr lang="zh-CN" altLang="en-US" sz="8000">
                <a:solidFill>
                  <a:srgbClr val="0066FF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Rectangle 22"/>
            <p:cNvSpPr>
              <a:spLocks noChangeArrowheads="1"/>
            </p:cNvSpPr>
            <p:nvPr/>
          </p:nvSpPr>
          <p:spPr bwMode="auto">
            <a:xfrm>
              <a:off x="1020724" y="5709971"/>
              <a:ext cx="1167042" cy="29402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lIns="19050" tIns="19050" rIns="19050" bIns="19050" anchor="ctr"/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工资、补偿金清算</a:t>
              </a:r>
            </a:p>
          </p:txBody>
        </p:sp>
      </p:grpSp>
      <p:sp>
        <p:nvSpPr>
          <p:cNvPr id="20" name="Rectangle 24"/>
          <p:cNvSpPr>
            <a:spLocks noChangeArrowheads="1"/>
          </p:cNvSpPr>
          <p:nvPr/>
        </p:nvSpPr>
        <p:spPr bwMode="auto">
          <a:xfrm>
            <a:off x="4277094" y="6045046"/>
            <a:ext cx="7098131" cy="57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9136" tIns="17780" rIns="17780" bIns="17780" anchor="ctr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857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 eaLnBrk="1" hangingPunct="1">
              <a:lnSpc>
                <a:spcPct val="135000"/>
              </a:lnSpc>
              <a:spcBef>
                <a:spcPct val="0"/>
              </a:spcBef>
              <a:buFont typeface="Wingdings 2" panose="05020102010507070707" pitchFamily="18" charset="2"/>
              <a:buChar char=""/>
            </a:pPr>
            <a:r>
              <a:rPr lang="zh-CN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包括：离职月的工资清算，经济补偿金的核算内容，培训服务期协议违约责任清算，竞业限制协议中的补偿金履行的确认</a:t>
            </a:r>
          </a:p>
        </p:txBody>
      </p:sp>
      <p:sp>
        <p:nvSpPr>
          <p:cNvPr id="21" name="Rectangle 25"/>
          <p:cNvSpPr>
            <a:spLocks noChangeArrowheads="1"/>
          </p:cNvSpPr>
          <p:nvPr/>
        </p:nvSpPr>
        <p:spPr bwMode="auto">
          <a:xfrm>
            <a:off x="4244393" y="2027134"/>
            <a:ext cx="7030826" cy="5747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9136" tIns="17780" rIns="17780" bIns="17780" anchor="ctr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857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1" eaLnBrk="1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Font typeface="Wingdings 2" panose="05020102010507070707" pitchFamily="18" charset="2"/>
              <a:buChar char=""/>
            </a:pPr>
            <a:r>
              <a:rPr lang="zh-CN" altLang="zh-CN" sz="18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未完成的工作及相关事项，与工作相关的信息内容，岗位工作工具的交接等</a:t>
            </a:r>
          </a:p>
        </p:txBody>
      </p:sp>
      <p:sp>
        <p:nvSpPr>
          <p:cNvPr id="22" name="矩形 21"/>
          <p:cNvSpPr/>
          <p:nvPr/>
        </p:nvSpPr>
        <p:spPr>
          <a:xfrm>
            <a:off x="858325" y="677448"/>
            <a:ext cx="865346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dirty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离职员工办理交接的</a:t>
            </a:r>
            <a:r>
              <a:rPr lang="zh-CN" altLang="en-US" sz="6000" b="1" dirty="0" smtClean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内容</a:t>
            </a:r>
            <a:endParaRPr lang="zh-CN" altLang="en-US" sz="6000" b="1" dirty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2" name="直接连接符 31"/>
          <p:cNvCxnSpPr>
            <a:stCxn id="9" idx="3"/>
            <a:endCxn id="7" idx="7"/>
          </p:cNvCxnSpPr>
          <p:nvPr/>
        </p:nvCxnSpPr>
        <p:spPr>
          <a:xfrm flipH="1" flipV="1">
            <a:off x="2004726" y="2832840"/>
            <a:ext cx="477292" cy="52929"/>
          </a:xfrm>
          <a:prstGeom prst="line">
            <a:avLst/>
          </a:prstGeom>
          <a:ln w="28575">
            <a:solidFill>
              <a:srgbClr val="00B1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>
            <a:stCxn id="9" idx="5"/>
            <a:endCxn id="11" idx="1"/>
          </p:cNvCxnSpPr>
          <p:nvPr/>
        </p:nvCxnSpPr>
        <p:spPr>
          <a:xfrm flipH="1">
            <a:off x="2004951" y="3714332"/>
            <a:ext cx="477067" cy="108024"/>
          </a:xfrm>
          <a:prstGeom prst="line">
            <a:avLst/>
          </a:prstGeom>
          <a:ln w="28575">
            <a:solidFill>
              <a:srgbClr val="00B1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>
            <a:stCxn id="11" idx="7"/>
            <a:endCxn id="13" idx="3"/>
          </p:cNvCxnSpPr>
          <p:nvPr/>
        </p:nvCxnSpPr>
        <p:spPr>
          <a:xfrm>
            <a:off x="2004951" y="4650919"/>
            <a:ext cx="456243" cy="100301"/>
          </a:xfrm>
          <a:prstGeom prst="line">
            <a:avLst/>
          </a:prstGeom>
          <a:ln w="28575">
            <a:solidFill>
              <a:srgbClr val="00B1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>
            <a:stCxn id="13" idx="5"/>
            <a:endCxn id="18" idx="1"/>
          </p:cNvCxnSpPr>
          <p:nvPr/>
        </p:nvCxnSpPr>
        <p:spPr>
          <a:xfrm flipH="1">
            <a:off x="2005493" y="5579783"/>
            <a:ext cx="455701" cy="60651"/>
          </a:xfrm>
          <a:prstGeom prst="line">
            <a:avLst/>
          </a:prstGeom>
          <a:ln w="28575">
            <a:solidFill>
              <a:srgbClr val="00B1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21728976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b="15747"/>
          <a:stretch/>
        </p:blipFill>
        <p:spPr>
          <a:xfrm>
            <a:off x="0" y="1726"/>
            <a:ext cx="12218868" cy="6856274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0" y="2324100"/>
            <a:ext cx="12192000" cy="4533900"/>
          </a:xfrm>
          <a:prstGeom prst="rect">
            <a:avLst/>
          </a:prstGeom>
          <a:solidFill>
            <a:srgbClr val="00B1B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880294" y="2697822"/>
            <a:ext cx="7749356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离职管理的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准备工作</a:t>
            </a:r>
          </a:p>
        </p:txBody>
      </p:sp>
      <p:sp>
        <p:nvSpPr>
          <p:cNvPr id="35" name="AutoShape 13"/>
          <p:cNvSpPr>
            <a:spLocks noChangeArrowheads="1"/>
          </p:cNvSpPr>
          <p:nvPr/>
        </p:nvSpPr>
        <p:spPr bwMode="auto">
          <a:xfrm>
            <a:off x="927360" y="4325016"/>
            <a:ext cx="1494509" cy="1496031"/>
          </a:xfrm>
          <a:prstGeom prst="ellipse">
            <a:avLst/>
          </a:prstGeom>
          <a:noFill/>
          <a:ln w="12700">
            <a:solidFill>
              <a:schemeClr val="bg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800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Rectangle 14"/>
          <p:cNvSpPr>
            <a:spLocks noChangeArrowheads="1"/>
          </p:cNvSpPr>
          <p:nvPr/>
        </p:nvSpPr>
        <p:spPr bwMode="auto">
          <a:xfrm>
            <a:off x="1151846" y="4686962"/>
            <a:ext cx="1105006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一份离职管理规章制度</a:t>
            </a:r>
          </a:p>
        </p:txBody>
      </p:sp>
      <p:sp>
        <p:nvSpPr>
          <p:cNvPr id="37" name="AutoShape 15"/>
          <p:cNvSpPr>
            <a:spLocks noChangeArrowheads="1"/>
          </p:cNvSpPr>
          <p:nvPr/>
        </p:nvSpPr>
        <p:spPr bwMode="auto">
          <a:xfrm>
            <a:off x="2688383" y="4308506"/>
            <a:ext cx="1494509" cy="1496031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800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8" name="Rectangle 16"/>
          <p:cNvSpPr>
            <a:spLocks noChangeArrowheads="1"/>
          </p:cNvSpPr>
          <p:nvPr/>
        </p:nvSpPr>
        <p:spPr bwMode="auto">
          <a:xfrm>
            <a:off x="2734629" y="4714905"/>
            <a:ext cx="1419687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有关离职管理的工作表单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9" name="AutoShape 17"/>
          <p:cNvSpPr>
            <a:spLocks noChangeArrowheads="1"/>
          </p:cNvSpPr>
          <p:nvPr/>
        </p:nvSpPr>
        <p:spPr bwMode="auto">
          <a:xfrm>
            <a:off x="4444326" y="4330096"/>
            <a:ext cx="1494509" cy="1496031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800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0" name="Rectangle 18"/>
          <p:cNvSpPr>
            <a:spLocks noChangeArrowheads="1"/>
          </p:cNvSpPr>
          <p:nvPr/>
        </p:nvSpPr>
        <p:spPr bwMode="auto">
          <a:xfrm>
            <a:off x="4538514" y="4667441"/>
            <a:ext cx="1341035" cy="830997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整理员工在职期间的各种工作记录</a:t>
            </a:r>
          </a:p>
        </p:txBody>
      </p:sp>
      <p:sp>
        <p:nvSpPr>
          <p:cNvPr id="41" name="AutoShape 19"/>
          <p:cNvSpPr>
            <a:spLocks noChangeArrowheads="1"/>
          </p:cNvSpPr>
          <p:nvPr/>
        </p:nvSpPr>
        <p:spPr bwMode="auto">
          <a:xfrm>
            <a:off x="6221226" y="4342796"/>
            <a:ext cx="1494509" cy="1496031"/>
          </a:xfrm>
          <a:prstGeom prst="ellipse">
            <a:avLst/>
          </a:prstGeom>
          <a:noFill/>
          <a:ln w="12700">
            <a:solidFill>
              <a:schemeClr val="bg1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8000">
              <a:solidFill>
                <a:srgbClr val="0066FF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2" name="Rectangle 20"/>
          <p:cNvSpPr>
            <a:spLocks noChangeArrowheads="1"/>
          </p:cNvSpPr>
          <p:nvPr/>
        </p:nvSpPr>
        <p:spPr bwMode="auto">
          <a:xfrm>
            <a:off x="6419683" y="4937156"/>
            <a:ext cx="1224613" cy="369332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zh-CN" sz="18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离职面谈</a:t>
            </a:r>
          </a:p>
        </p:txBody>
      </p:sp>
      <p:sp>
        <p:nvSpPr>
          <p:cNvPr id="43" name="Text Box 24"/>
          <p:cNvSpPr txBox="1">
            <a:spLocks noChangeArrowheads="1"/>
          </p:cNvSpPr>
          <p:nvPr/>
        </p:nvSpPr>
        <p:spPr bwMode="auto">
          <a:xfrm>
            <a:off x="8495473" y="4591050"/>
            <a:ext cx="3723395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135000"/>
              </a:lnSpc>
              <a:spcBef>
                <a:spcPts val="0"/>
              </a:spcBef>
              <a:buFontTx/>
              <a:buNone/>
            </a:pPr>
            <a:r>
              <a: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当员工执意要离职时，请员工填写书面的员工离职申请表，需要员工将口头的申请落实到书面上。</a:t>
            </a:r>
          </a:p>
        </p:txBody>
      </p:sp>
      <p:cxnSp>
        <p:nvCxnSpPr>
          <p:cNvPr id="3" name="直接连接符 2"/>
          <p:cNvCxnSpPr/>
          <p:nvPr/>
        </p:nvCxnSpPr>
        <p:spPr>
          <a:xfrm flipH="1">
            <a:off x="7938544" y="4143544"/>
            <a:ext cx="1139555" cy="1139555"/>
          </a:xfrm>
          <a:prstGeom prst="line">
            <a:avLst/>
          </a:prstGeom>
          <a:ln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993027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4" name="直接连接符 13"/>
          <p:cNvCxnSpPr/>
          <p:nvPr/>
        </p:nvCxnSpPr>
        <p:spPr>
          <a:xfrm>
            <a:off x="0" y="1941735"/>
            <a:ext cx="4322762" cy="4488217"/>
          </a:xfrm>
          <a:prstGeom prst="line">
            <a:avLst/>
          </a:prstGeom>
          <a:ln>
            <a:solidFill>
              <a:srgbClr val="00B1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直接连接符 4"/>
          <p:cNvCxnSpPr/>
          <p:nvPr/>
        </p:nvCxnSpPr>
        <p:spPr>
          <a:xfrm>
            <a:off x="6096000" y="-28579"/>
            <a:ext cx="0" cy="3086100"/>
          </a:xfrm>
          <a:prstGeom prst="line">
            <a:avLst/>
          </a:prstGeom>
          <a:ln>
            <a:solidFill>
              <a:srgbClr val="00B1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0" y="6343650"/>
            <a:ext cx="12192000" cy="514350"/>
          </a:xfrm>
          <a:prstGeom prst="rect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文本框 7"/>
          <p:cNvSpPr txBox="1"/>
          <p:nvPr/>
        </p:nvSpPr>
        <p:spPr>
          <a:xfrm>
            <a:off x="4497388" y="3648652"/>
            <a:ext cx="33718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5400" b="1" dirty="0" smtClean="0">
                <a:solidFill>
                  <a:srgbClr val="00B1BB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THE END</a:t>
            </a:r>
            <a:endParaRPr lang="zh-CN" altLang="en-US" sz="5400" b="1" dirty="0">
              <a:solidFill>
                <a:srgbClr val="00B1BB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301332" y="4459638"/>
            <a:ext cx="358933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 dirty="0" smtClean="0">
                <a:latin typeface="张海山锐线体2.0" panose="02000000000000000000" pitchFamily="2" charset="-122"/>
                <a:ea typeface="张海山锐线体2.0" panose="02000000000000000000" pitchFamily="2" charset="-122"/>
              </a:rPr>
              <a:t>Careful for whatever I do. </a:t>
            </a:r>
            <a:endParaRPr lang="zh-CN" altLang="en-US" sz="2400" b="1" dirty="0">
              <a:latin typeface="张海山锐线体2.0" panose="02000000000000000000" pitchFamily="2" charset="-122"/>
              <a:ea typeface="张海山锐线体2.0" panose="02000000000000000000" pitchFamily="2" charset="-122"/>
            </a:endParaRPr>
          </a:p>
        </p:txBody>
      </p:sp>
      <p:cxnSp>
        <p:nvCxnSpPr>
          <p:cNvPr id="13" name="直接连接符 12"/>
          <p:cNvCxnSpPr/>
          <p:nvPr/>
        </p:nvCxnSpPr>
        <p:spPr>
          <a:xfrm>
            <a:off x="7869238" y="-28579"/>
            <a:ext cx="4322762" cy="4488217"/>
          </a:xfrm>
          <a:prstGeom prst="line">
            <a:avLst/>
          </a:prstGeom>
          <a:ln>
            <a:solidFill>
              <a:srgbClr val="00B1BB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3" name="组合 2"/>
          <p:cNvGrpSpPr/>
          <p:nvPr/>
        </p:nvGrpSpPr>
        <p:grpSpPr>
          <a:xfrm>
            <a:off x="5876924" y="2843202"/>
            <a:ext cx="438152" cy="438152"/>
            <a:chOff x="5876924" y="2843202"/>
            <a:chExt cx="438152" cy="438152"/>
          </a:xfrm>
        </p:grpSpPr>
        <p:sp>
          <p:nvSpPr>
            <p:cNvPr id="6" name="椭圆 5"/>
            <p:cNvSpPr/>
            <p:nvPr/>
          </p:nvSpPr>
          <p:spPr>
            <a:xfrm>
              <a:off x="5876924" y="2843202"/>
              <a:ext cx="438152" cy="438152"/>
            </a:xfrm>
            <a:prstGeom prst="ellipse">
              <a:avLst/>
            </a:prstGeom>
            <a:noFill/>
            <a:ln>
              <a:solidFill>
                <a:srgbClr val="00B1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" name="椭圆 1"/>
            <p:cNvSpPr/>
            <p:nvPr/>
          </p:nvSpPr>
          <p:spPr>
            <a:xfrm>
              <a:off x="6011069" y="2977347"/>
              <a:ext cx="169862" cy="169862"/>
            </a:xfrm>
            <a:prstGeom prst="ellipse">
              <a:avLst/>
            </a:prstGeom>
            <a:solidFill>
              <a:srgbClr val="00B1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153014167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30567794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1933821" y="-11112"/>
            <a:ext cx="10258179" cy="6869112"/>
          </a:xfrm>
          <a:prstGeom prst="rect">
            <a:avLst/>
          </a:prstGeom>
        </p:spPr>
      </p:pic>
      <p:sp>
        <p:nvSpPr>
          <p:cNvPr id="5" name="任意多边形 4"/>
          <p:cNvSpPr/>
          <p:nvPr/>
        </p:nvSpPr>
        <p:spPr>
          <a:xfrm>
            <a:off x="-38100" y="-19050"/>
            <a:ext cx="7467600" cy="6896100"/>
          </a:xfrm>
          <a:custGeom>
            <a:avLst/>
            <a:gdLst>
              <a:gd name="connsiteX0" fmla="*/ 0 w 7467600"/>
              <a:gd name="connsiteY0" fmla="*/ 0 h 6877050"/>
              <a:gd name="connsiteX1" fmla="*/ 0 w 7467600"/>
              <a:gd name="connsiteY1" fmla="*/ 6877050 h 6877050"/>
              <a:gd name="connsiteX2" fmla="*/ 7467600 w 7467600"/>
              <a:gd name="connsiteY2" fmla="*/ 6877050 h 6877050"/>
              <a:gd name="connsiteX3" fmla="*/ 4495800 w 7467600"/>
              <a:gd name="connsiteY3" fmla="*/ 0 h 6877050"/>
              <a:gd name="connsiteX4" fmla="*/ 0 w 7467600"/>
              <a:gd name="connsiteY4" fmla="*/ 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467600" h="6877050">
                <a:moveTo>
                  <a:pt x="0" y="0"/>
                </a:moveTo>
                <a:lnTo>
                  <a:pt x="0" y="6877050"/>
                </a:lnTo>
                <a:lnTo>
                  <a:pt x="7467600" y="6877050"/>
                </a:lnTo>
                <a:lnTo>
                  <a:pt x="44958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1073149" y="696061"/>
            <a:ext cx="56512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招聘的</a:t>
            </a:r>
            <a:r>
              <a:rPr lang="zh-CN" altLang="en-US" sz="6000" b="1" dirty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工作流程</a:t>
            </a:r>
          </a:p>
        </p:txBody>
      </p:sp>
      <p:grpSp>
        <p:nvGrpSpPr>
          <p:cNvPr id="42" name="组合 41"/>
          <p:cNvGrpSpPr/>
          <p:nvPr/>
        </p:nvGrpSpPr>
        <p:grpSpPr>
          <a:xfrm>
            <a:off x="711199" y="2857500"/>
            <a:ext cx="10727344" cy="2665446"/>
            <a:chOff x="711199" y="2857500"/>
            <a:chExt cx="10727344" cy="2665446"/>
          </a:xfrm>
        </p:grpSpPr>
        <p:sp>
          <p:nvSpPr>
            <p:cNvPr id="7" name="椭圆 6"/>
            <p:cNvSpPr/>
            <p:nvPr/>
          </p:nvSpPr>
          <p:spPr>
            <a:xfrm>
              <a:off x="711199" y="28575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2314310" y="28575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3917421" y="28575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5520531" y="34290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6975692" y="4372009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8631649" y="4372009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3" name="椭圆 12"/>
            <p:cNvSpPr/>
            <p:nvPr/>
          </p:nvSpPr>
          <p:spPr>
            <a:xfrm>
              <a:off x="10287606" y="4370387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4" name="直接连接符 13"/>
            <p:cNvCxnSpPr>
              <a:stCxn id="7" idx="6"/>
              <a:endCxn id="9" idx="6"/>
            </p:cNvCxnSpPr>
            <p:nvPr/>
          </p:nvCxnSpPr>
          <p:spPr>
            <a:xfrm>
              <a:off x="1862136" y="3432969"/>
              <a:ext cx="3206222" cy="0"/>
            </a:xfrm>
            <a:prstGeom prst="line">
              <a:avLst/>
            </a:prstGeom>
            <a:ln w="19050">
              <a:solidFill>
                <a:srgbClr val="00B0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9" idx="6"/>
              <a:endCxn id="11" idx="1"/>
            </p:cNvCxnSpPr>
            <p:nvPr/>
          </p:nvCxnSpPr>
          <p:spPr>
            <a:xfrm>
              <a:off x="5068358" y="3432969"/>
              <a:ext cx="2075885" cy="1107591"/>
            </a:xfrm>
            <a:prstGeom prst="line">
              <a:avLst/>
            </a:prstGeom>
            <a:ln w="19050">
              <a:solidFill>
                <a:srgbClr val="00B0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/>
            <p:cNvCxnSpPr>
              <a:stCxn id="11" idx="6"/>
              <a:endCxn id="13" idx="2"/>
            </p:cNvCxnSpPr>
            <p:nvPr/>
          </p:nvCxnSpPr>
          <p:spPr>
            <a:xfrm flipV="1">
              <a:off x="8126629" y="4945856"/>
              <a:ext cx="2160977" cy="1622"/>
            </a:xfrm>
            <a:prstGeom prst="line">
              <a:avLst/>
            </a:prstGeom>
            <a:ln w="19050">
              <a:solidFill>
                <a:srgbClr val="00B0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Text Box 17"/>
            <p:cNvSpPr txBox="1">
              <a:spLocks noChangeArrowheads="1"/>
            </p:cNvSpPr>
            <p:nvPr/>
          </p:nvSpPr>
          <p:spPr bwMode="auto">
            <a:xfrm>
              <a:off x="927099" y="3112293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准备工作</a:t>
              </a:r>
            </a:p>
          </p:txBody>
        </p:sp>
        <p:sp>
          <p:nvSpPr>
            <p:cNvPr id="18" name="Text Box 18"/>
            <p:cNvSpPr txBox="1">
              <a:spLocks noChangeArrowheads="1"/>
            </p:cNvSpPr>
            <p:nvPr/>
          </p:nvSpPr>
          <p:spPr bwMode="auto">
            <a:xfrm>
              <a:off x="8847549" y="4626802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录用通知</a:t>
              </a:r>
            </a:p>
          </p:txBody>
        </p:sp>
        <p:sp>
          <p:nvSpPr>
            <p:cNvPr id="19" name="Text Box 19"/>
            <p:cNvSpPr txBox="1">
              <a:spLocks noChangeArrowheads="1"/>
            </p:cNvSpPr>
            <p:nvPr/>
          </p:nvSpPr>
          <p:spPr bwMode="auto">
            <a:xfrm>
              <a:off x="7191592" y="4626802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评估决定</a:t>
              </a:r>
            </a:p>
          </p:txBody>
        </p:sp>
        <p:sp>
          <p:nvSpPr>
            <p:cNvPr id="20" name="Text Box 20"/>
            <p:cNvSpPr txBox="1">
              <a:spLocks noChangeArrowheads="1"/>
            </p:cNvSpPr>
            <p:nvPr/>
          </p:nvSpPr>
          <p:spPr bwMode="auto">
            <a:xfrm>
              <a:off x="5736431" y="3683793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面试测试</a:t>
              </a:r>
            </a:p>
          </p:txBody>
        </p:sp>
        <p:sp>
          <p:nvSpPr>
            <p:cNvPr id="21" name="Text Box 21"/>
            <p:cNvSpPr txBox="1">
              <a:spLocks noChangeArrowheads="1"/>
            </p:cNvSpPr>
            <p:nvPr/>
          </p:nvSpPr>
          <p:spPr bwMode="auto">
            <a:xfrm>
              <a:off x="4133321" y="3112293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简历筛选</a:t>
              </a:r>
            </a:p>
          </p:txBody>
        </p:sp>
        <p:sp>
          <p:nvSpPr>
            <p:cNvPr id="22" name="Text Box 22"/>
            <p:cNvSpPr txBox="1">
              <a:spLocks noChangeArrowheads="1"/>
            </p:cNvSpPr>
            <p:nvPr/>
          </p:nvSpPr>
          <p:spPr bwMode="auto">
            <a:xfrm>
              <a:off x="2530210" y="3112293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信息发布</a:t>
              </a:r>
            </a:p>
          </p:txBody>
        </p:sp>
        <p:sp>
          <p:nvSpPr>
            <p:cNvPr id="23" name="Text Box 23"/>
            <p:cNvSpPr txBox="1">
              <a:spLocks noChangeArrowheads="1"/>
            </p:cNvSpPr>
            <p:nvPr/>
          </p:nvSpPr>
          <p:spPr bwMode="auto">
            <a:xfrm>
              <a:off x="10503506" y="4625180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zh-CN" sz="20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结束工作</a:t>
              </a: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1619250" y="4091780"/>
            <a:ext cx="4057650" cy="2550320"/>
            <a:chOff x="1619250" y="4091780"/>
            <a:chExt cx="4057650" cy="2550320"/>
          </a:xfrm>
        </p:grpSpPr>
        <p:sp>
          <p:nvSpPr>
            <p:cNvPr id="38" name="等腰三角形 37"/>
            <p:cNvSpPr/>
            <p:nvPr/>
          </p:nvSpPr>
          <p:spPr>
            <a:xfrm>
              <a:off x="4324350" y="4091780"/>
              <a:ext cx="304800" cy="277330"/>
            </a:xfrm>
            <a:prstGeom prst="triangle">
              <a:avLst/>
            </a:prstGeom>
            <a:solidFill>
              <a:srgbClr val="00B1B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Text Box 10"/>
            <p:cNvSpPr txBox="1">
              <a:spLocks noChangeArrowheads="1"/>
            </p:cNvSpPr>
            <p:nvPr/>
          </p:nvSpPr>
          <p:spPr bwMode="auto">
            <a:xfrm>
              <a:off x="1906325" y="4626440"/>
              <a:ext cx="3316967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“一看”</a:t>
              </a: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应聘者的基本信息</a:t>
              </a:r>
            </a:p>
          </p:txBody>
        </p:sp>
        <p:sp>
          <p:nvSpPr>
            <p:cNvPr id="34" name="Text Box 13"/>
            <p:cNvSpPr txBox="1">
              <a:spLocks noChangeArrowheads="1"/>
            </p:cNvSpPr>
            <p:nvPr/>
          </p:nvSpPr>
          <p:spPr bwMode="auto">
            <a:xfrm>
              <a:off x="1906325" y="5354310"/>
              <a:ext cx="3339699" cy="46166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“二看”</a:t>
              </a:r>
              <a:r>
                <a:rPr lang="zh-CN" altLang="en-US" sz="18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应聘者的外在条件</a:t>
              </a:r>
            </a:p>
          </p:txBody>
        </p:sp>
        <p:sp>
          <p:nvSpPr>
            <p:cNvPr id="32" name="Text Box 16"/>
            <p:cNvSpPr txBox="1">
              <a:spLocks noChangeArrowheads="1"/>
            </p:cNvSpPr>
            <p:nvPr/>
          </p:nvSpPr>
          <p:spPr bwMode="auto">
            <a:xfrm>
              <a:off x="1906325" y="6082180"/>
              <a:ext cx="1548918" cy="4572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  <a:buFontTx/>
                <a:buNone/>
              </a:pPr>
              <a:r>
                <a:rPr lang="zh-CN" altLang="zh-CN" sz="2400" b="1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简历分类</a:t>
              </a:r>
            </a:p>
          </p:txBody>
        </p:sp>
        <p:sp>
          <p:nvSpPr>
            <p:cNvPr id="40" name="任意多边形 39"/>
            <p:cNvSpPr/>
            <p:nvPr/>
          </p:nvSpPr>
          <p:spPr>
            <a:xfrm rot="155063">
              <a:off x="1619250" y="4298950"/>
              <a:ext cx="4057650" cy="2343150"/>
            </a:xfrm>
            <a:custGeom>
              <a:avLst/>
              <a:gdLst>
                <a:gd name="connsiteX0" fmla="*/ 0 w 4057650"/>
                <a:gd name="connsiteY0" fmla="*/ 171450 h 2343150"/>
                <a:gd name="connsiteX1" fmla="*/ 285750 w 4057650"/>
                <a:gd name="connsiteY1" fmla="*/ 2343150 h 2343150"/>
                <a:gd name="connsiteX2" fmla="*/ 2438400 w 4057650"/>
                <a:gd name="connsiteY2" fmla="*/ 2076450 h 2343150"/>
                <a:gd name="connsiteX3" fmla="*/ 4057650 w 4057650"/>
                <a:gd name="connsiteY3" fmla="*/ 1104900 h 2343150"/>
                <a:gd name="connsiteX4" fmla="*/ 3505200 w 4057650"/>
                <a:gd name="connsiteY4" fmla="*/ 0 h 2343150"/>
                <a:gd name="connsiteX5" fmla="*/ 0 w 4057650"/>
                <a:gd name="connsiteY5" fmla="*/ 171450 h 2343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4057650" h="2343150">
                  <a:moveTo>
                    <a:pt x="0" y="171450"/>
                  </a:moveTo>
                  <a:lnTo>
                    <a:pt x="285750" y="2343150"/>
                  </a:lnTo>
                  <a:lnTo>
                    <a:pt x="2438400" y="2076450"/>
                  </a:lnTo>
                  <a:lnTo>
                    <a:pt x="4057650" y="1104900"/>
                  </a:lnTo>
                  <a:lnTo>
                    <a:pt x="3505200" y="0"/>
                  </a:lnTo>
                  <a:lnTo>
                    <a:pt x="0" y="171450"/>
                  </a:lnTo>
                  <a:close/>
                </a:path>
              </a:pathLst>
            </a:custGeom>
            <a:noFill/>
            <a:ln>
              <a:solidFill>
                <a:srgbClr val="00B1BB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56179522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tretch>
            <a:fillRect/>
          </a:stretch>
        </p:blipFill>
        <p:spPr>
          <a:xfrm>
            <a:off x="-1" y="-14514"/>
            <a:ext cx="10349345" cy="6892664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-14514"/>
            <a:ext cx="10349344" cy="689266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任意多边形 8"/>
          <p:cNvSpPr/>
          <p:nvPr/>
        </p:nvSpPr>
        <p:spPr>
          <a:xfrm>
            <a:off x="7402286" y="-14514"/>
            <a:ext cx="4818743" cy="6892664"/>
          </a:xfrm>
          <a:custGeom>
            <a:avLst/>
            <a:gdLst>
              <a:gd name="connsiteX0" fmla="*/ 0 w 4818743"/>
              <a:gd name="connsiteY0" fmla="*/ 0 h 6865257"/>
              <a:gd name="connsiteX1" fmla="*/ 2960914 w 4818743"/>
              <a:gd name="connsiteY1" fmla="*/ 6865257 h 6865257"/>
              <a:gd name="connsiteX2" fmla="*/ 4818743 w 4818743"/>
              <a:gd name="connsiteY2" fmla="*/ 6865257 h 6865257"/>
              <a:gd name="connsiteX3" fmla="*/ 4818743 w 4818743"/>
              <a:gd name="connsiteY3" fmla="*/ 14514 h 6865257"/>
              <a:gd name="connsiteX4" fmla="*/ 0 w 4818743"/>
              <a:gd name="connsiteY4" fmla="*/ 0 h 686525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818743" h="6865257">
                <a:moveTo>
                  <a:pt x="0" y="0"/>
                </a:moveTo>
                <a:lnTo>
                  <a:pt x="2960914" y="6865257"/>
                </a:lnTo>
                <a:lnTo>
                  <a:pt x="4818743" y="6865257"/>
                </a:lnTo>
                <a:lnTo>
                  <a:pt x="4818743" y="14514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/>
          <p:cNvSpPr txBox="1"/>
          <p:nvPr/>
        </p:nvSpPr>
        <p:spPr>
          <a:xfrm>
            <a:off x="1061708" y="701936"/>
            <a:ext cx="9434842" cy="55399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招聘</a:t>
            </a:r>
            <a:r>
              <a:rPr lang="zh-CN" altLang="en-US" sz="6000" b="1" dirty="0" smtClean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的需求的确认</a:t>
            </a:r>
            <a:endParaRPr lang="en-US" altLang="zh-CN" sz="6000" b="1" dirty="0" smtClean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 smtClean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 smtClean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endParaRPr lang="en-US" altLang="zh-CN" b="1" dirty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zh-CN" sz="2800" b="1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需求</a:t>
            </a:r>
            <a:r>
              <a:rPr lang="zh-CN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部门</a:t>
            </a:r>
            <a:endParaRPr lang="en-US" altLang="zh-CN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zh-CN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提出招聘需求</a:t>
            </a:r>
            <a:endParaRPr lang="en-US" altLang="zh-CN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zh-CN" sz="2800" b="1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人力资源</a:t>
            </a:r>
            <a:endParaRPr lang="en-US" altLang="zh-CN" sz="2800" b="1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>
              <a:spcBef>
                <a:spcPct val="50000"/>
              </a:spcBef>
            </a:pPr>
            <a:r>
              <a:rPr lang="zh-CN" altLang="zh-CN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定岗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 </a:t>
            </a:r>
            <a:r>
              <a:rPr lang="zh-CN" altLang="zh-CN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定员</a:t>
            </a:r>
            <a:r>
              <a:rPr lang="en-US" altLang="zh-CN" sz="2800" dirty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/ </a:t>
            </a:r>
            <a:r>
              <a:rPr lang="zh-CN" altLang="zh-CN" sz="2800" dirty="0" smtClean="0">
                <a:solidFill>
                  <a:prstClr val="black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标准</a:t>
            </a:r>
            <a:endParaRPr lang="en-US" altLang="zh-CN" sz="2800" dirty="0">
              <a:solidFill>
                <a:prstClr val="black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spcBef>
                <a:spcPct val="50000"/>
              </a:spcBef>
              <a:buNone/>
            </a:pPr>
            <a:r>
              <a:rPr lang="zh-CN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在标准内实施招聘</a:t>
            </a:r>
            <a:r>
              <a:rPr lang="zh-CN" altLang="en-US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zh-CN" sz="3600" b="1" dirty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超出标准重新</a:t>
            </a:r>
            <a:r>
              <a:rPr lang="zh-CN" altLang="zh-CN" sz="3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报批</a:t>
            </a:r>
            <a:endParaRPr lang="zh-CN" altLang="zh-CN" sz="2800" dirty="0">
              <a:solidFill>
                <a:schemeClr val="tx1">
                  <a:lumMod val="95000"/>
                  <a:lumOff val="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AutoShape 5"/>
          <p:cNvSpPr>
            <a:spLocks noChangeArrowheads="1"/>
          </p:cNvSpPr>
          <p:nvPr/>
        </p:nvSpPr>
        <p:spPr bwMode="auto">
          <a:xfrm>
            <a:off x="2627313" y="1977917"/>
            <a:ext cx="576262" cy="3118068"/>
          </a:xfrm>
          <a:prstGeom prst="rightArrow">
            <a:avLst>
              <a:gd name="adj1" fmla="val 50000"/>
              <a:gd name="adj2" fmla="val 40155"/>
            </a:avLst>
          </a:prstGeom>
          <a:noFill/>
          <a:ln>
            <a:noFill/>
          </a:ln>
        </p:spPr>
        <p:txBody>
          <a:bodyPr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9600"/>
          </a:p>
        </p:txBody>
      </p:sp>
      <p:sp>
        <p:nvSpPr>
          <p:cNvPr id="22" name="AutoShape 13"/>
          <p:cNvSpPr>
            <a:spLocks noChangeArrowheads="1"/>
          </p:cNvSpPr>
          <p:nvPr/>
        </p:nvSpPr>
        <p:spPr bwMode="auto">
          <a:xfrm>
            <a:off x="4338046" y="5845163"/>
            <a:ext cx="204383" cy="601742"/>
          </a:xfrm>
          <a:prstGeom prst="flowChartAlternateProcess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AutoShape 14"/>
          <p:cNvSpPr>
            <a:spLocks noChangeArrowheads="1"/>
          </p:cNvSpPr>
          <p:nvPr/>
        </p:nvSpPr>
        <p:spPr bwMode="auto">
          <a:xfrm>
            <a:off x="9302595" y="4795114"/>
            <a:ext cx="204382" cy="601742"/>
          </a:xfrm>
          <a:prstGeom prst="flowChartAlternateProcess">
            <a:avLst/>
          </a:prstGeom>
          <a:noFill/>
          <a:ln>
            <a:noFill/>
          </a:ln>
        </p:spPr>
        <p:txBody>
          <a:bodyPr wrap="none" anchor="ctr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endParaRPr lang="zh-CN" altLang="zh-CN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2549227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片 26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t="17058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6" name="矩形 25"/>
          <p:cNvSpPr/>
          <p:nvPr/>
        </p:nvSpPr>
        <p:spPr>
          <a:xfrm>
            <a:off x="0" y="2324100"/>
            <a:ext cx="12192000" cy="4533900"/>
          </a:xfrm>
          <a:prstGeom prst="rect">
            <a:avLst/>
          </a:prstGeom>
          <a:solidFill>
            <a:srgbClr val="00B1B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Text Box 19"/>
          <p:cNvSpPr txBox="1">
            <a:spLocks noChangeArrowheads="1"/>
          </p:cNvSpPr>
          <p:nvPr/>
        </p:nvSpPr>
        <p:spPr bwMode="auto">
          <a:xfrm>
            <a:off x="880294" y="2697822"/>
            <a:ext cx="6642234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None/>
            </a:pPr>
            <a:r>
              <a:rPr lang="zh-CN" altLang="zh-CN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面试</a:t>
            </a:r>
            <a:r>
              <a:rPr lang="zh-CN" altLang="zh-CN" sz="6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</a:t>
            </a:r>
            <a:r>
              <a:rPr lang="zh-CN" altLang="zh-CN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相关工作</a:t>
            </a:r>
            <a:r>
              <a:rPr lang="zh-CN" altLang="zh-CN" sz="4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流程</a:t>
            </a:r>
            <a:endParaRPr lang="zh-CN" altLang="zh-CN" sz="4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5" name="Text Box 25"/>
          <p:cNvSpPr txBox="1">
            <a:spLocks noChangeArrowheads="1"/>
          </p:cNvSpPr>
          <p:nvPr/>
        </p:nvSpPr>
        <p:spPr bwMode="auto">
          <a:xfrm>
            <a:off x="994594" y="4982550"/>
            <a:ext cx="1428640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制定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面试计划</a:t>
            </a: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Text Box 30"/>
          <p:cNvSpPr txBox="1">
            <a:spLocks noChangeArrowheads="1"/>
          </p:cNvSpPr>
          <p:nvPr/>
        </p:nvSpPr>
        <p:spPr bwMode="auto">
          <a:xfrm>
            <a:off x="3344311" y="4982550"/>
            <a:ext cx="1361991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面试    通知</a:t>
            </a:r>
          </a:p>
        </p:txBody>
      </p:sp>
      <p:sp>
        <p:nvSpPr>
          <p:cNvPr id="23" name="Text Box 33"/>
          <p:cNvSpPr txBox="1">
            <a:spLocks noChangeArrowheads="1"/>
          </p:cNvSpPr>
          <p:nvPr/>
        </p:nvSpPr>
        <p:spPr bwMode="auto">
          <a:xfrm>
            <a:off x="5588676" y="4982550"/>
            <a:ext cx="1278532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安排     面试官</a:t>
            </a:r>
          </a:p>
        </p:txBody>
      </p:sp>
      <p:sp>
        <p:nvSpPr>
          <p:cNvPr id="21" name="Text Box 36"/>
          <p:cNvSpPr txBox="1">
            <a:spLocks noChangeArrowheads="1"/>
          </p:cNvSpPr>
          <p:nvPr/>
        </p:nvSpPr>
        <p:spPr bwMode="auto">
          <a:xfrm>
            <a:off x="7615596" y="4982550"/>
            <a:ext cx="166175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设计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 eaLnBrk="1" hangingPunct="1">
              <a:spcBef>
                <a:spcPts val="0"/>
              </a:spcBef>
              <a:buFontTx/>
              <a:buNone/>
            </a:pP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测试内容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Text Box 39"/>
          <p:cNvSpPr txBox="1">
            <a:spLocks noChangeArrowheads="1"/>
          </p:cNvSpPr>
          <p:nvPr/>
        </p:nvSpPr>
        <p:spPr bwMode="auto">
          <a:xfrm>
            <a:off x="10031189" y="4982550"/>
            <a:ext cx="1279114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面</a:t>
            </a: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rPr>
              <a:t>试   接待</a:t>
            </a:r>
          </a:p>
        </p:txBody>
      </p:sp>
      <p:sp>
        <p:nvSpPr>
          <p:cNvPr id="28" name="椭圆 27"/>
          <p:cNvSpPr/>
          <p:nvPr/>
        </p:nvSpPr>
        <p:spPr>
          <a:xfrm>
            <a:off x="944142" y="4599326"/>
            <a:ext cx="1554313" cy="155431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椭圆 28"/>
          <p:cNvSpPr/>
          <p:nvPr/>
        </p:nvSpPr>
        <p:spPr>
          <a:xfrm>
            <a:off x="3229676" y="4599326"/>
            <a:ext cx="1554313" cy="155431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椭圆 29"/>
          <p:cNvSpPr/>
          <p:nvPr/>
        </p:nvSpPr>
        <p:spPr>
          <a:xfrm>
            <a:off x="5451363" y="4599326"/>
            <a:ext cx="1554313" cy="155431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椭圆 30"/>
          <p:cNvSpPr/>
          <p:nvPr/>
        </p:nvSpPr>
        <p:spPr>
          <a:xfrm>
            <a:off x="7673050" y="4599326"/>
            <a:ext cx="1554313" cy="155431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椭圆 31"/>
          <p:cNvSpPr/>
          <p:nvPr/>
        </p:nvSpPr>
        <p:spPr>
          <a:xfrm>
            <a:off x="9894737" y="4599326"/>
            <a:ext cx="1554313" cy="1554313"/>
          </a:xfrm>
          <a:prstGeom prst="ellipse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170202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4" name="直接连接符 3"/>
          <p:cNvCxnSpPr/>
          <p:nvPr/>
        </p:nvCxnSpPr>
        <p:spPr>
          <a:xfrm flipH="1">
            <a:off x="1496291" y="-14514"/>
            <a:ext cx="8853054" cy="20574000"/>
          </a:xfrm>
          <a:prstGeom prst="line">
            <a:avLst/>
          </a:prstGeom>
          <a:ln>
            <a:solidFill>
              <a:srgbClr val="00B0B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矩形标注 4"/>
          <p:cNvSpPr/>
          <p:nvPr/>
        </p:nvSpPr>
        <p:spPr>
          <a:xfrm flipH="1">
            <a:off x="8507325" y="2500082"/>
            <a:ext cx="2751216" cy="1843315"/>
          </a:xfrm>
          <a:prstGeom prst="wedgeRectCallout">
            <a:avLst>
              <a:gd name="adj1" fmla="val -8172"/>
              <a:gd name="adj2" fmla="val 73524"/>
            </a:avLst>
          </a:prstGeom>
          <a:solidFill>
            <a:schemeClr val="bg1"/>
          </a:solidFill>
          <a:ln>
            <a:solidFill>
              <a:srgbClr val="00B0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标注 5"/>
          <p:cNvSpPr/>
          <p:nvPr/>
        </p:nvSpPr>
        <p:spPr>
          <a:xfrm>
            <a:off x="7412255" y="2862940"/>
            <a:ext cx="1733698" cy="1146629"/>
          </a:xfrm>
          <a:prstGeom prst="wedgeRectCallout">
            <a:avLst>
              <a:gd name="adj1" fmla="val -8275"/>
              <a:gd name="adj2" fmla="val 72626"/>
            </a:avLst>
          </a:prstGeom>
          <a:noFill/>
          <a:ln>
            <a:solidFill>
              <a:srgbClr val="00B0B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 flipH="1">
            <a:off x="8094424" y="2826822"/>
            <a:ext cx="277538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6000" dirty="0" smtClean="0">
                <a:solidFill>
                  <a:srgbClr val="00B0B9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PART </a:t>
            </a:r>
            <a:r>
              <a:rPr lang="en-US" altLang="zh-CN" sz="6000" dirty="0" smtClean="0">
                <a:solidFill>
                  <a:srgbClr val="00B0B9"/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2</a:t>
            </a:r>
          </a:p>
          <a:p>
            <a:r>
              <a:rPr lang="en-US" altLang="zh-CN" sz="2800" dirty="0" smtClean="0">
                <a:solidFill>
                  <a:srgbClr val="00B0B9"/>
                </a:solidFill>
                <a:latin typeface="造字工房悦圆演示版常规体" pitchFamily="50" charset="-122"/>
                <a:ea typeface="造字工房悦圆演示版常规体" pitchFamily="50" charset="-122"/>
              </a:rPr>
              <a:t>contents</a:t>
            </a:r>
            <a:endParaRPr lang="zh-CN" altLang="en-US" sz="6000" dirty="0">
              <a:solidFill>
                <a:srgbClr val="00B0B9"/>
              </a:solidFill>
              <a:latin typeface="造字工房悦圆演示版常规体" pitchFamily="50" charset="-122"/>
              <a:ea typeface="造字工房悦圆演示版常规体" pitchFamily="50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 flipH="1">
            <a:off x="205915" y="2193243"/>
            <a:ext cx="6865256" cy="34994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35000"/>
              </a:lnSpc>
            </a:pPr>
            <a:r>
              <a:rPr lang="zh-CN" altLang="en-US" sz="4800" b="1" dirty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</a:t>
            </a:r>
            <a:r>
              <a:rPr lang="zh-CN" altLang="en-US" sz="4800" b="1" dirty="0" smtClean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职管理</a:t>
            </a:r>
            <a:endParaRPr lang="en-US" altLang="zh-CN" sz="4800" b="1" dirty="0" smtClean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5000"/>
              </a:lnSpc>
            </a:pPr>
            <a:r>
              <a:rPr lang="zh-CN" altLang="en-US" sz="24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找到企业利益与员工利益的</a:t>
            </a:r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平衡点</a:t>
            </a:r>
            <a:endParaRPr lang="en-US" altLang="zh-CN" sz="2400" b="1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5000"/>
              </a:lnSpc>
            </a:pPr>
            <a:endParaRPr lang="en-US" altLang="zh-CN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5000"/>
              </a:lnSpc>
            </a:pP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入职管理的流程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入职管理准备工作 </a:t>
            </a:r>
            <a:r>
              <a:rPr lang="en-US" altLang="zh-CN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/ </a:t>
            </a:r>
            <a:r>
              <a:rPr lang="zh-CN" altLang="en-US" sz="20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新员工需上交的材料</a:t>
            </a:r>
            <a:endParaRPr lang="zh-CN" altLang="zh-CN" sz="2000" dirty="0" smtClean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>
              <a:lnSpc>
                <a:spcPct val="135000"/>
              </a:lnSpc>
            </a:pPr>
            <a:endParaRPr lang="zh-CN" altLang="en-US" sz="4800" b="1" dirty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30731962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r="3916"/>
          <a:stretch/>
        </p:blipFill>
        <p:spPr>
          <a:xfrm>
            <a:off x="0" y="1"/>
            <a:ext cx="12206514" cy="6858000"/>
          </a:xfrm>
          <a:prstGeom prst="rect">
            <a:avLst/>
          </a:prstGeom>
        </p:spPr>
      </p:pic>
      <p:sp>
        <p:nvSpPr>
          <p:cNvPr id="3" name="任意多边形 2"/>
          <p:cNvSpPr/>
          <p:nvPr/>
        </p:nvSpPr>
        <p:spPr>
          <a:xfrm>
            <a:off x="4419600" y="0"/>
            <a:ext cx="7791450" cy="6858000"/>
          </a:xfrm>
          <a:custGeom>
            <a:avLst/>
            <a:gdLst>
              <a:gd name="connsiteX0" fmla="*/ 0 w 7791450"/>
              <a:gd name="connsiteY0" fmla="*/ 6877050 h 6877050"/>
              <a:gd name="connsiteX1" fmla="*/ 7791450 w 7791450"/>
              <a:gd name="connsiteY1" fmla="*/ 6877050 h 6877050"/>
              <a:gd name="connsiteX2" fmla="*/ 7791450 w 7791450"/>
              <a:gd name="connsiteY2" fmla="*/ 0 h 6877050"/>
              <a:gd name="connsiteX3" fmla="*/ 3009900 w 7791450"/>
              <a:gd name="connsiteY3" fmla="*/ 0 h 6877050"/>
              <a:gd name="connsiteX4" fmla="*/ 0 w 7791450"/>
              <a:gd name="connsiteY4" fmla="*/ 6877050 h 68770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7791450" h="6877050">
                <a:moveTo>
                  <a:pt x="0" y="6877050"/>
                </a:moveTo>
                <a:lnTo>
                  <a:pt x="7791450" y="6877050"/>
                </a:lnTo>
                <a:lnTo>
                  <a:pt x="7791450" y="0"/>
                </a:lnTo>
                <a:lnTo>
                  <a:pt x="3009900" y="0"/>
                </a:lnTo>
                <a:lnTo>
                  <a:pt x="0" y="6877050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6" name="任意多边形 65"/>
          <p:cNvSpPr/>
          <p:nvPr/>
        </p:nvSpPr>
        <p:spPr>
          <a:xfrm rot="155063">
            <a:off x="6291997" y="4191696"/>
            <a:ext cx="5738215" cy="2343150"/>
          </a:xfrm>
          <a:custGeom>
            <a:avLst/>
            <a:gdLst>
              <a:gd name="connsiteX0" fmla="*/ 0 w 4057650"/>
              <a:gd name="connsiteY0" fmla="*/ 171450 h 2343150"/>
              <a:gd name="connsiteX1" fmla="*/ 285750 w 4057650"/>
              <a:gd name="connsiteY1" fmla="*/ 2343150 h 2343150"/>
              <a:gd name="connsiteX2" fmla="*/ 2438400 w 4057650"/>
              <a:gd name="connsiteY2" fmla="*/ 2076450 h 2343150"/>
              <a:gd name="connsiteX3" fmla="*/ 4057650 w 4057650"/>
              <a:gd name="connsiteY3" fmla="*/ 1104900 h 2343150"/>
              <a:gd name="connsiteX4" fmla="*/ 3505200 w 4057650"/>
              <a:gd name="connsiteY4" fmla="*/ 0 h 2343150"/>
              <a:gd name="connsiteX5" fmla="*/ 0 w 4057650"/>
              <a:gd name="connsiteY5" fmla="*/ 171450 h 234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7650" h="2343150">
                <a:moveTo>
                  <a:pt x="0" y="171450"/>
                </a:moveTo>
                <a:lnTo>
                  <a:pt x="285750" y="2343150"/>
                </a:lnTo>
                <a:lnTo>
                  <a:pt x="2438400" y="2076450"/>
                </a:lnTo>
                <a:lnTo>
                  <a:pt x="4057650" y="1104900"/>
                </a:lnTo>
                <a:lnTo>
                  <a:pt x="3505200" y="0"/>
                </a:lnTo>
                <a:lnTo>
                  <a:pt x="0" y="171450"/>
                </a:lnTo>
                <a:close/>
              </a:path>
            </a:pathLst>
          </a:custGeom>
          <a:noFill/>
          <a:ln>
            <a:solidFill>
              <a:srgbClr val="00B1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7" name="任意多边形 66"/>
          <p:cNvSpPr/>
          <p:nvPr/>
        </p:nvSpPr>
        <p:spPr>
          <a:xfrm rot="155063">
            <a:off x="6154111" y="4576325"/>
            <a:ext cx="5738215" cy="2343150"/>
          </a:xfrm>
          <a:custGeom>
            <a:avLst/>
            <a:gdLst>
              <a:gd name="connsiteX0" fmla="*/ 0 w 4057650"/>
              <a:gd name="connsiteY0" fmla="*/ 171450 h 2343150"/>
              <a:gd name="connsiteX1" fmla="*/ 285750 w 4057650"/>
              <a:gd name="connsiteY1" fmla="*/ 2343150 h 2343150"/>
              <a:gd name="connsiteX2" fmla="*/ 2438400 w 4057650"/>
              <a:gd name="connsiteY2" fmla="*/ 2076450 h 2343150"/>
              <a:gd name="connsiteX3" fmla="*/ 4057650 w 4057650"/>
              <a:gd name="connsiteY3" fmla="*/ 1104900 h 2343150"/>
              <a:gd name="connsiteX4" fmla="*/ 3505200 w 4057650"/>
              <a:gd name="connsiteY4" fmla="*/ 0 h 2343150"/>
              <a:gd name="connsiteX5" fmla="*/ 0 w 4057650"/>
              <a:gd name="connsiteY5" fmla="*/ 171450 h 23431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4057650" h="2343150">
                <a:moveTo>
                  <a:pt x="0" y="171450"/>
                </a:moveTo>
                <a:lnTo>
                  <a:pt x="285750" y="2343150"/>
                </a:lnTo>
                <a:lnTo>
                  <a:pt x="2438400" y="2076450"/>
                </a:lnTo>
                <a:lnTo>
                  <a:pt x="4057650" y="1104900"/>
                </a:lnTo>
                <a:lnTo>
                  <a:pt x="3505200" y="0"/>
                </a:lnTo>
                <a:lnTo>
                  <a:pt x="0" y="171450"/>
                </a:lnTo>
                <a:close/>
              </a:path>
            </a:pathLst>
          </a:custGeom>
          <a:noFill/>
          <a:ln>
            <a:solidFill>
              <a:srgbClr val="00B1BB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5" name="组合 4"/>
          <p:cNvGrpSpPr/>
          <p:nvPr/>
        </p:nvGrpSpPr>
        <p:grpSpPr>
          <a:xfrm flipH="1">
            <a:off x="478972" y="2552702"/>
            <a:ext cx="10727344" cy="2665446"/>
            <a:chOff x="711199" y="2857500"/>
            <a:chExt cx="10727344" cy="2665446"/>
          </a:xfrm>
        </p:grpSpPr>
        <p:sp>
          <p:nvSpPr>
            <p:cNvPr id="6" name="椭圆 5"/>
            <p:cNvSpPr/>
            <p:nvPr/>
          </p:nvSpPr>
          <p:spPr>
            <a:xfrm>
              <a:off x="711199" y="28575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7" name="椭圆 6"/>
            <p:cNvSpPr/>
            <p:nvPr/>
          </p:nvSpPr>
          <p:spPr>
            <a:xfrm>
              <a:off x="2314310" y="28575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8" name="椭圆 7"/>
            <p:cNvSpPr/>
            <p:nvPr/>
          </p:nvSpPr>
          <p:spPr>
            <a:xfrm>
              <a:off x="3917421" y="28575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椭圆 8"/>
            <p:cNvSpPr/>
            <p:nvPr/>
          </p:nvSpPr>
          <p:spPr>
            <a:xfrm>
              <a:off x="5520531" y="3429000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6975692" y="4372009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1" name="椭圆 10"/>
            <p:cNvSpPr/>
            <p:nvPr/>
          </p:nvSpPr>
          <p:spPr>
            <a:xfrm>
              <a:off x="8631649" y="4372009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0287606" y="4370387"/>
              <a:ext cx="1150937" cy="1150937"/>
            </a:xfrm>
            <a:prstGeom prst="ellipse">
              <a:avLst/>
            </a:prstGeom>
            <a:solidFill>
              <a:srgbClr val="00B0B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b="1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13" name="直接连接符 12"/>
            <p:cNvCxnSpPr>
              <a:stCxn id="6" idx="6"/>
              <a:endCxn id="8" idx="6"/>
            </p:cNvCxnSpPr>
            <p:nvPr/>
          </p:nvCxnSpPr>
          <p:spPr>
            <a:xfrm>
              <a:off x="1862136" y="3432969"/>
              <a:ext cx="3206222" cy="0"/>
            </a:xfrm>
            <a:prstGeom prst="line">
              <a:avLst/>
            </a:prstGeom>
            <a:ln w="19050">
              <a:solidFill>
                <a:srgbClr val="00B0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>
              <a:stCxn id="8" idx="6"/>
              <a:endCxn id="10" idx="1"/>
            </p:cNvCxnSpPr>
            <p:nvPr/>
          </p:nvCxnSpPr>
          <p:spPr>
            <a:xfrm>
              <a:off x="5068358" y="3432969"/>
              <a:ext cx="2075885" cy="1107591"/>
            </a:xfrm>
            <a:prstGeom prst="line">
              <a:avLst/>
            </a:prstGeom>
            <a:ln w="19050">
              <a:solidFill>
                <a:srgbClr val="00B0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直接连接符 14"/>
            <p:cNvCxnSpPr>
              <a:stCxn id="10" idx="6"/>
              <a:endCxn id="12" idx="2"/>
            </p:cNvCxnSpPr>
            <p:nvPr/>
          </p:nvCxnSpPr>
          <p:spPr>
            <a:xfrm flipV="1">
              <a:off x="8126629" y="4945856"/>
              <a:ext cx="2160977" cy="1622"/>
            </a:xfrm>
            <a:prstGeom prst="line">
              <a:avLst/>
            </a:prstGeom>
            <a:ln w="19050">
              <a:solidFill>
                <a:srgbClr val="00B0B9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6" name="Text Box 17"/>
            <p:cNvSpPr txBox="1">
              <a:spLocks noChangeArrowheads="1"/>
            </p:cNvSpPr>
            <p:nvPr/>
          </p:nvSpPr>
          <p:spPr bwMode="auto">
            <a:xfrm>
              <a:off x="927099" y="3112293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结束</a:t>
              </a:r>
              <a:r>
                <a:rPr lang="zh-CN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7" name="Text Box 18"/>
            <p:cNvSpPr txBox="1">
              <a:spLocks noChangeArrowheads="1"/>
            </p:cNvSpPr>
            <p:nvPr/>
          </p:nvSpPr>
          <p:spPr bwMode="auto">
            <a:xfrm>
              <a:off x="8847549" y="4626802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收集资料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8" name="Text Box 19"/>
            <p:cNvSpPr txBox="1">
              <a:spLocks noChangeArrowheads="1"/>
            </p:cNvSpPr>
            <p:nvPr/>
          </p:nvSpPr>
          <p:spPr bwMode="auto">
            <a:xfrm>
              <a:off x="7191592" y="4626802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入职培训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19" name="Text Box 20"/>
            <p:cNvSpPr txBox="1">
              <a:spLocks noChangeArrowheads="1"/>
            </p:cNvSpPr>
            <p:nvPr/>
          </p:nvSpPr>
          <p:spPr bwMode="auto">
            <a:xfrm>
              <a:off x="5736431" y="3683793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领取物品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0" name="Text Box 21"/>
            <p:cNvSpPr txBox="1">
              <a:spLocks noChangeArrowheads="1"/>
            </p:cNvSpPr>
            <p:nvPr/>
          </p:nvSpPr>
          <p:spPr bwMode="auto">
            <a:xfrm>
              <a:off x="4133321" y="3112293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部门报到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1" name="Text Box 22"/>
            <p:cNvSpPr txBox="1">
              <a:spLocks noChangeArrowheads="1"/>
            </p:cNvSpPr>
            <p:nvPr/>
          </p:nvSpPr>
          <p:spPr bwMode="auto">
            <a:xfrm>
              <a:off x="2530210" y="3112293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资料存档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22" name="Text Box 23"/>
            <p:cNvSpPr txBox="1">
              <a:spLocks noChangeArrowheads="1"/>
            </p:cNvSpPr>
            <p:nvPr/>
          </p:nvSpPr>
          <p:spPr bwMode="auto">
            <a:xfrm>
              <a:off x="10503506" y="4625180"/>
              <a:ext cx="719137" cy="7078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spcBef>
                  <a:spcPct val="20000"/>
                </a:spcBef>
                <a:buChar char="•"/>
                <a:defRPr sz="32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spcBef>
                  <a:spcPct val="20000"/>
                </a:spcBef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spcBef>
                  <a:spcPct val="20000"/>
                </a:spcBef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spcBef>
                  <a:spcPct val="20000"/>
                </a:spcBef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spcBef>
                  <a:spcPct val="20000"/>
                </a:spcBef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algn="ctr" eaLnBrk="1" hangingPunct="1">
                <a:spcBef>
                  <a:spcPct val="50000"/>
                </a:spcBef>
                <a:buFontTx/>
                <a:buNone/>
              </a:pPr>
              <a:r>
                <a:rPr lang="zh-CN" altLang="en-US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准备</a:t>
              </a:r>
              <a:r>
                <a:rPr lang="zh-CN" altLang="zh-CN" sz="2000" b="1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工作</a:t>
              </a:r>
              <a:endParaRPr lang="zh-CN" altLang="zh-CN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3" name="文本框 22"/>
          <p:cNvSpPr txBox="1"/>
          <p:nvPr/>
        </p:nvSpPr>
        <p:spPr>
          <a:xfrm>
            <a:off x="6382238" y="694954"/>
            <a:ext cx="56512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入职管理流程</a:t>
            </a:r>
            <a:endParaRPr lang="zh-CN" altLang="en-US" sz="6000" b="1" dirty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3" name="Text Box 10"/>
          <p:cNvSpPr txBox="1">
            <a:spLocks noChangeArrowheads="1"/>
          </p:cNvSpPr>
          <p:nvPr/>
        </p:nvSpPr>
        <p:spPr bwMode="auto">
          <a:xfrm>
            <a:off x="6533958" y="4448145"/>
            <a:ext cx="5347794" cy="818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Aft>
                <a:spcPct val="0"/>
              </a:spcAft>
              <a:buNone/>
            </a:pPr>
            <a:r>
              <a:rPr lang="zh-CN" altLang="en-US" sz="2800" b="1" dirty="0" smtClean="0">
                <a:latin typeface="微软雅黑" pitchFamily="34" charset="-122"/>
                <a:ea typeface="微软雅黑" pitchFamily="34" charset="-122"/>
              </a:rPr>
              <a:t>复印件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身份证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学历证书 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lvl="0" fontAlgn="base">
              <a:spcAft>
                <a:spcPct val="0"/>
              </a:spcAft>
              <a:buNone/>
            </a:pPr>
            <a:r>
              <a:rPr lang="en-US" altLang="zh-CN" sz="1600" dirty="0"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学位证书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职业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资格证书</a:t>
            </a:r>
          </a:p>
        </p:txBody>
      </p:sp>
      <p:sp>
        <p:nvSpPr>
          <p:cNvPr id="64" name="Text Box 13"/>
          <p:cNvSpPr txBox="1">
            <a:spLocks noChangeArrowheads="1"/>
          </p:cNvSpPr>
          <p:nvPr/>
        </p:nvSpPr>
        <p:spPr bwMode="auto">
          <a:xfrm>
            <a:off x="7304473" y="5216526"/>
            <a:ext cx="3901843" cy="14096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lvl="0" fontAlgn="base">
              <a:spcAft>
                <a:spcPct val="0"/>
              </a:spcAft>
              <a:buNone/>
            </a:pP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离职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证明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劳动手册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体检报告 </a:t>
            </a:r>
            <a:r>
              <a:rPr lang="zh-CN" altLang="en-US" sz="2800" b="1" dirty="0">
                <a:latin typeface="微软雅黑" pitchFamily="34" charset="-122"/>
                <a:ea typeface="微软雅黑" pitchFamily="34" charset="-122"/>
              </a:rPr>
              <a:t>原件</a:t>
            </a:r>
            <a:endParaRPr lang="en-US" altLang="zh-CN" sz="2800" b="1" dirty="0">
              <a:latin typeface="微软雅黑" pitchFamily="34" charset="-122"/>
              <a:ea typeface="微软雅黑" pitchFamily="34" charset="-122"/>
            </a:endParaRPr>
          </a:p>
          <a:p>
            <a:pPr lvl="0" fontAlgn="base">
              <a:spcAft>
                <a:spcPct val="0"/>
              </a:spcAft>
              <a:buNone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一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寸免冠彩色照片N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张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/ 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银行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储蓄卡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号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lvl="0" fontAlgn="base">
              <a:spcAft>
                <a:spcPct val="0"/>
              </a:spcAft>
              <a:buNone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原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竞业限制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说明 </a:t>
            </a:r>
            <a:r>
              <a:rPr lang="en-US" altLang="zh-CN" sz="1600" dirty="0" smtClean="0">
                <a:latin typeface="微软雅黑" pitchFamily="34" charset="-122"/>
                <a:ea typeface="微软雅黑" pitchFamily="34" charset="-122"/>
              </a:rPr>
              <a:t>/ 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原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培训服务期责任</a:t>
            </a: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说明</a:t>
            </a:r>
            <a:endParaRPr lang="en-US" altLang="zh-CN" sz="1600" dirty="0" smtClean="0">
              <a:latin typeface="微软雅黑" pitchFamily="34" charset="-122"/>
              <a:ea typeface="微软雅黑" pitchFamily="34" charset="-122"/>
            </a:endParaRPr>
          </a:p>
          <a:p>
            <a:pPr lvl="0" fontAlgn="base">
              <a:spcAft>
                <a:spcPct val="0"/>
              </a:spcAft>
              <a:buNone/>
            </a:pPr>
            <a:r>
              <a:rPr lang="zh-CN" altLang="en-US" sz="1600" dirty="0" smtClean="0">
                <a:latin typeface="微软雅黑" pitchFamily="34" charset="-122"/>
                <a:ea typeface="微软雅黑" pitchFamily="34" charset="-122"/>
              </a:rPr>
              <a:t>社</a:t>
            </a:r>
            <a:r>
              <a:rPr lang="zh-CN" altLang="en-US" sz="1600" dirty="0">
                <a:latin typeface="微软雅黑" pitchFamily="34" charset="-122"/>
                <a:ea typeface="微软雅黑" pitchFamily="34" charset="-122"/>
              </a:rPr>
              <a:t>保及公积金转出手续单</a:t>
            </a:r>
          </a:p>
        </p:txBody>
      </p:sp>
      <p:sp>
        <p:nvSpPr>
          <p:cNvPr id="68" name="等腰三角形 67"/>
          <p:cNvSpPr/>
          <p:nvPr/>
        </p:nvSpPr>
        <p:spPr>
          <a:xfrm>
            <a:off x="9079315" y="4079463"/>
            <a:ext cx="213940" cy="184431"/>
          </a:xfrm>
          <a:prstGeom prst="triangle">
            <a:avLst/>
          </a:prstGeom>
          <a:solidFill>
            <a:srgbClr val="00B1B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98416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2">
            <a:duotone>
              <a:prstClr val="black"/>
              <a:schemeClr val="accent3">
                <a:tint val="45000"/>
                <a:satMod val="400000"/>
              </a:schemeClr>
            </a:duotone>
          </a:blip>
          <a:srcRect l="9440"/>
          <a:stretch/>
        </p:blipFill>
        <p:spPr>
          <a:xfrm>
            <a:off x="14288" y="0"/>
            <a:ext cx="12177712" cy="6858000"/>
          </a:xfrm>
          <a:prstGeom prst="rect">
            <a:avLst/>
          </a:prstGeom>
        </p:spPr>
      </p:pic>
      <p:sp>
        <p:nvSpPr>
          <p:cNvPr id="2" name="任意多边形 1"/>
          <p:cNvSpPr/>
          <p:nvPr/>
        </p:nvSpPr>
        <p:spPr>
          <a:xfrm>
            <a:off x="-43543" y="-21771"/>
            <a:ext cx="4484914" cy="6879771"/>
          </a:xfrm>
          <a:custGeom>
            <a:avLst/>
            <a:gdLst>
              <a:gd name="connsiteX0" fmla="*/ 1524000 w 4484914"/>
              <a:gd name="connsiteY0" fmla="*/ 6865257 h 6879771"/>
              <a:gd name="connsiteX1" fmla="*/ 4484914 w 4484914"/>
              <a:gd name="connsiteY1" fmla="*/ 0 h 6879771"/>
              <a:gd name="connsiteX2" fmla="*/ 0 w 4484914"/>
              <a:gd name="connsiteY2" fmla="*/ 0 h 6879771"/>
              <a:gd name="connsiteX3" fmla="*/ 0 w 4484914"/>
              <a:gd name="connsiteY3" fmla="*/ 6879771 h 6879771"/>
              <a:gd name="connsiteX4" fmla="*/ 1524000 w 4484914"/>
              <a:gd name="connsiteY4" fmla="*/ 6865257 h 68797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4484914" h="6879771">
                <a:moveTo>
                  <a:pt x="1524000" y="6865257"/>
                </a:moveTo>
                <a:lnTo>
                  <a:pt x="4484914" y="0"/>
                </a:lnTo>
                <a:lnTo>
                  <a:pt x="0" y="0"/>
                </a:lnTo>
                <a:lnTo>
                  <a:pt x="0" y="6879771"/>
                </a:lnTo>
                <a:lnTo>
                  <a:pt x="1524000" y="6865257"/>
                </a:lnTo>
                <a:close/>
              </a:path>
            </a:pathLst>
          </a:cu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63638" y="-14514"/>
            <a:ext cx="11028362" cy="6892664"/>
          </a:xfrm>
          <a:prstGeom prst="rect">
            <a:avLst/>
          </a:prstGeom>
          <a:solidFill>
            <a:schemeClr val="bg1">
              <a:lumMod val="95000"/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4829179" y="694954"/>
            <a:ext cx="632777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 b="1" dirty="0" smtClean="0">
                <a:solidFill>
                  <a:srgbClr val="00B0B9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入职管理准备工作</a:t>
            </a:r>
            <a:endParaRPr lang="zh-CN" altLang="en-US" sz="6000" b="1" dirty="0">
              <a:solidFill>
                <a:srgbClr val="00B0B9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AutoShape 6"/>
          <p:cNvSpPr>
            <a:spLocks noChangeArrowheads="1"/>
          </p:cNvSpPr>
          <p:nvPr/>
        </p:nvSpPr>
        <p:spPr bwMode="auto">
          <a:xfrm rot="5400000">
            <a:off x="2926565" y="1967027"/>
            <a:ext cx="997200" cy="996454"/>
          </a:xfrm>
          <a:prstGeom prst="ellipse">
            <a:avLst/>
          </a:prstGeom>
          <a:solidFill>
            <a:srgbClr val="00B1BB"/>
          </a:solidFill>
          <a:ln w="25400">
            <a:noFill/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8000">
              <a:solidFill>
                <a:srgbClr val="0066FF"/>
              </a:solidFill>
            </a:endParaRPr>
          </a:p>
        </p:txBody>
      </p:sp>
      <p:sp>
        <p:nvSpPr>
          <p:cNvPr id="19" name="AutoShape 6"/>
          <p:cNvSpPr>
            <a:spLocks noChangeArrowheads="1"/>
          </p:cNvSpPr>
          <p:nvPr/>
        </p:nvSpPr>
        <p:spPr bwMode="auto">
          <a:xfrm rot="5400000">
            <a:off x="2360669" y="3125579"/>
            <a:ext cx="997200" cy="996454"/>
          </a:xfrm>
          <a:prstGeom prst="ellipse">
            <a:avLst/>
          </a:prstGeom>
          <a:solidFill>
            <a:srgbClr val="00B1BB"/>
          </a:solidFill>
          <a:ln w="25400">
            <a:noFill/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8000">
              <a:solidFill>
                <a:srgbClr val="0066FF"/>
              </a:solidFill>
            </a:endParaRPr>
          </a:p>
        </p:txBody>
      </p:sp>
      <p:sp>
        <p:nvSpPr>
          <p:cNvPr id="20" name="AutoShape 6"/>
          <p:cNvSpPr>
            <a:spLocks noChangeArrowheads="1"/>
          </p:cNvSpPr>
          <p:nvPr/>
        </p:nvSpPr>
        <p:spPr bwMode="auto">
          <a:xfrm rot="5400000">
            <a:off x="1810228" y="4284131"/>
            <a:ext cx="997200" cy="996454"/>
          </a:xfrm>
          <a:prstGeom prst="ellipse">
            <a:avLst/>
          </a:prstGeom>
          <a:solidFill>
            <a:srgbClr val="00B1BB"/>
          </a:solidFill>
          <a:ln w="25400">
            <a:noFill/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8000">
              <a:solidFill>
                <a:srgbClr val="0066FF"/>
              </a:solidFill>
            </a:endParaRPr>
          </a:p>
        </p:txBody>
      </p:sp>
      <p:sp>
        <p:nvSpPr>
          <p:cNvPr id="21" name="AutoShape 6"/>
          <p:cNvSpPr>
            <a:spLocks noChangeArrowheads="1"/>
          </p:cNvSpPr>
          <p:nvPr/>
        </p:nvSpPr>
        <p:spPr bwMode="auto">
          <a:xfrm rot="5400000">
            <a:off x="1324956" y="5442684"/>
            <a:ext cx="997200" cy="996454"/>
          </a:xfrm>
          <a:prstGeom prst="ellipse">
            <a:avLst/>
          </a:prstGeom>
          <a:solidFill>
            <a:srgbClr val="00B1BB"/>
          </a:solidFill>
          <a:ln w="25400">
            <a:noFill/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8000">
              <a:solidFill>
                <a:srgbClr val="0066FF"/>
              </a:solidFill>
            </a:endParaRPr>
          </a:p>
        </p:txBody>
      </p:sp>
      <p:sp>
        <p:nvSpPr>
          <p:cNvPr id="8" name="Rectangle 7"/>
          <p:cNvSpPr>
            <a:spLocks noChangeArrowheads="1"/>
          </p:cNvSpPr>
          <p:nvPr/>
        </p:nvSpPr>
        <p:spPr bwMode="auto">
          <a:xfrm>
            <a:off x="2861243" y="2478648"/>
            <a:ext cx="1167174" cy="29405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zh-CN" altLang="en-US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人力资源部</a:t>
            </a:r>
          </a:p>
          <a:p>
            <a:pPr algn="ctr" ea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None/>
            </a:pPr>
            <a:endParaRPr lang="zh-CN" altLang="en-US" sz="18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Rectangle 9"/>
          <p:cNvSpPr>
            <a:spLocks noChangeArrowheads="1"/>
          </p:cNvSpPr>
          <p:nvPr/>
        </p:nvSpPr>
        <p:spPr bwMode="auto">
          <a:xfrm>
            <a:off x="3909592" y="1781592"/>
            <a:ext cx="7849048" cy="15369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9136" tIns="17780" rIns="17780" bIns="1778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再确认：</a:t>
            </a:r>
            <a:r>
              <a:rPr lang="zh-CN" altLang="en-US" sz="1600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录用条件、任职岗位、工作内容、薪酬福利、合同期限、试用期限、考核标准等企业的每一项决定的落实情况（必须是书面的）</a:t>
            </a:r>
            <a:endParaRPr lang="en-US" altLang="zh-CN" sz="16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提前发放录用通知书；</a:t>
            </a:r>
            <a:endParaRPr lang="en-US" altLang="zh-CN" sz="2000" b="1" dirty="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35000"/>
              </a:lnSpc>
              <a:spcBef>
                <a:spcPct val="0"/>
              </a:spcBef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3</a:t>
            </a:r>
            <a:r>
              <a:rPr lang="en-US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劳动合同文本、员工手册、人事规章制度、入职培训等资料的准备</a:t>
            </a:r>
          </a:p>
        </p:txBody>
      </p:sp>
      <p:sp>
        <p:nvSpPr>
          <p:cNvPr id="11" name="Rectangle 11"/>
          <p:cNvSpPr>
            <a:spLocks noChangeArrowheads="1"/>
          </p:cNvSpPr>
          <p:nvPr/>
        </p:nvSpPr>
        <p:spPr bwMode="auto">
          <a:xfrm>
            <a:off x="2306923" y="3495842"/>
            <a:ext cx="1167174" cy="29405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None/>
            </a:pP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行政部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1759764" y="4702144"/>
            <a:ext cx="1167174" cy="29405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None/>
            </a:pP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网络信息部</a:t>
            </a:r>
          </a:p>
        </p:txBody>
      </p:sp>
      <p:sp>
        <p:nvSpPr>
          <p:cNvPr id="15" name="Rectangle 17"/>
          <p:cNvSpPr>
            <a:spLocks noChangeArrowheads="1"/>
          </p:cNvSpPr>
          <p:nvPr/>
        </p:nvSpPr>
        <p:spPr bwMode="auto">
          <a:xfrm>
            <a:off x="1239969" y="5819569"/>
            <a:ext cx="1217480" cy="294058"/>
          </a:xfrm>
          <a:prstGeom prst="ellipse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050" tIns="19050" rIns="19050" bIns="19050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None/>
            </a:pPr>
            <a:r>
              <a:rPr lang="zh-CN" altLang="zh-CN" sz="16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用人部门</a:t>
            </a:r>
          </a:p>
        </p:txBody>
      </p:sp>
      <p:sp>
        <p:nvSpPr>
          <p:cNvPr id="16" name="Rectangle 19"/>
          <p:cNvSpPr>
            <a:spLocks noChangeArrowheads="1"/>
          </p:cNvSpPr>
          <p:nvPr/>
        </p:nvSpPr>
        <p:spPr bwMode="auto">
          <a:xfrm>
            <a:off x="1863947" y="5824027"/>
            <a:ext cx="7396396" cy="83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9136" tIns="17780" rIns="17780" bIns="17780" anchor="ctr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857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indent="0" eaLnBrk="1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zh-CN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做好接受新员工的岗前、安全培训、工作条件、工作环境的准备</a:t>
            </a:r>
          </a:p>
        </p:txBody>
      </p:sp>
      <p:sp>
        <p:nvSpPr>
          <p:cNvPr id="17" name="Rectangle 20"/>
          <p:cNvSpPr>
            <a:spLocks noChangeArrowheads="1"/>
          </p:cNvSpPr>
          <p:nvPr/>
        </p:nvSpPr>
        <p:spPr bwMode="auto">
          <a:xfrm>
            <a:off x="2401452" y="4634450"/>
            <a:ext cx="8230016" cy="83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9136" tIns="17780" rIns="17780" bIns="17780" anchor="ctr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857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indent="0" eaLnBrk="1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zh-CN" altLang="en-US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准备开工公司局域网系统、ERP系统、OA系统的口令设置及密码等等</a:t>
            </a:r>
          </a:p>
        </p:txBody>
      </p:sp>
      <p:sp>
        <p:nvSpPr>
          <p:cNvPr id="18" name="Rectangle 21"/>
          <p:cNvSpPr>
            <a:spLocks noChangeArrowheads="1"/>
          </p:cNvSpPr>
          <p:nvPr/>
        </p:nvSpPr>
        <p:spPr bwMode="auto">
          <a:xfrm>
            <a:off x="2807055" y="3522520"/>
            <a:ext cx="7404690" cy="8326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99136" tIns="17780" rIns="17780" bIns="17780" anchor="ctr"/>
          <a:lstStyle>
            <a:lvl1pPr marL="342900" indent="-34290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2857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lvl="1" indent="0" eaLnBrk="1" hangingPunct="1">
              <a:lnSpc>
                <a:spcPct val="90000"/>
              </a:lnSpc>
              <a:spcBef>
                <a:spcPct val="0"/>
              </a:spcBef>
              <a:spcAft>
                <a:spcPct val="15000"/>
              </a:spcAft>
              <a:buNone/>
            </a:pPr>
            <a:r>
              <a:rPr lang="zh-CN" altLang="zh-CN" sz="2000" b="1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宋体" panose="02010600030101010101" pitchFamily="2" charset="-122"/>
              </a:rPr>
              <a:t>做好接受新员工的岗前、安全培训、工作条件、工作环境的准备</a:t>
            </a:r>
          </a:p>
        </p:txBody>
      </p:sp>
    </p:spTree>
    <p:extLst>
      <p:ext uri="{BB962C8B-B14F-4D97-AF65-F5344CB8AC3E}">
        <p14:creationId xmlns:p14="http://schemas.microsoft.com/office/powerpoint/2010/main" val="20152595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图片 1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-55215"/>
            <a:ext cx="12192000" cy="6912863"/>
          </a:xfrm>
          <a:prstGeom prst="rect">
            <a:avLst/>
          </a:prstGeom>
        </p:spPr>
      </p:pic>
      <p:sp>
        <p:nvSpPr>
          <p:cNvPr id="13" name="矩形 12"/>
          <p:cNvSpPr/>
          <p:nvPr/>
        </p:nvSpPr>
        <p:spPr>
          <a:xfrm>
            <a:off x="0" y="2324100"/>
            <a:ext cx="12192000" cy="4533900"/>
          </a:xfrm>
          <a:prstGeom prst="rect">
            <a:avLst/>
          </a:prstGeom>
          <a:solidFill>
            <a:srgbClr val="00B1BB">
              <a:alpha val="7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Rectangle 13"/>
          <p:cNvSpPr>
            <a:spLocks noChangeArrowheads="1"/>
          </p:cNvSpPr>
          <p:nvPr/>
        </p:nvSpPr>
        <p:spPr bwMode="auto">
          <a:xfrm rot="16200000">
            <a:off x="-458500" y="4467096"/>
            <a:ext cx="3095625" cy="1015826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8000">
              <a:solidFill>
                <a:srgbClr val="0066FF"/>
              </a:solidFill>
            </a:endParaRPr>
          </a:p>
        </p:txBody>
      </p:sp>
      <p:sp>
        <p:nvSpPr>
          <p:cNvPr id="10" name="Rectangle 14"/>
          <p:cNvSpPr>
            <a:spLocks noChangeArrowheads="1"/>
          </p:cNvSpPr>
          <p:nvPr/>
        </p:nvSpPr>
        <p:spPr bwMode="auto">
          <a:xfrm>
            <a:off x="2263322" y="3948996"/>
            <a:ext cx="6095703" cy="58846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8000">
              <a:solidFill>
                <a:srgbClr val="0066FF"/>
              </a:solidFill>
            </a:endParaRPr>
          </a:p>
        </p:txBody>
      </p:sp>
      <p:sp>
        <p:nvSpPr>
          <p:cNvPr id="11" name="Rectangle 15"/>
          <p:cNvSpPr>
            <a:spLocks noChangeArrowheads="1"/>
          </p:cNvSpPr>
          <p:nvPr/>
        </p:nvSpPr>
        <p:spPr bwMode="auto">
          <a:xfrm>
            <a:off x="2237833" y="4681645"/>
            <a:ext cx="6121193" cy="58846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8000">
              <a:solidFill>
                <a:srgbClr val="0066FF"/>
              </a:solidFill>
            </a:endParaRPr>
          </a:p>
        </p:txBody>
      </p:sp>
      <p:sp>
        <p:nvSpPr>
          <p:cNvPr id="12" name="Rectangle 16"/>
          <p:cNvSpPr>
            <a:spLocks noChangeArrowheads="1"/>
          </p:cNvSpPr>
          <p:nvPr/>
        </p:nvSpPr>
        <p:spPr bwMode="auto">
          <a:xfrm>
            <a:off x="2264072" y="5419939"/>
            <a:ext cx="6095703" cy="588464"/>
          </a:xfrm>
          <a:prstGeom prst="rect">
            <a:avLst/>
          </a:prstGeom>
          <a:noFill/>
          <a:ln w="25400">
            <a:noFill/>
            <a:miter lim="800000"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8000">
              <a:solidFill>
                <a:srgbClr val="0066FF"/>
              </a:solidFill>
            </a:endParaRPr>
          </a:p>
        </p:txBody>
      </p:sp>
      <p:sp>
        <p:nvSpPr>
          <p:cNvPr id="4" name="Rectangle 19"/>
          <p:cNvSpPr>
            <a:spLocks noChangeArrowheads="1"/>
          </p:cNvSpPr>
          <p:nvPr/>
        </p:nvSpPr>
        <p:spPr bwMode="auto">
          <a:xfrm>
            <a:off x="1163638" y="3992759"/>
            <a:ext cx="8189912" cy="2854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2385" tIns="32385" rIns="32385" bIns="32385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indent="-342900" eaLnBrk="1" hangingPunct="1">
              <a:lnSpc>
                <a:spcPct val="135000"/>
              </a:lnSpc>
              <a:spcBef>
                <a:spcPct val="0"/>
              </a:spcBef>
              <a:spcAft>
                <a:spcPct val="35000"/>
              </a:spcAft>
              <a:buFont typeface="Wingdings 2" panose="05020102010507070707" pitchFamily="18" charset="2"/>
              <a:buChar char=""/>
            </a:pPr>
            <a:r>
              <a:rPr lang="zh-CN" altLang="zh-CN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未报到入职之前</a:t>
            </a:r>
            <a:r>
              <a:rPr lang="zh-CN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订立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-342900">
              <a:lnSpc>
                <a:spcPct val="135000"/>
              </a:lnSpc>
              <a:spcBef>
                <a:spcPct val="0"/>
              </a:spcBef>
              <a:spcAft>
                <a:spcPct val="35000"/>
              </a:spcAft>
              <a:buFont typeface="Wingdings 2" panose="05020102010507070707" pitchFamily="18" charset="2"/>
              <a:buChar char="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办理入职手续的同时，未进入岗位工作前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订立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-342900">
              <a:lnSpc>
                <a:spcPct val="135000"/>
              </a:lnSpc>
              <a:spcBef>
                <a:spcPts val="0"/>
              </a:spcBef>
              <a:buFont typeface="Wingdings 2" panose="05020102010507070707" pitchFamily="18" charset="2"/>
              <a:buChar char=""/>
            </a:pPr>
            <a:r>
              <a: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入职手续办理完毕，先上岗工作，在一个月的时间内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订立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indent="-342900" eaLnBrk="1" hangingPunct="1">
              <a:lnSpc>
                <a:spcPct val="135000"/>
              </a:lnSpc>
              <a:spcBef>
                <a:spcPct val="0"/>
              </a:spcBef>
              <a:spcAft>
                <a:spcPct val="35000"/>
              </a:spcAft>
              <a:buFont typeface="Wingdings 2" panose="05020102010507070707" pitchFamily="18" charset="2"/>
              <a:buChar char=""/>
            </a:pPr>
            <a:endParaRPr lang="zh-CN" altLang="zh-CN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Rectangle 20"/>
          <p:cNvSpPr>
            <a:spLocks noChangeArrowheads="1"/>
          </p:cNvSpPr>
          <p:nvPr/>
        </p:nvSpPr>
        <p:spPr bwMode="auto">
          <a:xfrm>
            <a:off x="1588217" y="4758735"/>
            <a:ext cx="6272000" cy="61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2385" tIns="32385" rIns="32385" bIns="32385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None/>
            </a:pP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Rectangle 21"/>
          <p:cNvSpPr>
            <a:spLocks noChangeArrowheads="1"/>
          </p:cNvSpPr>
          <p:nvPr/>
        </p:nvSpPr>
        <p:spPr bwMode="auto">
          <a:xfrm>
            <a:off x="1588217" y="5517404"/>
            <a:ext cx="6510754" cy="609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32385" tIns="32385" rIns="32385" bIns="32385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  <a:buFontTx/>
              <a:buNone/>
            </a:pPr>
            <a:endParaRPr lang="zh-CN" altLang="en-US" sz="20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Text Box 22"/>
          <p:cNvSpPr txBox="1">
            <a:spLocks noChangeArrowheads="1"/>
          </p:cNvSpPr>
          <p:nvPr/>
        </p:nvSpPr>
        <p:spPr bwMode="auto">
          <a:xfrm>
            <a:off x="1063003" y="2678863"/>
            <a:ext cx="8879281" cy="1295226"/>
          </a:xfrm>
          <a:prstGeom prst="rect">
            <a:avLst/>
          </a:prstGeom>
          <a:noFill/>
          <a:ln>
            <a:noFill/>
          </a:ln>
        </p:spPr>
        <p:txBody>
          <a:bodyPr wrap="square" lIns="90170" tIns="46990" rIns="90170" bIns="46990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与劳动者订立</a:t>
            </a:r>
            <a:r>
              <a:rPr lang="zh-CN" altLang="en-US" sz="6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劳动合同</a:t>
            </a:r>
            <a:r>
              <a:rPr lang="zh-CN" altLang="en-US" sz="4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的时间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endParaRPr lang="zh-CN" altLang="en-US" sz="1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32293603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>
        <a:ln>
          <a:solidFill>
            <a:srgbClr val="00B1BB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310</TotalTime>
  <Words>1854</Words>
  <Application>Microsoft Office PowerPoint</Application>
  <PresentationFormat>宽屏</PresentationFormat>
  <Paragraphs>205</Paragraphs>
  <Slides>23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5" baseType="lpstr">
      <vt:lpstr>Meiryo</vt:lpstr>
      <vt:lpstr>华文细黑</vt:lpstr>
      <vt:lpstr>宋体</vt:lpstr>
      <vt:lpstr>微软雅黑</vt:lpstr>
      <vt:lpstr>造字工房悦圆演示版常规体</vt:lpstr>
      <vt:lpstr>张海山锐线体2.0</vt:lpstr>
      <vt:lpstr>Arial</vt:lpstr>
      <vt:lpstr>Calibri</vt:lpstr>
      <vt:lpstr>Calibri Light</vt:lpstr>
      <vt:lpstr>Wingdings 2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优品PPT</dc:creator>
  <cp:lastModifiedBy>Administrator</cp:lastModifiedBy>
  <cp:revision>41</cp:revision>
  <dcterms:created xsi:type="dcterms:W3CDTF">2014-05-02T07:41:25Z</dcterms:created>
  <dcterms:modified xsi:type="dcterms:W3CDTF">2017-03-10T10:04:23Z</dcterms:modified>
</cp:coreProperties>
</file>