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119" d="100"/>
          <a:sy n="119" d="100"/>
        </p:scale>
        <p:origin x="22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7BBCB-F44F-4710-A68C-A00679120E3D}" type="datetimeFigureOut">
              <a:rPr lang="zh-CN" altLang="en-US" smtClean="0"/>
              <a:t>2017/2/13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E94510-81E6-419E-A0B7-428FD2AFFEBA}" type="slidenum">
              <a:rPr lang="zh-CN" altLang="en-US" smtClean="0"/>
              <a:t>‹#›</a:t>
            </a:fld>
            <a:endParaRPr lang="zh-CN" altLang="en-US"/>
          </a:p>
        </p:txBody>
      </p:sp>
    </p:spTree>
    <p:extLst>
      <p:ext uri="{BB962C8B-B14F-4D97-AF65-F5344CB8AC3E}">
        <p14:creationId xmlns:p14="http://schemas.microsoft.com/office/powerpoint/2010/main" val="1628831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571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9173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0418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1715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873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80657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3079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084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32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07936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6597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578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8956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5.jpeg"/><Relationship Id="rId7" Type="http://schemas.openxmlformats.org/officeDocument/2006/relationships/image" Target="../media/image34.jpe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3.jpeg"/><Relationship Id="rId3" Type="http://schemas.openxmlformats.org/officeDocument/2006/relationships/image" Target="../media/image43.jpeg"/><Relationship Id="rId7" Type="http://schemas.openxmlformats.org/officeDocument/2006/relationships/image" Target="../media/image47.jpeg"/><Relationship Id="rId12" Type="http://schemas.openxmlformats.org/officeDocument/2006/relationships/image" Target="../media/image52.jpeg"/><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image" Target="../media/image46.jpeg"/><Relationship Id="rId11" Type="http://schemas.openxmlformats.org/officeDocument/2006/relationships/image" Target="../media/image51.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 Id="rId14" Type="http://schemas.openxmlformats.org/officeDocument/2006/relationships/image" Target="../media/image5.jpeg"/></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5.jpeg"/><Relationship Id="rId18" Type="http://schemas.openxmlformats.org/officeDocument/2006/relationships/image" Target="../media/image70.jpeg"/><Relationship Id="rId3" Type="http://schemas.openxmlformats.org/officeDocument/2006/relationships/image" Target="../media/image56.jpeg"/><Relationship Id="rId21" Type="http://schemas.openxmlformats.org/officeDocument/2006/relationships/image" Target="../media/image73.jpeg"/><Relationship Id="rId7" Type="http://schemas.openxmlformats.org/officeDocument/2006/relationships/image" Target="../media/image60.jpeg"/><Relationship Id="rId12" Type="http://schemas.openxmlformats.org/officeDocument/2006/relationships/image" Target="../media/image64.jpeg"/><Relationship Id="rId17" Type="http://schemas.openxmlformats.org/officeDocument/2006/relationships/image" Target="../media/image69.jpeg"/><Relationship Id="rId2" Type="http://schemas.openxmlformats.org/officeDocument/2006/relationships/image" Target="../media/image55.jpeg"/><Relationship Id="rId16" Type="http://schemas.openxmlformats.org/officeDocument/2006/relationships/image" Target="../media/image68.jpeg"/><Relationship Id="rId20" Type="http://schemas.openxmlformats.org/officeDocument/2006/relationships/image" Target="../media/image72.jpeg"/><Relationship Id="rId1" Type="http://schemas.openxmlformats.org/officeDocument/2006/relationships/slideLayout" Target="../slideLayouts/slideLayout1.xml"/><Relationship Id="rId6" Type="http://schemas.openxmlformats.org/officeDocument/2006/relationships/image" Target="../media/image59.jpeg"/><Relationship Id="rId11" Type="http://schemas.openxmlformats.org/officeDocument/2006/relationships/image" Target="../media/image63.jpeg"/><Relationship Id="rId5" Type="http://schemas.openxmlformats.org/officeDocument/2006/relationships/image" Target="../media/image58.jpeg"/><Relationship Id="rId15" Type="http://schemas.openxmlformats.org/officeDocument/2006/relationships/image" Target="../media/image67.jpeg"/><Relationship Id="rId10" Type="http://schemas.openxmlformats.org/officeDocument/2006/relationships/image" Target="../media/image5.jpeg"/><Relationship Id="rId19" Type="http://schemas.openxmlformats.org/officeDocument/2006/relationships/image" Target="../media/image71.jpeg"/><Relationship Id="rId4" Type="http://schemas.openxmlformats.org/officeDocument/2006/relationships/image" Target="../media/image57.jpeg"/><Relationship Id="rId9" Type="http://schemas.openxmlformats.org/officeDocument/2006/relationships/image" Target="../media/image62.jpeg"/><Relationship Id="rId14" Type="http://schemas.openxmlformats.org/officeDocument/2006/relationships/image" Target="../media/image66.jpeg"/><Relationship Id="rId22" Type="http://schemas.openxmlformats.org/officeDocument/2006/relationships/image" Target="../media/image7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image" Target="../media/image80.jpeg"/><Relationship Id="rId13" Type="http://schemas.openxmlformats.org/officeDocument/2006/relationships/image" Target="../media/image85.jpeg"/><Relationship Id="rId3" Type="http://schemas.openxmlformats.org/officeDocument/2006/relationships/image" Target="../media/image76.jpeg"/><Relationship Id="rId7" Type="http://schemas.openxmlformats.org/officeDocument/2006/relationships/image" Target="../media/image79.jpeg"/><Relationship Id="rId12" Type="http://schemas.openxmlformats.org/officeDocument/2006/relationships/image" Target="../media/image84.jpeg"/><Relationship Id="rId2" Type="http://schemas.openxmlformats.org/officeDocument/2006/relationships/image" Target="../media/image75.jpeg"/><Relationship Id="rId16" Type="http://schemas.openxmlformats.org/officeDocument/2006/relationships/image" Target="../media/image88.jpe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83.jpeg"/><Relationship Id="rId5" Type="http://schemas.openxmlformats.org/officeDocument/2006/relationships/image" Target="../media/image78.jpeg"/><Relationship Id="rId15" Type="http://schemas.openxmlformats.org/officeDocument/2006/relationships/image" Target="../media/image87.jpeg"/><Relationship Id="rId10" Type="http://schemas.openxmlformats.org/officeDocument/2006/relationships/image" Target="../media/image82.jpeg"/><Relationship Id="rId4" Type="http://schemas.openxmlformats.org/officeDocument/2006/relationships/image" Target="../media/image77.jpeg"/><Relationship Id="rId9" Type="http://schemas.openxmlformats.org/officeDocument/2006/relationships/image" Target="../media/image81.jpeg"/><Relationship Id="rId14" Type="http://schemas.openxmlformats.org/officeDocument/2006/relationships/image" Target="../media/image86.jpeg"/></Relationships>
</file>

<file path=ppt/slides/_rels/slide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5.jpeg"/><Relationship Id="rId7" Type="http://schemas.openxmlformats.org/officeDocument/2006/relationships/image" Target="../media/image93.jpeg"/><Relationship Id="rId2" Type="http://schemas.openxmlformats.org/officeDocument/2006/relationships/image" Target="../media/image89.jpeg"/><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101.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7.jpeg"/><Relationship Id="rId1" Type="http://schemas.openxmlformats.org/officeDocument/2006/relationships/slideLayout" Target="../slideLayouts/slideLayout1.xml"/><Relationship Id="rId5" Type="http://schemas.openxmlformats.org/officeDocument/2006/relationships/image" Target="../media/image109.jpeg"/><Relationship Id="rId4" Type="http://schemas.openxmlformats.org/officeDocument/2006/relationships/image" Target="../media/image108.jpeg"/></Relationships>
</file>

<file path=ppt/slides/_rels/slide7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1.jpeg"/><Relationship Id="rId1" Type="http://schemas.openxmlformats.org/officeDocument/2006/relationships/slideLayout" Target="../slideLayouts/slideLayout1.xml"/><Relationship Id="rId5" Type="http://schemas.openxmlformats.org/officeDocument/2006/relationships/image" Target="../media/image113.jpeg"/><Relationship Id="rId4" Type="http://schemas.openxmlformats.org/officeDocument/2006/relationships/image" Target="../media/image112.jpeg"/></Relationships>
</file>

<file path=ppt/slides/_rels/slide8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15.jpeg"/><Relationship Id="rId7" Type="http://schemas.openxmlformats.org/officeDocument/2006/relationships/image" Target="../media/image119.jpeg"/><Relationship Id="rId2" Type="http://schemas.openxmlformats.org/officeDocument/2006/relationships/image" Target="../media/image114.jpeg"/><Relationship Id="rId1" Type="http://schemas.openxmlformats.org/officeDocument/2006/relationships/slideLayout" Target="../slideLayouts/slideLayout1.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8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3.jpeg"/><Relationship Id="rId7" Type="http://schemas.openxmlformats.org/officeDocument/2006/relationships/image" Target="../media/image126.jpeg"/><Relationship Id="rId2" Type="http://schemas.openxmlformats.org/officeDocument/2006/relationships/image" Target="../media/image122.jpeg"/><Relationship Id="rId1" Type="http://schemas.openxmlformats.org/officeDocument/2006/relationships/slideLayout" Target="../slideLayouts/slideLayout1.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5.jpeg"/></Relationships>
</file>

<file path=ppt/slides/_rels/slide8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131.jpeg"/><Relationship Id="rId4" Type="http://schemas.openxmlformats.org/officeDocument/2006/relationships/image" Target="../media/image130.jpeg"/></Relationships>
</file>

<file path=ppt/slides/_rels/slide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xml"/><Relationship Id="rId5" Type="http://schemas.openxmlformats.org/officeDocument/2006/relationships/image" Target="../media/image135.jpeg"/><Relationship Id="rId4" Type="http://schemas.openxmlformats.org/officeDocument/2006/relationships/image" Target="../media/image134.jpeg"/></Relationships>
</file>

<file path=ppt/slides/_rels/slide9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691385" y="2000757"/>
            <a:ext cx="5762371" cy="18796"/>
          </a:xfrm>
          <a:custGeom>
            <a:avLst/>
            <a:gdLst>
              <a:gd name="connsiteX0" fmla="*/ 6350 w 5762371"/>
              <a:gd name="connsiteY0" fmla="*/ 6350 h 18796"/>
              <a:gd name="connsiteX1" fmla="*/ 5756020 w 5762371"/>
              <a:gd name="connsiteY1" fmla="*/ 6350 h 18796"/>
            </a:gdLst>
            <a:ahLst/>
            <a:cxnLst>
              <a:cxn ang="0">
                <a:pos x="connsiteX0" y="connsiteY0"/>
              </a:cxn>
              <a:cxn ang="1">
                <a:pos x="connsiteX1" y="connsiteY1"/>
              </a:cxn>
            </a:cxnLst>
            <a:rect l="l" t="t" r="r" b="b"/>
            <a:pathLst>
              <a:path w="5762371" h="18796">
                <a:moveTo>
                  <a:pt x="6350" y="6350"/>
                </a:moveTo>
                <a:lnTo>
                  <a:pt x="5756020" y="6350"/>
                </a:lnTo>
              </a:path>
            </a:pathLst>
          </a:custGeom>
          <a:ln w="12700">
            <a:solidFill>
              <a:srgbClr val="6EB3E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691385" y="3392170"/>
            <a:ext cx="5762371" cy="18796"/>
          </a:xfrm>
          <a:custGeom>
            <a:avLst/>
            <a:gdLst>
              <a:gd name="connsiteX0" fmla="*/ 6350 w 5762371"/>
              <a:gd name="connsiteY0" fmla="*/ 6350 h 18796"/>
              <a:gd name="connsiteX1" fmla="*/ 5756020 w 5762371"/>
              <a:gd name="connsiteY1" fmla="*/ 6350 h 18796"/>
            </a:gdLst>
            <a:ahLst/>
            <a:cxnLst>
              <a:cxn ang="0">
                <a:pos x="connsiteX0" y="connsiteY0"/>
              </a:cxn>
              <a:cxn ang="1">
                <a:pos x="connsiteX1" y="connsiteY1"/>
              </a:cxn>
            </a:cxnLst>
            <a:rect l="l" t="t" r="r" b="b"/>
            <a:pathLst>
              <a:path w="5762371" h="18796">
                <a:moveTo>
                  <a:pt x="6350" y="6350"/>
                </a:moveTo>
                <a:lnTo>
                  <a:pt x="5756020" y="6350"/>
                </a:lnTo>
              </a:path>
            </a:pathLst>
          </a:custGeom>
          <a:ln w="12700">
            <a:solidFill>
              <a:srgbClr val="6EB3E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762000" y="584200"/>
            <a:ext cx="1625600" cy="469900"/>
          </a:xfrm>
          <a:prstGeom prst="rect">
            <a:avLst/>
          </a:prstGeom>
          <a:noFill/>
        </p:spPr>
      </p:pic>
      <p:pic>
        <p:nvPicPr>
          <p:cNvPr id="7"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pic>
        <p:nvPicPr>
          <p:cNvPr id="8" name="Picture 3"/>
          <p:cNvPicPr>
            <a:picLocks noChangeAspect="1" noChangeArrowheads="1"/>
          </p:cNvPicPr>
          <p:nvPr/>
        </p:nvPicPr>
        <p:blipFill>
          <a:blip r:embed="rId4"/>
          <a:srcRect/>
          <a:stretch>
            <a:fillRect/>
          </a:stretch>
        </p:blipFill>
        <p:spPr bwMode="auto">
          <a:xfrm>
            <a:off x="3695700" y="1041400"/>
            <a:ext cx="1752600" cy="876300"/>
          </a:xfrm>
          <a:prstGeom prst="rect">
            <a:avLst/>
          </a:prstGeom>
          <a:noFill/>
        </p:spPr>
      </p:pic>
      <p:pic>
        <p:nvPicPr>
          <p:cNvPr id="9" name="Picture 3"/>
          <p:cNvPicPr>
            <a:picLocks noChangeAspect="1" noChangeArrowheads="1"/>
          </p:cNvPicPr>
          <p:nvPr/>
        </p:nvPicPr>
        <p:blipFill>
          <a:blip r:embed="rId5"/>
          <a:srcRect/>
          <a:stretch>
            <a:fillRect/>
          </a:stretch>
        </p:blipFill>
        <p:spPr bwMode="auto">
          <a:xfrm>
            <a:off x="0" y="0"/>
            <a:ext cx="9144000" cy="5143500"/>
          </a:xfrm>
          <a:prstGeom prst="rect">
            <a:avLst/>
          </a:prstGeom>
          <a:noFill/>
        </p:spPr>
      </p:pic>
      <p:sp>
        <p:nvSpPr>
          <p:cNvPr id="2" name="TextBox 1"/>
          <p:cNvSpPr txBox="1"/>
          <p:nvPr/>
        </p:nvSpPr>
        <p:spPr>
          <a:xfrm>
            <a:off x="2540000" y="3086100"/>
            <a:ext cx="2743200" cy="254000"/>
          </a:xfrm>
          <a:prstGeom prst="rect">
            <a:avLst/>
          </a:prstGeom>
          <a:noFill/>
        </p:spPr>
        <p:txBody>
          <a:bodyPr wrap="none" lIns="0" tIns="0" rIns="0" rtlCol="0">
            <a:spAutoFit/>
          </a:bodyPr>
          <a:lstStyle/>
          <a:p>
            <a:pPr>
              <a:lnSpc>
                <a:spcPts val="2000"/>
              </a:lnSpc>
              <a:tabLst/>
            </a:pPr>
            <a:r>
              <a:rPr lang="en-US" altLang="zh-CN" sz="1596" dirty="0" smtClean="0">
                <a:solidFill>
                  <a:srgbClr val="42A2EE"/>
                </a:solidFill>
                <a:latin typeface="Microsoft YaHei UI" pitchFamily="18" charset="0"/>
                <a:cs typeface="Microsoft YaHei UI" pitchFamily="18" charset="0"/>
              </a:rPr>
              <a:t>TalkingData移动数据研究中心</a:t>
            </a:r>
          </a:p>
        </p:txBody>
      </p:sp>
      <p:sp>
        <p:nvSpPr>
          <p:cNvPr id="10" name="TextBox 1"/>
          <p:cNvSpPr txBox="1"/>
          <p:nvPr/>
        </p:nvSpPr>
        <p:spPr>
          <a:xfrm>
            <a:off x="5372100" y="3086100"/>
            <a:ext cx="3302000" cy="1930400"/>
          </a:xfrm>
          <a:prstGeom prst="rect">
            <a:avLst/>
          </a:prstGeom>
          <a:noFill/>
        </p:spPr>
        <p:txBody>
          <a:bodyPr wrap="none" lIns="0" tIns="0" rIns="0" rtlCol="0">
            <a:spAutoFit/>
          </a:bodyPr>
          <a:lstStyle/>
          <a:p>
            <a:pPr>
              <a:lnSpc>
                <a:spcPts val="2000"/>
              </a:lnSpc>
              <a:tabLst>
                <a:tab pos="228600" algn="l"/>
              </a:tabLst>
            </a:pPr>
            <a:r>
              <a:rPr lang="en-US" altLang="zh-CN" dirty="0" smtClean="0"/>
              <a:t>	</a:t>
            </a:r>
            <a:r>
              <a:rPr lang="en-US" altLang="zh-CN" sz="1596" dirty="0" smtClean="0">
                <a:solidFill>
                  <a:srgbClr val="42A2EE"/>
                </a:solidFill>
                <a:latin typeface="Microsoft YaHei UI" pitchFamily="18" charset="0"/>
                <a:cs typeface="Microsoft YaHei UI" pitchFamily="18" charset="0"/>
              </a:rPr>
              <a:t>2015年1月</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28600" algn="l"/>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1460500" y="2095500"/>
            <a:ext cx="6210300" cy="901700"/>
          </a:xfrm>
          <a:prstGeom prst="rect">
            <a:avLst/>
          </a:prstGeom>
          <a:noFill/>
        </p:spPr>
        <p:txBody>
          <a:bodyPr wrap="none" lIns="0" tIns="0" rIns="0" rtlCol="0">
            <a:spAutoFit/>
          </a:bodyPr>
          <a:lstStyle/>
          <a:p>
            <a:pPr>
              <a:lnSpc>
                <a:spcPts val="3600"/>
              </a:lnSpc>
              <a:tabLst>
                <a:tab pos="1079500" algn="l"/>
              </a:tabLst>
            </a:pPr>
            <a:r>
              <a:rPr lang="en-US" altLang="zh-CN" sz="2795" b="1" dirty="0" smtClean="0">
                <a:solidFill>
                  <a:srgbClr val="FFFFFF"/>
                </a:solidFill>
                <a:latin typeface="Microsoft YaHei UI" pitchFamily="18" charset="0"/>
                <a:cs typeface="Microsoft YaHei UI" pitchFamily="18" charset="0"/>
              </a:rPr>
              <a:t>10亿说：行业精益发展，O2O热度空前</a:t>
            </a:r>
          </a:p>
          <a:p>
            <a:pPr>
              <a:lnSpc>
                <a:spcPts val="1000"/>
              </a:lnSpc>
            </a:pPr>
            <a:endParaRPr lang="en-US" altLang="zh-CN" dirty="0" smtClean="0"/>
          </a:p>
          <a:p>
            <a:pPr>
              <a:lnSpc>
                <a:spcPts val="2400"/>
              </a:lnSpc>
              <a:tabLst>
                <a:tab pos="1079500" algn="l"/>
              </a:tabLst>
            </a:pPr>
            <a:r>
              <a:rPr lang="en-US" altLang="zh-CN" dirty="0" smtClean="0"/>
              <a:t>	</a:t>
            </a:r>
            <a:r>
              <a:rPr lang="en-US" altLang="zh-CN" sz="1800" b="1" dirty="0" smtClean="0">
                <a:solidFill>
                  <a:srgbClr val="FFFFFF"/>
                </a:solidFill>
                <a:latin typeface="Microsoft YaHei UI" pitchFamily="18" charset="0"/>
                <a:cs typeface="Microsoft YaHei UI" pitchFamily="18" charset="0"/>
              </a:rPr>
              <a:t>TalkingData</a:t>
            </a:r>
            <a:r>
              <a:rPr lang="en-US" altLang="zh-CN" sz="1800" dirty="0" smtClean="0">
                <a:latin typeface="Times New Roman" pitchFamily="18" charset="0"/>
                <a:cs typeface="Times New Roman" pitchFamily="18" charset="0"/>
              </a:rPr>
              <a:t> </a:t>
            </a:r>
            <a:r>
              <a:rPr lang="en-US" altLang="zh-CN" sz="1800" b="1" dirty="0" smtClean="0">
                <a:solidFill>
                  <a:srgbClr val="FFFFFF"/>
                </a:solidFill>
                <a:latin typeface="Microsoft YaHei UI" pitchFamily="18" charset="0"/>
                <a:cs typeface="Microsoft YaHei UI" pitchFamily="18" charset="0"/>
              </a:rPr>
              <a:t>2014移动互联网数据报告</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75360" y="2147316"/>
            <a:ext cx="466344" cy="1786127"/>
          </a:xfrm>
          <a:custGeom>
            <a:avLst/>
            <a:gdLst>
              <a:gd name="connsiteX0" fmla="*/ 0 w 466344"/>
              <a:gd name="connsiteY0" fmla="*/ 0 h 1786127"/>
              <a:gd name="connsiteX1" fmla="*/ 466343 w 466344"/>
              <a:gd name="connsiteY1" fmla="*/ 0 h 1786127"/>
              <a:gd name="connsiteX2" fmla="*/ 466343 w 466344"/>
              <a:gd name="connsiteY2" fmla="*/ 1786127 h 1786127"/>
              <a:gd name="connsiteX3" fmla="*/ 0 w 466344"/>
              <a:gd name="connsiteY3" fmla="*/ 1786127 h 1786127"/>
              <a:gd name="connsiteX4" fmla="*/ 0 w 466344"/>
              <a:gd name="connsiteY4" fmla="*/ 0 h 1786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1786127">
                <a:moveTo>
                  <a:pt x="0" y="0"/>
                </a:moveTo>
                <a:lnTo>
                  <a:pt x="466343" y="0"/>
                </a:lnTo>
                <a:lnTo>
                  <a:pt x="466343" y="1786127"/>
                </a:lnTo>
                <a:lnTo>
                  <a:pt x="0" y="17861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20595" y="3070860"/>
            <a:ext cx="466344" cy="862583"/>
          </a:xfrm>
          <a:custGeom>
            <a:avLst/>
            <a:gdLst>
              <a:gd name="connsiteX0" fmla="*/ 0 w 466344"/>
              <a:gd name="connsiteY0" fmla="*/ 0 h 862583"/>
              <a:gd name="connsiteX1" fmla="*/ 466344 w 466344"/>
              <a:gd name="connsiteY1" fmla="*/ 0 h 862583"/>
              <a:gd name="connsiteX2" fmla="*/ 466344 w 466344"/>
              <a:gd name="connsiteY2" fmla="*/ 862583 h 862583"/>
              <a:gd name="connsiteX3" fmla="*/ 0 w 466344"/>
              <a:gd name="connsiteY3" fmla="*/ 862583 h 862583"/>
              <a:gd name="connsiteX4" fmla="*/ 0 w 466344"/>
              <a:gd name="connsiteY4" fmla="*/ 0 h 862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862583">
                <a:moveTo>
                  <a:pt x="0" y="0"/>
                </a:moveTo>
                <a:lnTo>
                  <a:pt x="466344" y="0"/>
                </a:lnTo>
                <a:lnTo>
                  <a:pt x="466344" y="862583"/>
                </a:lnTo>
                <a:lnTo>
                  <a:pt x="0" y="8625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5832" y="3276600"/>
            <a:ext cx="466344" cy="656844"/>
          </a:xfrm>
          <a:custGeom>
            <a:avLst/>
            <a:gdLst>
              <a:gd name="connsiteX0" fmla="*/ 0 w 466344"/>
              <a:gd name="connsiteY0" fmla="*/ 0 h 656844"/>
              <a:gd name="connsiteX1" fmla="*/ 466344 w 466344"/>
              <a:gd name="connsiteY1" fmla="*/ 0 h 656844"/>
              <a:gd name="connsiteX2" fmla="*/ 466344 w 466344"/>
              <a:gd name="connsiteY2" fmla="*/ 656844 h 656844"/>
              <a:gd name="connsiteX3" fmla="*/ 0 w 466344"/>
              <a:gd name="connsiteY3" fmla="*/ 656844 h 656844"/>
              <a:gd name="connsiteX4" fmla="*/ 0 w 466344"/>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656844">
                <a:moveTo>
                  <a:pt x="0" y="0"/>
                </a:moveTo>
                <a:lnTo>
                  <a:pt x="466344" y="0"/>
                </a:lnTo>
                <a:lnTo>
                  <a:pt x="466344"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212592" y="3572255"/>
            <a:ext cx="466343" cy="361188"/>
          </a:xfrm>
          <a:custGeom>
            <a:avLst/>
            <a:gdLst>
              <a:gd name="connsiteX0" fmla="*/ 0 w 466343"/>
              <a:gd name="connsiteY0" fmla="*/ 0 h 361188"/>
              <a:gd name="connsiteX1" fmla="*/ 466343 w 466343"/>
              <a:gd name="connsiteY1" fmla="*/ 0 h 361188"/>
              <a:gd name="connsiteX2" fmla="*/ 466343 w 466343"/>
              <a:gd name="connsiteY2" fmla="*/ 361188 h 361188"/>
              <a:gd name="connsiteX3" fmla="*/ 0 w 466343"/>
              <a:gd name="connsiteY3" fmla="*/ 361188 h 361188"/>
              <a:gd name="connsiteX4" fmla="*/ 0 w 466343"/>
              <a:gd name="connsiteY4" fmla="*/ 0 h 3611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3" h="361188">
                <a:moveTo>
                  <a:pt x="0" y="0"/>
                </a:moveTo>
                <a:lnTo>
                  <a:pt x="466343" y="0"/>
                </a:lnTo>
                <a:lnTo>
                  <a:pt x="466343" y="361188"/>
                </a:lnTo>
                <a:lnTo>
                  <a:pt x="0" y="3611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957828" y="3710940"/>
            <a:ext cx="466344" cy="222503"/>
          </a:xfrm>
          <a:custGeom>
            <a:avLst/>
            <a:gdLst>
              <a:gd name="connsiteX0" fmla="*/ 0 w 466344"/>
              <a:gd name="connsiteY0" fmla="*/ 0 h 222503"/>
              <a:gd name="connsiteX1" fmla="*/ 466343 w 466344"/>
              <a:gd name="connsiteY1" fmla="*/ 0 h 222503"/>
              <a:gd name="connsiteX2" fmla="*/ 466343 w 466344"/>
              <a:gd name="connsiteY2" fmla="*/ 222503 h 222503"/>
              <a:gd name="connsiteX3" fmla="*/ 0 w 466344"/>
              <a:gd name="connsiteY3" fmla="*/ 222503 h 222503"/>
              <a:gd name="connsiteX4" fmla="*/ 0 w 466344"/>
              <a:gd name="connsiteY4" fmla="*/ 0 h 2225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22503">
                <a:moveTo>
                  <a:pt x="0" y="0"/>
                </a:moveTo>
                <a:lnTo>
                  <a:pt x="466343" y="0"/>
                </a:lnTo>
                <a:lnTo>
                  <a:pt x="466343" y="222503"/>
                </a:lnTo>
                <a:lnTo>
                  <a:pt x="0" y="2225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704588" y="3717035"/>
            <a:ext cx="466344" cy="216408"/>
          </a:xfrm>
          <a:custGeom>
            <a:avLst/>
            <a:gdLst>
              <a:gd name="connsiteX0" fmla="*/ 0 w 466344"/>
              <a:gd name="connsiteY0" fmla="*/ 0 h 216408"/>
              <a:gd name="connsiteX1" fmla="*/ 466344 w 466344"/>
              <a:gd name="connsiteY1" fmla="*/ 0 h 216408"/>
              <a:gd name="connsiteX2" fmla="*/ 466344 w 466344"/>
              <a:gd name="connsiteY2" fmla="*/ 216408 h 216408"/>
              <a:gd name="connsiteX3" fmla="*/ 0 w 466344"/>
              <a:gd name="connsiteY3" fmla="*/ 216408 h 216408"/>
              <a:gd name="connsiteX4" fmla="*/ 0 w 466344"/>
              <a:gd name="connsiteY4" fmla="*/ 0 h 216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16408">
                <a:moveTo>
                  <a:pt x="0" y="0"/>
                </a:moveTo>
                <a:lnTo>
                  <a:pt x="466344" y="0"/>
                </a:lnTo>
                <a:lnTo>
                  <a:pt x="466344" y="216408"/>
                </a:lnTo>
                <a:lnTo>
                  <a:pt x="0" y="2164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49823" y="3721608"/>
            <a:ext cx="466344" cy="211835"/>
          </a:xfrm>
          <a:custGeom>
            <a:avLst/>
            <a:gdLst>
              <a:gd name="connsiteX0" fmla="*/ 0 w 466344"/>
              <a:gd name="connsiteY0" fmla="*/ 0 h 211835"/>
              <a:gd name="connsiteX1" fmla="*/ 466344 w 466344"/>
              <a:gd name="connsiteY1" fmla="*/ 0 h 211835"/>
              <a:gd name="connsiteX2" fmla="*/ 466344 w 466344"/>
              <a:gd name="connsiteY2" fmla="*/ 211835 h 211835"/>
              <a:gd name="connsiteX3" fmla="*/ 0 w 466344"/>
              <a:gd name="connsiteY3" fmla="*/ 211835 h 211835"/>
              <a:gd name="connsiteX4" fmla="*/ 0 w 466344"/>
              <a:gd name="connsiteY4" fmla="*/ 0 h 211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11835">
                <a:moveTo>
                  <a:pt x="0" y="0"/>
                </a:moveTo>
                <a:lnTo>
                  <a:pt x="466344" y="0"/>
                </a:lnTo>
                <a:lnTo>
                  <a:pt x="466344" y="211835"/>
                </a:lnTo>
                <a:lnTo>
                  <a:pt x="0" y="2118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96584" y="3727703"/>
            <a:ext cx="464820" cy="205740"/>
          </a:xfrm>
          <a:custGeom>
            <a:avLst/>
            <a:gdLst>
              <a:gd name="connsiteX0" fmla="*/ 0 w 464820"/>
              <a:gd name="connsiteY0" fmla="*/ 0 h 205740"/>
              <a:gd name="connsiteX1" fmla="*/ 464820 w 464820"/>
              <a:gd name="connsiteY1" fmla="*/ 0 h 205740"/>
              <a:gd name="connsiteX2" fmla="*/ 464820 w 464820"/>
              <a:gd name="connsiteY2" fmla="*/ 205740 h 205740"/>
              <a:gd name="connsiteX3" fmla="*/ 0 w 464820"/>
              <a:gd name="connsiteY3" fmla="*/ 205740 h 205740"/>
              <a:gd name="connsiteX4" fmla="*/ 0 w 464820"/>
              <a:gd name="connsiteY4" fmla="*/ 0 h 2057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4820" h="205740">
                <a:moveTo>
                  <a:pt x="0" y="0"/>
                </a:moveTo>
                <a:lnTo>
                  <a:pt x="464820" y="0"/>
                </a:lnTo>
                <a:lnTo>
                  <a:pt x="464820" y="205740"/>
                </a:lnTo>
                <a:lnTo>
                  <a:pt x="0" y="2057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41819" y="3845052"/>
            <a:ext cx="466344" cy="88391"/>
          </a:xfrm>
          <a:custGeom>
            <a:avLst/>
            <a:gdLst>
              <a:gd name="connsiteX0" fmla="*/ 0 w 466344"/>
              <a:gd name="connsiteY0" fmla="*/ 0 h 88391"/>
              <a:gd name="connsiteX1" fmla="*/ 466344 w 466344"/>
              <a:gd name="connsiteY1" fmla="*/ 0 h 88391"/>
              <a:gd name="connsiteX2" fmla="*/ 466344 w 466344"/>
              <a:gd name="connsiteY2" fmla="*/ 88391 h 88391"/>
              <a:gd name="connsiteX3" fmla="*/ 0 w 466344"/>
              <a:gd name="connsiteY3" fmla="*/ 88391 h 88391"/>
              <a:gd name="connsiteX4" fmla="*/ 0 w 466344"/>
              <a:gd name="connsiteY4" fmla="*/ 0 h 88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88391">
                <a:moveTo>
                  <a:pt x="0" y="0"/>
                </a:moveTo>
                <a:lnTo>
                  <a:pt x="466344" y="0"/>
                </a:lnTo>
                <a:lnTo>
                  <a:pt x="466344" y="88391"/>
                </a:lnTo>
                <a:lnTo>
                  <a:pt x="0" y="88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687056" y="3866388"/>
            <a:ext cx="466343" cy="67055"/>
          </a:xfrm>
          <a:custGeom>
            <a:avLst/>
            <a:gdLst>
              <a:gd name="connsiteX0" fmla="*/ 0 w 466343"/>
              <a:gd name="connsiteY0" fmla="*/ 0 h 67055"/>
              <a:gd name="connsiteX1" fmla="*/ 466343 w 466343"/>
              <a:gd name="connsiteY1" fmla="*/ 0 h 67055"/>
              <a:gd name="connsiteX2" fmla="*/ 466343 w 466343"/>
              <a:gd name="connsiteY2" fmla="*/ 67055 h 67055"/>
              <a:gd name="connsiteX3" fmla="*/ 0 w 466343"/>
              <a:gd name="connsiteY3" fmla="*/ 67055 h 67055"/>
              <a:gd name="connsiteX4" fmla="*/ 0 w 466343"/>
              <a:gd name="connsiteY4" fmla="*/ 0 h 670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3" h="67055">
                <a:moveTo>
                  <a:pt x="0" y="0"/>
                </a:moveTo>
                <a:lnTo>
                  <a:pt x="466343" y="0"/>
                </a:lnTo>
                <a:lnTo>
                  <a:pt x="466343" y="67055"/>
                </a:lnTo>
                <a:lnTo>
                  <a:pt x="0" y="670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828802" y="3927094"/>
            <a:ext cx="7471156" cy="21844"/>
          </a:xfrm>
          <a:custGeom>
            <a:avLst/>
            <a:gdLst>
              <a:gd name="connsiteX0" fmla="*/ 6350 w 7471156"/>
              <a:gd name="connsiteY0" fmla="*/ 6350 h 21844"/>
              <a:gd name="connsiteX1" fmla="*/ 7464805 w 7471156"/>
              <a:gd name="connsiteY1" fmla="*/ 6350 h 21844"/>
            </a:gdLst>
            <a:ahLst/>
            <a:cxnLst>
              <a:cxn ang="0">
                <a:pos x="connsiteX0" y="connsiteY0"/>
              </a:cxn>
              <a:cxn ang="1">
                <a:pos x="connsiteX1" y="connsiteY1"/>
              </a:cxn>
            </a:cxnLst>
            <a:rect l="l" t="t" r="r" b="b"/>
            <a:pathLst>
              <a:path w="7471156" h="21844">
                <a:moveTo>
                  <a:pt x="6350" y="6350"/>
                </a:moveTo>
                <a:lnTo>
                  <a:pt x="7464805"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7" name="TextBox 1"/>
          <p:cNvSpPr txBox="1"/>
          <p:nvPr/>
        </p:nvSpPr>
        <p:spPr>
          <a:xfrm>
            <a:off x="3263900" y="36576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6.5%</a:t>
            </a:r>
          </a:p>
        </p:txBody>
      </p:sp>
      <p:sp>
        <p:nvSpPr>
          <p:cNvPr id="18" name="TextBox 1"/>
          <p:cNvSpPr txBox="1"/>
          <p:nvPr/>
        </p:nvSpPr>
        <p:spPr>
          <a:xfrm>
            <a:off x="40132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4.0%</a:t>
            </a:r>
          </a:p>
        </p:txBody>
      </p:sp>
      <p:sp>
        <p:nvSpPr>
          <p:cNvPr id="19" name="TextBox 1"/>
          <p:cNvSpPr txBox="1"/>
          <p:nvPr/>
        </p:nvSpPr>
        <p:spPr>
          <a:xfrm>
            <a:off x="47625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20" name="TextBox 1"/>
          <p:cNvSpPr txBox="1"/>
          <p:nvPr/>
        </p:nvSpPr>
        <p:spPr>
          <a:xfrm>
            <a:off x="54991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3.8%</a:t>
            </a:r>
          </a:p>
        </p:txBody>
      </p:sp>
      <p:sp>
        <p:nvSpPr>
          <p:cNvPr id="21" name="TextBox 1"/>
          <p:cNvSpPr txBox="1"/>
          <p:nvPr/>
        </p:nvSpPr>
        <p:spPr>
          <a:xfrm>
            <a:off x="62484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3.7%</a:t>
            </a:r>
          </a:p>
        </p:txBody>
      </p:sp>
      <p:sp>
        <p:nvSpPr>
          <p:cNvPr id="22" name="TextBox 1"/>
          <p:cNvSpPr txBox="1"/>
          <p:nvPr/>
        </p:nvSpPr>
        <p:spPr>
          <a:xfrm>
            <a:off x="6997700" y="3670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1.6%</a:t>
            </a:r>
          </a:p>
        </p:txBody>
      </p:sp>
      <p:sp>
        <p:nvSpPr>
          <p:cNvPr id="23" name="TextBox 1"/>
          <p:cNvSpPr txBox="1"/>
          <p:nvPr/>
        </p:nvSpPr>
        <p:spPr>
          <a:xfrm>
            <a:off x="7747000" y="3670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1.2%</a:t>
            </a:r>
          </a:p>
        </p:txBody>
      </p:sp>
      <p:sp>
        <p:nvSpPr>
          <p:cNvPr id="24" name="TextBox 1"/>
          <p:cNvSpPr txBox="1"/>
          <p:nvPr/>
        </p:nvSpPr>
        <p:spPr>
          <a:xfrm>
            <a:off x="10795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苹果</a:t>
            </a:r>
          </a:p>
        </p:txBody>
      </p:sp>
      <p:sp>
        <p:nvSpPr>
          <p:cNvPr id="25" name="TextBox 1"/>
          <p:cNvSpPr txBox="1"/>
          <p:nvPr/>
        </p:nvSpPr>
        <p:spPr>
          <a:xfrm>
            <a:off x="18161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三星</a:t>
            </a:r>
          </a:p>
        </p:txBody>
      </p:sp>
      <p:sp>
        <p:nvSpPr>
          <p:cNvPr id="26" name="TextBox 1"/>
          <p:cNvSpPr txBox="1"/>
          <p:nvPr/>
        </p:nvSpPr>
        <p:spPr>
          <a:xfrm>
            <a:off x="25654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小米</a:t>
            </a:r>
          </a:p>
        </p:txBody>
      </p:sp>
      <p:sp>
        <p:nvSpPr>
          <p:cNvPr id="27" name="TextBox 1"/>
          <p:cNvSpPr txBox="1"/>
          <p:nvPr/>
        </p:nvSpPr>
        <p:spPr>
          <a:xfrm>
            <a:off x="33147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华为</a:t>
            </a:r>
          </a:p>
        </p:txBody>
      </p:sp>
      <p:sp>
        <p:nvSpPr>
          <p:cNvPr id="28" name="TextBox 1"/>
          <p:cNvSpPr txBox="1"/>
          <p:nvPr/>
        </p:nvSpPr>
        <p:spPr>
          <a:xfrm>
            <a:off x="4000500" y="4025900"/>
            <a:ext cx="3556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OPPO</a:t>
            </a:r>
          </a:p>
        </p:txBody>
      </p:sp>
      <p:sp>
        <p:nvSpPr>
          <p:cNvPr id="29" name="TextBox 1"/>
          <p:cNvSpPr txBox="1"/>
          <p:nvPr/>
        </p:nvSpPr>
        <p:spPr>
          <a:xfrm>
            <a:off x="4737100" y="4025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步步高</a:t>
            </a:r>
          </a:p>
        </p:txBody>
      </p:sp>
      <p:sp>
        <p:nvSpPr>
          <p:cNvPr id="30" name="TextBox 1"/>
          <p:cNvSpPr txBox="1"/>
          <p:nvPr/>
        </p:nvSpPr>
        <p:spPr>
          <a:xfrm>
            <a:off x="55499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联想</a:t>
            </a:r>
          </a:p>
        </p:txBody>
      </p:sp>
      <p:sp>
        <p:nvSpPr>
          <p:cNvPr id="31" name="TextBox 1"/>
          <p:cNvSpPr txBox="1"/>
          <p:nvPr/>
        </p:nvSpPr>
        <p:spPr>
          <a:xfrm>
            <a:off x="6172200" y="4025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宇龙酷派</a:t>
            </a:r>
          </a:p>
        </p:txBody>
      </p:sp>
      <p:sp>
        <p:nvSpPr>
          <p:cNvPr id="1024" name="TextBox 1"/>
          <p:cNvSpPr txBox="1"/>
          <p:nvPr/>
        </p:nvSpPr>
        <p:spPr>
          <a:xfrm>
            <a:off x="70485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中兴</a:t>
            </a:r>
          </a:p>
        </p:txBody>
      </p:sp>
      <p:sp>
        <p:nvSpPr>
          <p:cNvPr id="1025" name="TextBox 1"/>
          <p:cNvSpPr txBox="1"/>
          <p:nvPr/>
        </p:nvSpPr>
        <p:spPr>
          <a:xfrm>
            <a:off x="7785100" y="4025900"/>
            <a:ext cx="2540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HTC</a:t>
            </a:r>
          </a:p>
        </p:txBody>
      </p:sp>
      <p:sp>
        <p:nvSpPr>
          <p:cNvPr id="1026" name="TextBox 1"/>
          <p:cNvSpPr txBox="1"/>
          <p:nvPr/>
        </p:nvSpPr>
        <p:spPr>
          <a:xfrm>
            <a:off x="393700" y="254000"/>
            <a:ext cx="8280400" cy="3238500"/>
          </a:xfrm>
          <a:prstGeom prst="rect">
            <a:avLst/>
          </a:prstGeom>
          <a:noFill/>
        </p:spPr>
        <p:txBody>
          <a:bodyPr wrap="none" lIns="0" tIns="0" rIns="0" rtlCol="0">
            <a:spAutoFit/>
          </a:bodyPr>
          <a:lstStyle/>
          <a:p>
            <a:pPr>
              <a:lnSpc>
                <a:spcPts val="1400"/>
              </a:lnSpc>
              <a:tabLst>
                <a:tab pos="241300" algn="l"/>
                <a:tab pos="596900" algn="l"/>
                <a:tab pos="1333500" algn="l"/>
                <a:tab pos="2082800" algn="l"/>
                <a:tab pos="2603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596900" algn="l"/>
                <a:tab pos="1333500" algn="l"/>
                <a:tab pos="2082800" algn="l"/>
                <a:tab pos="2603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用户使用的移动设备中，苹果占据</a:t>
            </a:r>
            <a:r>
              <a:rPr lang="en-US" altLang="zh-CN" sz="1403" b="1" dirty="0" smtClean="0">
                <a:solidFill>
                  <a:srgbClr val="1B88EA"/>
                </a:solidFill>
                <a:latin typeface="Tahoma" pitchFamily="18" charset="0"/>
                <a:cs typeface="Tahoma" pitchFamily="18" charset="0"/>
              </a:rPr>
              <a:t>32.1%</a:t>
            </a:r>
            <a:r>
              <a:rPr lang="en-US" altLang="zh-CN" sz="1403" b="1" dirty="0" smtClean="0">
                <a:solidFill>
                  <a:srgbClr val="1B88EA"/>
                </a:solidFill>
                <a:latin typeface="Microsoft YaHei UI" pitchFamily="18" charset="0"/>
                <a:cs typeface="Microsoft YaHei UI" pitchFamily="18" charset="0"/>
              </a:rPr>
              <a:t>的最大份额，其次，三星设备占</a:t>
            </a:r>
            <a:r>
              <a:rPr lang="en-US" altLang="zh-CN" sz="1403" b="1" dirty="0" smtClean="0">
                <a:solidFill>
                  <a:srgbClr val="1B88EA"/>
                </a:solidFill>
                <a:latin typeface="Tahoma" pitchFamily="18" charset="0"/>
                <a:cs typeface="Tahoma" pitchFamily="18" charset="0"/>
              </a:rPr>
              <a:t>15.5%</a:t>
            </a:r>
            <a:r>
              <a:rPr lang="en-US" altLang="zh-CN" sz="1403" b="1" dirty="0" smtClean="0">
                <a:solidFill>
                  <a:srgbClr val="1B88EA"/>
                </a:solidFill>
                <a:latin typeface="Microsoft YaHei UI" pitchFamily="18" charset="0"/>
                <a:cs typeface="Microsoft YaHei UI" pitchFamily="18" charset="0"/>
              </a:rPr>
              <a:t>，小米设备占</a:t>
            </a:r>
            <a:r>
              <a:rPr lang="en-US" altLang="zh-CN" sz="1403" b="1" dirty="0" smtClean="0">
                <a:solidFill>
                  <a:srgbClr val="1B88EA"/>
                </a:solidFill>
                <a:latin typeface="Tahoma" pitchFamily="18" charset="0"/>
                <a:cs typeface="Tahoma" pitchFamily="18" charset="0"/>
              </a:rPr>
              <a:t>11.8%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596900" algn="l"/>
                <a:tab pos="1333500" algn="l"/>
                <a:tab pos="2082800" algn="l"/>
                <a:tab pos="2603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移动智能终端用户设备品牌分布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596900" algn="l"/>
                <a:tab pos="1333500" algn="l"/>
                <a:tab pos="2082800" algn="l"/>
                <a:tab pos="2603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32.1%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200"/>
              </a:lnSpc>
              <a:tabLst>
                <a:tab pos="241300" algn="l"/>
                <a:tab pos="596900" algn="l"/>
                <a:tab pos="1333500" algn="l"/>
                <a:tab pos="2082800" algn="l"/>
                <a:tab pos="260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15.5%</a:t>
            </a:r>
          </a:p>
          <a:p>
            <a:pPr>
              <a:lnSpc>
                <a:spcPts val="1600"/>
              </a:lnSpc>
              <a:tabLst>
                <a:tab pos="241300" algn="l"/>
                <a:tab pos="596900" algn="l"/>
                <a:tab pos="1333500" algn="l"/>
                <a:tab pos="2082800" algn="l"/>
                <a:tab pos="260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11.8%</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12063" y="3959352"/>
            <a:ext cx="3564635" cy="288035"/>
          </a:xfrm>
          <a:custGeom>
            <a:avLst/>
            <a:gdLst>
              <a:gd name="connsiteX0" fmla="*/ 0 w 3564635"/>
              <a:gd name="connsiteY0" fmla="*/ 288035 h 288035"/>
              <a:gd name="connsiteX1" fmla="*/ 3564636 w 3564635"/>
              <a:gd name="connsiteY1" fmla="*/ 288035 h 288035"/>
              <a:gd name="connsiteX2" fmla="*/ 3564636 w 3564635"/>
              <a:gd name="connsiteY2" fmla="*/ 0 h 288035"/>
              <a:gd name="connsiteX3" fmla="*/ 0 w 3564635"/>
              <a:gd name="connsiteY3" fmla="*/ 0 h 288035"/>
              <a:gd name="connsiteX4" fmla="*/ 0 w 3564635"/>
              <a:gd name="connsiteY4" fmla="*/ 288035 h 2880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4635" h="288035">
                <a:moveTo>
                  <a:pt x="0" y="288035"/>
                </a:moveTo>
                <a:lnTo>
                  <a:pt x="3564636" y="288035"/>
                </a:lnTo>
                <a:lnTo>
                  <a:pt x="3564636" y="0"/>
                </a:lnTo>
                <a:lnTo>
                  <a:pt x="0" y="0"/>
                </a:lnTo>
                <a:lnTo>
                  <a:pt x="0" y="288035"/>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12063" y="2897123"/>
            <a:ext cx="3564635" cy="288036"/>
          </a:xfrm>
          <a:custGeom>
            <a:avLst/>
            <a:gdLst>
              <a:gd name="connsiteX0" fmla="*/ 0 w 3564635"/>
              <a:gd name="connsiteY0" fmla="*/ 288036 h 288036"/>
              <a:gd name="connsiteX1" fmla="*/ 3564636 w 3564635"/>
              <a:gd name="connsiteY1" fmla="*/ 288036 h 288036"/>
              <a:gd name="connsiteX2" fmla="*/ 3564636 w 3564635"/>
              <a:gd name="connsiteY2" fmla="*/ 0 h 288036"/>
              <a:gd name="connsiteX3" fmla="*/ 0 w 3564635"/>
              <a:gd name="connsiteY3" fmla="*/ 0 h 288036"/>
              <a:gd name="connsiteX4" fmla="*/ 0 w 3564635"/>
              <a:gd name="connsiteY4" fmla="*/ 288036 h 288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4635" h="288036">
                <a:moveTo>
                  <a:pt x="0" y="288036"/>
                </a:moveTo>
                <a:lnTo>
                  <a:pt x="3564636" y="288036"/>
                </a:lnTo>
                <a:lnTo>
                  <a:pt x="3564636" y="0"/>
                </a:lnTo>
                <a:lnTo>
                  <a:pt x="0" y="0"/>
                </a:lnTo>
                <a:lnTo>
                  <a:pt x="0" y="288036"/>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733544" y="3698747"/>
            <a:ext cx="3707891" cy="288036"/>
          </a:xfrm>
          <a:custGeom>
            <a:avLst/>
            <a:gdLst>
              <a:gd name="connsiteX0" fmla="*/ 0 w 3707891"/>
              <a:gd name="connsiteY0" fmla="*/ 288036 h 288036"/>
              <a:gd name="connsiteX1" fmla="*/ 3707891 w 3707891"/>
              <a:gd name="connsiteY1" fmla="*/ 288036 h 288036"/>
              <a:gd name="connsiteX2" fmla="*/ 3707891 w 3707891"/>
              <a:gd name="connsiteY2" fmla="*/ 0 h 288036"/>
              <a:gd name="connsiteX3" fmla="*/ 0 w 3707891"/>
              <a:gd name="connsiteY3" fmla="*/ 0 h 288036"/>
              <a:gd name="connsiteX4" fmla="*/ 0 w 3707891"/>
              <a:gd name="connsiteY4" fmla="*/ 288036 h 288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07891" h="288036">
                <a:moveTo>
                  <a:pt x="0" y="288036"/>
                </a:moveTo>
                <a:lnTo>
                  <a:pt x="3707891" y="288036"/>
                </a:lnTo>
                <a:lnTo>
                  <a:pt x="3707891" y="0"/>
                </a:lnTo>
                <a:lnTo>
                  <a:pt x="0" y="0"/>
                </a:lnTo>
                <a:lnTo>
                  <a:pt x="0" y="28803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733544" y="2923032"/>
            <a:ext cx="3707891" cy="288035"/>
          </a:xfrm>
          <a:custGeom>
            <a:avLst/>
            <a:gdLst>
              <a:gd name="connsiteX0" fmla="*/ 0 w 3707891"/>
              <a:gd name="connsiteY0" fmla="*/ 288035 h 288035"/>
              <a:gd name="connsiteX1" fmla="*/ 3707891 w 3707891"/>
              <a:gd name="connsiteY1" fmla="*/ 288035 h 288035"/>
              <a:gd name="connsiteX2" fmla="*/ 3707891 w 3707891"/>
              <a:gd name="connsiteY2" fmla="*/ 0 h 288035"/>
              <a:gd name="connsiteX3" fmla="*/ 0 w 3707891"/>
              <a:gd name="connsiteY3" fmla="*/ 0 h 288035"/>
              <a:gd name="connsiteX4" fmla="*/ 0 w 3707891"/>
              <a:gd name="connsiteY4" fmla="*/ 288035 h 2880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07891" h="288035">
                <a:moveTo>
                  <a:pt x="0" y="288035"/>
                </a:moveTo>
                <a:lnTo>
                  <a:pt x="3707891" y="288035"/>
                </a:lnTo>
                <a:lnTo>
                  <a:pt x="3707891" y="0"/>
                </a:lnTo>
                <a:lnTo>
                  <a:pt x="0" y="0"/>
                </a:lnTo>
                <a:lnTo>
                  <a:pt x="0" y="288035"/>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139695" y="3995928"/>
            <a:ext cx="675132" cy="187452"/>
          </a:xfrm>
          <a:custGeom>
            <a:avLst/>
            <a:gdLst>
              <a:gd name="connsiteX0" fmla="*/ 0 w 675132"/>
              <a:gd name="connsiteY0" fmla="*/ 0 h 187452"/>
              <a:gd name="connsiteX1" fmla="*/ 675132 w 675132"/>
              <a:gd name="connsiteY1" fmla="*/ 0 h 187452"/>
              <a:gd name="connsiteX2" fmla="*/ 675132 w 675132"/>
              <a:gd name="connsiteY2" fmla="*/ 187451 h 187452"/>
              <a:gd name="connsiteX3" fmla="*/ 0 w 675132"/>
              <a:gd name="connsiteY3" fmla="*/ 187451 h 187452"/>
              <a:gd name="connsiteX4" fmla="*/ 0 w 67513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5132" h="187452">
                <a:moveTo>
                  <a:pt x="0" y="0"/>
                </a:moveTo>
                <a:lnTo>
                  <a:pt x="675132" y="0"/>
                </a:lnTo>
                <a:lnTo>
                  <a:pt x="675132"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139695" y="3733800"/>
            <a:ext cx="682752" cy="187452"/>
          </a:xfrm>
          <a:custGeom>
            <a:avLst/>
            <a:gdLst>
              <a:gd name="connsiteX0" fmla="*/ 0 w 682752"/>
              <a:gd name="connsiteY0" fmla="*/ 0 h 187452"/>
              <a:gd name="connsiteX1" fmla="*/ 682752 w 682752"/>
              <a:gd name="connsiteY1" fmla="*/ 0 h 187452"/>
              <a:gd name="connsiteX2" fmla="*/ 682752 w 682752"/>
              <a:gd name="connsiteY2" fmla="*/ 187452 h 187452"/>
              <a:gd name="connsiteX3" fmla="*/ 0 w 682752"/>
              <a:gd name="connsiteY3" fmla="*/ 187452 h 187452"/>
              <a:gd name="connsiteX4" fmla="*/ 0 w 68275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2752" h="187452">
                <a:moveTo>
                  <a:pt x="0" y="0"/>
                </a:moveTo>
                <a:lnTo>
                  <a:pt x="682752" y="0"/>
                </a:lnTo>
                <a:lnTo>
                  <a:pt x="682752"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139695" y="3473196"/>
            <a:ext cx="711708" cy="185928"/>
          </a:xfrm>
          <a:custGeom>
            <a:avLst/>
            <a:gdLst>
              <a:gd name="connsiteX0" fmla="*/ 0 w 711708"/>
              <a:gd name="connsiteY0" fmla="*/ 0 h 185928"/>
              <a:gd name="connsiteX1" fmla="*/ 711708 w 711708"/>
              <a:gd name="connsiteY1" fmla="*/ 0 h 185928"/>
              <a:gd name="connsiteX2" fmla="*/ 711708 w 711708"/>
              <a:gd name="connsiteY2" fmla="*/ 185927 h 185928"/>
              <a:gd name="connsiteX3" fmla="*/ 0 w 711708"/>
              <a:gd name="connsiteY3" fmla="*/ 185927 h 185928"/>
              <a:gd name="connsiteX4" fmla="*/ 0 w 711708"/>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1708" h="185928">
                <a:moveTo>
                  <a:pt x="0" y="0"/>
                </a:moveTo>
                <a:lnTo>
                  <a:pt x="711708" y="0"/>
                </a:lnTo>
                <a:lnTo>
                  <a:pt x="711708" y="185927"/>
                </a:lnTo>
                <a:lnTo>
                  <a:pt x="0" y="18592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139695" y="3211067"/>
            <a:ext cx="719327" cy="187452"/>
          </a:xfrm>
          <a:custGeom>
            <a:avLst/>
            <a:gdLst>
              <a:gd name="connsiteX0" fmla="*/ 0 w 719327"/>
              <a:gd name="connsiteY0" fmla="*/ 0 h 187452"/>
              <a:gd name="connsiteX1" fmla="*/ 719327 w 719327"/>
              <a:gd name="connsiteY1" fmla="*/ 0 h 187452"/>
              <a:gd name="connsiteX2" fmla="*/ 719327 w 719327"/>
              <a:gd name="connsiteY2" fmla="*/ 187452 h 187452"/>
              <a:gd name="connsiteX3" fmla="*/ 0 w 719327"/>
              <a:gd name="connsiteY3" fmla="*/ 187452 h 187452"/>
              <a:gd name="connsiteX4" fmla="*/ 0 w 719327"/>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9327" h="187452">
                <a:moveTo>
                  <a:pt x="0" y="0"/>
                </a:moveTo>
                <a:lnTo>
                  <a:pt x="719327" y="0"/>
                </a:lnTo>
                <a:lnTo>
                  <a:pt x="719327"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139695" y="2948939"/>
            <a:ext cx="819911" cy="187452"/>
          </a:xfrm>
          <a:custGeom>
            <a:avLst/>
            <a:gdLst>
              <a:gd name="connsiteX0" fmla="*/ 0 w 819911"/>
              <a:gd name="connsiteY0" fmla="*/ 0 h 187452"/>
              <a:gd name="connsiteX1" fmla="*/ 819911 w 819911"/>
              <a:gd name="connsiteY1" fmla="*/ 0 h 187452"/>
              <a:gd name="connsiteX2" fmla="*/ 819911 w 819911"/>
              <a:gd name="connsiteY2" fmla="*/ 187452 h 187452"/>
              <a:gd name="connsiteX3" fmla="*/ 0 w 819911"/>
              <a:gd name="connsiteY3" fmla="*/ 187452 h 187452"/>
              <a:gd name="connsiteX4" fmla="*/ 0 w 819911"/>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9911" h="187452">
                <a:moveTo>
                  <a:pt x="0" y="0"/>
                </a:moveTo>
                <a:lnTo>
                  <a:pt x="819911" y="0"/>
                </a:lnTo>
                <a:lnTo>
                  <a:pt x="819911"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139695" y="2688335"/>
            <a:ext cx="862583" cy="185928"/>
          </a:xfrm>
          <a:custGeom>
            <a:avLst/>
            <a:gdLst>
              <a:gd name="connsiteX0" fmla="*/ 0 w 862583"/>
              <a:gd name="connsiteY0" fmla="*/ 0 h 185928"/>
              <a:gd name="connsiteX1" fmla="*/ 862583 w 862583"/>
              <a:gd name="connsiteY1" fmla="*/ 0 h 185928"/>
              <a:gd name="connsiteX2" fmla="*/ 862583 w 862583"/>
              <a:gd name="connsiteY2" fmla="*/ 185928 h 185928"/>
              <a:gd name="connsiteX3" fmla="*/ 0 w 862583"/>
              <a:gd name="connsiteY3" fmla="*/ 185928 h 185928"/>
              <a:gd name="connsiteX4" fmla="*/ 0 w 862583"/>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2583" h="185928">
                <a:moveTo>
                  <a:pt x="0" y="0"/>
                </a:moveTo>
                <a:lnTo>
                  <a:pt x="862583" y="0"/>
                </a:lnTo>
                <a:lnTo>
                  <a:pt x="862583" y="185928"/>
                </a:lnTo>
                <a:lnTo>
                  <a:pt x="0" y="18592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139695" y="2426207"/>
            <a:ext cx="934211" cy="187452"/>
          </a:xfrm>
          <a:custGeom>
            <a:avLst/>
            <a:gdLst>
              <a:gd name="connsiteX0" fmla="*/ 0 w 934211"/>
              <a:gd name="connsiteY0" fmla="*/ 0 h 187452"/>
              <a:gd name="connsiteX1" fmla="*/ 934211 w 934211"/>
              <a:gd name="connsiteY1" fmla="*/ 0 h 187452"/>
              <a:gd name="connsiteX2" fmla="*/ 934211 w 934211"/>
              <a:gd name="connsiteY2" fmla="*/ 187452 h 187452"/>
              <a:gd name="connsiteX3" fmla="*/ 0 w 934211"/>
              <a:gd name="connsiteY3" fmla="*/ 187452 h 187452"/>
              <a:gd name="connsiteX4" fmla="*/ 0 w 934211"/>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4211" h="187452">
                <a:moveTo>
                  <a:pt x="0" y="0"/>
                </a:moveTo>
                <a:lnTo>
                  <a:pt x="934211" y="0"/>
                </a:lnTo>
                <a:lnTo>
                  <a:pt x="934211"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139695" y="2164079"/>
            <a:ext cx="1100327" cy="187452"/>
          </a:xfrm>
          <a:custGeom>
            <a:avLst/>
            <a:gdLst>
              <a:gd name="connsiteX0" fmla="*/ 0 w 1100327"/>
              <a:gd name="connsiteY0" fmla="*/ 0 h 187452"/>
              <a:gd name="connsiteX1" fmla="*/ 1100327 w 1100327"/>
              <a:gd name="connsiteY1" fmla="*/ 0 h 187452"/>
              <a:gd name="connsiteX2" fmla="*/ 1100327 w 1100327"/>
              <a:gd name="connsiteY2" fmla="*/ 187452 h 187452"/>
              <a:gd name="connsiteX3" fmla="*/ 0 w 1100327"/>
              <a:gd name="connsiteY3" fmla="*/ 187452 h 187452"/>
              <a:gd name="connsiteX4" fmla="*/ 0 w 1100327"/>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00327" h="187452">
                <a:moveTo>
                  <a:pt x="0" y="0"/>
                </a:moveTo>
                <a:lnTo>
                  <a:pt x="1100327" y="0"/>
                </a:lnTo>
                <a:lnTo>
                  <a:pt x="1100327"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139695" y="1903476"/>
            <a:ext cx="1251204" cy="185927"/>
          </a:xfrm>
          <a:custGeom>
            <a:avLst/>
            <a:gdLst>
              <a:gd name="connsiteX0" fmla="*/ 0 w 1251204"/>
              <a:gd name="connsiteY0" fmla="*/ 0 h 185927"/>
              <a:gd name="connsiteX1" fmla="*/ 1251204 w 1251204"/>
              <a:gd name="connsiteY1" fmla="*/ 0 h 185927"/>
              <a:gd name="connsiteX2" fmla="*/ 1251204 w 1251204"/>
              <a:gd name="connsiteY2" fmla="*/ 185927 h 185927"/>
              <a:gd name="connsiteX3" fmla="*/ 0 w 1251204"/>
              <a:gd name="connsiteY3" fmla="*/ 185927 h 185927"/>
              <a:gd name="connsiteX4" fmla="*/ 0 w 1251204"/>
              <a:gd name="connsiteY4" fmla="*/ 0 h 1859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51204" h="185927">
                <a:moveTo>
                  <a:pt x="0" y="0"/>
                </a:moveTo>
                <a:lnTo>
                  <a:pt x="1251204" y="0"/>
                </a:lnTo>
                <a:lnTo>
                  <a:pt x="1251204" y="185927"/>
                </a:lnTo>
                <a:lnTo>
                  <a:pt x="0" y="18592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2139695" y="1641348"/>
            <a:ext cx="1531619" cy="187451"/>
          </a:xfrm>
          <a:custGeom>
            <a:avLst/>
            <a:gdLst>
              <a:gd name="connsiteX0" fmla="*/ 0 w 1531619"/>
              <a:gd name="connsiteY0" fmla="*/ 0 h 187451"/>
              <a:gd name="connsiteX1" fmla="*/ 1531619 w 1531619"/>
              <a:gd name="connsiteY1" fmla="*/ 0 h 187451"/>
              <a:gd name="connsiteX2" fmla="*/ 1531619 w 1531619"/>
              <a:gd name="connsiteY2" fmla="*/ 187451 h 187451"/>
              <a:gd name="connsiteX3" fmla="*/ 0 w 1531619"/>
              <a:gd name="connsiteY3" fmla="*/ 187451 h 187451"/>
              <a:gd name="connsiteX4" fmla="*/ 0 w 1531619"/>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1619" h="187451">
                <a:moveTo>
                  <a:pt x="0" y="0"/>
                </a:moveTo>
                <a:lnTo>
                  <a:pt x="1531619" y="0"/>
                </a:lnTo>
                <a:lnTo>
                  <a:pt x="1531619"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2133345" y="1598422"/>
            <a:ext cx="21844" cy="2627883"/>
          </a:xfrm>
          <a:custGeom>
            <a:avLst/>
            <a:gdLst>
              <a:gd name="connsiteX0" fmla="*/ 6350 w 21844"/>
              <a:gd name="connsiteY0" fmla="*/ 2621533 h 2627883"/>
              <a:gd name="connsiteX1" fmla="*/ 6350 w 21844"/>
              <a:gd name="connsiteY1" fmla="*/ 6350 h 2627883"/>
            </a:gdLst>
            <a:ahLst/>
            <a:cxnLst>
              <a:cxn ang="0">
                <a:pos x="connsiteX0" y="connsiteY0"/>
              </a:cxn>
              <a:cxn ang="1">
                <a:pos x="connsiteX1" y="connsiteY1"/>
              </a:cxn>
            </a:cxnLst>
            <a:rect l="l" t="t" r="r" b="b"/>
            <a:pathLst>
              <a:path w="21844" h="2627883">
                <a:moveTo>
                  <a:pt x="6350" y="2621533"/>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809488" y="4017264"/>
            <a:ext cx="525779" cy="187452"/>
          </a:xfrm>
          <a:custGeom>
            <a:avLst/>
            <a:gdLst>
              <a:gd name="connsiteX0" fmla="*/ 0 w 525779"/>
              <a:gd name="connsiteY0" fmla="*/ 0 h 187452"/>
              <a:gd name="connsiteX1" fmla="*/ 525779 w 525779"/>
              <a:gd name="connsiteY1" fmla="*/ 0 h 187452"/>
              <a:gd name="connsiteX2" fmla="*/ 525779 w 525779"/>
              <a:gd name="connsiteY2" fmla="*/ 187451 h 187452"/>
              <a:gd name="connsiteX3" fmla="*/ 0 w 525779"/>
              <a:gd name="connsiteY3" fmla="*/ 187451 h 187452"/>
              <a:gd name="connsiteX4" fmla="*/ 0 w 525779"/>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5779" h="187452">
                <a:moveTo>
                  <a:pt x="0" y="0"/>
                </a:moveTo>
                <a:lnTo>
                  <a:pt x="525779" y="0"/>
                </a:lnTo>
                <a:lnTo>
                  <a:pt x="525779"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809488" y="3755135"/>
            <a:ext cx="606552" cy="187452"/>
          </a:xfrm>
          <a:custGeom>
            <a:avLst/>
            <a:gdLst>
              <a:gd name="connsiteX0" fmla="*/ 0 w 606552"/>
              <a:gd name="connsiteY0" fmla="*/ 0 h 187452"/>
              <a:gd name="connsiteX1" fmla="*/ 606552 w 606552"/>
              <a:gd name="connsiteY1" fmla="*/ 0 h 187452"/>
              <a:gd name="connsiteX2" fmla="*/ 606552 w 606552"/>
              <a:gd name="connsiteY2" fmla="*/ 187452 h 187452"/>
              <a:gd name="connsiteX3" fmla="*/ 0 w 606552"/>
              <a:gd name="connsiteY3" fmla="*/ 187452 h 187452"/>
              <a:gd name="connsiteX4" fmla="*/ 0 w 60655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6552" h="187452">
                <a:moveTo>
                  <a:pt x="0" y="0"/>
                </a:moveTo>
                <a:lnTo>
                  <a:pt x="606552" y="0"/>
                </a:lnTo>
                <a:lnTo>
                  <a:pt x="606552"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809488" y="3493008"/>
            <a:ext cx="733044" cy="185928"/>
          </a:xfrm>
          <a:custGeom>
            <a:avLst/>
            <a:gdLst>
              <a:gd name="connsiteX0" fmla="*/ 0 w 733044"/>
              <a:gd name="connsiteY0" fmla="*/ 0 h 185928"/>
              <a:gd name="connsiteX1" fmla="*/ 733043 w 733044"/>
              <a:gd name="connsiteY1" fmla="*/ 0 h 185928"/>
              <a:gd name="connsiteX2" fmla="*/ 733043 w 733044"/>
              <a:gd name="connsiteY2" fmla="*/ 185927 h 185928"/>
              <a:gd name="connsiteX3" fmla="*/ 0 w 733044"/>
              <a:gd name="connsiteY3" fmla="*/ 185927 h 185928"/>
              <a:gd name="connsiteX4" fmla="*/ 0 w 733044"/>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3044" h="185928">
                <a:moveTo>
                  <a:pt x="0" y="0"/>
                </a:moveTo>
                <a:lnTo>
                  <a:pt x="733043" y="0"/>
                </a:lnTo>
                <a:lnTo>
                  <a:pt x="733043" y="185927"/>
                </a:lnTo>
                <a:lnTo>
                  <a:pt x="0" y="1859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809488" y="3230879"/>
            <a:ext cx="765047" cy="185928"/>
          </a:xfrm>
          <a:custGeom>
            <a:avLst/>
            <a:gdLst>
              <a:gd name="connsiteX0" fmla="*/ 0 w 765047"/>
              <a:gd name="connsiteY0" fmla="*/ 0 h 185928"/>
              <a:gd name="connsiteX1" fmla="*/ 765047 w 765047"/>
              <a:gd name="connsiteY1" fmla="*/ 0 h 185928"/>
              <a:gd name="connsiteX2" fmla="*/ 765047 w 765047"/>
              <a:gd name="connsiteY2" fmla="*/ 185928 h 185928"/>
              <a:gd name="connsiteX3" fmla="*/ 0 w 765047"/>
              <a:gd name="connsiteY3" fmla="*/ 185928 h 185928"/>
              <a:gd name="connsiteX4" fmla="*/ 0 w 765047"/>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5047" h="185928">
                <a:moveTo>
                  <a:pt x="0" y="0"/>
                </a:moveTo>
                <a:lnTo>
                  <a:pt x="765047" y="0"/>
                </a:lnTo>
                <a:lnTo>
                  <a:pt x="765047" y="185928"/>
                </a:lnTo>
                <a:lnTo>
                  <a:pt x="0" y="1859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809488" y="2968751"/>
            <a:ext cx="969264" cy="185927"/>
          </a:xfrm>
          <a:custGeom>
            <a:avLst/>
            <a:gdLst>
              <a:gd name="connsiteX0" fmla="*/ 0 w 969264"/>
              <a:gd name="connsiteY0" fmla="*/ 0 h 185927"/>
              <a:gd name="connsiteX1" fmla="*/ 969264 w 969264"/>
              <a:gd name="connsiteY1" fmla="*/ 0 h 185927"/>
              <a:gd name="connsiteX2" fmla="*/ 969264 w 969264"/>
              <a:gd name="connsiteY2" fmla="*/ 185927 h 185927"/>
              <a:gd name="connsiteX3" fmla="*/ 0 w 969264"/>
              <a:gd name="connsiteY3" fmla="*/ 185927 h 185927"/>
              <a:gd name="connsiteX4" fmla="*/ 0 w 969264"/>
              <a:gd name="connsiteY4" fmla="*/ 0 h 1859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9264" h="185927">
                <a:moveTo>
                  <a:pt x="0" y="0"/>
                </a:moveTo>
                <a:lnTo>
                  <a:pt x="969264" y="0"/>
                </a:lnTo>
                <a:lnTo>
                  <a:pt x="969264" y="185927"/>
                </a:lnTo>
                <a:lnTo>
                  <a:pt x="0" y="1859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809488" y="2705100"/>
            <a:ext cx="1007364" cy="187451"/>
          </a:xfrm>
          <a:custGeom>
            <a:avLst/>
            <a:gdLst>
              <a:gd name="connsiteX0" fmla="*/ 0 w 1007364"/>
              <a:gd name="connsiteY0" fmla="*/ 0 h 187451"/>
              <a:gd name="connsiteX1" fmla="*/ 1007364 w 1007364"/>
              <a:gd name="connsiteY1" fmla="*/ 0 h 187451"/>
              <a:gd name="connsiteX2" fmla="*/ 1007364 w 1007364"/>
              <a:gd name="connsiteY2" fmla="*/ 187451 h 187451"/>
              <a:gd name="connsiteX3" fmla="*/ 0 w 1007364"/>
              <a:gd name="connsiteY3" fmla="*/ 187451 h 187451"/>
              <a:gd name="connsiteX4" fmla="*/ 0 w 1007364"/>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7364" h="187451">
                <a:moveTo>
                  <a:pt x="0" y="0"/>
                </a:moveTo>
                <a:lnTo>
                  <a:pt x="1007364" y="0"/>
                </a:lnTo>
                <a:lnTo>
                  <a:pt x="1007364"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809488" y="2442972"/>
            <a:ext cx="1336547" cy="187451"/>
          </a:xfrm>
          <a:custGeom>
            <a:avLst/>
            <a:gdLst>
              <a:gd name="connsiteX0" fmla="*/ 0 w 1336547"/>
              <a:gd name="connsiteY0" fmla="*/ 0 h 187451"/>
              <a:gd name="connsiteX1" fmla="*/ 1336547 w 1336547"/>
              <a:gd name="connsiteY1" fmla="*/ 0 h 187451"/>
              <a:gd name="connsiteX2" fmla="*/ 1336547 w 1336547"/>
              <a:gd name="connsiteY2" fmla="*/ 187451 h 187451"/>
              <a:gd name="connsiteX3" fmla="*/ 0 w 1336547"/>
              <a:gd name="connsiteY3" fmla="*/ 187451 h 187451"/>
              <a:gd name="connsiteX4" fmla="*/ 0 w 1336547"/>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6547" h="187451">
                <a:moveTo>
                  <a:pt x="0" y="0"/>
                </a:moveTo>
                <a:lnTo>
                  <a:pt x="1336547" y="0"/>
                </a:lnTo>
                <a:lnTo>
                  <a:pt x="1336547"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809488" y="2180844"/>
            <a:ext cx="1824228" cy="187451"/>
          </a:xfrm>
          <a:custGeom>
            <a:avLst/>
            <a:gdLst>
              <a:gd name="connsiteX0" fmla="*/ 0 w 1824228"/>
              <a:gd name="connsiteY0" fmla="*/ 0 h 187451"/>
              <a:gd name="connsiteX1" fmla="*/ 1824228 w 1824228"/>
              <a:gd name="connsiteY1" fmla="*/ 0 h 187451"/>
              <a:gd name="connsiteX2" fmla="*/ 1824228 w 1824228"/>
              <a:gd name="connsiteY2" fmla="*/ 187451 h 187451"/>
              <a:gd name="connsiteX3" fmla="*/ 0 w 1824228"/>
              <a:gd name="connsiteY3" fmla="*/ 187451 h 187451"/>
              <a:gd name="connsiteX4" fmla="*/ 0 w 1824228"/>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4228" h="187451">
                <a:moveTo>
                  <a:pt x="0" y="0"/>
                </a:moveTo>
                <a:lnTo>
                  <a:pt x="1824228" y="0"/>
                </a:lnTo>
                <a:lnTo>
                  <a:pt x="1824228"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809488" y="1918716"/>
            <a:ext cx="2252471" cy="187451"/>
          </a:xfrm>
          <a:custGeom>
            <a:avLst/>
            <a:gdLst>
              <a:gd name="connsiteX0" fmla="*/ 0 w 2252471"/>
              <a:gd name="connsiteY0" fmla="*/ 0 h 187451"/>
              <a:gd name="connsiteX1" fmla="*/ 2252471 w 2252471"/>
              <a:gd name="connsiteY1" fmla="*/ 0 h 187451"/>
              <a:gd name="connsiteX2" fmla="*/ 2252471 w 2252471"/>
              <a:gd name="connsiteY2" fmla="*/ 187451 h 187451"/>
              <a:gd name="connsiteX3" fmla="*/ 0 w 2252471"/>
              <a:gd name="connsiteY3" fmla="*/ 187451 h 187451"/>
              <a:gd name="connsiteX4" fmla="*/ 0 w 2252471"/>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52471" h="187451">
                <a:moveTo>
                  <a:pt x="0" y="0"/>
                </a:moveTo>
                <a:lnTo>
                  <a:pt x="2252471" y="0"/>
                </a:lnTo>
                <a:lnTo>
                  <a:pt x="2252471"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09488" y="1656588"/>
            <a:ext cx="2680716" cy="187451"/>
          </a:xfrm>
          <a:custGeom>
            <a:avLst/>
            <a:gdLst>
              <a:gd name="connsiteX0" fmla="*/ 0 w 2680716"/>
              <a:gd name="connsiteY0" fmla="*/ 0 h 187451"/>
              <a:gd name="connsiteX1" fmla="*/ 2680716 w 2680716"/>
              <a:gd name="connsiteY1" fmla="*/ 0 h 187451"/>
              <a:gd name="connsiteX2" fmla="*/ 2680716 w 2680716"/>
              <a:gd name="connsiteY2" fmla="*/ 187451 h 187451"/>
              <a:gd name="connsiteX3" fmla="*/ 0 w 2680716"/>
              <a:gd name="connsiteY3" fmla="*/ 187451 h 187451"/>
              <a:gd name="connsiteX4" fmla="*/ 0 w 2680716"/>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80716" h="187451">
                <a:moveTo>
                  <a:pt x="0" y="0"/>
                </a:moveTo>
                <a:lnTo>
                  <a:pt x="2680716" y="0"/>
                </a:lnTo>
                <a:lnTo>
                  <a:pt x="2680716"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803138" y="1613661"/>
            <a:ext cx="21844" cy="2633979"/>
          </a:xfrm>
          <a:custGeom>
            <a:avLst/>
            <a:gdLst>
              <a:gd name="connsiteX0" fmla="*/ 6350 w 21844"/>
              <a:gd name="connsiteY0" fmla="*/ 2627629 h 2633979"/>
              <a:gd name="connsiteX1" fmla="*/ 6350 w 21844"/>
              <a:gd name="connsiteY1" fmla="*/ 6350 h 2633979"/>
            </a:gdLst>
            <a:ahLst/>
            <a:cxnLst>
              <a:cxn ang="0">
                <a:pos x="connsiteX0" y="connsiteY0"/>
              </a:cxn>
              <a:cxn ang="1">
                <a:pos x="connsiteX1" y="connsiteY1"/>
              </a:cxn>
            </a:cxnLst>
            <a:rect l="l" t="t" r="r" b="b"/>
            <a:pathLst>
              <a:path w="21844" h="2633979">
                <a:moveTo>
                  <a:pt x="6350" y="2627629"/>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68707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安卓平台主要机型以小米与三星占据主流，</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a:t>
            </a:r>
            <a:r>
              <a:rPr lang="en-US" altLang="zh-CN" sz="1403" b="1" dirty="0" smtClean="0">
                <a:solidFill>
                  <a:srgbClr val="1B88EA"/>
                </a:solidFill>
                <a:latin typeface="Tahoma" pitchFamily="18" charset="0"/>
                <a:cs typeface="Tahoma" pitchFamily="18" charset="0"/>
              </a:rPr>
              <a:t>iPhone6</a:t>
            </a:r>
            <a:r>
              <a:rPr lang="en-US" altLang="zh-CN" sz="1403" b="1" dirty="0" smtClean="0">
                <a:solidFill>
                  <a:srgbClr val="1B88EA"/>
                </a:solidFill>
                <a:latin typeface="Microsoft YaHei UI" pitchFamily="18" charset="0"/>
                <a:cs typeface="Microsoft YaHei UI" pitchFamily="18" charset="0"/>
              </a:rPr>
              <a:t>代新机型占比已超</a:t>
            </a:r>
            <a:r>
              <a:rPr lang="en-US" altLang="zh-CN" sz="1403" b="1" dirty="0" smtClean="0">
                <a:solidFill>
                  <a:srgbClr val="1B88EA"/>
                </a:solidFill>
                <a:latin typeface="Tahoma" pitchFamily="18" charset="0"/>
                <a:cs typeface="Tahoma" pitchFamily="18" charset="0"/>
              </a:rPr>
              <a:t>10%</a:t>
            </a:r>
          </a:p>
        </p:txBody>
      </p:sp>
      <p:sp>
        <p:nvSpPr>
          <p:cNvPr id="102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5" name="TextBox 1"/>
          <p:cNvSpPr txBox="1"/>
          <p:nvPr/>
        </p:nvSpPr>
        <p:spPr>
          <a:xfrm>
            <a:off x="2387600" y="1676400"/>
            <a:ext cx="1193800" cy="2489200"/>
          </a:xfrm>
          <a:prstGeom prst="rect">
            <a:avLst/>
          </a:prstGeom>
          <a:noFill/>
        </p:spPr>
        <p:txBody>
          <a:bodyPr wrap="none" lIns="0" tIns="0" rIns="0" rtlCol="0">
            <a:spAutoFit/>
          </a:bodyPr>
          <a:lstStyle/>
          <a:p>
            <a:pPr>
              <a:lnSpc>
                <a:spcPts val="11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1.3%</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1.2%</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sz="1200" b="1" dirty="0" smtClean="0">
                <a:solidFill>
                  <a:srgbClr val="FFFFFF"/>
                </a:solidFill>
                <a:latin typeface="Times New Roman" pitchFamily="18" charset="0"/>
                <a:cs typeface="Times New Roman" pitchFamily="18" charset="0"/>
              </a:rPr>
              <a:t>0.9%</a:t>
            </a:r>
          </a:p>
        </p:txBody>
      </p:sp>
      <p:sp>
        <p:nvSpPr>
          <p:cNvPr id="1026" name="TextBox 1"/>
          <p:cNvSpPr txBox="1"/>
          <p:nvPr/>
        </p:nvSpPr>
        <p:spPr>
          <a:xfrm>
            <a:off x="596900" y="1638300"/>
            <a:ext cx="1409700" cy="2514600"/>
          </a:xfrm>
          <a:prstGeom prst="rect">
            <a:avLst/>
          </a:prstGeom>
          <a:noFill/>
        </p:spPr>
        <p:txBody>
          <a:bodyPr wrap="none" lIns="0" tIns="0" rIns="0" rtlCol="0">
            <a:spAutoFit/>
          </a:bodyPr>
          <a:lstStyle/>
          <a:p>
            <a:pPr>
              <a:lnSpc>
                <a:spcPts val="13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3</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2S</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GT-N7100</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GT-I9300</a:t>
            </a:r>
          </a:p>
          <a:p>
            <a:pPr>
              <a:lnSpc>
                <a:spcPts val="2000"/>
              </a:lnSpc>
              <a:tabLst>
                <a:tab pos="495300" algn="l"/>
                <a:tab pos="558800" algn="l"/>
                <a:tab pos="660400" algn="l"/>
                <a:tab pos="673100" algn="l"/>
                <a:tab pos="685800" algn="l"/>
                <a:tab pos="774700" algn="l"/>
                <a:tab pos="838200" algn="l"/>
                <a:tab pos="863600" algn="l"/>
              </a:tabLst>
            </a:pP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Note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1L</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TETD</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GT-I9500</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1S</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2SC</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4G</a:t>
            </a:r>
          </a:p>
        </p:txBody>
      </p:sp>
      <p:sp>
        <p:nvSpPr>
          <p:cNvPr id="1028" name="TextBox 1"/>
          <p:cNvSpPr txBox="1"/>
          <p:nvPr/>
        </p:nvSpPr>
        <p:spPr>
          <a:xfrm>
            <a:off x="1231900" y="1168400"/>
            <a:ext cx="26543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机型Top10</a:t>
            </a:r>
          </a:p>
        </p:txBody>
      </p:sp>
      <p:sp>
        <p:nvSpPr>
          <p:cNvPr id="1029" name="TextBox 1"/>
          <p:cNvSpPr txBox="1"/>
          <p:nvPr/>
        </p:nvSpPr>
        <p:spPr>
          <a:xfrm>
            <a:off x="5905500" y="2476500"/>
            <a:ext cx="1155700" cy="1714500"/>
          </a:xfrm>
          <a:prstGeom prst="rect">
            <a:avLst/>
          </a:prstGeom>
          <a:noFill/>
        </p:spPr>
        <p:txBody>
          <a:bodyPr wrap="none" lIns="0" tIns="0" rIns="0" rtlCol="0">
            <a:spAutoFit/>
          </a:bodyPr>
          <a:lstStyle/>
          <a:p>
            <a:pPr>
              <a:lnSpc>
                <a:spcPts val="11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9.1%</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6.9%</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6.6%</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5.2%</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5.0%</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4.1%</a:t>
            </a:r>
          </a:p>
          <a:p>
            <a:pPr>
              <a:lnSpc>
                <a:spcPts val="2000"/>
              </a:lnSpc>
              <a:tabLst>
                <a:tab pos="76200" algn="l"/>
                <a:tab pos="203200" algn="l"/>
                <a:tab pos="241300" algn="l"/>
                <a:tab pos="444500" algn="l"/>
                <a:tab pos="482600" algn="l"/>
                <a:tab pos="812800" algn="l"/>
              </a:tabLst>
            </a:pPr>
            <a:r>
              <a:rPr lang="en-US" altLang="zh-CN" sz="1200" b="1" dirty="0" smtClean="0">
                <a:solidFill>
                  <a:srgbClr val="FFFFFF"/>
                </a:solidFill>
                <a:latin typeface="Times New Roman" pitchFamily="18" charset="0"/>
                <a:cs typeface="Times New Roman" pitchFamily="18" charset="0"/>
              </a:rPr>
              <a:t>3.6%</a:t>
            </a:r>
          </a:p>
        </p:txBody>
      </p:sp>
      <p:sp>
        <p:nvSpPr>
          <p:cNvPr id="1030" name="TextBox 1"/>
          <p:cNvSpPr txBox="1"/>
          <p:nvPr/>
        </p:nvSpPr>
        <p:spPr>
          <a:xfrm>
            <a:off x="7124700" y="1689100"/>
            <a:ext cx="1282700" cy="660400"/>
          </a:xfrm>
          <a:prstGeom prst="rect">
            <a:avLst/>
          </a:prstGeom>
          <a:noFill/>
        </p:spPr>
        <p:txBody>
          <a:bodyPr wrap="none" lIns="0" tIns="0" rIns="0" rtlCol="0">
            <a:spAutoFit/>
          </a:bodyPr>
          <a:lstStyle/>
          <a:p>
            <a:pPr>
              <a:lnSpc>
                <a:spcPts val="1100"/>
              </a:lnSpc>
              <a:tabLst>
                <a:tab pos="4191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18.3%</a:t>
            </a:r>
          </a:p>
          <a:p>
            <a:pPr>
              <a:lnSpc>
                <a:spcPts val="2000"/>
              </a:lnSpc>
              <a:tabLst>
                <a:tab pos="4191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15.4%</a:t>
            </a:r>
          </a:p>
          <a:p>
            <a:pPr>
              <a:lnSpc>
                <a:spcPts val="2000"/>
              </a:lnSpc>
              <a:tabLst>
                <a:tab pos="419100" algn="l"/>
                <a:tab pos="850900" algn="l"/>
              </a:tabLst>
            </a:pPr>
            <a:r>
              <a:rPr lang="en-US" altLang="zh-CN" sz="1200" b="1" dirty="0" smtClean="0">
                <a:solidFill>
                  <a:srgbClr val="FFFFFF"/>
                </a:solidFill>
                <a:latin typeface="Times New Roman" pitchFamily="18" charset="0"/>
                <a:cs typeface="Times New Roman" pitchFamily="18" charset="0"/>
              </a:rPr>
              <a:t>12.5%</a:t>
            </a:r>
          </a:p>
        </p:txBody>
      </p:sp>
      <p:sp>
        <p:nvSpPr>
          <p:cNvPr id="1031" name="TextBox 1"/>
          <p:cNvSpPr txBox="1"/>
          <p:nvPr/>
        </p:nvSpPr>
        <p:spPr>
          <a:xfrm>
            <a:off x="4813300" y="1651000"/>
            <a:ext cx="863600" cy="2514600"/>
          </a:xfrm>
          <a:prstGeom prst="rect">
            <a:avLst/>
          </a:prstGeom>
          <a:noFill/>
        </p:spPr>
        <p:txBody>
          <a:bodyPr wrap="none" lIns="0" tIns="0" rIns="0" rtlCol="0">
            <a:spAutoFit/>
          </a:bodyPr>
          <a:lstStyle/>
          <a:p>
            <a:pPr>
              <a:lnSpc>
                <a:spcPts val="13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5C</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6</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iPad</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Air</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WiFi</a:t>
            </a:r>
          </a:p>
          <a:p>
            <a:pPr>
              <a:lnSpc>
                <a:spcPts val="2000"/>
              </a:lnSpc>
              <a:tabLst>
                <a:tab pos="38100" algn="l"/>
                <a:tab pos="88900" algn="l"/>
                <a:tab pos="190500" algn="l"/>
                <a:tab pos="241300" algn="l"/>
                <a:tab pos="254000" algn="l"/>
                <a:tab pos="330200" algn="l"/>
              </a:tabLst>
            </a:pPr>
            <a:r>
              <a:rPr lang="en-US" altLang="zh-CN" sz="998" dirty="0" smtClean="0">
                <a:solidFill>
                  <a:srgbClr val="8087A4"/>
                </a:solidFill>
                <a:latin typeface="Microsoft YaHei UI" pitchFamily="18" charset="0"/>
                <a:cs typeface="Microsoft YaHei UI" pitchFamily="18" charset="0"/>
              </a:rPr>
              <a:t>iPad</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mini</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WiFi</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Plus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iPad</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WiFi</a:t>
            </a:r>
          </a:p>
        </p:txBody>
      </p:sp>
      <p:sp>
        <p:nvSpPr>
          <p:cNvPr id="1032" name="TextBox 1"/>
          <p:cNvSpPr txBox="1"/>
          <p:nvPr/>
        </p:nvSpPr>
        <p:spPr>
          <a:xfrm>
            <a:off x="5816600" y="1168400"/>
            <a:ext cx="2298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机型Top10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586483" y="2967227"/>
            <a:ext cx="987551" cy="915924"/>
          </a:xfrm>
          <a:custGeom>
            <a:avLst/>
            <a:gdLst>
              <a:gd name="connsiteX0" fmla="*/ 0 w 987551"/>
              <a:gd name="connsiteY0" fmla="*/ 0 h 915924"/>
              <a:gd name="connsiteX1" fmla="*/ 987551 w 987551"/>
              <a:gd name="connsiteY1" fmla="*/ 0 h 915924"/>
              <a:gd name="connsiteX2" fmla="*/ 987551 w 987551"/>
              <a:gd name="connsiteY2" fmla="*/ 915924 h 915924"/>
              <a:gd name="connsiteX3" fmla="*/ 0 w 987551"/>
              <a:gd name="connsiteY3" fmla="*/ 915924 h 915924"/>
              <a:gd name="connsiteX4" fmla="*/ 0 w 987551"/>
              <a:gd name="connsiteY4" fmla="*/ 0 h 9159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915924">
                <a:moveTo>
                  <a:pt x="0" y="0"/>
                </a:moveTo>
                <a:lnTo>
                  <a:pt x="987551" y="0"/>
                </a:lnTo>
                <a:lnTo>
                  <a:pt x="987551" y="915924"/>
                </a:lnTo>
                <a:lnTo>
                  <a:pt x="0" y="9159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968751" y="3054095"/>
            <a:ext cx="987551" cy="829056"/>
          </a:xfrm>
          <a:custGeom>
            <a:avLst/>
            <a:gdLst>
              <a:gd name="connsiteX0" fmla="*/ 0 w 987551"/>
              <a:gd name="connsiteY0" fmla="*/ 0 h 829056"/>
              <a:gd name="connsiteX1" fmla="*/ 987551 w 987551"/>
              <a:gd name="connsiteY1" fmla="*/ 0 h 829056"/>
              <a:gd name="connsiteX2" fmla="*/ 987551 w 987551"/>
              <a:gd name="connsiteY2" fmla="*/ 829056 h 829056"/>
              <a:gd name="connsiteX3" fmla="*/ 0 w 987551"/>
              <a:gd name="connsiteY3" fmla="*/ 829056 h 829056"/>
              <a:gd name="connsiteX4" fmla="*/ 0 w 987551"/>
              <a:gd name="connsiteY4" fmla="*/ 0 h 82905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829056">
                <a:moveTo>
                  <a:pt x="0" y="0"/>
                </a:moveTo>
                <a:lnTo>
                  <a:pt x="987551" y="0"/>
                </a:lnTo>
                <a:lnTo>
                  <a:pt x="987551" y="829056"/>
                </a:lnTo>
                <a:lnTo>
                  <a:pt x="0" y="82905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351020" y="3229355"/>
            <a:ext cx="987552" cy="653796"/>
          </a:xfrm>
          <a:custGeom>
            <a:avLst/>
            <a:gdLst>
              <a:gd name="connsiteX0" fmla="*/ 0 w 987552"/>
              <a:gd name="connsiteY0" fmla="*/ 0 h 653796"/>
              <a:gd name="connsiteX1" fmla="*/ 987551 w 987552"/>
              <a:gd name="connsiteY1" fmla="*/ 0 h 653796"/>
              <a:gd name="connsiteX2" fmla="*/ 987551 w 987552"/>
              <a:gd name="connsiteY2" fmla="*/ 653796 h 653796"/>
              <a:gd name="connsiteX3" fmla="*/ 0 w 987552"/>
              <a:gd name="connsiteY3" fmla="*/ 653796 h 653796"/>
              <a:gd name="connsiteX4" fmla="*/ 0 w 987552"/>
              <a:gd name="connsiteY4" fmla="*/ 0 h 6537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653796">
                <a:moveTo>
                  <a:pt x="0" y="0"/>
                </a:moveTo>
                <a:lnTo>
                  <a:pt x="987551" y="0"/>
                </a:lnTo>
                <a:lnTo>
                  <a:pt x="987551" y="653796"/>
                </a:lnTo>
                <a:lnTo>
                  <a:pt x="0" y="65379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733288" y="3272028"/>
            <a:ext cx="987552" cy="611123"/>
          </a:xfrm>
          <a:custGeom>
            <a:avLst/>
            <a:gdLst>
              <a:gd name="connsiteX0" fmla="*/ 0 w 987552"/>
              <a:gd name="connsiteY0" fmla="*/ 0 h 611123"/>
              <a:gd name="connsiteX1" fmla="*/ 987552 w 987552"/>
              <a:gd name="connsiteY1" fmla="*/ 0 h 611123"/>
              <a:gd name="connsiteX2" fmla="*/ 987552 w 987552"/>
              <a:gd name="connsiteY2" fmla="*/ 611123 h 611123"/>
              <a:gd name="connsiteX3" fmla="*/ 0 w 987552"/>
              <a:gd name="connsiteY3" fmla="*/ 611123 h 611123"/>
              <a:gd name="connsiteX4" fmla="*/ 0 w 987552"/>
              <a:gd name="connsiteY4" fmla="*/ 0 h 6111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611123">
                <a:moveTo>
                  <a:pt x="0" y="0"/>
                </a:moveTo>
                <a:lnTo>
                  <a:pt x="987552" y="0"/>
                </a:lnTo>
                <a:lnTo>
                  <a:pt x="987552" y="611123"/>
                </a:lnTo>
                <a:lnTo>
                  <a:pt x="0" y="6111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567685" y="2960877"/>
            <a:ext cx="407416" cy="99568"/>
          </a:xfrm>
          <a:custGeom>
            <a:avLst/>
            <a:gdLst>
              <a:gd name="connsiteX0" fmla="*/ 401066 w 407416"/>
              <a:gd name="connsiteY0" fmla="*/ 93217 h 99568"/>
              <a:gd name="connsiteX1" fmla="*/ 6350 w 407416"/>
              <a:gd name="connsiteY1" fmla="*/ 6350 h 99568"/>
            </a:gdLst>
            <a:ahLst/>
            <a:cxnLst>
              <a:cxn ang="0">
                <a:pos x="connsiteX0" y="connsiteY0"/>
              </a:cxn>
              <a:cxn ang="1">
                <a:pos x="connsiteX1" y="connsiteY1"/>
              </a:cxn>
            </a:cxnLst>
            <a:rect l="l" t="t" r="r" b="b"/>
            <a:pathLst>
              <a:path w="407416" h="99568">
                <a:moveTo>
                  <a:pt x="401066" y="9321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949953" y="3047745"/>
            <a:ext cx="407416" cy="187960"/>
          </a:xfrm>
          <a:custGeom>
            <a:avLst/>
            <a:gdLst>
              <a:gd name="connsiteX0" fmla="*/ 401066 w 407416"/>
              <a:gd name="connsiteY0" fmla="*/ 181610 h 187960"/>
              <a:gd name="connsiteX1" fmla="*/ 6350 w 407416"/>
              <a:gd name="connsiteY1" fmla="*/ 6350 h 187960"/>
            </a:gdLst>
            <a:ahLst/>
            <a:cxnLst>
              <a:cxn ang="0">
                <a:pos x="connsiteX0" y="connsiteY0"/>
              </a:cxn>
              <a:cxn ang="1">
                <a:pos x="connsiteX1" y="connsiteY1"/>
              </a:cxn>
            </a:cxnLst>
            <a:rect l="l" t="t" r="r" b="b"/>
            <a:pathLst>
              <a:path w="407416" h="187960">
                <a:moveTo>
                  <a:pt x="401066" y="18161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5332221" y="3223005"/>
            <a:ext cx="407416" cy="55371"/>
          </a:xfrm>
          <a:custGeom>
            <a:avLst/>
            <a:gdLst>
              <a:gd name="connsiteX0" fmla="*/ 401066 w 407416"/>
              <a:gd name="connsiteY0" fmla="*/ 49022 h 55371"/>
              <a:gd name="connsiteX1" fmla="*/ 6350 w 407416"/>
              <a:gd name="connsiteY1" fmla="*/ 6350 h 55371"/>
            </a:gdLst>
            <a:ahLst/>
            <a:cxnLst>
              <a:cxn ang="0">
                <a:pos x="connsiteX0" y="connsiteY0"/>
              </a:cxn>
              <a:cxn ang="1">
                <a:pos x="connsiteX1" y="connsiteY1"/>
              </a:cxn>
            </a:cxnLst>
            <a:rect l="l" t="t" r="r" b="b"/>
            <a:pathLst>
              <a:path w="407416" h="55371">
                <a:moveTo>
                  <a:pt x="401066" y="4902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1586483" y="1988820"/>
            <a:ext cx="987551" cy="978408"/>
          </a:xfrm>
          <a:custGeom>
            <a:avLst/>
            <a:gdLst>
              <a:gd name="connsiteX0" fmla="*/ 0 w 987551"/>
              <a:gd name="connsiteY0" fmla="*/ 0 h 978408"/>
              <a:gd name="connsiteX1" fmla="*/ 987551 w 987551"/>
              <a:gd name="connsiteY1" fmla="*/ 0 h 978408"/>
              <a:gd name="connsiteX2" fmla="*/ 987551 w 987551"/>
              <a:gd name="connsiteY2" fmla="*/ 978407 h 978408"/>
              <a:gd name="connsiteX3" fmla="*/ 0 w 987551"/>
              <a:gd name="connsiteY3" fmla="*/ 978407 h 978408"/>
              <a:gd name="connsiteX4" fmla="*/ 0 w 987551"/>
              <a:gd name="connsiteY4" fmla="*/ 0 h 978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978408">
                <a:moveTo>
                  <a:pt x="0" y="0"/>
                </a:moveTo>
                <a:lnTo>
                  <a:pt x="987551" y="0"/>
                </a:lnTo>
                <a:lnTo>
                  <a:pt x="987551" y="978407"/>
                </a:lnTo>
                <a:lnTo>
                  <a:pt x="0" y="97840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968751" y="2007107"/>
            <a:ext cx="987551" cy="1046988"/>
          </a:xfrm>
          <a:custGeom>
            <a:avLst/>
            <a:gdLst>
              <a:gd name="connsiteX0" fmla="*/ 0 w 987551"/>
              <a:gd name="connsiteY0" fmla="*/ 0 h 1046988"/>
              <a:gd name="connsiteX1" fmla="*/ 987551 w 987551"/>
              <a:gd name="connsiteY1" fmla="*/ 0 h 1046988"/>
              <a:gd name="connsiteX2" fmla="*/ 987551 w 987551"/>
              <a:gd name="connsiteY2" fmla="*/ 1046988 h 1046988"/>
              <a:gd name="connsiteX3" fmla="*/ 0 w 987551"/>
              <a:gd name="connsiteY3" fmla="*/ 1046988 h 1046988"/>
              <a:gd name="connsiteX4" fmla="*/ 0 w 987551"/>
              <a:gd name="connsiteY4" fmla="*/ 0 h 1046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046988">
                <a:moveTo>
                  <a:pt x="0" y="0"/>
                </a:moveTo>
                <a:lnTo>
                  <a:pt x="987551" y="0"/>
                </a:lnTo>
                <a:lnTo>
                  <a:pt x="987551" y="1046988"/>
                </a:lnTo>
                <a:lnTo>
                  <a:pt x="0" y="104698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351020" y="2026920"/>
            <a:ext cx="987552" cy="1202435"/>
          </a:xfrm>
          <a:custGeom>
            <a:avLst/>
            <a:gdLst>
              <a:gd name="connsiteX0" fmla="*/ 0 w 987552"/>
              <a:gd name="connsiteY0" fmla="*/ 0 h 1202435"/>
              <a:gd name="connsiteX1" fmla="*/ 987551 w 987552"/>
              <a:gd name="connsiteY1" fmla="*/ 0 h 1202435"/>
              <a:gd name="connsiteX2" fmla="*/ 987551 w 987552"/>
              <a:gd name="connsiteY2" fmla="*/ 1202435 h 1202435"/>
              <a:gd name="connsiteX3" fmla="*/ 0 w 987552"/>
              <a:gd name="connsiteY3" fmla="*/ 1202435 h 1202435"/>
              <a:gd name="connsiteX4" fmla="*/ 0 w 987552"/>
              <a:gd name="connsiteY4" fmla="*/ 0 h 1202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202435">
                <a:moveTo>
                  <a:pt x="0" y="0"/>
                </a:moveTo>
                <a:lnTo>
                  <a:pt x="987551" y="0"/>
                </a:lnTo>
                <a:lnTo>
                  <a:pt x="987551" y="1202435"/>
                </a:lnTo>
                <a:lnTo>
                  <a:pt x="0" y="120243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33288" y="2031492"/>
            <a:ext cx="987552" cy="1240536"/>
          </a:xfrm>
          <a:custGeom>
            <a:avLst/>
            <a:gdLst>
              <a:gd name="connsiteX0" fmla="*/ 0 w 987552"/>
              <a:gd name="connsiteY0" fmla="*/ 0 h 1240536"/>
              <a:gd name="connsiteX1" fmla="*/ 987552 w 987552"/>
              <a:gd name="connsiteY1" fmla="*/ 0 h 1240536"/>
              <a:gd name="connsiteX2" fmla="*/ 987552 w 987552"/>
              <a:gd name="connsiteY2" fmla="*/ 1240536 h 1240536"/>
              <a:gd name="connsiteX3" fmla="*/ 0 w 987552"/>
              <a:gd name="connsiteY3" fmla="*/ 1240536 h 1240536"/>
              <a:gd name="connsiteX4" fmla="*/ 0 w 987552"/>
              <a:gd name="connsiteY4" fmla="*/ 0 h 12405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240536">
                <a:moveTo>
                  <a:pt x="0" y="0"/>
                </a:moveTo>
                <a:lnTo>
                  <a:pt x="987552" y="0"/>
                </a:lnTo>
                <a:lnTo>
                  <a:pt x="987552" y="1240536"/>
                </a:lnTo>
                <a:lnTo>
                  <a:pt x="0" y="124053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567685" y="1982470"/>
            <a:ext cx="407416" cy="30988"/>
          </a:xfrm>
          <a:custGeom>
            <a:avLst/>
            <a:gdLst>
              <a:gd name="connsiteX0" fmla="*/ 401066 w 407416"/>
              <a:gd name="connsiteY0" fmla="*/ 24637 h 30988"/>
              <a:gd name="connsiteX1" fmla="*/ 6350 w 407416"/>
              <a:gd name="connsiteY1" fmla="*/ 6350 h 30988"/>
            </a:gdLst>
            <a:ahLst/>
            <a:cxnLst>
              <a:cxn ang="0">
                <a:pos x="connsiteX0" y="connsiteY0"/>
              </a:cxn>
              <a:cxn ang="1">
                <a:pos x="connsiteX1" y="connsiteY1"/>
              </a:cxn>
            </a:cxnLst>
            <a:rect l="l" t="t" r="r" b="b"/>
            <a:pathLst>
              <a:path w="407416" h="30988">
                <a:moveTo>
                  <a:pt x="401066" y="2463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949953" y="2000757"/>
            <a:ext cx="407416" cy="32511"/>
          </a:xfrm>
          <a:custGeom>
            <a:avLst/>
            <a:gdLst>
              <a:gd name="connsiteX0" fmla="*/ 401066 w 407416"/>
              <a:gd name="connsiteY0" fmla="*/ 26162 h 32511"/>
              <a:gd name="connsiteX1" fmla="*/ 6350 w 407416"/>
              <a:gd name="connsiteY1" fmla="*/ 6350 h 32511"/>
            </a:gdLst>
            <a:ahLst/>
            <a:cxnLst>
              <a:cxn ang="0">
                <a:pos x="connsiteX0" y="connsiteY0"/>
              </a:cxn>
              <a:cxn ang="1">
                <a:pos x="connsiteX1" y="connsiteY1"/>
              </a:cxn>
            </a:cxnLst>
            <a:rect l="l" t="t" r="r" b="b"/>
            <a:pathLst>
              <a:path w="407416" h="32511">
                <a:moveTo>
                  <a:pt x="401066" y="2616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332221" y="2020570"/>
            <a:ext cx="407416" cy="21844"/>
          </a:xfrm>
          <a:custGeom>
            <a:avLst/>
            <a:gdLst>
              <a:gd name="connsiteX0" fmla="*/ 401066 w 407416"/>
              <a:gd name="connsiteY0" fmla="*/ 10922 h 21844"/>
              <a:gd name="connsiteX1" fmla="*/ 6350 w 407416"/>
              <a:gd name="connsiteY1" fmla="*/ 6350 h 21844"/>
            </a:gdLst>
            <a:ahLst/>
            <a:cxnLst>
              <a:cxn ang="0">
                <a:pos x="connsiteX0" y="connsiteY0"/>
              </a:cxn>
              <a:cxn ang="1">
                <a:pos x="connsiteX1" y="connsiteY1"/>
              </a:cxn>
            </a:cxnLst>
            <a:rect l="l" t="t" r="r" b="b"/>
            <a:pathLst>
              <a:path w="407416" h="21844">
                <a:moveTo>
                  <a:pt x="401066" y="1092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586483" y="1853183"/>
            <a:ext cx="987551" cy="135636"/>
          </a:xfrm>
          <a:custGeom>
            <a:avLst/>
            <a:gdLst>
              <a:gd name="connsiteX0" fmla="*/ 0 w 987551"/>
              <a:gd name="connsiteY0" fmla="*/ 0 h 135636"/>
              <a:gd name="connsiteX1" fmla="*/ 987551 w 987551"/>
              <a:gd name="connsiteY1" fmla="*/ 0 h 135636"/>
              <a:gd name="connsiteX2" fmla="*/ 987551 w 987551"/>
              <a:gd name="connsiteY2" fmla="*/ 135636 h 135636"/>
              <a:gd name="connsiteX3" fmla="*/ 0 w 987551"/>
              <a:gd name="connsiteY3" fmla="*/ 135636 h 135636"/>
              <a:gd name="connsiteX4" fmla="*/ 0 w 987551"/>
              <a:gd name="connsiteY4" fmla="*/ 0 h 1356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35636">
                <a:moveTo>
                  <a:pt x="0" y="0"/>
                </a:moveTo>
                <a:lnTo>
                  <a:pt x="987551" y="0"/>
                </a:lnTo>
                <a:lnTo>
                  <a:pt x="987551" y="135636"/>
                </a:lnTo>
                <a:lnTo>
                  <a:pt x="0" y="135636"/>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968751" y="1853183"/>
            <a:ext cx="987551" cy="153923"/>
          </a:xfrm>
          <a:custGeom>
            <a:avLst/>
            <a:gdLst>
              <a:gd name="connsiteX0" fmla="*/ 0 w 987551"/>
              <a:gd name="connsiteY0" fmla="*/ 0 h 153923"/>
              <a:gd name="connsiteX1" fmla="*/ 987551 w 987551"/>
              <a:gd name="connsiteY1" fmla="*/ 0 h 153923"/>
              <a:gd name="connsiteX2" fmla="*/ 987551 w 987551"/>
              <a:gd name="connsiteY2" fmla="*/ 153923 h 153923"/>
              <a:gd name="connsiteX3" fmla="*/ 0 w 987551"/>
              <a:gd name="connsiteY3" fmla="*/ 153923 h 153923"/>
              <a:gd name="connsiteX4" fmla="*/ 0 w 987551"/>
              <a:gd name="connsiteY4" fmla="*/ 0 h 1539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53923">
                <a:moveTo>
                  <a:pt x="0" y="0"/>
                </a:moveTo>
                <a:lnTo>
                  <a:pt x="987551" y="0"/>
                </a:lnTo>
                <a:lnTo>
                  <a:pt x="987551" y="153923"/>
                </a:lnTo>
                <a:lnTo>
                  <a:pt x="0" y="153923"/>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351020" y="1853183"/>
            <a:ext cx="987552" cy="173736"/>
          </a:xfrm>
          <a:custGeom>
            <a:avLst/>
            <a:gdLst>
              <a:gd name="connsiteX0" fmla="*/ 0 w 987552"/>
              <a:gd name="connsiteY0" fmla="*/ 0 h 173736"/>
              <a:gd name="connsiteX1" fmla="*/ 987551 w 987552"/>
              <a:gd name="connsiteY1" fmla="*/ 0 h 173736"/>
              <a:gd name="connsiteX2" fmla="*/ 987551 w 987552"/>
              <a:gd name="connsiteY2" fmla="*/ 173736 h 173736"/>
              <a:gd name="connsiteX3" fmla="*/ 0 w 987552"/>
              <a:gd name="connsiteY3" fmla="*/ 173736 h 173736"/>
              <a:gd name="connsiteX4" fmla="*/ 0 w 987552"/>
              <a:gd name="connsiteY4" fmla="*/ 0 h 1737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73736">
                <a:moveTo>
                  <a:pt x="0" y="0"/>
                </a:moveTo>
                <a:lnTo>
                  <a:pt x="987551" y="0"/>
                </a:lnTo>
                <a:lnTo>
                  <a:pt x="987551" y="173736"/>
                </a:lnTo>
                <a:lnTo>
                  <a:pt x="0" y="173736"/>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733288" y="1853183"/>
            <a:ext cx="987552" cy="178308"/>
          </a:xfrm>
          <a:custGeom>
            <a:avLst/>
            <a:gdLst>
              <a:gd name="connsiteX0" fmla="*/ 0 w 987552"/>
              <a:gd name="connsiteY0" fmla="*/ 0 h 178308"/>
              <a:gd name="connsiteX1" fmla="*/ 987552 w 987552"/>
              <a:gd name="connsiteY1" fmla="*/ 0 h 178308"/>
              <a:gd name="connsiteX2" fmla="*/ 987552 w 987552"/>
              <a:gd name="connsiteY2" fmla="*/ 178308 h 178308"/>
              <a:gd name="connsiteX3" fmla="*/ 0 w 987552"/>
              <a:gd name="connsiteY3" fmla="*/ 178308 h 178308"/>
              <a:gd name="connsiteX4" fmla="*/ 0 w 987552"/>
              <a:gd name="connsiteY4" fmla="*/ 0 h 1783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78308">
                <a:moveTo>
                  <a:pt x="0" y="0"/>
                </a:moveTo>
                <a:lnTo>
                  <a:pt x="987552" y="0"/>
                </a:lnTo>
                <a:lnTo>
                  <a:pt x="987552" y="178308"/>
                </a:lnTo>
                <a:lnTo>
                  <a:pt x="0" y="178308"/>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567685"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3949953"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332221"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1382013" y="3876802"/>
            <a:ext cx="5541771" cy="21844"/>
          </a:xfrm>
          <a:custGeom>
            <a:avLst/>
            <a:gdLst>
              <a:gd name="connsiteX0" fmla="*/ 6350 w 5541771"/>
              <a:gd name="connsiteY0" fmla="*/ 6350 h 21844"/>
              <a:gd name="connsiteX1" fmla="*/ 5535421 w 5541771"/>
              <a:gd name="connsiteY1" fmla="*/ 6350 h 21844"/>
            </a:gdLst>
            <a:ahLst/>
            <a:cxnLst>
              <a:cxn ang="0">
                <a:pos x="connsiteX0" y="connsiteY0"/>
              </a:cxn>
              <a:cxn ang="1">
                <a:pos x="connsiteX1" y="connsiteY1"/>
              </a:cxn>
            </a:cxnLst>
            <a:rect l="l" t="t" r="r" b="b"/>
            <a:pathLst>
              <a:path w="5541771" h="21844">
                <a:moveTo>
                  <a:pt x="6350" y="6350"/>
                </a:moveTo>
                <a:lnTo>
                  <a:pt x="5535421"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813304" y="4233671"/>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3921252" y="4233671"/>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77740" y="4233671"/>
            <a:ext cx="74676" cy="76200"/>
          </a:xfrm>
          <a:custGeom>
            <a:avLst/>
            <a:gdLst>
              <a:gd name="connsiteX0" fmla="*/ 0 w 74676"/>
              <a:gd name="connsiteY0" fmla="*/ 76200 h 76200"/>
              <a:gd name="connsiteX1" fmla="*/ 74675 w 74676"/>
              <a:gd name="connsiteY1" fmla="*/ 76200 h 76200"/>
              <a:gd name="connsiteX2" fmla="*/ 74675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5" y="76200"/>
                </a:lnTo>
                <a:lnTo>
                  <a:pt x="74675"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6913244" y="1862327"/>
            <a:ext cx="1112139" cy="437388"/>
          </a:xfrm>
          <a:custGeom>
            <a:avLst/>
            <a:gdLst>
              <a:gd name="connsiteX0" fmla="*/ 223647 w 1112139"/>
              <a:gd name="connsiteY0" fmla="*/ 72898 h 437388"/>
              <a:gd name="connsiteX1" fmla="*/ 296545 w 1112139"/>
              <a:gd name="connsiteY1" fmla="*/ 0 h 437388"/>
              <a:gd name="connsiteX2" fmla="*/ 371729 w 1112139"/>
              <a:gd name="connsiteY2" fmla="*/ 0 h 437388"/>
              <a:gd name="connsiteX3" fmla="*/ 371729 w 1112139"/>
              <a:gd name="connsiteY3" fmla="*/ 0 h 437388"/>
              <a:gd name="connsiteX4" fmla="*/ 593852 w 1112139"/>
              <a:gd name="connsiteY4" fmla="*/ 0 h 437388"/>
              <a:gd name="connsiteX5" fmla="*/ 1039241 w 1112139"/>
              <a:gd name="connsiteY5" fmla="*/ 0 h 437388"/>
              <a:gd name="connsiteX6" fmla="*/ 1112139 w 1112139"/>
              <a:gd name="connsiteY6" fmla="*/ 72898 h 437388"/>
              <a:gd name="connsiteX7" fmla="*/ 1112139 w 1112139"/>
              <a:gd name="connsiteY7" fmla="*/ 72898 h 437388"/>
              <a:gd name="connsiteX8" fmla="*/ 1112139 w 1112139"/>
              <a:gd name="connsiteY8" fmla="*/ 72898 h 437388"/>
              <a:gd name="connsiteX9" fmla="*/ 1112139 w 1112139"/>
              <a:gd name="connsiteY9" fmla="*/ 182245 h 437388"/>
              <a:gd name="connsiteX10" fmla="*/ 1112139 w 1112139"/>
              <a:gd name="connsiteY10" fmla="*/ 364489 h 437388"/>
              <a:gd name="connsiteX11" fmla="*/ 1039241 w 1112139"/>
              <a:gd name="connsiteY11" fmla="*/ 437388 h 437388"/>
              <a:gd name="connsiteX12" fmla="*/ 593852 w 1112139"/>
              <a:gd name="connsiteY12" fmla="*/ 437388 h 437388"/>
              <a:gd name="connsiteX13" fmla="*/ 371729 w 1112139"/>
              <a:gd name="connsiteY13" fmla="*/ 437388 h 437388"/>
              <a:gd name="connsiteX14" fmla="*/ 371729 w 1112139"/>
              <a:gd name="connsiteY14" fmla="*/ 437388 h 437388"/>
              <a:gd name="connsiteX15" fmla="*/ 296545 w 1112139"/>
              <a:gd name="connsiteY15" fmla="*/ 437388 h 437388"/>
              <a:gd name="connsiteX16" fmla="*/ 223647 w 1112139"/>
              <a:gd name="connsiteY16" fmla="*/ 364489 h 437388"/>
              <a:gd name="connsiteX17" fmla="*/ 223647 w 1112139"/>
              <a:gd name="connsiteY17" fmla="*/ 182245 h 437388"/>
              <a:gd name="connsiteX18" fmla="*/ 0 w 1112139"/>
              <a:gd name="connsiteY18" fmla="*/ 75819 h 437388"/>
              <a:gd name="connsiteX19" fmla="*/ 223647 w 1112139"/>
              <a:gd name="connsiteY19" fmla="*/ 72898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112139" h="437388">
                <a:moveTo>
                  <a:pt x="223647" y="72898"/>
                </a:moveTo>
                <a:cubicBezTo>
                  <a:pt x="223647" y="32639"/>
                  <a:pt x="256286" y="0"/>
                  <a:pt x="296545" y="0"/>
                </a:cubicBezTo>
                <a:lnTo>
                  <a:pt x="371729" y="0"/>
                </a:lnTo>
                <a:lnTo>
                  <a:pt x="371729" y="0"/>
                </a:lnTo>
                <a:lnTo>
                  <a:pt x="593852" y="0"/>
                </a:lnTo>
                <a:lnTo>
                  <a:pt x="1039241" y="0"/>
                </a:lnTo>
                <a:cubicBezTo>
                  <a:pt x="1079500" y="0"/>
                  <a:pt x="1112139" y="32639"/>
                  <a:pt x="1112139" y="72898"/>
                </a:cubicBezTo>
                <a:lnTo>
                  <a:pt x="1112139" y="72898"/>
                </a:lnTo>
                <a:lnTo>
                  <a:pt x="1112139" y="72898"/>
                </a:lnTo>
                <a:lnTo>
                  <a:pt x="1112139" y="182245"/>
                </a:lnTo>
                <a:lnTo>
                  <a:pt x="1112139" y="364489"/>
                </a:lnTo>
                <a:cubicBezTo>
                  <a:pt x="1112139" y="404748"/>
                  <a:pt x="1079500" y="437388"/>
                  <a:pt x="1039241" y="437388"/>
                </a:cubicBezTo>
                <a:lnTo>
                  <a:pt x="593852" y="437388"/>
                </a:lnTo>
                <a:lnTo>
                  <a:pt x="371729" y="437388"/>
                </a:lnTo>
                <a:lnTo>
                  <a:pt x="371729" y="437388"/>
                </a:lnTo>
                <a:lnTo>
                  <a:pt x="296545" y="437388"/>
                </a:lnTo>
                <a:cubicBezTo>
                  <a:pt x="256286" y="437388"/>
                  <a:pt x="223647" y="404748"/>
                  <a:pt x="223647" y="364489"/>
                </a:cubicBezTo>
                <a:lnTo>
                  <a:pt x="223647" y="182245"/>
                </a:lnTo>
                <a:lnTo>
                  <a:pt x="0" y="75819"/>
                </a:lnTo>
                <a:lnTo>
                  <a:pt x="223647" y="72898"/>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6927722" y="2699004"/>
            <a:ext cx="1091565" cy="437388"/>
          </a:xfrm>
          <a:custGeom>
            <a:avLst/>
            <a:gdLst>
              <a:gd name="connsiteX0" fmla="*/ 204596 w 1091565"/>
              <a:gd name="connsiteY0" fmla="*/ 72897 h 437388"/>
              <a:gd name="connsiteX1" fmla="*/ 277495 w 1091565"/>
              <a:gd name="connsiteY1" fmla="*/ 0 h 437388"/>
              <a:gd name="connsiteX2" fmla="*/ 352425 w 1091565"/>
              <a:gd name="connsiteY2" fmla="*/ 0 h 437388"/>
              <a:gd name="connsiteX3" fmla="*/ 352425 w 1091565"/>
              <a:gd name="connsiteY3" fmla="*/ 0 h 437388"/>
              <a:gd name="connsiteX4" fmla="*/ 574167 w 1091565"/>
              <a:gd name="connsiteY4" fmla="*/ 0 h 437388"/>
              <a:gd name="connsiteX5" fmla="*/ 1018667 w 1091565"/>
              <a:gd name="connsiteY5" fmla="*/ 0 h 437388"/>
              <a:gd name="connsiteX6" fmla="*/ 1091565 w 1091565"/>
              <a:gd name="connsiteY6" fmla="*/ 72897 h 437388"/>
              <a:gd name="connsiteX7" fmla="*/ 1091565 w 1091565"/>
              <a:gd name="connsiteY7" fmla="*/ 72897 h 437388"/>
              <a:gd name="connsiteX8" fmla="*/ 1091565 w 1091565"/>
              <a:gd name="connsiteY8" fmla="*/ 72897 h 437388"/>
              <a:gd name="connsiteX9" fmla="*/ 1091565 w 1091565"/>
              <a:gd name="connsiteY9" fmla="*/ 182244 h 437388"/>
              <a:gd name="connsiteX10" fmla="*/ 1091565 w 1091565"/>
              <a:gd name="connsiteY10" fmla="*/ 364489 h 437388"/>
              <a:gd name="connsiteX11" fmla="*/ 1018667 w 1091565"/>
              <a:gd name="connsiteY11" fmla="*/ 437388 h 437388"/>
              <a:gd name="connsiteX12" fmla="*/ 574167 w 1091565"/>
              <a:gd name="connsiteY12" fmla="*/ 437388 h 437388"/>
              <a:gd name="connsiteX13" fmla="*/ 352425 w 1091565"/>
              <a:gd name="connsiteY13" fmla="*/ 437388 h 437388"/>
              <a:gd name="connsiteX14" fmla="*/ 352425 w 1091565"/>
              <a:gd name="connsiteY14" fmla="*/ 437388 h 437388"/>
              <a:gd name="connsiteX15" fmla="*/ 277495 w 1091565"/>
              <a:gd name="connsiteY15" fmla="*/ 437388 h 437388"/>
              <a:gd name="connsiteX16" fmla="*/ 204596 w 1091565"/>
              <a:gd name="connsiteY16" fmla="*/ 364489 h 437388"/>
              <a:gd name="connsiteX17" fmla="*/ 204596 w 1091565"/>
              <a:gd name="connsiteY17" fmla="*/ 182244 h 437388"/>
              <a:gd name="connsiteX18" fmla="*/ 0 w 1091565"/>
              <a:gd name="connsiteY18" fmla="*/ 107695 h 437388"/>
              <a:gd name="connsiteX19" fmla="*/ 204596 w 1091565"/>
              <a:gd name="connsiteY19" fmla="*/ 72897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091565" h="437388">
                <a:moveTo>
                  <a:pt x="204596" y="72897"/>
                </a:moveTo>
                <a:cubicBezTo>
                  <a:pt x="204596" y="32638"/>
                  <a:pt x="237235" y="0"/>
                  <a:pt x="277495" y="0"/>
                </a:cubicBezTo>
                <a:lnTo>
                  <a:pt x="352425" y="0"/>
                </a:lnTo>
                <a:lnTo>
                  <a:pt x="352425" y="0"/>
                </a:lnTo>
                <a:lnTo>
                  <a:pt x="574167" y="0"/>
                </a:lnTo>
                <a:lnTo>
                  <a:pt x="1018667" y="0"/>
                </a:lnTo>
                <a:cubicBezTo>
                  <a:pt x="1058926" y="0"/>
                  <a:pt x="1091565" y="32638"/>
                  <a:pt x="1091565" y="72897"/>
                </a:cubicBezTo>
                <a:lnTo>
                  <a:pt x="1091565" y="72897"/>
                </a:lnTo>
                <a:lnTo>
                  <a:pt x="1091565" y="72897"/>
                </a:lnTo>
                <a:lnTo>
                  <a:pt x="1091565" y="182244"/>
                </a:lnTo>
                <a:lnTo>
                  <a:pt x="1091565" y="364489"/>
                </a:lnTo>
                <a:cubicBezTo>
                  <a:pt x="1091565" y="404748"/>
                  <a:pt x="1058926" y="437388"/>
                  <a:pt x="1018667" y="437388"/>
                </a:cubicBezTo>
                <a:lnTo>
                  <a:pt x="574167" y="437388"/>
                </a:lnTo>
                <a:lnTo>
                  <a:pt x="352425" y="437388"/>
                </a:lnTo>
                <a:lnTo>
                  <a:pt x="352425" y="437388"/>
                </a:lnTo>
                <a:lnTo>
                  <a:pt x="277495" y="437388"/>
                </a:lnTo>
                <a:cubicBezTo>
                  <a:pt x="237235" y="437388"/>
                  <a:pt x="204596" y="404748"/>
                  <a:pt x="204596" y="364489"/>
                </a:cubicBezTo>
                <a:lnTo>
                  <a:pt x="204596" y="182244"/>
                </a:lnTo>
                <a:lnTo>
                  <a:pt x="0" y="107695"/>
                </a:lnTo>
                <a:lnTo>
                  <a:pt x="204596" y="7289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935343" y="3511296"/>
            <a:ext cx="1083944" cy="437388"/>
          </a:xfrm>
          <a:custGeom>
            <a:avLst/>
            <a:gdLst>
              <a:gd name="connsiteX0" fmla="*/ 196976 w 1083944"/>
              <a:gd name="connsiteY0" fmla="*/ 72897 h 437388"/>
              <a:gd name="connsiteX1" fmla="*/ 269875 w 1083944"/>
              <a:gd name="connsiteY1" fmla="*/ 0 h 437388"/>
              <a:gd name="connsiteX2" fmla="*/ 344804 w 1083944"/>
              <a:gd name="connsiteY2" fmla="*/ 0 h 437388"/>
              <a:gd name="connsiteX3" fmla="*/ 344804 w 1083944"/>
              <a:gd name="connsiteY3" fmla="*/ 0 h 437388"/>
              <a:gd name="connsiteX4" fmla="*/ 566546 w 1083944"/>
              <a:gd name="connsiteY4" fmla="*/ 0 h 437388"/>
              <a:gd name="connsiteX5" fmla="*/ 1011046 w 1083944"/>
              <a:gd name="connsiteY5" fmla="*/ 0 h 437388"/>
              <a:gd name="connsiteX6" fmla="*/ 1083944 w 1083944"/>
              <a:gd name="connsiteY6" fmla="*/ 72897 h 437388"/>
              <a:gd name="connsiteX7" fmla="*/ 1083944 w 1083944"/>
              <a:gd name="connsiteY7" fmla="*/ 72897 h 437388"/>
              <a:gd name="connsiteX8" fmla="*/ 1083944 w 1083944"/>
              <a:gd name="connsiteY8" fmla="*/ 72897 h 437388"/>
              <a:gd name="connsiteX9" fmla="*/ 1083944 w 1083944"/>
              <a:gd name="connsiteY9" fmla="*/ 182244 h 437388"/>
              <a:gd name="connsiteX10" fmla="*/ 1083944 w 1083944"/>
              <a:gd name="connsiteY10" fmla="*/ 364489 h 437388"/>
              <a:gd name="connsiteX11" fmla="*/ 1011046 w 1083944"/>
              <a:gd name="connsiteY11" fmla="*/ 437388 h 437388"/>
              <a:gd name="connsiteX12" fmla="*/ 566546 w 1083944"/>
              <a:gd name="connsiteY12" fmla="*/ 437388 h 437388"/>
              <a:gd name="connsiteX13" fmla="*/ 344804 w 1083944"/>
              <a:gd name="connsiteY13" fmla="*/ 437388 h 437388"/>
              <a:gd name="connsiteX14" fmla="*/ 344804 w 1083944"/>
              <a:gd name="connsiteY14" fmla="*/ 437388 h 437388"/>
              <a:gd name="connsiteX15" fmla="*/ 269875 w 1083944"/>
              <a:gd name="connsiteY15" fmla="*/ 437388 h 437388"/>
              <a:gd name="connsiteX16" fmla="*/ 196976 w 1083944"/>
              <a:gd name="connsiteY16" fmla="*/ 364489 h 437388"/>
              <a:gd name="connsiteX17" fmla="*/ 196976 w 1083944"/>
              <a:gd name="connsiteY17" fmla="*/ 182244 h 437388"/>
              <a:gd name="connsiteX18" fmla="*/ 0 w 1083944"/>
              <a:gd name="connsiteY18" fmla="*/ 68071 h 437388"/>
              <a:gd name="connsiteX19" fmla="*/ 196976 w 1083944"/>
              <a:gd name="connsiteY19" fmla="*/ 72897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083944" h="437388">
                <a:moveTo>
                  <a:pt x="196976" y="72897"/>
                </a:moveTo>
                <a:cubicBezTo>
                  <a:pt x="196976" y="32638"/>
                  <a:pt x="229615" y="0"/>
                  <a:pt x="269875" y="0"/>
                </a:cubicBezTo>
                <a:lnTo>
                  <a:pt x="344804" y="0"/>
                </a:lnTo>
                <a:lnTo>
                  <a:pt x="344804" y="0"/>
                </a:lnTo>
                <a:lnTo>
                  <a:pt x="566546" y="0"/>
                </a:lnTo>
                <a:lnTo>
                  <a:pt x="1011046" y="0"/>
                </a:lnTo>
                <a:cubicBezTo>
                  <a:pt x="1051305" y="0"/>
                  <a:pt x="1083944" y="32638"/>
                  <a:pt x="1083944" y="72897"/>
                </a:cubicBezTo>
                <a:lnTo>
                  <a:pt x="1083944" y="72897"/>
                </a:lnTo>
                <a:lnTo>
                  <a:pt x="1083944" y="72897"/>
                </a:lnTo>
                <a:lnTo>
                  <a:pt x="1083944" y="182244"/>
                </a:lnTo>
                <a:lnTo>
                  <a:pt x="1083944" y="364489"/>
                </a:lnTo>
                <a:cubicBezTo>
                  <a:pt x="1083944" y="404748"/>
                  <a:pt x="1051305" y="437388"/>
                  <a:pt x="1011046" y="437388"/>
                </a:cubicBezTo>
                <a:lnTo>
                  <a:pt x="566546" y="437388"/>
                </a:lnTo>
                <a:lnTo>
                  <a:pt x="344804" y="437388"/>
                </a:lnTo>
                <a:lnTo>
                  <a:pt x="344804" y="437388"/>
                </a:lnTo>
                <a:lnTo>
                  <a:pt x="269875" y="437388"/>
                </a:lnTo>
                <a:cubicBezTo>
                  <a:pt x="229615" y="437388"/>
                  <a:pt x="196976" y="404748"/>
                  <a:pt x="196976" y="364489"/>
                </a:cubicBezTo>
                <a:lnTo>
                  <a:pt x="196976" y="182244"/>
                </a:lnTo>
                <a:lnTo>
                  <a:pt x="0" y="68071"/>
                </a:lnTo>
                <a:lnTo>
                  <a:pt x="196976" y="7289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8075676" y="3543300"/>
            <a:ext cx="288035" cy="374903"/>
          </a:xfrm>
          <a:custGeom>
            <a:avLst/>
            <a:gdLst>
              <a:gd name="connsiteX0" fmla="*/ 0 w 288035"/>
              <a:gd name="connsiteY0" fmla="*/ 230885 h 374903"/>
              <a:gd name="connsiteX1" fmla="*/ 72008 w 288035"/>
              <a:gd name="connsiteY1" fmla="*/ 230885 h 374903"/>
              <a:gd name="connsiteX2" fmla="*/ 72008 w 288035"/>
              <a:gd name="connsiteY2" fmla="*/ 0 h 374903"/>
              <a:gd name="connsiteX3" fmla="*/ 216027 w 288035"/>
              <a:gd name="connsiteY3" fmla="*/ 0 h 374903"/>
              <a:gd name="connsiteX4" fmla="*/ 216027 w 288035"/>
              <a:gd name="connsiteY4" fmla="*/ 230885 h 374903"/>
              <a:gd name="connsiteX5" fmla="*/ 288035 w 288035"/>
              <a:gd name="connsiteY5" fmla="*/ 230885 h 374903"/>
              <a:gd name="connsiteX6" fmla="*/ 144017 w 288035"/>
              <a:gd name="connsiteY6" fmla="*/ 374903 h 374903"/>
              <a:gd name="connsiteX7" fmla="*/ 0 w 288035"/>
              <a:gd name="connsiteY7" fmla="*/ 230885 h 3749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88035" h="374903">
                <a:moveTo>
                  <a:pt x="0" y="230885"/>
                </a:moveTo>
                <a:lnTo>
                  <a:pt x="72008" y="230885"/>
                </a:lnTo>
                <a:lnTo>
                  <a:pt x="72008" y="0"/>
                </a:lnTo>
                <a:lnTo>
                  <a:pt x="216027" y="0"/>
                </a:lnTo>
                <a:lnTo>
                  <a:pt x="216027" y="230885"/>
                </a:lnTo>
                <a:lnTo>
                  <a:pt x="288035" y="230885"/>
                </a:lnTo>
                <a:lnTo>
                  <a:pt x="144017" y="374903"/>
                </a:lnTo>
                <a:lnTo>
                  <a:pt x="0" y="230885"/>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8093964" y="2699004"/>
            <a:ext cx="251459" cy="381000"/>
          </a:xfrm>
          <a:custGeom>
            <a:avLst/>
            <a:gdLst>
              <a:gd name="connsiteX0" fmla="*/ 0 w 251459"/>
              <a:gd name="connsiteY0" fmla="*/ 125729 h 381000"/>
              <a:gd name="connsiteX1" fmla="*/ 125729 w 251459"/>
              <a:gd name="connsiteY1" fmla="*/ 0 h 381000"/>
              <a:gd name="connsiteX2" fmla="*/ 251459 w 251459"/>
              <a:gd name="connsiteY2" fmla="*/ 125729 h 381000"/>
              <a:gd name="connsiteX3" fmla="*/ 188594 w 251459"/>
              <a:gd name="connsiteY3" fmla="*/ 125729 h 381000"/>
              <a:gd name="connsiteX4" fmla="*/ 188594 w 251459"/>
              <a:gd name="connsiteY4" fmla="*/ 381000 h 381000"/>
              <a:gd name="connsiteX5" fmla="*/ 62865 w 251459"/>
              <a:gd name="connsiteY5" fmla="*/ 381000 h 381000"/>
              <a:gd name="connsiteX6" fmla="*/ 62865 w 251459"/>
              <a:gd name="connsiteY6" fmla="*/ 125729 h 381000"/>
              <a:gd name="connsiteX7" fmla="*/ 0 w 251459"/>
              <a:gd name="connsiteY7" fmla="*/ 125729 h 381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51459" h="381000">
                <a:moveTo>
                  <a:pt x="0" y="125729"/>
                </a:moveTo>
                <a:lnTo>
                  <a:pt x="125729" y="0"/>
                </a:lnTo>
                <a:lnTo>
                  <a:pt x="251459" y="125729"/>
                </a:lnTo>
                <a:lnTo>
                  <a:pt x="188594" y="125729"/>
                </a:lnTo>
                <a:lnTo>
                  <a:pt x="188594" y="381000"/>
                </a:lnTo>
                <a:lnTo>
                  <a:pt x="62865" y="381000"/>
                </a:lnTo>
                <a:lnTo>
                  <a:pt x="62865" y="125729"/>
                </a:lnTo>
                <a:lnTo>
                  <a:pt x="0" y="125729"/>
                </a:lnTo>
              </a:path>
            </a:pathLst>
          </a:custGeom>
          <a:solidFill>
            <a:srgbClr val="FF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8093964" y="1906523"/>
            <a:ext cx="251459" cy="381000"/>
          </a:xfrm>
          <a:custGeom>
            <a:avLst/>
            <a:gdLst>
              <a:gd name="connsiteX0" fmla="*/ 0 w 251459"/>
              <a:gd name="connsiteY0" fmla="*/ 125730 h 381000"/>
              <a:gd name="connsiteX1" fmla="*/ 125729 w 251459"/>
              <a:gd name="connsiteY1" fmla="*/ 0 h 381000"/>
              <a:gd name="connsiteX2" fmla="*/ 251459 w 251459"/>
              <a:gd name="connsiteY2" fmla="*/ 125730 h 381000"/>
              <a:gd name="connsiteX3" fmla="*/ 188594 w 251459"/>
              <a:gd name="connsiteY3" fmla="*/ 125730 h 381000"/>
              <a:gd name="connsiteX4" fmla="*/ 188594 w 251459"/>
              <a:gd name="connsiteY4" fmla="*/ 381000 h 381000"/>
              <a:gd name="connsiteX5" fmla="*/ 62865 w 251459"/>
              <a:gd name="connsiteY5" fmla="*/ 381000 h 381000"/>
              <a:gd name="connsiteX6" fmla="*/ 62865 w 251459"/>
              <a:gd name="connsiteY6" fmla="*/ 125730 h 381000"/>
              <a:gd name="connsiteX7" fmla="*/ 0 w 251459"/>
              <a:gd name="connsiteY7" fmla="*/ 125730 h 381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51459" h="381000">
                <a:moveTo>
                  <a:pt x="0" y="125730"/>
                </a:moveTo>
                <a:lnTo>
                  <a:pt x="125729" y="0"/>
                </a:lnTo>
                <a:lnTo>
                  <a:pt x="251459" y="125730"/>
                </a:lnTo>
                <a:lnTo>
                  <a:pt x="188594" y="125730"/>
                </a:lnTo>
                <a:lnTo>
                  <a:pt x="188594" y="381000"/>
                </a:lnTo>
                <a:lnTo>
                  <a:pt x="62865" y="381000"/>
                </a:lnTo>
                <a:lnTo>
                  <a:pt x="62865" y="125730"/>
                </a:lnTo>
                <a:lnTo>
                  <a:pt x="0" y="125730"/>
                </a:lnTo>
              </a:path>
            </a:pathLst>
          </a:custGeom>
          <a:solidFill>
            <a:srgbClr val="FF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3058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大屏幕移动设备越来越受移动网民青睐，使用</a:t>
            </a:r>
            <a:r>
              <a:rPr lang="en-US" altLang="zh-CN" sz="1403" b="1" dirty="0" smtClean="0">
                <a:solidFill>
                  <a:srgbClr val="1B88EA"/>
                </a:solidFill>
                <a:latin typeface="Tahoma" pitchFamily="18" charset="0"/>
                <a:cs typeface="Tahoma" pitchFamily="18" charset="0"/>
              </a:rPr>
              <a:t>4-5</a:t>
            </a:r>
            <a:r>
              <a:rPr lang="en-US" altLang="zh-CN" sz="1403" b="1" dirty="0" smtClean="0">
                <a:solidFill>
                  <a:srgbClr val="1B88EA"/>
                </a:solidFill>
                <a:latin typeface="Microsoft YaHei UI" pitchFamily="18" charset="0"/>
                <a:cs typeface="Microsoft YaHei UI" pitchFamily="18" charset="0"/>
              </a:rPr>
              <a:t>英寸屏幕设备的用户增长最快，而</a:t>
            </a:r>
            <a:r>
              <a:rPr lang="en-US" altLang="zh-CN" sz="1403" b="1" dirty="0" smtClean="0">
                <a:solidFill>
                  <a:srgbClr val="1B88EA"/>
                </a:solidFill>
                <a:latin typeface="Tahoma" pitchFamily="18" charset="0"/>
                <a:cs typeface="Tahoma" pitchFamily="18" charset="0"/>
              </a:rPr>
              <a:t>4</a:t>
            </a:r>
            <a:r>
              <a:rPr lang="en-US" altLang="zh-CN" sz="1403" b="1" dirty="0" smtClean="0">
                <a:solidFill>
                  <a:srgbClr val="1B88EA"/>
                </a:solidFill>
                <a:latin typeface="Microsoft YaHei UI" pitchFamily="18" charset="0"/>
                <a:cs typeface="Microsoft YaHei UI" pitchFamily="18" charset="0"/>
              </a:rPr>
              <a:t>英寸以下小屏设备</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使用占比明显缩小</a:t>
            </a:r>
          </a:p>
        </p:txBody>
      </p:sp>
      <p:sp>
        <p:nvSpPr>
          <p:cNvPr id="103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1" name="TextBox 1"/>
          <p:cNvSpPr txBox="1"/>
          <p:nvPr/>
        </p:nvSpPr>
        <p:spPr>
          <a:xfrm>
            <a:off x="1828800" y="1854200"/>
            <a:ext cx="495300" cy="7112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6.7%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sz="1403" b="1" dirty="0" smtClean="0">
                <a:solidFill>
                  <a:srgbClr val="FFFFFF"/>
                </a:solidFill>
                <a:latin typeface="Times New Roman" pitchFamily="18" charset="0"/>
                <a:cs typeface="Times New Roman" pitchFamily="18" charset="0"/>
              </a:rPr>
              <a:t>48.1%</a:t>
            </a:r>
          </a:p>
        </p:txBody>
      </p:sp>
      <p:sp>
        <p:nvSpPr>
          <p:cNvPr id="1032" name="TextBox 1"/>
          <p:cNvSpPr txBox="1"/>
          <p:nvPr/>
        </p:nvSpPr>
        <p:spPr>
          <a:xfrm>
            <a:off x="3200400" y="1854200"/>
            <a:ext cx="495300" cy="7620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7.6%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50800" algn="l"/>
              </a:tabLst>
            </a:pPr>
            <a:r>
              <a:rPr lang="en-US" altLang="zh-CN" sz="1403" b="1" dirty="0" smtClean="0">
                <a:solidFill>
                  <a:srgbClr val="FFFFFF"/>
                </a:solidFill>
                <a:latin typeface="Times New Roman" pitchFamily="18" charset="0"/>
                <a:cs typeface="Times New Roman" pitchFamily="18" charset="0"/>
              </a:rPr>
              <a:t>51.6%</a:t>
            </a:r>
          </a:p>
        </p:txBody>
      </p:sp>
      <p:sp>
        <p:nvSpPr>
          <p:cNvPr id="1033" name="TextBox 1"/>
          <p:cNvSpPr txBox="1"/>
          <p:nvPr/>
        </p:nvSpPr>
        <p:spPr>
          <a:xfrm>
            <a:off x="4584700" y="1866900"/>
            <a:ext cx="495300" cy="8509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8.6%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50800" algn="l"/>
              </a:tabLst>
            </a:pPr>
            <a:r>
              <a:rPr lang="en-US" altLang="zh-CN" sz="1403" b="1" dirty="0" smtClean="0">
                <a:solidFill>
                  <a:srgbClr val="FFFFFF"/>
                </a:solidFill>
                <a:latin typeface="Times New Roman" pitchFamily="18" charset="0"/>
                <a:cs typeface="Times New Roman" pitchFamily="18" charset="0"/>
              </a:rPr>
              <a:t>59.3%</a:t>
            </a:r>
          </a:p>
        </p:txBody>
      </p:sp>
      <p:sp>
        <p:nvSpPr>
          <p:cNvPr id="1034" name="TextBox 1"/>
          <p:cNvSpPr txBox="1"/>
          <p:nvPr/>
        </p:nvSpPr>
        <p:spPr>
          <a:xfrm>
            <a:off x="5969000" y="1866900"/>
            <a:ext cx="495300" cy="8636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8.8%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50800" algn="l"/>
              </a:tabLst>
            </a:pPr>
            <a:r>
              <a:rPr lang="en-US" altLang="zh-CN" sz="1403" b="1" dirty="0" smtClean="0">
                <a:solidFill>
                  <a:srgbClr val="FFFFFF"/>
                </a:solidFill>
                <a:latin typeface="Times New Roman" pitchFamily="18" charset="0"/>
                <a:cs typeface="Times New Roman" pitchFamily="18" charset="0"/>
              </a:rPr>
              <a:t>61.1%</a:t>
            </a:r>
          </a:p>
        </p:txBody>
      </p:sp>
      <p:sp>
        <p:nvSpPr>
          <p:cNvPr id="1035" name="TextBox 1"/>
          <p:cNvSpPr txBox="1"/>
          <p:nvPr/>
        </p:nvSpPr>
        <p:spPr>
          <a:xfrm>
            <a:off x="1828800" y="3352800"/>
            <a:ext cx="495300" cy="7366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45.1%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pPr>
            <a:r>
              <a:rPr lang="en-US" altLang="zh-CN" sz="996" dirty="0" smtClean="0">
                <a:solidFill>
                  <a:srgbClr val="8087A4"/>
                </a:solidFill>
                <a:latin typeface="Times New Roman" pitchFamily="18" charset="0"/>
                <a:cs typeface="Times New Roman" pitchFamily="18" charset="0"/>
              </a:rPr>
              <a:t>2014Q1</a:t>
            </a:r>
          </a:p>
        </p:txBody>
      </p:sp>
      <p:sp>
        <p:nvSpPr>
          <p:cNvPr id="1036" name="TextBox 1"/>
          <p:cNvSpPr txBox="1"/>
          <p:nvPr/>
        </p:nvSpPr>
        <p:spPr>
          <a:xfrm>
            <a:off x="5969000" y="3505200"/>
            <a:ext cx="495300" cy="584200"/>
          </a:xfrm>
          <a:prstGeom prst="rect">
            <a:avLst/>
          </a:prstGeom>
          <a:noFill/>
        </p:spPr>
        <p:txBody>
          <a:bodyPr wrap="none" lIns="0" tIns="0" rIns="0" rtlCol="0">
            <a:spAutoFit/>
          </a:bodyPr>
          <a:lstStyle/>
          <a:p>
            <a:pPr>
              <a:lnSpc>
                <a:spcPts val="1200"/>
              </a:lnSpc>
              <a:tabLst>
                <a:tab pos="25400" algn="l"/>
              </a:tabLst>
            </a:pPr>
            <a:r>
              <a:rPr lang="en-US" altLang="zh-CN" sz="1403" b="1" dirty="0" smtClean="0">
                <a:solidFill>
                  <a:srgbClr val="FFFFFF"/>
                </a:solidFill>
                <a:latin typeface="Times New Roman" pitchFamily="18" charset="0"/>
                <a:cs typeface="Times New Roman" pitchFamily="18" charset="0"/>
              </a:rPr>
              <a:t>30.1%</a:t>
            </a:r>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2014Q4</a:t>
            </a:r>
          </a:p>
        </p:txBody>
      </p:sp>
      <p:sp>
        <p:nvSpPr>
          <p:cNvPr id="1037" name="TextBox 1"/>
          <p:cNvSpPr txBox="1"/>
          <p:nvPr/>
        </p:nvSpPr>
        <p:spPr>
          <a:xfrm>
            <a:off x="2921000" y="1473200"/>
            <a:ext cx="30480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移动设备屏幕尺寸占比及增速</a:t>
            </a:r>
          </a:p>
        </p:txBody>
      </p:sp>
      <p:sp>
        <p:nvSpPr>
          <p:cNvPr id="1038" name="TextBox 1"/>
          <p:cNvSpPr txBox="1"/>
          <p:nvPr/>
        </p:nvSpPr>
        <p:spPr>
          <a:xfrm>
            <a:off x="2921000" y="3403600"/>
            <a:ext cx="787400" cy="939800"/>
          </a:xfrm>
          <a:prstGeom prst="rect">
            <a:avLst/>
          </a:prstGeom>
          <a:noFill/>
        </p:spPr>
        <p:txBody>
          <a:bodyPr wrap="none" lIns="0" tIns="0" rIns="0" rtlCol="0">
            <a:spAutoFit/>
          </a:bodyPr>
          <a:lstStyle/>
          <a:p>
            <a:pPr>
              <a:lnSpc>
                <a:spcPts val="1200"/>
              </a:lnSpc>
              <a:tabLst>
                <a:tab pos="279400" algn="l"/>
                <a:tab pos="304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40.8%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79400" algn="l"/>
                <a:tab pos="304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2014Q2</a:t>
            </a:r>
          </a:p>
          <a:p>
            <a:pPr>
              <a:lnSpc>
                <a:spcPts val="1900"/>
              </a:lnSpc>
              <a:tabLst>
                <a:tab pos="279400" algn="l"/>
                <a:tab pos="304800" algn="l"/>
              </a:tabLst>
            </a:pPr>
            <a:r>
              <a:rPr lang="en-US" altLang="zh-CN" sz="996" dirty="0" smtClean="0">
                <a:solidFill>
                  <a:srgbClr val="8087A4"/>
                </a:solidFill>
                <a:latin typeface="Microsoft YaHei UI" pitchFamily="18" charset="0"/>
                <a:cs typeface="Microsoft YaHei UI" pitchFamily="18" charset="0"/>
              </a:rPr>
              <a:t>4英寸及以下</a:t>
            </a:r>
          </a:p>
        </p:txBody>
      </p:sp>
      <p:sp>
        <p:nvSpPr>
          <p:cNvPr id="1039" name="TextBox 1"/>
          <p:cNvSpPr txBox="1"/>
          <p:nvPr/>
        </p:nvSpPr>
        <p:spPr>
          <a:xfrm>
            <a:off x="4025900" y="4178300"/>
            <a:ext cx="457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4-5英寸</a:t>
            </a:r>
          </a:p>
        </p:txBody>
      </p:sp>
      <p:sp>
        <p:nvSpPr>
          <p:cNvPr id="1040" name="TextBox 1"/>
          <p:cNvSpPr txBox="1"/>
          <p:nvPr/>
        </p:nvSpPr>
        <p:spPr>
          <a:xfrm>
            <a:off x="4584700" y="3492500"/>
            <a:ext cx="863600" cy="850900"/>
          </a:xfrm>
          <a:prstGeom prst="rect">
            <a:avLst/>
          </a:prstGeom>
          <a:noFill/>
        </p:spPr>
        <p:txBody>
          <a:bodyPr wrap="none" lIns="0" tIns="0" rIns="0" rtlCol="0">
            <a:spAutoFit/>
          </a:bodyPr>
          <a:lstStyle/>
          <a:p>
            <a:pPr>
              <a:lnSpc>
                <a:spcPts val="1200"/>
              </a:lnSpc>
              <a:tabLst>
                <a:tab pos="25400" algn="l"/>
                <a:tab pos="292100" algn="l"/>
              </a:tabLst>
            </a:pPr>
            <a:r>
              <a:rPr lang="en-US" altLang="zh-CN" sz="1403" b="1" dirty="0" smtClean="0">
                <a:solidFill>
                  <a:srgbClr val="FFFFFF"/>
                </a:solidFill>
                <a:latin typeface="Times New Roman" pitchFamily="18" charset="0"/>
                <a:cs typeface="Times New Roman" pitchFamily="18" charset="0"/>
              </a:rPr>
              <a:t>32.2%</a:t>
            </a:r>
          </a:p>
          <a:p>
            <a:pPr>
              <a:lnSpc>
                <a:spcPts val="1000"/>
              </a:lnSpc>
            </a:pPr>
            <a:endParaRPr lang="en-US" altLang="zh-CN" dirty="0" smtClean="0"/>
          </a:p>
          <a:p>
            <a:pPr>
              <a:lnSpc>
                <a:spcPts val="1000"/>
              </a:lnSpc>
            </a:pPr>
            <a:endParaRPr lang="en-US" altLang="zh-CN" dirty="0" smtClean="0"/>
          </a:p>
          <a:p>
            <a:pPr>
              <a:lnSpc>
                <a:spcPts val="1400"/>
              </a:lnSpc>
              <a:tabLst>
                <a:tab pos="25400" algn="l"/>
                <a:tab pos="292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2014Q3</a:t>
            </a:r>
          </a:p>
          <a:p>
            <a:pPr>
              <a:lnSpc>
                <a:spcPts val="1900"/>
              </a:lnSpc>
              <a:tabLst>
                <a:tab pos="25400" algn="l"/>
                <a:tab pos="292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5英寸以上</a:t>
            </a:r>
          </a:p>
        </p:txBody>
      </p:sp>
      <p:sp>
        <p:nvSpPr>
          <p:cNvPr id="1041" name="TextBox 1"/>
          <p:cNvSpPr txBox="1"/>
          <p:nvPr/>
        </p:nvSpPr>
        <p:spPr>
          <a:xfrm>
            <a:off x="7315200" y="20193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13.8%</a:t>
            </a:r>
          </a:p>
        </p:txBody>
      </p:sp>
      <p:sp>
        <p:nvSpPr>
          <p:cNvPr id="1042" name="TextBox 1"/>
          <p:cNvSpPr txBox="1"/>
          <p:nvPr/>
        </p:nvSpPr>
        <p:spPr>
          <a:xfrm>
            <a:off x="7327900" y="28448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39.6%</a:t>
            </a:r>
          </a:p>
        </p:txBody>
      </p:sp>
      <p:sp>
        <p:nvSpPr>
          <p:cNvPr id="1043" name="TextBox 1"/>
          <p:cNvSpPr txBox="1"/>
          <p:nvPr/>
        </p:nvSpPr>
        <p:spPr>
          <a:xfrm>
            <a:off x="7264400" y="3657600"/>
            <a:ext cx="6096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FFFFFF"/>
                </a:solidFill>
                <a:latin typeface="Times New Roman" pitchFamily="18" charset="0"/>
                <a:cs typeface="Times New Roman" pitchFamily="18" charset="0"/>
              </a:rPr>
              <a:t>38.0%</a:t>
            </a:r>
          </a:p>
        </p:txBody>
      </p:sp>
      <p:sp>
        <p:nvSpPr>
          <p:cNvPr id="1044" name="TextBox 1"/>
          <p:cNvSpPr txBox="1"/>
          <p:nvPr/>
        </p:nvSpPr>
        <p:spPr>
          <a:xfrm>
            <a:off x="7162800" y="1651000"/>
            <a:ext cx="749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全年份额增幅</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721352" y="1720595"/>
            <a:ext cx="3995928" cy="1331976"/>
          </a:xfrm>
          <a:custGeom>
            <a:avLst/>
            <a:gdLst>
              <a:gd name="connsiteX0" fmla="*/ 0 w 3995928"/>
              <a:gd name="connsiteY0" fmla="*/ 221996 h 1331976"/>
              <a:gd name="connsiteX1" fmla="*/ 221995 w 3995928"/>
              <a:gd name="connsiteY1" fmla="*/ 0 h 1331976"/>
              <a:gd name="connsiteX2" fmla="*/ 3773931 w 3995928"/>
              <a:gd name="connsiteY2" fmla="*/ 0 h 1331976"/>
              <a:gd name="connsiteX3" fmla="*/ 3995928 w 3995928"/>
              <a:gd name="connsiteY3" fmla="*/ 221996 h 1331976"/>
              <a:gd name="connsiteX4" fmla="*/ 3995928 w 3995928"/>
              <a:gd name="connsiteY4" fmla="*/ 1109980 h 1331976"/>
              <a:gd name="connsiteX5" fmla="*/ 3773931 w 3995928"/>
              <a:gd name="connsiteY5" fmla="*/ 1331976 h 1331976"/>
              <a:gd name="connsiteX6" fmla="*/ 221995 w 3995928"/>
              <a:gd name="connsiteY6" fmla="*/ 1331976 h 1331976"/>
              <a:gd name="connsiteX7" fmla="*/ 0 w 3995928"/>
              <a:gd name="connsiteY7" fmla="*/ 1109980 h 1331976"/>
              <a:gd name="connsiteX8" fmla="*/ 0 w 3995928"/>
              <a:gd name="connsiteY8" fmla="*/ 221996 h 13319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995928" h="1331976">
                <a:moveTo>
                  <a:pt x="0" y="221996"/>
                </a:moveTo>
                <a:cubicBezTo>
                  <a:pt x="0" y="99441"/>
                  <a:pt x="99440" y="0"/>
                  <a:pt x="221995" y="0"/>
                </a:cubicBezTo>
                <a:lnTo>
                  <a:pt x="3773931" y="0"/>
                </a:lnTo>
                <a:cubicBezTo>
                  <a:pt x="3896486" y="0"/>
                  <a:pt x="3995928" y="99441"/>
                  <a:pt x="3995928" y="221996"/>
                </a:cubicBezTo>
                <a:lnTo>
                  <a:pt x="3995928" y="1109980"/>
                </a:lnTo>
                <a:cubicBezTo>
                  <a:pt x="3995928" y="1232535"/>
                  <a:pt x="3896486" y="1331976"/>
                  <a:pt x="3773931" y="1331976"/>
                </a:cubicBezTo>
                <a:lnTo>
                  <a:pt x="221995" y="1331976"/>
                </a:lnTo>
                <a:cubicBezTo>
                  <a:pt x="99440" y="1331976"/>
                  <a:pt x="0" y="1232535"/>
                  <a:pt x="0" y="1109980"/>
                </a:cubicBezTo>
                <a:lnTo>
                  <a:pt x="0" y="22199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5481828" y="4142232"/>
            <a:ext cx="408432" cy="187452"/>
          </a:xfrm>
          <a:custGeom>
            <a:avLst/>
            <a:gdLst>
              <a:gd name="connsiteX0" fmla="*/ 0 w 408432"/>
              <a:gd name="connsiteY0" fmla="*/ 0 h 187452"/>
              <a:gd name="connsiteX1" fmla="*/ 408431 w 408432"/>
              <a:gd name="connsiteY1" fmla="*/ 0 h 187452"/>
              <a:gd name="connsiteX2" fmla="*/ 408431 w 408432"/>
              <a:gd name="connsiteY2" fmla="*/ 187452 h 187452"/>
              <a:gd name="connsiteX3" fmla="*/ 0 w 408432"/>
              <a:gd name="connsiteY3" fmla="*/ 187452 h 187452"/>
              <a:gd name="connsiteX4" fmla="*/ 0 w 40843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8432" h="187452">
                <a:moveTo>
                  <a:pt x="0" y="0"/>
                </a:moveTo>
                <a:lnTo>
                  <a:pt x="408431" y="0"/>
                </a:lnTo>
                <a:lnTo>
                  <a:pt x="408431"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81828" y="3878579"/>
            <a:ext cx="861059" cy="187452"/>
          </a:xfrm>
          <a:custGeom>
            <a:avLst/>
            <a:gdLst>
              <a:gd name="connsiteX0" fmla="*/ 0 w 861059"/>
              <a:gd name="connsiteY0" fmla="*/ 0 h 187452"/>
              <a:gd name="connsiteX1" fmla="*/ 861059 w 861059"/>
              <a:gd name="connsiteY1" fmla="*/ 0 h 187452"/>
              <a:gd name="connsiteX2" fmla="*/ 861059 w 861059"/>
              <a:gd name="connsiteY2" fmla="*/ 187452 h 187452"/>
              <a:gd name="connsiteX3" fmla="*/ 0 w 861059"/>
              <a:gd name="connsiteY3" fmla="*/ 187452 h 187452"/>
              <a:gd name="connsiteX4" fmla="*/ 0 w 861059"/>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1059" h="187452">
                <a:moveTo>
                  <a:pt x="0" y="0"/>
                </a:moveTo>
                <a:lnTo>
                  <a:pt x="861059" y="0"/>
                </a:lnTo>
                <a:lnTo>
                  <a:pt x="861059"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481828" y="3613403"/>
            <a:ext cx="574547" cy="188976"/>
          </a:xfrm>
          <a:custGeom>
            <a:avLst/>
            <a:gdLst>
              <a:gd name="connsiteX0" fmla="*/ 0 w 574547"/>
              <a:gd name="connsiteY0" fmla="*/ 0 h 188976"/>
              <a:gd name="connsiteX1" fmla="*/ 574547 w 574547"/>
              <a:gd name="connsiteY1" fmla="*/ 0 h 188976"/>
              <a:gd name="connsiteX2" fmla="*/ 574547 w 574547"/>
              <a:gd name="connsiteY2" fmla="*/ 188976 h 188976"/>
              <a:gd name="connsiteX3" fmla="*/ 0 w 574547"/>
              <a:gd name="connsiteY3" fmla="*/ 188976 h 188976"/>
              <a:gd name="connsiteX4" fmla="*/ 0 w 57454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4547" h="188976">
                <a:moveTo>
                  <a:pt x="0" y="0"/>
                </a:moveTo>
                <a:lnTo>
                  <a:pt x="574547" y="0"/>
                </a:lnTo>
                <a:lnTo>
                  <a:pt x="574547"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481828" y="3349752"/>
            <a:ext cx="1229867" cy="188976"/>
          </a:xfrm>
          <a:custGeom>
            <a:avLst/>
            <a:gdLst>
              <a:gd name="connsiteX0" fmla="*/ 0 w 1229867"/>
              <a:gd name="connsiteY0" fmla="*/ 0 h 188976"/>
              <a:gd name="connsiteX1" fmla="*/ 1229867 w 1229867"/>
              <a:gd name="connsiteY1" fmla="*/ 0 h 188976"/>
              <a:gd name="connsiteX2" fmla="*/ 1229867 w 1229867"/>
              <a:gd name="connsiteY2" fmla="*/ 188976 h 188976"/>
              <a:gd name="connsiteX3" fmla="*/ 0 w 1229867"/>
              <a:gd name="connsiteY3" fmla="*/ 188976 h 188976"/>
              <a:gd name="connsiteX4" fmla="*/ 0 w 122986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9867" h="188976">
                <a:moveTo>
                  <a:pt x="0" y="0"/>
                </a:moveTo>
                <a:lnTo>
                  <a:pt x="1229867" y="0"/>
                </a:lnTo>
                <a:lnTo>
                  <a:pt x="1229867"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481828" y="3086100"/>
            <a:ext cx="2875788" cy="188976"/>
          </a:xfrm>
          <a:custGeom>
            <a:avLst/>
            <a:gdLst>
              <a:gd name="connsiteX0" fmla="*/ 0 w 2875788"/>
              <a:gd name="connsiteY0" fmla="*/ 0 h 188976"/>
              <a:gd name="connsiteX1" fmla="*/ 2875788 w 2875788"/>
              <a:gd name="connsiteY1" fmla="*/ 0 h 188976"/>
              <a:gd name="connsiteX2" fmla="*/ 2875788 w 2875788"/>
              <a:gd name="connsiteY2" fmla="*/ 188976 h 188976"/>
              <a:gd name="connsiteX3" fmla="*/ 0 w 2875788"/>
              <a:gd name="connsiteY3" fmla="*/ 188976 h 188976"/>
              <a:gd name="connsiteX4" fmla="*/ 0 w 2875788"/>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75788" h="188976">
                <a:moveTo>
                  <a:pt x="0" y="0"/>
                </a:moveTo>
                <a:lnTo>
                  <a:pt x="2875788" y="0"/>
                </a:lnTo>
                <a:lnTo>
                  <a:pt x="2875788"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481828" y="2822448"/>
            <a:ext cx="265176" cy="188976"/>
          </a:xfrm>
          <a:custGeom>
            <a:avLst/>
            <a:gdLst>
              <a:gd name="connsiteX0" fmla="*/ 0 w 265176"/>
              <a:gd name="connsiteY0" fmla="*/ 0 h 188976"/>
              <a:gd name="connsiteX1" fmla="*/ 265175 w 265176"/>
              <a:gd name="connsiteY1" fmla="*/ 0 h 188976"/>
              <a:gd name="connsiteX2" fmla="*/ 265175 w 265176"/>
              <a:gd name="connsiteY2" fmla="*/ 188975 h 188976"/>
              <a:gd name="connsiteX3" fmla="*/ 0 w 265176"/>
              <a:gd name="connsiteY3" fmla="*/ 188975 h 188976"/>
              <a:gd name="connsiteX4" fmla="*/ 0 w 265176"/>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176" h="188976">
                <a:moveTo>
                  <a:pt x="0" y="0"/>
                </a:moveTo>
                <a:lnTo>
                  <a:pt x="265175" y="0"/>
                </a:lnTo>
                <a:lnTo>
                  <a:pt x="265175" y="188975"/>
                </a:lnTo>
                <a:lnTo>
                  <a:pt x="0" y="18897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81828" y="2558795"/>
            <a:ext cx="559308" cy="187452"/>
          </a:xfrm>
          <a:custGeom>
            <a:avLst/>
            <a:gdLst>
              <a:gd name="connsiteX0" fmla="*/ 0 w 559308"/>
              <a:gd name="connsiteY0" fmla="*/ 0 h 187452"/>
              <a:gd name="connsiteX1" fmla="*/ 559307 w 559308"/>
              <a:gd name="connsiteY1" fmla="*/ 0 h 187452"/>
              <a:gd name="connsiteX2" fmla="*/ 559307 w 559308"/>
              <a:gd name="connsiteY2" fmla="*/ 187452 h 187452"/>
              <a:gd name="connsiteX3" fmla="*/ 0 w 559308"/>
              <a:gd name="connsiteY3" fmla="*/ 187452 h 187452"/>
              <a:gd name="connsiteX4" fmla="*/ 0 w 559308"/>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308" h="187452">
                <a:moveTo>
                  <a:pt x="0" y="0"/>
                </a:moveTo>
                <a:lnTo>
                  <a:pt x="559307" y="0"/>
                </a:lnTo>
                <a:lnTo>
                  <a:pt x="559307"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481828" y="2295144"/>
            <a:ext cx="1249680" cy="187451"/>
          </a:xfrm>
          <a:custGeom>
            <a:avLst/>
            <a:gdLst>
              <a:gd name="connsiteX0" fmla="*/ 0 w 1249680"/>
              <a:gd name="connsiteY0" fmla="*/ 0 h 187451"/>
              <a:gd name="connsiteX1" fmla="*/ 1249679 w 1249680"/>
              <a:gd name="connsiteY1" fmla="*/ 0 h 187451"/>
              <a:gd name="connsiteX2" fmla="*/ 1249679 w 1249680"/>
              <a:gd name="connsiteY2" fmla="*/ 187451 h 187451"/>
              <a:gd name="connsiteX3" fmla="*/ 0 w 1249680"/>
              <a:gd name="connsiteY3" fmla="*/ 187451 h 187451"/>
              <a:gd name="connsiteX4" fmla="*/ 0 w 1249680"/>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49680" h="187451">
                <a:moveTo>
                  <a:pt x="0" y="0"/>
                </a:moveTo>
                <a:lnTo>
                  <a:pt x="1249679" y="0"/>
                </a:lnTo>
                <a:lnTo>
                  <a:pt x="1249679"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481828" y="2029967"/>
            <a:ext cx="2211323" cy="188976"/>
          </a:xfrm>
          <a:custGeom>
            <a:avLst/>
            <a:gdLst>
              <a:gd name="connsiteX0" fmla="*/ 0 w 2211323"/>
              <a:gd name="connsiteY0" fmla="*/ 0 h 188976"/>
              <a:gd name="connsiteX1" fmla="*/ 2211323 w 2211323"/>
              <a:gd name="connsiteY1" fmla="*/ 0 h 188976"/>
              <a:gd name="connsiteX2" fmla="*/ 2211323 w 2211323"/>
              <a:gd name="connsiteY2" fmla="*/ 188976 h 188976"/>
              <a:gd name="connsiteX3" fmla="*/ 0 w 2211323"/>
              <a:gd name="connsiteY3" fmla="*/ 188976 h 188976"/>
              <a:gd name="connsiteX4" fmla="*/ 0 w 2211323"/>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11323" h="188976">
                <a:moveTo>
                  <a:pt x="0" y="0"/>
                </a:moveTo>
                <a:lnTo>
                  <a:pt x="2211323" y="0"/>
                </a:lnTo>
                <a:lnTo>
                  <a:pt x="2211323"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481828" y="1766316"/>
            <a:ext cx="1022604" cy="188976"/>
          </a:xfrm>
          <a:custGeom>
            <a:avLst/>
            <a:gdLst>
              <a:gd name="connsiteX0" fmla="*/ 0 w 1022604"/>
              <a:gd name="connsiteY0" fmla="*/ 0 h 188976"/>
              <a:gd name="connsiteX1" fmla="*/ 1022603 w 1022604"/>
              <a:gd name="connsiteY1" fmla="*/ 0 h 188976"/>
              <a:gd name="connsiteX2" fmla="*/ 1022603 w 1022604"/>
              <a:gd name="connsiteY2" fmla="*/ 188976 h 188976"/>
              <a:gd name="connsiteX3" fmla="*/ 0 w 1022604"/>
              <a:gd name="connsiteY3" fmla="*/ 188976 h 188976"/>
              <a:gd name="connsiteX4" fmla="*/ 0 w 102260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2604" h="188976">
                <a:moveTo>
                  <a:pt x="0" y="0"/>
                </a:moveTo>
                <a:lnTo>
                  <a:pt x="1022603" y="0"/>
                </a:lnTo>
                <a:lnTo>
                  <a:pt x="1022603"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475478" y="1721866"/>
            <a:ext cx="21844" cy="2652267"/>
          </a:xfrm>
          <a:custGeom>
            <a:avLst/>
            <a:gdLst>
              <a:gd name="connsiteX0" fmla="*/ 6350 w 21844"/>
              <a:gd name="connsiteY0" fmla="*/ 2645918 h 2652267"/>
              <a:gd name="connsiteX1" fmla="*/ 6350 w 21844"/>
              <a:gd name="connsiteY1" fmla="*/ 6350 h 2652267"/>
            </a:gdLst>
            <a:ahLst/>
            <a:cxnLst>
              <a:cxn ang="0">
                <a:pos x="connsiteX0" y="connsiteY0"/>
              </a:cxn>
              <a:cxn ang="1">
                <a:pos x="connsiteX1" y="connsiteY1"/>
              </a:cxn>
            </a:cxnLst>
            <a:rect l="l" t="t" r="r" b="b"/>
            <a:pathLst>
              <a:path w="21844" h="2652267">
                <a:moveTo>
                  <a:pt x="6350" y="2645918"/>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31291" y="1725167"/>
            <a:ext cx="4114800" cy="541020"/>
          </a:xfrm>
          <a:custGeom>
            <a:avLst/>
            <a:gdLst>
              <a:gd name="connsiteX0" fmla="*/ 0 w 4114800"/>
              <a:gd name="connsiteY0" fmla="*/ 90170 h 541020"/>
              <a:gd name="connsiteX1" fmla="*/ 90170 w 4114800"/>
              <a:gd name="connsiteY1" fmla="*/ 0 h 541020"/>
              <a:gd name="connsiteX2" fmla="*/ 4024629 w 4114800"/>
              <a:gd name="connsiteY2" fmla="*/ 0 h 541020"/>
              <a:gd name="connsiteX3" fmla="*/ 4114799 w 4114800"/>
              <a:gd name="connsiteY3" fmla="*/ 90170 h 541020"/>
              <a:gd name="connsiteX4" fmla="*/ 4114799 w 4114800"/>
              <a:gd name="connsiteY4" fmla="*/ 450850 h 541020"/>
              <a:gd name="connsiteX5" fmla="*/ 4024629 w 4114800"/>
              <a:gd name="connsiteY5" fmla="*/ 541020 h 541020"/>
              <a:gd name="connsiteX6" fmla="*/ 90170 w 4114800"/>
              <a:gd name="connsiteY6" fmla="*/ 541020 h 541020"/>
              <a:gd name="connsiteX7" fmla="*/ 0 w 4114800"/>
              <a:gd name="connsiteY7" fmla="*/ 450850 h 541020"/>
              <a:gd name="connsiteX8" fmla="*/ 0 w 4114800"/>
              <a:gd name="connsiteY8" fmla="*/ 90170 h 5410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4800" h="541020">
                <a:moveTo>
                  <a:pt x="0" y="90170"/>
                </a:moveTo>
                <a:cubicBezTo>
                  <a:pt x="0" y="40386"/>
                  <a:pt x="40373" y="0"/>
                  <a:pt x="90170" y="0"/>
                </a:cubicBezTo>
                <a:lnTo>
                  <a:pt x="4024629" y="0"/>
                </a:lnTo>
                <a:cubicBezTo>
                  <a:pt x="4074413" y="0"/>
                  <a:pt x="4114799" y="40386"/>
                  <a:pt x="4114799" y="90170"/>
                </a:cubicBezTo>
                <a:lnTo>
                  <a:pt x="4114799" y="450850"/>
                </a:lnTo>
                <a:cubicBezTo>
                  <a:pt x="4114799" y="500633"/>
                  <a:pt x="4074413" y="541020"/>
                  <a:pt x="4024629" y="541020"/>
                </a:cubicBezTo>
                <a:lnTo>
                  <a:pt x="90170" y="541020"/>
                </a:lnTo>
                <a:cubicBezTo>
                  <a:pt x="40373" y="541020"/>
                  <a:pt x="0" y="500633"/>
                  <a:pt x="0" y="450850"/>
                </a:cubicBezTo>
                <a:lnTo>
                  <a:pt x="0" y="90170"/>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1124711" y="4142232"/>
            <a:ext cx="352044" cy="187452"/>
          </a:xfrm>
          <a:custGeom>
            <a:avLst/>
            <a:gdLst>
              <a:gd name="connsiteX0" fmla="*/ 0 w 352044"/>
              <a:gd name="connsiteY0" fmla="*/ 0 h 187452"/>
              <a:gd name="connsiteX1" fmla="*/ 352044 w 352044"/>
              <a:gd name="connsiteY1" fmla="*/ 0 h 187452"/>
              <a:gd name="connsiteX2" fmla="*/ 352044 w 352044"/>
              <a:gd name="connsiteY2" fmla="*/ 187452 h 187452"/>
              <a:gd name="connsiteX3" fmla="*/ 0 w 352044"/>
              <a:gd name="connsiteY3" fmla="*/ 187452 h 187452"/>
              <a:gd name="connsiteX4" fmla="*/ 0 w 352044"/>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2044" h="187452">
                <a:moveTo>
                  <a:pt x="0" y="0"/>
                </a:moveTo>
                <a:lnTo>
                  <a:pt x="352044" y="0"/>
                </a:lnTo>
                <a:lnTo>
                  <a:pt x="352044"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124711" y="3878579"/>
            <a:ext cx="361188" cy="187452"/>
          </a:xfrm>
          <a:custGeom>
            <a:avLst/>
            <a:gdLst>
              <a:gd name="connsiteX0" fmla="*/ 0 w 361188"/>
              <a:gd name="connsiteY0" fmla="*/ 0 h 187452"/>
              <a:gd name="connsiteX1" fmla="*/ 361188 w 361188"/>
              <a:gd name="connsiteY1" fmla="*/ 0 h 187452"/>
              <a:gd name="connsiteX2" fmla="*/ 361188 w 361188"/>
              <a:gd name="connsiteY2" fmla="*/ 187452 h 187452"/>
              <a:gd name="connsiteX3" fmla="*/ 0 w 361188"/>
              <a:gd name="connsiteY3" fmla="*/ 187452 h 187452"/>
              <a:gd name="connsiteX4" fmla="*/ 0 w 361188"/>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1188" h="187452">
                <a:moveTo>
                  <a:pt x="0" y="0"/>
                </a:moveTo>
                <a:lnTo>
                  <a:pt x="361188" y="0"/>
                </a:lnTo>
                <a:lnTo>
                  <a:pt x="361188"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124711" y="3613403"/>
            <a:ext cx="810767" cy="188976"/>
          </a:xfrm>
          <a:custGeom>
            <a:avLst/>
            <a:gdLst>
              <a:gd name="connsiteX0" fmla="*/ 0 w 810767"/>
              <a:gd name="connsiteY0" fmla="*/ 0 h 188976"/>
              <a:gd name="connsiteX1" fmla="*/ 810767 w 810767"/>
              <a:gd name="connsiteY1" fmla="*/ 0 h 188976"/>
              <a:gd name="connsiteX2" fmla="*/ 810767 w 810767"/>
              <a:gd name="connsiteY2" fmla="*/ 188976 h 188976"/>
              <a:gd name="connsiteX3" fmla="*/ 0 w 810767"/>
              <a:gd name="connsiteY3" fmla="*/ 188976 h 188976"/>
              <a:gd name="connsiteX4" fmla="*/ 0 w 81076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767" h="188976">
                <a:moveTo>
                  <a:pt x="0" y="0"/>
                </a:moveTo>
                <a:lnTo>
                  <a:pt x="810767" y="0"/>
                </a:lnTo>
                <a:lnTo>
                  <a:pt x="810767"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1124711" y="3349752"/>
            <a:ext cx="851916" cy="188976"/>
          </a:xfrm>
          <a:custGeom>
            <a:avLst/>
            <a:gdLst>
              <a:gd name="connsiteX0" fmla="*/ 0 w 851916"/>
              <a:gd name="connsiteY0" fmla="*/ 0 h 188976"/>
              <a:gd name="connsiteX1" fmla="*/ 851916 w 851916"/>
              <a:gd name="connsiteY1" fmla="*/ 0 h 188976"/>
              <a:gd name="connsiteX2" fmla="*/ 851916 w 851916"/>
              <a:gd name="connsiteY2" fmla="*/ 188976 h 188976"/>
              <a:gd name="connsiteX3" fmla="*/ 0 w 851916"/>
              <a:gd name="connsiteY3" fmla="*/ 188976 h 188976"/>
              <a:gd name="connsiteX4" fmla="*/ 0 w 851916"/>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1916" h="188976">
                <a:moveTo>
                  <a:pt x="0" y="0"/>
                </a:moveTo>
                <a:lnTo>
                  <a:pt x="851916" y="0"/>
                </a:lnTo>
                <a:lnTo>
                  <a:pt x="851916"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124711" y="3086100"/>
            <a:ext cx="1495044" cy="188976"/>
          </a:xfrm>
          <a:custGeom>
            <a:avLst/>
            <a:gdLst>
              <a:gd name="connsiteX0" fmla="*/ 0 w 1495044"/>
              <a:gd name="connsiteY0" fmla="*/ 0 h 188976"/>
              <a:gd name="connsiteX1" fmla="*/ 1495044 w 1495044"/>
              <a:gd name="connsiteY1" fmla="*/ 0 h 188976"/>
              <a:gd name="connsiteX2" fmla="*/ 1495044 w 1495044"/>
              <a:gd name="connsiteY2" fmla="*/ 188976 h 188976"/>
              <a:gd name="connsiteX3" fmla="*/ 0 w 1495044"/>
              <a:gd name="connsiteY3" fmla="*/ 188976 h 188976"/>
              <a:gd name="connsiteX4" fmla="*/ 0 w 149504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95044" h="188976">
                <a:moveTo>
                  <a:pt x="0" y="0"/>
                </a:moveTo>
                <a:lnTo>
                  <a:pt x="1495044" y="0"/>
                </a:lnTo>
                <a:lnTo>
                  <a:pt x="1495044"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1124711" y="2822448"/>
            <a:ext cx="790955" cy="188976"/>
          </a:xfrm>
          <a:custGeom>
            <a:avLst/>
            <a:gdLst>
              <a:gd name="connsiteX0" fmla="*/ 0 w 790955"/>
              <a:gd name="connsiteY0" fmla="*/ 0 h 188976"/>
              <a:gd name="connsiteX1" fmla="*/ 790955 w 790955"/>
              <a:gd name="connsiteY1" fmla="*/ 0 h 188976"/>
              <a:gd name="connsiteX2" fmla="*/ 790955 w 790955"/>
              <a:gd name="connsiteY2" fmla="*/ 188975 h 188976"/>
              <a:gd name="connsiteX3" fmla="*/ 0 w 790955"/>
              <a:gd name="connsiteY3" fmla="*/ 188975 h 188976"/>
              <a:gd name="connsiteX4" fmla="*/ 0 w 790955"/>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0955" h="188976">
                <a:moveTo>
                  <a:pt x="0" y="0"/>
                </a:moveTo>
                <a:lnTo>
                  <a:pt x="790955" y="0"/>
                </a:lnTo>
                <a:lnTo>
                  <a:pt x="790955" y="188975"/>
                </a:lnTo>
                <a:lnTo>
                  <a:pt x="0" y="18897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124711" y="2558795"/>
            <a:ext cx="3034284" cy="187452"/>
          </a:xfrm>
          <a:custGeom>
            <a:avLst/>
            <a:gdLst>
              <a:gd name="connsiteX0" fmla="*/ 0 w 3034284"/>
              <a:gd name="connsiteY0" fmla="*/ 0 h 187452"/>
              <a:gd name="connsiteX1" fmla="*/ 3034284 w 3034284"/>
              <a:gd name="connsiteY1" fmla="*/ 0 h 187452"/>
              <a:gd name="connsiteX2" fmla="*/ 3034284 w 3034284"/>
              <a:gd name="connsiteY2" fmla="*/ 187452 h 187452"/>
              <a:gd name="connsiteX3" fmla="*/ 0 w 3034284"/>
              <a:gd name="connsiteY3" fmla="*/ 187452 h 187452"/>
              <a:gd name="connsiteX4" fmla="*/ 0 w 3034284"/>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4284" h="187452">
                <a:moveTo>
                  <a:pt x="0" y="0"/>
                </a:moveTo>
                <a:lnTo>
                  <a:pt x="3034284" y="0"/>
                </a:lnTo>
                <a:lnTo>
                  <a:pt x="3034284"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124711" y="2295144"/>
            <a:ext cx="1990344" cy="187451"/>
          </a:xfrm>
          <a:custGeom>
            <a:avLst/>
            <a:gdLst>
              <a:gd name="connsiteX0" fmla="*/ 0 w 1990344"/>
              <a:gd name="connsiteY0" fmla="*/ 0 h 187451"/>
              <a:gd name="connsiteX1" fmla="*/ 1990344 w 1990344"/>
              <a:gd name="connsiteY1" fmla="*/ 0 h 187451"/>
              <a:gd name="connsiteX2" fmla="*/ 1990344 w 1990344"/>
              <a:gd name="connsiteY2" fmla="*/ 187451 h 187451"/>
              <a:gd name="connsiteX3" fmla="*/ 0 w 1990344"/>
              <a:gd name="connsiteY3" fmla="*/ 187451 h 187451"/>
              <a:gd name="connsiteX4" fmla="*/ 0 w 1990344"/>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90344" h="187451">
                <a:moveTo>
                  <a:pt x="0" y="0"/>
                </a:moveTo>
                <a:lnTo>
                  <a:pt x="1990344" y="0"/>
                </a:lnTo>
                <a:lnTo>
                  <a:pt x="1990344"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124711" y="2029967"/>
            <a:ext cx="1952244" cy="188976"/>
          </a:xfrm>
          <a:custGeom>
            <a:avLst/>
            <a:gdLst>
              <a:gd name="connsiteX0" fmla="*/ 0 w 1952244"/>
              <a:gd name="connsiteY0" fmla="*/ 0 h 188976"/>
              <a:gd name="connsiteX1" fmla="*/ 1952244 w 1952244"/>
              <a:gd name="connsiteY1" fmla="*/ 0 h 188976"/>
              <a:gd name="connsiteX2" fmla="*/ 1952244 w 1952244"/>
              <a:gd name="connsiteY2" fmla="*/ 188976 h 188976"/>
              <a:gd name="connsiteX3" fmla="*/ 0 w 1952244"/>
              <a:gd name="connsiteY3" fmla="*/ 188976 h 188976"/>
              <a:gd name="connsiteX4" fmla="*/ 0 w 195224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2244" h="188976">
                <a:moveTo>
                  <a:pt x="0" y="0"/>
                </a:moveTo>
                <a:lnTo>
                  <a:pt x="1952244" y="0"/>
                </a:lnTo>
                <a:lnTo>
                  <a:pt x="1952244"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1124711" y="1766316"/>
            <a:ext cx="807720" cy="188976"/>
          </a:xfrm>
          <a:custGeom>
            <a:avLst/>
            <a:gdLst>
              <a:gd name="connsiteX0" fmla="*/ 0 w 807720"/>
              <a:gd name="connsiteY0" fmla="*/ 0 h 188976"/>
              <a:gd name="connsiteX1" fmla="*/ 807720 w 807720"/>
              <a:gd name="connsiteY1" fmla="*/ 0 h 188976"/>
              <a:gd name="connsiteX2" fmla="*/ 807720 w 807720"/>
              <a:gd name="connsiteY2" fmla="*/ 188976 h 188976"/>
              <a:gd name="connsiteX3" fmla="*/ 0 w 807720"/>
              <a:gd name="connsiteY3" fmla="*/ 188976 h 188976"/>
              <a:gd name="connsiteX4" fmla="*/ 0 w 807720"/>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07720" h="188976">
                <a:moveTo>
                  <a:pt x="0" y="0"/>
                </a:moveTo>
                <a:lnTo>
                  <a:pt x="807720" y="0"/>
                </a:lnTo>
                <a:lnTo>
                  <a:pt x="807720"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118361" y="1721866"/>
            <a:ext cx="21844" cy="2652267"/>
          </a:xfrm>
          <a:custGeom>
            <a:avLst/>
            <a:gdLst>
              <a:gd name="connsiteX0" fmla="*/ 6350 w 21844"/>
              <a:gd name="connsiteY0" fmla="*/ 2645918 h 2652267"/>
              <a:gd name="connsiteX1" fmla="*/ 6350 w 21844"/>
              <a:gd name="connsiteY1" fmla="*/ 6350 h 2652267"/>
            </a:gdLst>
            <a:ahLst/>
            <a:cxnLst>
              <a:cxn ang="0">
                <a:pos x="connsiteX0" y="connsiteY0"/>
              </a:cxn>
              <a:cxn ang="1">
                <a:pos x="connsiteX1" y="connsiteY1"/>
              </a:cxn>
            </a:cxnLst>
            <a:rect l="l" t="t" r="r" b="b"/>
            <a:pathLst>
              <a:path w="21844" h="2652267">
                <a:moveTo>
                  <a:pt x="6350" y="2645918"/>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7848600" y="31242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22.3%</a:t>
            </a:r>
          </a:p>
        </p:txBody>
      </p:sp>
      <p:sp>
        <p:nvSpPr>
          <p:cNvPr id="30" name="TextBox 1"/>
          <p:cNvSpPr txBox="1"/>
          <p:nvPr/>
        </p:nvSpPr>
        <p:spPr>
          <a:xfrm>
            <a:off x="5549900" y="2870200"/>
            <a:ext cx="1066800" cy="1447800"/>
          </a:xfrm>
          <a:prstGeom prst="rect">
            <a:avLst/>
          </a:prstGeom>
          <a:noFill/>
        </p:spPr>
        <p:txBody>
          <a:bodyPr wrap="none" lIns="0" tIns="0" rIns="0" rtlCol="0">
            <a:spAutoFit/>
          </a:bodyPr>
          <a:lstStyle/>
          <a:p>
            <a:pPr>
              <a:lnSpc>
                <a:spcPts val="1100"/>
              </a:lnSpc>
              <a:tabLst>
                <a:tab pos="76200" algn="l"/>
                <a:tab pos="215900" algn="l"/>
                <a:tab pos="419100" algn="l"/>
                <a:tab pos="736600" algn="l"/>
              </a:tabLst>
            </a:pPr>
            <a:r>
              <a:rPr lang="en-US" altLang="zh-CN" dirty="0" smtClean="0"/>
              <a:t>		</a:t>
            </a:r>
            <a:r>
              <a:rPr lang="en-US" altLang="zh-CN" sz="1200" b="1" dirty="0" smtClean="0">
                <a:solidFill>
                  <a:srgbClr val="405ED3"/>
                </a:solidFill>
                <a:latin typeface="Times New Roman" pitchFamily="18" charset="0"/>
                <a:cs typeface="Times New Roman" pitchFamily="18" charset="0"/>
              </a:rPr>
              <a:t>2.1%</a:t>
            </a:r>
          </a:p>
          <a:p>
            <a:pPr>
              <a:lnSpc>
                <a:spcPts val="1000"/>
              </a:lnSpc>
            </a:pPr>
            <a:endParaRPr lang="en-US" altLang="zh-CN" dirty="0" smtClean="0"/>
          </a:p>
          <a:p>
            <a:pPr>
              <a:lnSpc>
                <a:spcPts val="1000"/>
              </a:lnSpc>
            </a:pPr>
            <a:endParaRPr lang="en-US" altLang="zh-CN" dirty="0" smtClean="0"/>
          </a:p>
          <a:p>
            <a:pPr>
              <a:lnSpc>
                <a:spcPts val="20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9.5%</a:t>
            </a:r>
          </a:p>
          <a:p>
            <a:pPr>
              <a:lnSpc>
                <a:spcPts val="20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4.5%</a:t>
            </a:r>
          </a:p>
          <a:p>
            <a:pPr>
              <a:lnSpc>
                <a:spcPts val="1000"/>
              </a:lnSpc>
            </a:pPr>
            <a:endParaRPr lang="en-US" altLang="zh-CN" dirty="0" smtClean="0"/>
          </a:p>
          <a:p>
            <a:pPr>
              <a:lnSpc>
                <a:spcPts val="11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6.7%</a:t>
            </a:r>
          </a:p>
          <a:p>
            <a:pPr>
              <a:lnSpc>
                <a:spcPts val="2000"/>
              </a:lnSpc>
              <a:tabLst>
                <a:tab pos="76200" algn="l"/>
                <a:tab pos="215900" algn="l"/>
                <a:tab pos="419100" algn="l"/>
                <a:tab pos="736600" algn="l"/>
              </a:tabLst>
            </a:pPr>
            <a:r>
              <a:rPr lang="en-US" altLang="zh-CN" sz="1200" b="1" dirty="0" smtClean="0">
                <a:solidFill>
                  <a:srgbClr val="FFFFFF"/>
                </a:solidFill>
                <a:latin typeface="Times New Roman" pitchFamily="18" charset="0"/>
                <a:cs typeface="Times New Roman" pitchFamily="18" charset="0"/>
              </a:rPr>
              <a:t>3.2%</a:t>
            </a:r>
          </a:p>
        </p:txBody>
      </p:sp>
      <p:sp>
        <p:nvSpPr>
          <p:cNvPr id="31" name="TextBox 1"/>
          <p:cNvSpPr txBox="1"/>
          <p:nvPr/>
        </p:nvSpPr>
        <p:spPr>
          <a:xfrm>
            <a:off x="5613400" y="25908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4.3%</a:t>
            </a:r>
          </a:p>
        </p:txBody>
      </p:sp>
      <p:sp>
        <p:nvSpPr>
          <p:cNvPr id="1024" name="TextBox 1"/>
          <p:cNvSpPr txBox="1"/>
          <p:nvPr/>
        </p:nvSpPr>
        <p:spPr>
          <a:xfrm>
            <a:off x="6299200" y="23241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9.7%</a:t>
            </a:r>
          </a:p>
        </p:txBody>
      </p:sp>
      <p:sp>
        <p:nvSpPr>
          <p:cNvPr id="1025" name="TextBox 1"/>
          <p:cNvSpPr txBox="1"/>
          <p:nvPr/>
        </p:nvSpPr>
        <p:spPr>
          <a:xfrm>
            <a:off x="7175500" y="2070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17.1%</a:t>
            </a:r>
          </a:p>
        </p:txBody>
      </p:sp>
      <p:sp>
        <p:nvSpPr>
          <p:cNvPr id="1026" name="TextBox 1"/>
          <p:cNvSpPr txBox="1"/>
          <p:nvPr/>
        </p:nvSpPr>
        <p:spPr>
          <a:xfrm>
            <a:off x="6070600" y="1803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7.9%</a:t>
            </a:r>
          </a:p>
        </p:txBody>
      </p:sp>
      <p:sp>
        <p:nvSpPr>
          <p:cNvPr id="1028" name="TextBox 1"/>
          <p:cNvSpPr txBox="1"/>
          <p:nvPr/>
        </p:nvSpPr>
        <p:spPr>
          <a:xfrm>
            <a:off x="5080000" y="2857500"/>
            <a:ext cx="279400" cy="1435100"/>
          </a:xfrm>
          <a:prstGeom prst="rect">
            <a:avLst/>
          </a:prstGeom>
          <a:noFill/>
        </p:spPr>
        <p:txBody>
          <a:bodyPr wrap="none" lIns="0" tIns="0" rIns="0" rtlCol="0">
            <a:spAutoFit/>
          </a:bodyPr>
          <a:lstStyle/>
          <a:p>
            <a:pPr>
              <a:lnSpc>
                <a:spcPts val="900"/>
              </a:lnSpc>
              <a:tabLst>
                <a:tab pos="114300" algn="l"/>
              </a:tabLst>
            </a:pPr>
            <a:r>
              <a:rPr lang="en-US" altLang="zh-CN" dirty="0" smtClean="0"/>
              <a:t>	</a:t>
            </a:r>
            <a:r>
              <a:rPr lang="en-US" altLang="zh-CN" sz="996" dirty="0" smtClean="0">
                <a:solidFill>
                  <a:srgbClr val="595959"/>
                </a:solidFill>
                <a:latin typeface="Times New Roman" pitchFamily="18" charset="0"/>
                <a:cs typeface="Times New Roman" pitchFamily="18" charset="0"/>
              </a:rPr>
              <a:t>8.0</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7.1.2</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7.1.1</a:t>
            </a:r>
          </a:p>
          <a:p>
            <a:pPr>
              <a:lnSpc>
                <a:spcPts val="1000"/>
              </a:lnSpc>
            </a:pPr>
            <a:endParaRPr lang="en-US" altLang="zh-CN" dirty="0" smtClean="0"/>
          </a:p>
          <a:p>
            <a:pPr>
              <a:lnSpc>
                <a:spcPts val="1000"/>
              </a:lnSpc>
              <a:tabLst>
                <a:tab pos="114300" algn="l"/>
              </a:tabLst>
            </a:pPr>
            <a:r>
              <a:rPr lang="en-US" altLang="zh-CN" dirty="0" smtClean="0"/>
              <a:t>	</a:t>
            </a:r>
            <a:r>
              <a:rPr lang="en-US" altLang="zh-CN" sz="996" dirty="0" smtClean="0">
                <a:solidFill>
                  <a:srgbClr val="595959"/>
                </a:solidFill>
                <a:latin typeface="Times New Roman" pitchFamily="18" charset="0"/>
                <a:cs typeface="Times New Roman" pitchFamily="18" charset="0"/>
              </a:rPr>
              <a:t>7.1</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7.0.4</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6.1.3</a:t>
            </a:r>
          </a:p>
        </p:txBody>
      </p:sp>
      <p:sp>
        <p:nvSpPr>
          <p:cNvPr id="1029" name="TextBox 1"/>
          <p:cNvSpPr txBox="1"/>
          <p:nvPr/>
        </p:nvSpPr>
        <p:spPr>
          <a:xfrm>
            <a:off x="5080000" y="25908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8.0.2</a:t>
            </a:r>
          </a:p>
        </p:txBody>
      </p:sp>
      <p:sp>
        <p:nvSpPr>
          <p:cNvPr id="1030" name="TextBox 1"/>
          <p:cNvSpPr txBox="1"/>
          <p:nvPr/>
        </p:nvSpPr>
        <p:spPr>
          <a:xfrm>
            <a:off x="5194300" y="23368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8.1</a:t>
            </a:r>
          </a:p>
        </p:txBody>
      </p:sp>
      <p:sp>
        <p:nvSpPr>
          <p:cNvPr id="1031" name="TextBox 1"/>
          <p:cNvSpPr txBox="1"/>
          <p:nvPr/>
        </p:nvSpPr>
        <p:spPr>
          <a:xfrm>
            <a:off x="5080000" y="1803400"/>
            <a:ext cx="279400" cy="368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8.1.2</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8.1.1</a:t>
            </a:r>
          </a:p>
        </p:txBody>
      </p:sp>
      <p:sp>
        <p:nvSpPr>
          <p:cNvPr id="1032" name="TextBox 1"/>
          <p:cNvSpPr txBox="1"/>
          <p:nvPr/>
        </p:nvSpPr>
        <p:spPr>
          <a:xfrm>
            <a:off x="5486400" y="1244600"/>
            <a:ext cx="26035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操作系统Top10</a:t>
            </a:r>
          </a:p>
        </p:txBody>
      </p:sp>
      <p:sp>
        <p:nvSpPr>
          <p:cNvPr id="1033" name="TextBox 1"/>
          <p:cNvSpPr txBox="1"/>
          <p:nvPr/>
        </p:nvSpPr>
        <p:spPr>
          <a:xfrm>
            <a:off x="393700" y="254000"/>
            <a:ext cx="6692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用户对操作系统的更新行为更加积极，使用</a:t>
            </a:r>
            <a:r>
              <a:rPr lang="en-US" altLang="zh-CN" sz="1403" b="1" dirty="0" smtClean="0">
                <a:solidFill>
                  <a:srgbClr val="1B88EA"/>
                </a:solidFill>
                <a:latin typeface="Tahoma" pitchFamily="18" charset="0"/>
                <a:cs typeface="Tahoma" pitchFamily="18" charset="0"/>
              </a:rPr>
              <a:t>iOS</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8.0</a:t>
            </a:r>
            <a:r>
              <a:rPr lang="en-US" altLang="zh-CN" sz="1403" b="1" dirty="0" smtClean="0">
                <a:solidFill>
                  <a:srgbClr val="1B88EA"/>
                </a:solidFill>
                <a:latin typeface="Microsoft YaHei UI" pitchFamily="18" charset="0"/>
                <a:cs typeface="Microsoft YaHei UI" pitchFamily="18" charset="0"/>
              </a:rPr>
              <a:t>以上版本的用户达四成以上</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2108200" y="3124200"/>
            <a:ext cx="419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11.3%</a:t>
            </a:r>
          </a:p>
        </p:txBody>
      </p:sp>
      <p:sp>
        <p:nvSpPr>
          <p:cNvPr id="1036" name="TextBox 1"/>
          <p:cNvSpPr txBox="1"/>
          <p:nvPr/>
        </p:nvSpPr>
        <p:spPr>
          <a:xfrm>
            <a:off x="1485900" y="2857500"/>
            <a:ext cx="406400" cy="1447800"/>
          </a:xfrm>
          <a:prstGeom prst="rect">
            <a:avLst/>
          </a:prstGeom>
          <a:noFill/>
        </p:spPr>
        <p:txBody>
          <a:bodyPr wrap="none" lIns="0" tIns="0" rIns="0" rtlCol="0">
            <a:spAutoFit/>
          </a:bodyPr>
          <a:lstStyle/>
          <a:p>
            <a:pPr>
              <a:lnSpc>
                <a:spcPts val="1100"/>
              </a:lnSpc>
              <a:tabLst>
                <a:tab pos="25400" algn="l"/>
                <a:tab pos="50800" algn="l"/>
                <a:tab pos="63500" algn="l"/>
              </a:tabLst>
            </a:pPr>
            <a:r>
              <a:rPr lang="en-US" altLang="zh-CN" sz="1200" b="1" dirty="0" smtClean="0">
                <a:solidFill>
                  <a:srgbClr val="FFFFFF"/>
                </a:solidFill>
                <a:latin typeface="Times New Roman" pitchFamily="18" charset="0"/>
                <a:cs typeface="Times New Roman" pitchFamily="18" charset="0"/>
              </a:rPr>
              <a:t>6.0%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5400" algn="l"/>
                <a:tab pos="50800" algn="l"/>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6.4%</a:t>
            </a:r>
          </a:p>
          <a:p>
            <a:pPr>
              <a:lnSpc>
                <a:spcPts val="2000"/>
              </a:lnSpc>
              <a:tabLst>
                <a:tab pos="25400" algn="l"/>
                <a:tab pos="50800" algn="l"/>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100"/>
              </a:lnSpc>
              <a:tabLst>
                <a:tab pos="25400" algn="l"/>
                <a:tab pos="50800" algn="l"/>
                <a:tab pos="63500" algn="l"/>
              </a:tabLst>
            </a:pPr>
            <a:r>
              <a:rPr lang="en-US" altLang="zh-CN" dirty="0" smtClean="0"/>
              <a:t>		</a:t>
            </a:r>
            <a:r>
              <a:rPr lang="en-US" altLang="zh-CN" sz="1200" b="1" dirty="0" smtClean="0">
                <a:solidFill>
                  <a:srgbClr val="64C448"/>
                </a:solidFill>
                <a:latin typeface="Times New Roman" pitchFamily="18" charset="0"/>
                <a:cs typeface="Times New Roman" pitchFamily="18" charset="0"/>
              </a:rPr>
              <a:t>2.7%</a:t>
            </a:r>
          </a:p>
          <a:p>
            <a:pPr>
              <a:lnSpc>
                <a:spcPts val="1900"/>
              </a:lnSpc>
              <a:tabLst>
                <a:tab pos="25400" algn="l"/>
                <a:tab pos="50800" algn="l"/>
                <a:tab pos="63500" algn="l"/>
              </a:tabLst>
            </a:pPr>
            <a:r>
              <a:rPr lang="en-US" altLang="zh-CN" dirty="0" smtClean="0"/>
              <a:t>		</a:t>
            </a:r>
            <a:r>
              <a:rPr lang="en-US" altLang="zh-CN" sz="1202" b="1" dirty="0" smtClean="0">
                <a:solidFill>
                  <a:srgbClr val="64C448"/>
                </a:solidFill>
                <a:latin typeface="Times New Roman" pitchFamily="18" charset="0"/>
                <a:cs typeface="Times New Roman" pitchFamily="18" charset="0"/>
              </a:rPr>
              <a:t>2.7%</a:t>
            </a:r>
          </a:p>
        </p:txBody>
      </p:sp>
      <p:sp>
        <p:nvSpPr>
          <p:cNvPr id="1037" name="TextBox 1"/>
          <p:cNvSpPr txBox="1"/>
          <p:nvPr/>
        </p:nvSpPr>
        <p:spPr>
          <a:xfrm>
            <a:off x="3644900" y="25908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22.9%</a:t>
            </a:r>
          </a:p>
        </p:txBody>
      </p:sp>
      <p:sp>
        <p:nvSpPr>
          <p:cNvPr id="1038" name="TextBox 1"/>
          <p:cNvSpPr txBox="1"/>
          <p:nvPr/>
        </p:nvSpPr>
        <p:spPr>
          <a:xfrm>
            <a:off x="2603500" y="2324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15.0%</a:t>
            </a:r>
          </a:p>
        </p:txBody>
      </p:sp>
      <p:sp>
        <p:nvSpPr>
          <p:cNvPr id="1039" name="TextBox 1"/>
          <p:cNvSpPr txBox="1"/>
          <p:nvPr/>
        </p:nvSpPr>
        <p:spPr>
          <a:xfrm>
            <a:off x="2565400" y="2070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14.8%</a:t>
            </a:r>
          </a:p>
        </p:txBody>
      </p:sp>
      <p:sp>
        <p:nvSpPr>
          <p:cNvPr id="1040" name="TextBox 1"/>
          <p:cNvSpPr txBox="1"/>
          <p:nvPr/>
        </p:nvSpPr>
        <p:spPr>
          <a:xfrm>
            <a:off x="1498600" y="1803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6.1%</a:t>
            </a:r>
          </a:p>
        </p:txBody>
      </p:sp>
      <p:sp>
        <p:nvSpPr>
          <p:cNvPr id="1041" name="TextBox 1"/>
          <p:cNvSpPr txBox="1"/>
          <p:nvPr/>
        </p:nvSpPr>
        <p:spPr>
          <a:xfrm>
            <a:off x="723900" y="2857500"/>
            <a:ext cx="279400" cy="14351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4.2.1</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4.1.2</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4.1.1</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4.0.4</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4.0.3</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2.3.6</a:t>
            </a:r>
          </a:p>
        </p:txBody>
      </p:sp>
      <p:sp>
        <p:nvSpPr>
          <p:cNvPr id="1042" name="TextBox 1"/>
          <p:cNvSpPr txBox="1"/>
          <p:nvPr/>
        </p:nvSpPr>
        <p:spPr>
          <a:xfrm>
            <a:off x="723900" y="25908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4.2.2</a:t>
            </a:r>
          </a:p>
        </p:txBody>
      </p:sp>
      <p:sp>
        <p:nvSpPr>
          <p:cNvPr id="1043" name="TextBox 1"/>
          <p:cNvSpPr txBox="1"/>
          <p:nvPr/>
        </p:nvSpPr>
        <p:spPr>
          <a:xfrm>
            <a:off x="838200" y="23368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4.3</a:t>
            </a:r>
          </a:p>
        </p:txBody>
      </p:sp>
      <p:sp>
        <p:nvSpPr>
          <p:cNvPr id="1044" name="TextBox 1"/>
          <p:cNvSpPr txBox="1"/>
          <p:nvPr/>
        </p:nvSpPr>
        <p:spPr>
          <a:xfrm>
            <a:off x="723900" y="1803400"/>
            <a:ext cx="279400" cy="368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4.4.4</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4.4.2</a:t>
            </a:r>
          </a:p>
        </p:txBody>
      </p:sp>
      <p:sp>
        <p:nvSpPr>
          <p:cNvPr id="1045" name="TextBox 1"/>
          <p:cNvSpPr txBox="1"/>
          <p:nvPr/>
        </p:nvSpPr>
        <p:spPr>
          <a:xfrm>
            <a:off x="1028700" y="1244600"/>
            <a:ext cx="2959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操作系统Top10</a:t>
            </a:r>
          </a:p>
        </p:txBody>
      </p:sp>
      <p:sp>
        <p:nvSpPr>
          <p:cNvPr id="1046" name="TextBox 1"/>
          <p:cNvSpPr txBox="1"/>
          <p:nvPr/>
        </p:nvSpPr>
        <p:spPr>
          <a:xfrm>
            <a:off x="3708400" y="1879600"/>
            <a:ext cx="711200" cy="228600"/>
          </a:xfrm>
          <a:prstGeom prst="rect">
            <a:avLst/>
          </a:prstGeom>
          <a:noFill/>
        </p:spPr>
        <p:txBody>
          <a:bodyPr wrap="none" lIns="0" tIns="0" rIns="0" rtlCol="0">
            <a:spAutoFit/>
          </a:bodyPr>
          <a:lstStyle/>
          <a:p>
            <a:pPr>
              <a:lnSpc>
                <a:spcPts val="1800"/>
              </a:lnSpc>
              <a:tabLst/>
            </a:pPr>
            <a:r>
              <a:rPr lang="en-US" altLang="zh-CN" sz="2004" b="1" dirty="0" smtClean="0">
                <a:solidFill>
                  <a:srgbClr val="64C448"/>
                </a:solidFill>
                <a:latin typeface="Times New Roman" pitchFamily="18" charset="0"/>
                <a:cs typeface="Times New Roman" pitchFamily="18" charset="0"/>
              </a:rPr>
              <a:t>20.9%</a:t>
            </a:r>
          </a:p>
        </p:txBody>
      </p:sp>
      <p:sp>
        <p:nvSpPr>
          <p:cNvPr id="1047" name="TextBox 1"/>
          <p:cNvSpPr txBox="1"/>
          <p:nvPr/>
        </p:nvSpPr>
        <p:spPr>
          <a:xfrm>
            <a:off x="7848600" y="2565400"/>
            <a:ext cx="711200" cy="228600"/>
          </a:xfrm>
          <a:prstGeom prst="rect">
            <a:avLst/>
          </a:prstGeom>
          <a:noFill/>
        </p:spPr>
        <p:txBody>
          <a:bodyPr wrap="none" lIns="0" tIns="0" rIns="0" rtlCol="0">
            <a:spAutoFit/>
          </a:bodyPr>
          <a:lstStyle/>
          <a:p>
            <a:pPr>
              <a:lnSpc>
                <a:spcPts val="1800"/>
              </a:lnSpc>
              <a:tabLst/>
            </a:pPr>
            <a:r>
              <a:rPr lang="en-US" altLang="zh-CN" sz="2004" b="1" dirty="0" smtClean="0">
                <a:solidFill>
                  <a:srgbClr val="3E5CCC"/>
                </a:solidFill>
                <a:latin typeface="Times New Roman" pitchFamily="18" charset="0"/>
                <a:cs typeface="Times New Roman" pitchFamily="18" charset="0"/>
              </a:rPr>
              <a:t>41.1%</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780158" y="1836673"/>
            <a:ext cx="1794954" cy="2098046"/>
          </a:xfrm>
          <a:custGeom>
            <a:avLst/>
            <a:gdLst>
              <a:gd name="connsiteX0" fmla="*/ 0 w 1794954"/>
              <a:gd name="connsiteY0" fmla="*/ 1786635 h 2098046"/>
              <a:gd name="connsiteX1" fmla="*/ 1483487 w 1794954"/>
              <a:gd name="connsiteY1" fmla="*/ 1795017 h 2098046"/>
              <a:gd name="connsiteX2" fmla="*/ 1491869 w 1794954"/>
              <a:gd name="connsiteY2" fmla="*/ 311530 h 2098046"/>
              <a:gd name="connsiteX3" fmla="*/ 745998 w 1794954"/>
              <a:gd name="connsiteY3" fmla="*/ 0 h 2098046"/>
              <a:gd name="connsiteX4" fmla="*/ 745998 w 1794954"/>
              <a:gd name="connsiteY4" fmla="*/ 524510 h 2098046"/>
              <a:gd name="connsiteX5" fmla="*/ 1270508 w 1794954"/>
              <a:gd name="connsiteY5" fmla="*/ 1049020 h 2098046"/>
              <a:gd name="connsiteX6" fmla="*/ 745998 w 1794954"/>
              <a:gd name="connsiteY6" fmla="*/ 1573529 h 2098046"/>
              <a:gd name="connsiteX7" fmla="*/ 372998 w 1794954"/>
              <a:gd name="connsiteY7" fmla="*/ 1417828 h 2098046"/>
              <a:gd name="connsiteX8" fmla="*/ 0 w 1794954"/>
              <a:gd name="connsiteY8" fmla="*/ 1786635 h 20980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794954" h="2098046">
                <a:moveTo>
                  <a:pt x="0" y="1786635"/>
                </a:moveTo>
                <a:cubicBezTo>
                  <a:pt x="407416" y="2198573"/>
                  <a:pt x="1071498" y="2202332"/>
                  <a:pt x="1483487" y="1795017"/>
                </a:cubicBezTo>
                <a:cubicBezTo>
                  <a:pt x="1895475" y="1387602"/>
                  <a:pt x="1899285" y="723519"/>
                  <a:pt x="1491869" y="311530"/>
                </a:cubicBezTo>
                <a:cubicBezTo>
                  <a:pt x="1294892" y="112141"/>
                  <a:pt x="1026286" y="0"/>
                  <a:pt x="745998" y="0"/>
                </a:cubicBezTo>
                <a:lnTo>
                  <a:pt x="745998" y="524510"/>
                </a:lnTo>
                <a:cubicBezTo>
                  <a:pt x="1035685" y="524510"/>
                  <a:pt x="1270508" y="759333"/>
                  <a:pt x="1270508" y="1049020"/>
                </a:cubicBezTo>
                <a:cubicBezTo>
                  <a:pt x="1270508" y="1338707"/>
                  <a:pt x="1035685" y="1573529"/>
                  <a:pt x="745998" y="1573529"/>
                </a:cubicBezTo>
                <a:cubicBezTo>
                  <a:pt x="605789" y="1573529"/>
                  <a:pt x="471551" y="1517522"/>
                  <a:pt x="372998" y="1417828"/>
                </a:cubicBezTo>
                <a:lnTo>
                  <a:pt x="0" y="1786635"/>
                </a:lnTo>
              </a:path>
            </a:pathLst>
          </a:custGeom>
          <a:solidFill>
            <a:srgbClr val="29805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477335" y="2582926"/>
            <a:ext cx="675822" cy="1040384"/>
          </a:xfrm>
          <a:custGeom>
            <a:avLst/>
            <a:gdLst>
              <a:gd name="connsiteX0" fmla="*/ 44378 w 675822"/>
              <a:gd name="connsiteY0" fmla="*/ 0 h 1040384"/>
              <a:gd name="connsiteX1" fmla="*/ 302823 w 675822"/>
              <a:gd name="connsiteY1" fmla="*/ 1040383 h 1040384"/>
              <a:gd name="connsiteX2" fmla="*/ 675822 w 675822"/>
              <a:gd name="connsiteY2" fmla="*/ 671576 h 1040384"/>
              <a:gd name="connsiteX3" fmla="*/ 546663 w 675822"/>
              <a:gd name="connsiteY3" fmla="*/ 151383 h 1040384"/>
              <a:gd name="connsiteX4" fmla="*/ 44378 w 675822"/>
              <a:gd name="connsiteY4" fmla="*/ 0 h 1040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5822" h="1040384">
                <a:moveTo>
                  <a:pt x="44378" y="0"/>
                </a:moveTo>
                <a:cubicBezTo>
                  <a:pt x="-66492" y="367919"/>
                  <a:pt x="32694" y="767079"/>
                  <a:pt x="302823" y="1040383"/>
                </a:cubicBezTo>
                <a:lnTo>
                  <a:pt x="675822" y="671576"/>
                </a:lnTo>
                <a:cubicBezTo>
                  <a:pt x="540694" y="534923"/>
                  <a:pt x="491164" y="335406"/>
                  <a:pt x="546663" y="151383"/>
                </a:cubicBezTo>
                <a:lnTo>
                  <a:pt x="44378" y="0"/>
                </a:lnTo>
              </a:path>
            </a:pathLst>
          </a:custGeom>
          <a:solidFill>
            <a:srgbClr val="40975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521713" y="2057654"/>
            <a:ext cx="682371" cy="676655"/>
          </a:xfrm>
          <a:custGeom>
            <a:avLst/>
            <a:gdLst>
              <a:gd name="connsiteX0" fmla="*/ 360425 w 682371"/>
              <a:gd name="connsiteY0" fmla="*/ 0 h 676655"/>
              <a:gd name="connsiteX1" fmla="*/ 0 w 682371"/>
              <a:gd name="connsiteY1" fmla="*/ 525272 h 676655"/>
              <a:gd name="connsiteX2" fmla="*/ 502284 w 682371"/>
              <a:gd name="connsiteY2" fmla="*/ 676655 h 676655"/>
              <a:gd name="connsiteX3" fmla="*/ 682371 w 682371"/>
              <a:gd name="connsiteY3" fmla="*/ 414019 h 676655"/>
              <a:gd name="connsiteX4" fmla="*/ 360425 w 682371"/>
              <a:gd name="connsiteY4" fmla="*/ 0 h 6766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2371" h="676655">
                <a:moveTo>
                  <a:pt x="360425" y="0"/>
                </a:moveTo>
                <a:cubicBezTo>
                  <a:pt x="188721" y="133476"/>
                  <a:pt x="62864" y="317119"/>
                  <a:pt x="0" y="525272"/>
                </a:cubicBezTo>
                <a:lnTo>
                  <a:pt x="502284" y="676655"/>
                </a:lnTo>
                <a:cubicBezTo>
                  <a:pt x="533653" y="572516"/>
                  <a:pt x="596518" y="480822"/>
                  <a:pt x="682371" y="414019"/>
                </a:cubicBezTo>
                <a:lnTo>
                  <a:pt x="360425" y="0"/>
                </a:lnTo>
              </a:path>
            </a:pathLst>
          </a:custGeom>
          <a:solidFill>
            <a:srgbClr val="5FBC4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882139" y="1836673"/>
            <a:ext cx="644017" cy="635000"/>
          </a:xfrm>
          <a:custGeom>
            <a:avLst/>
            <a:gdLst>
              <a:gd name="connsiteX0" fmla="*/ 644017 w 644017"/>
              <a:gd name="connsiteY0" fmla="*/ 0 h 635000"/>
              <a:gd name="connsiteX1" fmla="*/ 0 w 644017"/>
              <a:gd name="connsiteY1" fmla="*/ 220980 h 635000"/>
              <a:gd name="connsiteX2" fmla="*/ 321945 w 644017"/>
              <a:gd name="connsiteY2" fmla="*/ 635000 h 635000"/>
              <a:gd name="connsiteX3" fmla="*/ 644017 w 644017"/>
              <a:gd name="connsiteY3" fmla="*/ 524510 h 635000"/>
              <a:gd name="connsiteX4" fmla="*/ 644017 w 644017"/>
              <a:gd name="connsiteY4" fmla="*/ 0 h 635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4017" h="635000">
                <a:moveTo>
                  <a:pt x="644017" y="0"/>
                </a:moveTo>
                <a:cubicBezTo>
                  <a:pt x="410717" y="0"/>
                  <a:pt x="184150" y="77724"/>
                  <a:pt x="0" y="220980"/>
                </a:cubicBezTo>
                <a:lnTo>
                  <a:pt x="321945" y="635000"/>
                </a:lnTo>
                <a:cubicBezTo>
                  <a:pt x="414020" y="563372"/>
                  <a:pt x="527304" y="524510"/>
                  <a:pt x="644017" y="524510"/>
                </a:cubicBezTo>
                <a:lnTo>
                  <a:pt x="644017" y="0"/>
                </a:lnTo>
              </a:path>
            </a:pathLst>
          </a:custGeom>
          <a:solidFill>
            <a:srgbClr val="6BD54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150619"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9805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905000"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40975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65937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FBC4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41375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6BD54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610857" y="1836673"/>
            <a:ext cx="1152094" cy="2109638"/>
          </a:xfrm>
          <a:custGeom>
            <a:avLst/>
            <a:gdLst>
              <a:gd name="connsiteX0" fmla="*/ 0 w 1152094"/>
              <a:gd name="connsiteY0" fmla="*/ 2105114 h 2109638"/>
              <a:gd name="connsiteX1" fmla="*/ 1147572 w 1152094"/>
              <a:gd name="connsiteY1" fmla="*/ 1152144 h 2109638"/>
              <a:gd name="connsiteX2" fmla="*/ 194564 w 1152094"/>
              <a:gd name="connsiteY2" fmla="*/ 4572 h 2109638"/>
              <a:gd name="connsiteX3" fmla="*/ 97282 w 1152094"/>
              <a:gd name="connsiteY3" fmla="*/ 0 h 2109638"/>
              <a:gd name="connsiteX4" fmla="*/ 97282 w 1152094"/>
              <a:gd name="connsiteY4" fmla="*/ 527430 h 2109638"/>
              <a:gd name="connsiteX5" fmla="*/ 624585 w 1152094"/>
              <a:gd name="connsiteY5" fmla="*/ 1054861 h 2109638"/>
              <a:gd name="connsiteX6" fmla="*/ 97282 w 1152094"/>
              <a:gd name="connsiteY6" fmla="*/ 1582166 h 2109638"/>
              <a:gd name="connsiteX7" fmla="*/ 48641 w 1152094"/>
              <a:gd name="connsiteY7" fmla="*/ 1580007 h 2109638"/>
              <a:gd name="connsiteX8" fmla="*/ 0 w 1152094"/>
              <a:gd name="connsiteY8" fmla="*/ 2105114 h 21096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52094" h="2109638">
                <a:moveTo>
                  <a:pt x="0" y="2105114"/>
                </a:moveTo>
                <a:cubicBezTo>
                  <a:pt x="580009" y="2158847"/>
                  <a:pt x="1093851" y="1732153"/>
                  <a:pt x="1147572" y="1152144"/>
                </a:cubicBezTo>
                <a:cubicBezTo>
                  <a:pt x="1201293" y="572008"/>
                  <a:pt x="774573" y="58293"/>
                  <a:pt x="194564" y="4572"/>
                </a:cubicBezTo>
                <a:cubicBezTo>
                  <a:pt x="162179" y="1524"/>
                  <a:pt x="129667" y="0"/>
                  <a:pt x="97282" y="0"/>
                </a:cubicBezTo>
                <a:lnTo>
                  <a:pt x="97282" y="527430"/>
                </a:lnTo>
                <a:cubicBezTo>
                  <a:pt x="388493" y="527430"/>
                  <a:pt x="624585" y="763524"/>
                  <a:pt x="624585" y="1054861"/>
                </a:cubicBezTo>
                <a:cubicBezTo>
                  <a:pt x="624585" y="1346073"/>
                  <a:pt x="388493" y="1582166"/>
                  <a:pt x="97282" y="1582166"/>
                </a:cubicBezTo>
                <a:cubicBezTo>
                  <a:pt x="81026" y="1582166"/>
                  <a:pt x="64770" y="1581404"/>
                  <a:pt x="48641" y="1580007"/>
                </a:cubicBezTo>
                <a:lnTo>
                  <a:pt x="0" y="2105114"/>
                </a:lnTo>
              </a:path>
            </a:pathLst>
          </a:custGeom>
          <a:solidFill>
            <a:srgbClr val="2758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653296" y="2601722"/>
            <a:ext cx="1006202" cy="1340066"/>
          </a:xfrm>
          <a:custGeom>
            <a:avLst/>
            <a:gdLst>
              <a:gd name="connsiteX0" fmla="*/ 40621 w 1006202"/>
              <a:gd name="connsiteY0" fmla="*/ 0 h 1340066"/>
              <a:gd name="connsiteX1" fmla="*/ 765029 w 1006202"/>
              <a:gd name="connsiteY1" fmla="*/ 1303972 h 1340066"/>
              <a:gd name="connsiteX2" fmla="*/ 957561 w 1006202"/>
              <a:gd name="connsiteY2" fmla="*/ 1340066 h 1340066"/>
              <a:gd name="connsiteX3" fmla="*/ 1006202 w 1006202"/>
              <a:gd name="connsiteY3" fmla="*/ 814958 h 1340066"/>
              <a:gd name="connsiteX4" fmla="*/ 529698 w 1006202"/>
              <a:gd name="connsiteY4" fmla="*/ 241173 h 1340066"/>
              <a:gd name="connsiteX5" fmla="*/ 547732 w 1006202"/>
              <a:gd name="connsiteY5" fmla="*/ 144907 h 1340066"/>
              <a:gd name="connsiteX6" fmla="*/ 40621 w 1006202"/>
              <a:gd name="connsiteY6" fmla="*/ 0 h 13400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06202" h="1340066">
                <a:moveTo>
                  <a:pt x="40621" y="0"/>
                </a:moveTo>
                <a:cubicBezTo>
                  <a:pt x="-119525" y="560070"/>
                  <a:pt x="204832" y="1143888"/>
                  <a:pt x="765029" y="1303972"/>
                </a:cubicBezTo>
                <a:cubicBezTo>
                  <a:pt x="827894" y="1321943"/>
                  <a:pt x="892283" y="1334033"/>
                  <a:pt x="957561" y="1340066"/>
                </a:cubicBezTo>
                <a:lnTo>
                  <a:pt x="1006202" y="814958"/>
                </a:lnTo>
                <a:cubicBezTo>
                  <a:pt x="716134" y="788035"/>
                  <a:pt x="502774" y="531113"/>
                  <a:pt x="529698" y="241173"/>
                </a:cubicBezTo>
                <a:cubicBezTo>
                  <a:pt x="532619" y="208533"/>
                  <a:pt x="538715" y="176276"/>
                  <a:pt x="547732" y="144907"/>
                </a:cubicBezTo>
                <a:lnTo>
                  <a:pt x="40621" y="0"/>
                </a:lnTo>
              </a:path>
            </a:pathLst>
          </a:custGeom>
          <a:solidFill>
            <a:srgbClr val="2D70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693917" y="2162175"/>
            <a:ext cx="633095" cy="584454"/>
          </a:xfrm>
          <a:custGeom>
            <a:avLst/>
            <a:gdLst>
              <a:gd name="connsiteX0" fmla="*/ 252095 w 633095"/>
              <a:gd name="connsiteY0" fmla="*/ 0 h 584454"/>
              <a:gd name="connsiteX1" fmla="*/ 0 w 633095"/>
              <a:gd name="connsiteY1" fmla="*/ 439547 h 584454"/>
              <a:gd name="connsiteX2" fmla="*/ 507110 w 633095"/>
              <a:gd name="connsiteY2" fmla="*/ 584454 h 584454"/>
              <a:gd name="connsiteX3" fmla="*/ 633095 w 633095"/>
              <a:gd name="connsiteY3" fmla="*/ 364744 h 584454"/>
              <a:gd name="connsiteX4" fmla="*/ 252095 w 633095"/>
              <a:gd name="connsiteY4" fmla="*/ 0 h 584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3095" h="584454">
                <a:moveTo>
                  <a:pt x="252095" y="0"/>
                </a:moveTo>
                <a:cubicBezTo>
                  <a:pt x="133603" y="123825"/>
                  <a:pt x="47116" y="274701"/>
                  <a:pt x="0" y="439547"/>
                </a:cubicBezTo>
                <a:lnTo>
                  <a:pt x="507110" y="584454"/>
                </a:lnTo>
                <a:cubicBezTo>
                  <a:pt x="530605" y="502030"/>
                  <a:pt x="573913" y="426592"/>
                  <a:pt x="633095" y="364744"/>
                </a:cubicBezTo>
                <a:lnTo>
                  <a:pt x="252095" y="0"/>
                </a:lnTo>
              </a:path>
            </a:pathLst>
          </a:custGeom>
          <a:solidFill>
            <a:srgbClr val="4095D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946013" y="1836673"/>
            <a:ext cx="762127" cy="690245"/>
          </a:xfrm>
          <a:custGeom>
            <a:avLst/>
            <a:gdLst>
              <a:gd name="connsiteX0" fmla="*/ 762127 w 762127"/>
              <a:gd name="connsiteY0" fmla="*/ 0 h 690245"/>
              <a:gd name="connsiteX1" fmla="*/ 0 w 762127"/>
              <a:gd name="connsiteY1" fmla="*/ 325501 h 690245"/>
              <a:gd name="connsiteX2" fmla="*/ 381000 w 762127"/>
              <a:gd name="connsiteY2" fmla="*/ 690245 h 690245"/>
              <a:gd name="connsiteX3" fmla="*/ 762127 w 762127"/>
              <a:gd name="connsiteY3" fmla="*/ 527430 h 690245"/>
              <a:gd name="connsiteX4" fmla="*/ 762127 w 762127"/>
              <a:gd name="connsiteY4" fmla="*/ 0 h 6902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127" h="690245">
                <a:moveTo>
                  <a:pt x="762127" y="0"/>
                </a:moveTo>
                <a:cubicBezTo>
                  <a:pt x="474217" y="0"/>
                  <a:pt x="199008" y="117602"/>
                  <a:pt x="0" y="325501"/>
                </a:cubicBezTo>
                <a:lnTo>
                  <a:pt x="381000" y="690245"/>
                </a:lnTo>
                <a:cubicBezTo>
                  <a:pt x="480567" y="586232"/>
                  <a:pt x="618108" y="527430"/>
                  <a:pt x="762127" y="527430"/>
                </a:cubicBezTo>
                <a:lnTo>
                  <a:pt x="762127" y="0"/>
                </a:lnTo>
              </a:path>
            </a:pathLst>
          </a:custGeom>
          <a:solidFill>
            <a:srgbClr val="48A3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326379"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758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08075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2D70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835140"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4095D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7587995"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8A3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6565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Android</a:t>
            </a:r>
            <a:r>
              <a:rPr lang="en-US" altLang="zh-CN" sz="1403" b="1" dirty="0" smtClean="0">
                <a:solidFill>
                  <a:srgbClr val="1B88EA"/>
                </a:solidFill>
                <a:latin typeface="Microsoft YaHei UI" pitchFamily="18" charset="0"/>
                <a:cs typeface="Microsoft YaHei UI" pitchFamily="18" charset="0"/>
              </a:rPr>
              <a:t>用户更倾向于选择中国移动，</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用户选择中国联通的比例高于</a:t>
            </a:r>
            <a:r>
              <a:rPr lang="en-US" altLang="zh-CN" sz="1403" b="1" dirty="0" smtClean="0">
                <a:solidFill>
                  <a:srgbClr val="1B88EA"/>
                </a:solidFill>
                <a:latin typeface="Tahoma" pitchFamily="18" charset="0"/>
                <a:cs typeface="Tahoma" pitchFamily="18" charset="0"/>
              </a:rPr>
              <a:t>Android</a:t>
            </a:r>
          </a:p>
        </p:txBody>
      </p:sp>
      <p:sp>
        <p:nvSpPr>
          <p:cNvPr id="2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3" name="TextBox 1"/>
          <p:cNvSpPr txBox="1"/>
          <p:nvPr/>
        </p:nvSpPr>
        <p:spPr>
          <a:xfrm>
            <a:off x="2997200" y="31242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62.6%</a:t>
            </a:r>
          </a:p>
        </p:txBody>
      </p:sp>
      <p:sp>
        <p:nvSpPr>
          <p:cNvPr id="24" name="TextBox 1"/>
          <p:cNvSpPr txBox="1"/>
          <p:nvPr/>
        </p:nvSpPr>
        <p:spPr>
          <a:xfrm>
            <a:off x="1511300" y="3009900"/>
            <a:ext cx="495300" cy="165100"/>
          </a:xfrm>
          <a:prstGeom prst="rect">
            <a:avLst/>
          </a:prstGeom>
          <a:noFill/>
        </p:spPr>
        <p:txBody>
          <a:bodyPr wrap="none" lIns="0" tIns="0" rIns="0" rtlCol="0">
            <a:spAutoFit/>
          </a:bodyPr>
          <a:lstStyle/>
          <a:p>
            <a:pPr>
              <a:lnSpc>
                <a:spcPts val="1300"/>
              </a:lnSpc>
              <a:tabLst/>
            </a:pPr>
            <a:r>
              <a:rPr lang="en-US" altLang="zh-CN" sz="1406" b="1" dirty="0" smtClean="0">
                <a:solidFill>
                  <a:srgbClr val="FFFFFF"/>
                </a:solidFill>
                <a:latin typeface="Times New Roman" pitchFamily="18" charset="0"/>
                <a:cs typeface="Times New Roman" pitchFamily="18" charset="0"/>
              </a:rPr>
              <a:t>17.1%</a:t>
            </a:r>
          </a:p>
        </p:txBody>
      </p:sp>
      <p:sp>
        <p:nvSpPr>
          <p:cNvPr id="25" name="TextBox 1"/>
          <p:cNvSpPr txBox="1"/>
          <p:nvPr/>
        </p:nvSpPr>
        <p:spPr>
          <a:xfrm>
            <a:off x="1130300" y="1257300"/>
            <a:ext cx="2603500" cy="1282700"/>
          </a:xfrm>
          <a:prstGeom prst="rect">
            <a:avLst/>
          </a:prstGeom>
          <a:noFill/>
        </p:spPr>
        <p:txBody>
          <a:bodyPr wrap="none" lIns="0" tIns="0" rIns="0" rtlCol="0">
            <a:spAutoFit/>
          </a:bodyPr>
          <a:lstStyle/>
          <a:p>
            <a:pPr>
              <a:lnSpc>
                <a:spcPts val="1500"/>
              </a:lnSpc>
              <a:tabLst>
                <a:tab pos="546100" algn="l"/>
                <a:tab pos="889000" algn="l"/>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Android用户运营商分布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546100" algn="l"/>
                <a:tab pos="889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10.5%</a:t>
            </a:r>
          </a:p>
          <a:p>
            <a:pPr>
              <a:lnSpc>
                <a:spcPts val="1000"/>
              </a:lnSpc>
            </a:pPr>
            <a:endParaRPr lang="en-US" altLang="zh-CN" dirty="0" smtClean="0"/>
          </a:p>
          <a:p>
            <a:pPr>
              <a:lnSpc>
                <a:spcPts val="1300"/>
              </a:lnSpc>
              <a:tabLst>
                <a:tab pos="546100" algn="l"/>
                <a:tab pos="889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9.8%</a:t>
            </a:r>
          </a:p>
        </p:txBody>
      </p:sp>
      <p:sp>
        <p:nvSpPr>
          <p:cNvPr id="26" name="TextBox 1"/>
          <p:cNvSpPr txBox="1"/>
          <p:nvPr/>
        </p:nvSpPr>
        <p:spPr>
          <a:xfrm>
            <a:off x="12573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中国移动</a:t>
            </a:r>
          </a:p>
        </p:txBody>
      </p:sp>
      <p:sp>
        <p:nvSpPr>
          <p:cNvPr id="27" name="TextBox 1"/>
          <p:cNvSpPr txBox="1"/>
          <p:nvPr/>
        </p:nvSpPr>
        <p:spPr>
          <a:xfrm>
            <a:off x="20066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中国联通</a:t>
            </a:r>
          </a:p>
        </p:txBody>
      </p:sp>
      <p:sp>
        <p:nvSpPr>
          <p:cNvPr id="28" name="TextBox 1"/>
          <p:cNvSpPr txBox="1"/>
          <p:nvPr/>
        </p:nvSpPr>
        <p:spPr>
          <a:xfrm>
            <a:off x="27559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中国电信</a:t>
            </a:r>
          </a:p>
        </p:txBody>
      </p:sp>
      <p:sp>
        <p:nvSpPr>
          <p:cNvPr id="29" name="TextBox 1"/>
          <p:cNvSpPr txBox="1"/>
          <p:nvPr/>
        </p:nvSpPr>
        <p:spPr>
          <a:xfrm>
            <a:off x="3517900" y="41148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
        <p:nvSpPr>
          <p:cNvPr id="30" name="TextBox 1"/>
          <p:cNvSpPr txBox="1"/>
          <p:nvPr/>
        </p:nvSpPr>
        <p:spPr>
          <a:xfrm>
            <a:off x="7239000" y="28575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51.5%</a:t>
            </a:r>
          </a:p>
        </p:txBody>
      </p:sp>
      <p:sp>
        <p:nvSpPr>
          <p:cNvPr id="31" name="TextBox 1"/>
          <p:cNvSpPr txBox="1"/>
          <p:nvPr/>
        </p:nvSpPr>
        <p:spPr>
          <a:xfrm>
            <a:off x="5803900" y="32639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28.0%</a:t>
            </a:r>
          </a:p>
        </p:txBody>
      </p:sp>
      <p:sp>
        <p:nvSpPr>
          <p:cNvPr id="1024" name="TextBox 1"/>
          <p:cNvSpPr txBox="1"/>
          <p:nvPr/>
        </p:nvSpPr>
        <p:spPr>
          <a:xfrm>
            <a:off x="5486400" y="1257300"/>
            <a:ext cx="2235200" cy="1333500"/>
          </a:xfrm>
          <a:prstGeom prst="rect">
            <a:avLst/>
          </a:prstGeom>
          <a:noFill/>
        </p:spPr>
        <p:txBody>
          <a:bodyPr wrap="none" lIns="0" tIns="0" rIns="0" rtlCol="0">
            <a:spAutoFit/>
          </a:bodyPr>
          <a:lstStyle/>
          <a:p>
            <a:pPr>
              <a:lnSpc>
                <a:spcPts val="1500"/>
              </a:lnSpc>
              <a:tabLst>
                <a:tab pos="330200" algn="l"/>
                <a:tab pos="660400" algn="l"/>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iOS用户运营商分布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330200" algn="l"/>
                <a:tab pos="6604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12.9%</a:t>
            </a:r>
          </a:p>
          <a:p>
            <a:pPr>
              <a:lnSpc>
                <a:spcPts val="1000"/>
              </a:lnSpc>
            </a:pPr>
            <a:endParaRPr lang="en-US" altLang="zh-CN" dirty="0" smtClean="0"/>
          </a:p>
          <a:p>
            <a:pPr>
              <a:lnSpc>
                <a:spcPts val="1600"/>
              </a:lnSpc>
              <a:tabLst>
                <a:tab pos="330200" algn="l"/>
                <a:tab pos="6604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7.7%</a:t>
            </a:r>
          </a:p>
        </p:txBody>
      </p:sp>
      <p:sp>
        <p:nvSpPr>
          <p:cNvPr id="1025" name="TextBox 1"/>
          <p:cNvSpPr txBox="1"/>
          <p:nvPr/>
        </p:nvSpPr>
        <p:spPr>
          <a:xfrm>
            <a:off x="54356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中国移动</a:t>
            </a:r>
          </a:p>
        </p:txBody>
      </p:sp>
      <p:sp>
        <p:nvSpPr>
          <p:cNvPr id="1026" name="TextBox 1"/>
          <p:cNvSpPr txBox="1"/>
          <p:nvPr/>
        </p:nvSpPr>
        <p:spPr>
          <a:xfrm>
            <a:off x="61849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中国联通</a:t>
            </a:r>
          </a:p>
        </p:txBody>
      </p:sp>
      <p:sp>
        <p:nvSpPr>
          <p:cNvPr id="1028" name="TextBox 1"/>
          <p:cNvSpPr txBox="1"/>
          <p:nvPr/>
        </p:nvSpPr>
        <p:spPr>
          <a:xfrm>
            <a:off x="69342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中国电信</a:t>
            </a:r>
          </a:p>
        </p:txBody>
      </p:sp>
      <p:sp>
        <p:nvSpPr>
          <p:cNvPr id="1029" name="TextBox 1"/>
          <p:cNvSpPr txBox="1"/>
          <p:nvPr/>
        </p:nvSpPr>
        <p:spPr>
          <a:xfrm>
            <a:off x="7696200" y="41148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624583" y="3208020"/>
            <a:ext cx="1011936" cy="714755"/>
          </a:xfrm>
          <a:custGeom>
            <a:avLst/>
            <a:gdLst>
              <a:gd name="connsiteX0" fmla="*/ 0 w 1011936"/>
              <a:gd name="connsiteY0" fmla="*/ 0 h 714755"/>
              <a:gd name="connsiteX1" fmla="*/ 1011936 w 1011936"/>
              <a:gd name="connsiteY1" fmla="*/ 0 h 714755"/>
              <a:gd name="connsiteX2" fmla="*/ 1011936 w 1011936"/>
              <a:gd name="connsiteY2" fmla="*/ 714755 h 714755"/>
              <a:gd name="connsiteX3" fmla="*/ 0 w 1011936"/>
              <a:gd name="connsiteY3" fmla="*/ 714755 h 714755"/>
              <a:gd name="connsiteX4" fmla="*/ 0 w 1011936"/>
              <a:gd name="connsiteY4" fmla="*/ 0 h 7147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714755">
                <a:moveTo>
                  <a:pt x="0" y="0"/>
                </a:moveTo>
                <a:lnTo>
                  <a:pt x="1011936" y="0"/>
                </a:lnTo>
                <a:lnTo>
                  <a:pt x="1011936" y="714755"/>
                </a:lnTo>
                <a:lnTo>
                  <a:pt x="0" y="7147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243072" y="3055620"/>
            <a:ext cx="1011936" cy="867155"/>
          </a:xfrm>
          <a:custGeom>
            <a:avLst/>
            <a:gdLst>
              <a:gd name="connsiteX0" fmla="*/ 0 w 1011936"/>
              <a:gd name="connsiteY0" fmla="*/ 0 h 867155"/>
              <a:gd name="connsiteX1" fmla="*/ 1011936 w 1011936"/>
              <a:gd name="connsiteY1" fmla="*/ 0 h 867155"/>
              <a:gd name="connsiteX2" fmla="*/ 1011936 w 1011936"/>
              <a:gd name="connsiteY2" fmla="*/ 867155 h 867155"/>
              <a:gd name="connsiteX3" fmla="*/ 0 w 1011936"/>
              <a:gd name="connsiteY3" fmla="*/ 867155 h 867155"/>
              <a:gd name="connsiteX4" fmla="*/ 0 w 1011936"/>
              <a:gd name="connsiteY4" fmla="*/ 0 h 867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867155">
                <a:moveTo>
                  <a:pt x="0" y="0"/>
                </a:moveTo>
                <a:lnTo>
                  <a:pt x="1011936" y="0"/>
                </a:lnTo>
                <a:lnTo>
                  <a:pt x="1011936" y="867155"/>
                </a:lnTo>
                <a:lnTo>
                  <a:pt x="0" y="8671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863084" y="2953511"/>
            <a:ext cx="1011935" cy="969264"/>
          </a:xfrm>
          <a:custGeom>
            <a:avLst/>
            <a:gdLst>
              <a:gd name="connsiteX0" fmla="*/ 0 w 1011935"/>
              <a:gd name="connsiteY0" fmla="*/ 0 h 969264"/>
              <a:gd name="connsiteX1" fmla="*/ 1011935 w 1011935"/>
              <a:gd name="connsiteY1" fmla="*/ 0 h 969264"/>
              <a:gd name="connsiteX2" fmla="*/ 1011935 w 1011935"/>
              <a:gd name="connsiteY2" fmla="*/ 969264 h 969264"/>
              <a:gd name="connsiteX3" fmla="*/ 0 w 1011935"/>
              <a:gd name="connsiteY3" fmla="*/ 969264 h 969264"/>
              <a:gd name="connsiteX4" fmla="*/ 0 w 1011935"/>
              <a:gd name="connsiteY4" fmla="*/ 0 h 9692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969264">
                <a:moveTo>
                  <a:pt x="0" y="0"/>
                </a:moveTo>
                <a:lnTo>
                  <a:pt x="1011935" y="0"/>
                </a:lnTo>
                <a:lnTo>
                  <a:pt x="1011935" y="969264"/>
                </a:lnTo>
                <a:lnTo>
                  <a:pt x="0" y="9692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571" y="2852927"/>
            <a:ext cx="1013459" cy="1069848"/>
          </a:xfrm>
          <a:custGeom>
            <a:avLst/>
            <a:gdLst>
              <a:gd name="connsiteX0" fmla="*/ 0 w 1013459"/>
              <a:gd name="connsiteY0" fmla="*/ 0 h 1069848"/>
              <a:gd name="connsiteX1" fmla="*/ 1013459 w 1013459"/>
              <a:gd name="connsiteY1" fmla="*/ 0 h 1069848"/>
              <a:gd name="connsiteX2" fmla="*/ 1013459 w 1013459"/>
              <a:gd name="connsiteY2" fmla="*/ 1069848 h 1069848"/>
              <a:gd name="connsiteX3" fmla="*/ 0 w 1013459"/>
              <a:gd name="connsiteY3" fmla="*/ 1069848 h 1069848"/>
              <a:gd name="connsiteX4" fmla="*/ 0 w 1013459"/>
              <a:gd name="connsiteY4" fmla="*/ 0 h 10698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1069848">
                <a:moveTo>
                  <a:pt x="0" y="0"/>
                </a:moveTo>
                <a:lnTo>
                  <a:pt x="1013459" y="0"/>
                </a:lnTo>
                <a:lnTo>
                  <a:pt x="1013459" y="1069848"/>
                </a:lnTo>
                <a:lnTo>
                  <a:pt x="0" y="10698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30170" y="3049270"/>
            <a:ext cx="619251" cy="165100"/>
          </a:xfrm>
          <a:custGeom>
            <a:avLst/>
            <a:gdLst>
              <a:gd name="connsiteX0" fmla="*/ 612901 w 619251"/>
              <a:gd name="connsiteY0" fmla="*/ 6350 h 165100"/>
              <a:gd name="connsiteX1" fmla="*/ 6350 w 619251"/>
              <a:gd name="connsiteY1" fmla="*/ 158750 h 165100"/>
            </a:gdLst>
            <a:ahLst/>
            <a:cxnLst>
              <a:cxn ang="0">
                <a:pos x="connsiteX0" y="connsiteY0"/>
              </a:cxn>
              <a:cxn ang="1">
                <a:pos x="connsiteX1" y="connsiteY1"/>
              </a:cxn>
            </a:cxnLst>
            <a:rect l="l" t="t" r="r" b="b"/>
            <a:pathLst>
              <a:path w="619251" h="165100">
                <a:moveTo>
                  <a:pt x="612901" y="6350"/>
                </a:moveTo>
                <a:lnTo>
                  <a:pt x="6350" y="1587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248658" y="2947161"/>
            <a:ext cx="620776" cy="114807"/>
          </a:xfrm>
          <a:custGeom>
            <a:avLst/>
            <a:gdLst>
              <a:gd name="connsiteX0" fmla="*/ 614426 w 620776"/>
              <a:gd name="connsiteY0" fmla="*/ 6350 h 114807"/>
              <a:gd name="connsiteX1" fmla="*/ 6350 w 620776"/>
              <a:gd name="connsiteY1" fmla="*/ 108458 h 114807"/>
            </a:gdLst>
            <a:ahLst/>
            <a:cxnLst>
              <a:cxn ang="0">
                <a:pos x="connsiteX0" y="connsiteY0"/>
              </a:cxn>
              <a:cxn ang="1">
                <a:pos x="connsiteX1" y="connsiteY1"/>
              </a:cxn>
            </a:cxnLst>
            <a:rect l="l" t="t" r="r" b="b"/>
            <a:pathLst>
              <a:path w="620776" h="114807">
                <a:moveTo>
                  <a:pt x="614426" y="6350"/>
                </a:moveTo>
                <a:lnTo>
                  <a:pt x="6350" y="108458"/>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5868670" y="2846577"/>
            <a:ext cx="619251" cy="113284"/>
          </a:xfrm>
          <a:custGeom>
            <a:avLst/>
            <a:gdLst>
              <a:gd name="connsiteX0" fmla="*/ 612901 w 619251"/>
              <a:gd name="connsiteY0" fmla="*/ 6350 h 113284"/>
              <a:gd name="connsiteX1" fmla="*/ 6350 w 619251"/>
              <a:gd name="connsiteY1" fmla="*/ 106933 h 113284"/>
            </a:gdLst>
            <a:ahLst/>
            <a:cxnLst>
              <a:cxn ang="0">
                <a:pos x="connsiteX0" y="connsiteY0"/>
              </a:cxn>
              <a:cxn ang="1">
                <a:pos x="connsiteX1" y="connsiteY1"/>
              </a:cxn>
            </a:cxnLst>
            <a:rect l="l" t="t" r="r" b="b"/>
            <a:pathLst>
              <a:path w="619251" h="113284">
                <a:moveTo>
                  <a:pt x="612901" y="6350"/>
                </a:moveTo>
                <a:lnTo>
                  <a:pt x="6350" y="106933"/>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1624583" y="2659379"/>
            <a:ext cx="1011936" cy="548640"/>
          </a:xfrm>
          <a:custGeom>
            <a:avLst/>
            <a:gdLst>
              <a:gd name="connsiteX0" fmla="*/ 0 w 1011936"/>
              <a:gd name="connsiteY0" fmla="*/ 0 h 548640"/>
              <a:gd name="connsiteX1" fmla="*/ 1011936 w 1011936"/>
              <a:gd name="connsiteY1" fmla="*/ 0 h 548640"/>
              <a:gd name="connsiteX2" fmla="*/ 1011936 w 1011936"/>
              <a:gd name="connsiteY2" fmla="*/ 548640 h 548640"/>
              <a:gd name="connsiteX3" fmla="*/ 0 w 1011936"/>
              <a:gd name="connsiteY3" fmla="*/ 548640 h 548640"/>
              <a:gd name="connsiteX4" fmla="*/ 0 w 1011936"/>
              <a:gd name="connsiteY4" fmla="*/ 0 h 5486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548640">
                <a:moveTo>
                  <a:pt x="0" y="0"/>
                </a:moveTo>
                <a:lnTo>
                  <a:pt x="1011936" y="0"/>
                </a:lnTo>
                <a:lnTo>
                  <a:pt x="1011936" y="548640"/>
                </a:lnTo>
                <a:lnTo>
                  <a:pt x="0" y="54864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243072" y="2581655"/>
            <a:ext cx="1011936" cy="473964"/>
          </a:xfrm>
          <a:custGeom>
            <a:avLst/>
            <a:gdLst>
              <a:gd name="connsiteX0" fmla="*/ 0 w 1011936"/>
              <a:gd name="connsiteY0" fmla="*/ 0 h 473964"/>
              <a:gd name="connsiteX1" fmla="*/ 1011936 w 1011936"/>
              <a:gd name="connsiteY1" fmla="*/ 0 h 473964"/>
              <a:gd name="connsiteX2" fmla="*/ 1011936 w 1011936"/>
              <a:gd name="connsiteY2" fmla="*/ 473964 h 473964"/>
              <a:gd name="connsiteX3" fmla="*/ 0 w 1011936"/>
              <a:gd name="connsiteY3" fmla="*/ 473964 h 473964"/>
              <a:gd name="connsiteX4" fmla="*/ 0 w 1011936"/>
              <a:gd name="connsiteY4" fmla="*/ 0 h 4739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473964">
                <a:moveTo>
                  <a:pt x="0" y="0"/>
                </a:moveTo>
                <a:lnTo>
                  <a:pt x="1011936" y="0"/>
                </a:lnTo>
                <a:lnTo>
                  <a:pt x="1011936" y="473964"/>
                </a:lnTo>
                <a:lnTo>
                  <a:pt x="0" y="4739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863084" y="2525267"/>
            <a:ext cx="1011935" cy="428244"/>
          </a:xfrm>
          <a:custGeom>
            <a:avLst/>
            <a:gdLst>
              <a:gd name="connsiteX0" fmla="*/ 0 w 1011935"/>
              <a:gd name="connsiteY0" fmla="*/ 0 h 428244"/>
              <a:gd name="connsiteX1" fmla="*/ 1011935 w 1011935"/>
              <a:gd name="connsiteY1" fmla="*/ 0 h 428244"/>
              <a:gd name="connsiteX2" fmla="*/ 1011935 w 1011935"/>
              <a:gd name="connsiteY2" fmla="*/ 428244 h 428244"/>
              <a:gd name="connsiteX3" fmla="*/ 0 w 1011935"/>
              <a:gd name="connsiteY3" fmla="*/ 428244 h 428244"/>
              <a:gd name="connsiteX4" fmla="*/ 0 w 1011935"/>
              <a:gd name="connsiteY4" fmla="*/ 0 h 4282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428244">
                <a:moveTo>
                  <a:pt x="0" y="0"/>
                </a:moveTo>
                <a:lnTo>
                  <a:pt x="1011935" y="0"/>
                </a:lnTo>
                <a:lnTo>
                  <a:pt x="1011935" y="428244"/>
                </a:lnTo>
                <a:lnTo>
                  <a:pt x="0" y="42824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481571" y="2479548"/>
            <a:ext cx="1013459" cy="373379"/>
          </a:xfrm>
          <a:custGeom>
            <a:avLst/>
            <a:gdLst>
              <a:gd name="connsiteX0" fmla="*/ 0 w 1013459"/>
              <a:gd name="connsiteY0" fmla="*/ 0 h 373379"/>
              <a:gd name="connsiteX1" fmla="*/ 1013459 w 1013459"/>
              <a:gd name="connsiteY1" fmla="*/ 0 h 373379"/>
              <a:gd name="connsiteX2" fmla="*/ 1013459 w 1013459"/>
              <a:gd name="connsiteY2" fmla="*/ 373379 h 373379"/>
              <a:gd name="connsiteX3" fmla="*/ 0 w 1013459"/>
              <a:gd name="connsiteY3" fmla="*/ 373379 h 373379"/>
              <a:gd name="connsiteX4" fmla="*/ 0 w 1013459"/>
              <a:gd name="connsiteY4" fmla="*/ 0 h 3733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373379">
                <a:moveTo>
                  <a:pt x="0" y="0"/>
                </a:moveTo>
                <a:lnTo>
                  <a:pt x="1013459" y="0"/>
                </a:lnTo>
                <a:lnTo>
                  <a:pt x="1013459" y="373379"/>
                </a:lnTo>
                <a:lnTo>
                  <a:pt x="0" y="37337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630170" y="2575305"/>
            <a:ext cx="619251" cy="90423"/>
          </a:xfrm>
          <a:custGeom>
            <a:avLst/>
            <a:gdLst>
              <a:gd name="connsiteX0" fmla="*/ 612901 w 619251"/>
              <a:gd name="connsiteY0" fmla="*/ 6350 h 90423"/>
              <a:gd name="connsiteX1" fmla="*/ 6350 w 619251"/>
              <a:gd name="connsiteY1" fmla="*/ 84073 h 90423"/>
            </a:gdLst>
            <a:ahLst/>
            <a:cxnLst>
              <a:cxn ang="0">
                <a:pos x="connsiteX0" y="connsiteY0"/>
              </a:cxn>
              <a:cxn ang="1">
                <a:pos x="connsiteX1" y="connsiteY1"/>
              </a:cxn>
            </a:cxnLst>
            <a:rect l="l" t="t" r="r" b="b"/>
            <a:pathLst>
              <a:path w="619251" h="90423">
                <a:moveTo>
                  <a:pt x="612901" y="6350"/>
                </a:moveTo>
                <a:lnTo>
                  <a:pt x="6350" y="84073"/>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248658" y="2518917"/>
            <a:ext cx="620776" cy="69088"/>
          </a:xfrm>
          <a:custGeom>
            <a:avLst/>
            <a:gdLst>
              <a:gd name="connsiteX0" fmla="*/ 614426 w 620776"/>
              <a:gd name="connsiteY0" fmla="*/ 6350 h 69088"/>
              <a:gd name="connsiteX1" fmla="*/ 6350 w 620776"/>
              <a:gd name="connsiteY1" fmla="*/ 62738 h 69088"/>
            </a:gdLst>
            <a:ahLst/>
            <a:cxnLst>
              <a:cxn ang="0">
                <a:pos x="connsiteX0" y="connsiteY0"/>
              </a:cxn>
              <a:cxn ang="1">
                <a:pos x="connsiteX1" y="connsiteY1"/>
              </a:cxn>
            </a:cxnLst>
            <a:rect l="l" t="t" r="r" b="b"/>
            <a:pathLst>
              <a:path w="620776" h="69088">
                <a:moveTo>
                  <a:pt x="614426" y="6350"/>
                </a:moveTo>
                <a:lnTo>
                  <a:pt x="6350" y="62738"/>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868670" y="2473198"/>
            <a:ext cx="619251" cy="58419"/>
          </a:xfrm>
          <a:custGeom>
            <a:avLst/>
            <a:gdLst>
              <a:gd name="connsiteX0" fmla="*/ 612901 w 619251"/>
              <a:gd name="connsiteY0" fmla="*/ 6350 h 58419"/>
              <a:gd name="connsiteX1" fmla="*/ 6350 w 619251"/>
              <a:gd name="connsiteY1" fmla="*/ 52069 h 58419"/>
            </a:gdLst>
            <a:ahLst/>
            <a:cxnLst>
              <a:cxn ang="0">
                <a:pos x="connsiteX0" y="connsiteY0"/>
              </a:cxn>
              <a:cxn ang="1">
                <a:pos x="connsiteX1" y="connsiteY1"/>
              </a:cxn>
            </a:cxnLst>
            <a:rect l="l" t="t" r="r" b="b"/>
            <a:pathLst>
              <a:path w="619251" h="58419">
                <a:moveTo>
                  <a:pt x="612901" y="6350"/>
                </a:moveTo>
                <a:lnTo>
                  <a:pt x="6350" y="52069"/>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624583" y="2057400"/>
            <a:ext cx="1011936" cy="601979"/>
          </a:xfrm>
          <a:custGeom>
            <a:avLst/>
            <a:gdLst>
              <a:gd name="connsiteX0" fmla="*/ 0 w 1011936"/>
              <a:gd name="connsiteY0" fmla="*/ 0 h 601979"/>
              <a:gd name="connsiteX1" fmla="*/ 1011936 w 1011936"/>
              <a:gd name="connsiteY1" fmla="*/ 0 h 601979"/>
              <a:gd name="connsiteX2" fmla="*/ 1011936 w 1011936"/>
              <a:gd name="connsiteY2" fmla="*/ 601979 h 601979"/>
              <a:gd name="connsiteX3" fmla="*/ 0 w 1011936"/>
              <a:gd name="connsiteY3" fmla="*/ 601979 h 601979"/>
              <a:gd name="connsiteX4" fmla="*/ 0 w 1011936"/>
              <a:gd name="connsiteY4" fmla="*/ 0 h 601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601979">
                <a:moveTo>
                  <a:pt x="0" y="0"/>
                </a:moveTo>
                <a:lnTo>
                  <a:pt x="1011936" y="0"/>
                </a:lnTo>
                <a:lnTo>
                  <a:pt x="1011936" y="601979"/>
                </a:lnTo>
                <a:lnTo>
                  <a:pt x="0" y="601979"/>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243072" y="2068067"/>
            <a:ext cx="1011936" cy="513588"/>
          </a:xfrm>
          <a:custGeom>
            <a:avLst/>
            <a:gdLst>
              <a:gd name="connsiteX0" fmla="*/ 0 w 1011936"/>
              <a:gd name="connsiteY0" fmla="*/ 0 h 513588"/>
              <a:gd name="connsiteX1" fmla="*/ 1011936 w 1011936"/>
              <a:gd name="connsiteY1" fmla="*/ 0 h 513588"/>
              <a:gd name="connsiteX2" fmla="*/ 1011936 w 1011936"/>
              <a:gd name="connsiteY2" fmla="*/ 513588 h 513588"/>
              <a:gd name="connsiteX3" fmla="*/ 0 w 1011936"/>
              <a:gd name="connsiteY3" fmla="*/ 513588 h 513588"/>
              <a:gd name="connsiteX4" fmla="*/ 0 w 1011936"/>
              <a:gd name="connsiteY4" fmla="*/ 0 h 5135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513588">
                <a:moveTo>
                  <a:pt x="0" y="0"/>
                </a:moveTo>
                <a:lnTo>
                  <a:pt x="1011936" y="0"/>
                </a:lnTo>
                <a:lnTo>
                  <a:pt x="1011936" y="513588"/>
                </a:lnTo>
                <a:lnTo>
                  <a:pt x="0" y="51358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863084" y="2104644"/>
            <a:ext cx="1011935" cy="420623"/>
          </a:xfrm>
          <a:custGeom>
            <a:avLst/>
            <a:gdLst>
              <a:gd name="connsiteX0" fmla="*/ 0 w 1011935"/>
              <a:gd name="connsiteY0" fmla="*/ 0 h 420623"/>
              <a:gd name="connsiteX1" fmla="*/ 1011935 w 1011935"/>
              <a:gd name="connsiteY1" fmla="*/ 0 h 420623"/>
              <a:gd name="connsiteX2" fmla="*/ 1011935 w 1011935"/>
              <a:gd name="connsiteY2" fmla="*/ 420623 h 420623"/>
              <a:gd name="connsiteX3" fmla="*/ 0 w 1011935"/>
              <a:gd name="connsiteY3" fmla="*/ 420623 h 420623"/>
              <a:gd name="connsiteX4" fmla="*/ 0 w 1011935"/>
              <a:gd name="connsiteY4" fmla="*/ 0 h 420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420623">
                <a:moveTo>
                  <a:pt x="0" y="0"/>
                </a:moveTo>
                <a:lnTo>
                  <a:pt x="1011935" y="0"/>
                </a:lnTo>
                <a:lnTo>
                  <a:pt x="1011935" y="420623"/>
                </a:lnTo>
                <a:lnTo>
                  <a:pt x="0" y="420623"/>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481571" y="2142744"/>
            <a:ext cx="1013459" cy="336804"/>
          </a:xfrm>
          <a:custGeom>
            <a:avLst/>
            <a:gdLst>
              <a:gd name="connsiteX0" fmla="*/ 0 w 1013459"/>
              <a:gd name="connsiteY0" fmla="*/ 0 h 336804"/>
              <a:gd name="connsiteX1" fmla="*/ 1013459 w 1013459"/>
              <a:gd name="connsiteY1" fmla="*/ 0 h 336804"/>
              <a:gd name="connsiteX2" fmla="*/ 1013459 w 1013459"/>
              <a:gd name="connsiteY2" fmla="*/ 336804 h 336804"/>
              <a:gd name="connsiteX3" fmla="*/ 0 w 1013459"/>
              <a:gd name="connsiteY3" fmla="*/ 336804 h 336804"/>
              <a:gd name="connsiteX4" fmla="*/ 0 w 1013459"/>
              <a:gd name="connsiteY4" fmla="*/ 0 h 336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336804">
                <a:moveTo>
                  <a:pt x="0" y="0"/>
                </a:moveTo>
                <a:lnTo>
                  <a:pt x="1013459" y="0"/>
                </a:lnTo>
                <a:lnTo>
                  <a:pt x="1013459" y="336804"/>
                </a:lnTo>
                <a:lnTo>
                  <a:pt x="0" y="336804"/>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630170" y="2051050"/>
            <a:ext cx="619251" cy="21844"/>
          </a:xfrm>
          <a:custGeom>
            <a:avLst/>
            <a:gdLst>
              <a:gd name="connsiteX0" fmla="*/ 612901 w 619251"/>
              <a:gd name="connsiteY0" fmla="*/ 17017 h 21844"/>
              <a:gd name="connsiteX1" fmla="*/ 6350 w 619251"/>
              <a:gd name="connsiteY1" fmla="*/ 6350 h 21844"/>
            </a:gdLst>
            <a:ahLst/>
            <a:cxnLst>
              <a:cxn ang="0">
                <a:pos x="connsiteX0" y="connsiteY0"/>
              </a:cxn>
              <a:cxn ang="1">
                <a:pos x="connsiteX1" y="connsiteY1"/>
              </a:cxn>
            </a:cxnLst>
            <a:rect l="l" t="t" r="r" b="b"/>
            <a:pathLst>
              <a:path w="619251" h="21844">
                <a:moveTo>
                  <a:pt x="612901" y="1701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4248658" y="2061717"/>
            <a:ext cx="620776" cy="49276"/>
          </a:xfrm>
          <a:custGeom>
            <a:avLst/>
            <a:gdLst>
              <a:gd name="connsiteX0" fmla="*/ 614426 w 620776"/>
              <a:gd name="connsiteY0" fmla="*/ 42926 h 49276"/>
              <a:gd name="connsiteX1" fmla="*/ 6350 w 620776"/>
              <a:gd name="connsiteY1" fmla="*/ 6350 h 49276"/>
            </a:gdLst>
            <a:ahLst/>
            <a:cxnLst>
              <a:cxn ang="0">
                <a:pos x="connsiteX0" y="connsiteY0"/>
              </a:cxn>
              <a:cxn ang="1">
                <a:pos x="connsiteX1" y="connsiteY1"/>
              </a:cxn>
            </a:cxnLst>
            <a:rect l="l" t="t" r="r" b="b"/>
            <a:pathLst>
              <a:path w="620776" h="49276">
                <a:moveTo>
                  <a:pt x="614426" y="42926"/>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868670" y="2098294"/>
            <a:ext cx="619251" cy="50800"/>
          </a:xfrm>
          <a:custGeom>
            <a:avLst/>
            <a:gdLst>
              <a:gd name="connsiteX0" fmla="*/ 612901 w 619251"/>
              <a:gd name="connsiteY0" fmla="*/ 44450 h 50800"/>
              <a:gd name="connsiteX1" fmla="*/ 6350 w 619251"/>
              <a:gd name="connsiteY1" fmla="*/ 6350 h 50800"/>
            </a:gdLst>
            <a:ahLst/>
            <a:cxnLst>
              <a:cxn ang="0">
                <a:pos x="connsiteX0" y="connsiteY0"/>
              </a:cxn>
              <a:cxn ang="1">
                <a:pos x="connsiteX1" y="connsiteY1"/>
              </a:cxn>
            </a:cxnLst>
            <a:rect l="l" t="t" r="r" b="b"/>
            <a:pathLst>
              <a:path w="619251" h="50800">
                <a:moveTo>
                  <a:pt x="612901" y="444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1624583" y="2051304"/>
            <a:ext cx="1011936" cy="6095"/>
          </a:xfrm>
          <a:custGeom>
            <a:avLst/>
            <a:gdLst>
              <a:gd name="connsiteX0" fmla="*/ 0 w 1011936"/>
              <a:gd name="connsiteY0" fmla="*/ 3048 h 6095"/>
              <a:gd name="connsiteX1" fmla="*/ 1011936 w 1011936"/>
              <a:gd name="connsiteY1" fmla="*/ 3048 h 6095"/>
            </a:gdLst>
            <a:ahLst/>
            <a:cxnLst>
              <a:cxn ang="0">
                <a:pos x="connsiteX0" y="connsiteY0"/>
              </a:cxn>
              <a:cxn ang="1">
                <a:pos x="connsiteX1" y="connsiteY1"/>
              </a:cxn>
            </a:cxnLst>
            <a:rect l="l" t="t" r="r" b="b"/>
            <a:pathLst>
              <a:path w="1011936" h="6095">
                <a:moveTo>
                  <a:pt x="0" y="3048"/>
                </a:moveTo>
                <a:lnTo>
                  <a:pt x="1011936" y="3048"/>
                </a:lnTo>
              </a:path>
            </a:pathLst>
          </a:custGeom>
          <a:ln w="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3243072" y="2051304"/>
            <a:ext cx="1011936" cy="16764"/>
          </a:xfrm>
          <a:custGeom>
            <a:avLst/>
            <a:gdLst>
              <a:gd name="connsiteX0" fmla="*/ 0 w 1011936"/>
              <a:gd name="connsiteY0" fmla="*/ 8382 h 16764"/>
              <a:gd name="connsiteX1" fmla="*/ 1011936 w 1011936"/>
              <a:gd name="connsiteY1" fmla="*/ 8382 h 16764"/>
            </a:gdLst>
            <a:ahLst/>
            <a:cxnLst>
              <a:cxn ang="0">
                <a:pos x="connsiteX0" y="connsiteY0"/>
              </a:cxn>
              <a:cxn ang="1">
                <a:pos x="connsiteX1" y="connsiteY1"/>
              </a:cxn>
            </a:cxnLst>
            <a:rect l="l" t="t" r="r" b="b"/>
            <a:pathLst>
              <a:path w="1011936" h="16764">
                <a:moveTo>
                  <a:pt x="0" y="8382"/>
                </a:moveTo>
                <a:lnTo>
                  <a:pt x="1011936" y="8382"/>
                </a:lnTo>
              </a:path>
            </a:pathLst>
          </a:custGeom>
          <a:ln w="127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4863084" y="2051304"/>
            <a:ext cx="1011935" cy="53339"/>
          </a:xfrm>
          <a:custGeom>
            <a:avLst/>
            <a:gdLst>
              <a:gd name="connsiteX0" fmla="*/ 0 w 1011935"/>
              <a:gd name="connsiteY0" fmla="*/ 26669 h 53339"/>
              <a:gd name="connsiteX1" fmla="*/ 1011935 w 1011935"/>
              <a:gd name="connsiteY1" fmla="*/ 26669 h 53339"/>
            </a:gdLst>
            <a:ahLst/>
            <a:cxnLst>
              <a:cxn ang="0">
                <a:pos x="connsiteX0" y="connsiteY0"/>
              </a:cxn>
              <a:cxn ang="1">
                <a:pos x="connsiteX1" y="connsiteY1"/>
              </a:cxn>
            </a:cxnLst>
            <a:rect l="l" t="t" r="r" b="b"/>
            <a:pathLst>
              <a:path w="1011935" h="53339">
                <a:moveTo>
                  <a:pt x="0" y="26669"/>
                </a:moveTo>
                <a:lnTo>
                  <a:pt x="1011935" y="26669"/>
                </a:lnTo>
              </a:path>
            </a:pathLst>
          </a:custGeom>
          <a:ln w="635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81571" y="2051304"/>
            <a:ext cx="1013459" cy="91439"/>
          </a:xfrm>
          <a:custGeom>
            <a:avLst/>
            <a:gdLst>
              <a:gd name="connsiteX0" fmla="*/ 0 w 1013459"/>
              <a:gd name="connsiteY0" fmla="*/ 0 h 91439"/>
              <a:gd name="connsiteX1" fmla="*/ 1013459 w 1013459"/>
              <a:gd name="connsiteY1" fmla="*/ 0 h 91439"/>
              <a:gd name="connsiteX2" fmla="*/ 1013459 w 1013459"/>
              <a:gd name="connsiteY2" fmla="*/ 91439 h 91439"/>
              <a:gd name="connsiteX3" fmla="*/ 0 w 1013459"/>
              <a:gd name="connsiteY3" fmla="*/ 91439 h 91439"/>
              <a:gd name="connsiteX4" fmla="*/ 0 w 1013459"/>
              <a:gd name="connsiteY4" fmla="*/ 0 h 91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91439">
                <a:moveTo>
                  <a:pt x="0" y="0"/>
                </a:moveTo>
                <a:lnTo>
                  <a:pt x="1013459" y="0"/>
                </a:lnTo>
                <a:lnTo>
                  <a:pt x="1013459" y="91439"/>
                </a:lnTo>
                <a:lnTo>
                  <a:pt x="0" y="91439"/>
                </a:lnTo>
                <a:lnTo>
                  <a:pt x="0" y="0"/>
                </a:lnTo>
              </a:path>
            </a:pathLst>
          </a:custGeom>
          <a:solidFill>
            <a:srgbClr val="6336C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630170" y="2044954"/>
            <a:ext cx="619251" cy="21844"/>
          </a:xfrm>
          <a:custGeom>
            <a:avLst/>
            <a:gdLst>
              <a:gd name="connsiteX0" fmla="*/ 612901 w 619251"/>
              <a:gd name="connsiteY0" fmla="*/ 6350 h 21844"/>
              <a:gd name="connsiteX1" fmla="*/ 6350 w 619251"/>
              <a:gd name="connsiteY1" fmla="*/ 6350 h 21844"/>
            </a:gdLst>
            <a:ahLst/>
            <a:cxnLst>
              <a:cxn ang="0">
                <a:pos x="connsiteX0" y="connsiteY0"/>
              </a:cxn>
              <a:cxn ang="1">
                <a:pos x="connsiteX1" y="connsiteY1"/>
              </a:cxn>
            </a:cxnLst>
            <a:rect l="l" t="t" r="r" b="b"/>
            <a:pathLst>
              <a:path w="619251" h="21844">
                <a:moveTo>
                  <a:pt x="612901"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4248658" y="2044954"/>
            <a:ext cx="620776" cy="21844"/>
          </a:xfrm>
          <a:custGeom>
            <a:avLst/>
            <a:gdLst>
              <a:gd name="connsiteX0" fmla="*/ 614426 w 620776"/>
              <a:gd name="connsiteY0" fmla="*/ 6350 h 21844"/>
              <a:gd name="connsiteX1" fmla="*/ 6350 w 620776"/>
              <a:gd name="connsiteY1" fmla="*/ 6350 h 21844"/>
            </a:gdLst>
            <a:ahLst/>
            <a:cxnLst>
              <a:cxn ang="0">
                <a:pos x="connsiteX0" y="connsiteY0"/>
              </a:cxn>
              <a:cxn ang="1">
                <a:pos x="connsiteX1" y="connsiteY1"/>
              </a:cxn>
            </a:cxnLst>
            <a:rect l="l" t="t" r="r" b="b"/>
            <a:pathLst>
              <a:path w="620776" h="21844">
                <a:moveTo>
                  <a:pt x="61442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868670" y="2044954"/>
            <a:ext cx="619251" cy="21844"/>
          </a:xfrm>
          <a:custGeom>
            <a:avLst/>
            <a:gdLst>
              <a:gd name="connsiteX0" fmla="*/ 612901 w 619251"/>
              <a:gd name="connsiteY0" fmla="*/ 6350 h 21844"/>
              <a:gd name="connsiteX1" fmla="*/ 6350 w 619251"/>
              <a:gd name="connsiteY1" fmla="*/ 6350 h 21844"/>
            </a:gdLst>
            <a:ahLst/>
            <a:cxnLst>
              <a:cxn ang="0">
                <a:pos x="connsiteX0" y="connsiteY0"/>
              </a:cxn>
              <a:cxn ang="1">
                <a:pos x="connsiteX1" y="connsiteY1"/>
              </a:cxn>
            </a:cxnLst>
            <a:rect l="l" t="t" r="r" b="b"/>
            <a:pathLst>
              <a:path w="619251" h="21844">
                <a:moveTo>
                  <a:pt x="612901"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1314958" y="3916426"/>
            <a:ext cx="6489700" cy="21844"/>
          </a:xfrm>
          <a:custGeom>
            <a:avLst/>
            <a:gdLst>
              <a:gd name="connsiteX0" fmla="*/ 6350 w 6489700"/>
              <a:gd name="connsiteY0" fmla="*/ 6350 h 21844"/>
              <a:gd name="connsiteX1" fmla="*/ 6483349 w 6489700"/>
              <a:gd name="connsiteY1" fmla="*/ 6350 h 21844"/>
            </a:gdLst>
            <a:ahLst/>
            <a:cxnLst>
              <a:cxn ang="0">
                <a:pos x="connsiteX0" y="connsiteY0"/>
              </a:cxn>
              <a:cxn ang="1">
                <a:pos x="connsiteX1" y="connsiteY1"/>
              </a:cxn>
            </a:cxnLst>
            <a:rect l="l" t="t" r="r" b="b"/>
            <a:pathLst>
              <a:path w="6489700" h="21844">
                <a:moveTo>
                  <a:pt x="6350" y="6350"/>
                </a:moveTo>
                <a:lnTo>
                  <a:pt x="6483349"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3749040" y="4274820"/>
            <a:ext cx="64008" cy="64008"/>
          </a:xfrm>
          <a:custGeom>
            <a:avLst/>
            <a:gdLst>
              <a:gd name="connsiteX0" fmla="*/ 0 w 64008"/>
              <a:gd name="connsiteY0" fmla="*/ 64008 h 64008"/>
              <a:gd name="connsiteX1" fmla="*/ 64007 w 64008"/>
              <a:gd name="connsiteY1" fmla="*/ 64008 h 64008"/>
              <a:gd name="connsiteX2" fmla="*/ 64007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7" y="64008"/>
                </a:lnTo>
                <a:lnTo>
                  <a:pt x="64007" y="0"/>
                </a:lnTo>
                <a:lnTo>
                  <a:pt x="0" y="0"/>
                </a:lnTo>
                <a:lnTo>
                  <a:pt x="0" y="6400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4296155" y="4274820"/>
            <a:ext cx="62484" cy="64008"/>
          </a:xfrm>
          <a:custGeom>
            <a:avLst/>
            <a:gdLst>
              <a:gd name="connsiteX0" fmla="*/ 31241 w 62484"/>
              <a:gd name="connsiteY0" fmla="*/ 0 h 64008"/>
              <a:gd name="connsiteX1" fmla="*/ 31241 w 62484"/>
              <a:gd name="connsiteY1" fmla="*/ 64008 h 64008"/>
            </a:gdLst>
            <a:ahLst/>
            <a:cxnLst>
              <a:cxn ang="0">
                <a:pos x="connsiteX0" y="connsiteY0"/>
              </a:cxn>
              <a:cxn ang="1">
                <a:pos x="connsiteX1" y="connsiteY1"/>
              </a:cxn>
            </a:cxnLst>
            <a:rect l="l" t="t" r="r" b="b"/>
            <a:pathLst>
              <a:path w="62484" h="64008">
                <a:moveTo>
                  <a:pt x="31241" y="0"/>
                </a:moveTo>
                <a:lnTo>
                  <a:pt x="31241" y="64008"/>
                </a:lnTo>
              </a:path>
            </a:pathLst>
          </a:custGeom>
          <a:ln w="762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4757928" y="4274820"/>
            <a:ext cx="64008" cy="64008"/>
          </a:xfrm>
          <a:custGeom>
            <a:avLst/>
            <a:gdLst>
              <a:gd name="connsiteX0" fmla="*/ 0 w 64008"/>
              <a:gd name="connsiteY0" fmla="*/ 64008 h 64008"/>
              <a:gd name="connsiteX1" fmla="*/ 64007 w 64008"/>
              <a:gd name="connsiteY1" fmla="*/ 64008 h 64008"/>
              <a:gd name="connsiteX2" fmla="*/ 64007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7" y="64008"/>
                </a:lnTo>
                <a:lnTo>
                  <a:pt x="64007" y="0"/>
                </a:lnTo>
                <a:lnTo>
                  <a:pt x="0" y="0"/>
                </a:lnTo>
                <a:lnTo>
                  <a:pt x="0" y="64008"/>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5219700" y="4274820"/>
            <a:ext cx="64008" cy="64008"/>
          </a:xfrm>
          <a:custGeom>
            <a:avLst/>
            <a:gdLst>
              <a:gd name="connsiteX0" fmla="*/ 0 w 64008"/>
              <a:gd name="connsiteY0" fmla="*/ 64008 h 64008"/>
              <a:gd name="connsiteX1" fmla="*/ 64008 w 64008"/>
              <a:gd name="connsiteY1" fmla="*/ 64008 h 64008"/>
              <a:gd name="connsiteX2" fmla="*/ 64008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8" y="64008"/>
                </a:lnTo>
                <a:lnTo>
                  <a:pt x="64008" y="0"/>
                </a:lnTo>
                <a:lnTo>
                  <a:pt x="0" y="0"/>
                </a:lnTo>
                <a:lnTo>
                  <a:pt x="0" y="64008"/>
                </a:lnTo>
              </a:path>
            </a:pathLst>
          </a:custGeom>
          <a:solidFill>
            <a:srgbClr val="6336C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2" name="TextBox 1"/>
          <p:cNvSpPr txBox="1"/>
          <p:nvPr/>
        </p:nvSpPr>
        <p:spPr>
          <a:xfrm>
            <a:off x="1879600" y="1879600"/>
            <a:ext cx="495300" cy="2247900"/>
          </a:xfrm>
          <a:prstGeom prst="rect">
            <a:avLst/>
          </a:prstGeom>
          <a:noFill/>
        </p:spPr>
        <p:txBody>
          <a:bodyPr wrap="none" lIns="0" tIns="0" rIns="0" rtlCol="0">
            <a:spAutoFit/>
          </a:bodyPr>
          <a:lstStyle/>
          <a:p>
            <a:pPr>
              <a:lnSpc>
                <a:spcPts val="1300"/>
              </a:lnSpc>
              <a:tabLst/>
            </a:pPr>
            <a:r>
              <a:rPr lang="en-US" altLang="zh-CN" sz="1406" b="1" dirty="0" smtClean="0">
                <a:solidFill>
                  <a:srgbClr val="8087A4"/>
                </a:solidFill>
                <a:latin typeface="Times New Roman" pitchFamily="18" charset="0"/>
                <a:cs typeface="Times New Roman" pitchFamily="18" charset="0"/>
              </a:rPr>
              <a:t>0.36%</a:t>
            </a:r>
          </a:p>
          <a:p>
            <a:pPr>
              <a:lnSpc>
                <a:spcPts val="1000"/>
              </a:lnSpc>
            </a:pPr>
            <a:endParaRPr lang="en-US" altLang="zh-CN" dirty="0" smtClean="0"/>
          </a:p>
          <a:p>
            <a:pPr>
              <a:lnSpc>
                <a:spcPts val="2200"/>
              </a:lnSpc>
              <a:tabLst/>
            </a:pPr>
            <a:r>
              <a:rPr lang="en-US" altLang="zh-CN" sz="1403" b="1" dirty="0" smtClean="0">
                <a:solidFill>
                  <a:srgbClr val="FFFFFF"/>
                </a:solidFill>
                <a:latin typeface="Times New Roman" pitchFamily="18" charset="0"/>
                <a:cs typeface="Times New Roman" pitchFamily="18" charset="0"/>
              </a:rPr>
              <a:t>32.1%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pPr>
            <a:r>
              <a:rPr lang="en-US" altLang="zh-CN" sz="1403" b="1" dirty="0" smtClean="0">
                <a:solidFill>
                  <a:srgbClr val="FFFFFF"/>
                </a:solidFill>
                <a:latin typeface="Times New Roman" pitchFamily="18" charset="0"/>
                <a:cs typeface="Times New Roman" pitchFamily="18" charset="0"/>
              </a:rPr>
              <a:t>29.3%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403" b="1" dirty="0" smtClean="0">
                <a:solidFill>
                  <a:srgbClr val="FFFFFF"/>
                </a:solidFill>
                <a:latin typeface="Times New Roman" pitchFamily="18" charset="0"/>
                <a:cs typeface="Times New Roman" pitchFamily="18" charset="0"/>
              </a:rPr>
              <a:t>38.2%</a:t>
            </a:r>
          </a:p>
          <a:p>
            <a:pPr>
              <a:lnSpc>
                <a:spcPts val="1000"/>
              </a:lnSpc>
            </a:pPr>
            <a:endParaRPr lang="en-US" altLang="zh-CN" dirty="0" smtClean="0"/>
          </a:p>
          <a:p>
            <a:pPr>
              <a:lnSpc>
                <a:spcPts val="1000"/>
              </a:lnSpc>
            </a:pPr>
            <a:endParaRPr lang="en-US" altLang="zh-CN" dirty="0" smtClean="0"/>
          </a:p>
          <a:p>
            <a:pPr>
              <a:lnSpc>
                <a:spcPts val="1700"/>
              </a:lnSpc>
              <a:tabLst/>
            </a:pPr>
            <a:r>
              <a:rPr lang="en-US" altLang="zh-CN" sz="996" dirty="0" smtClean="0">
                <a:solidFill>
                  <a:srgbClr val="8087A4"/>
                </a:solidFill>
                <a:latin typeface="Times New Roman" pitchFamily="18" charset="0"/>
                <a:cs typeface="Times New Roman" pitchFamily="18" charset="0"/>
              </a:rPr>
              <a:t>2014Q1</a:t>
            </a:r>
          </a:p>
        </p:txBody>
      </p:sp>
      <p:sp>
        <p:nvSpPr>
          <p:cNvPr id="1033" name="TextBox 1"/>
          <p:cNvSpPr txBox="1"/>
          <p:nvPr/>
        </p:nvSpPr>
        <p:spPr>
          <a:xfrm>
            <a:off x="3492500" y="1866900"/>
            <a:ext cx="495300" cy="2260600"/>
          </a:xfrm>
          <a:prstGeom prst="rect">
            <a:avLst/>
          </a:prstGeom>
          <a:noFill/>
        </p:spPr>
        <p:txBody>
          <a:bodyPr wrap="none" lIns="0" tIns="0" rIns="0" rtlCol="0">
            <a:spAutoFit/>
          </a:bodyPr>
          <a:lstStyle/>
          <a:p>
            <a:pPr>
              <a:lnSpc>
                <a:spcPts val="1300"/>
              </a:lnSpc>
              <a:tabLst>
                <a:tab pos="25400" algn="l"/>
              </a:tabLst>
            </a:pPr>
            <a:r>
              <a:rPr lang="en-US" altLang="zh-CN" sz="1406" b="1" dirty="0" smtClean="0">
                <a:solidFill>
                  <a:srgbClr val="8087A4"/>
                </a:solidFill>
                <a:latin typeface="Times New Roman" pitchFamily="18" charset="0"/>
                <a:cs typeface="Times New Roman" pitchFamily="18" charset="0"/>
              </a:rPr>
              <a:t>0.92%</a:t>
            </a:r>
          </a:p>
          <a:p>
            <a:pPr>
              <a:lnSpc>
                <a:spcPts val="1000"/>
              </a:lnSpc>
            </a:pPr>
            <a:endParaRPr lang="en-US" altLang="zh-CN" dirty="0" smtClean="0"/>
          </a:p>
          <a:p>
            <a:pPr>
              <a:lnSpc>
                <a:spcPts val="2000"/>
              </a:lnSpc>
              <a:tabLst>
                <a:tab pos="25400" algn="l"/>
              </a:tabLst>
            </a:pPr>
            <a:r>
              <a:rPr lang="en-US" altLang="zh-CN" sz="1403" b="1" dirty="0" smtClean="0">
                <a:solidFill>
                  <a:srgbClr val="FFFFFF"/>
                </a:solidFill>
                <a:latin typeface="Times New Roman" pitchFamily="18" charset="0"/>
                <a:cs typeface="Times New Roman" pitchFamily="18" charset="0"/>
              </a:rPr>
              <a:t>27.4%</a:t>
            </a:r>
          </a:p>
          <a:p>
            <a:pPr>
              <a:lnSpc>
                <a:spcPts val="1000"/>
              </a:lnSpc>
            </a:pPr>
            <a:endParaRPr lang="en-US" altLang="zh-CN" dirty="0" smtClean="0"/>
          </a:p>
          <a:p>
            <a:pPr>
              <a:lnSpc>
                <a:spcPts val="1000"/>
              </a:lnSpc>
            </a:pPr>
            <a:endParaRPr lang="en-US" altLang="zh-CN" dirty="0" smtClean="0"/>
          </a:p>
          <a:p>
            <a:pPr>
              <a:lnSpc>
                <a:spcPts val="1800"/>
              </a:lnSpc>
              <a:tabLst>
                <a:tab pos="25400" algn="l"/>
              </a:tabLst>
            </a:pPr>
            <a:r>
              <a:rPr lang="en-US" altLang="zh-CN" sz="1403" b="1" dirty="0" smtClean="0">
                <a:solidFill>
                  <a:srgbClr val="FFFFFF"/>
                </a:solidFill>
                <a:latin typeface="Times New Roman" pitchFamily="18" charset="0"/>
                <a:cs typeface="Times New Roman" pitchFamily="18" charset="0"/>
              </a:rPr>
              <a:t>25.3%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5400" algn="l"/>
              </a:tabLst>
            </a:pPr>
            <a:r>
              <a:rPr lang="en-US" altLang="zh-CN" sz="1403" b="1" dirty="0" smtClean="0">
                <a:solidFill>
                  <a:srgbClr val="FFFFFF"/>
                </a:solidFill>
                <a:latin typeface="Times New Roman" pitchFamily="18" charset="0"/>
                <a:cs typeface="Times New Roman" pitchFamily="18" charset="0"/>
              </a:rPr>
              <a:t>46.4%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2014Q2</a:t>
            </a:r>
          </a:p>
        </p:txBody>
      </p:sp>
      <p:sp>
        <p:nvSpPr>
          <p:cNvPr id="1034" name="TextBox 1"/>
          <p:cNvSpPr txBox="1"/>
          <p:nvPr/>
        </p:nvSpPr>
        <p:spPr>
          <a:xfrm>
            <a:off x="5118100" y="1879600"/>
            <a:ext cx="495300" cy="2247900"/>
          </a:xfrm>
          <a:prstGeom prst="rect">
            <a:avLst/>
          </a:prstGeom>
          <a:noFill/>
        </p:spPr>
        <p:txBody>
          <a:bodyPr wrap="none" lIns="0" tIns="0" rIns="0" rtlCol="0">
            <a:spAutoFit/>
          </a:bodyPr>
          <a:lstStyle/>
          <a:p>
            <a:pPr>
              <a:lnSpc>
                <a:spcPts val="1200"/>
              </a:lnSpc>
              <a:tabLst>
                <a:tab pos="25400" algn="l"/>
              </a:tabLst>
            </a:pPr>
            <a:r>
              <a:rPr lang="en-US" altLang="zh-CN" sz="1403" b="1" dirty="0" smtClean="0">
                <a:solidFill>
                  <a:srgbClr val="8087A4"/>
                </a:solidFill>
                <a:latin typeface="Times New Roman" pitchFamily="18" charset="0"/>
                <a:cs typeface="Times New Roman" pitchFamily="18" charset="0"/>
              </a:rPr>
              <a:t>2.85%</a:t>
            </a:r>
          </a:p>
          <a:p>
            <a:pPr>
              <a:lnSpc>
                <a:spcPts val="1000"/>
              </a:lnSpc>
            </a:pPr>
            <a:endParaRPr lang="en-US" altLang="zh-CN" dirty="0" smtClean="0"/>
          </a:p>
          <a:p>
            <a:pPr>
              <a:lnSpc>
                <a:spcPts val="1800"/>
              </a:lnSpc>
              <a:tabLst>
                <a:tab pos="25400" algn="l"/>
              </a:tabLst>
            </a:pPr>
            <a:r>
              <a:rPr lang="en-US" altLang="zh-CN" sz="1403" b="1" dirty="0" smtClean="0">
                <a:solidFill>
                  <a:srgbClr val="FFFFFF"/>
                </a:solidFill>
                <a:latin typeface="Times New Roman" pitchFamily="18" charset="0"/>
                <a:cs typeface="Times New Roman" pitchFamily="18" charset="0"/>
              </a:rPr>
              <a:t>22.5%</a:t>
            </a:r>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sz="1403" b="1" dirty="0" smtClean="0">
                <a:solidFill>
                  <a:srgbClr val="FFFFFF"/>
                </a:solidFill>
                <a:latin typeface="Times New Roman" pitchFamily="18" charset="0"/>
                <a:cs typeface="Times New Roman" pitchFamily="18" charset="0"/>
              </a:rPr>
              <a:t>22.9%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5400" algn="l"/>
              </a:tabLst>
            </a:pPr>
            <a:r>
              <a:rPr lang="en-US" altLang="zh-CN" sz="1403" b="1" dirty="0" smtClean="0">
                <a:solidFill>
                  <a:srgbClr val="FFFFFF"/>
                </a:solidFill>
                <a:latin typeface="Times New Roman" pitchFamily="18" charset="0"/>
                <a:cs typeface="Times New Roman" pitchFamily="18" charset="0"/>
              </a:rPr>
              <a:t>51.7%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2014Q3</a:t>
            </a:r>
          </a:p>
        </p:txBody>
      </p:sp>
      <p:sp>
        <p:nvSpPr>
          <p:cNvPr id="1035" name="TextBox 1"/>
          <p:cNvSpPr txBox="1"/>
          <p:nvPr/>
        </p:nvSpPr>
        <p:spPr>
          <a:xfrm>
            <a:off x="6731000" y="1892300"/>
            <a:ext cx="533400" cy="2235200"/>
          </a:xfrm>
          <a:prstGeom prst="rect">
            <a:avLst/>
          </a:prstGeom>
          <a:noFill/>
        </p:spPr>
        <p:txBody>
          <a:bodyPr wrap="none" lIns="0" tIns="0" rIns="0" rtlCol="0">
            <a:spAutoFit/>
          </a:bodyPr>
          <a:lstStyle/>
          <a:p>
            <a:pPr>
              <a:lnSpc>
                <a:spcPts val="1300"/>
              </a:lnSpc>
              <a:tabLst>
                <a:tab pos="25400" algn="l"/>
                <a:tab pos="38100" algn="l"/>
              </a:tabLst>
            </a:pPr>
            <a:r>
              <a:rPr lang="en-US" altLang="zh-CN" dirty="0" smtClean="0"/>
              <a:t>		</a:t>
            </a:r>
            <a:r>
              <a:rPr lang="en-US" altLang="zh-CN" sz="1406" b="1" dirty="0" smtClean="0">
                <a:solidFill>
                  <a:srgbClr val="8087A4"/>
                </a:solidFill>
                <a:latin typeface="Times New Roman" pitchFamily="18" charset="0"/>
                <a:cs typeface="Times New Roman" pitchFamily="18" charset="0"/>
              </a:rPr>
              <a:t>4.86%</a:t>
            </a:r>
          </a:p>
          <a:p>
            <a:pPr>
              <a:lnSpc>
                <a:spcPts val="1000"/>
              </a:lnSpc>
            </a:pPr>
            <a:endParaRPr lang="en-US" altLang="zh-CN" dirty="0" smtClean="0"/>
          </a:p>
          <a:p>
            <a:pPr>
              <a:lnSpc>
                <a:spcPts val="1700"/>
              </a:lnSpc>
              <a:tabLst>
                <a:tab pos="25400" algn="l"/>
                <a:tab pos="38100" algn="l"/>
              </a:tabLst>
            </a:pPr>
            <a:r>
              <a:rPr lang="en-US" altLang="zh-CN" sz="1403" b="1" dirty="0" smtClean="0">
                <a:solidFill>
                  <a:srgbClr val="FFFFFF"/>
                </a:solidFill>
                <a:latin typeface="Times New Roman" pitchFamily="18" charset="0"/>
                <a:cs typeface="Times New Roman" pitchFamily="18" charset="0"/>
              </a:rPr>
              <a:t>18.0%</a:t>
            </a:r>
          </a:p>
          <a:p>
            <a:pPr>
              <a:lnSpc>
                <a:spcPts val="1000"/>
              </a:lnSpc>
            </a:pPr>
            <a:endParaRPr lang="en-US" altLang="zh-CN" dirty="0" smtClean="0"/>
          </a:p>
          <a:p>
            <a:pPr>
              <a:lnSpc>
                <a:spcPts val="1700"/>
              </a:lnSpc>
              <a:tabLst>
                <a:tab pos="25400" algn="l"/>
                <a:tab pos="38100" algn="l"/>
              </a:tabLst>
            </a:pPr>
            <a:r>
              <a:rPr lang="en-US" altLang="zh-CN" sz="1406" b="1" dirty="0" smtClean="0">
                <a:solidFill>
                  <a:srgbClr val="FFFFFF"/>
                </a:solidFill>
                <a:latin typeface="Times New Roman" pitchFamily="18" charset="0"/>
                <a:cs typeface="Times New Roman" pitchFamily="18" charset="0"/>
              </a:rPr>
              <a:t>19.9%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25400" algn="l"/>
                <a:tab pos="38100" algn="l"/>
              </a:tabLst>
            </a:pPr>
            <a:r>
              <a:rPr lang="en-US" altLang="zh-CN" sz="1403" b="1" dirty="0" smtClean="0">
                <a:solidFill>
                  <a:srgbClr val="FFFFFF"/>
                </a:solidFill>
                <a:latin typeface="Times New Roman" pitchFamily="18" charset="0"/>
                <a:cs typeface="Times New Roman" pitchFamily="18" charset="0"/>
              </a:rPr>
              <a:t>57.2%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5400" algn="l"/>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2014Q4</a:t>
            </a:r>
          </a:p>
        </p:txBody>
      </p:sp>
      <p:sp>
        <p:nvSpPr>
          <p:cNvPr id="1036" name="TextBox 1"/>
          <p:cNvSpPr txBox="1"/>
          <p:nvPr/>
        </p:nvSpPr>
        <p:spPr>
          <a:xfrm>
            <a:off x="393700" y="254000"/>
            <a:ext cx="7454900" cy="13970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用户的上网环境明显改善，使用</a:t>
            </a:r>
            <a:r>
              <a:rPr lang="en-US" altLang="zh-CN" sz="1403" b="1" dirty="0" smtClean="0">
                <a:solidFill>
                  <a:srgbClr val="1B88EA"/>
                </a:solidFill>
                <a:latin typeface="Tahoma" pitchFamily="18" charset="0"/>
                <a:cs typeface="Tahoma" pitchFamily="18" charset="0"/>
              </a:rPr>
              <a:t>WiFi</a:t>
            </a:r>
            <a:r>
              <a:rPr lang="en-US" altLang="zh-CN" sz="1403" b="1" dirty="0" smtClean="0">
                <a:solidFill>
                  <a:srgbClr val="1B88EA"/>
                </a:solidFill>
                <a:latin typeface="Microsoft YaHei UI" pitchFamily="18" charset="0"/>
                <a:cs typeface="Microsoft YaHei UI" pitchFamily="18" charset="0"/>
              </a:rPr>
              <a:t>上网的用户比例较年初有显著增长，</a:t>
            </a:r>
            <a:r>
              <a:rPr lang="en-US" altLang="zh-CN" sz="1403" b="1" dirty="0" smtClean="0">
                <a:solidFill>
                  <a:srgbClr val="1B88EA"/>
                </a:solidFill>
                <a:latin typeface="Tahoma" pitchFamily="18" charset="0"/>
                <a:cs typeface="Tahoma" pitchFamily="18" charset="0"/>
              </a:rPr>
              <a:t>4G</a:t>
            </a:r>
            <a:r>
              <a:rPr lang="en-US" altLang="zh-CN" sz="1403" b="1" dirty="0" smtClean="0">
                <a:solidFill>
                  <a:srgbClr val="1B88EA"/>
                </a:solidFill>
                <a:latin typeface="Microsoft YaHei UI" pitchFamily="18" charset="0"/>
                <a:cs typeface="Microsoft YaHei UI" pitchFamily="18" charset="0"/>
              </a:rPr>
              <a:t>用户增长也较快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616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移动智能终端用户上网环境分布</a:t>
            </a:r>
          </a:p>
        </p:txBody>
      </p:sp>
      <p:sp>
        <p:nvSpPr>
          <p:cNvPr id="1037" name="TextBox 1"/>
          <p:cNvSpPr txBox="1"/>
          <p:nvPr/>
        </p:nvSpPr>
        <p:spPr>
          <a:xfrm>
            <a:off x="3835400" y="4254500"/>
            <a:ext cx="2413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WiFi</a:t>
            </a:r>
          </a:p>
        </p:txBody>
      </p:sp>
      <p:sp>
        <p:nvSpPr>
          <p:cNvPr id="1038" name="TextBox 1"/>
          <p:cNvSpPr txBox="1"/>
          <p:nvPr/>
        </p:nvSpPr>
        <p:spPr>
          <a:xfrm>
            <a:off x="43815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3G</a:t>
            </a:r>
          </a:p>
        </p:txBody>
      </p:sp>
      <p:sp>
        <p:nvSpPr>
          <p:cNvPr id="1039" name="TextBox 1"/>
          <p:cNvSpPr txBox="1"/>
          <p:nvPr/>
        </p:nvSpPr>
        <p:spPr>
          <a:xfrm>
            <a:off x="48387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2G</a:t>
            </a:r>
          </a:p>
        </p:txBody>
      </p:sp>
      <p:sp>
        <p:nvSpPr>
          <p:cNvPr id="1040" name="TextBox 1"/>
          <p:cNvSpPr txBox="1"/>
          <p:nvPr/>
        </p:nvSpPr>
        <p:spPr>
          <a:xfrm>
            <a:off x="53086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4G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移动互联网用户行为分析</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393700" y="254000"/>
            <a:ext cx="56642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全国平均每部移动设备上安装</a:t>
            </a:r>
            <a:r>
              <a:rPr lang="en-US" altLang="zh-CN" sz="1403" b="1" dirty="0" smtClean="0">
                <a:solidFill>
                  <a:srgbClr val="1B88EA"/>
                </a:solidFill>
                <a:latin typeface="Tahoma" pitchFamily="18" charset="0"/>
                <a:cs typeface="Tahoma" pitchFamily="18" charset="0"/>
              </a:rPr>
              <a:t>34</a:t>
            </a:r>
            <a:r>
              <a:rPr lang="en-US" altLang="zh-CN" sz="1403" b="1" dirty="0" smtClean="0">
                <a:solidFill>
                  <a:srgbClr val="1B88EA"/>
                </a:solidFill>
                <a:latin typeface="Microsoft YaHei UI" pitchFamily="18" charset="0"/>
                <a:cs typeface="Microsoft YaHei UI" pitchFamily="18" charset="0"/>
              </a:rPr>
              <a:t>款应用，设备平均每天打开应用</a:t>
            </a:r>
            <a:r>
              <a:rPr lang="en-US" altLang="zh-CN" sz="1403" b="1" dirty="0" smtClean="0">
                <a:solidFill>
                  <a:srgbClr val="1B88EA"/>
                </a:solidFill>
                <a:latin typeface="Tahoma" pitchFamily="18" charset="0"/>
                <a:cs typeface="Tahoma" pitchFamily="18" charset="0"/>
              </a:rPr>
              <a:t>20</a:t>
            </a:r>
            <a:r>
              <a:rPr lang="en-US" altLang="zh-CN" sz="1403" b="1" dirty="0" smtClean="0">
                <a:solidFill>
                  <a:srgbClr val="1B88EA"/>
                </a:solidFill>
                <a:latin typeface="Microsoft YaHei UI" pitchFamily="18" charset="0"/>
                <a:cs typeface="Microsoft YaHei UI" pitchFamily="18" charset="0"/>
              </a:rPr>
              <a:t>款</a:t>
            </a:r>
          </a:p>
        </p:txBody>
      </p:sp>
      <p:sp>
        <p:nvSpPr>
          <p:cNvPr id="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5651500" y="2501900"/>
            <a:ext cx="812800" cy="800100"/>
          </a:xfrm>
          <a:prstGeom prst="rect">
            <a:avLst/>
          </a:prstGeom>
          <a:noFill/>
        </p:spPr>
        <p:txBody>
          <a:bodyPr wrap="none" lIns="0" tIns="0" rIns="0" rtlCol="0">
            <a:spAutoFit/>
          </a:bodyPr>
          <a:lstStyle/>
          <a:p>
            <a:pPr>
              <a:lnSpc>
                <a:spcPts val="6300"/>
              </a:lnSpc>
              <a:tabLst/>
            </a:pPr>
            <a:r>
              <a:rPr lang="en-US" altLang="zh-CN" sz="4802" dirty="0" smtClean="0">
                <a:solidFill>
                  <a:srgbClr val="FFFFFF"/>
                </a:solidFill>
                <a:latin typeface="Arial Black" pitchFamily="18" charset="0"/>
                <a:cs typeface="Arial Black" pitchFamily="18" charset="0"/>
              </a:rPr>
              <a:t>20</a:t>
            </a:r>
          </a:p>
        </p:txBody>
      </p:sp>
      <p:sp>
        <p:nvSpPr>
          <p:cNvPr id="5" name="TextBox 1"/>
          <p:cNvSpPr txBox="1"/>
          <p:nvPr/>
        </p:nvSpPr>
        <p:spPr>
          <a:xfrm>
            <a:off x="6464300" y="2984500"/>
            <a:ext cx="1778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款</a:t>
            </a:r>
          </a:p>
        </p:txBody>
      </p:sp>
      <p:sp>
        <p:nvSpPr>
          <p:cNvPr id="6" name="TextBox 1"/>
          <p:cNvSpPr txBox="1"/>
          <p:nvPr/>
        </p:nvSpPr>
        <p:spPr>
          <a:xfrm>
            <a:off x="2489200" y="2374900"/>
            <a:ext cx="1181100" cy="990600"/>
          </a:xfrm>
          <a:prstGeom prst="rect">
            <a:avLst/>
          </a:prstGeom>
          <a:noFill/>
        </p:spPr>
        <p:txBody>
          <a:bodyPr wrap="none" lIns="0" tIns="0" rIns="0" rtlCol="0">
            <a:spAutoFit/>
          </a:bodyPr>
          <a:lstStyle/>
          <a:p>
            <a:pPr>
              <a:lnSpc>
                <a:spcPts val="7800"/>
              </a:lnSpc>
              <a:tabLst/>
            </a:pPr>
            <a:r>
              <a:rPr lang="en-US" altLang="zh-CN" sz="6002" dirty="0" smtClean="0">
                <a:solidFill>
                  <a:srgbClr val="FFFFFF"/>
                </a:solidFill>
                <a:latin typeface="Arial Black" pitchFamily="18" charset="0"/>
                <a:cs typeface="Arial Black" pitchFamily="18" charset="0"/>
              </a:rPr>
              <a:t>34</a:t>
            </a:r>
            <a:r>
              <a:rPr lang="en-US" altLang="zh-CN" sz="1403" b="1" dirty="0" smtClean="0">
                <a:solidFill>
                  <a:srgbClr val="FFFFFF"/>
                </a:solidFill>
                <a:latin typeface="Microsoft YaHei UI" pitchFamily="18" charset="0"/>
                <a:cs typeface="Microsoft YaHei UI" pitchFamily="18" charset="0"/>
              </a:rPr>
              <a:t>款</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89075" y="2712720"/>
            <a:ext cx="387096" cy="1048511"/>
          </a:xfrm>
          <a:custGeom>
            <a:avLst/>
            <a:gdLst>
              <a:gd name="connsiteX0" fmla="*/ 0 w 387096"/>
              <a:gd name="connsiteY0" fmla="*/ 1048511 h 1048511"/>
              <a:gd name="connsiteX1" fmla="*/ 387096 w 387096"/>
              <a:gd name="connsiteY1" fmla="*/ 1048511 h 1048511"/>
              <a:gd name="connsiteX2" fmla="*/ 387096 w 387096"/>
              <a:gd name="connsiteY2" fmla="*/ 0 h 1048511"/>
              <a:gd name="connsiteX3" fmla="*/ 0 w 387096"/>
              <a:gd name="connsiteY3" fmla="*/ 0 h 1048511"/>
              <a:gd name="connsiteX4" fmla="*/ 0 w 387096"/>
              <a:gd name="connsiteY4" fmla="*/ 1048511 h 10485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048511">
                <a:moveTo>
                  <a:pt x="0" y="1048511"/>
                </a:moveTo>
                <a:lnTo>
                  <a:pt x="387096" y="1048511"/>
                </a:lnTo>
                <a:lnTo>
                  <a:pt x="387096" y="0"/>
                </a:lnTo>
                <a:lnTo>
                  <a:pt x="0" y="0"/>
                </a:lnTo>
                <a:lnTo>
                  <a:pt x="0" y="1048511"/>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335523" y="2427732"/>
            <a:ext cx="388620" cy="1333500"/>
          </a:xfrm>
          <a:custGeom>
            <a:avLst/>
            <a:gdLst>
              <a:gd name="connsiteX0" fmla="*/ 0 w 388620"/>
              <a:gd name="connsiteY0" fmla="*/ 1333500 h 1333500"/>
              <a:gd name="connsiteX1" fmla="*/ 388620 w 388620"/>
              <a:gd name="connsiteY1" fmla="*/ 1333500 h 1333500"/>
              <a:gd name="connsiteX2" fmla="*/ 388620 w 388620"/>
              <a:gd name="connsiteY2" fmla="*/ 0 h 1333500"/>
              <a:gd name="connsiteX3" fmla="*/ 0 w 388620"/>
              <a:gd name="connsiteY3" fmla="*/ 0 h 1333500"/>
              <a:gd name="connsiteX4" fmla="*/ 0 w 388620"/>
              <a:gd name="connsiteY4" fmla="*/ 133350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1333500"/>
                </a:moveTo>
                <a:lnTo>
                  <a:pt x="388620" y="1333500"/>
                </a:lnTo>
                <a:lnTo>
                  <a:pt x="388620" y="0"/>
                </a:lnTo>
                <a:lnTo>
                  <a:pt x="0" y="0"/>
                </a:lnTo>
                <a:lnTo>
                  <a:pt x="0" y="13335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609344" y="2618232"/>
            <a:ext cx="388620" cy="1143000"/>
          </a:xfrm>
          <a:custGeom>
            <a:avLst/>
            <a:gdLst>
              <a:gd name="connsiteX0" fmla="*/ 0 w 388620"/>
              <a:gd name="connsiteY0" fmla="*/ 0 h 1143000"/>
              <a:gd name="connsiteX1" fmla="*/ 388620 w 388620"/>
              <a:gd name="connsiteY1" fmla="*/ 0 h 1143000"/>
              <a:gd name="connsiteX2" fmla="*/ 388620 w 388620"/>
              <a:gd name="connsiteY2" fmla="*/ 1143000 h 1143000"/>
              <a:gd name="connsiteX3" fmla="*/ 0 w 388620"/>
              <a:gd name="connsiteY3" fmla="*/ 1143000 h 1143000"/>
              <a:gd name="connsiteX4" fmla="*/ 0 w 388620"/>
              <a:gd name="connsiteY4" fmla="*/ 0 h 1143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143000">
                <a:moveTo>
                  <a:pt x="0" y="0"/>
                </a:moveTo>
                <a:lnTo>
                  <a:pt x="388620" y="0"/>
                </a:lnTo>
                <a:lnTo>
                  <a:pt x="388620" y="1143000"/>
                </a:lnTo>
                <a:lnTo>
                  <a:pt x="0" y="11430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231135" y="2522220"/>
            <a:ext cx="387096" cy="1239011"/>
          </a:xfrm>
          <a:custGeom>
            <a:avLst/>
            <a:gdLst>
              <a:gd name="connsiteX0" fmla="*/ 0 w 387096"/>
              <a:gd name="connsiteY0" fmla="*/ 0 h 1239011"/>
              <a:gd name="connsiteX1" fmla="*/ 387096 w 387096"/>
              <a:gd name="connsiteY1" fmla="*/ 0 h 1239011"/>
              <a:gd name="connsiteX2" fmla="*/ 387096 w 387096"/>
              <a:gd name="connsiteY2" fmla="*/ 1239011 h 1239011"/>
              <a:gd name="connsiteX3" fmla="*/ 0 w 387096"/>
              <a:gd name="connsiteY3" fmla="*/ 1239011 h 1239011"/>
              <a:gd name="connsiteX4" fmla="*/ 0 w 387096"/>
              <a:gd name="connsiteY4" fmla="*/ 0 h 1239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239011">
                <a:moveTo>
                  <a:pt x="0" y="0"/>
                </a:moveTo>
                <a:lnTo>
                  <a:pt x="387096" y="0"/>
                </a:lnTo>
                <a:lnTo>
                  <a:pt x="387096" y="1239011"/>
                </a:lnTo>
                <a:lnTo>
                  <a:pt x="0" y="123901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851404" y="2522220"/>
            <a:ext cx="388620" cy="1239011"/>
          </a:xfrm>
          <a:custGeom>
            <a:avLst/>
            <a:gdLst>
              <a:gd name="connsiteX0" fmla="*/ 0 w 388620"/>
              <a:gd name="connsiteY0" fmla="*/ 0 h 1239011"/>
              <a:gd name="connsiteX1" fmla="*/ 388619 w 388620"/>
              <a:gd name="connsiteY1" fmla="*/ 0 h 1239011"/>
              <a:gd name="connsiteX2" fmla="*/ 388619 w 388620"/>
              <a:gd name="connsiteY2" fmla="*/ 1239011 h 1239011"/>
              <a:gd name="connsiteX3" fmla="*/ 0 w 388620"/>
              <a:gd name="connsiteY3" fmla="*/ 1239011 h 1239011"/>
              <a:gd name="connsiteX4" fmla="*/ 0 w 388620"/>
              <a:gd name="connsiteY4" fmla="*/ 0 h 1239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239011">
                <a:moveTo>
                  <a:pt x="0" y="0"/>
                </a:moveTo>
                <a:lnTo>
                  <a:pt x="388619" y="0"/>
                </a:lnTo>
                <a:lnTo>
                  <a:pt x="388619" y="1239011"/>
                </a:lnTo>
                <a:lnTo>
                  <a:pt x="0" y="123901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473196" y="2427732"/>
            <a:ext cx="387096" cy="1333500"/>
          </a:xfrm>
          <a:custGeom>
            <a:avLst/>
            <a:gdLst>
              <a:gd name="connsiteX0" fmla="*/ 0 w 387096"/>
              <a:gd name="connsiteY0" fmla="*/ 0 h 1333500"/>
              <a:gd name="connsiteX1" fmla="*/ 387095 w 387096"/>
              <a:gd name="connsiteY1" fmla="*/ 0 h 1333500"/>
              <a:gd name="connsiteX2" fmla="*/ 387095 w 387096"/>
              <a:gd name="connsiteY2" fmla="*/ 1333500 h 1333500"/>
              <a:gd name="connsiteX3" fmla="*/ 0 w 387096"/>
              <a:gd name="connsiteY3" fmla="*/ 1333500 h 1333500"/>
              <a:gd name="connsiteX4" fmla="*/ 0 w 387096"/>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333500">
                <a:moveTo>
                  <a:pt x="0" y="0"/>
                </a:moveTo>
                <a:lnTo>
                  <a:pt x="387095" y="0"/>
                </a:lnTo>
                <a:lnTo>
                  <a:pt x="387095"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93464" y="2427732"/>
            <a:ext cx="388620" cy="1333500"/>
          </a:xfrm>
          <a:custGeom>
            <a:avLst/>
            <a:gdLst>
              <a:gd name="connsiteX0" fmla="*/ 0 w 388620"/>
              <a:gd name="connsiteY0" fmla="*/ 0 h 1333500"/>
              <a:gd name="connsiteX1" fmla="*/ 388620 w 388620"/>
              <a:gd name="connsiteY1" fmla="*/ 0 h 1333500"/>
              <a:gd name="connsiteX2" fmla="*/ 388620 w 388620"/>
              <a:gd name="connsiteY2" fmla="*/ 1333500 h 1333500"/>
              <a:gd name="connsiteX3" fmla="*/ 0 w 388620"/>
              <a:gd name="connsiteY3" fmla="*/ 1333500 h 1333500"/>
              <a:gd name="connsiteX4" fmla="*/ 0 w 388620"/>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0"/>
                </a:moveTo>
                <a:lnTo>
                  <a:pt x="388620" y="0"/>
                </a:lnTo>
                <a:lnTo>
                  <a:pt x="388620"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13732" y="2427732"/>
            <a:ext cx="388620" cy="1333500"/>
          </a:xfrm>
          <a:custGeom>
            <a:avLst/>
            <a:gdLst>
              <a:gd name="connsiteX0" fmla="*/ 0 w 388620"/>
              <a:gd name="connsiteY0" fmla="*/ 0 h 1333500"/>
              <a:gd name="connsiteX1" fmla="*/ 388620 w 388620"/>
              <a:gd name="connsiteY1" fmla="*/ 0 h 1333500"/>
              <a:gd name="connsiteX2" fmla="*/ 388620 w 388620"/>
              <a:gd name="connsiteY2" fmla="*/ 1333500 h 1333500"/>
              <a:gd name="connsiteX3" fmla="*/ 0 w 388620"/>
              <a:gd name="connsiteY3" fmla="*/ 1333500 h 1333500"/>
              <a:gd name="connsiteX4" fmla="*/ 0 w 388620"/>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0"/>
                </a:moveTo>
                <a:lnTo>
                  <a:pt x="388620" y="0"/>
                </a:lnTo>
                <a:lnTo>
                  <a:pt x="388620"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55791" y="2333244"/>
            <a:ext cx="388620" cy="1427988"/>
          </a:xfrm>
          <a:custGeom>
            <a:avLst/>
            <a:gdLst>
              <a:gd name="connsiteX0" fmla="*/ 0 w 388620"/>
              <a:gd name="connsiteY0" fmla="*/ 0 h 1427988"/>
              <a:gd name="connsiteX1" fmla="*/ 388620 w 388620"/>
              <a:gd name="connsiteY1" fmla="*/ 0 h 1427988"/>
              <a:gd name="connsiteX2" fmla="*/ 388620 w 388620"/>
              <a:gd name="connsiteY2" fmla="*/ 1427988 h 1427988"/>
              <a:gd name="connsiteX3" fmla="*/ 0 w 388620"/>
              <a:gd name="connsiteY3" fmla="*/ 1427988 h 1427988"/>
              <a:gd name="connsiteX4" fmla="*/ 0 w 38862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427988">
                <a:moveTo>
                  <a:pt x="0" y="0"/>
                </a:moveTo>
                <a:lnTo>
                  <a:pt x="388620" y="0"/>
                </a:lnTo>
                <a:lnTo>
                  <a:pt x="388620"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77583" y="2333244"/>
            <a:ext cx="388620" cy="1427988"/>
          </a:xfrm>
          <a:custGeom>
            <a:avLst/>
            <a:gdLst>
              <a:gd name="connsiteX0" fmla="*/ 0 w 388620"/>
              <a:gd name="connsiteY0" fmla="*/ 0 h 1427988"/>
              <a:gd name="connsiteX1" fmla="*/ 388620 w 388620"/>
              <a:gd name="connsiteY1" fmla="*/ 0 h 1427988"/>
              <a:gd name="connsiteX2" fmla="*/ 388620 w 388620"/>
              <a:gd name="connsiteY2" fmla="*/ 1427988 h 1427988"/>
              <a:gd name="connsiteX3" fmla="*/ 0 w 388620"/>
              <a:gd name="connsiteY3" fmla="*/ 1427988 h 1427988"/>
              <a:gd name="connsiteX4" fmla="*/ 0 w 38862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427988">
                <a:moveTo>
                  <a:pt x="0" y="0"/>
                </a:moveTo>
                <a:lnTo>
                  <a:pt x="388620" y="0"/>
                </a:lnTo>
                <a:lnTo>
                  <a:pt x="388620"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97852" y="2333244"/>
            <a:ext cx="388619" cy="1427988"/>
          </a:xfrm>
          <a:custGeom>
            <a:avLst/>
            <a:gdLst>
              <a:gd name="connsiteX0" fmla="*/ 0 w 388619"/>
              <a:gd name="connsiteY0" fmla="*/ 0 h 1427988"/>
              <a:gd name="connsiteX1" fmla="*/ 388619 w 388619"/>
              <a:gd name="connsiteY1" fmla="*/ 0 h 1427988"/>
              <a:gd name="connsiteX2" fmla="*/ 388619 w 388619"/>
              <a:gd name="connsiteY2" fmla="*/ 1427988 h 1427988"/>
              <a:gd name="connsiteX3" fmla="*/ 0 w 388619"/>
              <a:gd name="connsiteY3" fmla="*/ 1427988 h 1427988"/>
              <a:gd name="connsiteX4" fmla="*/ 0 w 388619"/>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19" h="1427988">
                <a:moveTo>
                  <a:pt x="0" y="0"/>
                </a:moveTo>
                <a:lnTo>
                  <a:pt x="388619" y="0"/>
                </a:lnTo>
                <a:lnTo>
                  <a:pt x="388619"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819643" y="2333244"/>
            <a:ext cx="387096" cy="1427988"/>
          </a:xfrm>
          <a:custGeom>
            <a:avLst/>
            <a:gdLst>
              <a:gd name="connsiteX0" fmla="*/ 0 w 387096"/>
              <a:gd name="connsiteY0" fmla="*/ 0 h 1427988"/>
              <a:gd name="connsiteX1" fmla="*/ 387096 w 387096"/>
              <a:gd name="connsiteY1" fmla="*/ 0 h 1427988"/>
              <a:gd name="connsiteX2" fmla="*/ 387096 w 387096"/>
              <a:gd name="connsiteY2" fmla="*/ 1427988 h 1427988"/>
              <a:gd name="connsiteX3" fmla="*/ 0 w 387096"/>
              <a:gd name="connsiteY3" fmla="*/ 1427988 h 1427988"/>
              <a:gd name="connsiteX4" fmla="*/ 0 w 387096"/>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427988">
                <a:moveTo>
                  <a:pt x="0" y="0"/>
                </a:moveTo>
                <a:lnTo>
                  <a:pt x="387096" y="0"/>
                </a:lnTo>
                <a:lnTo>
                  <a:pt x="387096"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865377" y="3754882"/>
            <a:ext cx="7465059" cy="21844"/>
          </a:xfrm>
          <a:custGeom>
            <a:avLst/>
            <a:gdLst>
              <a:gd name="connsiteX0" fmla="*/ 6350 w 7465059"/>
              <a:gd name="connsiteY0" fmla="*/ 6350 h 21844"/>
              <a:gd name="connsiteX1" fmla="*/ 7458710 w 7465059"/>
              <a:gd name="connsiteY1" fmla="*/ 6350 h 21844"/>
            </a:gdLst>
            <a:ahLst/>
            <a:cxnLst>
              <a:cxn ang="0">
                <a:pos x="connsiteX0" y="connsiteY0"/>
              </a:cxn>
              <a:cxn ang="1">
                <a:pos x="connsiteX1" y="connsiteY1"/>
              </a:cxn>
            </a:cxnLst>
            <a:rect l="l" t="t" r="r" b="b"/>
            <a:pathLst>
              <a:path w="7465059" h="21844">
                <a:moveTo>
                  <a:pt x="6350" y="6350"/>
                </a:moveTo>
                <a:lnTo>
                  <a:pt x="7458710"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1092200" y="2794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31</a:t>
            </a:r>
          </a:p>
        </p:txBody>
      </p:sp>
      <p:sp>
        <p:nvSpPr>
          <p:cNvPr id="19" name="TextBox 1"/>
          <p:cNvSpPr txBox="1"/>
          <p:nvPr/>
        </p:nvSpPr>
        <p:spPr>
          <a:xfrm>
            <a:off x="1714500" y="27051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32</a:t>
            </a:r>
          </a:p>
        </p:txBody>
      </p:sp>
      <p:sp>
        <p:nvSpPr>
          <p:cNvPr id="20" name="TextBox 1"/>
          <p:cNvSpPr txBox="1"/>
          <p:nvPr/>
        </p:nvSpPr>
        <p:spPr>
          <a:xfrm>
            <a:off x="2336800" y="26035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33</a:t>
            </a:r>
          </a:p>
        </p:txBody>
      </p:sp>
      <p:sp>
        <p:nvSpPr>
          <p:cNvPr id="21" name="TextBox 1"/>
          <p:cNvSpPr txBox="1"/>
          <p:nvPr/>
        </p:nvSpPr>
        <p:spPr>
          <a:xfrm>
            <a:off x="2959100" y="26035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33</a:t>
            </a:r>
          </a:p>
        </p:txBody>
      </p:sp>
      <p:sp>
        <p:nvSpPr>
          <p:cNvPr id="22" name="TextBox 1"/>
          <p:cNvSpPr txBox="1"/>
          <p:nvPr/>
        </p:nvSpPr>
        <p:spPr>
          <a:xfrm>
            <a:off x="35687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3" name="TextBox 1"/>
          <p:cNvSpPr txBox="1"/>
          <p:nvPr/>
        </p:nvSpPr>
        <p:spPr>
          <a:xfrm>
            <a:off x="41910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4" name="TextBox 1"/>
          <p:cNvSpPr txBox="1"/>
          <p:nvPr/>
        </p:nvSpPr>
        <p:spPr>
          <a:xfrm>
            <a:off x="48133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5" name="TextBox 1"/>
          <p:cNvSpPr txBox="1"/>
          <p:nvPr/>
        </p:nvSpPr>
        <p:spPr>
          <a:xfrm>
            <a:off x="54356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6" name="TextBox 1"/>
          <p:cNvSpPr txBox="1"/>
          <p:nvPr/>
        </p:nvSpPr>
        <p:spPr>
          <a:xfrm>
            <a:off x="60579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7" name="TextBox 1"/>
          <p:cNvSpPr txBox="1"/>
          <p:nvPr/>
        </p:nvSpPr>
        <p:spPr>
          <a:xfrm>
            <a:off x="66802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8" name="TextBox 1"/>
          <p:cNvSpPr txBox="1"/>
          <p:nvPr/>
        </p:nvSpPr>
        <p:spPr>
          <a:xfrm>
            <a:off x="73025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9" name="TextBox 1"/>
          <p:cNvSpPr txBox="1"/>
          <p:nvPr/>
        </p:nvSpPr>
        <p:spPr>
          <a:xfrm>
            <a:off x="79248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30" name="TextBox 1"/>
          <p:cNvSpPr txBox="1"/>
          <p:nvPr/>
        </p:nvSpPr>
        <p:spPr>
          <a:xfrm>
            <a:off x="10541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杭州</a:t>
            </a:r>
          </a:p>
        </p:txBody>
      </p:sp>
      <p:sp>
        <p:nvSpPr>
          <p:cNvPr id="31" name="TextBox 1"/>
          <p:cNvSpPr txBox="1"/>
          <p:nvPr/>
        </p:nvSpPr>
        <p:spPr>
          <a:xfrm>
            <a:off x="16764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上海</a:t>
            </a:r>
          </a:p>
        </p:txBody>
      </p:sp>
      <p:sp>
        <p:nvSpPr>
          <p:cNvPr id="1024" name="TextBox 1"/>
          <p:cNvSpPr txBox="1"/>
          <p:nvPr/>
        </p:nvSpPr>
        <p:spPr>
          <a:xfrm>
            <a:off x="22860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北京</a:t>
            </a:r>
          </a:p>
        </p:txBody>
      </p:sp>
      <p:sp>
        <p:nvSpPr>
          <p:cNvPr id="1025" name="TextBox 1"/>
          <p:cNvSpPr txBox="1"/>
          <p:nvPr/>
        </p:nvSpPr>
        <p:spPr>
          <a:xfrm>
            <a:off x="29083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重庆</a:t>
            </a:r>
          </a:p>
        </p:txBody>
      </p:sp>
      <p:sp>
        <p:nvSpPr>
          <p:cNvPr id="1026" name="TextBox 1"/>
          <p:cNvSpPr txBox="1"/>
          <p:nvPr/>
        </p:nvSpPr>
        <p:spPr>
          <a:xfrm>
            <a:off x="35306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深圳</a:t>
            </a:r>
          </a:p>
        </p:txBody>
      </p:sp>
      <p:sp>
        <p:nvSpPr>
          <p:cNvPr id="1028" name="TextBox 1"/>
          <p:cNvSpPr txBox="1"/>
          <p:nvPr/>
        </p:nvSpPr>
        <p:spPr>
          <a:xfrm>
            <a:off x="41529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郑州</a:t>
            </a:r>
          </a:p>
        </p:txBody>
      </p:sp>
      <p:sp>
        <p:nvSpPr>
          <p:cNvPr id="1029" name="TextBox 1"/>
          <p:cNvSpPr txBox="1"/>
          <p:nvPr/>
        </p:nvSpPr>
        <p:spPr>
          <a:xfrm>
            <a:off x="4648200" y="3873500"/>
            <a:ext cx="1117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乌鲁木齐</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全国平均</a:t>
            </a:r>
          </a:p>
        </p:txBody>
      </p:sp>
      <p:sp>
        <p:nvSpPr>
          <p:cNvPr id="1030" name="TextBox 1"/>
          <p:cNvSpPr txBox="1"/>
          <p:nvPr/>
        </p:nvSpPr>
        <p:spPr>
          <a:xfrm>
            <a:off x="60198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广州</a:t>
            </a:r>
          </a:p>
        </p:txBody>
      </p:sp>
      <p:sp>
        <p:nvSpPr>
          <p:cNvPr id="1031" name="TextBox 1"/>
          <p:cNvSpPr txBox="1"/>
          <p:nvPr/>
        </p:nvSpPr>
        <p:spPr>
          <a:xfrm>
            <a:off x="66421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昆明</a:t>
            </a:r>
          </a:p>
        </p:txBody>
      </p:sp>
      <p:sp>
        <p:nvSpPr>
          <p:cNvPr id="1032" name="TextBox 1"/>
          <p:cNvSpPr txBox="1"/>
          <p:nvPr/>
        </p:nvSpPr>
        <p:spPr>
          <a:xfrm>
            <a:off x="72644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济南</a:t>
            </a:r>
          </a:p>
        </p:txBody>
      </p:sp>
      <p:sp>
        <p:nvSpPr>
          <p:cNvPr id="1033" name="TextBox 1"/>
          <p:cNvSpPr txBox="1"/>
          <p:nvPr/>
        </p:nvSpPr>
        <p:spPr>
          <a:xfrm>
            <a:off x="7823200" y="3873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哈尔滨</a:t>
            </a:r>
          </a:p>
        </p:txBody>
      </p:sp>
      <p:sp>
        <p:nvSpPr>
          <p:cNvPr id="1034" name="TextBox 1"/>
          <p:cNvSpPr txBox="1"/>
          <p:nvPr/>
        </p:nvSpPr>
        <p:spPr>
          <a:xfrm>
            <a:off x="393700" y="254000"/>
            <a:ext cx="5727700" cy="1435100"/>
          </a:xfrm>
          <a:prstGeom prst="rect">
            <a:avLst/>
          </a:prstGeom>
          <a:noFill/>
        </p:spPr>
        <p:txBody>
          <a:bodyPr wrap="none" lIns="0" tIns="0" rIns="0" rtlCol="0">
            <a:spAutoFit/>
          </a:bodyPr>
          <a:lstStyle/>
          <a:p>
            <a:pPr>
              <a:lnSpc>
                <a:spcPts val="1400"/>
              </a:lnSpc>
              <a:tabLst>
                <a:tab pos="241300" algn="l"/>
                <a:tab pos="2692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692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越发达的地区用户安装应用款数越少</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92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平均每部移动设备安装应用款数</a:t>
            </a:r>
          </a:p>
        </p:txBody>
      </p:sp>
      <p:sp>
        <p:nvSpPr>
          <p:cNvPr id="1035" name="TextBox 1"/>
          <p:cNvSpPr txBox="1"/>
          <p:nvPr/>
        </p:nvSpPr>
        <p:spPr>
          <a:xfrm>
            <a:off x="825500" y="4165600"/>
            <a:ext cx="7835900" cy="850900"/>
          </a:xfrm>
          <a:prstGeom prst="rect">
            <a:avLst/>
          </a:prstGeom>
          <a:noFill/>
        </p:spPr>
        <p:txBody>
          <a:bodyPr wrap="none" lIns="0" tIns="0" rIns="0" rtlCol="0">
            <a:spAutoFit/>
          </a:bodyPr>
          <a:lstStyle/>
          <a:p>
            <a:pPr>
              <a:lnSpc>
                <a:spcPts val="1300"/>
              </a:lnSpc>
              <a:tabLst>
                <a:tab pos="4546600" algn="l"/>
                <a:tab pos="6883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单位：款</a:t>
            </a:r>
          </a:p>
          <a:p>
            <a:pPr>
              <a:lnSpc>
                <a:spcPts val="1800"/>
              </a:lnSpc>
              <a:tabLst>
                <a:tab pos="4546600" algn="l"/>
                <a:tab pos="68834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8834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一线城市用户的应用喜好呈现不同特征，北京用户打车需求更高、上海用户热衷理财、深圳用户爱看视</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频、广州用户爱玩游戏</a:t>
            </a:r>
          </a:p>
        </p:txBody>
      </p:sp>
      <p:sp>
        <p:nvSpPr>
          <p:cNvPr id="3" name="TextBox 1"/>
          <p:cNvSpPr txBox="1"/>
          <p:nvPr/>
        </p:nvSpPr>
        <p:spPr>
          <a:xfrm>
            <a:off x="825500" y="4241800"/>
            <a:ext cx="7835900" cy="7747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备注：各类应用偏好使用</a:t>
            </a:r>
            <a:r>
              <a:rPr lang="en-US" altLang="zh-CN" sz="996" dirty="0" smtClean="0">
                <a:solidFill>
                  <a:srgbClr val="8087A4"/>
                </a:solidFill>
                <a:latin typeface="Tahoma" pitchFamily="18" charset="0"/>
                <a:cs typeface="Tahoma" pitchFamily="18" charset="0"/>
              </a:rPr>
              <a:t>TGI</a:t>
            </a:r>
            <a:r>
              <a:rPr lang="en-US" altLang="zh-CN" sz="996" dirty="0" smtClean="0">
                <a:solidFill>
                  <a:srgbClr val="8087A4"/>
                </a:solidFill>
                <a:latin typeface="Microsoft YaHei UI" pitchFamily="18" charset="0"/>
                <a:cs typeface="Microsoft YaHei UI" pitchFamily="18" charset="0"/>
              </a:rPr>
              <a:t>指数表示，</a:t>
            </a:r>
            <a:r>
              <a:rPr lang="en-US" altLang="zh-CN" sz="996" dirty="0" smtClean="0">
                <a:solidFill>
                  <a:srgbClr val="8087A4"/>
                </a:solidFill>
                <a:latin typeface="Tahoma" pitchFamily="18" charset="0"/>
                <a:cs typeface="Tahoma" pitchFamily="18" charset="0"/>
              </a:rPr>
              <a:t>TGI</a:t>
            </a:r>
            <a:r>
              <a:rPr lang="en-US" altLang="zh-CN" sz="996" dirty="0" smtClean="0">
                <a:solidFill>
                  <a:srgbClr val="8087A4"/>
                </a:solidFill>
                <a:latin typeface="Microsoft YaHei UI" pitchFamily="18" charset="0"/>
                <a:cs typeface="Microsoft YaHei UI" pitchFamily="18" charset="0"/>
              </a:rPr>
              <a:t>即</a:t>
            </a:r>
            <a:r>
              <a:rPr lang="en-US" altLang="zh-CN" sz="996" dirty="0" smtClean="0">
                <a:solidFill>
                  <a:srgbClr val="8087A4"/>
                </a:solidFill>
                <a:latin typeface="Tahoma" pitchFamily="18" charset="0"/>
                <a:cs typeface="Tahoma" pitchFamily="18" charset="0"/>
              </a:rPr>
              <a:t>Target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Group</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Index</a:t>
            </a:r>
            <a:r>
              <a:rPr lang="en-US" altLang="zh-CN" sz="996" dirty="0" smtClean="0">
                <a:solidFill>
                  <a:srgbClr val="8087A4"/>
                </a:solidFill>
                <a:latin typeface="Microsoft YaHei UI" pitchFamily="18" charset="0"/>
                <a:cs typeface="Microsoft YaHei UI" pitchFamily="18" charset="0"/>
              </a:rPr>
              <a:t>（目标群体指数），反映目标群体在特定研究范围内的强势或弱势，应用</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偏好</a:t>
            </a:r>
            <a:r>
              <a:rPr lang="en-US" altLang="zh-CN" sz="996" dirty="0" smtClean="0">
                <a:solidFill>
                  <a:srgbClr val="8087A4"/>
                </a:solidFill>
                <a:latin typeface="Tahoma" pitchFamily="18" charset="0"/>
                <a:cs typeface="Tahoma" pitchFamily="18" charset="0"/>
              </a:rPr>
              <a:t>TGI=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目标城市用户某类型应用安装比例</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全部典型城市用户该类应用安装比例</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标准数</a:t>
            </a:r>
            <a:r>
              <a:rPr lang="en-US" altLang="zh-CN" sz="996" dirty="0" smtClean="0">
                <a:solidFill>
                  <a:srgbClr val="8087A4"/>
                </a:solidFill>
                <a:latin typeface="Tahoma" pitchFamily="18" charset="0"/>
                <a:cs typeface="Tahoma" pitchFamily="18" charset="0"/>
              </a:rPr>
              <a:t>100</a:t>
            </a:r>
            <a:r>
              <a:rPr lang="en-US" altLang="zh-CN" sz="996" dirty="0" smtClean="0">
                <a:solidFill>
                  <a:srgbClr val="8087A4"/>
                </a:solidFill>
                <a:latin typeface="Microsoft YaHei UI" pitchFamily="18" charset="0"/>
                <a:cs typeface="Microsoft YaHei UI" pitchFamily="18" charset="0"/>
              </a:rPr>
              <a:t>。</a:t>
            </a:r>
          </a:p>
          <a:p>
            <a:pPr>
              <a:lnSpc>
                <a:spcPts val="1000"/>
              </a:lnSpc>
            </a:pPr>
            <a:endParaRPr lang="en-US" altLang="zh-CN" dirty="0" smtClean="0"/>
          </a:p>
          <a:p>
            <a:pPr>
              <a:lnSpc>
                <a:spcPts val="14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1016000" y="14986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p:txBody>
      </p:sp>
      <p:sp>
        <p:nvSpPr>
          <p:cNvPr id="5" name="TextBox 1"/>
          <p:cNvSpPr txBox="1"/>
          <p:nvPr/>
        </p:nvSpPr>
        <p:spPr>
          <a:xfrm>
            <a:off x="1435100" y="1270000"/>
            <a:ext cx="1409700" cy="393700"/>
          </a:xfrm>
          <a:prstGeom prst="rect">
            <a:avLst/>
          </a:prstGeom>
          <a:noFill/>
        </p:spPr>
        <p:txBody>
          <a:bodyPr wrap="none" lIns="0" tIns="0" rIns="0" rtlCol="0">
            <a:spAutoFit/>
          </a:bodyPr>
          <a:lstStyle/>
          <a:p>
            <a:pPr>
              <a:lnSpc>
                <a:spcPts val="1300"/>
              </a:lnSpc>
              <a:tabLst>
                <a:tab pos="101600" algn="l"/>
              </a:tabLst>
            </a:pPr>
            <a:r>
              <a:rPr lang="en-US" altLang="zh-CN" sz="996" b="1" dirty="0" smtClean="0">
                <a:solidFill>
                  <a:srgbClr val="F08E35"/>
                </a:solidFill>
                <a:latin typeface="Microsoft YaHei UI" pitchFamily="18" charset="0"/>
                <a:cs typeface="Microsoft YaHei UI" pitchFamily="18" charset="0"/>
              </a:rPr>
              <a:t>北京</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1016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打车</a:t>
            </a:r>
          </a:p>
        </p:txBody>
      </p:sp>
      <p:sp>
        <p:nvSpPr>
          <p:cNvPr id="6" name="TextBox 1"/>
          <p:cNvSpPr txBox="1"/>
          <p:nvPr/>
        </p:nvSpPr>
        <p:spPr>
          <a:xfrm>
            <a:off x="1104900" y="1828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87</a:t>
            </a:r>
          </a:p>
        </p:txBody>
      </p:sp>
      <p:sp>
        <p:nvSpPr>
          <p:cNvPr id="7" name="TextBox 1"/>
          <p:cNvSpPr txBox="1"/>
          <p:nvPr/>
        </p:nvSpPr>
        <p:spPr>
          <a:xfrm>
            <a:off x="1625600" y="1828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97</a:t>
            </a:r>
          </a:p>
        </p:txBody>
      </p:sp>
      <p:sp>
        <p:nvSpPr>
          <p:cNvPr id="8" name="TextBox 1"/>
          <p:cNvSpPr txBox="1"/>
          <p:nvPr/>
        </p:nvSpPr>
        <p:spPr>
          <a:xfrm>
            <a:off x="2108200" y="18288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125</a:t>
            </a:r>
          </a:p>
        </p:txBody>
      </p:sp>
      <p:sp>
        <p:nvSpPr>
          <p:cNvPr id="9" name="TextBox 1"/>
          <p:cNvSpPr txBox="1"/>
          <p:nvPr/>
        </p:nvSpPr>
        <p:spPr>
          <a:xfrm>
            <a:off x="2590800" y="18034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204</a:t>
            </a:r>
          </a:p>
        </p:txBody>
      </p:sp>
      <p:sp>
        <p:nvSpPr>
          <p:cNvPr id="10" name="TextBox 1"/>
          <p:cNvSpPr txBox="1"/>
          <p:nvPr/>
        </p:nvSpPr>
        <p:spPr>
          <a:xfrm>
            <a:off x="6108700" y="1397000"/>
            <a:ext cx="1473200" cy="393700"/>
          </a:xfrm>
          <a:prstGeom prst="rect">
            <a:avLst/>
          </a:prstGeom>
          <a:noFill/>
        </p:spPr>
        <p:txBody>
          <a:bodyPr wrap="none" lIns="0" tIns="0" rIns="0" rtlCol="0">
            <a:spAutoFit/>
          </a:bodyPr>
          <a:lstStyle/>
          <a:p>
            <a:pPr>
              <a:lnSpc>
                <a:spcPts val="1300"/>
              </a:lnSpc>
              <a:tabLst>
                <a:tab pos="215900" algn="l"/>
              </a:tabLst>
            </a:pPr>
            <a:r>
              <a:rPr lang="en-US" altLang="zh-CN" dirty="0" smtClean="0"/>
              <a:t>	</a:t>
            </a:r>
            <a:r>
              <a:rPr lang="en-US" altLang="zh-CN" sz="996" b="1" dirty="0" smtClean="0">
                <a:solidFill>
                  <a:srgbClr val="F08E35"/>
                </a:solidFill>
                <a:latin typeface="Microsoft YaHei UI" pitchFamily="18" charset="0"/>
                <a:cs typeface="Microsoft YaHei UI" pitchFamily="18" charset="0"/>
              </a:rPr>
              <a:t>上海</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215900" algn="l"/>
              </a:tabLst>
            </a:pPr>
            <a:r>
              <a:rPr lang="en-US" altLang="zh-CN" sz="996" b="1" dirty="0" smtClean="0">
                <a:solidFill>
                  <a:srgbClr val="FFFFFF"/>
                </a:solidFill>
                <a:latin typeface="Microsoft YaHei UI" pitchFamily="18" charset="0"/>
                <a:cs typeface="Microsoft YaHei UI" pitchFamily="18" charset="0"/>
              </a:rPr>
              <a:t>游戏</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p>
        </p:txBody>
      </p:sp>
      <p:sp>
        <p:nvSpPr>
          <p:cNvPr id="11" name="TextBox 1"/>
          <p:cNvSpPr txBox="1"/>
          <p:nvPr/>
        </p:nvSpPr>
        <p:spPr>
          <a:xfrm>
            <a:off x="7670800" y="16256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打车</a:t>
            </a:r>
          </a:p>
        </p:txBody>
      </p:sp>
      <p:sp>
        <p:nvSpPr>
          <p:cNvPr id="12" name="TextBox 1"/>
          <p:cNvSpPr txBox="1"/>
          <p:nvPr/>
        </p:nvSpPr>
        <p:spPr>
          <a:xfrm>
            <a:off x="6197600" y="1955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86</a:t>
            </a:r>
          </a:p>
        </p:txBody>
      </p:sp>
      <p:sp>
        <p:nvSpPr>
          <p:cNvPr id="13" name="TextBox 1"/>
          <p:cNvSpPr txBox="1"/>
          <p:nvPr/>
        </p:nvSpPr>
        <p:spPr>
          <a:xfrm>
            <a:off x="6718300" y="1955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97</a:t>
            </a:r>
          </a:p>
        </p:txBody>
      </p:sp>
      <p:sp>
        <p:nvSpPr>
          <p:cNvPr id="14" name="TextBox 1"/>
          <p:cNvSpPr txBox="1"/>
          <p:nvPr/>
        </p:nvSpPr>
        <p:spPr>
          <a:xfrm>
            <a:off x="7150100" y="19304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159</a:t>
            </a:r>
          </a:p>
        </p:txBody>
      </p:sp>
      <p:sp>
        <p:nvSpPr>
          <p:cNvPr id="15" name="TextBox 1"/>
          <p:cNvSpPr txBox="1"/>
          <p:nvPr/>
        </p:nvSpPr>
        <p:spPr>
          <a:xfrm>
            <a:off x="7721600" y="19558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198</a:t>
            </a:r>
          </a:p>
        </p:txBody>
      </p:sp>
      <p:sp>
        <p:nvSpPr>
          <p:cNvPr id="16" name="TextBox 1"/>
          <p:cNvSpPr txBox="1"/>
          <p:nvPr/>
        </p:nvSpPr>
        <p:spPr>
          <a:xfrm>
            <a:off x="5549900" y="2870200"/>
            <a:ext cx="6858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Shanghai</a:t>
            </a:r>
          </a:p>
        </p:txBody>
      </p:sp>
      <p:sp>
        <p:nvSpPr>
          <p:cNvPr id="17" name="TextBox 1"/>
          <p:cNvSpPr txBox="1"/>
          <p:nvPr/>
        </p:nvSpPr>
        <p:spPr>
          <a:xfrm>
            <a:off x="4292600" y="2120900"/>
            <a:ext cx="4953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Beijing</a:t>
            </a:r>
          </a:p>
        </p:txBody>
      </p:sp>
      <p:sp>
        <p:nvSpPr>
          <p:cNvPr id="18" name="TextBox 1"/>
          <p:cNvSpPr txBox="1"/>
          <p:nvPr/>
        </p:nvSpPr>
        <p:spPr>
          <a:xfrm>
            <a:off x="6134100" y="3365500"/>
            <a:ext cx="1435100" cy="723900"/>
          </a:xfrm>
          <a:prstGeom prst="rect">
            <a:avLst/>
          </a:prstGeom>
          <a:noFill/>
        </p:spPr>
        <p:txBody>
          <a:bodyPr wrap="none" lIns="0" tIns="0" rIns="0" rtlCol="0">
            <a:spAutoFit/>
          </a:bodyPr>
          <a:lstStyle/>
          <a:p>
            <a:pPr>
              <a:lnSpc>
                <a:spcPts val="1300"/>
              </a:lnSpc>
              <a:tabLst>
                <a:tab pos="76200" algn="l"/>
                <a:tab pos="165100" algn="l"/>
                <a:tab pos="520700" algn="l"/>
                <a:tab pos="1079500" algn="l"/>
              </a:tabLst>
            </a:pPr>
            <a:r>
              <a:rPr lang="en-US" altLang="zh-CN" dirty="0" smtClean="0"/>
              <a:t>		</a:t>
            </a:r>
            <a:r>
              <a:rPr lang="en-US" altLang="zh-CN" sz="996" b="1" dirty="0" smtClean="0">
                <a:solidFill>
                  <a:srgbClr val="F08E35"/>
                </a:solidFill>
                <a:latin typeface="Microsoft YaHei UI" pitchFamily="18" charset="0"/>
                <a:cs typeface="Microsoft YaHei UI" pitchFamily="18" charset="0"/>
              </a:rPr>
              <a:t>深圳</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76200" algn="l"/>
                <a:tab pos="165100" algn="l"/>
                <a:tab pos="520700" algn="l"/>
                <a:tab pos="1079500" algn="l"/>
              </a:tabLst>
            </a:pPr>
            <a:r>
              <a:rPr lang="en-US" altLang="zh-CN" sz="996" b="1" dirty="0" smtClean="0">
                <a:solidFill>
                  <a:srgbClr val="FFFFFF"/>
                </a:solidFill>
                <a:latin typeface="Microsoft YaHei UI" pitchFamily="18" charset="0"/>
                <a:cs typeface="Microsoft YaHei UI" pitchFamily="18" charset="0"/>
              </a:rPr>
              <a:t>游戏</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p>
          <a:p>
            <a:pPr>
              <a:lnSpc>
                <a:spcPts val="1000"/>
              </a:lnSpc>
            </a:pPr>
            <a:endParaRPr lang="en-US" altLang="zh-CN" dirty="0" smtClean="0"/>
          </a:p>
          <a:p>
            <a:pPr>
              <a:lnSpc>
                <a:spcPts val="1600"/>
              </a:lnSpc>
              <a:tabLst>
                <a:tab pos="76200" algn="l"/>
                <a:tab pos="165100" algn="l"/>
                <a:tab pos="520700" algn="l"/>
                <a:tab pos="1079500" algn="l"/>
              </a:tabLst>
            </a:pPr>
            <a:r>
              <a:rPr lang="en-US" altLang="zh-CN" dirty="0" smtClean="0"/>
              <a:t>			</a:t>
            </a:r>
            <a:r>
              <a:rPr lang="en-US" altLang="zh-CN" sz="1596" b="1" dirty="0" smtClean="0">
                <a:solidFill>
                  <a:srgbClr val="F08E35"/>
                </a:solidFill>
                <a:latin typeface="Times New Roman" pitchFamily="18" charset="0"/>
                <a:cs typeface="Times New Roman" pitchFamily="18" charset="0"/>
              </a:rPr>
              <a:t>105</a:t>
            </a:r>
          </a:p>
          <a:p>
            <a:pPr>
              <a:lnSpc>
                <a:spcPts val="0"/>
              </a:lnSpc>
              <a:tabLst>
                <a:tab pos="76200" algn="l"/>
                <a:tab pos="165100" algn="l"/>
                <a:tab pos="520700" algn="l"/>
                <a:tab pos="10795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98</a:t>
            </a:r>
          </a:p>
          <a:p>
            <a:pPr>
              <a:lnSpc>
                <a:spcPts val="0"/>
              </a:lnSpc>
              <a:tabLst>
                <a:tab pos="76200" algn="l"/>
                <a:tab pos="165100" algn="l"/>
                <a:tab pos="520700" algn="l"/>
                <a:tab pos="10795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101</a:t>
            </a:r>
          </a:p>
        </p:txBody>
      </p:sp>
      <p:sp>
        <p:nvSpPr>
          <p:cNvPr id="19" name="TextBox 1"/>
          <p:cNvSpPr txBox="1"/>
          <p:nvPr/>
        </p:nvSpPr>
        <p:spPr>
          <a:xfrm>
            <a:off x="7696200" y="3594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打车</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74</a:t>
            </a:r>
          </a:p>
        </p:txBody>
      </p:sp>
      <p:sp>
        <p:nvSpPr>
          <p:cNvPr id="20" name="TextBox 1"/>
          <p:cNvSpPr txBox="1"/>
          <p:nvPr/>
        </p:nvSpPr>
        <p:spPr>
          <a:xfrm>
            <a:off x="1752600" y="28194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广州</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21" name="TextBox 1"/>
          <p:cNvSpPr txBox="1"/>
          <p:nvPr/>
        </p:nvSpPr>
        <p:spPr>
          <a:xfrm>
            <a:off x="13716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p:txBody>
      </p:sp>
      <p:sp>
        <p:nvSpPr>
          <p:cNvPr id="22" name="TextBox 1"/>
          <p:cNvSpPr txBox="1"/>
          <p:nvPr/>
        </p:nvSpPr>
        <p:spPr>
          <a:xfrm>
            <a:off x="18923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视频</a:t>
            </a:r>
          </a:p>
        </p:txBody>
      </p:sp>
      <p:sp>
        <p:nvSpPr>
          <p:cNvPr id="23" name="TextBox 1"/>
          <p:cNvSpPr txBox="1"/>
          <p:nvPr/>
        </p:nvSpPr>
        <p:spPr>
          <a:xfrm>
            <a:off x="24130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理财</a:t>
            </a:r>
          </a:p>
        </p:txBody>
      </p:sp>
      <p:sp>
        <p:nvSpPr>
          <p:cNvPr id="24" name="TextBox 1"/>
          <p:cNvSpPr txBox="1"/>
          <p:nvPr/>
        </p:nvSpPr>
        <p:spPr>
          <a:xfrm>
            <a:off x="29337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打车</a:t>
            </a:r>
          </a:p>
        </p:txBody>
      </p:sp>
      <p:sp>
        <p:nvSpPr>
          <p:cNvPr id="25" name="TextBox 1"/>
          <p:cNvSpPr txBox="1"/>
          <p:nvPr/>
        </p:nvSpPr>
        <p:spPr>
          <a:xfrm>
            <a:off x="1371600" y="33528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105</a:t>
            </a:r>
          </a:p>
        </p:txBody>
      </p:sp>
      <p:sp>
        <p:nvSpPr>
          <p:cNvPr id="26" name="TextBox 1"/>
          <p:cNvSpPr txBox="1"/>
          <p:nvPr/>
        </p:nvSpPr>
        <p:spPr>
          <a:xfrm>
            <a:off x="1930400" y="33782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104</a:t>
            </a:r>
          </a:p>
        </p:txBody>
      </p:sp>
      <p:sp>
        <p:nvSpPr>
          <p:cNvPr id="27" name="TextBox 1"/>
          <p:cNvSpPr txBox="1"/>
          <p:nvPr/>
        </p:nvSpPr>
        <p:spPr>
          <a:xfrm>
            <a:off x="2501900" y="33782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89</a:t>
            </a:r>
          </a:p>
        </p:txBody>
      </p:sp>
      <p:sp>
        <p:nvSpPr>
          <p:cNvPr id="28" name="TextBox 1"/>
          <p:cNvSpPr txBox="1"/>
          <p:nvPr/>
        </p:nvSpPr>
        <p:spPr>
          <a:xfrm>
            <a:off x="3022600" y="33782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52</a:t>
            </a:r>
          </a:p>
        </p:txBody>
      </p:sp>
      <p:sp>
        <p:nvSpPr>
          <p:cNvPr id="29" name="TextBox 1"/>
          <p:cNvSpPr txBox="1"/>
          <p:nvPr/>
        </p:nvSpPr>
        <p:spPr>
          <a:xfrm>
            <a:off x="5245100" y="3898900"/>
            <a:ext cx="7112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Shenzhen</a:t>
            </a:r>
          </a:p>
        </p:txBody>
      </p:sp>
      <p:sp>
        <p:nvSpPr>
          <p:cNvPr id="30" name="TextBox 1"/>
          <p:cNvSpPr txBox="1"/>
          <p:nvPr/>
        </p:nvSpPr>
        <p:spPr>
          <a:xfrm>
            <a:off x="3771900" y="3492500"/>
            <a:ext cx="8382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Guangzhou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523234" y="677926"/>
            <a:ext cx="21844" cy="879855"/>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476244" y="1618488"/>
            <a:ext cx="106680" cy="10667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476244" y="2176272"/>
            <a:ext cx="106680" cy="10667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76244" y="2734055"/>
            <a:ext cx="106680" cy="105155"/>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476244" y="3290315"/>
            <a:ext cx="106680" cy="106680"/>
          </a:xfrm>
          <a:custGeom>
            <a:avLst/>
            <a:gdLst>
              <a:gd name="connsiteX0" fmla="*/ 0 w 106680"/>
              <a:gd name="connsiteY0" fmla="*/ 53340 h 106680"/>
              <a:gd name="connsiteX1" fmla="*/ 53340 w 106680"/>
              <a:gd name="connsiteY1" fmla="*/ 0 h 106680"/>
              <a:gd name="connsiteX2" fmla="*/ 106679 w 106680"/>
              <a:gd name="connsiteY2" fmla="*/ 53340 h 106680"/>
              <a:gd name="connsiteX3" fmla="*/ 53340 w 106680"/>
              <a:gd name="connsiteY3" fmla="*/ 106680 h 106680"/>
              <a:gd name="connsiteX4" fmla="*/ 0 w 106680"/>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80">
                <a:moveTo>
                  <a:pt x="0" y="53340"/>
                </a:moveTo>
                <a:cubicBezTo>
                  <a:pt x="0" y="23876"/>
                  <a:pt x="23876" y="0"/>
                  <a:pt x="53340" y="0"/>
                </a:cubicBezTo>
                <a:cubicBezTo>
                  <a:pt x="82803" y="0"/>
                  <a:pt x="106679" y="23876"/>
                  <a:pt x="106679" y="53340"/>
                </a:cubicBezTo>
                <a:cubicBezTo>
                  <a:pt x="106679" y="82804"/>
                  <a:pt x="82803" y="106680"/>
                  <a:pt x="53340" y="106680"/>
                </a:cubicBezTo>
                <a:cubicBezTo>
                  <a:pt x="23876" y="106680"/>
                  <a:pt x="0" y="82804"/>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76244" y="3848100"/>
            <a:ext cx="106680" cy="106680"/>
          </a:xfrm>
          <a:custGeom>
            <a:avLst/>
            <a:gdLst>
              <a:gd name="connsiteX0" fmla="*/ 0 w 106680"/>
              <a:gd name="connsiteY0" fmla="*/ 53340 h 106680"/>
              <a:gd name="connsiteX1" fmla="*/ 53340 w 106680"/>
              <a:gd name="connsiteY1" fmla="*/ 0 h 106680"/>
              <a:gd name="connsiteX2" fmla="*/ 106679 w 106680"/>
              <a:gd name="connsiteY2" fmla="*/ 53340 h 106680"/>
              <a:gd name="connsiteX3" fmla="*/ 53340 w 106680"/>
              <a:gd name="connsiteY3" fmla="*/ 106679 h 106680"/>
              <a:gd name="connsiteX4" fmla="*/ 0 w 106680"/>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80">
                <a:moveTo>
                  <a:pt x="0" y="53340"/>
                </a:moveTo>
                <a:cubicBezTo>
                  <a:pt x="0" y="23876"/>
                  <a:pt x="23876" y="0"/>
                  <a:pt x="53340" y="0"/>
                </a:cubicBezTo>
                <a:cubicBezTo>
                  <a:pt x="82803" y="0"/>
                  <a:pt x="106679" y="23876"/>
                  <a:pt x="106679" y="53340"/>
                </a:cubicBezTo>
                <a:cubicBezTo>
                  <a:pt x="106679" y="82803"/>
                  <a:pt x="82803" y="106679"/>
                  <a:pt x="53340" y="106679"/>
                </a:cubicBezTo>
                <a:cubicBezTo>
                  <a:pt x="23876" y="106679"/>
                  <a:pt x="0" y="82803"/>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523234" y="1807210"/>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3523234" y="2358898"/>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3523234" y="2933445"/>
            <a:ext cx="21844" cy="264668"/>
          </a:xfrm>
          <a:custGeom>
            <a:avLst/>
            <a:gdLst>
              <a:gd name="connsiteX0" fmla="*/ 6350 w 21844"/>
              <a:gd name="connsiteY0" fmla="*/ 6350 h 264668"/>
              <a:gd name="connsiteX1" fmla="*/ 6350 w 21844"/>
              <a:gd name="connsiteY1" fmla="*/ 258318 h 264668"/>
            </a:gdLst>
            <a:ahLst/>
            <a:cxnLst>
              <a:cxn ang="0">
                <a:pos x="connsiteX0" y="connsiteY0"/>
              </a:cxn>
              <a:cxn ang="1">
                <a:pos x="connsiteX1" y="connsiteY1"/>
              </a:cxn>
            </a:cxnLst>
            <a:rect l="l" t="t" r="r" b="b"/>
            <a:pathLst>
              <a:path w="21844" h="264668">
                <a:moveTo>
                  <a:pt x="6350" y="6350"/>
                </a:moveTo>
                <a:lnTo>
                  <a:pt x="6350" y="258318"/>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3523234" y="3506470"/>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3480815" y="4372355"/>
            <a:ext cx="105156" cy="106680"/>
          </a:xfrm>
          <a:custGeom>
            <a:avLst/>
            <a:gdLst>
              <a:gd name="connsiteX0" fmla="*/ 0 w 105156"/>
              <a:gd name="connsiteY0" fmla="*/ 53340 h 106680"/>
              <a:gd name="connsiteX1" fmla="*/ 52578 w 105156"/>
              <a:gd name="connsiteY1" fmla="*/ 0 h 106680"/>
              <a:gd name="connsiteX2" fmla="*/ 105155 w 105156"/>
              <a:gd name="connsiteY2" fmla="*/ 53340 h 106680"/>
              <a:gd name="connsiteX3" fmla="*/ 52578 w 105156"/>
              <a:gd name="connsiteY3" fmla="*/ 106679 h 106680"/>
              <a:gd name="connsiteX4" fmla="*/ 0 w 105156"/>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156" h="106680">
                <a:moveTo>
                  <a:pt x="0" y="53340"/>
                </a:moveTo>
                <a:cubicBezTo>
                  <a:pt x="0" y="23876"/>
                  <a:pt x="23495" y="0"/>
                  <a:pt x="52578" y="0"/>
                </a:cubicBezTo>
                <a:cubicBezTo>
                  <a:pt x="81661" y="0"/>
                  <a:pt x="105155" y="23876"/>
                  <a:pt x="105155" y="53340"/>
                </a:cubicBezTo>
                <a:cubicBezTo>
                  <a:pt x="105155" y="82803"/>
                  <a:pt x="81661" y="106679"/>
                  <a:pt x="52578" y="106679"/>
                </a:cubicBezTo>
                <a:cubicBezTo>
                  <a:pt x="23495" y="106679"/>
                  <a:pt x="0" y="82803"/>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527805" y="4030726"/>
            <a:ext cx="21844" cy="264706"/>
          </a:xfrm>
          <a:custGeom>
            <a:avLst/>
            <a:gdLst>
              <a:gd name="connsiteX0" fmla="*/ 6350 w 21844"/>
              <a:gd name="connsiteY0" fmla="*/ 6350 h 264706"/>
              <a:gd name="connsiteX1" fmla="*/ 6350 w 21844"/>
              <a:gd name="connsiteY1" fmla="*/ 258355 h 264706"/>
            </a:gdLst>
            <a:ahLst/>
            <a:cxnLst>
              <a:cxn ang="0">
                <a:pos x="connsiteX0" y="connsiteY0"/>
              </a:cxn>
              <a:cxn ang="1">
                <a:pos x="connsiteX1" y="connsiteY1"/>
              </a:cxn>
            </a:cxnLst>
            <a:rect l="l" t="t" r="r" b="b"/>
            <a:pathLst>
              <a:path w="21844" h="264706">
                <a:moveTo>
                  <a:pt x="6350" y="6350"/>
                </a:moveTo>
                <a:lnTo>
                  <a:pt x="6350" y="258355"/>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7" name="TextBox 1"/>
          <p:cNvSpPr txBox="1"/>
          <p:nvPr/>
        </p:nvSpPr>
        <p:spPr>
          <a:xfrm>
            <a:off x="3848100" y="20828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移动互联网用户行为分析</a:t>
            </a:r>
          </a:p>
        </p:txBody>
      </p:sp>
      <p:sp>
        <p:nvSpPr>
          <p:cNvPr id="18" name="TextBox 1"/>
          <p:cNvSpPr txBox="1"/>
          <p:nvPr/>
        </p:nvSpPr>
        <p:spPr>
          <a:xfrm>
            <a:off x="3848100" y="1524000"/>
            <a:ext cx="16002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移动互联网行业概况</a:t>
            </a:r>
          </a:p>
        </p:txBody>
      </p:sp>
      <p:sp>
        <p:nvSpPr>
          <p:cNvPr id="19" name="TextBox 1"/>
          <p:cNvSpPr txBox="1"/>
          <p:nvPr/>
        </p:nvSpPr>
        <p:spPr>
          <a:xfrm>
            <a:off x="3848100" y="26416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移动互联网整体应用盘点</a:t>
            </a:r>
          </a:p>
        </p:txBody>
      </p:sp>
      <p:sp>
        <p:nvSpPr>
          <p:cNvPr id="20" name="TextBox 1"/>
          <p:cNvSpPr txBox="1"/>
          <p:nvPr/>
        </p:nvSpPr>
        <p:spPr>
          <a:xfrm>
            <a:off x="3848100" y="3200400"/>
            <a:ext cx="23114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移动互联网细分行业应用盘点</a:t>
            </a:r>
          </a:p>
        </p:txBody>
      </p:sp>
      <p:sp>
        <p:nvSpPr>
          <p:cNvPr id="21" name="TextBox 1"/>
          <p:cNvSpPr txBox="1"/>
          <p:nvPr/>
        </p:nvSpPr>
        <p:spPr>
          <a:xfrm>
            <a:off x="2095500" y="533400"/>
            <a:ext cx="1003300" cy="660400"/>
          </a:xfrm>
          <a:prstGeom prst="rect">
            <a:avLst/>
          </a:prstGeom>
          <a:noFill/>
        </p:spPr>
        <p:txBody>
          <a:bodyPr wrap="none" lIns="0" tIns="0" rIns="0" rtlCol="0">
            <a:spAutoFit/>
          </a:bodyPr>
          <a:lstStyle/>
          <a:p>
            <a:pPr>
              <a:lnSpc>
                <a:spcPts val="5200"/>
              </a:lnSpc>
              <a:tabLst/>
            </a:pPr>
            <a:r>
              <a:rPr lang="en-US" altLang="zh-CN" sz="3998" dirty="0" smtClean="0">
                <a:solidFill>
                  <a:srgbClr val="4197DF"/>
                </a:solidFill>
                <a:latin typeface="Microsoft YaHei UI" pitchFamily="18" charset="0"/>
                <a:cs typeface="Microsoft YaHei UI" pitchFamily="18" charset="0"/>
              </a:rPr>
              <a:t>目录</a:t>
            </a:r>
          </a:p>
        </p:txBody>
      </p:sp>
      <p:sp>
        <p:nvSpPr>
          <p:cNvPr id="22" name="TextBox 1"/>
          <p:cNvSpPr txBox="1"/>
          <p:nvPr/>
        </p:nvSpPr>
        <p:spPr>
          <a:xfrm>
            <a:off x="3848100" y="3759200"/>
            <a:ext cx="23114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移动互联网用户线下消费习惯</a:t>
            </a:r>
          </a:p>
        </p:txBody>
      </p:sp>
      <p:sp>
        <p:nvSpPr>
          <p:cNvPr id="23" name="TextBox 1"/>
          <p:cNvSpPr txBox="1"/>
          <p:nvPr/>
        </p:nvSpPr>
        <p:spPr>
          <a:xfrm>
            <a:off x="2146300" y="1231900"/>
            <a:ext cx="977900" cy="152400"/>
          </a:xfrm>
          <a:prstGeom prst="rect">
            <a:avLst/>
          </a:prstGeom>
          <a:noFill/>
        </p:spPr>
        <p:txBody>
          <a:bodyPr wrap="none" lIns="0" tIns="0" rIns="0" rtlCol="0">
            <a:spAutoFit/>
          </a:bodyPr>
          <a:lstStyle/>
          <a:p>
            <a:pPr>
              <a:lnSpc>
                <a:spcPts val="1200"/>
              </a:lnSpc>
              <a:tabLst/>
            </a:pPr>
            <a:r>
              <a:rPr lang="en-US" altLang="zh-CN" sz="1403" dirty="0" smtClean="0">
                <a:solidFill>
                  <a:srgbClr val="4197DF"/>
                </a:solidFill>
                <a:latin typeface="Times New Roman" pitchFamily="18" charset="0"/>
                <a:cs typeface="Times New Roman" pitchFamily="18" charset="0"/>
              </a:rPr>
              <a:t>CONTENTS</a:t>
            </a:r>
          </a:p>
        </p:txBody>
      </p:sp>
      <p:sp>
        <p:nvSpPr>
          <p:cNvPr id="24" name="TextBox 1"/>
          <p:cNvSpPr txBox="1"/>
          <p:nvPr/>
        </p:nvSpPr>
        <p:spPr>
          <a:xfrm>
            <a:off x="3848100" y="42799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移动互联网发展趋势展望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各典型城市用户的应用偏好差异化明显，乌鲁木齐用户更关注新闻、哈尔滨用户喜欢阅读、昆明用户爱</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玩游戏、杭州用户更爱旅行</a:t>
            </a:r>
          </a:p>
        </p:txBody>
      </p:sp>
      <p:sp>
        <p:nvSpPr>
          <p:cNvPr id="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800100" y="1549400"/>
            <a:ext cx="151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乌鲁木齐</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5" name="TextBox 1"/>
          <p:cNvSpPr txBox="1"/>
          <p:nvPr/>
        </p:nvSpPr>
        <p:spPr>
          <a:xfrm>
            <a:off x="609600" y="18034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104</a:t>
            </a:r>
          </a:p>
        </p:txBody>
      </p:sp>
      <p:sp>
        <p:nvSpPr>
          <p:cNvPr id="6" name="TextBox 1"/>
          <p:cNvSpPr txBox="1"/>
          <p:nvPr/>
        </p:nvSpPr>
        <p:spPr>
          <a:xfrm>
            <a:off x="1130300" y="18034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92</a:t>
            </a:r>
          </a:p>
        </p:txBody>
      </p:sp>
      <p:sp>
        <p:nvSpPr>
          <p:cNvPr id="7" name="TextBox 1"/>
          <p:cNvSpPr txBox="1"/>
          <p:nvPr/>
        </p:nvSpPr>
        <p:spPr>
          <a:xfrm>
            <a:off x="1651000" y="18034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117</a:t>
            </a:r>
          </a:p>
        </p:txBody>
      </p:sp>
      <p:sp>
        <p:nvSpPr>
          <p:cNvPr id="8" name="TextBox 1"/>
          <p:cNvSpPr txBox="1"/>
          <p:nvPr/>
        </p:nvSpPr>
        <p:spPr>
          <a:xfrm>
            <a:off x="2171700" y="18034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92</a:t>
            </a:r>
          </a:p>
        </p:txBody>
      </p:sp>
      <p:sp>
        <p:nvSpPr>
          <p:cNvPr id="9" name="TextBox 1"/>
          <p:cNvSpPr txBox="1"/>
          <p:nvPr/>
        </p:nvSpPr>
        <p:spPr>
          <a:xfrm>
            <a:off x="1282700" y="31496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昆明</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10" name="TextBox 1"/>
          <p:cNvSpPr txBox="1"/>
          <p:nvPr/>
        </p:nvSpPr>
        <p:spPr>
          <a:xfrm>
            <a:off x="952500" y="33909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118</a:t>
            </a:r>
          </a:p>
        </p:txBody>
      </p:sp>
      <p:sp>
        <p:nvSpPr>
          <p:cNvPr id="11" name="TextBox 1"/>
          <p:cNvSpPr txBox="1"/>
          <p:nvPr/>
        </p:nvSpPr>
        <p:spPr>
          <a:xfrm>
            <a:off x="1473200" y="33909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95</a:t>
            </a:r>
          </a:p>
        </p:txBody>
      </p:sp>
      <p:sp>
        <p:nvSpPr>
          <p:cNvPr id="12" name="TextBox 1"/>
          <p:cNvSpPr txBox="1"/>
          <p:nvPr/>
        </p:nvSpPr>
        <p:spPr>
          <a:xfrm>
            <a:off x="2006600" y="33909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109</a:t>
            </a:r>
          </a:p>
        </p:txBody>
      </p:sp>
      <p:sp>
        <p:nvSpPr>
          <p:cNvPr id="13" name="TextBox 1"/>
          <p:cNvSpPr txBox="1"/>
          <p:nvPr/>
        </p:nvSpPr>
        <p:spPr>
          <a:xfrm>
            <a:off x="2527300" y="33909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104</a:t>
            </a:r>
          </a:p>
        </p:txBody>
      </p:sp>
      <p:sp>
        <p:nvSpPr>
          <p:cNvPr id="14" name="TextBox 1"/>
          <p:cNvSpPr txBox="1"/>
          <p:nvPr/>
        </p:nvSpPr>
        <p:spPr>
          <a:xfrm>
            <a:off x="7150100" y="1574800"/>
            <a:ext cx="1384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哈尔滨</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15" name="TextBox 1"/>
          <p:cNvSpPr txBox="1"/>
          <p:nvPr/>
        </p:nvSpPr>
        <p:spPr>
          <a:xfrm>
            <a:off x="6896100" y="18161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101</a:t>
            </a:r>
          </a:p>
        </p:txBody>
      </p:sp>
      <p:sp>
        <p:nvSpPr>
          <p:cNvPr id="16" name="TextBox 1"/>
          <p:cNvSpPr txBox="1"/>
          <p:nvPr/>
        </p:nvSpPr>
        <p:spPr>
          <a:xfrm>
            <a:off x="7416800" y="1816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77</a:t>
            </a:r>
          </a:p>
        </p:txBody>
      </p:sp>
      <p:sp>
        <p:nvSpPr>
          <p:cNvPr id="17" name="TextBox 1"/>
          <p:cNvSpPr txBox="1"/>
          <p:nvPr/>
        </p:nvSpPr>
        <p:spPr>
          <a:xfrm>
            <a:off x="7937500" y="1816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94</a:t>
            </a:r>
          </a:p>
        </p:txBody>
      </p:sp>
      <p:sp>
        <p:nvSpPr>
          <p:cNvPr id="18" name="TextBox 1"/>
          <p:cNvSpPr txBox="1"/>
          <p:nvPr/>
        </p:nvSpPr>
        <p:spPr>
          <a:xfrm>
            <a:off x="8458200" y="18161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120</a:t>
            </a:r>
          </a:p>
        </p:txBody>
      </p:sp>
      <p:sp>
        <p:nvSpPr>
          <p:cNvPr id="19" name="TextBox 1"/>
          <p:cNvSpPr txBox="1"/>
          <p:nvPr/>
        </p:nvSpPr>
        <p:spPr>
          <a:xfrm>
            <a:off x="6972300" y="31877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杭州</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20" name="TextBox 1"/>
          <p:cNvSpPr txBox="1"/>
          <p:nvPr/>
        </p:nvSpPr>
        <p:spPr>
          <a:xfrm>
            <a:off x="6680200" y="34417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109</a:t>
            </a:r>
          </a:p>
        </p:txBody>
      </p:sp>
      <p:sp>
        <p:nvSpPr>
          <p:cNvPr id="21" name="TextBox 1"/>
          <p:cNvSpPr txBox="1"/>
          <p:nvPr/>
        </p:nvSpPr>
        <p:spPr>
          <a:xfrm>
            <a:off x="7200900" y="34417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500"/>
              </a:lnSpc>
              <a:tabLst/>
            </a:pPr>
            <a:r>
              <a:rPr lang="en-US" altLang="zh-CN" sz="1596" b="1" dirty="0" smtClean="0">
                <a:solidFill>
                  <a:srgbClr val="F08E35"/>
                </a:solidFill>
                <a:latin typeface="Times New Roman" pitchFamily="18" charset="0"/>
                <a:cs typeface="Times New Roman" pitchFamily="18" charset="0"/>
              </a:rPr>
              <a:t>107</a:t>
            </a:r>
          </a:p>
        </p:txBody>
      </p:sp>
      <p:sp>
        <p:nvSpPr>
          <p:cNvPr id="22" name="TextBox 1"/>
          <p:cNvSpPr txBox="1"/>
          <p:nvPr/>
        </p:nvSpPr>
        <p:spPr>
          <a:xfrm>
            <a:off x="7721600" y="34417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105</a:t>
            </a:r>
          </a:p>
        </p:txBody>
      </p:sp>
      <p:sp>
        <p:nvSpPr>
          <p:cNvPr id="23" name="TextBox 1"/>
          <p:cNvSpPr txBox="1"/>
          <p:nvPr/>
        </p:nvSpPr>
        <p:spPr>
          <a:xfrm>
            <a:off x="8242300" y="34417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99</a:t>
            </a:r>
          </a:p>
        </p:txBody>
      </p:sp>
      <p:sp>
        <p:nvSpPr>
          <p:cNvPr id="24" name="TextBox 1"/>
          <p:cNvSpPr txBox="1"/>
          <p:nvPr/>
        </p:nvSpPr>
        <p:spPr>
          <a:xfrm>
            <a:off x="2692400" y="1854200"/>
            <a:ext cx="5334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Urumqi</a:t>
            </a:r>
          </a:p>
        </p:txBody>
      </p:sp>
      <p:sp>
        <p:nvSpPr>
          <p:cNvPr id="25" name="TextBox 1"/>
          <p:cNvSpPr txBox="1"/>
          <p:nvPr/>
        </p:nvSpPr>
        <p:spPr>
          <a:xfrm>
            <a:off x="6273800" y="2146300"/>
            <a:ext cx="4826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Harbin</a:t>
            </a:r>
          </a:p>
        </p:txBody>
      </p:sp>
      <p:sp>
        <p:nvSpPr>
          <p:cNvPr id="26" name="TextBox 1"/>
          <p:cNvSpPr txBox="1"/>
          <p:nvPr/>
        </p:nvSpPr>
        <p:spPr>
          <a:xfrm>
            <a:off x="5778500" y="3746500"/>
            <a:ext cx="7239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Hangzhou</a:t>
            </a:r>
          </a:p>
        </p:txBody>
      </p:sp>
      <p:sp>
        <p:nvSpPr>
          <p:cNvPr id="27" name="TextBox 1"/>
          <p:cNvSpPr txBox="1"/>
          <p:nvPr/>
        </p:nvSpPr>
        <p:spPr>
          <a:xfrm>
            <a:off x="3035300" y="3454400"/>
            <a:ext cx="6477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Kunming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828544" y="2046732"/>
            <a:ext cx="539496" cy="2052827"/>
          </a:xfrm>
          <a:custGeom>
            <a:avLst/>
            <a:gdLst>
              <a:gd name="connsiteX0" fmla="*/ 0 w 539496"/>
              <a:gd name="connsiteY0" fmla="*/ 89916 h 2052827"/>
              <a:gd name="connsiteX1" fmla="*/ 89916 w 539496"/>
              <a:gd name="connsiteY1" fmla="*/ 0 h 2052827"/>
              <a:gd name="connsiteX2" fmla="*/ 449579 w 539496"/>
              <a:gd name="connsiteY2" fmla="*/ 0 h 2052827"/>
              <a:gd name="connsiteX3" fmla="*/ 539496 w 539496"/>
              <a:gd name="connsiteY3" fmla="*/ 89916 h 2052827"/>
              <a:gd name="connsiteX4" fmla="*/ 539496 w 539496"/>
              <a:gd name="connsiteY4" fmla="*/ 1962911 h 2052827"/>
              <a:gd name="connsiteX5" fmla="*/ 449579 w 539496"/>
              <a:gd name="connsiteY5" fmla="*/ 2052827 h 2052827"/>
              <a:gd name="connsiteX6" fmla="*/ 89916 w 539496"/>
              <a:gd name="connsiteY6" fmla="*/ 2052827 h 2052827"/>
              <a:gd name="connsiteX7" fmla="*/ 0 w 539496"/>
              <a:gd name="connsiteY7" fmla="*/ 1962911 h 2052827"/>
              <a:gd name="connsiteX8" fmla="*/ 0 w 539496"/>
              <a:gd name="connsiteY8" fmla="*/ 89916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39496" h="2052827">
                <a:moveTo>
                  <a:pt x="0" y="89916"/>
                </a:moveTo>
                <a:cubicBezTo>
                  <a:pt x="0" y="40258"/>
                  <a:pt x="40258" y="0"/>
                  <a:pt x="89916" y="0"/>
                </a:cubicBezTo>
                <a:lnTo>
                  <a:pt x="449579" y="0"/>
                </a:lnTo>
                <a:cubicBezTo>
                  <a:pt x="499236" y="0"/>
                  <a:pt x="539496" y="40258"/>
                  <a:pt x="539496" y="89916"/>
                </a:cubicBezTo>
                <a:lnTo>
                  <a:pt x="539496" y="1962911"/>
                </a:lnTo>
                <a:cubicBezTo>
                  <a:pt x="539496" y="2012569"/>
                  <a:pt x="499236" y="2052827"/>
                  <a:pt x="449579" y="2052827"/>
                </a:cubicBezTo>
                <a:lnTo>
                  <a:pt x="89916" y="2052827"/>
                </a:lnTo>
                <a:cubicBezTo>
                  <a:pt x="40258" y="2052827"/>
                  <a:pt x="0" y="2012569"/>
                  <a:pt x="0" y="1962911"/>
                </a:cubicBezTo>
                <a:lnTo>
                  <a:pt x="0" y="89916"/>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707136" y="1866900"/>
            <a:ext cx="576072" cy="2232659"/>
          </a:xfrm>
          <a:custGeom>
            <a:avLst/>
            <a:gdLst>
              <a:gd name="connsiteX0" fmla="*/ 0 w 576072"/>
              <a:gd name="connsiteY0" fmla="*/ 96011 h 2232659"/>
              <a:gd name="connsiteX1" fmla="*/ 96012 w 576072"/>
              <a:gd name="connsiteY1" fmla="*/ 0 h 2232659"/>
              <a:gd name="connsiteX2" fmla="*/ 480060 w 576072"/>
              <a:gd name="connsiteY2" fmla="*/ 0 h 2232659"/>
              <a:gd name="connsiteX3" fmla="*/ 576072 w 576072"/>
              <a:gd name="connsiteY3" fmla="*/ 96011 h 2232659"/>
              <a:gd name="connsiteX4" fmla="*/ 576072 w 576072"/>
              <a:gd name="connsiteY4" fmla="*/ 2136647 h 2232659"/>
              <a:gd name="connsiteX5" fmla="*/ 480060 w 576072"/>
              <a:gd name="connsiteY5" fmla="*/ 2232659 h 2232659"/>
              <a:gd name="connsiteX6" fmla="*/ 96012 w 576072"/>
              <a:gd name="connsiteY6" fmla="*/ 2232659 h 2232659"/>
              <a:gd name="connsiteX7" fmla="*/ 0 w 576072"/>
              <a:gd name="connsiteY7" fmla="*/ 2136647 h 2232659"/>
              <a:gd name="connsiteX8" fmla="*/ 0 w 576072"/>
              <a:gd name="connsiteY8" fmla="*/ 96011 h 22326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 h="2232659">
                <a:moveTo>
                  <a:pt x="0" y="96011"/>
                </a:moveTo>
                <a:cubicBezTo>
                  <a:pt x="0" y="42926"/>
                  <a:pt x="42989" y="0"/>
                  <a:pt x="96012" y="0"/>
                </a:cubicBezTo>
                <a:lnTo>
                  <a:pt x="480060" y="0"/>
                </a:lnTo>
                <a:cubicBezTo>
                  <a:pt x="533082" y="0"/>
                  <a:pt x="576072" y="42926"/>
                  <a:pt x="576072" y="96011"/>
                </a:cubicBezTo>
                <a:lnTo>
                  <a:pt x="576072" y="2136647"/>
                </a:lnTo>
                <a:cubicBezTo>
                  <a:pt x="576072" y="2189670"/>
                  <a:pt x="533082" y="2232659"/>
                  <a:pt x="480060" y="2232659"/>
                </a:cubicBezTo>
                <a:lnTo>
                  <a:pt x="96012" y="2232659"/>
                </a:lnTo>
                <a:cubicBezTo>
                  <a:pt x="42989" y="2232659"/>
                  <a:pt x="0" y="2189670"/>
                  <a:pt x="0" y="2136647"/>
                </a:cubicBezTo>
                <a:lnTo>
                  <a:pt x="0" y="96011"/>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773935" y="2046732"/>
            <a:ext cx="539496" cy="2052827"/>
          </a:xfrm>
          <a:custGeom>
            <a:avLst/>
            <a:gdLst>
              <a:gd name="connsiteX0" fmla="*/ 0 w 539496"/>
              <a:gd name="connsiteY0" fmla="*/ 89916 h 2052827"/>
              <a:gd name="connsiteX1" fmla="*/ 89916 w 539496"/>
              <a:gd name="connsiteY1" fmla="*/ 0 h 2052827"/>
              <a:gd name="connsiteX2" fmla="*/ 449580 w 539496"/>
              <a:gd name="connsiteY2" fmla="*/ 0 h 2052827"/>
              <a:gd name="connsiteX3" fmla="*/ 539496 w 539496"/>
              <a:gd name="connsiteY3" fmla="*/ 89916 h 2052827"/>
              <a:gd name="connsiteX4" fmla="*/ 539496 w 539496"/>
              <a:gd name="connsiteY4" fmla="*/ 1962911 h 2052827"/>
              <a:gd name="connsiteX5" fmla="*/ 449580 w 539496"/>
              <a:gd name="connsiteY5" fmla="*/ 2052827 h 2052827"/>
              <a:gd name="connsiteX6" fmla="*/ 89916 w 539496"/>
              <a:gd name="connsiteY6" fmla="*/ 2052827 h 2052827"/>
              <a:gd name="connsiteX7" fmla="*/ 0 w 539496"/>
              <a:gd name="connsiteY7" fmla="*/ 1962911 h 2052827"/>
              <a:gd name="connsiteX8" fmla="*/ 0 w 539496"/>
              <a:gd name="connsiteY8" fmla="*/ 89916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39496" h="2052827">
                <a:moveTo>
                  <a:pt x="0" y="89916"/>
                </a:moveTo>
                <a:cubicBezTo>
                  <a:pt x="0" y="40258"/>
                  <a:pt x="40259" y="0"/>
                  <a:pt x="89916" y="0"/>
                </a:cubicBezTo>
                <a:lnTo>
                  <a:pt x="449580" y="0"/>
                </a:lnTo>
                <a:cubicBezTo>
                  <a:pt x="499237" y="0"/>
                  <a:pt x="539496" y="40258"/>
                  <a:pt x="539496" y="89916"/>
                </a:cubicBezTo>
                <a:lnTo>
                  <a:pt x="539496" y="1962911"/>
                </a:lnTo>
                <a:cubicBezTo>
                  <a:pt x="539496" y="2012569"/>
                  <a:pt x="499237" y="2052827"/>
                  <a:pt x="449580" y="2052827"/>
                </a:cubicBezTo>
                <a:lnTo>
                  <a:pt x="89916" y="2052827"/>
                </a:lnTo>
                <a:cubicBezTo>
                  <a:pt x="40259" y="2052827"/>
                  <a:pt x="0" y="2012569"/>
                  <a:pt x="0" y="1962911"/>
                </a:cubicBezTo>
                <a:lnTo>
                  <a:pt x="0" y="8991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004559" y="2046732"/>
            <a:ext cx="576072" cy="2052827"/>
          </a:xfrm>
          <a:custGeom>
            <a:avLst/>
            <a:gdLst>
              <a:gd name="connsiteX0" fmla="*/ 0 w 576072"/>
              <a:gd name="connsiteY0" fmla="*/ 96011 h 2052827"/>
              <a:gd name="connsiteX1" fmla="*/ 96011 w 576072"/>
              <a:gd name="connsiteY1" fmla="*/ 0 h 2052827"/>
              <a:gd name="connsiteX2" fmla="*/ 480060 w 576072"/>
              <a:gd name="connsiteY2" fmla="*/ 0 h 2052827"/>
              <a:gd name="connsiteX3" fmla="*/ 576071 w 576072"/>
              <a:gd name="connsiteY3" fmla="*/ 96011 h 2052827"/>
              <a:gd name="connsiteX4" fmla="*/ 576071 w 576072"/>
              <a:gd name="connsiteY4" fmla="*/ 1956815 h 2052827"/>
              <a:gd name="connsiteX5" fmla="*/ 480060 w 576072"/>
              <a:gd name="connsiteY5" fmla="*/ 2052827 h 2052827"/>
              <a:gd name="connsiteX6" fmla="*/ 96011 w 576072"/>
              <a:gd name="connsiteY6" fmla="*/ 2052827 h 2052827"/>
              <a:gd name="connsiteX7" fmla="*/ 0 w 576072"/>
              <a:gd name="connsiteY7" fmla="*/ 1956815 h 2052827"/>
              <a:gd name="connsiteX8" fmla="*/ 0 w 576072"/>
              <a:gd name="connsiteY8" fmla="*/ 96011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 h="2052827">
                <a:moveTo>
                  <a:pt x="0" y="96011"/>
                </a:moveTo>
                <a:cubicBezTo>
                  <a:pt x="0" y="42925"/>
                  <a:pt x="42926" y="0"/>
                  <a:pt x="96011" y="0"/>
                </a:cubicBezTo>
                <a:lnTo>
                  <a:pt x="480060" y="0"/>
                </a:lnTo>
                <a:cubicBezTo>
                  <a:pt x="533146" y="0"/>
                  <a:pt x="576071" y="42925"/>
                  <a:pt x="576071" y="96011"/>
                </a:cubicBezTo>
                <a:lnTo>
                  <a:pt x="576071" y="1956815"/>
                </a:lnTo>
                <a:cubicBezTo>
                  <a:pt x="576071" y="2009838"/>
                  <a:pt x="533146" y="2052827"/>
                  <a:pt x="480060" y="2052827"/>
                </a:cubicBezTo>
                <a:lnTo>
                  <a:pt x="96011" y="2052827"/>
                </a:lnTo>
                <a:cubicBezTo>
                  <a:pt x="42926" y="2052827"/>
                  <a:pt x="0" y="2009838"/>
                  <a:pt x="0" y="1956815"/>
                </a:cubicBezTo>
                <a:lnTo>
                  <a:pt x="0" y="96011"/>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393947" y="2046732"/>
            <a:ext cx="496823" cy="2052827"/>
          </a:xfrm>
          <a:custGeom>
            <a:avLst/>
            <a:gdLst>
              <a:gd name="connsiteX0" fmla="*/ 0 w 496823"/>
              <a:gd name="connsiteY0" fmla="*/ 82803 h 2052827"/>
              <a:gd name="connsiteX1" fmla="*/ 82804 w 496823"/>
              <a:gd name="connsiteY1" fmla="*/ 0 h 2052827"/>
              <a:gd name="connsiteX2" fmla="*/ 414020 w 496823"/>
              <a:gd name="connsiteY2" fmla="*/ 0 h 2052827"/>
              <a:gd name="connsiteX3" fmla="*/ 496823 w 496823"/>
              <a:gd name="connsiteY3" fmla="*/ 82803 h 2052827"/>
              <a:gd name="connsiteX4" fmla="*/ 496823 w 496823"/>
              <a:gd name="connsiteY4" fmla="*/ 1970023 h 2052827"/>
              <a:gd name="connsiteX5" fmla="*/ 414020 w 496823"/>
              <a:gd name="connsiteY5" fmla="*/ 2052827 h 2052827"/>
              <a:gd name="connsiteX6" fmla="*/ 82804 w 496823"/>
              <a:gd name="connsiteY6" fmla="*/ 2052827 h 2052827"/>
              <a:gd name="connsiteX7" fmla="*/ 0 w 496823"/>
              <a:gd name="connsiteY7" fmla="*/ 1970023 h 2052827"/>
              <a:gd name="connsiteX8" fmla="*/ 0 w 496823"/>
              <a:gd name="connsiteY8" fmla="*/ 82803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96823" h="2052827">
                <a:moveTo>
                  <a:pt x="0" y="82803"/>
                </a:moveTo>
                <a:cubicBezTo>
                  <a:pt x="0" y="37083"/>
                  <a:pt x="37084" y="0"/>
                  <a:pt x="82804" y="0"/>
                </a:cubicBezTo>
                <a:lnTo>
                  <a:pt x="414020" y="0"/>
                </a:lnTo>
                <a:cubicBezTo>
                  <a:pt x="459740" y="0"/>
                  <a:pt x="496823" y="37083"/>
                  <a:pt x="496823" y="82803"/>
                </a:cubicBezTo>
                <a:lnTo>
                  <a:pt x="496823" y="1970023"/>
                </a:lnTo>
                <a:cubicBezTo>
                  <a:pt x="496823" y="2015756"/>
                  <a:pt x="459740" y="2052827"/>
                  <a:pt x="414020" y="2052827"/>
                </a:cubicBezTo>
                <a:lnTo>
                  <a:pt x="82804" y="2052827"/>
                </a:lnTo>
                <a:cubicBezTo>
                  <a:pt x="37084" y="2052827"/>
                  <a:pt x="0" y="2015756"/>
                  <a:pt x="0" y="1970023"/>
                </a:cubicBezTo>
                <a:lnTo>
                  <a:pt x="0" y="82803"/>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81812" y="2040635"/>
            <a:ext cx="204215" cy="1635252"/>
          </a:xfrm>
          <a:custGeom>
            <a:avLst/>
            <a:gdLst>
              <a:gd name="connsiteX0" fmla="*/ 0 w 204215"/>
              <a:gd name="connsiteY0" fmla="*/ 1635252 h 1635252"/>
              <a:gd name="connsiteX1" fmla="*/ 204215 w 204215"/>
              <a:gd name="connsiteY1" fmla="*/ 1635252 h 1635252"/>
              <a:gd name="connsiteX2" fmla="*/ 204215 w 204215"/>
              <a:gd name="connsiteY2" fmla="*/ 0 h 1635252"/>
              <a:gd name="connsiteX3" fmla="*/ 0 w 204215"/>
              <a:gd name="connsiteY3" fmla="*/ 0 h 1635252"/>
              <a:gd name="connsiteX4" fmla="*/ 0 w 204215"/>
              <a:gd name="connsiteY4" fmla="*/ 1635252 h 1635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1635252">
                <a:moveTo>
                  <a:pt x="0" y="1635252"/>
                </a:moveTo>
                <a:lnTo>
                  <a:pt x="204215" y="1635252"/>
                </a:lnTo>
                <a:lnTo>
                  <a:pt x="204215" y="0"/>
                </a:lnTo>
                <a:lnTo>
                  <a:pt x="0" y="0"/>
                </a:lnTo>
                <a:lnTo>
                  <a:pt x="0" y="1635252"/>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1312163" y="2645664"/>
            <a:ext cx="204216" cy="1030223"/>
          </a:xfrm>
          <a:custGeom>
            <a:avLst/>
            <a:gdLst>
              <a:gd name="connsiteX0" fmla="*/ 0 w 204216"/>
              <a:gd name="connsiteY0" fmla="*/ 1030223 h 1030223"/>
              <a:gd name="connsiteX1" fmla="*/ 204216 w 204216"/>
              <a:gd name="connsiteY1" fmla="*/ 1030223 h 1030223"/>
              <a:gd name="connsiteX2" fmla="*/ 204216 w 204216"/>
              <a:gd name="connsiteY2" fmla="*/ 0 h 1030223"/>
              <a:gd name="connsiteX3" fmla="*/ 0 w 204216"/>
              <a:gd name="connsiteY3" fmla="*/ 0 h 1030223"/>
              <a:gd name="connsiteX4" fmla="*/ 0 w 204216"/>
              <a:gd name="connsiteY4" fmla="*/ 1030223 h 10302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030223">
                <a:moveTo>
                  <a:pt x="0" y="1030223"/>
                </a:moveTo>
                <a:lnTo>
                  <a:pt x="204216" y="1030223"/>
                </a:lnTo>
                <a:lnTo>
                  <a:pt x="204216" y="0"/>
                </a:lnTo>
                <a:lnTo>
                  <a:pt x="0" y="0"/>
                </a:lnTo>
                <a:lnTo>
                  <a:pt x="0" y="1030223"/>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842516" y="2715767"/>
            <a:ext cx="204216" cy="960120"/>
          </a:xfrm>
          <a:custGeom>
            <a:avLst/>
            <a:gdLst>
              <a:gd name="connsiteX0" fmla="*/ 0 w 204216"/>
              <a:gd name="connsiteY0" fmla="*/ 960120 h 960120"/>
              <a:gd name="connsiteX1" fmla="*/ 204216 w 204216"/>
              <a:gd name="connsiteY1" fmla="*/ 960120 h 960120"/>
              <a:gd name="connsiteX2" fmla="*/ 204216 w 204216"/>
              <a:gd name="connsiteY2" fmla="*/ 0 h 960120"/>
              <a:gd name="connsiteX3" fmla="*/ 0 w 204216"/>
              <a:gd name="connsiteY3" fmla="*/ 0 h 960120"/>
              <a:gd name="connsiteX4" fmla="*/ 0 w 204216"/>
              <a:gd name="connsiteY4" fmla="*/ 96012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60120">
                <a:moveTo>
                  <a:pt x="0" y="960120"/>
                </a:moveTo>
                <a:lnTo>
                  <a:pt x="204216" y="960120"/>
                </a:lnTo>
                <a:lnTo>
                  <a:pt x="204216" y="0"/>
                </a:lnTo>
                <a:lnTo>
                  <a:pt x="0" y="0"/>
                </a:lnTo>
                <a:lnTo>
                  <a:pt x="0" y="96012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372867" y="2715767"/>
            <a:ext cx="204216" cy="960120"/>
          </a:xfrm>
          <a:custGeom>
            <a:avLst/>
            <a:gdLst>
              <a:gd name="connsiteX0" fmla="*/ 0 w 204216"/>
              <a:gd name="connsiteY0" fmla="*/ 960120 h 960120"/>
              <a:gd name="connsiteX1" fmla="*/ 204216 w 204216"/>
              <a:gd name="connsiteY1" fmla="*/ 960120 h 960120"/>
              <a:gd name="connsiteX2" fmla="*/ 204216 w 204216"/>
              <a:gd name="connsiteY2" fmla="*/ 0 h 960120"/>
              <a:gd name="connsiteX3" fmla="*/ 0 w 204216"/>
              <a:gd name="connsiteY3" fmla="*/ 0 h 960120"/>
              <a:gd name="connsiteX4" fmla="*/ 0 w 204216"/>
              <a:gd name="connsiteY4" fmla="*/ 96012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60120">
                <a:moveTo>
                  <a:pt x="0" y="960120"/>
                </a:moveTo>
                <a:lnTo>
                  <a:pt x="204216" y="960120"/>
                </a:lnTo>
                <a:lnTo>
                  <a:pt x="204216" y="0"/>
                </a:lnTo>
                <a:lnTo>
                  <a:pt x="0" y="0"/>
                </a:lnTo>
                <a:lnTo>
                  <a:pt x="0" y="96012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903220" y="2734055"/>
            <a:ext cx="204216" cy="941832"/>
          </a:xfrm>
          <a:custGeom>
            <a:avLst/>
            <a:gdLst>
              <a:gd name="connsiteX0" fmla="*/ 0 w 204216"/>
              <a:gd name="connsiteY0" fmla="*/ 0 h 941832"/>
              <a:gd name="connsiteX1" fmla="*/ 204215 w 204216"/>
              <a:gd name="connsiteY1" fmla="*/ 0 h 941832"/>
              <a:gd name="connsiteX2" fmla="*/ 204215 w 204216"/>
              <a:gd name="connsiteY2" fmla="*/ 941832 h 941832"/>
              <a:gd name="connsiteX3" fmla="*/ 0 w 204216"/>
              <a:gd name="connsiteY3" fmla="*/ 941832 h 941832"/>
              <a:gd name="connsiteX4" fmla="*/ 0 w 204216"/>
              <a:gd name="connsiteY4" fmla="*/ 0 h 9418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41832">
                <a:moveTo>
                  <a:pt x="0" y="0"/>
                </a:moveTo>
                <a:lnTo>
                  <a:pt x="204215" y="0"/>
                </a:lnTo>
                <a:lnTo>
                  <a:pt x="204215" y="941832"/>
                </a:lnTo>
                <a:lnTo>
                  <a:pt x="0" y="94183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433571" y="3183635"/>
            <a:ext cx="204216" cy="492252"/>
          </a:xfrm>
          <a:custGeom>
            <a:avLst/>
            <a:gdLst>
              <a:gd name="connsiteX0" fmla="*/ 0 w 204216"/>
              <a:gd name="connsiteY0" fmla="*/ 0 h 492252"/>
              <a:gd name="connsiteX1" fmla="*/ 204216 w 204216"/>
              <a:gd name="connsiteY1" fmla="*/ 0 h 492252"/>
              <a:gd name="connsiteX2" fmla="*/ 204216 w 204216"/>
              <a:gd name="connsiteY2" fmla="*/ 492252 h 492252"/>
              <a:gd name="connsiteX3" fmla="*/ 0 w 204216"/>
              <a:gd name="connsiteY3" fmla="*/ 492252 h 492252"/>
              <a:gd name="connsiteX4" fmla="*/ 0 w 204216"/>
              <a:gd name="connsiteY4" fmla="*/ 0 h 492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92252">
                <a:moveTo>
                  <a:pt x="0" y="0"/>
                </a:moveTo>
                <a:lnTo>
                  <a:pt x="204216" y="0"/>
                </a:lnTo>
                <a:lnTo>
                  <a:pt x="204216" y="492252"/>
                </a:lnTo>
                <a:lnTo>
                  <a:pt x="0" y="4922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963923" y="3223260"/>
            <a:ext cx="204216" cy="452627"/>
          </a:xfrm>
          <a:custGeom>
            <a:avLst/>
            <a:gdLst>
              <a:gd name="connsiteX0" fmla="*/ 0 w 204216"/>
              <a:gd name="connsiteY0" fmla="*/ 0 h 452627"/>
              <a:gd name="connsiteX1" fmla="*/ 204216 w 204216"/>
              <a:gd name="connsiteY1" fmla="*/ 0 h 452627"/>
              <a:gd name="connsiteX2" fmla="*/ 204216 w 204216"/>
              <a:gd name="connsiteY2" fmla="*/ 452627 h 452627"/>
              <a:gd name="connsiteX3" fmla="*/ 0 w 204216"/>
              <a:gd name="connsiteY3" fmla="*/ 452627 h 452627"/>
              <a:gd name="connsiteX4" fmla="*/ 0 w 204216"/>
              <a:gd name="connsiteY4" fmla="*/ 0 h 4526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52627">
                <a:moveTo>
                  <a:pt x="0" y="0"/>
                </a:moveTo>
                <a:lnTo>
                  <a:pt x="204216" y="0"/>
                </a:lnTo>
                <a:lnTo>
                  <a:pt x="204216" y="452627"/>
                </a:lnTo>
                <a:lnTo>
                  <a:pt x="0" y="45262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494276" y="3264408"/>
            <a:ext cx="204215" cy="411479"/>
          </a:xfrm>
          <a:custGeom>
            <a:avLst/>
            <a:gdLst>
              <a:gd name="connsiteX0" fmla="*/ 0 w 204215"/>
              <a:gd name="connsiteY0" fmla="*/ 0 h 411479"/>
              <a:gd name="connsiteX1" fmla="*/ 204215 w 204215"/>
              <a:gd name="connsiteY1" fmla="*/ 0 h 411479"/>
              <a:gd name="connsiteX2" fmla="*/ 204215 w 204215"/>
              <a:gd name="connsiteY2" fmla="*/ 411479 h 411479"/>
              <a:gd name="connsiteX3" fmla="*/ 0 w 204215"/>
              <a:gd name="connsiteY3" fmla="*/ 411479 h 411479"/>
              <a:gd name="connsiteX4" fmla="*/ 0 w 204215"/>
              <a:gd name="connsiteY4" fmla="*/ 0 h 4114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411479">
                <a:moveTo>
                  <a:pt x="0" y="0"/>
                </a:moveTo>
                <a:lnTo>
                  <a:pt x="204215" y="0"/>
                </a:lnTo>
                <a:lnTo>
                  <a:pt x="204215" y="411479"/>
                </a:lnTo>
                <a:lnTo>
                  <a:pt x="0" y="411479"/>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024628" y="3325367"/>
            <a:ext cx="204215" cy="350520"/>
          </a:xfrm>
          <a:custGeom>
            <a:avLst/>
            <a:gdLst>
              <a:gd name="connsiteX0" fmla="*/ 0 w 204215"/>
              <a:gd name="connsiteY0" fmla="*/ 0 h 350520"/>
              <a:gd name="connsiteX1" fmla="*/ 204215 w 204215"/>
              <a:gd name="connsiteY1" fmla="*/ 0 h 350520"/>
              <a:gd name="connsiteX2" fmla="*/ 204215 w 204215"/>
              <a:gd name="connsiteY2" fmla="*/ 350520 h 350520"/>
              <a:gd name="connsiteX3" fmla="*/ 0 w 204215"/>
              <a:gd name="connsiteY3" fmla="*/ 350520 h 350520"/>
              <a:gd name="connsiteX4" fmla="*/ 0 w 204215"/>
              <a:gd name="connsiteY4" fmla="*/ 0 h 3505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50520">
                <a:moveTo>
                  <a:pt x="0" y="0"/>
                </a:moveTo>
                <a:lnTo>
                  <a:pt x="204215" y="0"/>
                </a:lnTo>
                <a:lnTo>
                  <a:pt x="204215" y="350520"/>
                </a:lnTo>
                <a:lnTo>
                  <a:pt x="0" y="3505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554979" y="3346703"/>
            <a:ext cx="204216" cy="329184"/>
          </a:xfrm>
          <a:custGeom>
            <a:avLst/>
            <a:gdLst>
              <a:gd name="connsiteX0" fmla="*/ 0 w 204216"/>
              <a:gd name="connsiteY0" fmla="*/ 0 h 329184"/>
              <a:gd name="connsiteX1" fmla="*/ 204216 w 204216"/>
              <a:gd name="connsiteY1" fmla="*/ 0 h 329184"/>
              <a:gd name="connsiteX2" fmla="*/ 204216 w 204216"/>
              <a:gd name="connsiteY2" fmla="*/ 329184 h 329184"/>
              <a:gd name="connsiteX3" fmla="*/ 0 w 204216"/>
              <a:gd name="connsiteY3" fmla="*/ 329184 h 329184"/>
              <a:gd name="connsiteX4" fmla="*/ 0 w 204216"/>
              <a:gd name="connsiteY4" fmla="*/ 0 h 3291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329184">
                <a:moveTo>
                  <a:pt x="0" y="0"/>
                </a:moveTo>
                <a:lnTo>
                  <a:pt x="204216" y="0"/>
                </a:lnTo>
                <a:lnTo>
                  <a:pt x="204216" y="329184"/>
                </a:lnTo>
                <a:lnTo>
                  <a:pt x="0" y="32918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6085332" y="3383279"/>
            <a:ext cx="204215" cy="292608"/>
          </a:xfrm>
          <a:custGeom>
            <a:avLst/>
            <a:gdLst>
              <a:gd name="connsiteX0" fmla="*/ 0 w 204215"/>
              <a:gd name="connsiteY0" fmla="*/ 0 h 292608"/>
              <a:gd name="connsiteX1" fmla="*/ 204215 w 204215"/>
              <a:gd name="connsiteY1" fmla="*/ 0 h 292608"/>
              <a:gd name="connsiteX2" fmla="*/ 204215 w 204215"/>
              <a:gd name="connsiteY2" fmla="*/ 292608 h 292608"/>
              <a:gd name="connsiteX3" fmla="*/ 0 w 204215"/>
              <a:gd name="connsiteY3" fmla="*/ 292608 h 292608"/>
              <a:gd name="connsiteX4" fmla="*/ 0 w 204215"/>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292608">
                <a:moveTo>
                  <a:pt x="0" y="0"/>
                </a:moveTo>
                <a:lnTo>
                  <a:pt x="204215" y="0"/>
                </a:lnTo>
                <a:lnTo>
                  <a:pt x="204215" y="292608"/>
                </a:lnTo>
                <a:lnTo>
                  <a:pt x="0" y="2926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615683" y="3436620"/>
            <a:ext cx="204216" cy="239267"/>
          </a:xfrm>
          <a:custGeom>
            <a:avLst/>
            <a:gdLst>
              <a:gd name="connsiteX0" fmla="*/ 0 w 204216"/>
              <a:gd name="connsiteY0" fmla="*/ 0 h 239267"/>
              <a:gd name="connsiteX1" fmla="*/ 204216 w 204216"/>
              <a:gd name="connsiteY1" fmla="*/ 0 h 239267"/>
              <a:gd name="connsiteX2" fmla="*/ 204216 w 204216"/>
              <a:gd name="connsiteY2" fmla="*/ 239267 h 239267"/>
              <a:gd name="connsiteX3" fmla="*/ 0 w 204216"/>
              <a:gd name="connsiteY3" fmla="*/ 239267 h 239267"/>
              <a:gd name="connsiteX4" fmla="*/ 0 w 204216"/>
              <a:gd name="connsiteY4" fmla="*/ 0 h 2392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9267">
                <a:moveTo>
                  <a:pt x="0" y="0"/>
                </a:moveTo>
                <a:lnTo>
                  <a:pt x="204216" y="0"/>
                </a:lnTo>
                <a:lnTo>
                  <a:pt x="204216" y="239267"/>
                </a:lnTo>
                <a:lnTo>
                  <a:pt x="0" y="23926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7146035" y="3461003"/>
            <a:ext cx="204216" cy="214884"/>
          </a:xfrm>
          <a:custGeom>
            <a:avLst/>
            <a:gdLst>
              <a:gd name="connsiteX0" fmla="*/ 0 w 204216"/>
              <a:gd name="connsiteY0" fmla="*/ 0 h 214884"/>
              <a:gd name="connsiteX1" fmla="*/ 204216 w 204216"/>
              <a:gd name="connsiteY1" fmla="*/ 0 h 214884"/>
              <a:gd name="connsiteX2" fmla="*/ 204216 w 204216"/>
              <a:gd name="connsiteY2" fmla="*/ 214884 h 214884"/>
              <a:gd name="connsiteX3" fmla="*/ 0 w 204216"/>
              <a:gd name="connsiteY3" fmla="*/ 214884 h 214884"/>
              <a:gd name="connsiteX4" fmla="*/ 0 w 204216"/>
              <a:gd name="connsiteY4" fmla="*/ 0 h 2148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14884">
                <a:moveTo>
                  <a:pt x="0" y="0"/>
                </a:moveTo>
                <a:lnTo>
                  <a:pt x="204216" y="0"/>
                </a:lnTo>
                <a:lnTo>
                  <a:pt x="204216" y="214884"/>
                </a:lnTo>
                <a:lnTo>
                  <a:pt x="0" y="21488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7676388" y="3473196"/>
            <a:ext cx="204216" cy="202691"/>
          </a:xfrm>
          <a:custGeom>
            <a:avLst/>
            <a:gdLst>
              <a:gd name="connsiteX0" fmla="*/ 0 w 204216"/>
              <a:gd name="connsiteY0" fmla="*/ 0 h 202691"/>
              <a:gd name="connsiteX1" fmla="*/ 204216 w 204216"/>
              <a:gd name="connsiteY1" fmla="*/ 0 h 202691"/>
              <a:gd name="connsiteX2" fmla="*/ 204216 w 204216"/>
              <a:gd name="connsiteY2" fmla="*/ 202691 h 202691"/>
              <a:gd name="connsiteX3" fmla="*/ 0 w 204216"/>
              <a:gd name="connsiteY3" fmla="*/ 202691 h 202691"/>
              <a:gd name="connsiteX4" fmla="*/ 0 w 204216"/>
              <a:gd name="connsiteY4" fmla="*/ 0 h 202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02691">
                <a:moveTo>
                  <a:pt x="0" y="0"/>
                </a:moveTo>
                <a:lnTo>
                  <a:pt x="204216" y="0"/>
                </a:lnTo>
                <a:lnTo>
                  <a:pt x="204216" y="202691"/>
                </a:lnTo>
                <a:lnTo>
                  <a:pt x="0" y="20269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8206740" y="3592067"/>
            <a:ext cx="204216" cy="83820"/>
          </a:xfrm>
          <a:custGeom>
            <a:avLst/>
            <a:gdLst>
              <a:gd name="connsiteX0" fmla="*/ 0 w 204216"/>
              <a:gd name="connsiteY0" fmla="*/ 0 h 83820"/>
              <a:gd name="connsiteX1" fmla="*/ 204216 w 204216"/>
              <a:gd name="connsiteY1" fmla="*/ 0 h 83820"/>
              <a:gd name="connsiteX2" fmla="*/ 204216 w 204216"/>
              <a:gd name="connsiteY2" fmla="*/ 83820 h 83820"/>
              <a:gd name="connsiteX3" fmla="*/ 0 w 204216"/>
              <a:gd name="connsiteY3" fmla="*/ 83820 h 83820"/>
              <a:gd name="connsiteX4" fmla="*/ 0 w 204216"/>
              <a:gd name="connsiteY4" fmla="*/ 0 h 838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83820">
                <a:moveTo>
                  <a:pt x="0" y="0"/>
                </a:moveTo>
                <a:lnTo>
                  <a:pt x="204216" y="0"/>
                </a:lnTo>
                <a:lnTo>
                  <a:pt x="204216" y="83820"/>
                </a:lnTo>
                <a:lnTo>
                  <a:pt x="0" y="838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986027" y="2287523"/>
            <a:ext cx="204216" cy="1388364"/>
          </a:xfrm>
          <a:custGeom>
            <a:avLst/>
            <a:gdLst>
              <a:gd name="connsiteX0" fmla="*/ 0 w 204216"/>
              <a:gd name="connsiteY0" fmla="*/ 0 h 1388364"/>
              <a:gd name="connsiteX1" fmla="*/ 204216 w 204216"/>
              <a:gd name="connsiteY1" fmla="*/ 0 h 1388364"/>
              <a:gd name="connsiteX2" fmla="*/ 204216 w 204216"/>
              <a:gd name="connsiteY2" fmla="*/ 1388364 h 1388364"/>
              <a:gd name="connsiteX3" fmla="*/ 0 w 204216"/>
              <a:gd name="connsiteY3" fmla="*/ 1388364 h 1388364"/>
              <a:gd name="connsiteX4" fmla="*/ 0 w 204216"/>
              <a:gd name="connsiteY4" fmla="*/ 0 h 13883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388364">
                <a:moveTo>
                  <a:pt x="0" y="0"/>
                </a:moveTo>
                <a:lnTo>
                  <a:pt x="204216" y="0"/>
                </a:lnTo>
                <a:lnTo>
                  <a:pt x="204216" y="1388364"/>
                </a:lnTo>
                <a:lnTo>
                  <a:pt x="0" y="13883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516380" y="2700527"/>
            <a:ext cx="204215" cy="975360"/>
          </a:xfrm>
          <a:custGeom>
            <a:avLst/>
            <a:gdLst>
              <a:gd name="connsiteX0" fmla="*/ 0 w 204215"/>
              <a:gd name="connsiteY0" fmla="*/ 0 h 975360"/>
              <a:gd name="connsiteX1" fmla="*/ 204215 w 204215"/>
              <a:gd name="connsiteY1" fmla="*/ 0 h 975360"/>
              <a:gd name="connsiteX2" fmla="*/ 204215 w 204215"/>
              <a:gd name="connsiteY2" fmla="*/ 975360 h 975360"/>
              <a:gd name="connsiteX3" fmla="*/ 0 w 204215"/>
              <a:gd name="connsiteY3" fmla="*/ 975360 h 975360"/>
              <a:gd name="connsiteX4" fmla="*/ 0 w 204215"/>
              <a:gd name="connsiteY4" fmla="*/ 0 h 9753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975360">
                <a:moveTo>
                  <a:pt x="0" y="0"/>
                </a:moveTo>
                <a:lnTo>
                  <a:pt x="204215" y="0"/>
                </a:lnTo>
                <a:lnTo>
                  <a:pt x="204215" y="975360"/>
                </a:lnTo>
                <a:lnTo>
                  <a:pt x="0" y="97536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046732" y="2907792"/>
            <a:ext cx="204216" cy="768095"/>
          </a:xfrm>
          <a:custGeom>
            <a:avLst/>
            <a:gdLst>
              <a:gd name="connsiteX0" fmla="*/ 0 w 204216"/>
              <a:gd name="connsiteY0" fmla="*/ 0 h 768095"/>
              <a:gd name="connsiteX1" fmla="*/ 204216 w 204216"/>
              <a:gd name="connsiteY1" fmla="*/ 0 h 768095"/>
              <a:gd name="connsiteX2" fmla="*/ 204216 w 204216"/>
              <a:gd name="connsiteY2" fmla="*/ 768095 h 768095"/>
              <a:gd name="connsiteX3" fmla="*/ 0 w 204216"/>
              <a:gd name="connsiteY3" fmla="*/ 768095 h 768095"/>
              <a:gd name="connsiteX4" fmla="*/ 0 w 204216"/>
              <a:gd name="connsiteY4" fmla="*/ 0 h 7680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768095">
                <a:moveTo>
                  <a:pt x="0" y="0"/>
                </a:moveTo>
                <a:lnTo>
                  <a:pt x="204216" y="0"/>
                </a:lnTo>
                <a:lnTo>
                  <a:pt x="204216" y="768095"/>
                </a:lnTo>
                <a:lnTo>
                  <a:pt x="0" y="76809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2577083" y="2773679"/>
            <a:ext cx="204216" cy="902208"/>
          </a:xfrm>
          <a:custGeom>
            <a:avLst/>
            <a:gdLst>
              <a:gd name="connsiteX0" fmla="*/ 0 w 204216"/>
              <a:gd name="connsiteY0" fmla="*/ 0 h 902208"/>
              <a:gd name="connsiteX1" fmla="*/ 204216 w 204216"/>
              <a:gd name="connsiteY1" fmla="*/ 0 h 902208"/>
              <a:gd name="connsiteX2" fmla="*/ 204216 w 204216"/>
              <a:gd name="connsiteY2" fmla="*/ 902208 h 902208"/>
              <a:gd name="connsiteX3" fmla="*/ 0 w 204216"/>
              <a:gd name="connsiteY3" fmla="*/ 902208 h 902208"/>
              <a:gd name="connsiteX4" fmla="*/ 0 w 204216"/>
              <a:gd name="connsiteY4" fmla="*/ 0 h 902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02208">
                <a:moveTo>
                  <a:pt x="0" y="0"/>
                </a:moveTo>
                <a:lnTo>
                  <a:pt x="204216" y="0"/>
                </a:lnTo>
                <a:lnTo>
                  <a:pt x="204216" y="902208"/>
                </a:lnTo>
                <a:lnTo>
                  <a:pt x="0" y="90220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07435" y="2538983"/>
            <a:ext cx="204216" cy="1136904"/>
          </a:xfrm>
          <a:custGeom>
            <a:avLst/>
            <a:gdLst>
              <a:gd name="connsiteX0" fmla="*/ 0 w 204216"/>
              <a:gd name="connsiteY0" fmla="*/ 0 h 1136904"/>
              <a:gd name="connsiteX1" fmla="*/ 204216 w 204216"/>
              <a:gd name="connsiteY1" fmla="*/ 0 h 1136904"/>
              <a:gd name="connsiteX2" fmla="*/ 204216 w 204216"/>
              <a:gd name="connsiteY2" fmla="*/ 1136904 h 1136904"/>
              <a:gd name="connsiteX3" fmla="*/ 0 w 204216"/>
              <a:gd name="connsiteY3" fmla="*/ 1136904 h 1136904"/>
              <a:gd name="connsiteX4" fmla="*/ 0 w 204216"/>
              <a:gd name="connsiteY4" fmla="*/ 0 h 11369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136904">
                <a:moveTo>
                  <a:pt x="0" y="0"/>
                </a:moveTo>
                <a:lnTo>
                  <a:pt x="204216" y="0"/>
                </a:lnTo>
                <a:lnTo>
                  <a:pt x="204216" y="1136904"/>
                </a:lnTo>
                <a:lnTo>
                  <a:pt x="0" y="113690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3637788" y="3459479"/>
            <a:ext cx="204215" cy="216408"/>
          </a:xfrm>
          <a:custGeom>
            <a:avLst/>
            <a:gdLst>
              <a:gd name="connsiteX0" fmla="*/ 0 w 204215"/>
              <a:gd name="connsiteY0" fmla="*/ 0 h 216408"/>
              <a:gd name="connsiteX1" fmla="*/ 204215 w 204215"/>
              <a:gd name="connsiteY1" fmla="*/ 0 h 216408"/>
              <a:gd name="connsiteX2" fmla="*/ 204215 w 204215"/>
              <a:gd name="connsiteY2" fmla="*/ 216408 h 216408"/>
              <a:gd name="connsiteX3" fmla="*/ 0 w 204215"/>
              <a:gd name="connsiteY3" fmla="*/ 216408 h 216408"/>
              <a:gd name="connsiteX4" fmla="*/ 0 w 204215"/>
              <a:gd name="connsiteY4" fmla="*/ 0 h 216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216408">
                <a:moveTo>
                  <a:pt x="0" y="0"/>
                </a:moveTo>
                <a:lnTo>
                  <a:pt x="204215" y="0"/>
                </a:lnTo>
                <a:lnTo>
                  <a:pt x="204215" y="216408"/>
                </a:lnTo>
                <a:lnTo>
                  <a:pt x="0" y="21640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4168140" y="3215639"/>
            <a:ext cx="204215" cy="460248"/>
          </a:xfrm>
          <a:custGeom>
            <a:avLst/>
            <a:gdLst>
              <a:gd name="connsiteX0" fmla="*/ 0 w 204215"/>
              <a:gd name="connsiteY0" fmla="*/ 0 h 460248"/>
              <a:gd name="connsiteX1" fmla="*/ 204215 w 204215"/>
              <a:gd name="connsiteY1" fmla="*/ 0 h 460248"/>
              <a:gd name="connsiteX2" fmla="*/ 204215 w 204215"/>
              <a:gd name="connsiteY2" fmla="*/ 460248 h 460248"/>
              <a:gd name="connsiteX3" fmla="*/ 0 w 204215"/>
              <a:gd name="connsiteY3" fmla="*/ 460248 h 460248"/>
              <a:gd name="connsiteX4" fmla="*/ 0 w 204215"/>
              <a:gd name="connsiteY4" fmla="*/ 0 h 460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460248">
                <a:moveTo>
                  <a:pt x="0" y="0"/>
                </a:moveTo>
                <a:lnTo>
                  <a:pt x="204215" y="0"/>
                </a:lnTo>
                <a:lnTo>
                  <a:pt x="204215" y="460248"/>
                </a:lnTo>
                <a:lnTo>
                  <a:pt x="0" y="46024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4698491" y="3270503"/>
            <a:ext cx="204216" cy="405384"/>
          </a:xfrm>
          <a:custGeom>
            <a:avLst/>
            <a:gdLst>
              <a:gd name="connsiteX0" fmla="*/ 0 w 204216"/>
              <a:gd name="connsiteY0" fmla="*/ 0 h 405384"/>
              <a:gd name="connsiteX1" fmla="*/ 204216 w 204216"/>
              <a:gd name="connsiteY1" fmla="*/ 0 h 405384"/>
              <a:gd name="connsiteX2" fmla="*/ 204216 w 204216"/>
              <a:gd name="connsiteY2" fmla="*/ 405384 h 405384"/>
              <a:gd name="connsiteX3" fmla="*/ 0 w 204216"/>
              <a:gd name="connsiteY3" fmla="*/ 405384 h 405384"/>
              <a:gd name="connsiteX4" fmla="*/ 0 w 204216"/>
              <a:gd name="connsiteY4" fmla="*/ 0 h 405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05384">
                <a:moveTo>
                  <a:pt x="0" y="0"/>
                </a:moveTo>
                <a:lnTo>
                  <a:pt x="204216" y="0"/>
                </a:lnTo>
                <a:lnTo>
                  <a:pt x="204216" y="405384"/>
                </a:lnTo>
                <a:lnTo>
                  <a:pt x="0" y="40538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228844" y="3278123"/>
            <a:ext cx="204215" cy="397764"/>
          </a:xfrm>
          <a:custGeom>
            <a:avLst/>
            <a:gdLst>
              <a:gd name="connsiteX0" fmla="*/ 0 w 204215"/>
              <a:gd name="connsiteY0" fmla="*/ 0 h 397764"/>
              <a:gd name="connsiteX1" fmla="*/ 204215 w 204215"/>
              <a:gd name="connsiteY1" fmla="*/ 0 h 397764"/>
              <a:gd name="connsiteX2" fmla="*/ 204215 w 204215"/>
              <a:gd name="connsiteY2" fmla="*/ 397764 h 397764"/>
              <a:gd name="connsiteX3" fmla="*/ 0 w 204215"/>
              <a:gd name="connsiteY3" fmla="*/ 397764 h 397764"/>
              <a:gd name="connsiteX4" fmla="*/ 0 w 204215"/>
              <a:gd name="connsiteY4" fmla="*/ 0 h 3977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97764">
                <a:moveTo>
                  <a:pt x="0" y="0"/>
                </a:moveTo>
                <a:lnTo>
                  <a:pt x="204215" y="0"/>
                </a:lnTo>
                <a:lnTo>
                  <a:pt x="204215" y="397764"/>
                </a:lnTo>
                <a:lnTo>
                  <a:pt x="0" y="3977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759196" y="3279647"/>
            <a:ext cx="204215" cy="396240"/>
          </a:xfrm>
          <a:custGeom>
            <a:avLst/>
            <a:gdLst>
              <a:gd name="connsiteX0" fmla="*/ 0 w 204215"/>
              <a:gd name="connsiteY0" fmla="*/ 0 h 396240"/>
              <a:gd name="connsiteX1" fmla="*/ 204215 w 204215"/>
              <a:gd name="connsiteY1" fmla="*/ 0 h 396240"/>
              <a:gd name="connsiteX2" fmla="*/ 204215 w 204215"/>
              <a:gd name="connsiteY2" fmla="*/ 396240 h 396240"/>
              <a:gd name="connsiteX3" fmla="*/ 0 w 204215"/>
              <a:gd name="connsiteY3" fmla="*/ 396240 h 396240"/>
              <a:gd name="connsiteX4" fmla="*/ 0 w 204215"/>
              <a:gd name="connsiteY4" fmla="*/ 0 h 3962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96240">
                <a:moveTo>
                  <a:pt x="0" y="0"/>
                </a:moveTo>
                <a:lnTo>
                  <a:pt x="204215" y="0"/>
                </a:lnTo>
                <a:lnTo>
                  <a:pt x="204215" y="396240"/>
                </a:lnTo>
                <a:lnTo>
                  <a:pt x="0" y="39624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289547" y="3166872"/>
            <a:ext cx="204216" cy="509016"/>
          </a:xfrm>
          <a:custGeom>
            <a:avLst/>
            <a:gdLst>
              <a:gd name="connsiteX0" fmla="*/ 0 w 204216"/>
              <a:gd name="connsiteY0" fmla="*/ 0 h 509016"/>
              <a:gd name="connsiteX1" fmla="*/ 204216 w 204216"/>
              <a:gd name="connsiteY1" fmla="*/ 0 h 509016"/>
              <a:gd name="connsiteX2" fmla="*/ 204216 w 204216"/>
              <a:gd name="connsiteY2" fmla="*/ 509016 h 509016"/>
              <a:gd name="connsiteX3" fmla="*/ 0 w 204216"/>
              <a:gd name="connsiteY3" fmla="*/ 509016 h 509016"/>
              <a:gd name="connsiteX4" fmla="*/ 0 w 204216"/>
              <a:gd name="connsiteY4" fmla="*/ 0 h 5090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509016">
                <a:moveTo>
                  <a:pt x="0" y="0"/>
                </a:moveTo>
                <a:lnTo>
                  <a:pt x="204216" y="0"/>
                </a:lnTo>
                <a:lnTo>
                  <a:pt x="204216" y="509016"/>
                </a:lnTo>
                <a:lnTo>
                  <a:pt x="0" y="50901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819900" y="3438144"/>
            <a:ext cx="204216" cy="237744"/>
          </a:xfrm>
          <a:custGeom>
            <a:avLst/>
            <a:gdLst>
              <a:gd name="connsiteX0" fmla="*/ 0 w 204216"/>
              <a:gd name="connsiteY0" fmla="*/ 0 h 237744"/>
              <a:gd name="connsiteX1" fmla="*/ 204216 w 204216"/>
              <a:gd name="connsiteY1" fmla="*/ 0 h 237744"/>
              <a:gd name="connsiteX2" fmla="*/ 204216 w 204216"/>
              <a:gd name="connsiteY2" fmla="*/ 237744 h 237744"/>
              <a:gd name="connsiteX3" fmla="*/ 0 w 204216"/>
              <a:gd name="connsiteY3" fmla="*/ 237744 h 237744"/>
              <a:gd name="connsiteX4" fmla="*/ 0 w 204216"/>
              <a:gd name="connsiteY4" fmla="*/ 0 h 2377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7744">
                <a:moveTo>
                  <a:pt x="0" y="0"/>
                </a:moveTo>
                <a:lnTo>
                  <a:pt x="204216" y="0"/>
                </a:lnTo>
                <a:lnTo>
                  <a:pt x="204216" y="237744"/>
                </a:lnTo>
                <a:lnTo>
                  <a:pt x="0" y="23774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50252" y="3380232"/>
            <a:ext cx="204216" cy="295655"/>
          </a:xfrm>
          <a:custGeom>
            <a:avLst/>
            <a:gdLst>
              <a:gd name="connsiteX0" fmla="*/ 0 w 204216"/>
              <a:gd name="connsiteY0" fmla="*/ 0 h 295655"/>
              <a:gd name="connsiteX1" fmla="*/ 204216 w 204216"/>
              <a:gd name="connsiteY1" fmla="*/ 0 h 295655"/>
              <a:gd name="connsiteX2" fmla="*/ 204216 w 204216"/>
              <a:gd name="connsiteY2" fmla="*/ 295655 h 295655"/>
              <a:gd name="connsiteX3" fmla="*/ 0 w 204216"/>
              <a:gd name="connsiteY3" fmla="*/ 295655 h 295655"/>
              <a:gd name="connsiteX4" fmla="*/ 0 w 204216"/>
              <a:gd name="connsiteY4" fmla="*/ 0 h 2956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95655">
                <a:moveTo>
                  <a:pt x="0" y="0"/>
                </a:moveTo>
                <a:lnTo>
                  <a:pt x="204216" y="0"/>
                </a:lnTo>
                <a:lnTo>
                  <a:pt x="204216" y="295655"/>
                </a:lnTo>
                <a:lnTo>
                  <a:pt x="0" y="29565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80604" y="3447288"/>
            <a:ext cx="204216" cy="228600"/>
          </a:xfrm>
          <a:custGeom>
            <a:avLst/>
            <a:gdLst>
              <a:gd name="connsiteX0" fmla="*/ 0 w 204216"/>
              <a:gd name="connsiteY0" fmla="*/ 0 h 228600"/>
              <a:gd name="connsiteX1" fmla="*/ 204215 w 204216"/>
              <a:gd name="connsiteY1" fmla="*/ 0 h 228600"/>
              <a:gd name="connsiteX2" fmla="*/ 204215 w 204216"/>
              <a:gd name="connsiteY2" fmla="*/ 228600 h 228600"/>
              <a:gd name="connsiteX3" fmla="*/ 0 w 204216"/>
              <a:gd name="connsiteY3" fmla="*/ 228600 h 228600"/>
              <a:gd name="connsiteX4" fmla="*/ 0 w 204216"/>
              <a:gd name="connsiteY4" fmla="*/ 0 h 228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28600">
                <a:moveTo>
                  <a:pt x="0" y="0"/>
                </a:moveTo>
                <a:lnTo>
                  <a:pt x="204215" y="0"/>
                </a:lnTo>
                <a:lnTo>
                  <a:pt x="204215" y="228600"/>
                </a:lnTo>
                <a:lnTo>
                  <a:pt x="0" y="22860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8410956" y="3445764"/>
            <a:ext cx="204216" cy="230123"/>
          </a:xfrm>
          <a:custGeom>
            <a:avLst/>
            <a:gdLst>
              <a:gd name="connsiteX0" fmla="*/ 0 w 204216"/>
              <a:gd name="connsiteY0" fmla="*/ 0 h 230123"/>
              <a:gd name="connsiteX1" fmla="*/ 204215 w 204216"/>
              <a:gd name="connsiteY1" fmla="*/ 0 h 230123"/>
              <a:gd name="connsiteX2" fmla="*/ 204215 w 204216"/>
              <a:gd name="connsiteY2" fmla="*/ 230123 h 230123"/>
              <a:gd name="connsiteX3" fmla="*/ 0 w 204216"/>
              <a:gd name="connsiteY3" fmla="*/ 230123 h 230123"/>
              <a:gd name="connsiteX4" fmla="*/ 0 w 204216"/>
              <a:gd name="connsiteY4" fmla="*/ 0 h 2301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0123">
                <a:moveTo>
                  <a:pt x="0" y="0"/>
                </a:moveTo>
                <a:lnTo>
                  <a:pt x="204215" y="0"/>
                </a:lnTo>
                <a:lnTo>
                  <a:pt x="204215" y="230123"/>
                </a:lnTo>
                <a:lnTo>
                  <a:pt x="0" y="230123"/>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14501" y="3669538"/>
            <a:ext cx="7967980" cy="21844"/>
          </a:xfrm>
          <a:custGeom>
            <a:avLst/>
            <a:gdLst>
              <a:gd name="connsiteX0" fmla="*/ 6350 w 7967980"/>
              <a:gd name="connsiteY0" fmla="*/ 6350 h 21844"/>
              <a:gd name="connsiteX1" fmla="*/ 7961629 w 7967980"/>
              <a:gd name="connsiteY1" fmla="*/ 6350 h 21844"/>
            </a:gdLst>
            <a:ahLst/>
            <a:cxnLst>
              <a:cxn ang="0">
                <a:pos x="connsiteX0" y="connsiteY0"/>
              </a:cxn>
              <a:cxn ang="1">
                <a:pos x="connsiteX1" y="connsiteY1"/>
              </a:cxn>
            </a:cxnLst>
            <a:rect l="l" t="t" r="r" b="b"/>
            <a:pathLst>
              <a:path w="7967980" h="21844">
                <a:moveTo>
                  <a:pt x="6350" y="6350"/>
                </a:moveTo>
                <a:lnTo>
                  <a:pt x="7961629"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5" name="Freeform 3"/>
          <p:cNvSpPr/>
          <p:nvPr/>
        </p:nvSpPr>
        <p:spPr>
          <a:xfrm>
            <a:off x="3986784" y="4213859"/>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4959096" y="4213859"/>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723900" y="3784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通讯社交</a:t>
            </a:r>
          </a:p>
        </p:txBody>
      </p:sp>
      <p:sp>
        <p:nvSpPr>
          <p:cNvPr id="1038" name="TextBox 1"/>
          <p:cNvSpPr txBox="1"/>
          <p:nvPr/>
        </p:nvSpPr>
        <p:spPr>
          <a:xfrm>
            <a:off x="13843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电商</a:t>
            </a:r>
          </a:p>
        </p:txBody>
      </p:sp>
      <p:sp>
        <p:nvSpPr>
          <p:cNvPr id="1039" name="TextBox 1"/>
          <p:cNvSpPr txBox="1"/>
          <p:nvPr/>
        </p:nvSpPr>
        <p:spPr>
          <a:xfrm>
            <a:off x="19177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游戏</a:t>
            </a:r>
          </a:p>
        </p:txBody>
      </p:sp>
      <p:sp>
        <p:nvSpPr>
          <p:cNvPr id="1040" name="TextBox 1"/>
          <p:cNvSpPr txBox="1"/>
          <p:nvPr/>
        </p:nvSpPr>
        <p:spPr>
          <a:xfrm>
            <a:off x="24511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视频</a:t>
            </a:r>
          </a:p>
        </p:txBody>
      </p:sp>
      <p:sp>
        <p:nvSpPr>
          <p:cNvPr id="1041" name="TextBox 1"/>
          <p:cNvSpPr txBox="1"/>
          <p:nvPr/>
        </p:nvSpPr>
        <p:spPr>
          <a:xfrm>
            <a:off x="2844800" y="3784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手机助手</a:t>
            </a:r>
          </a:p>
        </p:txBody>
      </p:sp>
      <p:sp>
        <p:nvSpPr>
          <p:cNvPr id="1042" name="TextBox 1"/>
          <p:cNvSpPr txBox="1"/>
          <p:nvPr/>
        </p:nvSpPr>
        <p:spPr>
          <a:xfrm>
            <a:off x="35052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办公</a:t>
            </a:r>
          </a:p>
        </p:txBody>
      </p:sp>
      <p:sp>
        <p:nvSpPr>
          <p:cNvPr id="1043" name="TextBox 1"/>
          <p:cNvSpPr txBox="1"/>
          <p:nvPr/>
        </p:nvSpPr>
        <p:spPr>
          <a:xfrm>
            <a:off x="40386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音乐</a:t>
            </a:r>
          </a:p>
        </p:txBody>
      </p:sp>
      <p:sp>
        <p:nvSpPr>
          <p:cNvPr id="1044" name="TextBox 1"/>
          <p:cNvSpPr txBox="1"/>
          <p:nvPr/>
        </p:nvSpPr>
        <p:spPr>
          <a:xfrm>
            <a:off x="45720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生活</a:t>
            </a:r>
          </a:p>
        </p:txBody>
      </p:sp>
      <p:sp>
        <p:nvSpPr>
          <p:cNvPr id="1045" name="TextBox 1"/>
          <p:cNvSpPr txBox="1"/>
          <p:nvPr/>
        </p:nvSpPr>
        <p:spPr>
          <a:xfrm>
            <a:off x="4965700" y="3784600"/>
            <a:ext cx="15621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导航地图</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浏览器</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应用商店</a:t>
            </a:r>
          </a:p>
        </p:txBody>
      </p:sp>
      <p:sp>
        <p:nvSpPr>
          <p:cNvPr id="1046" name="TextBox 1"/>
          <p:cNvSpPr txBox="1"/>
          <p:nvPr/>
        </p:nvSpPr>
        <p:spPr>
          <a:xfrm>
            <a:off x="66929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图片</a:t>
            </a:r>
          </a:p>
        </p:txBody>
      </p:sp>
      <p:sp>
        <p:nvSpPr>
          <p:cNvPr id="1047" name="TextBox 1"/>
          <p:cNvSpPr txBox="1"/>
          <p:nvPr/>
        </p:nvSpPr>
        <p:spPr>
          <a:xfrm>
            <a:off x="7150100" y="37846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输入法</a:t>
            </a:r>
          </a:p>
        </p:txBody>
      </p:sp>
      <p:sp>
        <p:nvSpPr>
          <p:cNvPr id="1048" name="TextBox 1"/>
          <p:cNvSpPr txBox="1"/>
          <p:nvPr/>
        </p:nvSpPr>
        <p:spPr>
          <a:xfrm>
            <a:off x="77470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新闻</a:t>
            </a:r>
          </a:p>
        </p:txBody>
      </p:sp>
      <p:sp>
        <p:nvSpPr>
          <p:cNvPr id="1049" name="TextBox 1"/>
          <p:cNvSpPr txBox="1"/>
          <p:nvPr/>
        </p:nvSpPr>
        <p:spPr>
          <a:xfrm>
            <a:off x="82804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搜索</a:t>
            </a:r>
          </a:p>
        </p:txBody>
      </p:sp>
      <p:sp>
        <p:nvSpPr>
          <p:cNvPr id="1050" name="TextBox 1"/>
          <p:cNvSpPr txBox="1"/>
          <p:nvPr/>
        </p:nvSpPr>
        <p:spPr>
          <a:xfrm>
            <a:off x="393700" y="254000"/>
            <a:ext cx="8242300" cy="1447800"/>
          </a:xfrm>
          <a:prstGeom prst="rect">
            <a:avLst/>
          </a:prstGeom>
          <a:noFill/>
        </p:spPr>
        <p:txBody>
          <a:bodyPr wrap="none" lIns="0" tIns="0" rIns="0" rtlCol="0">
            <a:spAutoFit/>
          </a:bodyPr>
          <a:lstStyle/>
          <a:p>
            <a:pPr>
              <a:lnSpc>
                <a:spcPts val="1400"/>
              </a:lnSpc>
              <a:tabLst>
                <a:tab pos="241300" algn="l"/>
                <a:tab pos="26035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603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使用三星和小米两个品牌设备的用户中，小米用户相对更爱玩游戏、聊天和办公；而三星用户更常使用</a:t>
            </a:r>
          </a:p>
          <a:p>
            <a:pPr>
              <a:lnSpc>
                <a:spcPts val="2000"/>
              </a:lnSpc>
              <a:tabLst>
                <a:tab pos="241300" algn="l"/>
                <a:tab pos="2603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手机助手和应用商店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03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不同移动设备品牌用户应用兴趣偏好对比</a:t>
            </a:r>
          </a:p>
        </p:txBody>
      </p:sp>
      <p:sp>
        <p:nvSpPr>
          <p:cNvPr id="1051" name="TextBox 1"/>
          <p:cNvSpPr txBox="1"/>
          <p:nvPr/>
        </p:nvSpPr>
        <p:spPr>
          <a:xfrm>
            <a:off x="4089400" y="415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小米用户</a:t>
            </a:r>
          </a:p>
        </p:txBody>
      </p:sp>
      <p:sp>
        <p:nvSpPr>
          <p:cNvPr id="1052" name="TextBox 1"/>
          <p:cNvSpPr txBox="1"/>
          <p:nvPr/>
        </p:nvSpPr>
        <p:spPr>
          <a:xfrm>
            <a:off x="5067300" y="415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三星用户</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10639" y="1748027"/>
            <a:ext cx="403860" cy="1908048"/>
          </a:xfrm>
          <a:custGeom>
            <a:avLst/>
            <a:gdLst>
              <a:gd name="connsiteX0" fmla="*/ 0 w 403860"/>
              <a:gd name="connsiteY0" fmla="*/ 1908048 h 1908048"/>
              <a:gd name="connsiteX1" fmla="*/ 403860 w 403860"/>
              <a:gd name="connsiteY1" fmla="*/ 1908048 h 1908048"/>
              <a:gd name="connsiteX2" fmla="*/ 403860 w 403860"/>
              <a:gd name="connsiteY2" fmla="*/ 0 h 1908048"/>
              <a:gd name="connsiteX3" fmla="*/ 0 w 403860"/>
              <a:gd name="connsiteY3" fmla="*/ 0 h 1908048"/>
              <a:gd name="connsiteX4" fmla="*/ 0 w 403860"/>
              <a:gd name="connsiteY4" fmla="*/ 1908048 h 1908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860" h="1908048">
                <a:moveTo>
                  <a:pt x="0" y="1908048"/>
                </a:moveTo>
                <a:lnTo>
                  <a:pt x="403860" y="1908048"/>
                </a:lnTo>
                <a:lnTo>
                  <a:pt x="403860" y="0"/>
                </a:lnTo>
                <a:lnTo>
                  <a:pt x="0" y="0"/>
                </a:lnTo>
                <a:lnTo>
                  <a:pt x="0" y="190804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312163" y="2167127"/>
            <a:ext cx="400812" cy="1540763"/>
          </a:xfrm>
          <a:custGeom>
            <a:avLst/>
            <a:gdLst>
              <a:gd name="connsiteX0" fmla="*/ 0 w 400812"/>
              <a:gd name="connsiteY0" fmla="*/ 1540763 h 1540763"/>
              <a:gd name="connsiteX1" fmla="*/ 400812 w 400812"/>
              <a:gd name="connsiteY1" fmla="*/ 1540763 h 1540763"/>
              <a:gd name="connsiteX2" fmla="*/ 400812 w 400812"/>
              <a:gd name="connsiteY2" fmla="*/ 0 h 1540763"/>
              <a:gd name="connsiteX3" fmla="*/ 0 w 400812"/>
              <a:gd name="connsiteY3" fmla="*/ 0 h 1540763"/>
              <a:gd name="connsiteX4" fmla="*/ 0 w 400812"/>
              <a:gd name="connsiteY4" fmla="*/ 1540763 h 15407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2" h="1540763">
                <a:moveTo>
                  <a:pt x="0" y="1540763"/>
                </a:moveTo>
                <a:lnTo>
                  <a:pt x="400812" y="1540763"/>
                </a:lnTo>
                <a:lnTo>
                  <a:pt x="400812" y="0"/>
                </a:lnTo>
                <a:lnTo>
                  <a:pt x="0" y="0"/>
                </a:lnTo>
                <a:lnTo>
                  <a:pt x="0" y="1540763"/>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79235" y="3503676"/>
            <a:ext cx="399288" cy="204215"/>
          </a:xfrm>
          <a:custGeom>
            <a:avLst/>
            <a:gdLst>
              <a:gd name="connsiteX0" fmla="*/ 0 w 399288"/>
              <a:gd name="connsiteY0" fmla="*/ 204215 h 204215"/>
              <a:gd name="connsiteX1" fmla="*/ 399288 w 399288"/>
              <a:gd name="connsiteY1" fmla="*/ 204215 h 204215"/>
              <a:gd name="connsiteX2" fmla="*/ 399288 w 399288"/>
              <a:gd name="connsiteY2" fmla="*/ 0 h 204215"/>
              <a:gd name="connsiteX3" fmla="*/ 0 w 399288"/>
              <a:gd name="connsiteY3" fmla="*/ 0 h 204215"/>
              <a:gd name="connsiteX4" fmla="*/ 0 w 399288"/>
              <a:gd name="connsiteY4" fmla="*/ 204215 h 2042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9288" h="204215">
                <a:moveTo>
                  <a:pt x="0" y="204215"/>
                </a:moveTo>
                <a:lnTo>
                  <a:pt x="399288" y="204215"/>
                </a:lnTo>
                <a:lnTo>
                  <a:pt x="399288" y="0"/>
                </a:lnTo>
                <a:lnTo>
                  <a:pt x="0" y="0"/>
                </a:lnTo>
                <a:lnTo>
                  <a:pt x="0" y="204215"/>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993392" y="2737104"/>
            <a:ext cx="400811" cy="970788"/>
          </a:xfrm>
          <a:custGeom>
            <a:avLst/>
            <a:gdLst>
              <a:gd name="connsiteX0" fmla="*/ 0 w 400811"/>
              <a:gd name="connsiteY0" fmla="*/ 0 h 970788"/>
              <a:gd name="connsiteX1" fmla="*/ 400811 w 400811"/>
              <a:gd name="connsiteY1" fmla="*/ 0 h 970788"/>
              <a:gd name="connsiteX2" fmla="*/ 400811 w 400811"/>
              <a:gd name="connsiteY2" fmla="*/ 970787 h 970788"/>
              <a:gd name="connsiteX3" fmla="*/ 0 w 400811"/>
              <a:gd name="connsiteY3" fmla="*/ 970787 h 970788"/>
              <a:gd name="connsiteX4" fmla="*/ 0 w 400811"/>
              <a:gd name="connsiteY4" fmla="*/ 0 h 9707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970788">
                <a:moveTo>
                  <a:pt x="0" y="0"/>
                </a:moveTo>
                <a:lnTo>
                  <a:pt x="400811" y="0"/>
                </a:lnTo>
                <a:lnTo>
                  <a:pt x="400811" y="970787"/>
                </a:lnTo>
                <a:lnTo>
                  <a:pt x="0" y="97078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74620" y="3302508"/>
            <a:ext cx="399288" cy="405384"/>
          </a:xfrm>
          <a:custGeom>
            <a:avLst/>
            <a:gdLst>
              <a:gd name="connsiteX0" fmla="*/ 0 w 399288"/>
              <a:gd name="connsiteY0" fmla="*/ 0 h 405384"/>
              <a:gd name="connsiteX1" fmla="*/ 399287 w 399288"/>
              <a:gd name="connsiteY1" fmla="*/ 0 h 405384"/>
              <a:gd name="connsiteX2" fmla="*/ 399287 w 399288"/>
              <a:gd name="connsiteY2" fmla="*/ 405383 h 405384"/>
              <a:gd name="connsiteX3" fmla="*/ 0 w 399288"/>
              <a:gd name="connsiteY3" fmla="*/ 405383 h 405384"/>
              <a:gd name="connsiteX4" fmla="*/ 0 w 399288"/>
              <a:gd name="connsiteY4" fmla="*/ 0 h 405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9288" h="405384">
                <a:moveTo>
                  <a:pt x="0" y="0"/>
                </a:moveTo>
                <a:lnTo>
                  <a:pt x="399287" y="0"/>
                </a:lnTo>
                <a:lnTo>
                  <a:pt x="399287" y="405383"/>
                </a:lnTo>
                <a:lnTo>
                  <a:pt x="0" y="405383"/>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354323" y="3328415"/>
            <a:ext cx="400811" cy="379476"/>
          </a:xfrm>
          <a:custGeom>
            <a:avLst/>
            <a:gdLst>
              <a:gd name="connsiteX0" fmla="*/ 0 w 400811"/>
              <a:gd name="connsiteY0" fmla="*/ 0 h 379476"/>
              <a:gd name="connsiteX1" fmla="*/ 400811 w 400811"/>
              <a:gd name="connsiteY1" fmla="*/ 0 h 379476"/>
              <a:gd name="connsiteX2" fmla="*/ 400811 w 400811"/>
              <a:gd name="connsiteY2" fmla="*/ 379476 h 379476"/>
              <a:gd name="connsiteX3" fmla="*/ 0 w 400811"/>
              <a:gd name="connsiteY3" fmla="*/ 379476 h 379476"/>
              <a:gd name="connsiteX4" fmla="*/ 0 w 400811"/>
              <a:gd name="connsiteY4" fmla="*/ 0 h 3794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379476">
                <a:moveTo>
                  <a:pt x="0" y="0"/>
                </a:moveTo>
                <a:lnTo>
                  <a:pt x="400811" y="0"/>
                </a:lnTo>
                <a:lnTo>
                  <a:pt x="400811" y="379476"/>
                </a:lnTo>
                <a:lnTo>
                  <a:pt x="0" y="37947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5552" y="3360420"/>
            <a:ext cx="400811" cy="347472"/>
          </a:xfrm>
          <a:custGeom>
            <a:avLst/>
            <a:gdLst>
              <a:gd name="connsiteX0" fmla="*/ 0 w 400811"/>
              <a:gd name="connsiteY0" fmla="*/ 0 h 347472"/>
              <a:gd name="connsiteX1" fmla="*/ 400811 w 400811"/>
              <a:gd name="connsiteY1" fmla="*/ 0 h 347472"/>
              <a:gd name="connsiteX2" fmla="*/ 400811 w 400811"/>
              <a:gd name="connsiteY2" fmla="*/ 347471 h 347472"/>
              <a:gd name="connsiteX3" fmla="*/ 0 w 400811"/>
              <a:gd name="connsiteY3" fmla="*/ 347471 h 347472"/>
              <a:gd name="connsiteX4" fmla="*/ 0 w 400811"/>
              <a:gd name="connsiteY4" fmla="*/ 0 h 3474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347472">
                <a:moveTo>
                  <a:pt x="0" y="0"/>
                </a:moveTo>
                <a:lnTo>
                  <a:pt x="400811" y="0"/>
                </a:lnTo>
                <a:lnTo>
                  <a:pt x="400811" y="347471"/>
                </a:lnTo>
                <a:lnTo>
                  <a:pt x="0" y="34747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16779" y="3453384"/>
            <a:ext cx="400811" cy="254508"/>
          </a:xfrm>
          <a:custGeom>
            <a:avLst/>
            <a:gdLst>
              <a:gd name="connsiteX0" fmla="*/ 0 w 400811"/>
              <a:gd name="connsiteY0" fmla="*/ 0 h 254508"/>
              <a:gd name="connsiteX1" fmla="*/ 400811 w 400811"/>
              <a:gd name="connsiteY1" fmla="*/ 0 h 254508"/>
              <a:gd name="connsiteX2" fmla="*/ 400811 w 400811"/>
              <a:gd name="connsiteY2" fmla="*/ 254507 h 254508"/>
              <a:gd name="connsiteX3" fmla="*/ 0 w 400811"/>
              <a:gd name="connsiteY3" fmla="*/ 254507 h 254508"/>
              <a:gd name="connsiteX4" fmla="*/ 0 w 400811"/>
              <a:gd name="connsiteY4" fmla="*/ 0 h 254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254508">
                <a:moveTo>
                  <a:pt x="0" y="0"/>
                </a:moveTo>
                <a:lnTo>
                  <a:pt x="400811" y="0"/>
                </a:lnTo>
                <a:lnTo>
                  <a:pt x="400811" y="254507"/>
                </a:lnTo>
                <a:lnTo>
                  <a:pt x="0" y="25450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398008" y="3500628"/>
            <a:ext cx="400811" cy="207264"/>
          </a:xfrm>
          <a:custGeom>
            <a:avLst/>
            <a:gdLst>
              <a:gd name="connsiteX0" fmla="*/ 0 w 400811"/>
              <a:gd name="connsiteY0" fmla="*/ 0 h 207264"/>
              <a:gd name="connsiteX1" fmla="*/ 400811 w 400811"/>
              <a:gd name="connsiteY1" fmla="*/ 0 h 207264"/>
              <a:gd name="connsiteX2" fmla="*/ 400811 w 400811"/>
              <a:gd name="connsiteY2" fmla="*/ 207263 h 207264"/>
              <a:gd name="connsiteX3" fmla="*/ 0 w 400811"/>
              <a:gd name="connsiteY3" fmla="*/ 207263 h 207264"/>
              <a:gd name="connsiteX4" fmla="*/ 0 w 400811"/>
              <a:gd name="connsiteY4" fmla="*/ 0 h 2072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207264">
                <a:moveTo>
                  <a:pt x="0" y="0"/>
                </a:moveTo>
                <a:lnTo>
                  <a:pt x="400811" y="0"/>
                </a:lnTo>
                <a:lnTo>
                  <a:pt x="400811" y="207263"/>
                </a:lnTo>
                <a:lnTo>
                  <a:pt x="0" y="207263"/>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758940" y="3604259"/>
            <a:ext cx="400811" cy="103632"/>
          </a:xfrm>
          <a:custGeom>
            <a:avLst/>
            <a:gdLst>
              <a:gd name="connsiteX0" fmla="*/ 0 w 400811"/>
              <a:gd name="connsiteY0" fmla="*/ 0 h 103632"/>
              <a:gd name="connsiteX1" fmla="*/ 400811 w 400811"/>
              <a:gd name="connsiteY1" fmla="*/ 0 h 103632"/>
              <a:gd name="connsiteX2" fmla="*/ 400811 w 400811"/>
              <a:gd name="connsiteY2" fmla="*/ 103632 h 103632"/>
              <a:gd name="connsiteX3" fmla="*/ 0 w 400811"/>
              <a:gd name="connsiteY3" fmla="*/ 103632 h 103632"/>
              <a:gd name="connsiteX4" fmla="*/ 0 w 400811"/>
              <a:gd name="connsiteY4" fmla="*/ 0 h 1036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103632">
                <a:moveTo>
                  <a:pt x="0" y="0"/>
                </a:moveTo>
                <a:lnTo>
                  <a:pt x="400811" y="0"/>
                </a:lnTo>
                <a:lnTo>
                  <a:pt x="400811" y="103632"/>
                </a:lnTo>
                <a:lnTo>
                  <a:pt x="0" y="10363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440168" y="3617976"/>
            <a:ext cx="400811" cy="89915"/>
          </a:xfrm>
          <a:custGeom>
            <a:avLst/>
            <a:gdLst>
              <a:gd name="connsiteX0" fmla="*/ 0 w 400811"/>
              <a:gd name="connsiteY0" fmla="*/ 0 h 89915"/>
              <a:gd name="connsiteX1" fmla="*/ 400811 w 400811"/>
              <a:gd name="connsiteY1" fmla="*/ 0 h 89915"/>
              <a:gd name="connsiteX2" fmla="*/ 400811 w 400811"/>
              <a:gd name="connsiteY2" fmla="*/ 89915 h 89915"/>
              <a:gd name="connsiteX3" fmla="*/ 0 w 400811"/>
              <a:gd name="connsiteY3" fmla="*/ 89915 h 89915"/>
              <a:gd name="connsiteX4" fmla="*/ 0 w 400811"/>
              <a:gd name="connsiteY4" fmla="*/ 0 h 899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89915">
                <a:moveTo>
                  <a:pt x="0" y="0"/>
                </a:moveTo>
                <a:lnTo>
                  <a:pt x="400811" y="0"/>
                </a:lnTo>
                <a:lnTo>
                  <a:pt x="400811" y="89915"/>
                </a:lnTo>
                <a:lnTo>
                  <a:pt x="0" y="89915"/>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1165605" y="3701541"/>
            <a:ext cx="6821931" cy="21844"/>
          </a:xfrm>
          <a:custGeom>
            <a:avLst/>
            <a:gdLst>
              <a:gd name="connsiteX0" fmla="*/ 6350 w 6821931"/>
              <a:gd name="connsiteY0" fmla="*/ 6350 h 21844"/>
              <a:gd name="connsiteX1" fmla="*/ 6815582 w 6821931"/>
              <a:gd name="connsiteY1" fmla="*/ 6350 h 21844"/>
            </a:gdLst>
            <a:ahLst/>
            <a:cxnLst>
              <a:cxn ang="0">
                <a:pos x="connsiteX0" y="connsiteY0"/>
              </a:cxn>
              <a:cxn ang="1">
                <a:pos x="connsiteX1" y="connsiteY1"/>
              </a:cxn>
            </a:cxnLst>
            <a:rect l="l" t="t" r="r" b="b"/>
            <a:pathLst>
              <a:path w="6821931" h="21844">
                <a:moveTo>
                  <a:pt x="6350" y="6350"/>
                </a:moveTo>
                <a:lnTo>
                  <a:pt x="6815582"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8" name="TextBox 1"/>
          <p:cNvSpPr txBox="1"/>
          <p:nvPr/>
        </p:nvSpPr>
        <p:spPr>
          <a:xfrm>
            <a:off x="7353300" y="288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单位：秒</a:t>
            </a:r>
          </a:p>
        </p:txBody>
      </p:sp>
      <p:sp>
        <p:nvSpPr>
          <p:cNvPr id="19" name="TextBox 1"/>
          <p:cNvSpPr txBox="1"/>
          <p:nvPr/>
        </p:nvSpPr>
        <p:spPr>
          <a:xfrm>
            <a:off x="2082800" y="28194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291</a:t>
            </a:r>
          </a:p>
        </p:txBody>
      </p:sp>
      <p:sp>
        <p:nvSpPr>
          <p:cNvPr id="20" name="TextBox 1"/>
          <p:cNvSpPr txBox="1"/>
          <p:nvPr/>
        </p:nvSpPr>
        <p:spPr>
          <a:xfrm>
            <a:off x="2768600" y="33782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133</a:t>
            </a:r>
          </a:p>
        </p:txBody>
      </p:sp>
      <p:sp>
        <p:nvSpPr>
          <p:cNvPr id="21" name="TextBox 1"/>
          <p:cNvSpPr txBox="1"/>
          <p:nvPr/>
        </p:nvSpPr>
        <p:spPr>
          <a:xfrm>
            <a:off x="3441700" y="34036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126</a:t>
            </a:r>
          </a:p>
        </p:txBody>
      </p:sp>
      <p:sp>
        <p:nvSpPr>
          <p:cNvPr id="22" name="TextBox 1"/>
          <p:cNvSpPr txBox="1"/>
          <p:nvPr/>
        </p:nvSpPr>
        <p:spPr>
          <a:xfrm>
            <a:off x="4127500" y="34417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117</a:t>
            </a:r>
          </a:p>
        </p:txBody>
      </p:sp>
      <p:sp>
        <p:nvSpPr>
          <p:cNvPr id="23" name="TextBox 1"/>
          <p:cNvSpPr txBox="1"/>
          <p:nvPr/>
        </p:nvSpPr>
        <p:spPr>
          <a:xfrm>
            <a:off x="4838700" y="35306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91</a:t>
            </a:r>
          </a:p>
        </p:txBody>
      </p:sp>
      <p:sp>
        <p:nvSpPr>
          <p:cNvPr id="24" name="TextBox 1"/>
          <p:cNvSpPr txBox="1"/>
          <p:nvPr/>
        </p:nvSpPr>
        <p:spPr>
          <a:xfrm>
            <a:off x="5524500" y="35433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78</a:t>
            </a:r>
          </a:p>
        </p:txBody>
      </p:sp>
      <p:sp>
        <p:nvSpPr>
          <p:cNvPr id="25" name="TextBox 1"/>
          <p:cNvSpPr txBox="1"/>
          <p:nvPr/>
        </p:nvSpPr>
        <p:spPr>
          <a:xfrm>
            <a:off x="6197600" y="35433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77</a:t>
            </a:r>
          </a:p>
        </p:txBody>
      </p:sp>
      <p:sp>
        <p:nvSpPr>
          <p:cNvPr id="26" name="TextBox 1"/>
          <p:cNvSpPr txBox="1"/>
          <p:nvPr/>
        </p:nvSpPr>
        <p:spPr>
          <a:xfrm>
            <a:off x="6883400" y="34417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8087A4"/>
                </a:solidFill>
                <a:latin typeface="Times New Roman" pitchFamily="18" charset="0"/>
                <a:cs typeface="Times New Roman" pitchFamily="18" charset="0"/>
              </a:rPr>
              <a:t>49</a:t>
            </a:r>
          </a:p>
        </p:txBody>
      </p:sp>
      <p:sp>
        <p:nvSpPr>
          <p:cNvPr id="27" name="TextBox 1"/>
          <p:cNvSpPr txBox="1"/>
          <p:nvPr/>
        </p:nvSpPr>
        <p:spPr>
          <a:xfrm>
            <a:off x="7569200" y="34544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8087A4"/>
                </a:solidFill>
                <a:latin typeface="Times New Roman" pitchFamily="18" charset="0"/>
                <a:cs typeface="Times New Roman" pitchFamily="18" charset="0"/>
              </a:rPr>
              <a:t>45</a:t>
            </a:r>
          </a:p>
        </p:txBody>
      </p:sp>
      <p:sp>
        <p:nvSpPr>
          <p:cNvPr id="28" name="TextBox 1"/>
          <p:cNvSpPr txBox="1"/>
          <p:nvPr/>
        </p:nvSpPr>
        <p:spPr>
          <a:xfrm>
            <a:off x="12573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整体用户</a:t>
            </a:r>
          </a:p>
        </p:txBody>
      </p:sp>
      <p:sp>
        <p:nvSpPr>
          <p:cNvPr id="29" name="TextBox 1"/>
          <p:cNvSpPr txBox="1"/>
          <p:nvPr/>
        </p:nvSpPr>
        <p:spPr>
          <a:xfrm>
            <a:off x="2057400" y="38227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游戏</a:t>
            </a:r>
          </a:p>
        </p:txBody>
      </p:sp>
      <p:sp>
        <p:nvSpPr>
          <p:cNvPr id="30" name="TextBox 1"/>
          <p:cNvSpPr txBox="1"/>
          <p:nvPr/>
        </p:nvSpPr>
        <p:spPr>
          <a:xfrm>
            <a:off x="26162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交通导航</a:t>
            </a:r>
          </a:p>
        </p:txBody>
      </p:sp>
      <p:sp>
        <p:nvSpPr>
          <p:cNvPr id="31" name="TextBox 1"/>
          <p:cNvSpPr txBox="1"/>
          <p:nvPr/>
        </p:nvSpPr>
        <p:spPr>
          <a:xfrm>
            <a:off x="33020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社区聊天</a:t>
            </a:r>
          </a:p>
        </p:txBody>
      </p:sp>
      <p:sp>
        <p:nvSpPr>
          <p:cNvPr id="1024" name="TextBox 1"/>
          <p:cNvSpPr txBox="1"/>
          <p:nvPr/>
        </p:nvSpPr>
        <p:spPr>
          <a:xfrm>
            <a:off x="39751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教育阅读</a:t>
            </a:r>
          </a:p>
        </p:txBody>
      </p:sp>
      <p:sp>
        <p:nvSpPr>
          <p:cNvPr id="1025" name="TextBox 1"/>
          <p:cNvSpPr txBox="1"/>
          <p:nvPr/>
        </p:nvSpPr>
        <p:spPr>
          <a:xfrm>
            <a:off x="46609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资讯新闻</a:t>
            </a:r>
          </a:p>
        </p:txBody>
      </p:sp>
      <p:sp>
        <p:nvSpPr>
          <p:cNvPr id="1026" name="TextBox 1"/>
          <p:cNvSpPr txBox="1"/>
          <p:nvPr/>
        </p:nvSpPr>
        <p:spPr>
          <a:xfrm>
            <a:off x="53340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网络购物</a:t>
            </a:r>
          </a:p>
        </p:txBody>
      </p:sp>
      <p:sp>
        <p:nvSpPr>
          <p:cNvPr id="1028" name="TextBox 1"/>
          <p:cNvSpPr txBox="1"/>
          <p:nvPr/>
        </p:nvSpPr>
        <p:spPr>
          <a:xfrm>
            <a:off x="60198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影音播放</a:t>
            </a:r>
          </a:p>
        </p:txBody>
      </p:sp>
      <p:sp>
        <p:nvSpPr>
          <p:cNvPr id="1029" name="TextBox 1"/>
          <p:cNvSpPr txBox="1"/>
          <p:nvPr/>
        </p:nvSpPr>
        <p:spPr>
          <a:xfrm>
            <a:off x="67056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健康医疗</a:t>
            </a:r>
          </a:p>
        </p:txBody>
      </p:sp>
      <p:sp>
        <p:nvSpPr>
          <p:cNvPr id="1030" name="TextBox 1"/>
          <p:cNvSpPr txBox="1"/>
          <p:nvPr/>
        </p:nvSpPr>
        <p:spPr>
          <a:xfrm>
            <a:off x="73787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金融理财</a:t>
            </a:r>
          </a:p>
        </p:txBody>
      </p:sp>
      <p:sp>
        <p:nvSpPr>
          <p:cNvPr id="1031" name="TextBox 1"/>
          <p:cNvSpPr txBox="1"/>
          <p:nvPr/>
        </p:nvSpPr>
        <p:spPr>
          <a:xfrm>
            <a:off x="393700" y="254000"/>
            <a:ext cx="7086600" cy="1892300"/>
          </a:xfrm>
          <a:prstGeom prst="rect">
            <a:avLst/>
          </a:prstGeom>
          <a:noFill/>
        </p:spPr>
        <p:txBody>
          <a:bodyPr wrap="none" lIns="0" tIns="0" rIns="0" rtlCol="0">
            <a:spAutoFit/>
          </a:bodyPr>
          <a:lstStyle/>
          <a:p>
            <a:pPr>
              <a:lnSpc>
                <a:spcPts val="1400"/>
              </a:lnSpc>
              <a:tabLst>
                <a:tab pos="241300" algn="l"/>
                <a:tab pos="990600" algn="l"/>
                <a:tab pos="267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990600" algn="l"/>
                <a:tab pos="2679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用户平均每天使用移动应用时长达</a:t>
            </a:r>
            <a:r>
              <a:rPr lang="en-US" altLang="zh-CN" sz="1403" b="1" dirty="0" smtClean="0">
                <a:solidFill>
                  <a:srgbClr val="1B88EA"/>
                </a:solidFill>
                <a:latin typeface="Tahoma" pitchFamily="18" charset="0"/>
                <a:cs typeface="Tahoma" pitchFamily="18" charset="0"/>
              </a:rPr>
              <a:t>1458</a:t>
            </a:r>
            <a:r>
              <a:rPr lang="en-US" altLang="zh-CN" sz="1403" b="1" dirty="0" smtClean="0">
                <a:solidFill>
                  <a:srgbClr val="1B88EA"/>
                </a:solidFill>
                <a:latin typeface="Microsoft YaHei UI" pitchFamily="18" charset="0"/>
                <a:cs typeface="Microsoft YaHei UI" pitchFamily="18" charset="0"/>
              </a:rPr>
              <a:t>秒，重点应用类型中，游戏的日均使用时长最高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990600" algn="l"/>
                <a:tab pos="2679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移动智能终端用户日均使用时长对比</a:t>
            </a:r>
          </a:p>
          <a:p>
            <a:pPr>
              <a:lnSpc>
                <a:spcPts val="1000"/>
              </a:lnSpc>
            </a:pPr>
            <a:endParaRPr lang="en-US" altLang="zh-CN" dirty="0" smtClean="0"/>
          </a:p>
          <a:p>
            <a:pPr>
              <a:lnSpc>
                <a:spcPts val="1000"/>
              </a:lnSpc>
            </a:pPr>
            <a:endParaRPr lang="en-US" altLang="zh-CN" dirty="0" smtClean="0"/>
          </a:p>
          <a:p>
            <a:pPr>
              <a:lnSpc>
                <a:spcPts val="1500"/>
              </a:lnSpc>
              <a:tabLst>
                <a:tab pos="241300" algn="l"/>
                <a:tab pos="990600" algn="l"/>
                <a:tab pos="2679700" algn="l"/>
              </a:tabLst>
            </a:pPr>
            <a:r>
              <a:rPr lang="en-US" altLang="zh-CN" dirty="0" smtClean="0"/>
              <a:t>		</a:t>
            </a:r>
            <a:r>
              <a:rPr lang="en-US" altLang="zh-CN" sz="996" b="1" dirty="0" smtClean="0">
                <a:solidFill>
                  <a:srgbClr val="FFFFFF"/>
                </a:solidFill>
                <a:latin typeface="Times New Roman" pitchFamily="18" charset="0"/>
                <a:cs typeface="Times New Roman" pitchFamily="18" charset="0"/>
              </a:rPr>
              <a:t>1458</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71882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晚上</a:t>
            </a:r>
          </a:p>
        </p:txBody>
      </p:sp>
      <p:sp>
        <p:nvSpPr>
          <p:cNvPr id="4" name="TextBox 1"/>
          <p:cNvSpPr txBox="1"/>
          <p:nvPr/>
        </p:nvSpPr>
        <p:spPr>
          <a:xfrm>
            <a:off x="3517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上午</a:t>
            </a:r>
          </a:p>
        </p:txBody>
      </p:sp>
      <p:sp>
        <p:nvSpPr>
          <p:cNvPr id="5" name="TextBox 1"/>
          <p:cNvSpPr txBox="1"/>
          <p:nvPr/>
        </p:nvSpPr>
        <p:spPr>
          <a:xfrm>
            <a:off x="4533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中午</a:t>
            </a:r>
          </a:p>
        </p:txBody>
      </p:sp>
      <p:sp>
        <p:nvSpPr>
          <p:cNvPr id="6" name="TextBox 1"/>
          <p:cNvSpPr txBox="1"/>
          <p:nvPr/>
        </p:nvSpPr>
        <p:spPr>
          <a:xfrm>
            <a:off x="5676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下午</a:t>
            </a:r>
          </a:p>
        </p:txBody>
      </p:sp>
      <p:sp>
        <p:nvSpPr>
          <p:cNvPr id="7" name="TextBox 1"/>
          <p:cNvSpPr txBox="1"/>
          <p:nvPr/>
        </p:nvSpPr>
        <p:spPr>
          <a:xfrm>
            <a:off x="18288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凌晨</a:t>
            </a:r>
          </a:p>
        </p:txBody>
      </p:sp>
      <p:sp>
        <p:nvSpPr>
          <p:cNvPr id="8" name="TextBox 1"/>
          <p:cNvSpPr txBox="1"/>
          <p:nvPr/>
        </p:nvSpPr>
        <p:spPr>
          <a:xfrm>
            <a:off x="11049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0</a:t>
            </a:r>
          </a:p>
        </p:txBody>
      </p:sp>
      <p:sp>
        <p:nvSpPr>
          <p:cNvPr id="9" name="TextBox 1"/>
          <p:cNvSpPr txBox="1"/>
          <p:nvPr/>
        </p:nvSpPr>
        <p:spPr>
          <a:xfrm>
            <a:off x="1409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a:t>
            </a:r>
          </a:p>
        </p:txBody>
      </p:sp>
      <p:sp>
        <p:nvSpPr>
          <p:cNvPr id="10" name="TextBox 1"/>
          <p:cNvSpPr txBox="1"/>
          <p:nvPr/>
        </p:nvSpPr>
        <p:spPr>
          <a:xfrm>
            <a:off x="1701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1" name="TextBox 1"/>
          <p:cNvSpPr txBox="1"/>
          <p:nvPr/>
        </p:nvSpPr>
        <p:spPr>
          <a:xfrm>
            <a:off x="2006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a:t>
            </a:r>
          </a:p>
        </p:txBody>
      </p:sp>
      <p:sp>
        <p:nvSpPr>
          <p:cNvPr id="12" name="TextBox 1"/>
          <p:cNvSpPr txBox="1"/>
          <p:nvPr/>
        </p:nvSpPr>
        <p:spPr>
          <a:xfrm>
            <a:off x="2298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a:t>
            </a:r>
          </a:p>
        </p:txBody>
      </p:sp>
      <p:sp>
        <p:nvSpPr>
          <p:cNvPr id="13" name="TextBox 1"/>
          <p:cNvSpPr txBox="1"/>
          <p:nvPr/>
        </p:nvSpPr>
        <p:spPr>
          <a:xfrm>
            <a:off x="2590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a:t>
            </a:r>
          </a:p>
        </p:txBody>
      </p:sp>
      <p:sp>
        <p:nvSpPr>
          <p:cNvPr id="14" name="TextBox 1"/>
          <p:cNvSpPr txBox="1"/>
          <p:nvPr/>
        </p:nvSpPr>
        <p:spPr>
          <a:xfrm>
            <a:off x="2895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a:t>
            </a:r>
          </a:p>
        </p:txBody>
      </p:sp>
      <p:sp>
        <p:nvSpPr>
          <p:cNvPr id="15" name="TextBox 1"/>
          <p:cNvSpPr txBox="1"/>
          <p:nvPr/>
        </p:nvSpPr>
        <p:spPr>
          <a:xfrm>
            <a:off x="3187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a:t>
            </a:r>
          </a:p>
        </p:txBody>
      </p:sp>
      <p:sp>
        <p:nvSpPr>
          <p:cNvPr id="16" name="TextBox 1"/>
          <p:cNvSpPr txBox="1"/>
          <p:nvPr/>
        </p:nvSpPr>
        <p:spPr>
          <a:xfrm>
            <a:off x="3479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8</a:t>
            </a:r>
          </a:p>
        </p:txBody>
      </p:sp>
      <p:sp>
        <p:nvSpPr>
          <p:cNvPr id="17" name="TextBox 1"/>
          <p:cNvSpPr txBox="1"/>
          <p:nvPr/>
        </p:nvSpPr>
        <p:spPr>
          <a:xfrm>
            <a:off x="3784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a:t>
            </a:r>
          </a:p>
        </p:txBody>
      </p:sp>
      <p:sp>
        <p:nvSpPr>
          <p:cNvPr id="18" name="TextBox 1"/>
          <p:cNvSpPr txBox="1"/>
          <p:nvPr/>
        </p:nvSpPr>
        <p:spPr>
          <a:xfrm>
            <a:off x="40386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10</a:t>
            </a:r>
          </a:p>
        </p:txBody>
      </p:sp>
      <p:sp>
        <p:nvSpPr>
          <p:cNvPr id="19" name="TextBox 1"/>
          <p:cNvSpPr txBox="1"/>
          <p:nvPr/>
        </p:nvSpPr>
        <p:spPr>
          <a:xfrm>
            <a:off x="4343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a:t>
            </a:r>
          </a:p>
        </p:txBody>
      </p:sp>
      <p:sp>
        <p:nvSpPr>
          <p:cNvPr id="20" name="TextBox 1"/>
          <p:cNvSpPr txBox="1"/>
          <p:nvPr/>
        </p:nvSpPr>
        <p:spPr>
          <a:xfrm>
            <a:off x="4635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a:t>
            </a:r>
          </a:p>
        </p:txBody>
      </p:sp>
      <p:sp>
        <p:nvSpPr>
          <p:cNvPr id="21" name="TextBox 1"/>
          <p:cNvSpPr txBox="1"/>
          <p:nvPr/>
        </p:nvSpPr>
        <p:spPr>
          <a:xfrm>
            <a:off x="49276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a:t>
            </a:r>
          </a:p>
        </p:txBody>
      </p:sp>
      <p:sp>
        <p:nvSpPr>
          <p:cNvPr id="22" name="TextBox 1"/>
          <p:cNvSpPr txBox="1"/>
          <p:nvPr/>
        </p:nvSpPr>
        <p:spPr>
          <a:xfrm>
            <a:off x="5232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14</a:t>
            </a:r>
          </a:p>
        </p:txBody>
      </p:sp>
      <p:sp>
        <p:nvSpPr>
          <p:cNvPr id="23" name="TextBox 1"/>
          <p:cNvSpPr txBox="1"/>
          <p:nvPr/>
        </p:nvSpPr>
        <p:spPr>
          <a:xfrm>
            <a:off x="5524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a:t>
            </a:r>
          </a:p>
        </p:txBody>
      </p:sp>
      <p:sp>
        <p:nvSpPr>
          <p:cNvPr id="24" name="TextBox 1"/>
          <p:cNvSpPr txBox="1"/>
          <p:nvPr/>
        </p:nvSpPr>
        <p:spPr>
          <a:xfrm>
            <a:off x="5829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16</a:t>
            </a:r>
          </a:p>
        </p:txBody>
      </p:sp>
      <p:sp>
        <p:nvSpPr>
          <p:cNvPr id="25" name="TextBox 1"/>
          <p:cNvSpPr txBox="1"/>
          <p:nvPr/>
        </p:nvSpPr>
        <p:spPr>
          <a:xfrm>
            <a:off x="6121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a:t>
            </a:r>
          </a:p>
        </p:txBody>
      </p:sp>
      <p:sp>
        <p:nvSpPr>
          <p:cNvPr id="26" name="TextBox 1"/>
          <p:cNvSpPr txBox="1"/>
          <p:nvPr/>
        </p:nvSpPr>
        <p:spPr>
          <a:xfrm>
            <a:off x="6413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18</a:t>
            </a:r>
          </a:p>
        </p:txBody>
      </p:sp>
      <p:sp>
        <p:nvSpPr>
          <p:cNvPr id="27" name="TextBox 1"/>
          <p:cNvSpPr txBox="1"/>
          <p:nvPr/>
        </p:nvSpPr>
        <p:spPr>
          <a:xfrm>
            <a:off x="6718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a:t>
            </a:r>
          </a:p>
        </p:txBody>
      </p:sp>
      <p:sp>
        <p:nvSpPr>
          <p:cNvPr id="28" name="TextBox 1"/>
          <p:cNvSpPr txBox="1"/>
          <p:nvPr/>
        </p:nvSpPr>
        <p:spPr>
          <a:xfrm>
            <a:off x="7010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a:t>
            </a:r>
          </a:p>
        </p:txBody>
      </p:sp>
      <p:sp>
        <p:nvSpPr>
          <p:cNvPr id="29" name="TextBox 1"/>
          <p:cNvSpPr txBox="1"/>
          <p:nvPr/>
        </p:nvSpPr>
        <p:spPr>
          <a:xfrm>
            <a:off x="73152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a:t>
            </a:r>
          </a:p>
        </p:txBody>
      </p:sp>
      <p:sp>
        <p:nvSpPr>
          <p:cNvPr id="30" name="TextBox 1"/>
          <p:cNvSpPr txBox="1"/>
          <p:nvPr/>
        </p:nvSpPr>
        <p:spPr>
          <a:xfrm>
            <a:off x="7607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22</a:t>
            </a:r>
          </a:p>
        </p:txBody>
      </p:sp>
      <p:sp>
        <p:nvSpPr>
          <p:cNvPr id="31" name="TextBox 1"/>
          <p:cNvSpPr txBox="1"/>
          <p:nvPr/>
        </p:nvSpPr>
        <p:spPr>
          <a:xfrm>
            <a:off x="7899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a:t>
            </a:r>
          </a:p>
        </p:txBody>
      </p:sp>
      <p:sp>
        <p:nvSpPr>
          <p:cNvPr id="1024" name="TextBox 1"/>
          <p:cNvSpPr txBox="1"/>
          <p:nvPr/>
        </p:nvSpPr>
        <p:spPr>
          <a:xfrm>
            <a:off x="393700" y="254000"/>
            <a:ext cx="8242300" cy="1231900"/>
          </a:xfrm>
          <a:prstGeom prst="rect">
            <a:avLst/>
          </a:prstGeom>
          <a:noFill/>
        </p:spPr>
        <p:txBody>
          <a:bodyPr wrap="none" lIns="0" tIns="0" rIns="0" rtlCol="0">
            <a:spAutoFit/>
          </a:bodyPr>
          <a:lstStyle/>
          <a:p>
            <a:pPr>
              <a:lnSpc>
                <a:spcPts val="1400"/>
              </a:lnSpc>
              <a:tabLst>
                <a:tab pos="241300" algn="l"/>
                <a:tab pos="27432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743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用户在全天各时段的活跃表现，在中午和晚上各出现一个峰值，且使用时间碎片化明显，除凌晨外，每</a:t>
            </a:r>
          </a:p>
          <a:p>
            <a:pPr>
              <a:lnSpc>
                <a:spcPts val="2000"/>
              </a:lnSpc>
              <a:tabLst>
                <a:tab pos="241300" algn="l"/>
                <a:tab pos="27432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个时段均有用户活跃</a:t>
            </a:r>
          </a:p>
          <a:p>
            <a:pPr>
              <a:lnSpc>
                <a:spcPts val="1000"/>
              </a:lnSpc>
            </a:pPr>
            <a:endParaRPr lang="en-US" altLang="zh-CN" dirty="0" smtClean="0"/>
          </a:p>
          <a:p>
            <a:pPr>
              <a:lnSpc>
                <a:spcPts val="1000"/>
              </a:lnSpc>
            </a:pPr>
            <a:endParaRPr lang="en-US" altLang="zh-CN" dirty="0" smtClean="0"/>
          </a:p>
          <a:p>
            <a:pPr>
              <a:lnSpc>
                <a:spcPts val="1700"/>
              </a:lnSpc>
              <a:tabLst>
                <a:tab pos="241300" algn="l"/>
                <a:tab pos="2743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移动智能终端用户每日上网时段变化趋势</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4254500" y="2247900"/>
            <a:ext cx="101600" cy="127000"/>
          </a:xfrm>
          <a:prstGeom prst="rect">
            <a:avLst/>
          </a:prstGeom>
          <a:noFill/>
        </p:spPr>
        <p:txBody>
          <a:bodyPr wrap="none" lIns="0" tIns="0" rIns="0" rtlCol="0">
            <a:spAutoFit/>
          </a:bodyPr>
          <a:lstStyle/>
          <a:p>
            <a:pPr>
              <a:lnSpc>
                <a:spcPts val="1000"/>
              </a:lnSpc>
              <a:tabLst/>
            </a:pPr>
            <a:r>
              <a:rPr lang="en-US" altLang="zh-CN" sz="792" dirty="0" smtClean="0">
                <a:solidFill>
                  <a:srgbClr val="000000"/>
                </a:solidFill>
                <a:latin typeface="Microsoft YaHei UI" pitchFamily="18" charset="0"/>
                <a:cs typeface="Microsoft YaHei UI" pitchFamily="18" charset="0"/>
              </a:rPr>
              <a:t>23</a:t>
            </a:r>
          </a:p>
        </p:txBody>
      </p:sp>
      <p:sp>
        <p:nvSpPr>
          <p:cNvPr id="3" name="TextBox 1"/>
          <p:cNvSpPr txBox="1"/>
          <p:nvPr/>
        </p:nvSpPr>
        <p:spPr>
          <a:xfrm>
            <a:off x="4368800" y="3670300"/>
            <a:ext cx="279400" cy="127000"/>
          </a:xfrm>
          <a:prstGeom prst="rect">
            <a:avLst/>
          </a:prstGeom>
          <a:noFill/>
        </p:spPr>
        <p:txBody>
          <a:bodyPr wrap="none" lIns="0" tIns="0" rIns="0" rtlCol="0">
            <a:spAutoFit/>
          </a:bodyPr>
          <a:lstStyle/>
          <a:p>
            <a:pPr>
              <a:lnSpc>
                <a:spcPts val="1000"/>
              </a:lnSpc>
              <a:tabLst/>
            </a:pPr>
            <a:r>
              <a:rPr lang="en-US" altLang="zh-CN" sz="792" dirty="0" smtClean="0">
                <a:solidFill>
                  <a:srgbClr val="000000"/>
                </a:solidFill>
                <a:latin typeface="Microsoft YaHei UI" pitchFamily="18" charset="0"/>
                <a:cs typeface="Microsoft YaHei UI" pitchFamily="18" charset="0"/>
              </a:rPr>
              <a:t>13</a:t>
            </a:r>
            <a:r>
              <a:rPr lang="en-US" altLang="zh-CN" sz="792" dirty="0" smtClean="0">
                <a:latin typeface="Times New Roman" pitchFamily="18" charset="0"/>
                <a:cs typeface="Times New Roman" pitchFamily="18" charset="0"/>
              </a:rPr>
              <a:t>   </a:t>
            </a:r>
            <a:r>
              <a:rPr lang="en-US" altLang="zh-CN" sz="792" dirty="0" smtClean="0">
                <a:solidFill>
                  <a:srgbClr val="000000"/>
                </a:solidFill>
                <a:latin typeface="Microsoft YaHei UI" pitchFamily="18" charset="0"/>
                <a:cs typeface="Microsoft YaHei UI" pitchFamily="18" charset="0"/>
              </a:rPr>
              <a:t>12</a:t>
            </a:r>
          </a:p>
        </p:txBody>
      </p:sp>
      <p:sp>
        <p:nvSpPr>
          <p:cNvPr id="4" name="TextBox 1"/>
          <p:cNvSpPr txBox="1"/>
          <p:nvPr/>
        </p:nvSpPr>
        <p:spPr>
          <a:xfrm>
            <a:off x="825500" y="4394200"/>
            <a:ext cx="79248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数据中心，主要分析移动视频、社交、电商、游戏、新闻、旅游、教育、医疗八个主要移动端细分领域应用使用习惯。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5" name="TextBox 1"/>
          <p:cNvSpPr txBox="1"/>
          <p:nvPr/>
        </p:nvSpPr>
        <p:spPr>
          <a:xfrm>
            <a:off x="5092700" y="2565400"/>
            <a:ext cx="190500" cy="939800"/>
          </a:xfrm>
          <a:prstGeom prst="rect">
            <a:avLst/>
          </a:prstGeom>
          <a:noFill/>
        </p:spPr>
        <p:txBody>
          <a:bodyPr wrap="none" lIns="0" tIns="0" rIns="0" rtlCol="0">
            <a:spAutoFit/>
          </a:bodyPr>
          <a:lstStyle/>
          <a:p>
            <a:pPr>
              <a:lnSpc>
                <a:spcPts val="10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4</a:t>
            </a:r>
          </a:p>
          <a:p>
            <a:pPr>
              <a:lnSpc>
                <a:spcPts val="13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5</a:t>
            </a:r>
          </a:p>
          <a:p>
            <a:pPr>
              <a:lnSpc>
                <a:spcPts val="13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6</a:t>
            </a:r>
          </a:p>
          <a:p>
            <a:pPr>
              <a:lnSpc>
                <a:spcPts val="14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7</a:t>
            </a:r>
          </a:p>
          <a:p>
            <a:pPr>
              <a:lnSpc>
                <a:spcPts val="12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8</a:t>
            </a:r>
          </a:p>
          <a:p>
            <a:pPr>
              <a:lnSpc>
                <a:spcPts val="1000"/>
              </a:lnSpc>
              <a:tabLst>
                <a:tab pos="25400" algn="l"/>
                <a:tab pos="76200" algn="l"/>
                <a:tab pos="114300" algn="l"/>
                <a:tab pos="127000" algn="l"/>
              </a:tabLst>
            </a:pPr>
            <a:r>
              <a:rPr lang="en-US" altLang="zh-CN" sz="792" dirty="0" smtClean="0">
                <a:solidFill>
                  <a:srgbClr val="000000"/>
                </a:solidFill>
                <a:latin typeface="Microsoft YaHei UI" pitchFamily="18" charset="0"/>
                <a:cs typeface="Microsoft YaHei UI" pitchFamily="18" charset="0"/>
              </a:rPr>
              <a:t>9</a:t>
            </a:r>
          </a:p>
        </p:txBody>
      </p:sp>
      <p:sp>
        <p:nvSpPr>
          <p:cNvPr id="6" name="TextBox 1"/>
          <p:cNvSpPr txBox="1"/>
          <p:nvPr/>
        </p:nvSpPr>
        <p:spPr>
          <a:xfrm>
            <a:off x="4864100" y="2324100"/>
            <a:ext cx="190500" cy="1320800"/>
          </a:xfrm>
          <a:prstGeom prst="rect">
            <a:avLst/>
          </a:prstGeom>
          <a:noFill/>
        </p:spPr>
        <p:txBody>
          <a:bodyPr wrap="none" lIns="0" tIns="0" rIns="0" rtlCol="0">
            <a:spAutoFit/>
          </a:bodyPr>
          <a:lstStyle/>
          <a:p>
            <a:pPr>
              <a:lnSpc>
                <a:spcPts val="1000"/>
              </a:lnSpc>
              <a:tabLst>
                <a:tab pos="50800" algn="l"/>
                <a:tab pos="152400" algn="l"/>
              </a:tabLst>
            </a:pPr>
            <a:r>
              <a:rPr lang="en-US" altLang="zh-CN" sz="792" dirty="0" smtClean="0">
                <a:solidFill>
                  <a:srgbClr val="000000"/>
                </a:solidFill>
                <a:latin typeface="Microsoft YaHei UI" pitchFamily="18" charset="0"/>
                <a:cs typeface="Microsoft YaHei UI" pitchFamily="18" charset="0"/>
              </a:rPr>
              <a:t>2</a:t>
            </a:r>
          </a:p>
          <a:p>
            <a:pPr>
              <a:lnSpc>
                <a:spcPts val="800"/>
              </a:lnSpc>
              <a:tabLst>
                <a:tab pos="50800" algn="l"/>
                <a:tab pos="152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50800" algn="l"/>
                <a:tab pos="152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10</a:t>
            </a:r>
          </a:p>
        </p:txBody>
      </p:sp>
      <p:sp>
        <p:nvSpPr>
          <p:cNvPr id="7" name="TextBox 1"/>
          <p:cNvSpPr txBox="1"/>
          <p:nvPr/>
        </p:nvSpPr>
        <p:spPr>
          <a:xfrm>
            <a:off x="4724400" y="2247900"/>
            <a:ext cx="139700" cy="1485900"/>
          </a:xfrm>
          <a:prstGeom prst="rect">
            <a:avLst/>
          </a:prstGeom>
          <a:noFill/>
        </p:spPr>
        <p:txBody>
          <a:bodyPr wrap="none" lIns="0" tIns="0" rIns="0" rtlCol="0">
            <a:spAutoFit/>
          </a:bodyPr>
          <a:lstStyle/>
          <a:p>
            <a:pPr>
              <a:lnSpc>
                <a:spcPts val="1000"/>
              </a:lnSpc>
              <a:tabLst>
                <a:tab pos="25400" algn="l"/>
              </a:tabLst>
            </a:pPr>
            <a:r>
              <a:rPr lang="en-US" altLang="zh-CN" sz="792" dirty="0" smtClean="0">
                <a:solidFill>
                  <a:srgbClr val="000000"/>
                </a:solidFill>
                <a:latin typeface="Microsoft YaHei UI" pitchFamily="18" charset="0"/>
                <a:cs typeface="Microsoft YaHei UI" pitchFamily="18" charset="0"/>
              </a:rPr>
              <a:t>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5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11</a:t>
            </a:r>
          </a:p>
        </p:txBody>
      </p:sp>
      <p:sp>
        <p:nvSpPr>
          <p:cNvPr id="8" name="TextBox 1"/>
          <p:cNvSpPr txBox="1"/>
          <p:nvPr/>
        </p:nvSpPr>
        <p:spPr>
          <a:xfrm>
            <a:off x="3733800" y="2336800"/>
            <a:ext cx="558800" cy="1397000"/>
          </a:xfrm>
          <a:prstGeom prst="rect">
            <a:avLst/>
          </a:prstGeom>
          <a:noFill/>
        </p:spPr>
        <p:txBody>
          <a:bodyPr wrap="none" lIns="0" tIns="0" rIns="0" rtlCol="0">
            <a:spAutoFit/>
          </a:bodyPr>
          <a:lstStyle/>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22</a:t>
            </a:r>
          </a:p>
          <a:p>
            <a:pPr>
              <a:lnSpc>
                <a:spcPts val="9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21</a:t>
            </a:r>
          </a:p>
          <a:p>
            <a:pPr>
              <a:lnSpc>
                <a:spcPts val="13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20</a:t>
            </a:r>
          </a:p>
          <a:p>
            <a:pPr>
              <a:lnSpc>
                <a:spcPts val="1600"/>
              </a:lnSpc>
              <a:tabLst>
                <a:tab pos="50800" algn="l"/>
                <a:tab pos="76200" algn="l"/>
                <a:tab pos="127000" algn="l"/>
                <a:tab pos="190500" algn="l"/>
                <a:tab pos="279400" algn="l"/>
                <a:tab pos="342900" algn="l"/>
                <a:tab pos="444500" algn="l"/>
              </a:tabLst>
            </a:pPr>
            <a:r>
              <a:rPr lang="en-US" altLang="zh-CN" sz="792" dirty="0" smtClean="0">
                <a:solidFill>
                  <a:srgbClr val="000000"/>
                </a:solidFill>
                <a:latin typeface="Microsoft YaHei UI" pitchFamily="18" charset="0"/>
                <a:cs typeface="Microsoft YaHei UI" pitchFamily="18" charset="0"/>
              </a:rPr>
              <a:t>19</a:t>
            </a:r>
          </a:p>
          <a:p>
            <a:pPr>
              <a:lnSpc>
                <a:spcPts val="1000"/>
              </a:lnSpc>
            </a:pPr>
            <a:endParaRPr lang="en-US" altLang="zh-CN" dirty="0" smtClean="0"/>
          </a:p>
          <a:p>
            <a:pPr>
              <a:lnSpc>
                <a:spcPts val="1000"/>
              </a:lnSpc>
            </a:pPr>
            <a:endParaRPr lang="en-US" altLang="zh-CN" dirty="0" smtClean="0"/>
          </a:p>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17</a:t>
            </a:r>
          </a:p>
          <a:p>
            <a:pPr>
              <a:lnSpc>
                <a:spcPts val="1200"/>
              </a:lnSpc>
              <a:tabLst>
                <a:tab pos="50800" algn="l"/>
                <a:tab pos="76200" algn="l"/>
                <a:tab pos="127000" algn="l"/>
                <a:tab pos="190500" algn="l"/>
                <a:tab pos="279400" algn="l"/>
                <a:tab pos="342900" algn="l"/>
                <a:tab pos="444500" algn="l"/>
              </a:tabLst>
            </a:pPr>
            <a:r>
              <a:rPr lang="en-US" altLang="zh-CN" dirty="0" smtClean="0"/>
              <a:t>			</a:t>
            </a:r>
            <a:r>
              <a:rPr lang="en-US" altLang="zh-CN" sz="794" dirty="0" smtClean="0">
                <a:solidFill>
                  <a:srgbClr val="000000"/>
                </a:solidFill>
                <a:latin typeface="Microsoft YaHei UI" pitchFamily="18" charset="0"/>
                <a:cs typeface="Microsoft YaHei UI" pitchFamily="18" charset="0"/>
              </a:rPr>
              <a:t>16</a:t>
            </a:r>
          </a:p>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15</a:t>
            </a:r>
          </a:p>
          <a:p>
            <a:pPr>
              <a:lnSpc>
                <a:spcPts val="7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14</a:t>
            </a:r>
          </a:p>
        </p:txBody>
      </p:sp>
      <p:sp>
        <p:nvSpPr>
          <p:cNvPr id="9" name="TextBox 1"/>
          <p:cNvSpPr txBox="1"/>
          <p:nvPr/>
        </p:nvSpPr>
        <p:spPr>
          <a:xfrm>
            <a:off x="3733800" y="2222500"/>
            <a:ext cx="850900" cy="939800"/>
          </a:xfrm>
          <a:prstGeom prst="rect">
            <a:avLst/>
          </a:prstGeom>
          <a:noFill/>
        </p:spPr>
        <p:txBody>
          <a:bodyPr wrap="none" lIns="0" tIns="0" rIns="0" rtlCol="0">
            <a:spAutoFit/>
          </a:bodyPr>
          <a:lstStyle/>
          <a:p>
            <a:pPr>
              <a:lnSpc>
                <a:spcPts val="1000"/>
              </a:lnSpc>
              <a:tabLst>
                <a:tab pos="7493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749300" algn="l"/>
              </a:tabLst>
            </a:pPr>
            <a:r>
              <a:rPr lang="en-US" altLang="zh-CN" sz="792" dirty="0" smtClean="0">
                <a:solidFill>
                  <a:srgbClr val="000000"/>
                </a:solidFill>
                <a:latin typeface="Microsoft YaHei UI" pitchFamily="18" charset="0"/>
                <a:cs typeface="Microsoft YaHei UI" pitchFamily="18" charset="0"/>
              </a:rPr>
              <a:t>18</a:t>
            </a:r>
            <a:r>
              <a:rPr lang="en-US" altLang="zh-CN" sz="1356" dirty="0" smtClean="0">
                <a:latin typeface="Times New Roman" pitchFamily="18" charset="0"/>
                <a:cs typeface="Times New Roman" pitchFamily="18" charset="0"/>
              </a:rPr>
              <a:t>             </a:t>
            </a:r>
            <a:r>
              <a:rPr lang="en-US" altLang="zh-CN" sz="1356" dirty="0" smtClean="0">
                <a:solidFill>
                  <a:srgbClr val="99CC00"/>
                </a:solidFill>
                <a:latin typeface="Impact" pitchFamily="18" charset="0"/>
                <a:cs typeface="Impact" pitchFamily="18" charset="0"/>
              </a:rPr>
              <a:t>24H</a:t>
            </a:r>
          </a:p>
        </p:txBody>
      </p:sp>
      <p:sp>
        <p:nvSpPr>
          <p:cNvPr id="10" name="TextBox 1"/>
          <p:cNvSpPr txBox="1"/>
          <p:nvPr/>
        </p:nvSpPr>
        <p:spPr>
          <a:xfrm>
            <a:off x="6273800" y="24765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移动教育</a:t>
            </a:r>
          </a:p>
        </p:txBody>
      </p:sp>
      <p:sp>
        <p:nvSpPr>
          <p:cNvPr id="11" name="TextBox 1"/>
          <p:cNvSpPr txBox="1"/>
          <p:nvPr/>
        </p:nvSpPr>
        <p:spPr>
          <a:xfrm>
            <a:off x="7378700" y="2463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移动旅游</a:t>
            </a:r>
          </a:p>
        </p:txBody>
      </p:sp>
      <p:sp>
        <p:nvSpPr>
          <p:cNvPr id="12" name="TextBox 1"/>
          <p:cNvSpPr txBox="1"/>
          <p:nvPr/>
        </p:nvSpPr>
        <p:spPr>
          <a:xfrm>
            <a:off x="6756400" y="16637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早晨上班</a:t>
            </a:r>
          </a:p>
        </p:txBody>
      </p:sp>
      <p:sp>
        <p:nvSpPr>
          <p:cNvPr id="13" name="TextBox 1"/>
          <p:cNvSpPr txBox="1"/>
          <p:nvPr/>
        </p:nvSpPr>
        <p:spPr>
          <a:xfrm>
            <a:off x="62611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移动社交</a:t>
            </a:r>
          </a:p>
        </p:txBody>
      </p:sp>
      <p:sp>
        <p:nvSpPr>
          <p:cNvPr id="14" name="TextBox 1"/>
          <p:cNvSpPr txBox="1"/>
          <p:nvPr/>
        </p:nvSpPr>
        <p:spPr>
          <a:xfrm>
            <a:off x="68072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移动电商</a:t>
            </a:r>
          </a:p>
        </p:txBody>
      </p:sp>
      <p:sp>
        <p:nvSpPr>
          <p:cNvPr id="15" name="TextBox 1"/>
          <p:cNvSpPr txBox="1"/>
          <p:nvPr/>
        </p:nvSpPr>
        <p:spPr>
          <a:xfrm>
            <a:off x="73660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移动视频</a:t>
            </a:r>
          </a:p>
        </p:txBody>
      </p:sp>
      <p:sp>
        <p:nvSpPr>
          <p:cNvPr id="16" name="TextBox 1"/>
          <p:cNvSpPr txBox="1"/>
          <p:nvPr/>
        </p:nvSpPr>
        <p:spPr>
          <a:xfrm>
            <a:off x="6743700" y="2463800"/>
            <a:ext cx="533400" cy="850900"/>
          </a:xfrm>
          <a:prstGeom prst="rect">
            <a:avLst/>
          </a:prstGeom>
          <a:noFill/>
        </p:spPr>
        <p:txBody>
          <a:bodyPr wrap="none" lIns="0" tIns="0" rIns="0" rtlCol="0">
            <a:spAutoFit/>
          </a:bodyPr>
          <a:lstStyle/>
          <a:p>
            <a:pPr>
              <a:lnSpc>
                <a:spcPts val="1000"/>
              </a:lnSpc>
              <a:tabLst>
                <a:tab pos="762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移动金融</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76200" algn="l"/>
              </a:tabLst>
            </a:pPr>
            <a:r>
              <a:rPr lang="en-US" altLang="zh-CN" sz="1056" b="1" dirty="0" smtClean="0">
                <a:solidFill>
                  <a:srgbClr val="FF6600"/>
                </a:solidFill>
                <a:latin typeface="Microsoft YaHei UI" pitchFamily="18" charset="0"/>
                <a:cs typeface="Microsoft YaHei UI" pitchFamily="18" charset="0"/>
              </a:rPr>
              <a:t>中午休息</a:t>
            </a:r>
          </a:p>
        </p:txBody>
      </p:sp>
      <p:sp>
        <p:nvSpPr>
          <p:cNvPr id="17" name="TextBox 1"/>
          <p:cNvSpPr txBox="1"/>
          <p:nvPr/>
        </p:nvSpPr>
        <p:spPr>
          <a:xfrm>
            <a:off x="1524000" y="2311400"/>
            <a:ext cx="406400" cy="11811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移动教育</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pPr>
            <a:r>
              <a:rPr lang="en-US" altLang="zh-CN" sz="803" dirty="0" smtClean="0">
                <a:solidFill>
                  <a:srgbClr val="585E79"/>
                </a:solidFill>
                <a:latin typeface="Microsoft YaHei UI" pitchFamily="18" charset="0"/>
                <a:cs typeface="Microsoft YaHei UI" pitchFamily="18" charset="0"/>
              </a:rPr>
              <a:t>移动社交</a:t>
            </a:r>
          </a:p>
        </p:txBody>
      </p:sp>
      <p:sp>
        <p:nvSpPr>
          <p:cNvPr id="18" name="TextBox 1"/>
          <p:cNvSpPr txBox="1"/>
          <p:nvPr/>
        </p:nvSpPr>
        <p:spPr>
          <a:xfrm>
            <a:off x="2006600" y="15748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晚上睡前</a:t>
            </a:r>
          </a:p>
        </p:txBody>
      </p:sp>
      <p:sp>
        <p:nvSpPr>
          <p:cNvPr id="19" name="TextBox 1"/>
          <p:cNvSpPr txBox="1"/>
          <p:nvPr/>
        </p:nvSpPr>
        <p:spPr>
          <a:xfrm>
            <a:off x="2006600" y="2311400"/>
            <a:ext cx="533400" cy="1181100"/>
          </a:xfrm>
          <a:prstGeom prst="rect">
            <a:avLst/>
          </a:prstGeom>
          <a:noFill/>
        </p:spPr>
        <p:txBody>
          <a:bodyPr wrap="none" lIns="0" tIns="0" rIns="0" rtlCol="0">
            <a:spAutoFit/>
          </a:bodyPr>
          <a:lstStyle/>
          <a:p>
            <a:pPr>
              <a:lnSpc>
                <a:spcPts val="1000"/>
              </a:lnSpc>
              <a:tabLst>
                <a:tab pos="50800" algn="l"/>
                <a:tab pos="635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移动视频</a:t>
            </a:r>
          </a:p>
          <a:p>
            <a:pPr>
              <a:lnSpc>
                <a:spcPts val="1000"/>
              </a:lnSpc>
            </a:pPr>
            <a:endParaRPr lang="en-US" altLang="zh-CN" dirty="0" smtClean="0"/>
          </a:p>
          <a:p>
            <a:pPr>
              <a:lnSpc>
                <a:spcPts val="2000"/>
              </a:lnSpc>
              <a:tabLst>
                <a:tab pos="50800" algn="l"/>
                <a:tab pos="63500" algn="l"/>
              </a:tabLst>
            </a:pPr>
            <a:r>
              <a:rPr lang="en-US" altLang="zh-CN" sz="1056" b="1" dirty="0" smtClean="0">
                <a:solidFill>
                  <a:srgbClr val="FF6600"/>
                </a:solidFill>
                <a:latin typeface="Microsoft YaHei UI" pitchFamily="18" charset="0"/>
                <a:cs typeface="Microsoft YaHei UI" pitchFamily="18" charset="0"/>
              </a:rPr>
              <a:t>晚饭之后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200"/>
              </a:lnSpc>
              <a:tabLst>
                <a:tab pos="50800" algn="l"/>
                <a:tab pos="635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移动医疗</a:t>
            </a:r>
          </a:p>
        </p:txBody>
      </p:sp>
      <p:sp>
        <p:nvSpPr>
          <p:cNvPr id="20" name="TextBox 1"/>
          <p:cNvSpPr txBox="1"/>
          <p:nvPr/>
        </p:nvSpPr>
        <p:spPr>
          <a:xfrm>
            <a:off x="2578100" y="2311400"/>
            <a:ext cx="444500" cy="1181100"/>
          </a:xfrm>
          <a:prstGeom prst="rect">
            <a:avLst/>
          </a:prstGeom>
          <a:noFill/>
        </p:spPr>
        <p:txBody>
          <a:bodyPr wrap="none" lIns="0" tIns="0" rIns="0" rtlCol="0">
            <a:spAutoFit/>
          </a:bodyPr>
          <a:lstStyle/>
          <a:p>
            <a:pPr>
              <a:lnSpc>
                <a:spcPts val="1000"/>
              </a:lnSpc>
              <a:tabLst>
                <a:tab pos="50800" algn="l"/>
              </a:tabLst>
            </a:pPr>
            <a:r>
              <a:rPr lang="en-US" altLang="zh-CN" sz="803" dirty="0" smtClean="0">
                <a:solidFill>
                  <a:srgbClr val="585E79"/>
                </a:solidFill>
                <a:latin typeface="Microsoft YaHei UI" pitchFamily="18" charset="0"/>
                <a:cs typeface="Microsoft YaHei UI" pitchFamily="18" charset="0"/>
              </a:rPr>
              <a:t>移动游戏</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移动新闻</a:t>
            </a:r>
          </a:p>
        </p:txBody>
      </p:sp>
      <p:sp>
        <p:nvSpPr>
          <p:cNvPr id="21" name="TextBox 1"/>
          <p:cNvSpPr txBox="1"/>
          <p:nvPr/>
        </p:nvSpPr>
        <p:spPr>
          <a:xfrm>
            <a:off x="393700" y="254000"/>
            <a:ext cx="8242300" cy="1181100"/>
          </a:xfrm>
          <a:prstGeom prst="rect">
            <a:avLst/>
          </a:prstGeom>
          <a:noFill/>
        </p:spPr>
        <p:txBody>
          <a:bodyPr wrap="none" lIns="0" tIns="0" rIns="0" rtlCol="0">
            <a:spAutoFit/>
          </a:bodyPr>
          <a:lstStyle/>
          <a:p>
            <a:pPr>
              <a:lnSpc>
                <a:spcPts val="1400"/>
              </a:lnSpc>
              <a:tabLst>
                <a:tab pos="241300" algn="l"/>
                <a:tab pos="2527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527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用户习惯在早晨学习、查阅资讯，在午休时聊天、购物，看视频，晚饭之后的黄金时间多会玩游戏、看</a:t>
            </a:r>
          </a:p>
          <a:p>
            <a:pPr>
              <a:lnSpc>
                <a:spcPts val="2000"/>
              </a:lnSpc>
              <a:tabLst>
                <a:tab pos="241300" algn="l"/>
                <a:tab pos="2527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新闻，睡前时间会选择学习，或看视频、游戏等娱乐放松方式</a:t>
            </a:r>
          </a:p>
          <a:p>
            <a:pPr>
              <a:lnSpc>
                <a:spcPts val="1000"/>
              </a:lnSpc>
            </a:pPr>
            <a:endParaRPr lang="en-US" altLang="zh-CN" dirty="0" smtClean="0"/>
          </a:p>
          <a:p>
            <a:pPr>
              <a:lnSpc>
                <a:spcPts val="2400"/>
              </a:lnSpc>
              <a:tabLst>
                <a:tab pos="241300" algn="l"/>
                <a:tab pos="2527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移动智能终端用户每日各时段使用应用分布</a:t>
            </a:r>
          </a:p>
        </p:txBody>
      </p:sp>
      <p:sp>
        <p:nvSpPr>
          <p:cNvPr id="22" name="TextBox 1"/>
          <p:cNvSpPr txBox="1"/>
          <p:nvPr/>
        </p:nvSpPr>
        <p:spPr>
          <a:xfrm>
            <a:off x="20701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移动视频</a:t>
            </a:r>
          </a:p>
        </p:txBody>
      </p:sp>
      <p:sp>
        <p:nvSpPr>
          <p:cNvPr id="23" name="TextBox 1"/>
          <p:cNvSpPr txBox="1"/>
          <p:nvPr/>
        </p:nvSpPr>
        <p:spPr>
          <a:xfrm>
            <a:off x="26162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移动游戏</a:t>
            </a:r>
          </a:p>
        </p:txBody>
      </p:sp>
      <p:sp>
        <p:nvSpPr>
          <p:cNvPr id="24" name="TextBox 1"/>
          <p:cNvSpPr txBox="1"/>
          <p:nvPr/>
        </p:nvSpPr>
        <p:spPr>
          <a:xfrm>
            <a:off x="15240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移动电商</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移动互联网整体应用盘点</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94944" y="1952244"/>
            <a:ext cx="286511" cy="1252727"/>
          </a:xfrm>
          <a:custGeom>
            <a:avLst/>
            <a:gdLst>
              <a:gd name="connsiteX0" fmla="*/ 0 w 286511"/>
              <a:gd name="connsiteY0" fmla="*/ 1252727 h 1252727"/>
              <a:gd name="connsiteX1" fmla="*/ 286511 w 286511"/>
              <a:gd name="connsiteY1" fmla="*/ 1252727 h 1252727"/>
              <a:gd name="connsiteX2" fmla="*/ 286511 w 286511"/>
              <a:gd name="connsiteY2" fmla="*/ 0 h 1252727"/>
              <a:gd name="connsiteX3" fmla="*/ 0 w 286511"/>
              <a:gd name="connsiteY3" fmla="*/ 0 h 1252727"/>
              <a:gd name="connsiteX4" fmla="*/ 0 w 286511"/>
              <a:gd name="connsiteY4" fmla="*/ 1252727 h 12527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1252727">
                <a:moveTo>
                  <a:pt x="0" y="1252727"/>
                </a:moveTo>
                <a:lnTo>
                  <a:pt x="286511" y="1252727"/>
                </a:lnTo>
                <a:lnTo>
                  <a:pt x="286511" y="0"/>
                </a:lnTo>
                <a:lnTo>
                  <a:pt x="0" y="0"/>
                </a:lnTo>
                <a:lnTo>
                  <a:pt x="0" y="125272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095755" y="1973579"/>
            <a:ext cx="286511" cy="1231392"/>
          </a:xfrm>
          <a:custGeom>
            <a:avLst/>
            <a:gdLst>
              <a:gd name="connsiteX0" fmla="*/ 0 w 286511"/>
              <a:gd name="connsiteY0" fmla="*/ 1231392 h 1231392"/>
              <a:gd name="connsiteX1" fmla="*/ 286511 w 286511"/>
              <a:gd name="connsiteY1" fmla="*/ 1231392 h 1231392"/>
              <a:gd name="connsiteX2" fmla="*/ 286511 w 286511"/>
              <a:gd name="connsiteY2" fmla="*/ 0 h 1231392"/>
              <a:gd name="connsiteX3" fmla="*/ 0 w 286511"/>
              <a:gd name="connsiteY3" fmla="*/ 0 h 1231392"/>
              <a:gd name="connsiteX4" fmla="*/ 0 w 286511"/>
              <a:gd name="connsiteY4" fmla="*/ 1231392 h 1231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1231392">
                <a:moveTo>
                  <a:pt x="0" y="1231392"/>
                </a:moveTo>
                <a:lnTo>
                  <a:pt x="286511" y="1231392"/>
                </a:lnTo>
                <a:lnTo>
                  <a:pt x="286511" y="0"/>
                </a:lnTo>
                <a:lnTo>
                  <a:pt x="0" y="0"/>
                </a:lnTo>
                <a:lnTo>
                  <a:pt x="0" y="123139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496567" y="2523744"/>
            <a:ext cx="284988" cy="681227"/>
          </a:xfrm>
          <a:custGeom>
            <a:avLst/>
            <a:gdLst>
              <a:gd name="connsiteX0" fmla="*/ 0 w 284988"/>
              <a:gd name="connsiteY0" fmla="*/ 681227 h 681227"/>
              <a:gd name="connsiteX1" fmla="*/ 284988 w 284988"/>
              <a:gd name="connsiteY1" fmla="*/ 681227 h 681227"/>
              <a:gd name="connsiteX2" fmla="*/ 284988 w 284988"/>
              <a:gd name="connsiteY2" fmla="*/ 0 h 681227"/>
              <a:gd name="connsiteX3" fmla="*/ 0 w 284988"/>
              <a:gd name="connsiteY3" fmla="*/ 0 h 681227"/>
              <a:gd name="connsiteX4" fmla="*/ 0 w 284988"/>
              <a:gd name="connsiteY4" fmla="*/ 681227 h 681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681227">
                <a:moveTo>
                  <a:pt x="0" y="681227"/>
                </a:moveTo>
                <a:lnTo>
                  <a:pt x="284988" y="681227"/>
                </a:lnTo>
                <a:lnTo>
                  <a:pt x="284988" y="0"/>
                </a:lnTo>
                <a:lnTo>
                  <a:pt x="0" y="0"/>
                </a:lnTo>
                <a:lnTo>
                  <a:pt x="0" y="68122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895855" y="2660904"/>
            <a:ext cx="286511" cy="544067"/>
          </a:xfrm>
          <a:custGeom>
            <a:avLst/>
            <a:gdLst>
              <a:gd name="connsiteX0" fmla="*/ 0 w 286511"/>
              <a:gd name="connsiteY0" fmla="*/ 544067 h 544067"/>
              <a:gd name="connsiteX1" fmla="*/ 286511 w 286511"/>
              <a:gd name="connsiteY1" fmla="*/ 544067 h 544067"/>
              <a:gd name="connsiteX2" fmla="*/ 286511 w 286511"/>
              <a:gd name="connsiteY2" fmla="*/ 0 h 544067"/>
              <a:gd name="connsiteX3" fmla="*/ 0 w 286511"/>
              <a:gd name="connsiteY3" fmla="*/ 0 h 544067"/>
              <a:gd name="connsiteX4" fmla="*/ 0 w 286511"/>
              <a:gd name="connsiteY4" fmla="*/ 544067 h 5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544067">
                <a:moveTo>
                  <a:pt x="0" y="544067"/>
                </a:moveTo>
                <a:lnTo>
                  <a:pt x="286511" y="544067"/>
                </a:lnTo>
                <a:lnTo>
                  <a:pt x="286511" y="0"/>
                </a:lnTo>
                <a:lnTo>
                  <a:pt x="0" y="0"/>
                </a:lnTo>
                <a:lnTo>
                  <a:pt x="0" y="54406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296667" y="2685288"/>
            <a:ext cx="286511" cy="519683"/>
          </a:xfrm>
          <a:custGeom>
            <a:avLst/>
            <a:gdLst>
              <a:gd name="connsiteX0" fmla="*/ 0 w 286511"/>
              <a:gd name="connsiteY0" fmla="*/ 519683 h 519683"/>
              <a:gd name="connsiteX1" fmla="*/ 286511 w 286511"/>
              <a:gd name="connsiteY1" fmla="*/ 519683 h 519683"/>
              <a:gd name="connsiteX2" fmla="*/ 286511 w 286511"/>
              <a:gd name="connsiteY2" fmla="*/ 0 h 519683"/>
              <a:gd name="connsiteX3" fmla="*/ 0 w 286511"/>
              <a:gd name="connsiteY3" fmla="*/ 0 h 519683"/>
              <a:gd name="connsiteX4" fmla="*/ 0 w 286511"/>
              <a:gd name="connsiteY4" fmla="*/ 519683 h 5196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519683">
                <a:moveTo>
                  <a:pt x="0" y="519683"/>
                </a:moveTo>
                <a:lnTo>
                  <a:pt x="286511" y="519683"/>
                </a:lnTo>
                <a:lnTo>
                  <a:pt x="286511" y="0"/>
                </a:lnTo>
                <a:lnTo>
                  <a:pt x="0" y="0"/>
                </a:lnTo>
                <a:lnTo>
                  <a:pt x="0" y="51968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697479" y="2700527"/>
            <a:ext cx="284988" cy="504444"/>
          </a:xfrm>
          <a:custGeom>
            <a:avLst/>
            <a:gdLst>
              <a:gd name="connsiteX0" fmla="*/ 0 w 284988"/>
              <a:gd name="connsiteY0" fmla="*/ 504444 h 504444"/>
              <a:gd name="connsiteX1" fmla="*/ 284988 w 284988"/>
              <a:gd name="connsiteY1" fmla="*/ 504444 h 504444"/>
              <a:gd name="connsiteX2" fmla="*/ 284988 w 284988"/>
              <a:gd name="connsiteY2" fmla="*/ 0 h 504444"/>
              <a:gd name="connsiteX3" fmla="*/ 0 w 284988"/>
              <a:gd name="connsiteY3" fmla="*/ 0 h 504444"/>
              <a:gd name="connsiteX4" fmla="*/ 0 w 284988"/>
              <a:gd name="connsiteY4" fmla="*/ 504444 h 5044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504444">
                <a:moveTo>
                  <a:pt x="0" y="504444"/>
                </a:moveTo>
                <a:lnTo>
                  <a:pt x="284988" y="504444"/>
                </a:lnTo>
                <a:lnTo>
                  <a:pt x="284988" y="0"/>
                </a:lnTo>
                <a:lnTo>
                  <a:pt x="0" y="0"/>
                </a:lnTo>
                <a:lnTo>
                  <a:pt x="0" y="504444"/>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096767" y="2715767"/>
            <a:ext cx="286511" cy="489204"/>
          </a:xfrm>
          <a:custGeom>
            <a:avLst/>
            <a:gdLst>
              <a:gd name="connsiteX0" fmla="*/ 0 w 286511"/>
              <a:gd name="connsiteY0" fmla="*/ 489204 h 489204"/>
              <a:gd name="connsiteX1" fmla="*/ 286511 w 286511"/>
              <a:gd name="connsiteY1" fmla="*/ 489204 h 489204"/>
              <a:gd name="connsiteX2" fmla="*/ 286511 w 286511"/>
              <a:gd name="connsiteY2" fmla="*/ 0 h 489204"/>
              <a:gd name="connsiteX3" fmla="*/ 0 w 286511"/>
              <a:gd name="connsiteY3" fmla="*/ 0 h 489204"/>
              <a:gd name="connsiteX4" fmla="*/ 0 w 286511"/>
              <a:gd name="connsiteY4" fmla="*/ 489204 h 4892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89204">
                <a:moveTo>
                  <a:pt x="0" y="489204"/>
                </a:moveTo>
                <a:lnTo>
                  <a:pt x="286511" y="489204"/>
                </a:lnTo>
                <a:lnTo>
                  <a:pt x="286511" y="0"/>
                </a:lnTo>
                <a:lnTo>
                  <a:pt x="0" y="0"/>
                </a:lnTo>
                <a:lnTo>
                  <a:pt x="0" y="489204"/>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497579" y="2764535"/>
            <a:ext cx="286511" cy="440436"/>
          </a:xfrm>
          <a:custGeom>
            <a:avLst/>
            <a:gdLst>
              <a:gd name="connsiteX0" fmla="*/ 0 w 286511"/>
              <a:gd name="connsiteY0" fmla="*/ 440436 h 440436"/>
              <a:gd name="connsiteX1" fmla="*/ 286511 w 286511"/>
              <a:gd name="connsiteY1" fmla="*/ 440436 h 440436"/>
              <a:gd name="connsiteX2" fmla="*/ 286511 w 286511"/>
              <a:gd name="connsiteY2" fmla="*/ 0 h 440436"/>
              <a:gd name="connsiteX3" fmla="*/ 0 w 286511"/>
              <a:gd name="connsiteY3" fmla="*/ 0 h 440436"/>
              <a:gd name="connsiteX4" fmla="*/ 0 w 286511"/>
              <a:gd name="connsiteY4" fmla="*/ 440436 h 440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40436">
                <a:moveTo>
                  <a:pt x="0" y="440436"/>
                </a:moveTo>
                <a:lnTo>
                  <a:pt x="286511" y="440436"/>
                </a:lnTo>
                <a:lnTo>
                  <a:pt x="286511" y="0"/>
                </a:lnTo>
                <a:lnTo>
                  <a:pt x="0" y="0"/>
                </a:lnTo>
                <a:lnTo>
                  <a:pt x="0" y="44043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299203" y="2778251"/>
            <a:ext cx="284988" cy="426720"/>
          </a:xfrm>
          <a:custGeom>
            <a:avLst/>
            <a:gdLst>
              <a:gd name="connsiteX0" fmla="*/ 0 w 284988"/>
              <a:gd name="connsiteY0" fmla="*/ 426720 h 426720"/>
              <a:gd name="connsiteX1" fmla="*/ 284988 w 284988"/>
              <a:gd name="connsiteY1" fmla="*/ 426720 h 426720"/>
              <a:gd name="connsiteX2" fmla="*/ 284988 w 284988"/>
              <a:gd name="connsiteY2" fmla="*/ 0 h 426720"/>
              <a:gd name="connsiteX3" fmla="*/ 0 w 284988"/>
              <a:gd name="connsiteY3" fmla="*/ 0 h 426720"/>
              <a:gd name="connsiteX4" fmla="*/ 0 w 284988"/>
              <a:gd name="connsiteY4" fmla="*/ 426720 h 4267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26720">
                <a:moveTo>
                  <a:pt x="0" y="426720"/>
                </a:moveTo>
                <a:lnTo>
                  <a:pt x="284988" y="426720"/>
                </a:lnTo>
                <a:lnTo>
                  <a:pt x="284988" y="0"/>
                </a:lnTo>
                <a:lnTo>
                  <a:pt x="0" y="0"/>
                </a:lnTo>
                <a:lnTo>
                  <a:pt x="0" y="42672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698491" y="2790444"/>
            <a:ext cx="286511" cy="414527"/>
          </a:xfrm>
          <a:custGeom>
            <a:avLst/>
            <a:gdLst>
              <a:gd name="connsiteX0" fmla="*/ 0 w 286511"/>
              <a:gd name="connsiteY0" fmla="*/ 414527 h 414527"/>
              <a:gd name="connsiteX1" fmla="*/ 286511 w 286511"/>
              <a:gd name="connsiteY1" fmla="*/ 414527 h 414527"/>
              <a:gd name="connsiteX2" fmla="*/ 286511 w 286511"/>
              <a:gd name="connsiteY2" fmla="*/ 0 h 414527"/>
              <a:gd name="connsiteX3" fmla="*/ 0 w 286511"/>
              <a:gd name="connsiteY3" fmla="*/ 0 h 414527"/>
              <a:gd name="connsiteX4" fmla="*/ 0 w 286511"/>
              <a:gd name="connsiteY4" fmla="*/ 414527 h 4145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14527">
                <a:moveTo>
                  <a:pt x="0" y="414527"/>
                </a:moveTo>
                <a:lnTo>
                  <a:pt x="286511" y="414527"/>
                </a:lnTo>
                <a:lnTo>
                  <a:pt x="286511" y="0"/>
                </a:lnTo>
                <a:lnTo>
                  <a:pt x="0" y="0"/>
                </a:lnTo>
                <a:lnTo>
                  <a:pt x="0" y="414527"/>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099303" y="2798064"/>
            <a:ext cx="284988" cy="406908"/>
          </a:xfrm>
          <a:custGeom>
            <a:avLst/>
            <a:gdLst>
              <a:gd name="connsiteX0" fmla="*/ 0 w 284988"/>
              <a:gd name="connsiteY0" fmla="*/ 406907 h 406908"/>
              <a:gd name="connsiteX1" fmla="*/ 284988 w 284988"/>
              <a:gd name="connsiteY1" fmla="*/ 406907 h 406908"/>
              <a:gd name="connsiteX2" fmla="*/ 284988 w 284988"/>
              <a:gd name="connsiteY2" fmla="*/ 0 h 406908"/>
              <a:gd name="connsiteX3" fmla="*/ 0 w 284988"/>
              <a:gd name="connsiteY3" fmla="*/ 0 h 406908"/>
              <a:gd name="connsiteX4" fmla="*/ 0 w 284988"/>
              <a:gd name="connsiteY4" fmla="*/ 406907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06908">
                <a:moveTo>
                  <a:pt x="0" y="406907"/>
                </a:moveTo>
                <a:lnTo>
                  <a:pt x="284988" y="406907"/>
                </a:lnTo>
                <a:lnTo>
                  <a:pt x="284988" y="0"/>
                </a:lnTo>
                <a:lnTo>
                  <a:pt x="0" y="0"/>
                </a:lnTo>
                <a:lnTo>
                  <a:pt x="0" y="40690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500115" y="2804160"/>
            <a:ext cx="284988" cy="400811"/>
          </a:xfrm>
          <a:custGeom>
            <a:avLst/>
            <a:gdLst>
              <a:gd name="connsiteX0" fmla="*/ 0 w 284988"/>
              <a:gd name="connsiteY0" fmla="*/ 400811 h 400811"/>
              <a:gd name="connsiteX1" fmla="*/ 284988 w 284988"/>
              <a:gd name="connsiteY1" fmla="*/ 400811 h 400811"/>
              <a:gd name="connsiteX2" fmla="*/ 284988 w 284988"/>
              <a:gd name="connsiteY2" fmla="*/ 0 h 400811"/>
              <a:gd name="connsiteX3" fmla="*/ 0 w 284988"/>
              <a:gd name="connsiteY3" fmla="*/ 0 h 400811"/>
              <a:gd name="connsiteX4" fmla="*/ 0 w 284988"/>
              <a:gd name="connsiteY4" fmla="*/ 400811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00811">
                <a:moveTo>
                  <a:pt x="0" y="400811"/>
                </a:moveTo>
                <a:lnTo>
                  <a:pt x="284988" y="400811"/>
                </a:lnTo>
                <a:lnTo>
                  <a:pt x="284988" y="0"/>
                </a:lnTo>
                <a:lnTo>
                  <a:pt x="0" y="0"/>
                </a:lnTo>
                <a:lnTo>
                  <a:pt x="0" y="400811"/>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899403" y="2804160"/>
            <a:ext cx="286511" cy="400811"/>
          </a:xfrm>
          <a:custGeom>
            <a:avLst/>
            <a:gdLst>
              <a:gd name="connsiteX0" fmla="*/ 0 w 286511"/>
              <a:gd name="connsiteY0" fmla="*/ 400811 h 400811"/>
              <a:gd name="connsiteX1" fmla="*/ 286511 w 286511"/>
              <a:gd name="connsiteY1" fmla="*/ 400811 h 400811"/>
              <a:gd name="connsiteX2" fmla="*/ 286511 w 286511"/>
              <a:gd name="connsiteY2" fmla="*/ 0 h 400811"/>
              <a:gd name="connsiteX3" fmla="*/ 0 w 286511"/>
              <a:gd name="connsiteY3" fmla="*/ 0 h 400811"/>
              <a:gd name="connsiteX4" fmla="*/ 0 w 286511"/>
              <a:gd name="connsiteY4" fmla="*/ 400811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00811">
                <a:moveTo>
                  <a:pt x="0" y="400811"/>
                </a:moveTo>
                <a:lnTo>
                  <a:pt x="286511" y="400811"/>
                </a:lnTo>
                <a:lnTo>
                  <a:pt x="286511" y="0"/>
                </a:lnTo>
                <a:lnTo>
                  <a:pt x="0" y="0"/>
                </a:lnTo>
                <a:lnTo>
                  <a:pt x="0" y="400811"/>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300215" y="2807207"/>
            <a:ext cx="286512" cy="397764"/>
          </a:xfrm>
          <a:custGeom>
            <a:avLst/>
            <a:gdLst>
              <a:gd name="connsiteX0" fmla="*/ 0 w 286512"/>
              <a:gd name="connsiteY0" fmla="*/ 397764 h 397764"/>
              <a:gd name="connsiteX1" fmla="*/ 286512 w 286512"/>
              <a:gd name="connsiteY1" fmla="*/ 397764 h 397764"/>
              <a:gd name="connsiteX2" fmla="*/ 286512 w 286512"/>
              <a:gd name="connsiteY2" fmla="*/ 0 h 397764"/>
              <a:gd name="connsiteX3" fmla="*/ 0 w 286512"/>
              <a:gd name="connsiteY3" fmla="*/ 0 h 397764"/>
              <a:gd name="connsiteX4" fmla="*/ 0 w 286512"/>
              <a:gd name="connsiteY4" fmla="*/ 397764 h 3977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2" h="397764">
                <a:moveTo>
                  <a:pt x="0" y="397764"/>
                </a:moveTo>
                <a:lnTo>
                  <a:pt x="286512" y="397764"/>
                </a:lnTo>
                <a:lnTo>
                  <a:pt x="286512" y="0"/>
                </a:lnTo>
                <a:lnTo>
                  <a:pt x="0" y="0"/>
                </a:lnTo>
                <a:lnTo>
                  <a:pt x="0" y="397764"/>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701028" y="2822448"/>
            <a:ext cx="284988" cy="382523"/>
          </a:xfrm>
          <a:custGeom>
            <a:avLst/>
            <a:gdLst>
              <a:gd name="connsiteX0" fmla="*/ 0 w 284988"/>
              <a:gd name="connsiteY0" fmla="*/ 382523 h 382523"/>
              <a:gd name="connsiteX1" fmla="*/ 284988 w 284988"/>
              <a:gd name="connsiteY1" fmla="*/ 382523 h 382523"/>
              <a:gd name="connsiteX2" fmla="*/ 284988 w 284988"/>
              <a:gd name="connsiteY2" fmla="*/ 0 h 382523"/>
              <a:gd name="connsiteX3" fmla="*/ 0 w 284988"/>
              <a:gd name="connsiteY3" fmla="*/ 0 h 382523"/>
              <a:gd name="connsiteX4" fmla="*/ 0 w 284988"/>
              <a:gd name="connsiteY4" fmla="*/ 382523 h 3825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382523">
                <a:moveTo>
                  <a:pt x="0" y="382523"/>
                </a:moveTo>
                <a:lnTo>
                  <a:pt x="284988" y="382523"/>
                </a:lnTo>
                <a:lnTo>
                  <a:pt x="284988" y="0"/>
                </a:lnTo>
                <a:lnTo>
                  <a:pt x="0" y="0"/>
                </a:lnTo>
                <a:lnTo>
                  <a:pt x="0" y="382523"/>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7100316" y="2822448"/>
            <a:ext cx="286511" cy="382523"/>
          </a:xfrm>
          <a:custGeom>
            <a:avLst/>
            <a:gdLst>
              <a:gd name="connsiteX0" fmla="*/ 0 w 286511"/>
              <a:gd name="connsiteY0" fmla="*/ 382523 h 382523"/>
              <a:gd name="connsiteX1" fmla="*/ 286511 w 286511"/>
              <a:gd name="connsiteY1" fmla="*/ 382523 h 382523"/>
              <a:gd name="connsiteX2" fmla="*/ 286511 w 286511"/>
              <a:gd name="connsiteY2" fmla="*/ 0 h 382523"/>
              <a:gd name="connsiteX3" fmla="*/ 0 w 286511"/>
              <a:gd name="connsiteY3" fmla="*/ 0 h 382523"/>
              <a:gd name="connsiteX4" fmla="*/ 0 w 286511"/>
              <a:gd name="connsiteY4" fmla="*/ 382523 h 3825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82523">
                <a:moveTo>
                  <a:pt x="0" y="382523"/>
                </a:moveTo>
                <a:lnTo>
                  <a:pt x="286511" y="382523"/>
                </a:lnTo>
                <a:lnTo>
                  <a:pt x="286511" y="0"/>
                </a:lnTo>
                <a:lnTo>
                  <a:pt x="0" y="0"/>
                </a:lnTo>
                <a:lnTo>
                  <a:pt x="0" y="38252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7501128" y="2846832"/>
            <a:ext cx="286511" cy="358139"/>
          </a:xfrm>
          <a:custGeom>
            <a:avLst/>
            <a:gdLst>
              <a:gd name="connsiteX0" fmla="*/ 0 w 286511"/>
              <a:gd name="connsiteY0" fmla="*/ 358139 h 358139"/>
              <a:gd name="connsiteX1" fmla="*/ 286511 w 286511"/>
              <a:gd name="connsiteY1" fmla="*/ 358139 h 358139"/>
              <a:gd name="connsiteX2" fmla="*/ 286511 w 286511"/>
              <a:gd name="connsiteY2" fmla="*/ 0 h 358139"/>
              <a:gd name="connsiteX3" fmla="*/ 0 w 286511"/>
              <a:gd name="connsiteY3" fmla="*/ 0 h 358139"/>
              <a:gd name="connsiteX4" fmla="*/ 0 w 286511"/>
              <a:gd name="connsiteY4" fmla="*/ 358139 h 3581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58139">
                <a:moveTo>
                  <a:pt x="0" y="358139"/>
                </a:moveTo>
                <a:lnTo>
                  <a:pt x="286511" y="358139"/>
                </a:lnTo>
                <a:lnTo>
                  <a:pt x="286511" y="0"/>
                </a:lnTo>
                <a:lnTo>
                  <a:pt x="0" y="0"/>
                </a:lnTo>
                <a:lnTo>
                  <a:pt x="0" y="35813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7901940" y="2875788"/>
            <a:ext cx="284988" cy="329183"/>
          </a:xfrm>
          <a:custGeom>
            <a:avLst/>
            <a:gdLst>
              <a:gd name="connsiteX0" fmla="*/ 0 w 284988"/>
              <a:gd name="connsiteY0" fmla="*/ 329183 h 329183"/>
              <a:gd name="connsiteX1" fmla="*/ 284988 w 284988"/>
              <a:gd name="connsiteY1" fmla="*/ 329183 h 329183"/>
              <a:gd name="connsiteX2" fmla="*/ 284988 w 284988"/>
              <a:gd name="connsiteY2" fmla="*/ 0 h 329183"/>
              <a:gd name="connsiteX3" fmla="*/ 0 w 284988"/>
              <a:gd name="connsiteY3" fmla="*/ 0 h 329183"/>
              <a:gd name="connsiteX4" fmla="*/ 0 w 284988"/>
              <a:gd name="connsiteY4" fmla="*/ 329183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329183">
                <a:moveTo>
                  <a:pt x="0" y="329183"/>
                </a:moveTo>
                <a:lnTo>
                  <a:pt x="284988" y="329183"/>
                </a:lnTo>
                <a:lnTo>
                  <a:pt x="284988" y="0"/>
                </a:lnTo>
                <a:lnTo>
                  <a:pt x="0" y="0"/>
                </a:lnTo>
                <a:lnTo>
                  <a:pt x="0" y="329183"/>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8301228" y="2887979"/>
            <a:ext cx="286511" cy="316992"/>
          </a:xfrm>
          <a:custGeom>
            <a:avLst/>
            <a:gdLst>
              <a:gd name="connsiteX0" fmla="*/ 0 w 286511"/>
              <a:gd name="connsiteY0" fmla="*/ 316992 h 316992"/>
              <a:gd name="connsiteX1" fmla="*/ 286511 w 286511"/>
              <a:gd name="connsiteY1" fmla="*/ 316992 h 316992"/>
              <a:gd name="connsiteX2" fmla="*/ 286511 w 286511"/>
              <a:gd name="connsiteY2" fmla="*/ 0 h 316992"/>
              <a:gd name="connsiteX3" fmla="*/ 0 w 286511"/>
              <a:gd name="connsiteY3" fmla="*/ 0 h 316992"/>
              <a:gd name="connsiteX4" fmla="*/ 0 w 286511"/>
              <a:gd name="connsiteY4" fmla="*/ 316992 h 316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16992">
                <a:moveTo>
                  <a:pt x="0" y="316992"/>
                </a:moveTo>
                <a:lnTo>
                  <a:pt x="286511" y="316992"/>
                </a:lnTo>
                <a:lnTo>
                  <a:pt x="286511" y="0"/>
                </a:lnTo>
                <a:lnTo>
                  <a:pt x="0" y="0"/>
                </a:lnTo>
                <a:lnTo>
                  <a:pt x="0" y="31699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898391" y="2772155"/>
            <a:ext cx="284988" cy="432816"/>
          </a:xfrm>
          <a:custGeom>
            <a:avLst/>
            <a:gdLst>
              <a:gd name="connsiteX0" fmla="*/ 0 w 284988"/>
              <a:gd name="connsiteY0" fmla="*/ 432816 h 432816"/>
              <a:gd name="connsiteX1" fmla="*/ 284988 w 284988"/>
              <a:gd name="connsiteY1" fmla="*/ 432816 h 432816"/>
              <a:gd name="connsiteX2" fmla="*/ 284988 w 284988"/>
              <a:gd name="connsiteY2" fmla="*/ 0 h 432816"/>
              <a:gd name="connsiteX3" fmla="*/ 0 w 284988"/>
              <a:gd name="connsiteY3" fmla="*/ 0 h 432816"/>
              <a:gd name="connsiteX4" fmla="*/ 0 w 284988"/>
              <a:gd name="connsiteY4" fmla="*/ 432816 h 432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32816">
                <a:moveTo>
                  <a:pt x="0" y="432816"/>
                </a:moveTo>
                <a:lnTo>
                  <a:pt x="284988" y="432816"/>
                </a:lnTo>
                <a:lnTo>
                  <a:pt x="284988" y="0"/>
                </a:lnTo>
                <a:lnTo>
                  <a:pt x="0" y="0"/>
                </a:lnTo>
                <a:lnTo>
                  <a:pt x="0" y="432816"/>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32205" y="3198622"/>
            <a:ext cx="8018271" cy="21844"/>
          </a:xfrm>
          <a:custGeom>
            <a:avLst/>
            <a:gdLst>
              <a:gd name="connsiteX0" fmla="*/ 6350 w 8018271"/>
              <a:gd name="connsiteY0" fmla="*/ 6350 h 21844"/>
              <a:gd name="connsiteX1" fmla="*/ 8011922 w 8018271"/>
              <a:gd name="connsiteY1" fmla="*/ 6350 h 21844"/>
            </a:gdLst>
            <a:ahLst/>
            <a:cxnLst>
              <a:cxn ang="0">
                <a:pos x="connsiteX0" y="connsiteY0"/>
              </a:cxn>
              <a:cxn ang="1">
                <a:pos x="connsiteX1" y="connsiteY1"/>
              </a:cxn>
            </a:cxnLst>
            <a:rect l="l" t="t" r="r" b="b"/>
            <a:pathLst>
              <a:path w="8018271" h="21844">
                <a:moveTo>
                  <a:pt x="6350" y="6350"/>
                </a:moveTo>
                <a:lnTo>
                  <a:pt x="8011922"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4427220" y="4172711"/>
            <a:ext cx="251459" cy="106679"/>
          </a:xfrm>
          <a:custGeom>
            <a:avLst/>
            <a:gdLst>
              <a:gd name="connsiteX0" fmla="*/ 0 w 251459"/>
              <a:gd name="connsiteY0" fmla="*/ 106679 h 106679"/>
              <a:gd name="connsiteX1" fmla="*/ 251459 w 251459"/>
              <a:gd name="connsiteY1" fmla="*/ 106679 h 106679"/>
              <a:gd name="connsiteX2" fmla="*/ 251459 w 251459"/>
              <a:gd name="connsiteY2" fmla="*/ 0 h 106679"/>
              <a:gd name="connsiteX3" fmla="*/ 0 w 251459"/>
              <a:gd name="connsiteY3" fmla="*/ 0 h 106679"/>
              <a:gd name="connsiteX4" fmla="*/ 0 w 251459"/>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59" h="106679">
                <a:moveTo>
                  <a:pt x="0" y="106679"/>
                </a:moveTo>
                <a:lnTo>
                  <a:pt x="251459" y="106679"/>
                </a:lnTo>
                <a:lnTo>
                  <a:pt x="251459" y="0"/>
                </a:lnTo>
                <a:lnTo>
                  <a:pt x="0" y="0"/>
                </a:lnTo>
                <a:lnTo>
                  <a:pt x="0" y="10667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535167" y="4172711"/>
            <a:ext cx="251460" cy="106679"/>
          </a:xfrm>
          <a:custGeom>
            <a:avLst/>
            <a:gdLst>
              <a:gd name="connsiteX0" fmla="*/ 0 w 251460"/>
              <a:gd name="connsiteY0" fmla="*/ 106679 h 106679"/>
              <a:gd name="connsiteX1" fmla="*/ 251460 w 251460"/>
              <a:gd name="connsiteY1" fmla="*/ 106679 h 106679"/>
              <a:gd name="connsiteX2" fmla="*/ 251460 w 251460"/>
              <a:gd name="connsiteY2" fmla="*/ 0 h 106679"/>
              <a:gd name="connsiteX3" fmla="*/ 0 w 251460"/>
              <a:gd name="connsiteY3" fmla="*/ 0 h 106679"/>
              <a:gd name="connsiteX4" fmla="*/ 0 w 251460"/>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60" h="106679">
                <a:moveTo>
                  <a:pt x="0" y="106679"/>
                </a:moveTo>
                <a:lnTo>
                  <a:pt x="251460" y="106679"/>
                </a:lnTo>
                <a:lnTo>
                  <a:pt x="251460" y="0"/>
                </a:lnTo>
                <a:lnTo>
                  <a:pt x="0" y="0"/>
                </a:lnTo>
                <a:lnTo>
                  <a:pt x="0" y="106679"/>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653783" y="4172711"/>
            <a:ext cx="252984" cy="106679"/>
          </a:xfrm>
          <a:custGeom>
            <a:avLst/>
            <a:gdLst>
              <a:gd name="connsiteX0" fmla="*/ 0 w 252984"/>
              <a:gd name="connsiteY0" fmla="*/ 106679 h 106679"/>
              <a:gd name="connsiteX1" fmla="*/ 252984 w 252984"/>
              <a:gd name="connsiteY1" fmla="*/ 106679 h 106679"/>
              <a:gd name="connsiteX2" fmla="*/ 252984 w 252984"/>
              <a:gd name="connsiteY2" fmla="*/ 0 h 106679"/>
              <a:gd name="connsiteX3" fmla="*/ 0 w 252984"/>
              <a:gd name="connsiteY3" fmla="*/ 0 h 106679"/>
              <a:gd name="connsiteX4" fmla="*/ 0 w 252984"/>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2984" h="106679">
                <a:moveTo>
                  <a:pt x="0" y="106679"/>
                </a:moveTo>
                <a:lnTo>
                  <a:pt x="252984" y="106679"/>
                </a:lnTo>
                <a:lnTo>
                  <a:pt x="252984" y="0"/>
                </a:lnTo>
                <a:lnTo>
                  <a:pt x="0" y="0"/>
                </a:lnTo>
                <a:lnTo>
                  <a:pt x="0" y="106679"/>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763256" y="4172711"/>
            <a:ext cx="251459" cy="106679"/>
          </a:xfrm>
          <a:custGeom>
            <a:avLst/>
            <a:gdLst>
              <a:gd name="connsiteX0" fmla="*/ 0 w 251459"/>
              <a:gd name="connsiteY0" fmla="*/ 106679 h 106679"/>
              <a:gd name="connsiteX1" fmla="*/ 251459 w 251459"/>
              <a:gd name="connsiteY1" fmla="*/ 106679 h 106679"/>
              <a:gd name="connsiteX2" fmla="*/ 251459 w 251459"/>
              <a:gd name="connsiteY2" fmla="*/ 0 h 106679"/>
              <a:gd name="connsiteX3" fmla="*/ 0 w 251459"/>
              <a:gd name="connsiteY3" fmla="*/ 0 h 106679"/>
              <a:gd name="connsiteX4" fmla="*/ 0 w 251459"/>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59" h="106679">
                <a:moveTo>
                  <a:pt x="0" y="106679"/>
                </a:moveTo>
                <a:lnTo>
                  <a:pt x="251459" y="106679"/>
                </a:lnTo>
                <a:lnTo>
                  <a:pt x="251459" y="0"/>
                </a:lnTo>
                <a:lnTo>
                  <a:pt x="0" y="0"/>
                </a:lnTo>
                <a:lnTo>
                  <a:pt x="0" y="106679"/>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7493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31" name="TextBox 1"/>
          <p:cNvSpPr txBox="1"/>
          <p:nvPr/>
        </p:nvSpPr>
        <p:spPr>
          <a:xfrm>
            <a:off x="71501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4" name="TextBox 1"/>
          <p:cNvSpPr txBox="1"/>
          <p:nvPr/>
        </p:nvSpPr>
        <p:spPr>
          <a:xfrm>
            <a:off x="83566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5" name="TextBox 1"/>
          <p:cNvSpPr txBox="1"/>
          <p:nvPr/>
        </p:nvSpPr>
        <p:spPr>
          <a:xfrm>
            <a:off x="63500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6" name="TextBox 1"/>
          <p:cNvSpPr txBox="1"/>
          <p:nvPr/>
        </p:nvSpPr>
        <p:spPr>
          <a:xfrm>
            <a:off x="2755900" y="3289300"/>
            <a:ext cx="165100" cy="215900"/>
          </a:xfrm>
          <a:prstGeom prst="rect">
            <a:avLst/>
          </a:prstGeom>
          <a:noFill/>
        </p:spPr>
        <p:txBody>
          <a:bodyPr wrap="none" lIns="0" tIns="0" rIns="0" rtlCol="0">
            <a:spAutoFit/>
          </a:bodyPr>
          <a:lstStyle/>
          <a:p>
            <a:pPr>
              <a:lnSpc>
                <a:spcPts val="1700"/>
              </a:lnSpc>
              <a:tabLst/>
            </a:pPr>
            <a:r>
              <a:rPr lang="en-US" altLang="zh-CN" sz="996" dirty="0" smtClean="0">
                <a:solidFill>
                  <a:srgbClr val="8087A4"/>
                </a:solidFill>
                <a:latin typeface="Microsoft YaHei UI" pitchFamily="18" charset="0"/>
                <a:cs typeface="Microsoft YaHei UI" pitchFamily="18" charset="0"/>
              </a:rPr>
              <a:t>360</a:t>
            </a:r>
          </a:p>
        </p:txBody>
      </p:sp>
      <p:sp>
        <p:nvSpPr>
          <p:cNvPr id="1028" name="TextBox 1"/>
          <p:cNvSpPr txBox="1"/>
          <p:nvPr/>
        </p:nvSpPr>
        <p:spPr>
          <a:xfrm>
            <a:off x="5549900" y="3289300"/>
            <a:ext cx="165100" cy="177800"/>
          </a:xfrm>
          <a:prstGeom prst="rect">
            <a:avLst/>
          </a:prstGeom>
          <a:noFill/>
        </p:spPr>
        <p:txBody>
          <a:bodyPr wrap="none" lIns="0" tIns="0" rIns="0" rtlCol="0">
            <a:spAutoFit/>
          </a:bodyPr>
          <a:lstStyle/>
          <a:p>
            <a:pPr>
              <a:lnSpc>
                <a:spcPts val="1400"/>
              </a:lnSpc>
              <a:tabLst/>
            </a:pPr>
            <a:r>
              <a:rPr lang="en-US" altLang="zh-CN" sz="996" dirty="0" smtClean="0">
                <a:solidFill>
                  <a:srgbClr val="8087A4"/>
                </a:solidFill>
                <a:latin typeface="Microsoft YaHei UI" pitchFamily="18" charset="0"/>
                <a:cs typeface="Microsoft YaHei UI" pitchFamily="18" charset="0"/>
              </a:rPr>
              <a:t>UC</a:t>
            </a:r>
          </a:p>
        </p:txBody>
      </p:sp>
      <p:sp>
        <p:nvSpPr>
          <p:cNvPr id="1029" name="TextBox 1"/>
          <p:cNvSpPr txBox="1"/>
          <p:nvPr/>
        </p:nvSpPr>
        <p:spPr>
          <a:xfrm>
            <a:off x="5956300" y="3289300"/>
            <a:ext cx="165100" cy="215900"/>
          </a:xfrm>
          <a:prstGeom prst="rect">
            <a:avLst/>
          </a:prstGeom>
          <a:noFill/>
        </p:spPr>
        <p:txBody>
          <a:bodyPr wrap="none" lIns="0" tIns="0" rIns="0" rtlCol="0">
            <a:spAutoFit/>
          </a:bodyPr>
          <a:lstStyle/>
          <a:p>
            <a:pPr>
              <a:lnSpc>
                <a:spcPts val="1700"/>
              </a:lnSpc>
              <a:tabLst/>
            </a:pPr>
            <a:r>
              <a:rPr lang="en-US" altLang="zh-CN" sz="996" dirty="0" smtClean="0">
                <a:solidFill>
                  <a:srgbClr val="8087A4"/>
                </a:solidFill>
                <a:latin typeface="Microsoft YaHei UI" pitchFamily="18" charset="0"/>
                <a:cs typeface="Microsoft YaHei UI" pitchFamily="18" charset="0"/>
              </a:rPr>
              <a:t>360</a:t>
            </a:r>
          </a:p>
        </p:txBody>
      </p:sp>
      <p:sp>
        <p:nvSpPr>
          <p:cNvPr id="1030" name="TextBox 1"/>
          <p:cNvSpPr txBox="1"/>
          <p:nvPr/>
        </p:nvSpPr>
        <p:spPr>
          <a:xfrm>
            <a:off x="3949700" y="3289300"/>
            <a:ext cx="165100" cy="254000"/>
          </a:xfrm>
          <a:prstGeom prst="rect">
            <a:avLst/>
          </a:prstGeom>
          <a:noFill/>
        </p:spPr>
        <p:txBody>
          <a:bodyPr wrap="none" lIns="0" tIns="0" rIns="0" rtlCol="0">
            <a:spAutoFit/>
          </a:bodyPr>
          <a:lstStyle/>
          <a:p>
            <a:pPr>
              <a:lnSpc>
                <a:spcPts val="2000"/>
              </a:lnSpc>
              <a:tabLst/>
            </a:pPr>
            <a:r>
              <a:rPr lang="en-US" altLang="zh-CN" sz="996" dirty="0" smtClean="0">
                <a:solidFill>
                  <a:srgbClr val="8087A4"/>
                </a:solidFill>
                <a:latin typeface="Microsoft YaHei UI" pitchFamily="18" charset="0"/>
                <a:cs typeface="Microsoft YaHei UI" pitchFamily="18" charset="0"/>
              </a:rPr>
              <a:t>WiFi</a:t>
            </a:r>
          </a:p>
        </p:txBody>
      </p:sp>
      <p:sp>
        <p:nvSpPr>
          <p:cNvPr id="1031" name="TextBox 1"/>
          <p:cNvSpPr txBox="1"/>
          <p:nvPr/>
        </p:nvSpPr>
        <p:spPr>
          <a:xfrm>
            <a:off x="7150100" y="3492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空</a:t>
            </a:r>
          </a:p>
        </p:txBody>
      </p:sp>
      <p:sp>
        <p:nvSpPr>
          <p:cNvPr id="1032" name="TextBox 1"/>
          <p:cNvSpPr txBox="1"/>
          <p:nvPr/>
        </p:nvSpPr>
        <p:spPr>
          <a:xfrm>
            <a:off x="7150100" y="3619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间</a:t>
            </a:r>
          </a:p>
        </p:txBody>
      </p:sp>
      <p:sp>
        <p:nvSpPr>
          <p:cNvPr id="1033" name="TextBox 1"/>
          <p:cNvSpPr txBox="1"/>
          <p:nvPr/>
        </p:nvSpPr>
        <p:spPr>
          <a:xfrm>
            <a:off x="8356600" y="3492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音</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1866900" y="2489200"/>
            <a:ext cx="1524000" cy="152400"/>
          </a:xfrm>
          <a:prstGeom prst="rect">
            <a:avLst/>
          </a:prstGeom>
          <a:noFill/>
        </p:spPr>
        <p:txBody>
          <a:bodyPr wrap="none" lIns="0" tIns="0" rIns="0" rtlCol="0">
            <a:spAutoFit/>
          </a:bodyPr>
          <a:lstStyle/>
          <a:p>
            <a:pPr>
              <a:lnSpc>
                <a:spcPts val="1200"/>
              </a:lnSpc>
              <a:tabLst/>
            </a:pPr>
            <a:r>
              <a:rPr lang="en-US" altLang="zh-CN" sz="902" dirty="0" smtClean="0">
                <a:solidFill>
                  <a:srgbClr val="8087A4"/>
                </a:solidFill>
                <a:latin typeface="Times New Roman" pitchFamily="18" charset="0"/>
                <a:cs typeface="Times New Roman" pitchFamily="18" charset="0"/>
              </a:rPr>
              <a:t>34.1%</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32.7%</a:t>
            </a:r>
            <a:r>
              <a:rPr lang="en-US" altLang="zh-CN" sz="902" dirty="0" smtClean="0">
                <a:latin typeface="Times New Roman" pitchFamily="18" charset="0"/>
                <a:cs typeface="Times New Roman" pitchFamily="18" charset="0"/>
              </a:rPr>
              <a:t>   </a:t>
            </a:r>
            <a:r>
              <a:rPr lang="en-US" altLang="zh-CN" sz="902" dirty="0" smtClean="0">
                <a:solidFill>
                  <a:srgbClr val="8087A4"/>
                </a:solidFill>
                <a:latin typeface="Times New Roman" pitchFamily="18" charset="0"/>
                <a:cs typeface="Times New Roman" pitchFamily="18" charset="0"/>
              </a:rPr>
              <a:t>31.7%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30.7%</a:t>
            </a:r>
          </a:p>
        </p:txBody>
      </p:sp>
      <p:sp>
        <p:nvSpPr>
          <p:cNvPr id="1036" name="TextBox 1"/>
          <p:cNvSpPr txBox="1"/>
          <p:nvPr/>
        </p:nvSpPr>
        <p:spPr>
          <a:xfrm>
            <a:off x="3467100" y="2590800"/>
            <a:ext cx="3517900" cy="152400"/>
          </a:xfrm>
          <a:prstGeom prst="rect">
            <a:avLst/>
          </a:prstGeom>
          <a:noFill/>
        </p:spPr>
        <p:txBody>
          <a:bodyPr wrap="none" lIns="0" tIns="0" rIns="0" rtlCol="0">
            <a:spAutoFit/>
          </a:bodyPr>
          <a:lstStyle/>
          <a:p>
            <a:pPr>
              <a:lnSpc>
                <a:spcPts val="1200"/>
              </a:lnSpc>
              <a:tabLst/>
            </a:pPr>
            <a:r>
              <a:rPr lang="en-US" altLang="zh-CN" sz="900" dirty="0" smtClean="0">
                <a:solidFill>
                  <a:srgbClr val="8087A4"/>
                </a:solidFill>
                <a:latin typeface="Times New Roman" pitchFamily="18" charset="0"/>
                <a:cs typeface="Times New Roman" pitchFamily="18" charset="0"/>
              </a:rPr>
              <a:t>27.7%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27.2%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26.9%</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26.0%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25.6%</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24.1%</a:t>
            </a:r>
          </a:p>
        </p:txBody>
      </p:sp>
      <p:sp>
        <p:nvSpPr>
          <p:cNvPr id="1037" name="TextBox 1"/>
          <p:cNvSpPr txBox="1"/>
          <p:nvPr/>
        </p:nvSpPr>
        <p:spPr>
          <a:xfrm>
            <a:off x="7073900" y="2654300"/>
            <a:ext cx="1117600" cy="152400"/>
          </a:xfrm>
          <a:prstGeom prst="rect">
            <a:avLst/>
          </a:prstGeom>
          <a:noFill/>
        </p:spPr>
        <p:txBody>
          <a:bodyPr wrap="none" lIns="0" tIns="0" rIns="0" rtlCol="0">
            <a:spAutoFit/>
          </a:bodyPr>
          <a:lstStyle/>
          <a:p>
            <a:pPr>
              <a:lnSpc>
                <a:spcPts val="1200"/>
              </a:lnSpc>
              <a:tabLst/>
            </a:pPr>
            <a:r>
              <a:rPr lang="en-US" altLang="zh-CN" sz="900" dirty="0" smtClean="0">
                <a:solidFill>
                  <a:srgbClr val="8087A4"/>
                </a:solidFill>
                <a:latin typeface="Times New Roman" pitchFamily="18" charset="0"/>
                <a:cs typeface="Times New Roman" pitchFamily="18" charset="0"/>
              </a:rPr>
              <a:t>24.0%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22.5%</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20.7%</a:t>
            </a:r>
          </a:p>
        </p:txBody>
      </p:sp>
      <p:sp>
        <p:nvSpPr>
          <p:cNvPr id="1038" name="TextBox 1"/>
          <p:cNvSpPr txBox="1"/>
          <p:nvPr/>
        </p:nvSpPr>
        <p:spPr>
          <a:xfrm>
            <a:off x="8280400" y="2717800"/>
            <a:ext cx="317500" cy="101600"/>
          </a:xfrm>
          <a:prstGeom prst="rect">
            <a:avLst/>
          </a:prstGeom>
          <a:noFill/>
        </p:spPr>
        <p:txBody>
          <a:bodyPr wrap="none" lIns="0" tIns="0" rIns="0" rtlCol="0">
            <a:spAutoFit/>
          </a:bodyPr>
          <a:lstStyle/>
          <a:p>
            <a:pPr>
              <a:lnSpc>
                <a:spcPts val="800"/>
              </a:lnSpc>
              <a:tabLst/>
            </a:pPr>
            <a:r>
              <a:rPr lang="en-US" altLang="zh-CN" sz="900" dirty="0" smtClean="0">
                <a:solidFill>
                  <a:srgbClr val="8087A4"/>
                </a:solidFill>
                <a:latin typeface="Times New Roman" pitchFamily="18" charset="0"/>
                <a:cs typeface="Times New Roman" pitchFamily="18" charset="0"/>
              </a:rPr>
              <a:t>19.9%</a:t>
            </a:r>
          </a:p>
        </p:txBody>
      </p:sp>
      <p:sp>
        <p:nvSpPr>
          <p:cNvPr id="1039" name="TextBox 1"/>
          <p:cNvSpPr txBox="1"/>
          <p:nvPr/>
        </p:nvSpPr>
        <p:spPr>
          <a:xfrm>
            <a:off x="11430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a:t>
            </a:r>
          </a:p>
          <a:p>
            <a:pPr>
              <a:lnSpc>
                <a:spcPts val="900"/>
              </a:lnSpc>
              <a:tabLst/>
            </a:pPr>
            <a:r>
              <a:rPr lang="en-US" altLang="zh-CN" sz="996" dirty="0" smtClean="0">
                <a:solidFill>
                  <a:srgbClr val="8087A4"/>
                </a:solidFill>
                <a:latin typeface="Microsoft YaHei UI" pitchFamily="18" charset="0"/>
                <a:cs typeface="Microsoft YaHei UI" pitchFamily="18" charset="0"/>
              </a:rPr>
              <a:t>信</a:t>
            </a:r>
          </a:p>
        </p:txBody>
      </p:sp>
      <p:sp>
        <p:nvSpPr>
          <p:cNvPr id="1040" name="TextBox 1"/>
          <p:cNvSpPr txBox="1"/>
          <p:nvPr/>
        </p:nvSpPr>
        <p:spPr>
          <a:xfrm>
            <a:off x="15494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淘</a:t>
            </a:r>
          </a:p>
          <a:p>
            <a:pPr>
              <a:lnSpc>
                <a:spcPts val="900"/>
              </a:lnSpc>
              <a:tabLst/>
            </a:pPr>
            <a:r>
              <a:rPr lang="en-US" altLang="zh-CN" sz="996" dirty="0" smtClean="0">
                <a:solidFill>
                  <a:srgbClr val="8087A4"/>
                </a:solidFill>
                <a:latin typeface="Microsoft YaHei UI" pitchFamily="18" charset="0"/>
                <a:cs typeface="Microsoft YaHei UI" pitchFamily="18" charset="0"/>
              </a:rPr>
              <a:t>宝</a:t>
            </a:r>
          </a:p>
        </p:txBody>
      </p:sp>
      <p:sp>
        <p:nvSpPr>
          <p:cNvPr id="1041" name="TextBox 1"/>
          <p:cNvSpPr txBox="1"/>
          <p:nvPr/>
        </p:nvSpPr>
        <p:spPr>
          <a:xfrm>
            <a:off x="1943100" y="3289300"/>
            <a:ext cx="114300" cy="660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支</a:t>
            </a:r>
          </a:p>
          <a:p>
            <a:pPr>
              <a:lnSpc>
                <a:spcPts val="900"/>
              </a:lnSpc>
              <a:tabLst/>
            </a:pPr>
            <a:r>
              <a:rPr lang="en-US" altLang="zh-CN" sz="996" dirty="0" smtClean="0">
                <a:solidFill>
                  <a:srgbClr val="8087A4"/>
                </a:solidFill>
                <a:latin typeface="Microsoft YaHei UI" pitchFamily="18" charset="0"/>
                <a:cs typeface="Microsoft YaHei UI" pitchFamily="18" charset="0"/>
              </a:rPr>
              <a:t>付</a:t>
            </a:r>
          </a:p>
          <a:p>
            <a:pPr>
              <a:lnSpc>
                <a:spcPts val="900"/>
              </a:lnSpc>
              <a:tabLst/>
            </a:pPr>
            <a:r>
              <a:rPr lang="en-US" altLang="zh-CN" sz="996" dirty="0" smtClean="0">
                <a:solidFill>
                  <a:srgbClr val="8087A4"/>
                </a:solidFill>
                <a:latin typeface="Microsoft YaHei UI" pitchFamily="18" charset="0"/>
                <a:cs typeface="Microsoft YaHei UI" pitchFamily="18" charset="0"/>
              </a:rPr>
              <a:t>宝</a:t>
            </a:r>
          </a:p>
          <a:p>
            <a:pPr>
              <a:lnSpc>
                <a:spcPts val="900"/>
              </a:lnSpc>
              <a:tabLst/>
            </a:pPr>
            <a:r>
              <a:rPr lang="en-US" altLang="zh-CN" sz="996" dirty="0" smtClean="0">
                <a:solidFill>
                  <a:srgbClr val="8087A4"/>
                </a:solidFill>
                <a:latin typeface="Microsoft YaHei UI" pitchFamily="18" charset="0"/>
                <a:cs typeface="Microsoft YaHei UI" pitchFamily="18" charset="0"/>
              </a:rPr>
              <a:t>钱</a:t>
            </a:r>
          </a:p>
          <a:p>
            <a:pPr>
              <a:lnSpc>
                <a:spcPts val="900"/>
              </a:lnSpc>
              <a:tabLst/>
            </a:pPr>
            <a:r>
              <a:rPr lang="en-US" altLang="zh-CN" sz="996" dirty="0" smtClean="0">
                <a:solidFill>
                  <a:srgbClr val="8087A4"/>
                </a:solidFill>
                <a:latin typeface="Microsoft YaHei UI" pitchFamily="18" charset="0"/>
                <a:cs typeface="Microsoft YaHei UI" pitchFamily="18" charset="0"/>
              </a:rPr>
              <a:t>包</a:t>
            </a:r>
          </a:p>
        </p:txBody>
      </p:sp>
      <p:sp>
        <p:nvSpPr>
          <p:cNvPr id="1042" name="TextBox 1"/>
          <p:cNvSpPr txBox="1"/>
          <p:nvPr/>
        </p:nvSpPr>
        <p:spPr>
          <a:xfrm>
            <a:off x="2349500" y="3289300"/>
            <a:ext cx="114300" cy="914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搜</a:t>
            </a:r>
          </a:p>
          <a:p>
            <a:pPr>
              <a:lnSpc>
                <a:spcPts val="900"/>
              </a:lnSpc>
              <a:tabLst/>
            </a:pPr>
            <a:r>
              <a:rPr lang="en-US" altLang="zh-CN" sz="996" dirty="0" smtClean="0">
                <a:solidFill>
                  <a:srgbClr val="8087A4"/>
                </a:solidFill>
                <a:latin typeface="Microsoft YaHei UI" pitchFamily="18" charset="0"/>
                <a:cs typeface="Microsoft YaHei UI" pitchFamily="18" charset="0"/>
              </a:rPr>
              <a:t>狗</a:t>
            </a:r>
          </a:p>
          <a:p>
            <a:pPr>
              <a:lnSpc>
                <a:spcPts val="9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输</a:t>
            </a:r>
          </a:p>
          <a:p>
            <a:pPr>
              <a:lnSpc>
                <a:spcPts val="900"/>
              </a:lnSpc>
              <a:tabLst/>
            </a:pPr>
            <a:r>
              <a:rPr lang="en-US" altLang="zh-CN" sz="996" dirty="0" smtClean="0">
                <a:solidFill>
                  <a:srgbClr val="8087A4"/>
                </a:solidFill>
                <a:latin typeface="Microsoft YaHei UI" pitchFamily="18" charset="0"/>
                <a:cs typeface="Microsoft YaHei UI" pitchFamily="18" charset="0"/>
              </a:rPr>
              <a:t>入</a:t>
            </a:r>
          </a:p>
          <a:p>
            <a:pPr>
              <a:lnSpc>
                <a:spcPts val="900"/>
              </a:lnSpc>
              <a:tabLst/>
            </a:pPr>
            <a:r>
              <a:rPr lang="en-US" altLang="zh-CN" sz="996" dirty="0" smtClean="0">
                <a:solidFill>
                  <a:srgbClr val="8087A4"/>
                </a:solidFill>
                <a:latin typeface="Microsoft YaHei UI" pitchFamily="18" charset="0"/>
                <a:cs typeface="Microsoft YaHei UI" pitchFamily="18" charset="0"/>
              </a:rPr>
              <a:t>法</a:t>
            </a:r>
          </a:p>
        </p:txBody>
      </p:sp>
      <p:sp>
        <p:nvSpPr>
          <p:cNvPr id="1043" name="TextBox 1"/>
          <p:cNvSpPr txBox="1"/>
          <p:nvPr/>
        </p:nvSpPr>
        <p:spPr>
          <a:xfrm>
            <a:off x="2755900" y="35179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助</a:t>
            </a:r>
          </a:p>
          <a:p>
            <a:pPr>
              <a:lnSpc>
                <a:spcPts val="900"/>
              </a:lnSpc>
              <a:tabLst/>
            </a:pPr>
            <a:r>
              <a:rPr lang="en-US" altLang="zh-CN" sz="996" dirty="0" smtClean="0">
                <a:solidFill>
                  <a:srgbClr val="8087A4"/>
                </a:solidFill>
                <a:latin typeface="Microsoft YaHei UI" pitchFamily="18" charset="0"/>
                <a:cs typeface="Microsoft YaHei UI" pitchFamily="18" charset="0"/>
              </a:rPr>
              <a:t>手</a:t>
            </a:r>
          </a:p>
        </p:txBody>
      </p:sp>
      <p:sp>
        <p:nvSpPr>
          <p:cNvPr id="1044" name="TextBox 1"/>
          <p:cNvSpPr txBox="1"/>
          <p:nvPr/>
        </p:nvSpPr>
        <p:spPr>
          <a:xfrm>
            <a:off x="31496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酷</a:t>
            </a:r>
          </a:p>
          <a:p>
            <a:pPr>
              <a:lnSpc>
                <a:spcPts val="900"/>
              </a:lnSpc>
              <a:tabLst/>
            </a:pPr>
            <a:r>
              <a:rPr lang="en-US" altLang="zh-CN" sz="996" dirty="0" smtClean="0">
                <a:solidFill>
                  <a:srgbClr val="8087A4"/>
                </a:solidFill>
                <a:latin typeface="Microsoft YaHei UI" pitchFamily="18" charset="0"/>
                <a:cs typeface="Microsoft YaHei UI" pitchFamily="18" charset="0"/>
              </a:rPr>
              <a:t>狗</a:t>
            </a:r>
          </a:p>
          <a:p>
            <a:pPr>
              <a:lnSpc>
                <a:spcPts val="900"/>
              </a:lnSpc>
              <a:tabLst/>
            </a:pPr>
            <a:r>
              <a:rPr lang="en-US" altLang="zh-CN" sz="996" dirty="0" smtClean="0">
                <a:solidFill>
                  <a:srgbClr val="8087A4"/>
                </a:solidFill>
                <a:latin typeface="Microsoft YaHei UI" pitchFamily="18" charset="0"/>
                <a:cs typeface="Microsoft YaHei UI" pitchFamily="18" charset="0"/>
              </a:rPr>
              <a:t>音</a:t>
            </a:r>
          </a:p>
          <a:p>
            <a:pPr>
              <a:lnSpc>
                <a:spcPts val="900"/>
              </a:lnSpc>
              <a:tabLst/>
            </a:pPr>
            <a:r>
              <a:rPr lang="en-US" altLang="zh-CN" sz="996" dirty="0" smtClean="0">
                <a:solidFill>
                  <a:srgbClr val="8087A4"/>
                </a:solidFill>
                <a:latin typeface="Microsoft YaHei UI" pitchFamily="18" charset="0"/>
                <a:cs typeface="Microsoft YaHei UI" pitchFamily="18" charset="0"/>
              </a:rPr>
              <a:t>乐</a:t>
            </a:r>
          </a:p>
        </p:txBody>
      </p:sp>
      <p:sp>
        <p:nvSpPr>
          <p:cNvPr id="1045" name="TextBox 1"/>
          <p:cNvSpPr txBox="1"/>
          <p:nvPr/>
        </p:nvSpPr>
        <p:spPr>
          <a:xfrm>
            <a:off x="35560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a:t>
            </a:r>
          </a:p>
          <a:p>
            <a:pPr>
              <a:lnSpc>
                <a:spcPts val="900"/>
              </a:lnSpc>
              <a:tabLst/>
            </a:pPr>
            <a:r>
              <a:rPr lang="en-US" altLang="zh-CN" sz="996" dirty="0" smtClean="0">
                <a:solidFill>
                  <a:srgbClr val="8087A4"/>
                </a:solidFill>
                <a:latin typeface="Microsoft YaHei UI" pitchFamily="18" charset="0"/>
                <a:cs typeface="Microsoft YaHei UI" pitchFamily="18" charset="0"/>
              </a:rPr>
              <a:t>讯</a:t>
            </a:r>
          </a:p>
          <a:p>
            <a:pPr>
              <a:lnSpc>
                <a:spcPts val="900"/>
              </a:lnSpc>
              <a:tabLst/>
            </a:pPr>
            <a:r>
              <a:rPr lang="en-US" altLang="zh-CN" sz="996" dirty="0" smtClean="0">
                <a:solidFill>
                  <a:srgbClr val="8087A4"/>
                </a:solidFill>
                <a:latin typeface="Microsoft YaHei UI" pitchFamily="18" charset="0"/>
                <a:cs typeface="Microsoft YaHei UI" pitchFamily="18" charset="0"/>
              </a:rPr>
              <a:t>视</a:t>
            </a:r>
          </a:p>
          <a:p>
            <a:pPr>
              <a:lnSpc>
                <a:spcPts val="900"/>
              </a:lnSpc>
              <a:tabLst/>
            </a:pPr>
            <a:r>
              <a:rPr lang="en-US" altLang="zh-CN" sz="996" dirty="0" smtClean="0">
                <a:solidFill>
                  <a:srgbClr val="8087A4"/>
                </a:solidFill>
                <a:latin typeface="Microsoft YaHei UI" pitchFamily="18" charset="0"/>
                <a:cs typeface="Microsoft YaHei UI" pitchFamily="18" charset="0"/>
              </a:rPr>
              <a:t>频</a:t>
            </a:r>
          </a:p>
        </p:txBody>
      </p:sp>
      <p:sp>
        <p:nvSpPr>
          <p:cNvPr id="1046" name="TextBox 1"/>
          <p:cNvSpPr txBox="1"/>
          <p:nvPr/>
        </p:nvSpPr>
        <p:spPr>
          <a:xfrm>
            <a:off x="3949700" y="35560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万</a:t>
            </a:r>
          </a:p>
          <a:p>
            <a:pPr>
              <a:lnSpc>
                <a:spcPts val="900"/>
              </a:lnSpc>
              <a:tabLst/>
            </a:pPr>
            <a:r>
              <a:rPr lang="en-US" altLang="zh-CN" sz="996" dirty="0" smtClean="0">
                <a:solidFill>
                  <a:srgbClr val="8087A4"/>
                </a:solidFill>
                <a:latin typeface="Microsoft YaHei UI" pitchFamily="18" charset="0"/>
                <a:cs typeface="Microsoft YaHei UI" pitchFamily="18" charset="0"/>
              </a:rPr>
              <a:t>能</a:t>
            </a:r>
          </a:p>
          <a:p>
            <a:pPr>
              <a:lnSpc>
                <a:spcPts val="900"/>
              </a:lnSpc>
              <a:tabLst/>
            </a:pPr>
            <a:r>
              <a:rPr lang="en-US" altLang="zh-CN" sz="996" dirty="0" smtClean="0">
                <a:solidFill>
                  <a:srgbClr val="8087A4"/>
                </a:solidFill>
                <a:latin typeface="Microsoft YaHei UI" pitchFamily="18" charset="0"/>
                <a:cs typeface="Microsoft YaHei UI" pitchFamily="18" charset="0"/>
              </a:rPr>
              <a:t>钥</a:t>
            </a:r>
          </a:p>
          <a:p>
            <a:pPr>
              <a:lnSpc>
                <a:spcPts val="900"/>
              </a:lnSpc>
              <a:tabLst/>
            </a:pPr>
            <a:r>
              <a:rPr lang="en-US" altLang="zh-CN" sz="996" dirty="0" smtClean="0">
                <a:solidFill>
                  <a:srgbClr val="8087A4"/>
                </a:solidFill>
                <a:latin typeface="Microsoft YaHei UI" pitchFamily="18" charset="0"/>
                <a:cs typeface="Microsoft YaHei UI" pitchFamily="18" charset="0"/>
              </a:rPr>
              <a:t>匙</a:t>
            </a:r>
          </a:p>
        </p:txBody>
      </p:sp>
      <p:sp>
        <p:nvSpPr>
          <p:cNvPr id="1047" name="TextBox 1"/>
          <p:cNvSpPr txBox="1"/>
          <p:nvPr/>
        </p:nvSpPr>
        <p:spPr>
          <a:xfrm>
            <a:off x="43561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a:t>
            </a:r>
          </a:p>
          <a:p>
            <a:pPr>
              <a:lnSpc>
                <a:spcPts val="900"/>
              </a:lnSpc>
              <a:tabLst/>
            </a:pPr>
            <a:r>
              <a:rPr lang="en-US" altLang="zh-CN" sz="996" dirty="0" smtClean="0">
                <a:solidFill>
                  <a:srgbClr val="8087A4"/>
                </a:solidFill>
                <a:latin typeface="Microsoft YaHei UI" pitchFamily="18" charset="0"/>
                <a:cs typeface="Microsoft YaHei UI" pitchFamily="18" charset="0"/>
              </a:rPr>
              <a:t>博</a:t>
            </a:r>
          </a:p>
        </p:txBody>
      </p:sp>
      <p:sp>
        <p:nvSpPr>
          <p:cNvPr id="1048" name="TextBox 1"/>
          <p:cNvSpPr txBox="1"/>
          <p:nvPr/>
        </p:nvSpPr>
        <p:spPr>
          <a:xfrm>
            <a:off x="5549900" y="3467100"/>
            <a:ext cx="114300" cy="406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浏</a:t>
            </a:r>
          </a:p>
          <a:p>
            <a:pPr>
              <a:lnSpc>
                <a:spcPts val="900"/>
              </a:lnSpc>
              <a:tabLst/>
            </a:pPr>
            <a:r>
              <a:rPr lang="en-US" altLang="zh-CN" sz="996" dirty="0" smtClean="0">
                <a:solidFill>
                  <a:srgbClr val="8087A4"/>
                </a:solidFill>
                <a:latin typeface="Microsoft YaHei UI" pitchFamily="18" charset="0"/>
                <a:cs typeface="Microsoft YaHei UI" pitchFamily="18" charset="0"/>
              </a:rPr>
              <a:t>览</a:t>
            </a:r>
          </a:p>
          <a:p>
            <a:pPr>
              <a:lnSpc>
                <a:spcPts val="900"/>
              </a:lnSpc>
              <a:tabLst/>
            </a:pPr>
            <a:r>
              <a:rPr lang="en-US" altLang="zh-CN" sz="996" dirty="0" smtClean="0">
                <a:solidFill>
                  <a:srgbClr val="8087A4"/>
                </a:solidFill>
                <a:latin typeface="Microsoft YaHei UI" pitchFamily="18" charset="0"/>
                <a:cs typeface="Microsoft YaHei UI" pitchFamily="18" charset="0"/>
              </a:rPr>
              <a:t>器</a:t>
            </a:r>
          </a:p>
        </p:txBody>
      </p:sp>
      <p:sp>
        <p:nvSpPr>
          <p:cNvPr id="1049" name="TextBox 1"/>
          <p:cNvSpPr txBox="1"/>
          <p:nvPr/>
        </p:nvSpPr>
        <p:spPr>
          <a:xfrm>
            <a:off x="67564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优</a:t>
            </a:r>
          </a:p>
          <a:p>
            <a:pPr>
              <a:lnSpc>
                <a:spcPts val="900"/>
              </a:lnSpc>
              <a:tabLst/>
            </a:pPr>
            <a:r>
              <a:rPr lang="en-US" altLang="zh-CN" sz="996" dirty="0" smtClean="0">
                <a:solidFill>
                  <a:srgbClr val="8087A4"/>
                </a:solidFill>
                <a:latin typeface="Microsoft YaHei UI" pitchFamily="18" charset="0"/>
                <a:cs typeface="Microsoft YaHei UI" pitchFamily="18" charset="0"/>
              </a:rPr>
              <a:t>酷</a:t>
            </a:r>
          </a:p>
        </p:txBody>
      </p:sp>
      <p:sp>
        <p:nvSpPr>
          <p:cNvPr id="1050" name="TextBox 1"/>
          <p:cNvSpPr txBox="1"/>
          <p:nvPr/>
        </p:nvSpPr>
        <p:spPr>
          <a:xfrm>
            <a:off x="393700" y="254000"/>
            <a:ext cx="8267700" cy="2197100"/>
          </a:xfrm>
          <a:prstGeom prst="rect">
            <a:avLst/>
          </a:prstGeom>
          <a:noFill/>
        </p:spPr>
        <p:txBody>
          <a:bodyPr wrap="none" lIns="0" tIns="0" rIns="0" rtlCol="0">
            <a:spAutoFit/>
          </a:bodyPr>
          <a:lstStyle/>
          <a:p>
            <a:pPr>
              <a:lnSpc>
                <a:spcPts val="1400"/>
              </a:lnSpc>
              <a:tabLst>
                <a:tab pos="241300" algn="l"/>
                <a:tab pos="279400" algn="l"/>
                <a:tab pos="10795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279400" algn="l"/>
                <a:tab pos="10795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应用覆盖率</a:t>
            </a:r>
            <a:r>
              <a:rPr lang="en-US" altLang="zh-CN" sz="1403" b="1" dirty="0" smtClean="0">
                <a:solidFill>
                  <a:srgbClr val="1B88EA"/>
                </a:solidFill>
                <a:latin typeface="Tahoma" pitchFamily="18" charset="0"/>
                <a:cs typeface="Tahoma" pitchFamily="18" charset="0"/>
              </a:rPr>
              <a:t>Top20</a:t>
            </a:r>
            <a:r>
              <a:rPr lang="en-US" altLang="zh-CN" sz="1403" b="1" dirty="0" smtClean="0">
                <a:solidFill>
                  <a:srgbClr val="1B88EA"/>
                </a:solidFill>
                <a:latin typeface="Microsoft YaHei UI" pitchFamily="18" charset="0"/>
                <a:cs typeface="Microsoft YaHei UI" pitchFamily="18" charset="0"/>
              </a:rPr>
              <a:t>的移动应用中，</a:t>
            </a:r>
            <a:r>
              <a:rPr lang="en-US" altLang="zh-CN" sz="1403" b="1" dirty="0" smtClean="0">
                <a:solidFill>
                  <a:srgbClr val="1B88EA"/>
                </a:solidFill>
                <a:latin typeface="Tahoma" pitchFamily="18" charset="0"/>
                <a:cs typeface="Tahoma" pitchFamily="18" charset="0"/>
              </a:rPr>
              <a:t>BAT</a:t>
            </a:r>
            <a:r>
              <a:rPr lang="en-US" altLang="zh-CN" sz="1403" b="1" dirty="0" smtClean="0">
                <a:solidFill>
                  <a:srgbClr val="1B88EA"/>
                </a:solidFill>
                <a:latin typeface="Microsoft YaHei UI" pitchFamily="18" charset="0"/>
                <a:cs typeface="Microsoft YaHei UI" pitchFamily="18" charset="0"/>
              </a:rPr>
              <a:t>应用占主流，腾讯系应用的布局更广，横跨社交、视频、应用商</a:t>
            </a:r>
          </a:p>
          <a:p>
            <a:pPr>
              <a:lnSpc>
                <a:spcPts val="2000"/>
              </a:lnSpc>
              <a:tabLst>
                <a:tab pos="241300" algn="l"/>
                <a:tab pos="279400" algn="l"/>
                <a:tab pos="10795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店、浏览器、音乐等多个领域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79400" algn="l"/>
                <a:tab pos="1079500" algn="l"/>
                <a:tab pos="2946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移动应用用户覆盖比例Top20</a:t>
            </a:r>
          </a:p>
          <a:p>
            <a:pPr>
              <a:lnSpc>
                <a:spcPts val="1600"/>
              </a:lnSpc>
              <a:tabLst>
                <a:tab pos="241300" algn="l"/>
                <a:tab pos="279400" algn="l"/>
                <a:tab pos="1079500" algn="l"/>
                <a:tab pos="2946400" algn="l"/>
              </a:tabLst>
            </a:pPr>
            <a:r>
              <a:rPr lang="en-US" altLang="zh-CN" dirty="0" smtClean="0"/>
              <a:t>		</a:t>
            </a:r>
            <a:r>
              <a:rPr lang="en-US" altLang="zh-CN" sz="900" dirty="0" smtClean="0">
                <a:solidFill>
                  <a:srgbClr val="8087A4"/>
                </a:solidFill>
                <a:latin typeface="Times New Roman" pitchFamily="18" charset="0"/>
                <a:cs typeface="Times New Roman" pitchFamily="18" charset="0"/>
              </a:rPr>
              <a:t>78.7%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77.4%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41300" algn="l"/>
                <a:tab pos="279400" algn="l"/>
                <a:tab pos="1079500" algn="l"/>
                <a:tab pos="2946400" algn="l"/>
              </a:tabLst>
            </a:pPr>
            <a:r>
              <a:rPr lang="en-US" altLang="zh-CN" dirty="0" smtClean="0"/>
              <a:t>			</a:t>
            </a:r>
            <a:r>
              <a:rPr lang="en-US" altLang="zh-CN" sz="900" dirty="0" smtClean="0">
                <a:solidFill>
                  <a:srgbClr val="8087A4"/>
                </a:solidFill>
                <a:latin typeface="Times New Roman" pitchFamily="18" charset="0"/>
                <a:cs typeface="Times New Roman" pitchFamily="18" charset="0"/>
              </a:rPr>
              <a:t>42.8%</a:t>
            </a:r>
          </a:p>
        </p:txBody>
      </p:sp>
      <p:sp>
        <p:nvSpPr>
          <p:cNvPr id="1051" name="TextBox 1"/>
          <p:cNvSpPr txBox="1"/>
          <p:nvPr/>
        </p:nvSpPr>
        <p:spPr>
          <a:xfrm>
            <a:off x="4699000" y="3289300"/>
            <a:ext cx="622300" cy="10033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百</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应</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度</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用</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地</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宝</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图</a:t>
            </a:r>
          </a:p>
          <a:p>
            <a:pPr>
              <a:lnSpc>
                <a:spcPts val="1000"/>
              </a:lnSpc>
            </a:pPr>
            <a:endParaRPr lang="en-US" altLang="zh-CN" dirty="0" smtClean="0"/>
          </a:p>
          <a:p>
            <a:pPr>
              <a:lnSpc>
                <a:spcPts val="1000"/>
              </a:lnSpc>
            </a:pPr>
            <a:endParaRPr lang="en-US" altLang="zh-CN" dirty="0" smtClean="0"/>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腾讯系应用</a:t>
            </a:r>
          </a:p>
        </p:txBody>
      </p:sp>
      <p:sp>
        <p:nvSpPr>
          <p:cNvPr id="1052" name="TextBox 1"/>
          <p:cNvSpPr txBox="1"/>
          <p:nvPr/>
        </p:nvSpPr>
        <p:spPr>
          <a:xfrm>
            <a:off x="5816600" y="3492500"/>
            <a:ext cx="660400" cy="800100"/>
          </a:xfrm>
          <a:prstGeom prst="rect">
            <a:avLst/>
          </a:prstGeom>
          <a:noFill/>
        </p:spPr>
        <p:txBody>
          <a:bodyPr wrap="none" lIns="0" tIns="0" rIns="0" rtlCol="0">
            <a:spAutoFit/>
          </a:bodyPr>
          <a:lstStyle/>
          <a:p>
            <a:pPr>
              <a:lnSpc>
                <a:spcPts val="14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手</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浏</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机</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览</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卫</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器</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士</a:t>
            </a:r>
          </a:p>
          <a:p>
            <a:pPr>
              <a:lnSpc>
                <a:spcPts val="1800"/>
              </a:lnSpc>
              <a:tabLst>
                <a:tab pos="139700" algn="l"/>
              </a:tabLst>
            </a:pPr>
            <a:r>
              <a:rPr lang="en-US" altLang="zh-CN" sz="996" dirty="0" smtClean="0">
                <a:solidFill>
                  <a:srgbClr val="8087A4"/>
                </a:solidFill>
                <a:latin typeface="Microsoft YaHei UI" pitchFamily="18" charset="0"/>
                <a:cs typeface="Microsoft YaHei UI" pitchFamily="18" charset="0"/>
              </a:rPr>
              <a:t>阿里系应用</a:t>
            </a:r>
          </a:p>
        </p:txBody>
      </p:sp>
      <p:sp>
        <p:nvSpPr>
          <p:cNvPr id="1053" name="TextBox 1"/>
          <p:cNvSpPr txBox="1"/>
          <p:nvPr/>
        </p:nvSpPr>
        <p:spPr>
          <a:xfrm>
            <a:off x="6921500" y="3289300"/>
            <a:ext cx="749300" cy="1003300"/>
          </a:xfrm>
          <a:prstGeom prst="rect">
            <a:avLst/>
          </a:prstGeom>
          <a:noFill/>
        </p:spPr>
        <p:txBody>
          <a:bodyPr wrap="none" lIns="0" tIns="0" rIns="0" rtlCol="0">
            <a:spAutoFit/>
          </a:bodyPr>
          <a:lstStyle/>
          <a:p>
            <a:pPr>
              <a:lnSpc>
                <a:spcPts val="13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腾</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讯</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手</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机</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管</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家</a:t>
            </a:r>
          </a:p>
          <a:p>
            <a:pPr>
              <a:lnSpc>
                <a:spcPts val="1600"/>
              </a:lnSpc>
              <a:tabLst>
                <a:tab pos="635000" algn="l"/>
              </a:tabLst>
            </a:pPr>
            <a:r>
              <a:rPr lang="en-US" altLang="zh-CN" sz="996" dirty="0" smtClean="0">
                <a:solidFill>
                  <a:srgbClr val="8087A4"/>
                </a:solidFill>
                <a:latin typeface="Microsoft YaHei UI" pitchFamily="18" charset="0"/>
                <a:cs typeface="Microsoft YaHei UI" pitchFamily="18" charset="0"/>
              </a:rPr>
              <a:t>百度系应用</a:t>
            </a:r>
          </a:p>
        </p:txBody>
      </p:sp>
      <p:sp>
        <p:nvSpPr>
          <p:cNvPr id="1054" name="TextBox 1"/>
          <p:cNvSpPr txBox="1"/>
          <p:nvPr/>
        </p:nvSpPr>
        <p:spPr>
          <a:xfrm>
            <a:off x="7950200" y="3289300"/>
            <a:ext cx="584200" cy="1003300"/>
          </a:xfrm>
          <a:prstGeom prst="rect">
            <a:avLst/>
          </a:prstGeom>
          <a:noFill/>
        </p:spPr>
        <p:txBody>
          <a:bodyPr wrap="none" lIns="0" tIns="0" rIns="0" rtlCol="0">
            <a:spAutoFit/>
          </a:bodyPr>
          <a:lstStyle/>
          <a:p>
            <a:pPr>
              <a:lnSpc>
                <a:spcPts val="1300"/>
              </a:lnSpc>
              <a:tabLst>
                <a:tab pos="88900" algn="l"/>
                <a:tab pos="406400" algn="l"/>
              </a:tabLst>
            </a:pPr>
            <a:r>
              <a:rPr lang="en-US" altLang="zh-CN" sz="996" dirty="0" smtClean="0">
                <a:solidFill>
                  <a:srgbClr val="8087A4"/>
                </a:solidFill>
                <a:latin typeface="Microsoft YaHei UI" pitchFamily="18" charset="0"/>
                <a:cs typeface="Microsoft YaHei UI" pitchFamily="18" charset="0"/>
              </a:rPr>
              <a:t>百</a:t>
            </a:r>
          </a:p>
          <a:p>
            <a:pPr>
              <a:lnSpc>
                <a:spcPts val="900"/>
              </a:lnSpc>
              <a:tabLst>
                <a:tab pos="88900" algn="l"/>
                <a:tab pos="406400" algn="l"/>
              </a:tabLst>
            </a:pPr>
            <a:r>
              <a:rPr lang="en-US" altLang="zh-CN" sz="996" dirty="0" smtClean="0">
                <a:solidFill>
                  <a:srgbClr val="8087A4"/>
                </a:solidFill>
                <a:latin typeface="Microsoft YaHei UI" pitchFamily="18" charset="0"/>
                <a:cs typeface="Microsoft YaHei UI" pitchFamily="18" charset="0"/>
              </a:rPr>
              <a:t>度</a:t>
            </a:r>
          </a:p>
          <a:p>
            <a:pPr>
              <a:lnSpc>
                <a:spcPts val="1600"/>
              </a:lnSpc>
              <a:tabLst>
                <a:tab pos="88900" algn="l"/>
                <a:tab pos="406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乐</a:t>
            </a:r>
          </a:p>
          <a:p>
            <a:pPr>
              <a:lnSpc>
                <a:spcPts val="1000"/>
              </a:lnSpc>
            </a:pPr>
            <a:endParaRPr lang="en-US" altLang="zh-CN" dirty="0" smtClean="0"/>
          </a:p>
          <a:p>
            <a:pPr>
              <a:lnSpc>
                <a:spcPts val="1000"/>
              </a:lnSpc>
            </a:pPr>
            <a:endParaRPr lang="en-US" altLang="zh-CN" dirty="0" smtClean="0"/>
          </a:p>
          <a:p>
            <a:pPr>
              <a:lnSpc>
                <a:spcPts val="2000"/>
              </a:lnSpc>
              <a:tabLst>
                <a:tab pos="88900" algn="l"/>
                <a:tab pos="406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其他应用</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626107" y="2490216"/>
            <a:ext cx="445008" cy="1303019"/>
          </a:xfrm>
          <a:custGeom>
            <a:avLst/>
            <a:gdLst>
              <a:gd name="connsiteX0" fmla="*/ 0 w 445008"/>
              <a:gd name="connsiteY0" fmla="*/ 1303019 h 1303019"/>
              <a:gd name="connsiteX1" fmla="*/ 445008 w 445008"/>
              <a:gd name="connsiteY1" fmla="*/ 1303019 h 1303019"/>
              <a:gd name="connsiteX2" fmla="*/ 445008 w 445008"/>
              <a:gd name="connsiteY2" fmla="*/ 0 h 1303019"/>
              <a:gd name="connsiteX3" fmla="*/ 0 w 445008"/>
              <a:gd name="connsiteY3" fmla="*/ 0 h 1303019"/>
              <a:gd name="connsiteX4" fmla="*/ 0 w 445008"/>
              <a:gd name="connsiteY4" fmla="*/ 1303019 h 13030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1303019">
                <a:moveTo>
                  <a:pt x="0" y="1303019"/>
                </a:moveTo>
                <a:lnTo>
                  <a:pt x="445008" y="1303019"/>
                </a:lnTo>
                <a:lnTo>
                  <a:pt x="445008" y="0"/>
                </a:lnTo>
                <a:lnTo>
                  <a:pt x="0" y="0"/>
                </a:lnTo>
                <a:lnTo>
                  <a:pt x="0" y="1303019"/>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427732" y="2919983"/>
            <a:ext cx="445008" cy="873251"/>
          </a:xfrm>
          <a:custGeom>
            <a:avLst/>
            <a:gdLst>
              <a:gd name="connsiteX0" fmla="*/ 0 w 445008"/>
              <a:gd name="connsiteY0" fmla="*/ 873251 h 873251"/>
              <a:gd name="connsiteX1" fmla="*/ 445007 w 445008"/>
              <a:gd name="connsiteY1" fmla="*/ 873251 h 873251"/>
              <a:gd name="connsiteX2" fmla="*/ 445007 w 445008"/>
              <a:gd name="connsiteY2" fmla="*/ 0 h 873251"/>
              <a:gd name="connsiteX3" fmla="*/ 0 w 445008"/>
              <a:gd name="connsiteY3" fmla="*/ 0 h 873251"/>
              <a:gd name="connsiteX4" fmla="*/ 0 w 445008"/>
              <a:gd name="connsiteY4" fmla="*/ 873251 h 8732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873251">
                <a:moveTo>
                  <a:pt x="0" y="873251"/>
                </a:moveTo>
                <a:lnTo>
                  <a:pt x="445007" y="873251"/>
                </a:lnTo>
                <a:lnTo>
                  <a:pt x="445007" y="0"/>
                </a:lnTo>
                <a:lnTo>
                  <a:pt x="0" y="0"/>
                </a:lnTo>
                <a:lnTo>
                  <a:pt x="0" y="873251"/>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229355" y="3073907"/>
            <a:ext cx="445008" cy="719327"/>
          </a:xfrm>
          <a:custGeom>
            <a:avLst/>
            <a:gdLst>
              <a:gd name="connsiteX0" fmla="*/ 0 w 445008"/>
              <a:gd name="connsiteY0" fmla="*/ 719327 h 719327"/>
              <a:gd name="connsiteX1" fmla="*/ 445008 w 445008"/>
              <a:gd name="connsiteY1" fmla="*/ 719327 h 719327"/>
              <a:gd name="connsiteX2" fmla="*/ 445008 w 445008"/>
              <a:gd name="connsiteY2" fmla="*/ 0 h 719327"/>
              <a:gd name="connsiteX3" fmla="*/ 0 w 445008"/>
              <a:gd name="connsiteY3" fmla="*/ 0 h 719327"/>
              <a:gd name="connsiteX4" fmla="*/ 0 w 445008"/>
              <a:gd name="connsiteY4" fmla="*/ 719327 h 7193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719327">
                <a:moveTo>
                  <a:pt x="0" y="719327"/>
                </a:moveTo>
                <a:lnTo>
                  <a:pt x="445008" y="719327"/>
                </a:lnTo>
                <a:lnTo>
                  <a:pt x="445008" y="0"/>
                </a:lnTo>
                <a:lnTo>
                  <a:pt x="0" y="0"/>
                </a:lnTo>
                <a:lnTo>
                  <a:pt x="0" y="7193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029455" y="3346703"/>
            <a:ext cx="446532" cy="446532"/>
          </a:xfrm>
          <a:custGeom>
            <a:avLst/>
            <a:gdLst>
              <a:gd name="connsiteX0" fmla="*/ 0 w 446532"/>
              <a:gd name="connsiteY0" fmla="*/ 446532 h 446532"/>
              <a:gd name="connsiteX1" fmla="*/ 446532 w 446532"/>
              <a:gd name="connsiteY1" fmla="*/ 446532 h 446532"/>
              <a:gd name="connsiteX2" fmla="*/ 446532 w 446532"/>
              <a:gd name="connsiteY2" fmla="*/ 0 h 446532"/>
              <a:gd name="connsiteX3" fmla="*/ 0 w 446532"/>
              <a:gd name="connsiteY3" fmla="*/ 0 h 446532"/>
              <a:gd name="connsiteX4" fmla="*/ 0 w 446532"/>
              <a:gd name="connsiteY4" fmla="*/ 446532 h 446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532" h="446532">
                <a:moveTo>
                  <a:pt x="0" y="446532"/>
                </a:moveTo>
                <a:lnTo>
                  <a:pt x="446532" y="446532"/>
                </a:lnTo>
                <a:lnTo>
                  <a:pt x="446532" y="0"/>
                </a:lnTo>
                <a:lnTo>
                  <a:pt x="0" y="0"/>
                </a:lnTo>
                <a:lnTo>
                  <a:pt x="0" y="446532"/>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831079" y="3383279"/>
            <a:ext cx="446532" cy="409955"/>
          </a:xfrm>
          <a:custGeom>
            <a:avLst/>
            <a:gdLst>
              <a:gd name="connsiteX0" fmla="*/ 0 w 446532"/>
              <a:gd name="connsiteY0" fmla="*/ 409955 h 409955"/>
              <a:gd name="connsiteX1" fmla="*/ 446532 w 446532"/>
              <a:gd name="connsiteY1" fmla="*/ 409955 h 409955"/>
              <a:gd name="connsiteX2" fmla="*/ 446532 w 446532"/>
              <a:gd name="connsiteY2" fmla="*/ 0 h 409955"/>
              <a:gd name="connsiteX3" fmla="*/ 0 w 446532"/>
              <a:gd name="connsiteY3" fmla="*/ 0 h 409955"/>
              <a:gd name="connsiteX4" fmla="*/ 0 w 446532"/>
              <a:gd name="connsiteY4" fmla="*/ 409955 h 4099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532" h="409955">
                <a:moveTo>
                  <a:pt x="0" y="409955"/>
                </a:moveTo>
                <a:lnTo>
                  <a:pt x="446532" y="409955"/>
                </a:lnTo>
                <a:lnTo>
                  <a:pt x="446532" y="0"/>
                </a:lnTo>
                <a:lnTo>
                  <a:pt x="0" y="0"/>
                </a:lnTo>
                <a:lnTo>
                  <a:pt x="0" y="409955"/>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632703" y="3465576"/>
            <a:ext cx="445008" cy="327659"/>
          </a:xfrm>
          <a:custGeom>
            <a:avLst/>
            <a:gdLst>
              <a:gd name="connsiteX0" fmla="*/ 0 w 445008"/>
              <a:gd name="connsiteY0" fmla="*/ 327659 h 327659"/>
              <a:gd name="connsiteX1" fmla="*/ 445008 w 445008"/>
              <a:gd name="connsiteY1" fmla="*/ 327659 h 327659"/>
              <a:gd name="connsiteX2" fmla="*/ 445008 w 445008"/>
              <a:gd name="connsiteY2" fmla="*/ 0 h 327659"/>
              <a:gd name="connsiteX3" fmla="*/ 0 w 445008"/>
              <a:gd name="connsiteY3" fmla="*/ 0 h 327659"/>
              <a:gd name="connsiteX4" fmla="*/ 0 w 445008"/>
              <a:gd name="connsiteY4" fmla="*/ 327659 h 3276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327659">
                <a:moveTo>
                  <a:pt x="0" y="327659"/>
                </a:moveTo>
                <a:lnTo>
                  <a:pt x="445008" y="327659"/>
                </a:lnTo>
                <a:lnTo>
                  <a:pt x="445008" y="0"/>
                </a:lnTo>
                <a:lnTo>
                  <a:pt x="0" y="0"/>
                </a:lnTo>
                <a:lnTo>
                  <a:pt x="0" y="327659"/>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34328" y="3479291"/>
            <a:ext cx="445007" cy="313944"/>
          </a:xfrm>
          <a:custGeom>
            <a:avLst/>
            <a:gdLst>
              <a:gd name="connsiteX0" fmla="*/ 0 w 445007"/>
              <a:gd name="connsiteY0" fmla="*/ 313944 h 313944"/>
              <a:gd name="connsiteX1" fmla="*/ 445007 w 445007"/>
              <a:gd name="connsiteY1" fmla="*/ 313944 h 313944"/>
              <a:gd name="connsiteX2" fmla="*/ 445007 w 445007"/>
              <a:gd name="connsiteY2" fmla="*/ 0 h 313944"/>
              <a:gd name="connsiteX3" fmla="*/ 0 w 445007"/>
              <a:gd name="connsiteY3" fmla="*/ 0 h 313944"/>
              <a:gd name="connsiteX4" fmla="*/ 0 w 445007"/>
              <a:gd name="connsiteY4" fmla="*/ 313944 h 3139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313944">
                <a:moveTo>
                  <a:pt x="0" y="313944"/>
                </a:moveTo>
                <a:lnTo>
                  <a:pt x="445007" y="313944"/>
                </a:lnTo>
                <a:lnTo>
                  <a:pt x="445007" y="0"/>
                </a:lnTo>
                <a:lnTo>
                  <a:pt x="0" y="0"/>
                </a:lnTo>
                <a:lnTo>
                  <a:pt x="0" y="313944"/>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235952" y="3486911"/>
            <a:ext cx="445007" cy="306323"/>
          </a:xfrm>
          <a:custGeom>
            <a:avLst/>
            <a:gdLst>
              <a:gd name="connsiteX0" fmla="*/ 0 w 445007"/>
              <a:gd name="connsiteY0" fmla="*/ 306323 h 306323"/>
              <a:gd name="connsiteX1" fmla="*/ 445007 w 445007"/>
              <a:gd name="connsiteY1" fmla="*/ 306323 h 306323"/>
              <a:gd name="connsiteX2" fmla="*/ 445007 w 445007"/>
              <a:gd name="connsiteY2" fmla="*/ 0 h 306323"/>
              <a:gd name="connsiteX3" fmla="*/ 0 w 445007"/>
              <a:gd name="connsiteY3" fmla="*/ 0 h 306323"/>
              <a:gd name="connsiteX4" fmla="*/ 0 w 445007"/>
              <a:gd name="connsiteY4" fmla="*/ 306323 h 306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306323">
                <a:moveTo>
                  <a:pt x="0" y="306323"/>
                </a:moveTo>
                <a:lnTo>
                  <a:pt x="445007" y="306323"/>
                </a:lnTo>
                <a:lnTo>
                  <a:pt x="445007" y="0"/>
                </a:lnTo>
                <a:lnTo>
                  <a:pt x="0" y="0"/>
                </a:lnTo>
                <a:lnTo>
                  <a:pt x="0" y="306323"/>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8037576" y="3509771"/>
            <a:ext cx="445007" cy="283464"/>
          </a:xfrm>
          <a:custGeom>
            <a:avLst/>
            <a:gdLst>
              <a:gd name="connsiteX0" fmla="*/ 0 w 445007"/>
              <a:gd name="connsiteY0" fmla="*/ 283464 h 283464"/>
              <a:gd name="connsiteX1" fmla="*/ 445007 w 445007"/>
              <a:gd name="connsiteY1" fmla="*/ 283464 h 283464"/>
              <a:gd name="connsiteX2" fmla="*/ 445007 w 445007"/>
              <a:gd name="connsiteY2" fmla="*/ 0 h 283464"/>
              <a:gd name="connsiteX3" fmla="*/ 0 w 445007"/>
              <a:gd name="connsiteY3" fmla="*/ 0 h 283464"/>
              <a:gd name="connsiteX4" fmla="*/ 0 w 445007"/>
              <a:gd name="connsiteY4" fmla="*/ 283464 h 2834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283464">
                <a:moveTo>
                  <a:pt x="0" y="283464"/>
                </a:moveTo>
                <a:lnTo>
                  <a:pt x="445007" y="283464"/>
                </a:lnTo>
                <a:lnTo>
                  <a:pt x="445007" y="0"/>
                </a:lnTo>
                <a:lnTo>
                  <a:pt x="0" y="0"/>
                </a:lnTo>
                <a:lnTo>
                  <a:pt x="0" y="283464"/>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824483" y="2177795"/>
            <a:ext cx="445008" cy="1615439"/>
          </a:xfrm>
          <a:custGeom>
            <a:avLst/>
            <a:gdLst>
              <a:gd name="connsiteX0" fmla="*/ 0 w 445008"/>
              <a:gd name="connsiteY0" fmla="*/ 1615439 h 1615439"/>
              <a:gd name="connsiteX1" fmla="*/ 445008 w 445008"/>
              <a:gd name="connsiteY1" fmla="*/ 1615439 h 1615439"/>
              <a:gd name="connsiteX2" fmla="*/ 445008 w 445008"/>
              <a:gd name="connsiteY2" fmla="*/ 0 h 1615439"/>
              <a:gd name="connsiteX3" fmla="*/ 0 w 445008"/>
              <a:gd name="connsiteY3" fmla="*/ 0 h 1615439"/>
              <a:gd name="connsiteX4" fmla="*/ 0 w 445008"/>
              <a:gd name="connsiteY4" fmla="*/ 1615439 h 1615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1615439">
                <a:moveTo>
                  <a:pt x="0" y="1615439"/>
                </a:moveTo>
                <a:lnTo>
                  <a:pt x="445008" y="1615439"/>
                </a:lnTo>
                <a:lnTo>
                  <a:pt x="445008" y="0"/>
                </a:lnTo>
                <a:lnTo>
                  <a:pt x="0" y="0"/>
                </a:lnTo>
                <a:lnTo>
                  <a:pt x="0" y="161543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4076700" y="3429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8.8%</a:t>
            </a:r>
          </a:p>
        </p:txBody>
      </p:sp>
      <p:sp>
        <p:nvSpPr>
          <p:cNvPr id="16" name="TextBox 1"/>
          <p:cNvSpPr txBox="1"/>
          <p:nvPr/>
        </p:nvSpPr>
        <p:spPr>
          <a:xfrm>
            <a:off x="4876800" y="3467100"/>
            <a:ext cx="3429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8.1%</a:t>
            </a:r>
          </a:p>
        </p:txBody>
      </p:sp>
      <p:sp>
        <p:nvSpPr>
          <p:cNvPr id="17" name="TextBox 1"/>
          <p:cNvSpPr txBox="1"/>
          <p:nvPr/>
        </p:nvSpPr>
        <p:spPr>
          <a:xfrm>
            <a:off x="5676900" y="3556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8" name="TextBox 1"/>
          <p:cNvSpPr txBox="1"/>
          <p:nvPr/>
        </p:nvSpPr>
        <p:spPr>
          <a:xfrm>
            <a:off x="6477000" y="3568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6.2%</a:t>
            </a:r>
          </a:p>
        </p:txBody>
      </p:sp>
      <p:sp>
        <p:nvSpPr>
          <p:cNvPr id="19" name="TextBox 1"/>
          <p:cNvSpPr txBox="1"/>
          <p:nvPr/>
        </p:nvSpPr>
        <p:spPr>
          <a:xfrm>
            <a:off x="7277100" y="3568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6.0%</a:t>
            </a:r>
          </a:p>
        </p:txBody>
      </p:sp>
      <p:sp>
        <p:nvSpPr>
          <p:cNvPr id="20" name="TextBox 1"/>
          <p:cNvSpPr txBox="1"/>
          <p:nvPr/>
        </p:nvSpPr>
        <p:spPr>
          <a:xfrm>
            <a:off x="8077200" y="35941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5.6%</a:t>
            </a:r>
          </a:p>
        </p:txBody>
      </p:sp>
      <p:sp>
        <p:nvSpPr>
          <p:cNvPr id="21" name="TextBox 1"/>
          <p:cNvSpPr txBox="1"/>
          <p:nvPr/>
        </p:nvSpPr>
        <p:spPr>
          <a:xfrm>
            <a:off x="673100" y="3898900"/>
            <a:ext cx="723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360手机助手</a:t>
            </a:r>
          </a:p>
        </p:txBody>
      </p:sp>
      <p:sp>
        <p:nvSpPr>
          <p:cNvPr id="22" name="TextBox 1"/>
          <p:cNvSpPr txBox="1"/>
          <p:nvPr/>
        </p:nvSpPr>
        <p:spPr>
          <a:xfrm>
            <a:off x="1651000" y="3898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应用宝</a:t>
            </a:r>
          </a:p>
        </p:txBody>
      </p:sp>
      <p:sp>
        <p:nvSpPr>
          <p:cNvPr id="23" name="TextBox 1"/>
          <p:cNvSpPr txBox="1"/>
          <p:nvPr/>
        </p:nvSpPr>
        <p:spPr>
          <a:xfrm>
            <a:off x="2260600" y="3898900"/>
            <a:ext cx="154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百度手机助手</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小米应用商店</a:t>
            </a:r>
          </a:p>
        </p:txBody>
      </p:sp>
      <p:sp>
        <p:nvSpPr>
          <p:cNvPr id="24" name="TextBox 1"/>
          <p:cNvSpPr txBox="1"/>
          <p:nvPr/>
        </p:nvSpPr>
        <p:spPr>
          <a:xfrm>
            <a:off x="4000500" y="3898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安卓市场</a:t>
            </a:r>
          </a:p>
        </p:txBody>
      </p:sp>
      <p:sp>
        <p:nvSpPr>
          <p:cNvPr id="25" name="TextBox 1"/>
          <p:cNvSpPr txBox="1"/>
          <p:nvPr/>
        </p:nvSpPr>
        <p:spPr>
          <a:xfrm>
            <a:off x="4864100" y="3898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豌豆荚</a:t>
            </a:r>
          </a:p>
        </p:txBody>
      </p:sp>
      <p:sp>
        <p:nvSpPr>
          <p:cNvPr id="26" name="TextBox 1"/>
          <p:cNvSpPr txBox="1"/>
          <p:nvPr/>
        </p:nvSpPr>
        <p:spPr>
          <a:xfrm>
            <a:off x="5651500" y="3898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91助手</a:t>
            </a:r>
          </a:p>
        </p:txBody>
      </p:sp>
      <p:sp>
        <p:nvSpPr>
          <p:cNvPr id="27" name="TextBox 1"/>
          <p:cNvSpPr txBox="1"/>
          <p:nvPr/>
        </p:nvSpPr>
        <p:spPr>
          <a:xfrm>
            <a:off x="6400800" y="3898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安智市场</a:t>
            </a:r>
          </a:p>
        </p:txBody>
      </p:sp>
      <p:sp>
        <p:nvSpPr>
          <p:cNvPr id="28" name="TextBox 1"/>
          <p:cNvSpPr txBox="1"/>
          <p:nvPr/>
        </p:nvSpPr>
        <p:spPr>
          <a:xfrm>
            <a:off x="7073900" y="3873500"/>
            <a:ext cx="1536700" cy="190500"/>
          </a:xfrm>
          <a:prstGeom prst="rect">
            <a:avLst/>
          </a:prstGeom>
          <a:noFill/>
        </p:spPr>
        <p:txBody>
          <a:bodyPr wrap="none" lIns="0" tIns="0" rIns="0" rtlCol="0">
            <a:spAutoFit/>
          </a:bodyPr>
          <a:lstStyle/>
          <a:p>
            <a:pPr>
              <a:lnSpc>
                <a:spcPts val="1500"/>
              </a:lnSpc>
              <a:tabLst/>
            </a:pPr>
            <a:r>
              <a:rPr lang="en-US" altLang="zh-CN" sz="996" dirty="0" smtClean="0">
                <a:solidFill>
                  <a:srgbClr val="8087A4"/>
                </a:solidFill>
                <a:latin typeface="Microsoft YaHei UI" pitchFamily="18" charset="0"/>
                <a:cs typeface="Microsoft YaHei UI" pitchFamily="18" charset="0"/>
              </a:rPr>
              <a:t>华为应用市场</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Google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Play</a:t>
            </a:r>
          </a:p>
        </p:txBody>
      </p:sp>
      <p:sp>
        <p:nvSpPr>
          <p:cNvPr id="29" name="TextBox 1"/>
          <p:cNvSpPr txBox="1"/>
          <p:nvPr/>
        </p:nvSpPr>
        <p:spPr>
          <a:xfrm>
            <a:off x="393700" y="254000"/>
            <a:ext cx="8318500" cy="3035300"/>
          </a:xfrm>
          <a:prstGeom prst="rect">
            <a:avLst/>
          </a:prstGeom>
          <a:noFill/>
        </p:spPr>
        <p:txBody>
          <a:bodyPr wrap="none" lIns="0" tIns="0" rIns="0" rtlCol="0">
            <a:spAutoFit/>
          </a:bodyPr>
          <a:lstStyle/>
          <a:p>
            <a:pPr>
              <a:lnSpc>
                <a:spcPts val="1400"/>
              </a:lnSpc>
              <a:tabLst>
                <a:tab pos="241300" algn="l"/>
                <a:tab pos="431800" algn="l"/>
                <a:tab pos="1231900" algn="l"/>
                <a:tab pos="2032000" algn="l"/>
                <a:tab pos="28321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431800" algn="l"/>
                <a:tab pos="1231900" algn="l"/>
                <a:tab pos="2032000" algn="l"/>
                <a:tab pos="28321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用户覆盖率</a:t>
            </a:r>
            <a:r>
              <a:rPr lang="en-US" altLang="zh-CN" sz="1403" b="1" dirty="0" smtClean="0">
                <a:solidFill>
                  <a:srgbClr val="1B88EA"/>
                </a:solidFill>
                <a:latin typeface="Tahoma" pitchFamily="18" charset="0"/>
                <a:cs typeface="Tahoma" pitchFamily="18" charset="0"/>
              </a:rPr>
              <a:t>Top10</a:t>
            </a:r>
            <a:r>
              <a:rPr lang="en-US" altLang="zh-CN" sz="1403" b="1" dirty="0" smtClean="0">
                <a:solidFill>
                  <a:srgbClr val="1B88EA"/>
                </a:solidFill>
                <a:latin typeface="Microsoft YaHei UI" pitchFamily="18" charset="0"/>
                <a:cs typeface="Microsoft YaHei UI" pitchFamily="18" charset="0"/>
              </a:rPr>
              <a:t>应用渠道中，</a:t>
            </a:r>
            <a:r>
              <a:rPr lang="en-US" altLang="zh-CN" sz="1403" b="1" dirty="0" smtClean="0">
                <a:solidFill>
                  <a:srgbClr val="1B88EA"/>
                </a:solidFill>
                <a:latin typeface="Tahoma" pitchFamily="18" charset="0"/>
                <a:cs typeface="Tahoma" pitchFamily="18" charset="0"/>
              </a:rPr>
              <a:t>360</a:t>
            </a:r>
            <a:r>
              <a:rPr lang="en-US" altLang="zh-CN" sz="1403" b="1" dirty="0" smtClean="0">
                <a:solidFill>
                  <a:srgbClr val="1B88EA"/>
                </a:solidFill>
                <a:latin typeface="Microsoft YaHei UI" pitchFamily="18" charset="0"/>
                <a:cs typeface="Microsoft YaHei UI" pitchFamily="18" charset="0"/>
              </a:rPr>
              <a:t>手机助手的用户覆盖率达</a:t>
            </a:r>
            <a:r>
              <a:rPr lang="en-US" altLang="zh-CN" sz="1403" b="1" dirty="0" smtClean="0">
                <a:solidFill>
                  <a:srgbClr val="1B88EA"/>
                </a:solidFill>
                <a:latin typeface="Tahoma" pitchFamily="18" charset="0"/>
                <a:cs typeface="Tahoma" pitchFamily="18" charset="0"/>
              </a:rPr>
              <a:t>31.7%</a:t>
            </a:r>
            <a:r>
              <a:rPr lang="en-US" altLang="zh-CN" sz="1403" b="1" dirty="0" smtClean="0">
                <a:solidFill>
                  <a:srgbClr val="1B88EA"/>
                </a:solidFill>
                <a:latin typeface="Microsoft YaHei UI" pitchFamily="18" charset="0"/>
                <a:cs typeface="Microsoft YaHei UI" pitchFamily="18" charset="0"/>
              </a:rPr>
              <a:t>居各渠道之首，其次为应用宝与百</a:t>
            </a:r>
          </a:p>
          <a:p>
            <a:pPr>
              <a:lnSpc>
                <a:spcPts val="2000"/>
              </a:lnSpc>
              <a:tabLst>
                <a:tab pos="241300" algn="l"/>
                <a:tab pos="431800" algn="l"/>
                <a:tab pos="1231900" algn="l"/>
                <a:tab pos="2032000" algn="l"/>
                <a:tab pos="28321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度手机助手</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手机应用商店用户覆盖Top10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31.7%</a:t>
            </a:r>
          </a:p>
          <a:p>
            <a:pPr>
              <a:lnSpc>
                <a:spcPts val="1000"/>
              </a:lnSpc>
            </a:pPr>
            <a:endParaRPr lang="en-US" altLang="zh-CN" dirty="0" smtClean="0"/>
          </a:p>
          <a:p>
            <a:pPr>
              <a:lnSpc>
                <a:spcPts val="1400"/>
              </a:lnSpc>
              <a:tabLst>
                <a:tab pos="241300" algn="l"/>
                <a:tab pos="431800" algn="l"/>
                <a:tab pos="1231900" algn="l"/>
                <a:tab pos="2032000" algn="l"/>
                <a:tab pos="2832100" algn="l"/>
                <a:tab pos="29464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25.6%</a:t>
            </a:r>
          </a:p>
          <a:p>
            <a:pPr>
              <a:lnSpc>
                <a:spcPts val="1000"/>
              </a:lnSpc>
            </a:pPr>
            <a:endParaRPr lang="en-US" altLang="zh-CN" dirty="0" smtClean="0"/>
          </a:p>
          <a:p>
            <a:pPr>
              <a:lnSpc>
                <a:spcPts val="1000"/>
              </a:lnSpc>
            </a:pPr>
            <a:endParaRPr lang="en-US" altLang="zh-CN" dirty="0" smtClean="0"/>
          </a:p>
          <a:p>
            <a:pPr>
              <a:lnSpc>
                <a:spcPts val="13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17.1%</a:t>
            </a:r>
          </a:p>
          <a:p>
            <a:pPr>
              <a:lnSpc>
                <a:spcPts val="12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14.1%</a:t>
            </a:r>
          </a:p>
        </p:txBody>
      </p:sp>
      <p:sp>
        <p:nvSpPr>
          <p:cNvPr id="30" name="TextBox 1"/>
          <p:cNvSpPr txBox="1"/>
          <p:nvPr/>
        </p:nvSpPr>
        <p:spPr>
          <a:xfrm>
            <a:off x="825500" y="4102100"/>
            <a:ext cx="7835900" cy="914400"/>
          </a:xfrm>
          <a:prstGeom prst="rect">
            <a:avLst/>
          </a:prstGeom>
          <a:noFill/>
        </p:spPr>
        <p:txBody>
          <a:bodyPr wrap="none" lIns="0" tIns="0" rIns="0" rtlCol="0">
            <a:spAutoFit/>
          </a:bodyPr>
          <a:lstStyle/>
          <a:p>
            <a:pPr>
              <a:lnSpc>
                <a:spcPts val="1300"/>
              </a:lnSpc>
              <a:tabLst>
                <a:tab pos="4546600" algn="l"/>
                <a:tab pos="7264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Store</a:t>
            </a:r>
          </a:p>
          <a:p>
            <a:pPr>
              <a:lnSpc>
                <a:spcPts val="1000"/>
              </a:lnSpc>
            </a:pPr>
            <a:endParaRPr lang="en-US" altLang="zh-CN" dirty="0" smtClean="0"/>
          </a:p>
          <a:p>
            <a:pPr>
              <a:lnSpc>
                <a:spcPts val="1300"/>
              </a:lnSpc>
              <a:tabLst>
                <a:tab pos="4546600" algn="l"/>
                <a:tab pos="72644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 pos="72644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a:p>
            <a:pPr>
              <a:lnSpc>
                <a:spcPts val="1000"/>
              </a:lnSpc>
            </a:pPr>
            <a:endParaRPr lang="en-US" altLang="zh-CN" dirty="0" smtClean="0"/>
          </a:p>
          <a:p>
            <a:pPr>
              <a:lnSpc>
                <a:spcPts val="1300"/>
              </a:lnSpc>
              <a:tabLst>
                <a:tab pos="4546600" algn="l"/>
                <a:tab pos="72644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2730500" y="14605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覆盖量</a:t>
            </a:r>
          </a:p>
        </p:txBody>
      </p:sp>
      <p:sp>
        <p:nvSpPr>
          <p:cNvPr id="3" name="TextBox 1"/>
          <p:cNvSpPr txBox="1"/>
          <p:nvPr/>
        </p:nvSpPr>
        <p:spPr>
          <a:xfrm>
            <a:off x="6642100" y="14605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覆盖量</a:t>
            </a:r>
          </a:p>
        </p:txBody>
      </p:sp>
      <p:sp>
        <p:nvSpPr>
          <p:cNvPr id="4" name="TextBox 1"/>
          <p:cNvSpPr txBox="1"/>
          <p:nvPr/>
        </p:nvSpPr>
        <p:spPr>
          <a:xfrm>
            <a:off x="749300" y="1460500"/>
            <a:ext cx="241300" cy="2717800"/>
          </a:xfrm>
          <a:prstGeom prst="rect">
            <a:avLst/>
          </a:prstGeom>
          <a:noFill/>
        </p:spPr>
        <p:txBody>
          <a:bodyPr wrap="none" lIns="0" tIns="0" rIns="0" rtlCol="0">
            <a:spAutoFit/>
          </a:bodyPr>
          <a:lstStyle/>
          <a:p>
            <a:pPr>
              <a:lnSpc>
                <a:spcPts val="1300"/>
              </a:lnSpc>
              <a:tabLst>
                <a:tab pos="76200" algn="l"/>
                <a:tab pos="101600" algn="l"/>
              </a:tabLst>
            </a:pPr>
            <a:r>
              <a:rPr lang="en-US" altLang="zh-CN" sz="996" b="1" dirty="0" smtClean="0">
                <a:solidFill>
                  <a:srgbClr val="FFFFFF"/>
                </a:solidFill>
                <a:latin typeface="Microsoft YaHei UI" pitchFamily="18" charset="0"/>
                <a:cs typeface="Microsoft YaHei UI" pitchFamily="18" charset="0"/>
              </a:rPr>
              <a:t>排名</a:t>
            </a:r>
          </a:p>
          <a:p>
            <a:pPr>
              <a:lnSpc>
                <a:spcPts val="1000"/>
              </a:lnSpc>
            </a:pPr>
            <a:endParaRPr lang="en-US" altLang="zh-CN" dirty="0" smtClean="0"/>
          </a:p>
          <a:p>
            <a:pPr>
              <a:lnSpc>
                <a:spcPts val="8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6" b="1" dirty="0" smtClean="0">
                <a:solidFill>
                  <a:srgbClr val="404040"/>
                </a:solidFill>
                <a:latin typeface="Times New Roman" pitchFamily="18" charset="0"/>
                <a:cs typeface="Times New Roman" pitchFamily="18" charset="0"/>
              </a:rPr>
              <a:t>2</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3</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4</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5</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6</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7</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8</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9</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10</a:t>
            </a:r>
          </a:p>
        </p:txBody>
      </p:sp>
      <p:sp>
        <p:nvSpPr>
          <p:cNvPr id="5" name="TextBox 1"/>
          <p:cNvSpPr txBox="1"/>
          <p:nvPr/>
        </p:nvSpPr>
        <p:spPr>
          <a:xfrm>
            <a:off x="3822700" y="1460500"/>
            <a:ext cx="622300" cy="2743200"/>
          </a:xfrm>
          <a:prstGeom prst="rect">
            <a:avLst/>
          </a:prstGeom>
          <a:noFill/>
        </p:spPr>
        <p:txBody>
          <a:bodyPr wrap="none" lIns="0" tIns="0" rIns="0" rtlCol="0">
            <a:spAutoFit/>
          </a:bodyPr>
          <a:lstStyle/>
          <a:p>
            <a:pPr>
              <a:lnSpc>
                <a:spcPts val="1300"/>
              </a:lnSpc>
              <a:tabLst>
                <a:tab pos="63500" algn="l"/>
                <a:tab pos="101600" algn="l"/>
              </a:tabLst>
            </a:pPr>
            <a:r>
              <a:rPr lang="en-US" altLang="zh-CN" sz="996" b="1" dirty="0" smtClean="0">
                <a:solidFill>
                  <a:srgbClr val="FFFFFF"/>
                </a:solidFill>
                <a:latin typeface="Microsoft YaHei UI" pitchFamily="18" charset="0"/>
                <a:cs typeface="Microsoft YaHei UI" pitchFamily="18" charset="0"/>
              </a:rPr>
              <a:t>覆盖量增幅</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5404.7%</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3925.9%</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1779.8%</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1462.7%</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1240.1%</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1219.6%</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1190.2%</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977.5%</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802.8%</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516.8%</a:t>
            </a:r>
          </a:p>
        </p:txBody>
      </p:sp>
      <p:sp>
        <p:nvSpPr>
          <p:cNvPr id="6" name="TextBox 1"/>
          <p:cNvSpPr txBox="1"/>
          <p:nvPr/>
        </p:nvSpPr>
        <p:spPr>
          <a:xfrm>
            <a:off x="4635500" y="1460500"/>
            <a:ext cx="241300" cy="2717800"/>
          </a:xfrm>
          <a:prstGeom prst="rect">
            <a:avLst/>
          </a:prstGeom>
          <a:noFill/>
        </p:spPr>
        <p:txBody>
          <a:bodyPr wrap="none" lIns="0" tIns="0" rIns="0" rtlCol="0">
            <a:spAutoFit/>
          </a:bodyPr>
          <a:lstStyle/>
          <a:p>
            <a:pPr>
              <a:lnSpc>
                <a:spcPts val="1300"/>
              </a:lnSpc>
              <a:tabLst>
                <a:tab pos="76200" algn="l"/>
              </a:tabLst>
            </a:pPr>
            <a:r>
              <a:rPr lang="en-US" altLang="zh-CN" sz="996" b="1" dirty="0" smtClean="0">
                <a:solidFill>
                  <a:srgbClr val="FFFFFF"/>
                </a:solidFill>
                <a:latin typeface="Microsoft YaHei UI" pitchFamily="18" charset="0"/>
                <a:cs typeface="Microsoft YaHei UI" pitchFamily="18" charset="0"/>
              </a:rPr>
              <a:t>排名</a:t>
            </a:r>
          </a:p>
          <a:p>
            <a:pPr>
              <a:lnSpc>
                <a:spcPts val="1000"/>
              </a:lnSpc>
            </a:pPr>
            <a:endParaRPr lang="en-US" altLang="zh-CN" dirty="0" smtClean="0"/>
          </a:p>
          <a:p>
            <a:pPr>
              <a:lnSpc>
                <a:spcPts val="8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11</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12</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13</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14</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15</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16</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17</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18</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19</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20</a:t>
            </a:r>
          </a:p>
        </p:txBody>
      </p:sp>
      <p:sp>
        <p:nvSpPr>
          <p:cNvPr id="7" name="TextBox 1"/>
          <p:cNvSpPr txBox="1"/>
          <p:nvPr/>
        </p:nvSpPr>
        <p:spPr>
          <a:xfrm>
            <a:off x="7696200" y="1460500"/>
            <a:ext cx="622300" cy="2743200"/>
          </a:xfrm>
          <a:prstGeom prst="rect">
            <a:avLst/>
          </a:prstGeom>
          <a:noFill/>
        </p:spPr>
        <p:txBody>
          <a:bodyPr wrap="none" lIns="0" tIns="0" rIns="0" rtlCol="0">
            <a:spAutoFit/>
          </a:bodyPr>
          <a:lstStyle/>
          <a:p>
            <a:pPr>
              <a:lnSpc>
                <a:spcPts val="1300"/>
              </a:lnSpc>
              <a:tabLst>
                <a:tab pos="101600" algn="l"/>
              </a:tabLst>
            </a:pPr>
            <a:r>
              <a:rPr lang="en-US" altLang="zh-CN" sz="996" b="1" dirty="0" smtClean="0">
                <a:solidFill>
                  <a:srgbClr val="FFFFFF"/>
                </a:solidFill>
                <a:latin typeface="Microsoft YaHei UI" pitchFamily="18" charset="0"/>
                <a:cs typeface="Microsoft YaHei UI" pitchFamily="18" charset="0"/>
              </a:rPr>
              <a:t>覆盖量增幅</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387.9%</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363.0%</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342.5%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325.5%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300.6%</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289.0%</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280.2%</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268.5%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253.2%</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245.9%</a:t>
            </a:r>
          </a:p>
        </p:txBody>
      </p:sp>
      <p:sp>
        <p:nvSpPr>
          <p:cNvPr id="8" name="TextBox 1"/>
          <p:cNvSpPr txBox="1"/>
          <p:nvPr/>
        </p:nvSpPr>
        <p:spPr>
          <a:xfrm>
            <a:off x="5029200" y="1460500"/>
            <a:ext cx="1003300" cy="2730500"/>
          </a:xfrm>
          <a:prstGeom prst="rect">
            <a:avLst/>
          </a:prstGeom>
          <a:noFill/>
        </p:spPr>
        <p:txBody>
          <a:bodyPr wrap="none" lIns="0" tIns="0" rIns="0" rtlCol="0">
            <a:spAutoFit/>
          </a:bodyPr>
          <a:lstStyle/>
          <a:p>
            <a:pPr>
              <a:lnSpc>
                <a:spcPts val="1300"/>
              </a:lnSpc>
              <a:tabLst>
                <a:tab pos="228600" algn="l"/>
                <a:tab pos="241300" algn="l"/>
                <a:tab pos="254000" algn="l"/>
                <a:tab pos="469900" algn="l"/>
                <a:tab pos="558800" algn="l"/>
                <a:tab pos="5842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应用名称</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360免费WiFi</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美团团购</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WiFi万能钥匙</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滴滴打车</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58同城</a:t>
            </a:r>
          </a:p>
          <a:p>
            <a:pPr>
              <a:lnSpc>
                <a:spcPts val="2000"/>
              </a:lnSpc>
              <a:tabLst>
                <a:tab pos="228600" algn="l"/>
                <a:tab pos="241300" algn="l"/>
                <a:tab pos="254000" algn="l"/>
                <a:tab pos="469900" algn="l"/>
                <a:tab pos="558800" algn="l"/>
                <a:tab pos="584200" algn="l"/>
              </a:tabLst>
            </a:pPr>
            <a:r>
              <a:rPr lang="en-US" altLang="zh-CN" sz="900" dirty="0" smtClean="0">
                <a:solidFill>
                  <a:srgbClr val="595959"/>
                </a:solidFill>
                <a:latin typeface="Microsoft YaHei UI" pitchFamily="18" charset="0"/>
                <a:cs typeface="Microsoft YaHei UI" pitchFamily="18" charset="0"/>
              </a:rPr>
              <a:t>一键root授权管理…</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土豆视频</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应用宝</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今日头条</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茄子快传</a:t>
            </a:r>
          </a:p>
        </p:txBody>
      </p:sp>
      <p:sp>
        <p:nvSpPr>
          <p:cNvPr id="9" name="TextBox 1"/>
          <p:cNvSpPr txBox="1"/>
          <p:nvPr/>
        </p:nvSpPr>
        <p:spPr>
          <a:xfrm>
            <a:off x="1092200" y="1460500"/>
            <a:ext cx="914400" cy="2730500"/>
          </a:xfrm>
          <a:prstGeom prst="rect">
            <a:avLst/>
          </a:prstGeom>
          <a:noFill/>
        </p:spPr>
        <p:txBody>
          <a:bodyPr wrap="none" lIns="0" tIns="0" rIns="0" rtlCol="0">
            <a:spAutoFit/>
          </a:bodyPr>
          <a:lstStyle/>
          <a:p>
            <a:pPr>
              <a:lnSpc>
                <a:spcPts val="13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应用名称</a:t>
            </a:r>
          </a:p>
          <a:p>
            <a:pPr>
              <a:lnSpc>
                <a:spcPts val="2000"/>
              </a:lnSpc>
              <a:tabLst>
                <a:tab pos="241300" algn="l"/>
                <a:tab pos="266700" algn="l"/>
                <a:tab pos="355600" algn="l"/>
                <a:tab pos="381000" algn="l"/>
                <a:tab pos="469900" algn="l"/>
                <a:tab pos="533400" algn="l"/>
                <a:tab pos="584200" algn="l"/>
                <a:tab pos="698500" algn="l"/>
              </a:tabLst>
            </a:pPr>
            <a:r>
              <a:rPr lang="en-US" altLang="zh-CN" sz="902" dirty="0" smtClean="0">
                <a:solidFill>
                  <a:srgbClr val="595959"/>
                </a:solidFill>
                <a:latin typeface="Microsoft YaHei UI" pitchFamily="18" charset="0"/>
                <a:cs typeface="Microsoft YaHei UI" pitchFamily="18" charset="0"/>
              </a:rPr>
              <a:t>PopStar!消灭星星</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开心消消乐</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360清理大师</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唯品会</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喜马拉雅听书</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快手</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讯飞语音+</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蜻蜓FM</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聚美优品</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腾讯视频</a:t>
            </a:r>
          </a:p>
        </p:txBody>
      </p:sp>
      <p:sp>
        <p:nvSpPr>
          <p:cNvPr id="10" name="TextBox 1"/>
          <p:cNvSpPr txBox="1"/>
          <p:nvPr/>
        </p:nvSpPr>
        <p:spPr>
          <a:xfrm>
            <a:off x="3683000" y="43180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12月</a:t>
            </a:r>
          </a:p>
        </p:txBody>
      </p:sp>
      <p:sp>
        <p:nvSpPr>
          <p:cNvPr id="11" name="TextBox 1"/>
          <p:cNvSpPr txBox="1"/>
          <p:nvPr/>
        </p:nvSpPr>
        <p:spPr>
          <a:xfrm>
            <a:off x="4419600" y="43180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1月</a:t>
            </a:r>
          </a:p>
        </p:txBody>
      </p:sp>
      <p:sp>
        <p:nvSpPr>
          <p:cNvPr id="12" name="TextBox 1"/>
          <p:cNvSpPr txBox="1"/>
          <p:nvPr/>
        </p:nvSpPr>
        <p:spPr>
          <a:xfrm>
            <a:off x="393700" y="254000"/>
            <a:ext cx="8255000" cy="1130300"/>
          </a:xfrm>
          <a:prstGeom prst="rect">
            <a:avLst/>
          </a:prstGeom>
          <a:noFill/>
        </p:spPr>
        <p:txBody>
          <a:bodyPr wrap="none" lIns="0" tIns="0" rIns="0" rtlCol="0">
            <a:spAutoFit/>
          </a:bodyPr>
          <a:lstStyle/>
          <a:p>
            <a:pPr>
              <a:lnSpc>
                <a:spcPts val="1400"/>
              </a:lnSpc>
              <a:tabLst>
                <a:tab pos="2413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用户量上升最快的</a:t>
            </a:r>
            <a:r>
              <a:rPr lang="en-US" altLang="zh-CN" sz="1403" b="1" dirty="0" smtClean="0">
                <a:solidFill>
                  <a:srgbClr val="1B88EA"/>
                </a:solidFill>
                <a:latin typeface="Tahoma" pitchFamily="18" charset="0"/>
                <a:cs typeface="Tahoma" pitchFamily="18" charset="0"/>
              </a:rPr>
              <a:t>Top20</a:t>
            </a:r>
            <a:r>
              <a:rPr lang="en-US" altLang="zh-CN" sz="1403" b="1" dirty="0" smtClean="0">
                <a:solidFill>
                  <a:srgbClr val="1B88EA"/>
                </a:solidFill>
                <a:latin typeface="Microsoft YaHei UI" pitchFamily="18" charset="0"/>
                <a:cs typeface="Microsoft YaHei UI" pitchFamily="18" charset="0"/>
              </a:rPr>
              <a:t>应用中，</a:t>
            </a:r>
            <a:r>
              <a:rPr lang="en-US" altLang="zh-CN" sz="1403" b="1" dirty="0" smtClean="0">
                <a:solidFill>
                  <a:srgbClr val="1B88EA"/>
                </a:solidFill>
                <a:latin typeface="Tahoma" pitchFamily="18" charset="0"/>
                <a:cs typeface="Tahoma" pitchFamily="18" charset="0"/>
              </a:rPr>
              <a:t>PopStar</a:t>
            </a:r>
            <a:r>
              <a:rPr lang="en-US" altLang="zh-CN" sz="1403" b="1" dirty="0" smtClean="0">
                <a:solidFill>
                  <a:srgbClr val="1B88EA"/>
                </a:solidFill>
                <a:latin typeface="Microsoft YaHei UI" pitchFamily="18" charset="0"/>
                <a:cs typeface="Microsoft YaHei UI" pitchFamily="18" charset="0"/>
              </a:rPr>
              <a:t>！消灭星星与开心消消乐两款游戏应用用户量增幅最高，电</a:t>
            </a:r>
          </a:p>
          <a:p>
            <a:pPr>
              <a:lnSpc>
                <a:spcPts val="2000"/>
              </a:lnSpc>
              <a:tabLst>
                <a:tab pos="2413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商与视频类应用亦表现不俗</a:t>
            </a:r>
          </a:p>
          <a:p>
            <a:pPr>
              <a:lnSpc>
                <a:spcPts val="1000"/>
              </a:lnSpc>
            </a:pPr>
            <a:endParaRPr lang="en-US" altLang="zh-CN" dirty="0" smtClean="0"/>
          </a:p>
          <a:p>
            <a:pPr>
              <a:lnSpc>
                <a:spcPts val="1900"/>
              </a:lnSpc>
              <a:tabLst>
                <a:tab pos="241300" algn="l"/>
                <a:tab pos="2946400" algn="l"/>
              </a:tabLst>
            </a:pPr>
            <a:r>
              <a:rPr lang="en-US" altLang="zh-CN" dirty="0" smtClean="0"/>
              <a:t>		</a:t>
            </a:r>
            <a:r>
              <a:rPr lang="en-US" altLang="zh-CN" sz="996" b="1" dirty="0" smtClean="0">
                <a:solidFill>
                  <a:srgbClr val="41287C"/>
                </a:solidFill>
                <a:latin typeface="Microsoft YaHei UI" pitchFamily="18" charset="0"/>
                <a:cs typeface="Microsoft YaHei UI" pitchFamily="18" charset="0"/>
              </a:rPr>
              <a:t>2014年1月和12月</a:t>
            </a:r>
            <a:r>
              <a:rPr lang="en-US" altLang="zh-CN" sz="996" dirty="0" smtClean="0">
                <a:latin typeface="Times New Roman" pitchFamily="18" charset="0"/>
                <a:cs typeface="Times New Roman" pitchFamily="18" charset="0"/>
              </a:rPr>
              <a:t> </a:t>
            </a:r>
            <a:r>
              <a:rPr lang="en-US" altLang="zh-CN" sz="996" b="1" dirty="0" smtClean="0">
                <a:solidFill>
                  <a:srgbClr val="41287C"/>
                </a:solidFill>
                <a:latin typeface="Microsoft YaHei UI" pitchFamily="18" charset="0"/>
                <a:cs typeface="Microsoft YaHei UI" pitchFamily="18" charset="0"/>
              </a:rPr>
              <a:t>应用覆盖量上升</a:t>
            </a:r>
            <a:r>
              <a:rPr lang="en-US" altLang="zh-CN" sz="996" dirty="0" smtClean="0">
                <a:latin typeface="Times New Roman" pitchFamily="18" charset="0"/>
                <a:cs typeface="Times New Roman" pitchFamily="18" charset="0"/>
              </a:rPr>
              <a:t> </a:t>
            </a:r>
            <a:r>
              <a:rPr lang="en-US" altLang="zh-CN" sz="996" b="1" dirty="0" smtClean="0">
                <a:solidFill>
                  <a:srgbClr val="41287C"/>
                </a:solidFill>
                <a:latin typeface="Microsoft YaHei UI" pitchFamily="18" charset="0"/>
                <a:cs typeface="Microsoft YaHei UI" pitchFamily="18" charset="0"/>
              </a:rPr>
              <a:t>TOP20</a:t>
            </a:r>
          </a:p>
        </p:txBody>
      </p:sp>
      <p:sp>
        <p:nvSpPr>
          <p:cNvPr id="13"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14" name="TextBox 1"/>
          <p:cNvSpPr txBox="1"/>
          <p:nvPr/>
        </p:nvSpPr>
        <p:spPr>
          <a:xfrm>
            <a:off x="825500" y="4572000"/>
            <a:ext cx="7848600" cy="4318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月安卓平台应用排名。应用上线时间若晚于1月，则以上线第一个月数据为基准值。</a:t>
            </a:r>
          </a:p>
          <a:p>
            <a:pPr>
              <a:lnSpc>
                <a:spcPts val="1000"/>
              </a:lnSpc>
            </a:pPr>
            <a:endParaRPr lang="en-US" altLang="zh-CN" dirty="0" smtClean="0"/>
          </a:p>
          <a:p>
            <a:pPr>
              <a:lnSpc>
                <a:spcPts val="11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46101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移动互联网细分行业应用盘点</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3162300" y="1993900"/>
            <a:ext cx="31877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移动互联网行业概况</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44880" y="2845307"/>
            <a:ext cx="350519" cy="838200"/>
          </a:xfrm>
          <a:custGeom>
            <a:avLst/>
            <a:gdLst>
              <a:gd name="connsiteX0" fmla="*/ 0 w 350519"/>
              <a:gd name="connsiteY0" fmla="*/ 0 h 838200"/>
              <a:gd name="connsiteX1" fmla="*/ 350519 w 350519"/>
              <a:gd name="connsiteY1" fmla="*/ 0 h 838200"/>
              <a:gd name="connsiteX2" fmla="*/ 350519 w 350519"/>
              <a:gd name="connsiteY2" fmla="*/ 838200 h 838200"/>
              <a:gd name="connsiteX3" fmla="*/ 0 w 350519"/>
              <a:gd name="connsiteY3" fmla="*/ 838200 h 838200"/>
              <a:gd name="connsiteX4" fmla="*/ 0 w 350519"/>
              <a:gd name="connsiteY4" fmla="*/ 0 h 838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19" h="838200">
                <a:moveTo>
                  <a:pt x="0" y="0"/>
                </a:moveTo>
                <a:lnTo>
                  <a:pt x="350519" y="0"/>
                </a:lnTo>
                <a:lnTo>
                  <a:pt x="350519" y="838200"/>
                </a:lnTo>
                <a:lnTo>
                  <a:pt x="0" y="8382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574291" y="2887979"/>
            <a:ext cx="348996" cy="795528"/>
          </a:xfrm>
          <a:custGeom>
            <a:avLst/>
            <a:gdLst>
              <a:gd name="connsiteX0" fmla="*/ 0 w 348996"/>
              <a:gd name="connsiteY0" fmla="*/ 0 h 795528"/>
              <a:gd name="connsiteX1" fmla="*/ 348996 w 348996"/>
              <a:gd name="connsiteY1" fmla="*/ 0 h 795528"/>
              <a:gd name="connsiteX2" fmla="*/ 348996 w 348996"/>
              <a:gd name="connsiteY2" fmla="*/ 795528 h 795528"/>
              <a:gd name="connsiteX3" fmla="*/ 0 w 348996"/>
              <a:gd name="connsiteY3" fmla="*/ 795528 h 795528"/>
              <a:gd name="connsiteX4" fmla="*/ 0 w 348996"/>
              <a:gd name="connsiteY4" fmla="*/ 0 h 7955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795528">
                <a:moveTo>
                  <a:pt x="0" y="0"/>
                </a:moveTo>
                <a:lnTo>
                  <a:pt x="348996" y="0"/>
                </a:lnTo>
                <a:lnTo>
                  <a:pt x="348996" y="795528"/>
                </a:lnTo>
                <a:lnTo>
                  <a:pt x="0" y="7955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03704" y="2503932"/>
            <a:ext cx="348995" cy="1179576"/>
          </a:xfrm>
          <a:custGeom>
            <a:avLst/>
            <a:gdLst>
              <a:gd name="connsiteX0" fmla="*/ 0 w 348995"/>
              <a:gd name="connsiteY0" fmla="*/ 0 h 1179576"/>
              <a:gd name="connsiteX1" fmla="*/ 348995 w 348995"/>
              <a:gd name="connsiteY1" fmla="*/ 0 h 1179576"/>
              <a:gd name="connsiteX2" fmla="*/ 348995 w 348995"/>
              <a:gd name="connsiteY2" fmla="*/ 1179576 h 1179576"/>
              <a:gd name="connsiteX3" fmla="*/ 0 w 348995"/>
              <a:gd name="connsiteY3" fmla="*/ 1179576 h 1179576"/>
              <a:gd name="connsiteX4" fmla="*/ 0 w 348995"/>
              <a:gd name="connsiteY4" fmla="*/ 0 h 1179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1179576">
                <a:moveTo>
                  <a:pt x="0" y="0"/>
                </a:moveTo>
                <a:lnTo>
                  <a:pt x="348995" y="0"/>
                </a:lnTo>
                <a:lnTo>
                  <a:pt x="348995" y="1179576"/>
                </a:lnTo>
                <a:lnTo>
                  <a:pt x="0" y="11795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31592" y="2229611"/>
            <a:ext cx="350520" cy="1453896"/>
          </a:xfrm>
          <a:custGeom>
            <a:avLst/>
            <a:gdLst>
              <a:gd name="connsiteX0" fmla="*/ 0 w 350520"/>
              <a:gd name="connsiteY0" fmla="*/ 0 h 1453896"/>
              <a:gd name="connsiteX1" fmla="*/ 350519 w 350520"/>
              <a:gd name="connsiteY1" fmla="*/ 0 h 1453896"/>
              <a:gd name="connsiteX2" fmla="*/ 350519 w 350520"/>
              <a:gd name="connsiteY2" fmla="*/ 1453896 h 1453896"/>
              <a:gd name="connsiteX3" fmla="*/ 0 w 350520"/>
              <a:gd name="connsiteY3" fmla="*/ 1453896 h 1453896"/>
              <a:gd name="connsiteX4" fmla="*/ 0 w 350520"/>
              <a:gd name="connsiteY4" fmla="*/ 0 h 14538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0" h="1453896">
                <a:moveTo>
                  <a:pt x="0" y="0"/>
                </a:moveTo>
                <a:lnTo>
                  <a:pt x="350519" y="0"/>
                </a:lnTo>
                <a:lnTo>
                  <a:pt x="350519" y="1453896"/>
                </a:lnTo>
                <a:lnTo>
                  <a:pt x="0" y="145389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61003" y="2703576"/>
            <a:ext cx="348996" cy="979932"/>
          </a:xfrm>
          <a:custGeom>
            <a:avLst/>
            <a:gdLst>
              <a:gd name="connsiteX0" fmla="*/ 0 w 348996"/>
              <a:gd name="connsiteY0" fmla="*/ 0 h 979932"/>
              <a:gd name="connsiteX1" fmla="*/ 348996 w 348996"/>
              <a:gd name="connsiteY1" fmla="*/ 0 h 979932"/>
              <a:gd name="connsiteX2" fmla="*/ 348996 w 348996"/>
              <a:gd name="connsiteY2" fmla="*/ 979932 h 979932"/>
              <a:gd name="connsiteX3" fmla="*/ 0 w 348996"/>
              <a:gd name="connsiteY3" fmla="*/ 979932 h 979932"/>
              <a:gd name="connsiteX4" fmla="*/ 0 w 348996"/>
              <a:gd name="connsiteY4" fmla="*/ 0 h 9799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979932">
                <a:moveTo>
                  <a:pt x="0" y="0"/>
                </a:moveTo>
                <a:lnTo>
                  <a:pt x="348996" y="0"/>
                </a:lnTo>
                <a:lnTo>
                  <a:pt x="348996" y="979932"/>
                </a:lnTo>
                <a:lnTo>
                  <a:pt x="0" y="9799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0415" y="2491739"/>
            <a:ext cx="348996" cy="1191768"/>
          </a:xfrm>
          <a:custGeom>
            <a:avLst/>
            <a:gdLst>
              <a:gd name="connsiteX0" fmla="*/ 0 w 348996"/>
              <a:gd name="connsiteY0" fmla="*/ 0 h 1191768"/>
              <a:gd name="connsiteX1" fmla="*/ 348996 w 348996"/>
              <a:gd name="connsiteY1" fmla="*/ 0 h 1191768"/>
              <a:gd name="connsiteX2" fmla="*/ 348996 w 348996"/>
              <a:gd name="connsiteY2" fmla="*/ 1191768 h 1191768"/>
              <a:gd name="connsiteX3" fmla="*/ 0 w 348996"/>
              <a:gd name="connsiteY3" fmla="*/ 1191768 h 1191768"/>
              <a:gd name="connsiteX4" fmla="*/ 0 w 348996"/>
              <a:gd name="connsiteY4" fmla="*/ 0 h 11917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191768">
                <a:moveTo>
                  <a:pt x="0" y="0"/>
                </a:moveTo>
                <a:lnTo>
                  <a:pt x="348996" y="0"/>
                </a:lnTo>
                <a:lnTo>
                  <a:pt x="348996" y="1191768"/>
                </a:lnTo>
                <a:lnTo>
                  <a:pt x="0" y="119176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8303" y="3099816"/>
            <a:ext cx="350520" cy="583692"/>
          </a:xfrm>
          <a:custGeom>
            <a:avLst/>
            <a:gdLst>
              <a:gd name="connsiteX0" fmla="*/ 0 w 350520"/>
              <a:gd name="connsiteY0" fmla="*/ 0 h 583692"/>
              <a:gd name="connsiteX1" fmla="*/ 350520 w 350520"/>
              <a:gd name="connsiteY1" fmla="*/ 0 h 583692"/>
              <a:gd name="connsiteX2" fmla="*/ 350520 w 350520"/>
              <a:gd name="connsiteY2" fmla="*/ 583692 h 583692"/>
              <a:gd name="connsiteX3" fmla="*/ 0 w 350520"/>
              <a:gd name="connsiteY3" fmla="*/ 583692 h 583692"/>
              <a:gd name="connsiteX4" fmla="*/ 0 w 350520"/>
              <a:gd name="connsiteY4" fmla="*/ 0 h 5836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0" h="583692">
                <a:moveTo>
                  <a:pt x="0" y="0"/>
                </a:moveTo>
                <a:lnTo>
                  <a:pt x="350520" y="0"/>
                </a:lnTo>
                <a:lnTo>
                  <a:pt x="350520" y="583692"/>
                </a:lnTo>
                <a:lnTo>
                  <a:pt x="0" y="5836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47715" y="2500883"/>
            <a:ext cx="348996" cy="1182624"/>
          </a:xfrm>
          <a:custGeom>
            <a:avLst/>
            <a:gdLst>
              <a:gd name="connsiteX0" fmla="*/ 0 w 348996"/>
              <a:gd name="connsiteY0" fmla="*/ 0 h 1182624"/>
              <a:gd name="connsiteX1" fmla="*/ 348996 w 348996"/>
              <a:gd name="connsiteY1" fmla="*/ 0 h 1182624"/>
              <a:gd name="connsiteX2" fmla="*/ 348996 w 348996"/>
              <a:gd name="connsiteY2" fmla="*/ 1182624 h 1182624"/>
              <a:gd name="connsiteX3" fmla="*/ 0 w 348996"/>
              <a:gd name="connsiteY3" fmla="*/ 1182624 h 1182624"/>
              <a:gd name="connsiteX4" fmla="*/ 0 w 348996"/>
              <a:gd name="connsiteY4" fmla="*/ 0 h 11826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182624">
                <a:moveTo>
                  <a:pt x="0" y="0"/>
                </a:moveTo>
                <a:lnTo>
                  <a:pt x="348996" y="0"/>
                </a:lnTo>
                <a:lnTo>
                  <a:pt x="348996" y="1182624"/>
                </a:lnTo>
                <a:lnTo>
                  <a:pt x="0" y="11826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77128" y="2223516"/>
            <a:ext cx="348996" cy="1459992"/>
          </a:xfrm>
          <a:custGeom>
            <a:avLst/>
            <a:gdLst>
              <a:gd name="connsiteX0" fmla="*/ 0 w 348996"/>
              <a:gd name="connsiteY0" fmla="*/ 0 h 1459992"/>
              <a:gd name="connsiteX1" fmla="*/ 348995 w 348996"/>
              <a:gd name="connsiteY1" fmla="*/ 0 h 1459992"/>
              <a:gd name="connsiteX2" fmla="*/ 348995 w 348996"/>
              <a:gd name="connsiteY2" fmla="*/ 1459992 h 1459992"/>
              <a:gd name="connsiteX3" fmla="*/ 0 w 348996"/>
              <a:gd name="connsiteY3" fmla="*/ 1459992 h 1459992"/>
              <a:gd name="connsiteX4" fmla="*/ 0 w 348996"/>
              <a:gd name="connsiteY4" fmla="*/ 0 h 1459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459992">
                <a:moveTo>
                  <a:pt x="0" y="0"/>
                </a:moveTo>
                <a:lnTo>
                  <a:pt x="348995" y="0"/>
                </a:lnTo>
                <a:lnTo>
                  <a:pt x="348995" y="1459992"/>
                </a:lnTo>
                <a:lnTo>
                  <a:pt x="0" y="14599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605016" y="2942844"/>
            <a:ext cx="350519" cy="740664"/>
          </a:xfrm>
          <a:custGeom>
            <a:avLst/>
            <a:gdLst>
              <a:gd name="connsiteX0" fmla="*/ 0 w 350519"/>
              <a:gd name="connsiteY0" fmla="*/ 0 h 740664"/>
              <a:gd name="connsiteX1" fmla="*/ 350519 w 350519"/>
              <a:gd name="connsiteY1" fmla="*/ 0 h 740664"/>
              <a:gd name="connsiteX2" fmla="*/ 350519 w 350519"/>
              <a:gd name="connsiteY2" fmla="*/ 740664 h 740664"/>
              <a:gd name="connsiteX3" fmla="*/ 0 w 350519"/>
              <a:gd name="connsiteY3" fmla="*/ 740664 h 740664"/>
              <a:gd name="connsiteX4" fmla="*/ 0 w 350519"/>
              <a:gd name="connsiteY4" fmla="*/ 0 h 7406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19" h="740664">
                <a:moveTo>
                  <a:pt x="0" y="0"/>
                </a:moveTo>
                <a:lnTo>
                  <a:pt x="350519" y="0"/>
                </a:lnTo>
                <a:lnTo>
                  <a:pt x="350519" y="740664"/>
                </a:lnTo>
                <a:lnTo>
                  <a:pt x="0" y="7406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234428" y="2790444"/>
            <a:ext cx="348995" cy="893064"/>
          </a:xfrm>
          <a:custGeom>
            <a:avLst/>
            <a:gdLst>
              <a:gd name="connsiteX0" fmla="*/ 0 w 348995"/>
              <a:gd name="connsiteY0" fmla="*/ 0 h 893064"/>
              <a:gd name="connsiteX1" fmla="*/ 348995 w 348995"/>
              <a:gd name="connsiteY1" fmla="*/ 0 h 893064"/>
              <a:gd name="connsiteX2" fmla="*/ 348995 w 348995"/>
              <a:gd name="connsiteY2" fmla="*/ 893064 h 893064"/>
              <a:gd name="connsiteX3" fmla="*/ 0 w 348995"/>
              <a:gd name="connsiteY3" fmla="*/ 893064 h 893064"/>
              <a:gd name="connsiteX4" fmla="*/ 0 w 348995"/>
              <a:gd name="connsiteY4" fmla="*/ 0 h 893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893064">
                <a:moveTo>
                  <a:pt x="0" y="0"/>
                </a:moveTo>
                <a:lnTo>
                  <a:pt x="348995" y="0"/>
                </a:lnTo>
                <a:lnTo>
                  <a:pt x="348995" y="893064"/>
                </a:lnTo>
                <a:lnTo>
                  <a:pt x="0" y="8930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863840" y="2772155"/>
            <a:ext cx="348995" cy="911352"/>
          </a:xfrm>
          <a:custGeom>
            <a:avLst/>
            <a:gdLst>
              <a:gd name="connsiteX0" fmla="*/ 0 w 348995"/>
              <a:gd name="connsiteY0" fmla="*/ 0 h 911352"/>
              <a:gd name="connsiteX1" fmla="*/ 348995 w 348995"/>
              <a:gd name="connsiteY1" fmla="*/ 0 h 911352"/>
              <a:gd name="connsiteX2" fmla="*/ 348995 w 348995"/>
              <a:gd name="connsiteY2" fmla="*/ 911352 h 911352"/>
              <a:gd name="connsiteX3" fmla="*/ 0 w 348995"/>
              <a:gd name="connsiteY3" fmla="*/ 911352 h 911352"/>
              <a:gd name="connsiteX4" fmla="*/ 0 w 348995"/>
              <a:gd name="connsiteY4" fmla="*/ 0 h 9113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911352">
                <a:moveTo>
                  <a:pt x="0" y="0"/>
                </a:moveTo>
                <a:lnTo>
                  <a:pt x="348995" y="0"/>
                </a:lnTo>
                <a:lnTo>
                  <a:pt x="348995" y="911352"/>
                </a:lnTo>
                <a:lnTo>
                  <a:pt x="0" y="9113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735835" y="1923288"/>
            <a:ext cx="6315455" cy="324611"/>
          </a:xfrm>
          <a:custGeom>
            <a:avLst/>
            <a:gdLst>
              <a:gd name="connsiteX0" fmla="*/ 13716 w 6315455"/>
              <a:gd name="connsiteY0" fmla="*/ 220979 h 324611"/>
              <a:gd name="connsiteX1" fmla="*/ 641604 w 6315455"/>
              <a:gd name="connsiteY1" fmla="*/ 118872 h 324611"/>
              <a:gd name="connsiteX2" fmla="*/ 1271016 w 6315455"/>
              <a:gd name="connsiteY2" fmla="*/ 166116 h 324611"/>
              <a:gd name="connsiteX3" fmla="*/ 1900428 w 6315455"/>
              <a:gd name="connsiteY3" fmla="*/ 274319 h 324611"/>
              <a:gd name="connsiteX4" fmla="*/ 2528316 w 6315455"/>
              <a:gd name="connsiteY4" fmla="*/ 169163 h 324611"/>
              <a:gd name="connsiteX5" fmla="*/ 3157728 w 6315455"/>
              <a:gd name="connsiteY5" fmla="*/ 310895 h 324611"/>
              <a:gd name="connsiteX6" fmla="*/ 3787140 w 6315455"/>
              <a:gd name="connsiteY6" fmla="*/ 13716 h 324611"/>
              <a:gd name="connsiteX7" fmla="*/ 4415028 w 6315455"/>
              <a:gd name="connsiteY7" fmla="*/ 166116 h 324611"/>
              <a:gd name="connsiteX8" fmla="*/ 5044440 w 6315455"/>
              <a:gd name="connsiteY8" fmla="*/ 306323 h 324611"/>
              <a:gd name="connsiteX9" fmla="*/ 5673852 w 6315455"/>
              <a:gd name="connsiteY9" fmla="*/ 172211 h 324611"/>
              <a:gd name="connsiteX10" fmla="*/ 6301740 w 6315455"/>
              <a:gd name="connsiteY10" fmla="*/ 207263 h 3246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315455" h="324611">
                <a:moveTo>
                  <a:pt x="13716" y="220979"/>
                </a:moveTo>
                <a:lnTo>
                  <a:pt x="641604" y="118872"/>
                </a:lnTo>
                <a:lnTo>
                  <a:pt x="1271016" y="166116"/>
                </a:lnTo>
                <a:lnTo>
                  <a:pt x="1900428" y="274319"/>
                </a:lnTo>
                <a:lnTo>
                  <a:pt x="2528316" y="169163"/>
                </a:lnTo>
                <a:lnTo>
                  <a:pt x="3157728" y="310895"/>
                </a:lnTo>
                <a:lnTo>
                  <a:pt x="3787140" y="13716"/>
                </a:lnTo>
                <a:lnTo>
                  <a:pt x="4415028" y="166116"/>
                </a:lnTo>
                <a:lnTo>
                  <a:pt x="5044440" y="306323"/>
                </a:lnTo>
                <a:lnTo>
                  <a:pt x="5673852" y="172211"/>
                </a:lnTo>
                <a:lnTo>
                  <a:pt x="6301740" y="207263"/>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692275" y="20867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685925" y="208038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20163" y="19846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313813" y="19782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949575" y="20318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943225" y="20255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78986" y="21400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572636" y="21337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06875" y="20349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00525" y="20285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36286" y="21766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29936" y="21703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65698" y="1879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59348" y="18731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93586" y="20318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87236" y="20255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722998" y="21720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716648" y="21657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352410" y="20379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46060" y="20316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980298" y="20730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4" y="114300"/>
                  <a:pt x="0" y="88646"/>
                  <a:pt x="0" y="57150"/>
                </a:cubicBezTo>
                <a:cubicBezTo>
                  <a:pt x="0" y="25527"/>
                  <a:pt x="25654"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973948" y="20666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4" y="120650"/>
                  <a:pt x="6350" y="94996"/>
                  <a:pt x="6350" y="63500"/>
                </a:cubicBezTo>
                <a:cubicBezTo>
                  <a:pt x="6350" y="31877"/>
                  <a:pt x="32004"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473196" y="4171188"/>
            <a:ext cx="243840" cy="76200"/>
          </a:xfrm>
          <a:custGeom>
            <a:avLst/>
            <a:gdLst>
              <a:gd name="connsiteX0" fmla="*/ 0 w 243840"/>
              <a:gd name="connsiteY0" fmla="*/ 76200 h 76200"/>
              <a:gd name="connsiteX1" fmla="*/ 243839 w 243840"/>
              <a:gd name="connsiteY1" fmla="*/ 76200 h 76200"/>
              <a:gd name="connsiteX2" fmla="*/ 243839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39" y="76200"/>
                </a:lnTo>
                <a:lnTo>
                  <a:pt x="243839"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4937760" y="419557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035296" y="4171188"/>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3"/>
                  <a:pt x="59182" y="76200"/>
                  <a:pt x="38100" y="76200"/>
                </a:cubicBezTo>
                <a:cubicBezTo>
                  <a:pt x="17017" y="76200"/>
                  <a:pt x="0" y="59143"/>
                  <a:pt x="0" y="38100"/>
                </a:cubicBezTo>
                <a:cubicBezTo>
                  <a:pt x="0" y="17055"/>
                  <a:pt x="17017" y="0"/>
                  <a:pt x="38100" y="0"/>
                </a:cubicBezTo>
                <a:cubicBezTo>
                  <a:pt x="59182" y="0"/>
                  <a:pt x="76200" y="17055"/>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028946" y="4164838"/>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3"/>
                  <a:pt x="65532" y="82550"/>
                  <a:pt x="44450" y="82550"/>
                </a:cubicBezTo>
                <a:cubicBezTo>
                  <a:pt x="23367" y="82550"/>
                  <a:pt x="6350" y="65493"/>
                  <a:pt x="6350" y="44450"/>
                </a:cubicBezTo>
                <a:cubicBezTo>
                  <a:pt x="6350" y="23405"/>
                  <a:pt x="23367" y="6350"/>
                  <a:pt x="44450" y="6350"/>
                </a:cubicBezTo>
                <a:cubicBezTo>
                  <a:pt x="65532" y="6350"/>
                  <a:pt x="82550" y="23405"/>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536700" y="17907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-5.2%</a:t>
            </a:r>
          </a:p>
        </p:txBody>
      </p:sp>
      <p:sp>
        <p:nvSpPr>
          <p:cNvPr id="1039" name="TextBox 1"/>
          <p:cNvSpPr txBox="1"/>
          <p:nvPr/>
        </p:nvSpPr>
        <p:spPr>
          <a:xfrm>
            <a:off x="2146300" y="16891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48.2%</a:t>
            </a:r>
          </a:p>
        </p:txBody>
      </p:sp>
      <p:sp>
        <p:nvSpPr>
          <p:cNvPr id="1040" name="TextBox 1"/>
          <p:cNvSpPr txBox="1"/>
          <p:nvPr/>
        </p:nvSpPr>
        <p:spPr>
          <a:xfrm>
            <a:off x="2781300" y="1739900"/>
            <a:ext cx="4318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23.3%</a:t>
            </a:r>
          </a:p>
        </p:txBody>
      </p:sp>
      <p:sp>
        <p:nvSpPr>
          <p:cNvPr id="1041" name="TextBox 1"/>
          <p:cNvSpPr txBox="1"/>
          <p:nvPr/>
        </p:nvSpPr>
        <p:spPr>
          <a:xfrm>
            <a:off x="3378200" y="1841500"/>
            <a:ext cx="4953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-32.6%</a:t>
            </a:r>
          </a:p>
        </p:txBody>
      </p:sp>
      <p:sp>
        <p:nvSpPr>
          <p:cNvPr id="1042" name="TextBox 1"/>
          <p:cNvSpPr txBox="1"/>
          <p:nvPr/>
        </p:nvSpPr>
        <p:spPr>
          <a:xfrm>
            <a:off x="40386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21.7%</a:t>
            </a:r>
          </a:p>
        </p:txBody>
      </p:sp>
      <p:sp>
        <p:nvSpPr>
          <p:cNvPr id="1043" name="TextBox 1"/>
          <p:cNvSpPr txBox="1"/>
          <p:nvPr/>
        </p:nvSpPr>
        <p:spPr>
          <a:xfrm>
            <a:off x="4635500" y="1879600"/>
            <a:ext cx="4953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-51.0%</a:t>
            </a:r>
          </a:p>
        </p:txBody>
      </p:sp>
      <p:sp>
        <p:nvSpPr>
          <p:cNvPr id="1044" name="TextBox 1"/>
          <p:cNvSpPr txBox="1"/>
          <p:nvPr/>
        </p:nvSpPr>
        <p:spPr>
          <a:xfrm>
            <a:off x="5245100" y="1587500"/>
            <a:ext cx="5207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102.5%</a:t>
            </a:r>
          </a:p>
        </p:txBody>
      </p:sp>
      <p:sp>
        <p:nvSpPr>
          <p:cNvPr id="1045" name="TextBox 1"/>
          <p:cNvSpPr txBox="1"/>
          <p:nvPr/>
        </p:nvSpPr>
        <p:spPr>
          <a:xfrm>
            <a:off x="59309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23.4%</a:t>
            </a:r>
          </a:p>
        </p:txBody>
      </p:sp>
      <p:sp>
        <p:nvSpPr>
          <p:cNvPr id="1046" name="TextBox 1"/>
          <p:cNvSpPr txBox="1"/>
          <p:nvPr/>
        </p:nvSpPr>
        <p:spPr>
          <a:xfrm>
            <a:off x="6515100" y="1879600"/>
            <a:ext cx="4953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-49.2%</a:t>
            </a:r>
          </a:p>
        </p:txBody>
      </p:sp>
      <p:sp>
        <p:nvSpPr>
          <p:cNvPr id="1047" name="TextBox 1"/>
          <p:cNvSpPr txBox="1"/>
          <p:nvPr/>
        </p:nvSpPr>
        <p:spPr>
          <a:xfrm>
            <a:off x="71882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20.6%</a:t>
            </a:r>
          </a:p>
        </p:txBody>
      </p:sp>
      <p:sp>
        <p:nvSpPr>
          <p:cNvPr id="1048" name="TextBox 1"/>
          <p:cNvSpPr txBox="1"/>
          <p:nvPr/>
        </p:nvSpPr>
        <p:spPr>
          <a:xfrm>
            <a:off x="7861300" y="17780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2.0%</a:t>
            </a:r>
          </a:p>
        </p:txBody>
      </p:sp>
      <p:sp>
        <p:nvSpPr>
          <p:cNvPr id="1049" name="TextBox 1"/>
          <p:cNvSpPr txBox="1"/>
          <p:nvPr/>
        </p:nvSpPr>
        <p:spPr>
          <a:xfrm>
            <a:off x="9144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50" name="TextBox 1"/>
          <p:cNvSpPr txBox="1"/>
          <p:nvPr/>
        </p:nvSpPr>
        <p:spPr>
          <a:xfrm>
            <a:off x="15367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51" name="TextBox 1"/>
          <p:cNvSpPr txBox="1"/>
          <p:nvPr/>
        </p:nvSpPr>
        <p:spPr>
          <a:xfrm>
            <a:off x="21717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52" name="TextBox 1"/>
          <p:cNvSpPr txBox="1"/>
          <p:nvPr/>
        </p:nvSpPr>
        <p:spPr>
          <a:xfrm>
            <a:off x="27940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53" name="TextBox 1"/>
          <p:cNvSpPr txBox="1"/>
          <p:nvPr/>
        </p:nvSpPr>
        <p:spPr>
          <a:xfrm>
            <a:off x="34290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54" name="TextBox 1"/>
          <p:cNvSpPr txBox="1"/>
          <p:nvPr/>
        </p:nvSpPr>
        <p:spPr>
          <a:xfrm>
            <a:off x="4051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55" name="TextBox 1"/>
          <p:cNvSpPr txBox="1"/>
          <p:nvPr/>
        </p:nvSpPr>
        <p:spPr>
          <a:xfrm>
            <a:off x="4686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56" name="TextBox 1"/>
          <p:cNvSpPr txBox="1"/>
          <p:nvPr/>
        </p:nvSpPr>
        <p:spPr>
          <a:xfrm>
            <a:off x="5321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57" name="TextBox 1"/>
          <p:cNvSpPr txBox="1"/>
          <p:nvPr/>
        </p:nvSpPr>
        <p:spPr>
          <a:xfrm>
            <a:off x="59436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58" name="TextBox 1"/>
          <p:cNvSpPr txBox="1"/>
          <p:nvPr/>
        </p:nvSpPr>
        <p:spPr>
          <a:xfrm>
            <a:off x="65405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p>
        </p:txBody>
      </p:sp>
      <p:sp>
        <p:nvSpPr>
          <p:cNvPr id="1059" name="TextBox 1"/>
          <p:cNvSpPr txBox="1"/>
          <p:nvPr/>
        </p:nvSpPr>
        <p:spPr>
          <a:xfrm>
            <a:off x="71628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2014.11</a:t>
            </a:r>
          </a:p>
        </p:txBody>
      </p:sp>
      <p:sp>
        <p:nvSpPr>
          <p:cNvPr id="1060" name="TextBox 1"/>
          <p:cNvSpPr txBox="1"/>
          <p:nvPr/>
        </p:nvSpPr>
        <p:spPr>
          <a:xfrm>
            <a:off x="77978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2014.12</a:t>
            </a:r>
          </a:p>
        </p:txBody>
      </p:sp>
      <p:sp>
        <p:nvSpPr>
          <p:cNvPr id="1061" name="TextBox 1"/>
          <p:cNvSpPr txBox="1"/>
          <p:nvPr/>
        </p:nvSpPr>
        <p:spPr>
          <a:xfrm>
            <a:off x="393700" y="254000"/>
            <a:ext cx="6718300" cy="1206500"/>
          </a:xfrm>
          <a:prstGeom prst="rect">
            <a:avLst/>
          </a:prstGeom>
          <a:noFill/>
        </p:spPr>
        <p:txBody>
          <a:bodyPr wrap="none" lIns="0" tIns="0" rIns="0" rtlCol="0">
            <a:spAutoFit/>
          </a:bodyPr>
          <a:lstStyle/>
          <a:p>
            <a:pPr>
              <a:lnSpc>
                <a:spcPts val="1400"/>
              </a:lnSpc>
              <a:tabLst>
                <a:tab pos="241300" algn="l"/>
                <a:tab pos="2755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 pos="2755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年上半年激活量增长较快，下半年</a:t>
            </a:r>
            <a:r>
              <a:rPr lang="en-US" altLang="zh-CN" sz="1403" b="1" dirty="0" smtClean="0">
                <a:solidFill>
                  <a:srgbClr val="1B88EA"/>
                </a:solidFill>
                <a:latin typeface="Tahoma" pitchFamily="18" charset="0"/>
                <a:cs typeface="Tahoma" pitchFamily="18" charset="0"/>
              </a:rPr>
              <a:t>7</a:t>
            </a:r>
            <a:r>
              <a:rPr lang="en-US" altLang="zh-CN" sz="1403" b="1" dirty="0" smtClean="0">
                <a:solidFill>
                  <a:srgbClr val="1B88EA"/>
                </a:solidFill>
                <a:latin typeface="Microsoft YaHei UI" pitchFamily="18" charset="0"/>
                <a:cs typeface="Microsoft YaHei UI" pitchFamily="18" charset="0"/>
              </a:rPr>
              <a:t>月与</a:t>
            </a:r>
            <a:r>
              <a:rPr lang="en-US" altLang="zh-CN" sz="1403" b="1" dirty="0" smtClean="0">
                <a:solidFill>
                  <a:srgbClr val="1B88EA"/>
                </a:solidFill>
                <a:latin typeface="Tahoma" pitchFamily="18" charset="0"/>
                <a:cs typeface="Tahoma" pitchFamily="18" charset="0"/>
              </a:rPr>
              <a:t>10</a:t>
            </a:r>
            <a:r>
              <a:rPr lang="en-US" altLang="zh-CN" sz="1403" b="1" dirty="0" smtClean="0">
                <a:solidFill>
                  <a:srgbClr val="1B88EA"/>
                </a:solidFill>
                <a:latin typeface="Microsoft YaHei UI" pitchFamily="18" charset="0"/>
                <a:cs typeface="Microsoft YaHei UI" pitchFamily="18" charset="0"/>
              </a:rPr>
              <a:t>月分别出现两次波动</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241300" algn="l"/>
                <a:tab pos="27559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移动广告总激活量及增长趋势</a:t>
            </a:r>
          </a:p>
        </p:txBody>
      </p:sp>
      <p:sp>
        <p:nvSpPr>
          <p:cNvPr id="1062" name="TextBox 1"/>
          <p:cNvSpPr txBox="1"/>
          <p:nvPr/>
        </p:nvSpPr>
        <p:spPr>
          <a:xfrm>
            <a:off x="3733800" y="41148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移动广告总激活量</a:t>
            </a:r>
          </a:p>
        </p:txBody>
      </p:sp>
      <p:sp>
        <p:nvSpPr>
          <p:cNvPr id="1063" name="TextBox 1"/>
          <p:cNvSpPr txBox="1"/>
          <p:nvPr/>
        </p:nvSpPr>
        <p:spPr>
          <a:xfrm>
            <a:off x="5219700" y="41148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8509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a:t>
            </a:r>
          </a:p>
        </p:txBody>
      </p:sp>
      <p:sp>
        <p:nvSpPr>
          <p:cNvPr id="4" name="TextBox 1"/>
          <p:cNvSpPr txBox="1"/>
          <p:nvPr/>
        </p:nvSpPr>
        <p:spPr>
          <a:xfrm>
            <a:off x="14986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2014.2</a:t>
            </a:r>
          </a:p>
        </p:txBody>
      </p:sp>
      <p:sp>
        <p:nvSpPr>
          <p:cNvPr id="5" name="TextBox 1"/>
          <p:cNvSpPr txBox="1"/>
          <p:nvPr/>
        </p:nvSpPr>
        <p:spPr>
          <a:xfrm>
            <a:off x="21336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2014.3</a:t>
            </a:r>
          </a:p>
        </p:txBody>
      </p:sp>
      <p:sp>
        <p:nvSpPr>
          <p:cNvPr id="6" name="TextBox 1"/>
          <p:cNvSpPr txBox="1"/>
          <p:nvPr/>
        </p:nvSpPr>
        <p:spPr>
          <a:xfrm>
            <a:off x="27813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2014.4</a:t>
            </a:r>
          </a:p>
        </p:txBody>
      </p:sp>
      <p:sp>
        <p:nvSpPr>
          <p:cNvPr id="7" name="TextBox 1"/>
          <p:cNvSpPr txBox="1"/>
          <p:nvPr/>
        </p:nvSpPr>
        <p:spPr>
          <a:xfrm>
            <a:off x="34163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2014.5</a:t>
            </a:r>
          </a:p>
        </p:txBody>
      </p:sp>
      <p:sp>
        <p:nvSpPr>
          <p:cNvPr id="8" name="TextBox 1"/>
          <p:cNvSpPr txBox="1"/>
          <p:nvPr/>
        </p:nvSpPr>
        <p:spPr>
          <a:xfrm>
            <a:off x="40640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2014.6</a:t>
            </a:r>
          </a:p>
        </p:txBody>
      </p:sp>
      <p:sp>
        <p:nvSpPr>
          <p:cNvPr id="9" name="TextBox 1"/>
          <p:cNvSpPr txBox="1"/>
          <p:nvPr/>
        </p:nvSpPr>
        <p:spPr>
          <a:xfrm>
            <a:off x="46990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2014.7</a:t>
            </a:r>
          </a:p>
        </p:txBody>
      </p:sp>
      <p:sp>
        <p:nvSpPr>
          <p:cNvPr id="10" name="TextBox 1"/>
          <p:cNvSpPr txBox="1"/>
          <p:nvPr/>
        </p:nvSpPr>
        <p:spPr>
          <a:xfrm>
            <a:off x="53467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2014.8</a:t>
            </a:r>
          </a:p>
        </p:txBody>
      </p:sp>
      <p:sp>
        <p:nvSpPr>
          <p:cNvPr id="11" name="TextBox 1"/>
          <p:cNvSpPr txBox="1"/>
          <p:nvPr/>
        </p:nvSpPr>
        <p:spPr>
          <a:xfrm>
            <a:off x="59817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2014.9</a:t>
            </a:r>
          </a:p>
        </p:txBody>
      </p:sp>
      <p:sp>
        <p:nvSpPr>
          <p:cNvPr id="12" name="TextBox 1"/>
          <p:cNvSpPr txBox="1"/>
          <p:nvPr/>
        </p:nvSpPr>
        <p:spPr>
          <a:xfrm>
            <a:off x="65913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2014.10</a:t>
            </a:r>
          </a:p>
        </p:txBody>
      </p:sp>
      <p:sp>
        <p:nvSpPr>
          <p:cNvPr id="13" name="TextBox 1"/>
          <p:cNvSpPr txBox="1"/>
          <p:nvPr/>
        </p:nvSpPr>
        <p:spPr>
          <a:xfrm>
            <a:off x="72263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2014.11</a:t>
            </a:r>
          </a:p>
        </p:txBody>
      </p:sp>
      <p:sp>
        <p:nvSpPr>
          <p:cNvPr id="14" name="TextBox 1"/>
          <p:cNvSpPr txBox="1"/>
          <p:nvPr/>
        </p:nvSpPr>
        <p:spPr>
          <a:xfrm>
            <a:off x="78740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2014.12</a:t>
            </a:r>
          </a:p>
        </p:txBody>
      </p:sp>
      <p:sp>
        <p:nvSpPr>
          <p:cNvPr id="15" name="TextBox 1"/>
          <p:cNvSpPr txBox="1"/>
          <p:nvPr/>
        </p:nvSpPr>
        <p:spPr>
          <a:xfrm>
            <a:off x="393700" y="254000"/>
            <a:ext cx="8293100" cy="1206500"/>
          </a:xfrm>
          <a:prstGeom prst="rect">
            <a:avLst/>
          </a:prstGeom>
          <a:noFill/>
        </p:spPr>
        <p:txBody>
          <a:bodyPr wrap="none" lIns="0" tIns="0" rIns="0" rtlCol="0">
            <a:spAutoFit/>
          </a:bodyPr>
          <a:lstStyle/>
          <a:p>
            <a:pPr>
              <a:lnSpc>
                <a:spcPts val="1400"/>
              </a:lnSpc>
              <a:tabLst>
                <a:tab pos="241300" algn="l"/>
                <a:tab pos="2349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 pos="2349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激励类广告上半年激活量增长明显，下半年有明显下降，效果类广告激活量相对稳定，</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月和</a:t>
            </a:r>
            <a:r>
              <a:rPr lang="en-US" altLang="zh-CN" sz="1403" b="1" dirty="0" smtClean="0">
                <a:solidFill>
                  <a:srgbClr val="1B88EA"/>
                </a:solidFill>
                <a:latin typeface="Tahoma" pitchFamily="18" charset="0"/>
                <a:cs typeface="Tahoma" pitchFamily="18" charset="0"/>
              </a:rPr>
              <a:t>9</a:t>
            </a:r>
            <a:r>
              <a:rPr lang="en-US" altLang="zh-CN" sz="1403" b="1" dirty="0" smtClean="0">
                <a:solidFill>
                  <a:srgbClr val="1B88EA"/>
                </a:solidFill>
                <a:latin typeface="Microsoft YaHei UI" pitchFamily="18" charset="0"/>
                <a:cs typeface="Microsoft YaHei UI" pitchFamily="18" charset="0"/>
              </a:rPr>
              <a:t>月出现增</a:t>
            </a:r>
          </a:p>
          <a:p>
            <a:pPr>
              <a:lnSpc>
                <a:spcPts val="2000"/>
              </a:lnSpc>
              <a:tabLst>
                <a:tab pos="241300" algn="l"/>
                <a:tab pos="2349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长高峰</a:t>
            </a:r>
          </a:p>
          <a:p>
            <a:pPr>
              <a:lnSpc>
                <a:spcPts val="1000"/>
              </a:lnSpc>
            </a:pPr>
            <a:endParaRPr lang="en-US" altLang="zh-CN" dirty="0" smtClean="0"/>
          </a:p>
          <a:p>
            <a:pPr>
              <a:lnSpc>
                <a:spcPts val="1000"/>
              </a:lnSpc>
            </a:pPr>
            <a:endParaRPr lang="en-US" altLang="zh-CN" dirty="0" smtClean="0"/>
          </a:p>
          <a:p>
            <a:pPr>
              <a:lnSpc>
                <a:spcPts val="1600"/>
              </a:lnSpc>
              <a:tabLst>
                <a:tab pos="241300" algn="l"/>
                <a:tab pos="2349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激励类广告与效果类广告激活量及增速</a:t>
            </a:r>
          </a:p>
        </p:txBody>
      </p:sp>
      <p:sp>
        <p:nvSpPr>
          <p:cNvPr id="16" name="TextBox 1"/>
          <p:cNvSpPr txBox="1"/>
          <p:nvPr/>
        </p:nvSpPr>
        <p:spPr>
          <a:xfrm>
            <a:off x="1651000" y="40640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效果类广告激活量</a:t>
            </a:r>
          </a:p>
        </p:txBody>
      </p:sp>
      <p:sp>
        <p:nvSpPr>
          <p:cNvPr id="17" name="TextBox 1"/>
          <p:cNvSpPr txBox="1"/>
          <p:nvPr/>
        </p:nvSpPr>
        <p:spPr>
          <a:xfrm>
            <a:off x="3200400" y="40640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激励类广告激活量</a:t>
            </a:r>
          </a:p>
        </p:txBody>
      </p:sp>
      <p:sp>
        <p:nvSpPr>
          <p:cNvPr id="18" name="TextBox 1"/>
          <p:cNvSpPr txBox="1"/>
          <p:nvPr/>
        </p:nvSpPr>
        <p:spPr>
          <a:xfrm>
            <a:off x="4749800" y="40640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效果类广告激活量增速</a:t>
            </a:r>
          </a:p>
        </p:txBody>
      </p:sp>
      <p:sp>
        <p:nvSpPr>
          <p:cNvPr id="19" name="TextBox 1"/>
          <p:cNvSpPr txBox="1"/>
          <p:nvPr/>
        </p:nvSpPr>
        <p:spPr>
          <a:xfrm>
            <a:off x="6565900" y="40640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激励类广告激活量增速</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766060" y="1623060"/>
            <a:ext cx="1748027" cy="2375916"/>
          </a:xfrm>
          <a:custGeom>
            <a:avLst/>
            <a:gdLst>
              <a:gd name="connsiteX0" fmla="*/ 1748027 w 1748027"/>
              <a:gd name="connsiteY0" fmla="*/ 0 h 2375916"/>
              <a:gd name="connsiteX1" fmla="*/ 1748027 w 1748027"/>
              <a:gd name="connsiteY1" fmla="*/ 2375916 h 2375916"/>
              <a:gd name="connsiteX2" fmla="*/ 0 w 1748027"/>
              <a:gd name="connsiteY2" fmla="*/ 2136393 h 2375916"/>
              <a:gd name="connsiteX3" fmla="*/ 0 w 1748027"/>
              <a:gd name="connsiteY3" fmla="*/ 239522 h 2375916"/>
              <a:gd name="connsiteX4" fmla="*/ 1748027 w 1748027"/>
              <a:gd name="connsiteY4" fmla="*/ 0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7" h="2375916">
                <a:moveTo>
                  <a:pt x="1748027" y="0"/>
                </a:moveTo>
                <a:lnTo>
                  <a:pt x="1748027" y="2375916"/>
                </a:lnTo>
                <a:lnTo>
                  <a:pt x="0" y="2136393"/>
                </a:lnTo>
                <a:lnTo>
                  <a:pt x="0" y="239522"/>
                </a:lnTo>
                <a:lnTo>
                  <a:pt x="1748027" y="0"/>
                </a:lnTo>
              </a:path>
            </a:pathLst>
          </a:custGeom>
          <a:solidFill>
            <a:srgbClr val="D3D3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782311" y="1621536"/>
            <a:ext cx="1748028" cy="2372867"/>
          </a:xfrm>
          <a:custGeom>
            <a:avLst/>
            <a:gdLst>
              <a:gd name="connsiteX0" fmla="*/ 1748028 w 1748028"/>
              <a:gd name="connsiteY0" fmla="*/ 0 h 2372867"/>
              <a:gd name="connsiteX1" fmla="*/ 1748028 w 1748028"/>
              <a:gd name="connsiteY1" fmla="*/ 2372867 h 2372867"/>
              <a:gd name="connsiteX2" fmla="*/ 0 w 1748028"/>
              <a:gd name="connsiteY2" fmla="*/ 2133599 h 2372867"/>
              <a:gd name="connsiteX3" fmla="*/ 0 w 1748028"/>
              <a:gd name="connsiteY3" fmla="*/ 239268 h 2372867"/>
              <a:gd name="connsiteX4" fmla="*/ 1748028 w 1748028"/>
              <a:gd name="connsiteY4" fmla="*/ 0 h 23728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8" h="2372867">
                <a:moveTo>
                  <a:pt x="1748028" y="0"/>
                </a:moveTo>
                <a:lnTo>
                  <a:pt x="1748028" y="2372867"/>
                </a:lnTo>
                <a:lnTo>
                  <a:pt x="0" y="2133599"/>
                </a:lnTo>
                <a:lnTo>
                  <a:pt x="0" y="239268"/>
                </a:lnTo>
                <a:lnTo>
                  <a:pt x="1748028"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46759" y="1615439"/>
            <a:ext cx="1748027" cy="2375916"/>
          </a:xfrm>
          <a:custGeom>
            <a:avLst/>
            <a:gdLst>
              <a:gd name="connsiteX0" fmla="*/ 1748028 w 1748027"/>
              <a:gd name="connsiteY0" fmla="*/ 0 h 2375916"/>
              <a:gd name="connsiteX1" fmla="*/ 1748028 w 1748027"/>
              <a:gd name="connsiteY1" fmla="*/ 2375916 h 2375916"/>
              <a:gd name="connsiteX2" fmla="*/ 0 w 1748027"/>
              <a:gd name="connsiteY2" fmla="*/ 2136394 h 2375916"/>
              <a:gd name="connsiteX3" fmla="*/ 0 w 1748027"/>
              <a:gd name="connsiteY3" fmla="*/ 239522 h 2375916"/>
              <a:gd name="connsiteX4" fmla="*/ 1748028 w 1748027"/>
              <a:gd name="connsiteY4" fmla="*/ 0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7" h="2375916">
                <a:moveTo>
                  <a:pt x="1748027" y="0"/>
                </a:moveTo>
                <a:lnTo>
                  <a:pt x="1748028" y="2375916"/>
                </a:lnTo>
                <a:lnTo>
                  <a:pt x="0" y="2136394"/>
                </a:lnTo>
                <a:lnTo>
                  <a:pt x="0" y="239522"/>
                </a:lnTo>
                <a:lnTo>
                  <a:pt x="1748028"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798564" y="1632204"/>
            <a:ext cx="1748028" cy="2372867"/>
          </a:xfrm>
          <a:custGeom>
            <a:avLst/>
            <a:gdLst>
              <a:gd name="connsiteX0" fmla="*/ 1748028 w 1748028"/>
              <a:gd name="connsiteY0" fmla="*/ 0 h 2372867"/>
              <a:gd name="connsiteX1" fmla="*/ 1748028 w 1748028"/>
              <a:gd name="connsiteY1" fmla="*/ 2372867 h 2372867"/>
              <a:gd name="connsiteX2" fmla="*/ 0 w 1748028"/>
              <a:gd name="connsiteY2" fmla="*/ 2133599 h 2372867"/>
              <a:gd name="connsiteX3" fmla="*/ 0 w 1748028"/>
              <a:gd name="connsiteY3" fmla="*/ 239267 h 2372867"/>
              <a:gd name="connsiteX4" fmla="*/ 1748028 w 1748028"/>
              <a:gd name="connsiteY4" fmla="*/ 0 h 23728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8" h="2372867">
                <a:moveTo>
                  <a:pt x="1748028" y="0"/>
                </a:moveTo>
                <a:lnTo>
                  <a:pt x="1748028" y="2372867"/>
                </a:lnTo>
                <a:lnTo>
                  <a:pt x="0" y="2133599"/>
                </a:lnTo>
                <a:lnTo>
                  <a:pt x="0" y="239267"/>
                </a:lnTo>
                <a:lnTo>
                  <a:pt x="1748028" y="0"/>
                </a:lnTo>
              </a:path>
            </a:pathLst>
          </a:custGeom>
          <a:solidFill>
            <a:srgbClr val="D3D3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03091" y="1863851"/>
            <a:ext cx="416052" cy="416052"/>
          </a:xfrm>
          <a:custGeom>
            <a:avLst/>
            <a:gdLst>
              <a:gd name="connsiteX0" fmla="*/ 9905 w 416052"/>
              <a:gd name="connsiteY0" fmla="*/ 208026 h 416052"/>
              <a:gd name="connsiteX1" fmla="*/ 208026 w 416052"/>
              <a:gd name="connsiteY1" fmla="*/ 9905 h 416052"/>
              <a:gd name="connsiteX2" fmla="*/ 406146 w 416052"/>
              <a:gd name="connsiteY2" fmla="*/ 208026 h 416052"/>
              <a:gd name="connsiteX3" fmla="*/ 208026 w 416052"/>
              <a:gd name="connsiteY3" fmla="*/ 406146 h 416052"/>
              <a:gd name="connsiteX4" fmla="*/ 9905 w 416052"/>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2" h="416052">
                <a:moveTo>
                  <a:pt x="9905" y="208026"/>
                </a:moveTo>
                <a:cubicBezTo>
                  <a:pt x="9905" y="98552"/>
                  <a:pt x="98552" y="9905"/>
                  <a:pt x="208026" y="9905"/>
                </a:cubicBezTo>
                <a:cubicBezTo>
                  <a:pt x="317500" y="9905"/>
                  <a:pt x="406146" y="98552"/>
                  <a:pt x="406146" y="208026"/>
                </a:cubicBezTo>
                <a:cubicBezTo>
                  <a:pt x="406146" y="317500"/>
                  <a:pt x="317500" y="406146"/>
                  <a:pt x="208026" y="406146"/>
                </a:cubicBezTo>
                <a:cubicBezTo>
                  <a:pt x="98552" y="406146"/>
                  <a:pt x="9905" y="317500"/>
                  <a:pt x="9905"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681471" y="2046732"/>
            <a:ext cx="76200" cy="132588"/>
          </a:xfrm>
          <a:custGeom>
            <a:avLst/>
            <a:gdLst>
              <a:gd name="connsiteX0" fmla="*/ 0 w 76200"/>
              <a:gd name="connsiteY0" fmla="*/ 12700 h 132588"/>
              <a:gd name="connsiteX1" fmla="*/ 12700 w 76200"/>
              <a:gd name="connsiteY1" fmla="*/ 0 h 132588"/>
              <a:gd name="connsiteX2" fmla="*/ 63500 w 76200"/>
              <a:gd name="connsiteY2" fmla="*/ 0 h 132588"/>
              <a:gd name="connsiteX3" fmla="*/ 76200 w 76200"/>
              <a:gd name="connsiteY3" fmla="*/ 12700 h 132588"/>
              <a:gd name="connsiteX4" fmla="*/ 76200 w 76200"/>
              <a:gd name="connsiteY4" fmla="*/ 119888 h 132588"/>
              <a:gd name="connsiteX5" fmla="*/ 63500 w 76200"/>
              <a:gd name="connsiteY5" fmla="*/ 132588 h 132588"/>
              <a:gd name="connsiteX6" fmla="*/ 12700 w 76200"/>
              <a:gd name="connsiteY6" fmla="*/ 132588 h 132588"/>
              <a:gd name="connsiteX7" fmla="*/ 0 w 76200"/>
              <a:gd name="connsiteY7" fmla="*/ 119888 h 132588"/>
              <a:gd name="connsiteX8" fmla="*/ 0 w 76200"/>
              <a:gd name="connsiteY8" fmla="*/ 12700 h 1325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00" h="132588">
                <a:moveTo>
                  <a:pt x="0" y="12700"/>
                </a:moveTo>
                <a:cubicBezTo>
                  <a:pt x="0" y="5714"/>
                  <a:pt x="5715" y="0"/>
                  <a:pt x="12700" y="0"/>
                </a:cubicBezTo>
                <a:lnTo>
                  <a:pt x="63500" y="0"/>
                </a:lnTo>
                <a:cubicBezTo>
                  <a:pt x="70485" y="0"/>
                  <a:pt x="76200" y="5714"/>
                  <a:pt x="76200" y="12700"/>
                </a:cubicBezTo>
                <a:lnTo>
                  <a:pt x="76200" y="119888"/>
                </a:lnTo>
                <a:cubicBezTo>
                  <a:pt x="76200" y="126872"/>
                  <a:pt x="70485" y="132588"/>
                  <a:pt x="63500" y="132588"/>
                </a:cubicBezTo>
                <a:lnTo>
                  <a:pt x="12700" y="132588"/>
                </a:lnTo>
                <a:cubicBezTo>
                  <a:pt x="5715" y="132588"/>
                  <a:pt x="0" y="126872"/>
                  <a:pt x="0" y="119888"/>
                </a:cubicBezTo>
                <a:lnTo>
                  <a:pt x="0" y="127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701284" y="2066544"/>
            <a:ext cx="35052" cy="89916"/>
          </a:xfrm>
          <a:custGeom>
            <a:avLst/>
            <a:gdLst>
              <a:gd name="connsiteX0" fmla="*/ 0 w 35052"/>
              <a:gd name="connsiteY0" fmla="*/ 2158 h 89916"/>
              <a:gd name="connsiteX1" fmla="*/ 2158 w 35052"/>
              <a:gd name="connsiteY1" fmla="*/ 0 h 89916"/>
              <a:gd name="connsiteX2" fmla="*/ 32892 w 35052"/>
              <a:gd name="connsiteY2" fmla="*/ 0 h 89916"/>
              <a:gd name="connsiteX3" fmla="*/ 35051 w 35052"/>
              <a:gd name="connsiteY3" fmla="*/ 2158 h 89916"/>
              <a:gd name="connsiteX4" fmla="*/ 35051 w 35052"/>
              <a:gd name="connsiteY4" fmla="*/ 87757 h 89916"/>
              <a:gd name="connsiteX5" fmla="*/ 32892 w 35052"/>
              <a:gd name="connsiteY5" fmla="*/ 89916 h 89916"/>
              <a:gd name="connsiteX6" fmla="*/ 2158 w 35052"/>
              <a:gd name="connsiteY6" fmla="*/ 89916 h 89916"/>
              <a:gd name="connsiteX7" fmla="*/ 0 w 35052"/>
              <a:gd name="connsiteY7" fmla="*/ 87757 h 89916"/>
              <a:gd name="connsiteX8" fmla="*/ 0 w 35052"/>
              <a:gd name="connsiteY8" fmla="*/ 2158 h 899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5052" h="89916">
                <a:moveTo>
                  <a:pt x="0" y="2158"/>
                </a:moveTo>
                <a:cubicBezTo>
                  <a:pt x="0" y="1016"/>
                  <a:pt x="1015" y="0"/>
                  <a:pt x="2158" y="0"/>
                </a:cubicBezTo>
                <a:lnTo>
                  <a:pt x="32892" y="0"/>
                </a:lnTo>
                <a:cubicBezTo>
                  <a:pt x="34035" y="0"/>
                  <a:pt x="35051" y="1016"/>
                  <a:pt x="35051" y="2158"/>
                </a:cubicBezTo>
                <a:lnTo>
                  <a:pt x="35051" y="87757"/>
                </a:lnTo>
                <a:cubicBezTo>
                  <a:pt x="35051" y="88900"/>
                  <a:pt x="34035" y="89916"/>
                  <a:pt x="32892" y="89916"/>
                </a:cubicBezTo>
                <a:lnTo>
                  <a:pt x="2158" y="89916"/>
                </a:lnTo>
                <a:cubicBezTo>
                  <a:pt x="1015" y="89916"/>
                  <a:pt x="0" y="88900"/>
                  <a:pt x="0" y="87757"/>
                </a:cubicBezTo>
                <a:lnTo>
                  <a:pt x="0" y="215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468111" y="1863851"/>
            <a:ext cx="416052" cy="416052"/>
          </a:xfrm>
          <a:custGeom>
            <a:avLst/>
            <a:gdLst>
              <a:gd name="connsiteX0" fmla="*/ 9905 w 416052"/>
              <a:gd name="connsiteY0" fmla="*/ 208026 h 416052"/>
              <a:gd name="connsiteX1" fmla="*/ 208026 w 416052"/>
              <a:gd name="connsiteY1" fmla="*/ 9905 h 416052"/>
              <a:gd name="connsiteX2" fmla="*/ 406146 w 416052"/>
              <a:gd name="connsiteY2" fmla="*/ 208026 h 416052"/>
              <a:gd name="connsiteX3" fmla="*/ 208026 w 416052"/>
              <a:gd name="connsiteY3" fmla="*/ 406146 h 416052"/>
              <a:gd name="connsiteX4" fmla="*/ 9905 w 416052"/>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2" h="416052">
                <a:moveTo>
                  <a:pt x="9905" y="208026"/>
                </a:moveTo>
                <a:cubicBezTo>
                  <a:pt x="9905" y="98552"/>
                  <a:pt x="98552" y="9905"/>
                  <a:pt x="208026" y="9905"/>
                </a:cubicBezTo>
                <a:cubicBezTo>
                  <a:pt x="317500" y="9905"/>
                  <a:pt x="406146" y="98552"/>
                  <a:pt x="406146" y="208026"/>
                </a:cubicBezTo>
                <a:cubicBezTo>
                  <a:pt x="406146" y="317500"/>
                  <a:pt x="317500" y="406146"/>
                  <a:pt x="208026" y="406146"/>
                </a:cubicBezTo>
                <a:cubicBezTo>
                  <a:pt x="98552" y="406146"/>
                  <a:pt x="9905" y="317500"/>
                  <a:pt x="9905"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449311" y="1863851"/>
            <a:ext cx="416051" cy="416052"/>
          </a:xfrm>
          <a:custGeom>
            <a:avLst/>
            <a:gdLst>
              <a:gd name="connsiteX0" fmla="*/ 9906 w 416051"/>
              <a:gd name="connsiteY0" fmla="*/ 208026 h 416052"/>
              <a:gd name="connsiteX1" fmla="*/ 208026 w 416051"/>
              <a:gd name="connsiteY1" fmla="*/ 9905 h 416052"/>
              <a:gd name="connsiteX2" fmla="*/ 406145 w 416051"/>
              <a:gd name="connsiteY2" fmla="*/ 208026 h 416052"/>
              <a:gd name="connsiteX3" fmla="*/ 208026 w 416051"/>
              <a:gd name="connsiteY3" fmla="*/ 406146 h 416052"/>
              <a:gd name="connsiteX4" fmla="*/ 9906 w 416051"/>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1" h="416052">
                <a:moveTo>
                  <a:pt x="9906" y="208026"/>
                </a:moveTo>
                <a:cubicBezTo>
                  <a:pt x="9906" y="98552"/>
                  <a:pt x="98552" y="9905"/>
                  <a:pt x="208026" y="9905"/>
                </a:cubicBezTo>
                <a:cubicBezTo>
                  <a:pt x="317500" y="9905"/>
                  <a:pt x="406145" y="98552"/>
                  <a:pt x="406145" y="208026"/>
                </a:cubicBezTo>
                <a:cubicBezTo>
                  <a:pt x="406145" y="317500"/>
                  <a:pt x="317500" y="406146"/>
                  <a:pt x="208026" y="406146"/>
                </a:cubicBezTo>
                <a:cubicBezTo>
                  <a:pt x="98552" y="406146"/>
                  <a:pt x="9906" y="317500"/>
                  <a:pt x="9906"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295400" y="1790700"/>
            <a:ext cx="571500" cy="558800"/>
          </a:xfrm>
          <a:prstGeom prst="rect">
            <a:avLst/>
          </a:prstGeom>
          <a:noFill/>
        </p:spPr>
      </p:pic>
      <p:pic>
        <p:nvPicPr>
          <p:cNvPr id="15"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pic>
        <p:nvPicPr>
          <p:cNvPr id="16" name="Picture 3"/>
          <p:cNvPicPr>
            <a:picLocks noChangeAspect="1" noChangeArrowheads="1"/>
          </p:cNvPicPr>
          <p:nvPr/>
        </p:nvPicPr>
        <p:blipFill>
          <a:blip r:embed="rId4"/>
          <a:srcRect/>
          <a:stretch>
            <a:fillRect/>
          </a:stretch>
        </p:blipFill>
        <p:spPr bwMode="auto">
          <a:xfrm>
            <a:off x="2489200" y="1600200"/>
            <a:ext cx="254000" cy="2387600"/>
          </a:xfrm>
          <a:prstGeom prst="rect">
            <a:avLst/>
          </a:prstGeom>
          <a:noFill/>
        </p:spPr>
      </p:pic>
      <p:pic>
        <p:nvPicPr>
          <p:cNvPr id="17" name="Picture 3"/>
          <p:cNvPicPr>
            <a:picLocks noChangeAspect="1" noChangeArrowheads="1"/>
          </p:cNvPicPr>
          <p:nvPr/>
        </p:nvPicPr>
        <p:blipFill>
          <a:blip r:embed="rId5"/>
          <a:srcRect/>
          <a:stretch>
            <a:fillRect/>
          </a:stretch>
        </p:blipFill>
        <p:spPr bwMode="auto">
          <a:xfrm>
            <a:off x="3378200" y="1892300"/>
            <a:ext cx="444500" cy="355600"/>
          </a:xfrm>
          <a:prstGeom prst="rect">
            <a:avLst/>
          </a:prstGeom>
          <a:noFill/>
        </p:spPr>
      </p:pic>
      <p:pic>
        <p:nvPicPr>
          <p:cNvPr id="18" name="Picture 3"/>
          <p:cNvPicPr>
            <a:picLocks noChangeAspect="1" noChangeArrowheads="1"/>
          </p:cNvPicPr>
          <p:nvPr/>
        </p:nvPicPr>
        <p:blipFill>
          <a:blip r:embed="rId6"/>
          <a:srcRect/>
          <a:stretch>
            <a:fillRect/>
          </a:stretch>
        </p:blipFill>
        <p:spPr bwMode="auto">
          <a:xfrm>
            <a:off x="4495800" y="1612900"/>
            <a:ext cx="254000" cy="2374900"/>
          </a:xfrm>
          <a:prstGeom prst="rect">
            <a:avLst/>
          </a:prstGeom>
          <a:noFill/>
        </p:spPr>
      </p:pic>
      <p:pic>
        <p:nvPicPr>
          <p:cNvPr id="19" name="Picture 3"/>
          <p:cNvPicPr>
            <a:picLocks noChangeAspect="1" noChangeArrowheads="1"/>
          </p:cNvPicPr>
          <p:nvPr/>
        </p:nvPicPr>
        <p:blipFill>
          <a:blip r:embed="rId7"/>
          <a:srcRect/>
          <a:stretch>
            <a:fillRect/>
          </a:stretch>
        </p:blipFill>
        <p:spPr bwMode="auto">
          <a:xfrm>
            <a:off x="5461000" y="1917700"/>
            <a:ext cx="317500" cy="304800"/>
          </a:xfrm>
          <a:prstGeom prst="rect">
            <a:avLst/>
          </a:prstGeom>
          <a:noFill/>
        </p:spPr>
      </p:pic>
      <p:pic>
        <p:nvPicPr>
          <p:cNvPr id="20" name="Picture 3"/>
          <p:cNvPicPr>
            <a:picLocks noChangeAspect="1" noChangeArrowheads="1"/>
          </p:cNvPicPr>
          <p:nvPr/>
        </p:nvPicPr>
        <p:blipFill>
          <a:blip r:embed="rId8"/>
          <a:srcRect/>
          <a:stretch>
            <a:fillRect/>
          </a:stretch>
        </p:blipFill>
        <p:spPr bwMode="auto">
          <a:xfrm>
            <a:off x="6515100" y="1612900"/>
            <a:ext cx="254000" cy="2374900"/>
          </a:xfrm>
          <a:prstGeom prst="rect">
            <a:avLst/>
          </a:prstGeom>
          <a:noFill/>
        </p:spPr>
      </p:pic>
      <p:pic>
        <p:nvPicPr>
          <p:cNvPr id="21" name="Picture 3"/>
          <p:cNvPicPr>
            <a:picLocks noChangeAspect="1" noChangeArrowheads="1"/>
          </p:cNvPicPr>
          <p:nvPr/>
        </p:nvPicPr>
        <p:blipFill>
          <a:blip r:embed="rId9"/>
          <a:srcRect/>
          <a:stretch>
            <a:fillRect/>
          </a:stretch>
        </p:blipFill>
        <p:spPr bwMode="auto">
          <a:xfrm>
            <a:off x="7493000" y="1905000"/>
            <a:ext cx="342900" cy="317500"/>
          </a:xfrm>
          <a:prstGeom prst="rect">
            <a:avLst/>
          </a:prstGeom>
          <a:noFill/>
        </p:spPr>
      </p:pic>
      <p:pic>
        <p:nvPicPr>
          <p:cNvPr id="22" name="Picture 3"/>
          <p:cNvPicPr>
            <a:picLocks noChangeAspect="1" noChangeArrowheads="1"/>
          </p:cNvPicPr>
          <p:nvPr/>
        </p:nvPicPr>
        <p:blipFill>
          <a:blip r:embed="rId10"/>
          <a:srcRect/>
          <a:stretch>
            <a:fillRect/>
          </a:stretch>
        </p:blipFill>
        <p:spPr bwMode="auto">
          <a:xfrm>
            <a:off x="8534400" y="1625600"/>
            <a:ext cx="254000" cy="2374900"/>
          </a:xfrm>
          <a:prstGeom prst="rect">
            <a:avLst/>
          </a:prstGeom>
          <a:noFill/>
        </p:spPr>
      </p:pic>
      <p:sp>
        <p:nvSpPr>
          <p:cNvPr id="2" name="TextBox 1"/>
          <p:cNvSpPr txBox="1"/>
          <p:nvPr/>
        </p:nvSpPr>
        <p:spPr>
          <a:xfrm>
            <a:off x="393700" y="254000"/>
            <a:ext cx="82804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移动广告行业热点：程序化购买发展进程加快，</a:t>
            </a:r>
            <a:r>
              <a:rPr lang="en-US" altLang="zh-CN" sz="1403" b="1" dirty="0" smtClean="0">
                <a:solidFill>
                  <a:srgbClr val="1B88EA"/>
                </a:solidFill>
                <a:latin typeface="Tahoma" pitchFamily="18" charset="0"/>
                <a:cs typeface="Tahoma" pitchFamily="18" charset="0"/>
              </a:rPr>
              <a:t>DMP</a:t>
            </a:r>
            <a:r>
              <a:rPr lang="en-US" altLang="zh-CN" sz="1403" b="1" dirty="0" smtClean="0">
                <a:solidFill>
                  <a:srgbClr val="1B88EA"/>
                </a:solidFill>
                <a:latin typeface="Microsoft YaHei UI" pitchFamily="18" charset="0"/>
                <a:cs typeface="Microsoft YaHei UI" pitchFamily="18" charset="0"/>
              </a:rPr>
              <a:t>环节重要性凸显，</a:t>
            </a:r>
            <a:r>
              <a:rPr lang="en-US" altLang="zh-CN" sz="1403" b="1" dirty="0" smtClean="0">
                <a:solidFill>
                  <a:srgbClr val="1B88EA"/>
                </a:solidFill>
                <a:latin typeface="Tahoma" pitchFamily="18" charset="0"/>
                <a:cs typeface="Tahoma" pitchFamily="18" charset="0"/>
              </a:rPr>
              <a:t>LBS</a:t>
            </a:r>
            <a:r>
              <a:rPr lang="en-US" altLang="zh-CN" sz="1403" b="1" dirty="0" smtClean="0">
                <a:solidFill>
                  <a:srgbClr val="1B88EA"/>
                </a:solidFill>
                <a:latin typeface="Microsoft YaHei UI" pitchFamily="18" charset="0"/>
                <a:cs typeface="Microsoft YaHei UI" pitchFamily="18" charset="0"/>
              </a:rPr>
              <a:t>以及新广告形式为行业带来</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新机遇</a:t>
            </a:r>
          </a:p>
        </p:txBody>
      </p:sp>
      <p:sp>
        <p:nvSpPr>
          <p:cNvPr id="2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889000" y="2336800"/>
            <a:ext cx="1447800" cy="1270000"/>
          </a:xfrm>
          <a:prstGeom prst="rect">
            <a:avLst/>
          </a:prstGeom>
          <a:noFill/>
        </p:spPr>
        <p:txBody>
          <a:bodyPr wrap="none" lIns="0" tIns="0" rIns="0" rtlCol="0">
            <a:spAutoFit/>
          </a:bodyPr>
          <a:lstStyle/>
          <a:p>
            <a:pPr>
              <a:lnSpc>
                <a:spcPts val="1500"/>
              </a:lnSpc>
              <a:tabLst>
                <a:tab pos="381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程序化购买发展加快</a:t>
            </a:r>
          </a:p>
          <a:p>
            <a:pPr>
              <a:lnSpc>
                <a:spcPts val="1000"/>
              </a:lnSpc>
            </a:pPr>
            <a:endParaRPr lang="en-US" altLang="zh-CN" dirty="0" smtClean="0"/>
          </a:p>
          <a:p>
            <a:pPr>
              <a:lnSpc>
                <a:spcPts val="1500"/>
              </a:lnSpc>
              <a:tabLst>
                <a:tab pos="38100" algn="l"/>
              </a:tabLst>
            </a:pPr>
            <a:r>
              <a:rPr lang="en-US" altLang="zh-CN" sz="996" dirty="0" smtClean="0">
                <a:solidFill>
                  <a:srgbClr val="FFFFFF"/>
                </a:solidFill>
                <a:latin typeface="Microsoft YaHei UI" pitchFamily="18" charset="0"/>
                <a:cs typeface="Microsoft YaHei UI" pitchFamily="18" charset="0"/>
              </a:rPr>
              <a:t>移动端</a:t>
            </a:r>
            <a:r>
              <a:rPr lang="en-US" altLang="zh-CN" sz="996" dirty="0" smtClean="0">
                <a:solidFill>
                  <a:srgbClr val="FFFFFF"/>
                </a:solidFill>
                <a:latin typeface="Tahoma" pitchFamily="18" charset="0"/>
                <a:cs typeface="Tahoma" pitchFamily="18" charset="0"/>
              </a:rPr>
              <a:t>DSP</a:t>
            </a:r>
            <a:r>
              <a:rPr lang="en-US" altLang="zh-CN" sz="996" dirty="0" smtClean="0">
                <a:solidFill>
                  <a:srgbClr val="FFFFFF"/>
                </a:solidFill>
                <a:latin typeface="Microsoft YaHei UI" pitchFamily="18" charset="0"/>
                <a:cs typeface="Microsoft YaHei UI" pitchFamily="18" charset="0"/>
              </a:rPr>
              <a:t>、</a:t>
            </a:r>
            <a:r>
              <a:rPr lang="en-US" altLang="zh-CN" sz="996" dirty="0" smtClean="0">
                <a:solidFill>
                  <a:srgbClr val="FFFFFF"/>
                </a:solidFill>
                <a:latin typeface="Tahoma" pitchFamily="18" charset="0"/>
                <a:cs typeface="Tahoma" pitchFamily="18" charset="0"/>
              </a:rPr>
              <a:t>SSP</a:t>
            </a:r>
            <a:r>
              <a:rPr lang="en-US" altLang="zh-CN" sz="996" dirty="0" smtClean="0">
                <a:solidFill>
                  <a:srgbClr val="FFFFFF"/>
                </a:solidFill>
                <a:latin typeface="Microsoft YaHei UI" pitchFamily="18" charset="0"/>
                <a:cs typeface="Microsoft YaHei UI" pitchFamily="18" charset="0"/>
              </a:rPr>
              <a:t>平台不断</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涌现，移动</a:t>
            </a:r>
            <a:r>
              <a:rPr lang="en-US" altLang="zh-CN" sz="996" dirty="0" smtClean="0">
                <a:solidFill>
                  <a:srgbClr val="FFFFFF"/>
                </a:solidFill>
                <a:latin typeface="Tahoma" pitchFamily="18" charset="0"/>
                <a:cs typeface="Tahoma" pitchFamily="18" charset="0"/>
              </a:rPr>
              <a:t>Ad</a:t>
            </a:r>
            <a:r>
              <a:rPr lang="en-US" altLang="zh-CN" sz="996" dirty="0" smtClean="0">
                <a:latin typeface="Times New Roman" pitchFamily="18" charset="0"/>
                <a:cs typeface="Times New Roman" pitchFamily="18" charset="0"/>
              </a:rPr>
              <a:t> </a:t>
            </a:r>
            <a:r>
              <a:rPr lang="en-US" altLang="zh-CN" sz="996" dirty="0" smtClean="0">
                <a:solidFill>
                  <a:srgbClr val="FFFFFF"/>
                </a:solidFill>
                <a:latin typeface="Tahoma" pitchFamily="18" charset="0"/>
                <a:cs typeface="Tahoma" pitchFamily="18" charset="0"/>
              </a:rPr>
              <a:t>Exchange</a:t>
            </a:r>
          </a:p>
          <a:p>
            <a:pPr>
              <a:lnSpc>
                <a:spcPts val="1100"/>
              </a:lnSpc>
              <a:tabLst>
                <a:tab pos="38100" algn="l"/>
              </a:tabLst>
            </a:pPr>
            <a:r>
              <a:rPr lang="en-US" altLang="zh-CN" sz="996" dirty="0" smtClean="0">
                <a:solidFill>
                  <a:srgbClr val="FFFFFF"/>
                </a:solidFill>
                <a:latin typeface="Microsoft YaHei UI" pitchFamily="18" charset="0"/>
                <a:cs typeface="Microsoft YaHei UI" pitchFamily="18" charset="0"/>
              </a:rPr>
              <a:t>逐渐成熟，移动广告程序</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化购买各环节进一步完</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善，未来程序化购买发展</a:t>
            </a:r>
          </a:p>
          <a:p>
            <a:pPr>
              <a:lnSpc>
                <a:spcPts val="1100"/>
              </a:lnSpc>
              <a:tabLst>
                <a:tab pos="38100" algn="l"/>
              </a:tabLst>
            </a:pPr>
            <a:r>
              <a:rPr lang="en-US" altLang="zh-CN" sz="996" dirty="0" smtClean="0">
                <a:solidFill>
                  <a:srgbClr val="FFFFFF"/>
                </a:solidFill>
                <a:latin typeface="Microsoft YaHei UI" pitchFamily="18" charset="0"/>
                <a:cs typeface="Microsoft YaHei UI" pitchFamily="18" charset="0"/>
              </a:rPr>
              <a:t>进程将加快</a:t>
            </a:r>
          </a:p>
        </p:txBody>
      </p:sp>
      <p:sp>
        <p:nvSpPr>
          <p:cNvPr id="25" name="TextBox 1"/>
          <p:cNvSpPr txBox="1"/>
          <p:nvPr/>
        </p:nvSpPr>
        <p:spPr>
          <a:xfrm>
            <a:off x="2895600" y="2336800"/>
            <a:ext cx="1473200" cy="1219200"/>
          </a:xfrm>
          <a:prstGeom prst="rect">
            <a:avLst/>
          </a:prstGeom>
          <a:noFill/>
        </p:spPr>
        <p:txBody>
          <a:bodyPr wrap="none" lIns="0" tIns="0" rIns="0" rtlCol="0">
            <a:spAutoFit/>
          </a:bodyPr>
          <a:lstStyle/>
          <a:p>
            <a:pPr>
              <a:lnSpc>
                <a:spcPts val="1500"/>
              </a:lnSpc>
              <a:tabLst>
                <a:tab pos="25400" algn="l"/>
              </a:tabLst>
            </a:pPr>
            <a:r>
              <a:rPr lang="en-US" altLang="zh-CN" dirty="0" smtClean="0"/>
              <a:t>	</a:t>
            </a:r>
            <a:r>
              <a:rPr lang="en-US" altLang="zh-CN" sz="1200" b="1" dirty="0" smtClean="0">
                <a:solidFill>
                  <a:srgbClr val="595959"/>
                </a:solidFill>
                <a:latin typeface="Microsoft YaHei UI" pitchFamily="18" charset="0"/>
                <a:cs typeface="Microsoft YaHei UI" pitchFamily="18" charset="0"/>
              </a:rPr>
              <a:t>基于DMP的精准营销</a:t>
            </a:r>
          </a:p>
          <a:p>
            <a:pPr>
              <a:lnSpc>
                <a:spcPts val="1000"/>
              </a:lnSpc>
            </a:pPr>
            <a:endParaRPr lang="en-US" altLang="zh-CN" dirty="0" smtClean="0"/>
          </a:p>
          <a:p>
            <a:pPr>
              <a:lnSpc>
                <a:spcPts val="2200"/>
              </a:lnSpc>
              <a:tabLst>
                <a:tab pos="25400" algn="l"/>
              </a:tabLst>
            </a:pPr>
            <a:r>
              <a:rPr lang="en-US" altLang="zh-CN" sz="996" dirty="0" smtClean="0">
                <a:solidFill>
                  <a:srgbClr val="595959"/>
                </a:solidFill>
                <a:latin typeface="Microsoft YaHei UI" pitchFamily="18" charset="0"/>
                <a:cs typeface="Microsoft YaHei UI" pitchFamily="18" charset="0"/>
              </a:rPr>
              <a:t>广告主、应用开发者及广</a:t>
            </a:r>
          </a:p>
          <a:p>
            <a:pPr>
              <a:lnSpc>
                <a:spcPts val="1200"/>
              </a:lnSpc>
              <a:tabLst>
                <a:tab pos="25400" algn="l"/>
              </a:tabLst>
            </a:pPr>
            <a:r>
              <a:rPr lang="en-US" altLang="zh-CN" sz="998" dirty="0" smtClean="0">
                <a:solidFill>
                  <a:srgbClr val="595959"/>
                </a:solidFill>
                <a:latin typeface="Microsoft YaHei UI" pitchFamily="18" charset="0"/>
                <a:cs typeface="Microsoft YaHei UI" pitchFamily="18" charset="0"/>
              </a:rPr>
              <a:t>告平台等各环节参与者对</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广告效果的关注度日益增</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强，DMP在产业链中的参</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与度提升</a:t>
            </a:r>
          </a:p>
        </p:txBody>
      </p:sp>
      <p:sp>
        <p:nvSpPr>
          <p:cNvPr id="26" name="TextBox 1"/>
          <p:cNvSpPr txBox="1"/>
          <p:nvPr/>
        </p:nvSpPr>
        <p:spPr>
          <a:xfrm>
            <a:off x="4940300" y="2336800"/>
            <a:ext cx="1384300" cy="1295400"/>
          </a:xfrm>
          <a:prstGeom prst="rect">
            <a:avLst/>
          </a:prstGeom>
          <a:noFill/>
        </p:spPr>
        <p:txBody>
          <a:bodyPr wrap="none" lIns="0" tIns="0" rIns="0" rtlCol="0">
            <a:spAutoFit/>
          </a:bodyPr>
          <a:lstStyle/>
          <a:p>
            <a:pPr>
              <a:lnSpc>
                <a:spcPts val="1500"/>
              </a:lnSpc>
              <a:tabLst>
                <a:tab pos="177800" algn="l"/>
                <a:tab pos="330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基于位置信息的</a:t>
            </a:r>
          </a:p>
          <a:p>
            <a:pPr>
              <a:lnSpc>
                <a:spcPts val="1400"/>
              </a:lnSpc>
              <a:tabLst>
                <a:tab pos="177800" algn="l"/>
                <a:tab pos="330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本地化营销</a:t>
            </a:r>
          </a:p>
          <a:p>
            <a:pPr>
              <a:lnSpc>
                <a:spcPts val="1000"/>
              </a:lnSpc>
            </a:pPr>
            <a:endParaRPr lang="en-US" altLang="zh-CN" dirty="0" smtClean="0"/>
          </a:p>
          <a:p>
            <a:pPr>
              <a:lnSpc>
                <a:spcPts val="14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基于设备LBS的本地化营</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销模式受到关注，部分企</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业已开始探索，本地化营</a:t>
            </a:r>
          </a:p>
          <a:p>
            <a:pPr>
              <a:lnSpc>
                <a:spcPts val="11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销将为传统品牌广告主带</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来更多参与机会</a:t>
            </a:r>
          </a:p>
        </p:txBody>
      </p:sp>
      <p:sp>
        <p:nvSpPr>
          <p:cNvPr id="27" name="TextBox 1"/>
          <p:cNvSpPr txBox="1"/>
          <p:nvPr/>
        </p:nvSpPr>
        <p:spPr>
          <a:xfrm>
            <a:off x="6946900" y="2336800"/>
            <a:ext cx="1384300" cy="1244600"/>
          </a:xfrm>
          <a:prstGeom prst="rect">
            <a:avLst/>
          </a:prstGeom>
          <a:noFill/>
        </p:spPr>
        <p:txBody>
          <a:bodyPr wrap="none" lIns="0" tIns="0" rIns="0" rtlCol="0">
            <a:spAutoFit/>
          </a:bodyPr>
          <a:lstStyle/>
          <a:p>
            <a:pPr>
              <a:lnSpc>
                <a:spcPts val="1500"/>
              </a:lnSpc>
              <a:tabLst>
                <a:tab pos="88900" algn="l"/>
              </a:tabLst>
            </a:pPr>
            <a:r>
              <a:rPr lang="en-US" altLang="zh-CN" dirty="0" smtClean="0"/>
              <a:t>	</a:t>
            </a:r>
            <a:r>
              <a:rPr lang="en-US" altLang="zh-CN" sz="1200" b="1" dirty="0" smtClean="0">
                <a:solidFill>
                  <a:srgbClr val="595959"/>
                </a:solidFill>
                <a:latin typeface="Microsoft YaHei UI" pitchFamily="18" charset="0"/>
                <a:cs typeface="Microsoft YaHei UI" pitchFamily="18" charset="0"/>
              </a:rPr>
              <a:t>移动广告形式创新</a:t>
            </a:r>
          </a:p>
          <a:p>
            <a:pPr>
              <a:lnSpc>
                <a:spcPts val="1000"/>
              </a:lnSpc>
            </a:pPr>
            <a:endParaRPr lang="en-US" altLang="zh-CN" dirty="0" smtClean="0"/>
          </a:p>
          <a:p>
            <a:pPr>
              <a:lnSpc>
                <a:spcPts val="1000"/>
              </a:lnSpc>
            </a:pPr>
            <a:endParaRPr lang="en-US" altLang="zh-CN" dirty="0" smtClean="0"/>
          </a:p>
          <a:p>
            <a:pPr>
              <a:lnSpc>
                <a:spcPts val="1500"/>
              </a:lnSpc>
              <a:tabLst>
                <a:tab pos="88900" algn="l"/>
              </a:tabLst>
            </a:pPr>
            <a:r>
              <a:rPr lang="en-US" altLang="zh-CN" sz="996" dirty="0" smtClean="0">
                <a:solidFill>
                  <a:srgbClr val="617486"/>
                </a:solidFill>
                <a:latin typeface="Microsoft YaHei UI" pitchFamily="18" charset="0"/>
                <a:cs typeface="Microsoft YaHei UI" pitchFamily="18" charset="0"/>
              </a:rPr>
              <a:t>视频、原生广告等新的移</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动端广告形式正在不断涌</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现，为改善用户广告观</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感，提高移动端用户的广</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告接受度起到积极作用。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914388" y="2456688"/>
            <a:ext cx="309371" cy="1066800"/>
          </a:xfrm>
          <a:custGeom>
            <a:avLst/>
            <a:gdLst>
              <a:gd name="connsiteX0" fmla="*/ 0 w 309371"/>
              <a:gd name="connsiteY0" fmla="*/ 1066800 h 1066800"/>
              <a:gd name="connsiteX1" fmla="*/ 309371 w 309371"/>
              <a:gd name="connsiteY1" fmla="*/ 1066800 h 1066800"/>
              <a:gd name="connsiteX2" fmla="*/ 309371 w 309371"/>
              <a:gd name="connsiteY2" fmla="*/ 0 h 1066800"/>
              <a:gd name="connsiteX3" fmla="*/ 0 w 309371"/>
              <a:gd name="connsiteY3" fmla="*/ 0 h 1066800"/>
              <a:gd name="connsiteX4" fmla="*/ 0 w 309371"/>
              <a:gd name="connsiteY4" fmla="*/ 1066800 h 1066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1066800">
                <a:moveTo>
                  <a:pt x="0" y="1066800"/>
                </a:moveTo>
                <a:lnTo>
                  <a:pt x="309371" y="1066800"/>
                </a:lnTo>
                <a:lnTo>
                  <a:pt x="309371" y="0"/>
                </a:lnTo>
                <a:lnTo>
                  <a:pt x="0" y="0"/>
                </a:lnTo>
                <a:lnTo>
                  <a:pt x="0" y="1066800"/>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470647" y="2426207"/>
            <a:ext cx="309371" cy="1097280"/>
          </a:xfrm>
          <a:custGeom>
            <a:avLst/>
            <a:gdLst>
              <a:gd name="connsiteX0" fmla="*/ 0 w 309371"/>
              <a:gd name="connsiteY0" fmla="*/ 1097280 h 1097280"/>
              <a:gd name="connsiteX1" fmla="*/ 309371 w 309371"/>
              <a:gd name="connsiteY1" fmla="*/ 1097280 h 1097280"/>
              <a:gd name="connsiteX2" fmla="*/ 309371 w 309371"/>
              <a:gd name="connsiteY2" fmla="*/ 0 h 1097280"/>
              <a:gd name="connsiteX3" fmla="*/ 0 w 309371"/>
              <a:gd name="connsiteY3" fmla="*/ 0 h 1097280"/>
              <a:gd name="connsiteX4" fmla="*/ 0 w 309371"/>
              <a:gd name="connsiteY4" fmla="*/ 1097280 h 10972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1097280">
                <a:moveTo>
                  <a:pt x="0" y="1097280"/>
                </a:moveTo>
                <a:lnTo>
                  <a:pt x="309371" y="1097280"/>
                </a:lnTo>
                <a:lnTo>
                  <a:pt x="309371" y="0"/>
                </a:lnTo>
                <a:lnTo>
                  <a:pt x="0" y="0"/>
                </a:lnTo>
                <a:lnTo>
                  <a:pt x="0" y="1097280"/>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350263" y="3061716"/>
            <a:ext cx="309371" cy="461772"/>
          </a:xfrm>
          <a:custGeom>
            <a:avLst/>
            <a:gdLst>
              <a:gd name="connsiteX0" fmla="*/ 0 w 309371"/>
              <a:gd name="connsiteY0" fmla="*/ 0 h 461772"/>
              <a:gd name="connsiteX1" fmla="*/ 309371 w 309371"/>
              <a:gd name="connsiteY1" fmla="*/ 0 h 461772"/>
              <a:gd name="connsiteX2" fmla="*/ 309371 w 309371"/>
              <a:gd name="connsiteY2" fmla="*/ 461772 h 461772"/>
              <a:gd name="connsiteX3" fmla="*/ 0 w 309371"/>
              <a:gd name="connsiteY3" fmla="*/ 461772 h 461772"/>
              <a:gd name="connsiteX4" fmla="*/ 0 w 309371"/>
              <a:gd name="connsiteY4" fmla="*/ 0 h 4617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61772">
                <a:moveTo>
                  <a:pt x="0" y="0"/>
                </a:moveTo>
                <a:lnTo>
                  <a:pt x="309371" y="0"/>
                </a:lnTo>
                <a:lnTo>
                  <a:pt x="309371" y="461772"/>
                </a:lnTo>
                <a:lnTo>
                  <a:pt x="0" y="4617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906523" y="3022092"/>
            <a:ext cx="309372" cy="501395"/>
          </a:xfrm>
          <a:custGeom>
            <a:avLst/>
            <a:gdLst>
              <a:gd name="connsiteX0" fmla="*/ 0 w 309372"/>
              <a:gd name="connsiteY0" fmla="*/ 0 h 501395"/>
              <a:gd name="connsiteX1" fmla="*/ 309372 w 309372"/>
              <a:gd name="connsiteY1" fmla="*/ 0 h 501395"/>
              <a:gd name="connsiteX2" fmla="*/ 309372 w 309372"/>
              <a:gd name="connsiteY2" fmla="*/ 501395 h 501395"/>
              <a:gd name="connsiteX3" fmla="*/ 0 w 309372"/>
              <a:gd name="connsiteY3" fmla="*/ 501395 h 501395"/>
              <a:gd name="connsiteX4" fmla="*/ 0 w 309372"/>
              <a:gd name="connsiteY4" fmla="*/ 0 h 5013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01395">
                <a:moveTo>
                  <a:pt x="0" y="0"/>
                </a:moveTo>
                <a:lnTo>
                  <a:pt x="309372" y="0"/>
                </a:lnTo>
                <a:lnTo>
                  <a:pt x="309372" y="501395"/>
                </a:lnTo>
                <a:lnTo>
                  <a:pt x="0" y="50139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462783" y="2948939"/>
            <a:ext cx="309372" cy="574548"/>
          </a:xfrm>
          <a:custGeom>
            <a:avLst/>
            <a:gdLst>
              <a:gd name="connsiteX0" fmla="*/ 0 w 309372"/>
              <a:gd name="connsiteY0" fmla="*/ 0 h 574548"/>
              <a:gd name="connsiteX1" fmla="*/ 309372 w 309372"/>
              <a:gd name="connsiteY1" fmla="*/ 0 h 574548"/>
              <a:gd name="connsiteX2" fmla="*/ 309372 w 309372"/>
              <a:gd name="connsiteY2" fmla="*/ 574548 h 574548"/>
              <a:gd name="connsiteX3" fmla="*/ 0 w 309372"/>
              <a:gd name="connsiteY3" fmla="*/ 574548 h 574548"/>
              <a:gd name="connsiteX4" fmla="*/ 0 w 309372"/>
              <a:gd name="connsiteY4" fmla="*/ 0 h 5745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74548">
                <a:moveTo>
                  <a:pt x="0" y="0"/>
                </a:moveTo>
                <a:lnTo>
                  <a:pt x="309372" y="0"/>
                </a:lnTo>
                <a:lnTo>
                  <a:pt x="309372" y="574548"/>
                </a:lnTo>
                <a:lnTo>
                  <a:pt x="0" y="5745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019044" y="2973323"/>
            <a:ext cx="309372" cy="550164"/>
          </a:xfrm>
          <a:custGeom>
            <a:avLst/>
            <a:gdLst>
              <a:gd name="connsiteX0" fmla="*/ 0 w 309372"/>
              <a:gd name="connsiteY0" fmla="*/ 0 h 550164"/>
              <a:gd name="connsiteX1" fmla="*/ 309371 w 309372"/>
              <a:gd name="connsiteY1" fmla="*/ 0 h 550164"/>
              <a:gd name="connsiteX2" fmla="*/ 309371 w 309372"/>
              <a:gd name="connsiteY2" fmla="*/ 550164 h 550164"/>
              <a:gd name="connsiteX3" fmla="*/ 0 w 309372"/>
              <a:gd name="connsiteY3" fmla="*/ 550164 h 550164"/>
              <a:gd name="connsiteX4" fmla="*/ 0 w 309372"/>
              <a:gd name="connsiteY4" fmla="*/ 0 h 5501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0164">
                <a:moveTo>
                  <a:pt x="0" y="0"/>
                </a:moveTo>
                <a:lnTo>
                  <a:pt x="309371" y="0"/>
                </a:lnTo>
                <a:lnTo>
                  <a:pt x="309371" y="550164"/>
                </a:lnTo>
                <a:lnTo>
                  <a:pt x="0" y="5501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575303" y="2962655"/>
            <a:ext cx="309372" cy="560832"/>
          </a:xfrm>
          <a:custGeom>
            <a:avLst/>
            <a:gdLst>
              <a:gd name="connsiteX0" fmla="*/ 0 w 309372"/>
              <a:gd name="connsiteY0" fmla="*/ 0 h 560832"/>
              <a:gd name="connsiteX1" fmla="*/ 309372 w 309372"/>
              <a:gd name="connsiteY1" fmla="*/ 0 h 560832"/>
              <a:gd name="connsiteX2" fmla="*/ 309372 w 309372"/>
              <a:gd name="connsiteY2" fmla="*/ 560832 h 560832"/>
              <a:gd name="connsiteX3" fmla="*/ 0 w 309372"/>
              <a:gd name="connsiteY3" fmla="*/ 560832 h 560832"/>
              <a:gd name="connsiteX4" fmla="*/ 0 w 309372"/>
              <a:gd name="connsiteY4" fmla="*/ 0 h 5608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60832">
                <a:moveTo>
                  <a:pt x="0" y="0"/>
                </a:moveTo>
                <a:lnTo>
                  <a:pt x="309372" y="0"/>
                </a:lnTo>
                <a:lnTo>
                  <a:pt x="309372" y="560832"/>
                </a:lnTo>
                <a:lnTo>
                  <a:pt x="0" y="5608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131564" y="2845307"/>
            <a:ext cx="309371" cy="678180"/>
          </a:xfrm>
          <a:custGeom>
            <a:avLst/>
            <a:gdLst>
              <a:gd name="connsiteX0" fmla="*/ 0 w 309371"/>
              <a:gd name="connsiteY0" fmla="*/ 0 h 678180"/>
              <a:gd name="connsiteX1" fmla="*/ 309371 w 309371"/>
              <a:gd name="connsiteY1" fmla="*/ 0 h 678180"/>
              <a:gd name="connsiteX2" fmla="*/ 309371 w 309371"/>
              <a:gd name="connsiteY2" fmla="*/ 678180 h 678180"/>
              <a:gd name="connsiteX3" fmla="*/ 0 w 309371"/>
              <a:gd name="connsiteY3" fmla="*/ 678180 h 678180"/>
              <a:gd name="connsiteX4" fmla="*/ 0 w 309371"/>
              <a:gd name="connsiteY4" fmla="*/ 0 h 6781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678180">
                <a:moveTo>
                  <a:pt x="0" y="0"/>
                </a:moveTo>
                <a:lnTo>
                  <a:pt x="309371" y="0"/>
                </a:lnTo>
                <a:lnTo>
                  <a:pt x="309371" y="678180"/>
                </a:lnTo>
                <a:lnTo>
                  <a:pt x="0" y="67818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689347" y="2753867"/>
            <a:ext cx="307848" cy="769620"/>
          </a:xfrm>
          <a:custGeom>
            <a:avLst/>
            <a:gdLst>
              <a:gd name="connsiteX0" fmla="*/ 0 w 307848"/>
              <a:gd name="connsiteY0" fmla="*/ 0 h 769620"/>
              <a:gd name="connsiteX1" fmla="*/ 307848 w 307848"/>
              <a:gd name="connsiteY1" fmla="*/ 0 h 769620"/>
              <a:gd name="connsiteX2" fmla="*/ 307848 w 307848"/>
              <a:gd name="connsiteY2" fmla="*/ 769620 h 769620"/>
              <a:gd name="connsiteX3" fmla="*/ 0 w 307848"/>
              <a:gd name="connsiteY3" fmla="*/ 769620 h 769620"/>
              <a:gd name="connsiteX4" fmla="*/ 0 w 307848"/>
              <a:gd name="connsiteY4" fmla="*/ 0 h 7696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769620">
                <a:moveTo>
                  <a:pt x="0" y="0"/>
                </a:moveTo>
                <a:lnTo>
                  <a:pt x="307848" y="0"/>
                </a:lnTo>
                <a:lnTo>
                  <a:pt x="307848" y="769620"/>
                </a:lnTo>
                <a:lnTo>
                  <a:pt x="0" y="76962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245608" y="2711195"/>
            <a:ext cx="307847" cy="812292"/>
          </a:xfrm>
          <a:custGeom>
            <a:avLst/>
            <a:gdLst>
              <a:gd name="connsiteX0" fmla="*/ 0 w 307847"/>
              <a:gd name="connsiteY0" fmla="*/ 0 h 812292"/>
              <a:gd name="connsiteX1" fmla="*/ 307847 w 307847"/>
              <a:gd name="connsiteY1" fmla="*/ 0 h 812292"/>
              <a:gd name="connsiteX2" fmla="*/ 307847 w 307847"/>
              <a:gd name="connsiteY2" fmla="*/ 812292 h 812292"/>
              <a:gd name="connsiteX3" fmla="*/ 0 w 307847"/>
              <a:gd name="connsiteY3" fmla="*/ 812292 h 812292"/>
              <a:gd name="connsiteX4" fmla="*/ 0 w 307847"/>
              <a:gd name="connsiteY4" fmla="*/ 0 h 8122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812292">
                <a:moveTo>
                  <a:pt x="0" y="0"/>
                </a:moveTo>
                <a:lnTo>
                  <a:pt x="307847" y="0"/>
                </a:lnTo>
                <a:lnTo>
                  <a:pt x="307847" y="812292"/>
                </a:lnTo>
                <a:lnTo>
                  <a:pt x="0" y="8122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801867" y="2726435"/>
            <a:ext cx="309372" cy="797052"/>
          </a:xfrm>
          <a:custGeom>
            <a:avLst/>
            <a:gdLst>
              <a:gd name="connsiteX0" fmla="*/ 0 w 309372"/>
              <a:gd name="connsiteY0" fmla="*/ 0 h 797052"/>
              <a:gd name="connsiteX1" fmla="*/ 309372 w 309372"/>
              <a:gd name="connsiteY1" fmla="*/ 0 h 797052"/>
              <a:gd name="connsiteX2" fmla="*/ 309372 w 309372"/>
              <a:gd name="connsiteY2" fmla="*/ 797052 h 797052"/>
              <a:gd name="connsiteX3" fmla="*/ 0 w 309372"/>
              <a:gd name="connsiteY3" fmla="*/ 797052 h 797052"/>
              <a:gd name="connsiteX4" fmla="*/ 0 w 309372"/>
              <a:gd name="connsiteY4" fmla="*/ 0 h 797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797052">
                <a:moveTo>
                  <a:pt x="0" y="0"/>
                </a:moveTo>
                <a:lnTo>
                  <a:pt x="309372" y="0"/>
                </a:lnTo>
                <a:lnTo>
                  <a:pt x="309372" y="797052"/>
                </a:lnTo>
                <a:lnTo>
                  <a:pt x="0" y="7970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358128" y="2609088"/>
            <a:ext cx="309371" cy="914400"/>
          </a:xfrm>
          <a:custGeom>
            <a:avLst/>
            <a:gdLst>
              <a:gd name="connsiteX0" fmla="*/ 0 w 309371"/>
              <a:gd name="connsiteY0" fmla="*/ 0 h 914400"/>
              <a:gd name="connsiteX1" fmla="*/ 309371 w 309371"/>
              <a:gd name="connsiteY1" fmla="*/ 0 h 914400"/>
              <a:gd name="connsiteX2" fmla="*/ 309371 w 309371"/>
              <a:gd name="connsiteY2" fmla="*/ 914400 h 914400"/>
              <a:gd name="connsiteX3" fmla="*/ 0 w 309371"/>
              <a:gd name="connsiteY3" fmla="*/ 914400 h 914400"/>
              <a:gd name="connsiteX4" fmla="*/ 0 w 309371"/>
              <a:gd name="connsiteY4" fmla="*/ 0 h 914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14400">
                <a:moveTo>
                  <a:pt x="0" y="0"/>
                </a:moveTo>
                <a:lnTo>
                  <a:pt x="309371" y="0"/>
                </a:lnTo>
                <a:lnTo>
                  <a:pt x="309371" y="914400"/>
                </a:lnTo>
                <a:lnTo>
                  <a:pt x="0" y="9144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220469" y="3517138"/>
            <a:ext cx="6689343" cy="21844"/>
          </a:xfrm>
          <a:custGeom>
            <a:avLst/>
            <a:gdLst>
              <a:gd name="connsiteX0" fmla="*/ 6350 w 6689343"/>
              <a:gd name="connsiteY0" fmla="*/ 6350 h 21844"/>
              <a:gd name="connsiteX1" fmla="*/ 6682994 w 6689343"/>
              <a:gd name="connsiteY1" fmla="*/ 6350 h 21844"/>
            </a:gdLst>
            <a:ahLst/>
            <a:cxnLst>
              <a:cxn ang="0">
                <a:pos x="connsiteX0" y="connsiteY0"/>
              </a:cxn>
              <a:cxn ang="1">
                <a:pos x="connsiteX1" y="connsiteY1"/>
              </a:cxn>
            </a:cxnLst>
            <a:rect l="l" t="t" r="r" b="b"/>
            <a:pathLst>
              <a:path w="6689343" h="21844">
                <a:moveTo>
                  <a:pt x="6350" y="6350"/>
                </a:moveTo>
                <a:lnTo>
                  <a:pt x="6682994"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46732" y="2235707"/>
            <a:ext cx="5591555" cy="213360"/>
          </a:xfrm>
          <a:custGeom>
            <a:avLst/>
            <a:gdLst>
              <a:gd name="connsiteX0" fmla="*/ 13716 w 5591555"/>
              <a:gd name="connsiteY0" fmla="*/ 103632 h 213360"/>
              <a:gd name="connsiteX1" fmla="*/ 571500 w 5591555"/>
              <a:gd name="connsiteY1" fmla="*/ 62484 h 213360"/>
              <a:gd name="connsiteX2" fmla="*/ 1127760 w 5591555"/>
              <a:gd name="connsiteY2" fmla="*/ 199644 h 213360"/>
              <a:gd name="connsiteX3" fmla="*/ 1684020 w 5591555"/>
              <a:gd name="connsiteY3" fmla="*/ 155448 h 213360"/>
              <a:gd name="connsiteX4" fmla="*/ 2240279 w 5591555"/>
              <a:gd name="connsiteY4" fmla="*/ 13716 h 213360"/>
              <a:gd name="connsiteX5" fmla="*/ 2796539 w 5591555"/>
              <a:gd name="connsiteY5" fmla="*/ 67056 h 213360"/>
              <a:gd name="connsiteX6" fmla="*/ 3352800 w 5591555"/>
              <a:gd name="connsiteY6" fmla="*/ 129540 h 213360"/>
              <a:gd name="connsiteX7" fmla="*/ 3909059 w 5591555"/>
              <a:gd name="connsiteY7" fmla="*/ 182880 h 213360"/>
              <a:gd name="connsiteX8" fmla="*/ 4465320 w 5591555"/>
              <a:gd name="connsiteY8" fmla="*/ 59436 h 213360"/>
              <a:gd name="connsiteX9" fmla="*/ 5021579 w 5591555"/>
              <a:gd name="connsiteY9" fmla="*/ 44196 h 213360"/>
              <a:gd name="connsiteX10" fmla="*/ 5577839 w 5591555"/>
              <a:gd name="connsiteY10" fmla="*/ 147827 h 2133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213360">
                <a:moveTo>
                  <a:pt x="13716" y="103632"/>
                </a:moveTo>
                <a:lnTo>
                  <a:pt x="571500" y="62484"/>
                </a:lnTo>
                <a:lnTo>
                  <a:pt x="1127760" y="199644"/>
                </a:lnTo>
                <a:lnTo>
                  <a:pt x="1684020" y="155448"/>
                </a:lnTo>
                <a:lnTo>
                  <a:pt x="2240279" y="13716"/>
                </a:lnTo>
                <a:lnTo>
                  <a:pt x="2796539" y="67056"/>
                </a:lnTo>
                <a:lnTo>
                  <a:pt x="3352800" y="129540"/>
                </a:lnTo>
                <a:lnTo>
                  <a:pt x="3909059" y="182880"/>
                </a:lnTo>
                <a:lnTo>
                  <a:pt x="4465320" y="59436"/>
                </a:lnTo>
                <a:lnTo>
                  <a:pt x="5021579" y="44196"/>
                </a:lnTo>
                <a:lnTo>
                  <a:pt x="5577839" y="147827"/>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003044" y="228180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996694" y="2275458"/>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60827" y="22406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526" y="114300"/>
                  <a:pt x="0" y="88646"/>
                  <a:pt x="0" y="57150"/>
                </a:cubicBezTo>
                <a:cubicBezTo>
                  <a:pt x="0" y="25527"/>
                  <a:pt x="25526" y="0"/>
                  <a:pt x="57150" y="0"/>
                </a:cubicBezTo>
                <a:cubicBezTo>
                  <a:pt x="88773"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554477" y="22343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1876" y="120650"/>
                  <a:pt x="6350" y="94996"/>
                  <a:pt x="6350" y="63500"/>
                </a:cubicBezTo>
                <a:cubicBezTo>
                  <a:pt x="6350" y="31877"/>
                  <a:pt x="31876" y="6350"/>
                  <a:pt x="63500" y="6350"/>
                </a:cubicBezTo>
                <a:cubicBezTo>
                  <a:pt x="95123"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7088" y="23778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110738" y="23714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73347" y="23336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666997" y="23272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9608"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223258" y="218554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85867" y="22452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7" y="114300"/>
                  <a:pt x="0" y="88646"/>
                  <a:pt x="0" y="57150"/>
                </a:cubicBezTo>
                <a:cubicBezTo>
                  <a:pt x="0" y="25527"/>
                  <a:pt x="25527"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779517" y="22388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7" y="120650"/>
                  <a:pt x="6350" y="94996"/>
                  <a:pt x="6350" y="63500"/>
                </a:cubicBezTo>
                <a:cubicBezTo>
                  <a:pt x="6350" y="31877"/>
                  <a:pt x="31877"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42128" y="23077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335778" y="23013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8388" y="23610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892038" y="23547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54647" y="22376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448297" y="22312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10907" y="22223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004557" y="22160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7168" y="232600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560818" y="231965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849879" y="4034028"/>
            <a:ext cx="243840" cy="74676"/>
          </a:xfrm>
          <a:custGeom>
            <a:avLst/>
            <a:gdLst>
              <a:gd name="connsiteX0" fmla="*/ 0 w 243840"/>
              <a:gd name="connsiteY0" fmla="*/ 74675 h 74676"/>
              <a:gd name="connsiteX1" fmla="*/ 243840 w 243840"/>
              <a:gd name="connsiteY1" fmla="*/ 74675 h 74676"/>
              <a:gd name="connsiteX2" fmla="*/ 243840 w 243840"/>
              <a:gd name="connsiteY2" fmla="*/ 0 h 74676"/>
              <a:gd name="connsiteX3" fmla="*/ 0 w 243840"/>
              <a:gd name="connsiteY3" fmla="*/ 0 h 74676"/>
              <a:gd name="connsiteX4" fmla="*/ 0 w 24384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5"/>
                </a:moveTo>
                <a:lnTo>
                  <a:pt x="243840" y="74675"/>
                </a:lnTo>
                <a:lnTo>
                  <a:pt x="243840" y="0"/>
                </a:lnTo>
                <a:lnTo>
                  <a:pt x="0" y="0"/>
                </a:lnTo>
                <a:lnTo>
                  <a:pt x="0" y="746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5326380" y="405841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5423915" y="4032503"/>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5417565" y="4026153"/>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9" name="TextBox 1"/>
          <p:cNvSpPr txBox="1"/>
          <p:nvPr/>
        </p:nvSpPr>
        <p:spPr>
          <a:xfrm>
            <a:off x="1384300" y="31496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4.0</a:t>
            </a:r>
          </a:p>
        </p:txBody>
      </p:sp>
      <p:sp>
        <p:nvSpPr>
          <p:cNvPr id="1040" name="TextBox 1"/>
          <p:cNvSpPr txBox="1"/>
          <p:nvPr/>
        </p:nvSpPr>
        <p:spPr>
          <a:xfrm>
            <a:off x="1943100" y="30988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4.4</a:t>
            </a:r>
          </a:p>
        </p:txBody>
      </p:sp>
      <p:sp>
        <p:nvSpPr>
          <p:cNvPr id="1041" name="TextBox 1"/>
          <p:cNvSpPr txBox="1"/>
          <p:nvPr/>
        </p:nvSpPr>
        <p:spPr>
          <a:xfrm>
            <a:off x="2489200" y="30353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5.0</a:t>
            </a:r>
          </a:p>
        </p:txBody>
      </p:sp>
      <p:sp>
        <p:nvSpPr>
          <p:cNvPr id="1042" name="TextBox 1"/>
          <p:cNvSpPr txBox="1"/>
          <p:nvPr/>
        </p:nvSpPr>
        <p:spPr>
          <a:xfrm>
            <a:off x="3048000" y="3060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4.8</a:t>
            </a:r>
          </a:p>
        </p:txBody>
      </p:sp>
      <p:sp>
        <p:nvSpPr>
          <p:cNvPr id="1043" name="TextBox 1"/>
          <p:cNvSpPr txBox="1"/>
          <p:nvPr/>
        </p:nvSpPr>
        <p:spPr>
          <a:xfrm>
            <a:off x="3606800" y="3048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4.9</a:t>
            </a:r>
          </a:p>
        </p:txBody>
      </p:sp>
      <p:sp>
        <p:nvSpPr>
          <p:cNvPr id="1044" name="TextBox 1"/>
          <p:cNvSpPr txBox="1"/>
          <p:nvPr/>
        </p:nvSpPr>
        <p:spPr>
          <a:xfrm>
            <a:off x="4165600" y="2933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5.9</a:t>
            </a:r>
          </a:p>
        </p:txBody>
      </p:sp>
      <p:sp>
        <p:nvSpPr>
          <p:cNvPr id="1045" name="TextBox 1"/>
          <p:cNvSpPr txBox="1"/>
          <p:nvPr/>
        </p:nvSpPr>
        <p:spPr>
          <a:xfrm>
            <a:off x="4724400" y="28321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6.7</a:t>
            </a:r>
          </a:p>
        </p:txBody>
      </p:sp>
      <p:sp>
        <p:nvSpPr>
          <p:cNvPr id="1046" name="TextBox 1"/>
          <p:cNvSpPr txBox="1"/>
          <p:nvPr/>
        </p:nvSpPr>
        <p:spPr>
          <a:xfrm>
            <a:off x="5283200" y="2794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7.1</a:t>
            </a:r>
          </a:p>
        </p:txBody>
      </p:sp>
      <p:sp>
        <p:nvSpPr>
          <p:cNvPr id="1047" name="TextBox 1"/>
          <p:cNvSpPr txBox="1"/>
          <p:nvPr/>
        </p:nvSpPr>
        <p:spPr>
          <a:xfrm>
            <a:off x="5829300" y="2806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6.9</a:t>
            </a:r>
          </a:p>
        </p:txBody>
      </p:sp>
      <p:sp>
        <p:nvSpPr>
          <p:cNvPr id="1048" name="TextBox 1"/>
          <p:cNvSpPr txBox="1"/>
          <p:nvPr/>
        </p:nvSpPr>
        <p:spPr>
          <a:xfrm>
            <a:off x="6388100" y="26924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8.0</a:t>
            </a:r>
          </a:p>
        </p:txBody>
      </p:sp>
      <p:sp>
        <p:nvSpPr>
          <p:cNvPr id="1049" name="TextBox 1"/>
          <p:cNvSpPr txBox="1"/>
          <p:nvPr/>
        </p:nvSpPr>
        <p:spPr>
          <a:xfrm>
            <a:off x="6946900" y="2540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9.3</a:t>
            </a:r>
          </a:p>
        </p:txBody>
      </p:sp>
      <p:sp>
        <p:nvSpPr>
          <p:cNvPr id="1050" name="TextBox 1"/>
          <p:cNvSpPr txBox="1"/>
          <p:nvPr/>
        </p:nvSpPr>
        <p:spPr>
          <a:xfrm>
            <a:off x="7505700" y="25146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9.6</a:t>
            </a:r>
          </a:p>
        </p:txBody>
      </p:sp>
      <p:sp>
        <p:nvSpPr>
          <p:cNvPr id="1051" name="TextBox 1"/>
          <p:cNvSpPr txBox="1"/>
          <p:nvPr/>
        </p:nvSpPr>
        <p:spPr>
          <a:xfrm>
            <a:off x="1879600" y="1993900"/>
            <a:ext cx="3429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8.8%</a:t>
            </a:r>
          </a:p>
        </p:txBody>
      </p:sp>
      <p:sp>
        <p:nvSpPr>
          <p:cNvPr id="1052" name="TextBox 1"/>
          <p:cNvSpPr txBox="1"/>
          <p:nvPr/>
        </p:nvSpPr>
        <p:spPr>
          <a:xfrm>
            <a:off x="2387600" y="19431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14.3%</a:t>
            </a:r>
          </a:p>
        </p:txBody>
      </p:sp>
      <p:sp>
        <p:nvSpPr>
          <p:cNvPr id="1053" name="TextBox 1"/>
          <p:cNvSpPr txBox="1"/>
          <p:nvPr/>
        </p:nvSpPr>
        <p:spPr>
          <a:xfrm>
            <a:off x="2959100" y="20828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-4.1%</a:t>
            </a:r>
          </a:p>
        </p:txBody>
      </p:sp>
      <p:sp>
        <p:nvSpPr>
          <p:cNvPr id="1054" name="TextBox 1"/>
          <p:cNvSpPr txBox="1"/>
          <p:nvPr/>
        </p:nvSpPr>
        <p:spPr>
          <a:xfrm>
            <a:off x="3543300" y="20447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1.9%</a:t>
            </a:r>
          </a:p>
        </p:txBody>
      </p:sp>
      <p:sp>
        <p:nvSpPr>
          <p:cNvPr id="1055" name="TextBox 1"/>
          <p:cNvSpPr txBox="1"/>
          <p:nvPr/>
        </p:nvSpPr>
        <p:spPr>
          <a:xfrm>
            <a:off x="4064000" y="1892300"/>
            <a:ext cx="990600" cy="254000"/>
          </a:xfrm>
          <a:prstGeom prst="rect">
            <a:avLst/>
          </a:prstGeom>
          <a:noFill/>
        </p:spPr>
        <p:txBody>
          <a:bodyPr wrap="none" lIns="0" tIns="0" rIns="0" rtlCol="0">
            <a:spAutoFit/>
          </a:bodyPr>
          <a:lstStyle/>
          <a:p>
            <a:pPr>
              <a:lnSpc>
                <a:spcPts val="2000"/>
              </a:lnSpc>
              <a:tabLst/>
            </a:pPr>
            <a:r>
              <a:rPr lang="en-US" altLang="zh-CN" sz="1200" dirty="0" smtClean="0">
                <a:solidFill>
                  <a:srgbClr val="8087A4"/>
                </a:solidFill>
                <a:latin typeface="Microsoft YaHei UI" pitchFamily="18" charset="0"/>
                <a:cs typeface="Microsoft YaHei UI" pitchFamily="18" charset="0"/>
              </a:rPr>
              <a:t>20.9%</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13.6%</a:t>
            </a:r>
          </a:p>
        </p:txBody>
      </p:sp>
      <p:sp>
        <p:nvSpPr>
          <p:cNvPr id="1056" name="TextBox 1"/>
          <p:cNvSpPr txBox="1"/>
          <p:nvPr/>
        </p:nvSpPr>
        <p:spPr>
          <a:xfrm>
            <a:off x="5219700" y="20193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5.4%</a:t>
            </a:r>
          </a:p>
        </p:txBody>
      </p:sp>
      <p:sp>
        <p:nvSpPr>
          <p:cNvPr id="1057" name="TextBox 1"/>
          <p:cNvSpPr txBox="1"/>
          <p:nvPr/>
        </p:nvSpPr>
        <p:spPr>
          <a:xfrm>
            <a:off x="5740400" y="20701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-1.8%</a:t>
            </a:r>
          </a:p>
        </p:txBody>
      </p:sp>
      <p:sp>
        <p:nvSpPr>
          <p:cNvPr id="1058" name="TextBox 1"/>
          <p:cNvSpPr txBox="1"/>
          <p:nvPr/>
        </p:nvSpPr>
        <p:spPr>
          <a:xfrm>
            <a:off x="6286500" y="1930400"/>
            <a:ext cx="990600" cy="203200"/>
          </a:xfrm>
          <a:prstGeom prst="rect">
            <a:avLst/>
          </a:prstGeom>
          <a:noFill/>
        </p:spPr>
        <p:txBody>
          <a:bodyPr wrap="none" lIns="0" tIns="0" rIns="0" rtlCol="0">
            <a:spAutoFit/>
          </a:bodyPr>
          <a:lstStyle/>
          <a:p>
            <a:pPr>
              <a:lnSpc>
                <a:spcPts val="1600"/>
              </a:lnSpc>
              <a:tabLst/>
            </a:pPr>
            <a:r>
              <a:rPr lang="en-US" altLang="zh-CN" sz="1200" dirty="0" smtClean="0">
                <a:solidFill>
                  <a:srgbClr val="8087A4"/>
                </a:solidFill>
                <a:latin typeface="Microsoft YaHei UI" pitchFamily="18" charset="0"/>
                <a:cs typeface="Microsoft YaHei UI" pitchFamily="18" charset="0"/>
              </a:rPr>
              <a:t>14.7%</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16.7%</a:t>
            </a:r>
          </a:p>
        </p:txBody>
      </p:sp>
      <p:sp>
        <p:nvSpPr>
          <p:cNvPr id="1059" name="TextBox 1"/>
          <p:cNvSpPr txBox="1"/>
          <p:nvPr/>
        </p:nvSpPr>
        <p:spPr>
          <a:xfrm>
            <a:off x="7442200" y="2032000"/>
            <a:ext cx="3429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2.9%</a:t>
            </a:r>
          </a:p>
        </p:txBody>
      </p:sp>
      <p:sp>
        <p:nvSpPr>
          <p:cNvPr id="1060" name="TextBox 1"/>
          <p:cNvSpPr txBox="1"/>
          <p:nvPr/>
        </p:nvSpPr>
        <p:spPr>
          <a:xfrm>
            <a:off x="12954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1" name="TextBox 1"/>
          <p:cNvSpPr txBox="1"/>
          <p:nvPr/>
        </p:nvSpPr>
        <p:spPr>
          <a:xfrm>
            <a:off x="18542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2" name="TextBox 1"/>
          <p:cNvSpPr txBox="1"/>
          <p:nvPr/>
        </p:nvSpPr>
        <p:spPr>
          <a:xfrm>
            <a:off x="24130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3" name="TextBox 1"/>
          <p:cNvSpPr txBox="1"/>
          <p:nvPr/>
        </p:nvSpPr>
        <p:spPr>
          <a:xfrm>
            <a:off x="29718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4" name="TextBox 1"/>
          <p:cNvSpPr txBox="1"/>
          <p:nvPr/>
        </p:nvSpPr>
        <p:spPr>
          <a:xfrm>
            <a:off x="35179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5" name="TextBox 1"/>
          <p:cNvSpPr txBox="1"/>
          <p:nvPr/>
        </p:nvSpPr>
        <p:spPr>
          <a:xfrm>
            <a:off x="40767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6" name="TextBox 1"/>
          <p:cNvSpPr txBox="1"/>
          <p:nvPr/>
        </p:nvSpPr>
        <p:spPr>
          <a:xfrm>
            <a:off x="46355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7" name="TextBox 1"/>
          <p:cNvSpPr txBox="1"/>
          <p:nvPr/>
        </p:nvSpPr>
        <p:spPr>
          <a:xfrm>
            <a:off x="51943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8" name="TextBox 1"/>
          <p:cNvSpPr txBox="1"/>
          <p:nvPr/>
        </p:nvSpPr>
        <p:spPr>
          <a:xfrm>
            <a:off x="5753100" y="3606800"/>
            <a:ext cx="209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69" name="TextBox 1"/>
          <p:cNvSpPr txBox="1"/>
          <p:nvPr/>
        </p:nvSpPr>
        <p:spPr>
          <a:xfrm>
            <a:off x="393700" y="254000"/>
            <a:ext cx="8026400" cy="1435100"/>
          </a:xfrm>
          <a:prstGeom prst="rect">
            <a:avLst/>
          </a:prstGeom>
          <a:noFill/>
        </p:spPr>
        <p:txBody>
          <a:bodyPr wrap="none" lIns="0" tIns="0" rIns="0" rtlCol="0">
            <a:spAutoFit/>
          </a:bodyPr>
          <a:lstStyle/>
          <a:p>
            <a:pPr>
              <a:lnSpc>
                <a:spcPts val="1400"/>
              </a:lnSpc>
              <a:tabLst>
                <a:tab pos="241300" algn="l"/>
                <a:tab pos="2413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2413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年各大电商网站都开始发力移动端，借着双</a:t>
            </a:r>
            <a:r>
              <a:rPr lang="en-US" altLang="zh-CN" sz="1403" b="1" dirty="0" smtClean="0">
                <a:solidFill>
                  <a:srgbClr val="1B88EA"/>
                </a:solidFill>
                <a:latin typeface="Tahoma" pitchFamily="18" charset="0"/>
                <a:cs typeface="Tahoma" pitchFamily="18" charset="0"/>
              </a:rPr>
              <a:t>11</a:t>
            </a:r>
            <a:r>
              <a:rPr lang="en-US" altLang="zh-CN" sz="1403" b="1" dirty="0" smtClean="0">
                <a:solidFill>
                  <a:srgbClr val="1B88EA"/>
                </a:solidFill>
                <a:latin typeface="Microsoft YaHei UI" pitchFamily="18" charset="0"/>
                <a:cs typeface="Microsoft YaHei UI" pitchFamily="18" charset="0"/>
              </a:rPr>
              <a:t>促销的东风，移动电商发展迅速，用户数持续上</a:t>
            </a:r>
          </a:p>
          <a:p>
            <a:pPr>
              <a:lnSpc>
                <a:spcPts val="2000"/>
              </a:lnSpc>
              <a:tabLst>
                <a:tab pos="241300" algn="l"/>
                <a:tab pos="24130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涨，达</a:t>
            </a:r>
            <a:r>
              <a:rPr lang="en-US" altLang="zh-CN" sz="1403" b="1" dirty="0" smtClean="0">
                <a:solidFill>
                  <a:srgbClr val="1B88EA"/>
                </a:solidFill>
                <a:latin typeface="Tahoma" pitchFamily="18" charset="0"/>
                <a:cs typeface="Tahoma" pitchFamily="18" charset="0"/>
              </a:rPr>
              <a:t>9.6</a:t>
            </a:r>
            <a:r>
              <a:rPr lang="en-US" altLang="zh-CN" sz="1403" b="1" dirty="0" smtClean="0">
                <a:solidFill>
                  <a:srgbClr val="1B88EA"/>
                </a:solidFill>
                <a:latin typeface="Microsoft YaHei UI" pitchFamily="18" charset="0"/>
                <a:cs typeface="Microsoft YaHei UI" pitchFamily="18" charset="0"/>
              </a:rPr>
              <a:t>亿，较年初增长了</a:t>
            </a:r>
            <a:r>
              <a:rPr lang="en-US" altLang="zh-CN" sz="1403" b="1" dirty="0" smtClean="0">
                <a:solidFill>
                  <a:srgbClr val="1B88EA"/>
                </a:solidFill>
                <a:latin typeface="Tahoma" pitchFamily="18" charset="0"/>
                <a:cs typeface="Tahoma" pitchFamily="18" charset="0"/>
              </a:rPr>
              <a:t>137.8%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413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2014年1月-12月移动电商行业用户规模及增长率</a:t>
            </a:r>
          </a:p>
        </p:txBody>
      </p:sp>
      <p:sp>
        <p:nvSpPr>
          <p:cNvPr id="1070" name="TextBox 1"/>
          <p:cNvSpPr txBox="1"/>
          <p:nvPr/>
        </p:nvSpPr>
        <p:spPr>
          <a:xfrm>
            <a:off x="3111500" y="39751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移动电商行业用户规模（亿台）</a:t>
            </a:r>
          </a:p>
        </p:txBody>
      </p:sp>
      <p:sp>
        <p:nvSpPr>
          <p:cNvPr id="1071" name="TextBox 1"/>
          <p:cNvSpPr txBox="1"/>
          <p:nvPr/>
        </p:nvSpPr>
        <p:spPr>
          <a:xfrm>
            <a:off x="5600700" y="39751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90500" cy="262128"/>
          </a:xfrm>
          <a:custGeom>
            <a:avLst/>
            <a:gdLst>
              <a:gd name="connsiteX0" fmla="*/ 0 w 190500"/>
              <a:gd name="connsiteY0" fmla="*/ 262127 h 262128"/>
              <a:gd name="connsiteX1" fmla="*/ 190500 w 190500"/>
              <a:gd name="connsiteY1" fmla="*/ 262127 h 262128"/>
              <a:gd name="connsiteX2" fmla="*/ 190500 w 190500"/>
              <a:gd name="connsiteY2" fmla="*/ 0 h 262128"/>
              <a:gd name="connsiteX3" fmla="*/ 0 w 190500"/>
              <a:gd name="connsiteY3" fmla="*/ 0 h 262128"/>
              <a:gd name="connsiteX4" fmla="*/ 0 w 190500"/>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262128">
                <a:moveTo>
                  <a:pt x="0" y="262127"/>
                </a:moveTo>
                <a:lnTo>
                  <a:pt x="190500" y="262127"/>
                </a:lnTo>
                <a:lnTo>
                  <a:pt x="19050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95072" cy="262128"/>
          </a:xfrm>
          <a:custGeom>
            <a:avLst/>
            <a:gdLst>
              <a:gd name="connsiteX0" fmla="*/ 0 w 195072"/>
              <a:gd name="connsiteY0" fmla="*/ 262128 h 262128"/>
              <a:gd name="connsiteX1" fmla="*/ 195072 w 195072"/>
              <a:gd name="connsiteY1" fmla="*/ 262128 h 262128"/>
              <a:gd name="connsiteX2" fmla="*/ 195072 w 195072"/>
              <a:gd name="connsiteY2" fmla="*/ 0 h 262128"/>
              <a:gd name="connsiteX3" fmla="*/ 0 w 195072"/>
              <a:gd name="connsiteY3" fmla="*/ 0 h 262128"/>
              <a:gd name="connsiteX4" fmla="*/ 0 w 195072"/>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072" h="262128">
                <a:moveTo>
                  <a:pt x="0" y="262128"/>
                </a:moveTo>
                <a:lnTo>
                  <a:pt x="195072" y="262128"/>
                </a:lnTo>
                <a:lnTo>
                  <a:pt x="195072"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195072" cy="262127"/>
          </a:xfrm>
          <a:custGeom>
            <a:avLst/>
            <a:gdLst>
              <a:gd name="connsiteX0" fmla="*/ 0 w 195072"/>
              <a:gd name="connsiteY0" fmla="*/ 262127 h 262127"/>
              <a:gd name="connsiteX1" fmla="*/ 195072 w 195072"/>
              <a:gd name="connsiteY1" fmla="*/ 262127 h 262127"/>
              <a:gd name="connsiteX2" fmla="*/ 195072 w 195072"/>
              <a:gd name="connsiteY2" fmla="*/ 0 h 262127"/>
              <a:gd name="connsiteX3" fmla="*/ 0 w 195072"/>
              <a:gd name="connsiteY3" fmla="*/ 0 h 262127"/>
              <a:gd name="connsiteX4" fmla="*/ 0 w 1950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072" h="262127">
                <a:moveTo>
                  <a:pt x="0" y="262127"/>
                </a:moveTo>
                <a:lnTo>
                  <a:pt x="195072" y="262127"/>
                </a:lnTo>
                <a:lnTo>
                  <a:pt x="195072"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230123" cy="262127"/>
          </a:xfrm>
          <a:custGeom>
            <a:avLst/>
            <a:gdLst>
              <a:gd name="connsiteX0" fmla="*/ 0 w 230123"/>
              <a:gd name="connsiteY0" fmla="*/ 262127 h 262127"/>
              <a:gd name="connsiteX1" fmla="*/ 230123 w 230123"/>
              <a:gd name="connsiteY1" fmla="*/ 262127 h 262127"/>
              <a:gd name="connsiteX2" fmla="*/ 230123 w 230123"/>
              <a:gd name="connsiteY2" fmla="*/ 0 h 262127"/>
              <a:gd name="connsiteX3" fmla="*/ 0 w 230123"/>
              <a:gd name="connsiteY3" fmla="*/ 0 h 262127"/>
              <a:gd name="connsiteX4" fmla="*/ 0 w 2301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0123" h="262127">
                <a:moveTo>
                  <a:pt x="0" y="262127"/>
                </a:moveTo>
                <a:lnTo>
                  <a:pt x="230123" y="262127"/>
                </a:lnTo>
                <a:lnTo>
                  <a:pt x="230123"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71855" cy="260604"/>
          </a:xfrm>
          <a:custGeom>
            <a:avLst/>
            <a:gdLst>
              <a:gd name="connsiteX0" fmla="*/ 0 w 371855"/>
              <a:gd name="connsiteY0" fmla="*/ 260604 h 260604"/>
              <a:gd name="connsiteX1" fmla="*/ 371855 w 371855"/>
              <a:gd name="connsiteY1" fmla="*/ 260604 h 260604"/>
              <a:gd name="connsiteX2" fmla="*/ 371855 w 371855"/>
              <a:gd name="connsiteY2" fmla="*/ 0 h 260604"/>
              <a:gd name="connsiteX3" fmla="*/ 0 w 371855"/>
              <a:gd name="connsiteY3" fmla="*/ 0 h 260604"/>
              <a:gd name="connsiteX4" fmla="*/ 0 w 37185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260604">
                <a:moveTo>
                  <a:pt x="0" y="260604"/>
                </a:moveTo>
                <a:lnTo>
                  <a:pt x="371855" y="260604"/>
                </a:lnTo>
                <a:lnTo>
                  <a:pt x="37185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662940" cy="262127"/>
          </a:xfrm>
          <a:custGeom>
            <a:avLst/>
            <a:gdLst>
              <a:gd name="connsiteX0" fmla="*/ 0 w 662940"/>
              <a:gd name="connsiteY0" fmla="*/ 262127 h 262127"/>
              <a:gd name="connsiteX1" fmla="*/ 662940 w 662940"/>
              <a:gd name="connsiteY1" fmla="*/ 262127 h 262127"/>
              <a:gd name="connsiteX2" fmla="*/ 662940 w 662940"/>
              <a:gd name="connsiteY2" fmla="*/ 0 h 262127"/>
              <a:gd name="connsiteX3" fmla="*/ 0 w 662940"/>
              <a:gd name="connsiteY3" fmla="*/ 0 h 262127"/>
              <a:gd name="connsiteX4" fmla="*/ 0 w 6629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940" h="262127">
                <a:moveTo>
                  <a:pt x="0" y="262127"/>
                </a:moveTo>
                <a:lnTo>
                  <a:pt x="662940" y="262127"/>
                </a:lnTo>
                <a:lnTo>
                  <a:pt x="66294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716279" cy="262127"/>
          </a:xfrm>
          <a:custGeom>
            <a:avLst/>
            <a:gdLst>
              <a:gd name="connsiteX0" fmla="*/ 0 w 716279"/>
              <a:gd name="connsiteY0" fmla="*/ 262127 h 262127"/>
              <a:gd name="connsiteX1" fmla="*/ 716279 w 716279"/>
              <a:gd name="connsiteY1" fmla="*/ 262127 h 262127"/>
              <a:gd name="connsiteX2" fmla="*/ 716279 w 716279"/>
              <a:gd name="connsiteY2" fmla="*/ 0 h 262127"/>
              <a:gd name="connsiteX3" fmla="*/ 0 w 716279"/>
              <a:gd name="connsiteY3" fmla="*/ 0 h 262127"/>
              <a:gd name="connsiteX4" fmla="*/ 0 w 7162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6279" h="262127">
                <a:moveTo>
                  <a:pt x="0" y="262127"/>
                </a:moveTo>
                <a:lnTo>
                  <a:pt x="716279" y="262127"/>
                </a:lnTo>
                <a:lnTo>
                  <a:pt x="716279"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763523" cy="262127"/>
          </a:xfrm>
          <a:custGeom>
            <a:avLst/>
            <a:gdLst>
              <a:gd name="connsiteX0" fmla="*/ 0 w 763523"/>
              <a:gd name="connsiteY0" fmla="*/ 262127 h 262127"/>
              <a:gd name="connsiteX1" fmla="*/ 763523 w 763523"/>
              <a:gd name="connsiteY1" fmla="*/ 262127 h 262127"/>
              <a:gd name="connsiteX2" fmla="*/ 763523 w 763523"/>
              <a:gd name="connsiteY2" fmla="*/ 0 h 262127"/>
              <a:gd name="connsiteX3" fmla="*/ 0 w 763523"/>
              <a:gd name="connsiteY3" fmla="*/ 0 h 262127"/>
              <a:gd name="connsiteX4" fmla="*/ 0 w 7635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3523" h="262127">
                <a:moveTo>
                  <a:pt x="0" y="262127"/>
                </a:moveTo>
                <a:lnTo>
                  <a:pt x="763523" y="262127"/>
                </a:lnTo>
                <a:lnTo>
                  <a:pt x="763523"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124711" cy="262127"/>
          </a:xfrm>
          <a:custGeom>
            <a:avLst/>
            <a:gdLst>
              <a:gd name="connsiteX0" fmla="*/ 0 w 1124711"/>
              <a:gd name="connsiteY0" fmla="*/ 262127 h 262127"/>
              <a:gd name="connsiteX1" fmla="*/ 1124711 w 1124711"/>
              <a:gd name="connsiteY1" fmla="*/ 262127 h 262127"/>
              <a:gd name="connsiteX2" fmla="*/ 1124711 w 1124711"/>
              <a:gd name="connsiteY2" fmla="*/ 0 h 262127"/>
              <a:gd name="connsiteX3" fmla="*/ 0 w 1124711"/>
              <a:gd name="connsiteY3" fmla="*/ 0 h 262127"/>
              <a:gd name="connsiteX4" fmla="*/ 0 w 11247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24711" h="262127">
                <a:moveTo>
                  <a:pt x="0" y="262127"/>
                </a:moveTo>
                <a:lnTo>
                  <a:pt x="1124711" y="262127"/>
                </a:lnTo>
                <a:lnTo>
                  <a:pt x="1124711"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974848" cy="260603"/>
          </a:xfrm>
          <a:custGeom>
            <a:avLst/>
            <a:gdLst>
              <a:gd name="connsiteX0" fmla="*/ 0 w 2974848"/>
              <a:gd name="connsiteY0" fmla="*/ 260603 h 260603"/>
              <a:gd name="connsiteX1" fmla="*/ 2974848 w 2974848"/>
              <a:gd name="connsiteY1" fmla="*/ 260603 h 260603"/>
              <a:gd name="connsiteX2" fmla="*/ 2974848 w 2974848"/>
              <a:gd name="connsiteY2" fmla="*/ 0 h 260603"/>
              <a:gd name="connsiteX3" fmla="*/ 0 w 2974848"/>
              <a:gd name="connsiteY3" fmla="*/ 0 h 260603"/>
              <a:gd name="connsiteX4" fmla="*/ 0 w 297484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74848" h="260603">
                <a:moveTo>
                  <a:pt x="0" y="260603"/>
                </a:moveTo>
                <a:lnTo>
                  <a:pt x="2974848" y="260603"/>
                </a:lnTo>
                <a:lnTo>
                  <a:pt x="297484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08600" y="1270000"/>
            <a:ext cx="1016000" cy="3073400"/>
          </a:xfrm>
          <a:prstGeom prst="rect">
            <a:avLst/>
          </a:prstGeom>
          <a:noFill/>
        </p:spPr>
        <p:txBody>
          <a:bodyPr wrap="none" lIns="0" tIns="0" rIns="0" rtlCol="0">
            <a:spAutoFit/>
          </a:bodyPr>
          <a:lstStyle/>
          <a:p>
            <a:pPr>
              <a:lnSpc>
                <a:spcPts val="11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16.2%</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11.0%</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10.3%</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9.5%</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sz="1200" b="1" dirty="0" smtClean="0">
                <a:solidFill>
                  <a:srgbClr val="FFFFFF"/>
                </a:solidFill>
                <a:latin typeface="Times New Roman" pitchFamily="18" charset="0"/>
                <a:cs typeface="Times New Roman" pitchFamily="18" charset="0"/>
              </a:rPr>
              <a:t>5.4%</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3.3%</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2" b="1" dirty="0" smtClean="0">
                <a:solidFill>
                  <a:srgbClr val="7D9CF9"/>
                </a:solidFill>
                <a:latin typeface="Times New Roman" pitchFamily="18" charset="0"/>
                <a:cs typeface="Times New Roman" pitchFamily="18" charset="0"/>
              </a:rPr>
              <a:t>2.8%</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2.8%</a:t>
            </a:r>
          </a:p>
          <a:p>
            <a:pPr>
              <a:lnSpc>
                <a:spcPts val="1000"/>
              </a:lnSpc>
            </a:pPr>
            <a:endParaRPr lang="en-US" altLang="zh-CN" dirty="0" smtClean="0"/>
          </a:p>
          <a:p>
            <a:pPr>
              <a:lnSpc>
                <a:spcPts val="1900"/>
              </a:lnSpc>
              <a:tabLst>
                <a:tab pos="177800" algn="l"/>
                <a:tab pos="203200" algn="l"/>
                <a:tab pos="215900" algn="l"/>
                <a:tab pos="241300" algn="l"/>
                <a:tab pos="5969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2.7%</a:t>
            </a:r>
          </a:p>
        </p:txBody>
      </p:sp>
      <p:sp>
        <p:nvSpPr>
          <p:cNvPr id="1026" name="TextBox 1"/>
          <p:cNvSpPr txBox="1"/>
          <p:nvPr/>
        </p:nvSpPr>
        <p:spPr>
          <a:xfrm>
            <a:off x="77470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42.8%</a:t>
            </a:r>
          </a:p>
        </p:txBody>
      </p:sp>
      <p:sp>
        <p:nvSpPr>
          <p:cNvPr id="1028" name="TextBox 1"/>
          <p:cNvSpPr txBox="1"/>
          <p:nvPr/>
        </p:nvSpPr>
        <p:spPr>
          <a:xfrm>
            <a:off x="4584700" y="1219200"/>
            <a:ext cx="558800" cy="3111500"/>
          </a:xfrm>
          <a:prstGeom prst="rect">
            <a:avLst/>
          </a:prstGeom>
          <a:noFill/>
        </p:spPr>
        <p:txBody>
          <a:bodyPr wrap="none" lIns="0" tIns="0" rIns="0" rtlCol="0">
            <a:spAutoFit/>
          </a:bodyPr>
          <a:lstStyle/>
          <a:p>
            <a:pPr>
              <a:lnSpc>
                <a:spcPts val="1400"/>
              </a:lnSpc>
              <a:tabLst>
                <a:tab pos="139700" algn="l"/>
                <a:tab pos="165100" algn="l"/>
                <a:tab pos="279400" algn="l"/>
              </a:tabLst>
            </a:pPr>
            <a:r>
              <a:rPr lang="en-US" altLang="zh-CN" sz="1103" dirty="0" smtClean="0">
                <a:solidFill>
                  <a:srgbClr val="8087A4"/>
                </a:solidFill>
                <a:latin typeface="Microsoft YaHei UI" pitchFamily="18" charset="0"/>
                <a:cs typeface="Microsoft YaHei UI" pitchFamily="18" charset="0"/>
              </a:rPr>
              <a:t>美团团购</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天猫</a:t>
            </a:r>
          </a:p>
          <a:p>
            <a:pPr>
              <a:lnSpc>
                <a:spcPts val="1000"/>
              </a:lnSpc>
            </a:pPr>
            <a:endParaRPr lang="en-US" altLang="zh-CN" dirty="0" smtClean="0"/>
          </a:p>
          <a:p>
            <a:pPr>
              <a:lnSpc>
                <a:spcPts val="1800"/>
              </a:lnSpc>
              <a:tabLst>
                <a:tab pos="139700" algn="l"/>
                <a:tab pos="165100" algn="l"/>
                <a:tab pos="279400" algn="l"/>
              </a:tabLst>
            </a:pPr>
            <a:r>
              <a:rPr lang="en-US" altLang="zh-CN" sz="1106" dirty="0" smtClean="0">
                <a:solidFill>
                  <a:srgbClr val="8087A4"/>
                </a:solidFill>
                <a:latin typeface="Microsoft YaHei UI" pitchFamily="18" charset="0"/>
                <a:cs typeface="Microsoft YaHei UI" pitchFamily="18" charset="0"/>
              </a:rPr>
              <a:t>小米商城</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京东</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唯品会</a:t>
            </a:r>
          </a:p>
          <a:p>
            <a:pPr>
              <a:lnSpc>
                <a:spcPts val="1000"/>
              </a:lnSpc>
            </a:pPr>
            <a:endParaRPr lang="en-US" altLang="zh-CN" dirty="0" smtClean="0"/>
          </a:p>
          <a:p>
            <a:pPr>
              <a:lnSpc>
                <a:spcPts val="1800"/>
              </a:lnSpc>
              <a:tabLst>
                <a:tab pos="139700" algn="l"/>
                <a:tab pos="165100" algn="l"/>
                <a:tab pos="279400" algn="l"/>
              </a:tabLst>
            </a:pPr>
            <a:r>
              <a:rPr lang="en-US" altLang="zh-CN" sz="1103" dirty="0" smtClean="0">
                <a:solidFill>
                  <a:srgbClr val="8087A4"/>
                </a:solidFill>
                <a:latin typeface="Microsoft YaHei UI" pitchFamily="18" charset="0"/>
                <a:cs typeface="Microsoft YaHei UI" pitchFamily="18" charset="0"/>
              </a:rPr>
              <a:t>百度糯米</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美丽说</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折800</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蘑菇街</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手机淘宝</a:t>
            </a:r>
          </a:p>
        </p:txBody>
      </p:sp>
      <p:sp>
        <p:nvSpPr>
          <p:cNvPr id="1030" name="TextBox 1"/>
          <p:cNvSpPr txBox="1"/>
          <p:nvPr/>
        </p:nvSpPr>
        <p:spPr>
          <a:xfrm>
            <a:off x="47752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月移动电商应用用户覆盖比例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406400" y="1358900"/>
            <a:ext cx="26924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移动电商行业覆盖率最高的是手机淘</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宝，用户覆盖率超</a:t>
            </a:r>
            <a:r>
              <a:rPr lang="en-US" altLang="zh-CN" sz="1200" dirty="0" smtClean="0">
                <a:solidFill>
                  <a:srgbClr val="8087A4"/>
                </a:solidFill>
                <a:latin typeface="Tahoma" pitchFamily="18" charset="0"/>
                <a:cs typeface="Tahoma" pitchFamily="18" charset="0"/>
              </a:rPr>
              <a:t>4</a:t>
            </a:r>
            <a:r>
              <a:rPr lang="en-US" altLang="zh-CN" sz="1200" dirty="0" smtClean="0">
                <a:solidFill>
                  <a:srgbClr val="8087A4"/>
                </a:solidFill>
                <a:latin typeface="Microsoft YaHei UI" pitchFamily="18" charset="0"/>
                <a:cs typeface="Microsoft YaHei UI" pitchFamily="18" charset="0"/>
              </a:rPr>
              <a:t>成，其次是美团团</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购。总体来看，移动电商应用的用户</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覆盖率整体较高。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2"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细分行业应用盘点——移动电商</a:t>
            </a:r>
          </a:p>
        </p:txBody>
      </p:sp>
      <p:sp>
        <p:nvSpPr>
          <p:cNvPr id="1033"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移动电商用户覆盖比例</a:t>
            </a:r>
            <a:r>
              <a:rPr lang="en-US" altLang="zh-CN" sz="1403" b="1" dirty="0" smtClean="0">
                <a:solidFill>
                  <a:srgbClr val="1B88EA"/>
                </a:solidFill>
                <a:latin typeface="Times New Roman" pitchFamily="18" charset="0"/>
                <a:cs typeface="Times New Roman" pitchFamily="18" charset="0"/>
              </a:rPr>
              <a:t>Top10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224151"/>
            <a:ext cx="1403984" cy="213614"/>
          </a:xfrm>
          <a:custGeom>
            <a:avLst/>
            <a:gdLst>
              <a:gd name="connsiteX0" fmla="*/ 0 w 1403984"/>
              <a:gd name="connsiteY0" fmla="*/ 213613 h 213614"/>
              <a:gd name="connsiteX1" fmla="*/ 1403984 w 1403984"/>
              <a:gd name="connsiteY1" fmla="*/ 213613 h 213614"/>
              <a:gd name="connsiteX2" fmla="*/ 1403984 w 1403984"/>
              <a:gd name="connsiteY2" fmla="*/ 0 h 213614"/>
              <a:gd name="connsiteX3" fmla="*/ 0 w 1403984"/>
              <a:gd name="connsiteY3" fmla="*/ 0 h 213614"/>
              <a:gd name="connsiteX4" fmla="*/ 0 w 1403984"/>
              <a:gd name="connsiteY4" fmla="*/ 213613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3"/>
                </a:moveTo>
                <a:lnTo>
                  <a:pt x="1403984" y="213613"/>
                </a:lnTo>
                <a:lnTo>
                  <a:pt x="140398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886065" y="2224151"/>
            <a:ext cx="938974" cy="213614"/>
          </a:xfrm>
          <a:custGeom>
            <a:avLst/>
            <a:gdLst>
              <a:gd name="connsiteX0" fmla="*/ 0 w 938974"/>
              <a:gd name="connsiteY0" fmla="*/ 213613 h 213614"/>
              <a:gd name="connsiteX1" fmla="*/ 938974 w 938974"/>
              <a:gd name="connsiteY1" fmla="*/ 213613 h 213614"/>
              <a:gd name="connsiteX2" fmla="*/ 938974 w 938974"/>
              <a:gd name="connsiteY2" fmla="*/ 0 h 213614"/>
              <a:gd name="connsiteX3" fmla="*/ 0 w 938974"/>
              <a:gd name="connsiteY3" fmla="*/ 0 h 213614"/>
              <a:gd name="connsiteX4" fmla="*/ 0 w 938974"/>
              <a:gd name="connsiteY4" fmla="*/ 213613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3"/>
                </a:moveTo>
                <a:lnTo>
                  <a:pt x="938974" y="213613"/>
                </a:lnTo>
                <a:lnTo>
                  <a:pt x="93897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51379"/>
            <a:ext cx="1403984" cy="213613"/>
          </a:xfrm>
          <a:custGeom>
            <a:avLst/>
            <a:gdLst>
              <a:gd name="connsiteX0" fmla="*/ 0 w 1403984"/>
              <a:gd name="connsiteY0" fmla="*/ 213613 h 213613"/>
              <a:gd name="connsiteX1" fmla="*/ 1403984 w 1403984"/>
              <a:gd name="connsiteY1" fmla="*/ 213613 h 213613"/>
              <a:gd name="connsiteX2" fmla="*/ 1403984 w 1403984"/>
              <a:gd name="connsiteY2" fmla="*/ 0 h 213613"/>
              <a:gd name="connsiteX3" fmla="*/ 0 w 1403984"/>
              <a:gd name="connsiteY3" fmla="*/ 0 h 213613"/>
              <a:gd name="connsiteX4" fmla="*/ 0 w 1403984"/>
              <a:gd name="connsiteY4" fmla="*/ 213613 h 2136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3">
                <a:moveTo>
                  <a:pt x="0" y="213613"/>
                </a:moveTo>
                <a:lnTo>
                  <a:pt x="1403984" y="213613"/>
                </a:lnTo>
                <a:lnTo>
                  <a:pt x="140398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886065" y="2651379"/>
            <a:ext cx="938974" cy="213613"/>
          </a:xfrm>
          <a:custGeom>
            <a:avLst/>
            <a:gdLst>
              <a:gd name="connsiteX0" fmla="*/ 0 w 938974"/>
              <a:gd name="connsiteY0" fmla="*/ 213613 h 213613"/>
              <a:gd name="connsiteX1" fmla="*/ 938974 w 938974"/>
              <a:gd name="connsiteY1" fmla="*/ 213613 h 213613"/>
              <a:gd name="connsiteX2" fmla="*/ 938974 w 938974"/>
              <a:gd name="connsiteY2" fmla="*/ 0 h 213613"/>
              <a:gd name="connsiteX3" fmla="*/ 0 w 938974"/>
              <a:gd name="connsiteY3" fmla="*/ 0 h 213613"/>
              <a:gd name="connsiteX4" fmla="*/ 0 w 938974"/>
              <a:gd name="connsiteY4" fmla="*/ 213613 h 2136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3">
                <a:moveTo>
                  <a:pt x="0" y="213613"/>
                </a:moveTo>
                <a:lnTo>
                  <a:pt x="938974" y="213613"/>
                </a:lnTo>
                <a:lnTo>
                  <a:pt x="93897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78607"/>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886065" y="3078607"/>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05834"/>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886065" y="3505834"/>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33088"/>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886065" y="3933088"/>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71777" y="1996249"/>
            <a:ext cx="57150" cy="2164740"/>
          </a:xfrm>
          <a:custGeom>
            <a:avLst/>
            <a:gdLst>
              <a:gd name="connsiteX0" fmla="*/ 14287 w 57150"/>
              <a:gd name="connsiteY0" fmla="*/ 14287 h 2164740"/>
              <a:gd name="connsiteX1" fmla="*/ 14287 w 57150"/>
              <a:gd name="connsiteY1" fmla="*/ 2150452 h 2164740"/>
            </a:gdLst>
            <a:ahLst/>
            <a:cxnLst>
              <a:cxn ang="0">
                <a:pos x="connsiteX0" y="connsiteY0"/>
              </a:cxn>
              <a:cxn ang="1">
                <a:pos x="connsiteX1" y="connsiteY1"/>
              </a:cxn>
            </a:cxnLst>
            <a:rect l="l" t="t" r="r" b="b"/>
            <a:pathLst>
              <a:path w="57150" h="2164740">
                <a:moveTo>
                  <a:pt x="14287" y="14287"/>
                </a:moveTo>
                <a:lnTo>
                  <a:pt x="14287" y="2150452"/>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82854" y="3890517"/>
            <a:ext cx="5982208" cy="21844"/>
          </a:xfrm>
          <a:custGeom>
            <a:avLst/>
            <a:gdLst>
              <a:gd name="connsiteX0" fmla="*/ 6350 w 5982208"/>
              <a:gd name="connsiteY0" fmla="*/ 6350 h 21844"/>
              <a:gd name="connsiteX1" fmla="*/ 5975857 w 5982208"/>
              <a:gd name="connsiteY1" fmla="*/ 6350 h 21844"/>
            </a:gdLst>
            <a:ahLst/>
            <a:cxnLst>
              <a:cxn ang="0">
                <a:pos x="connsiteX0" y="connsiteY0"/>
              </a:cxn>
              <a:cxn ang="1">
                <a:pos x="connsiteX1" y="connsiteY1"/>
              </a:cxn>
            </a:cxnLst>
            <a:rect l="l" t="t" r="r" b="b"/>
            <a:pathLst>
              <a:path w="5982208" h="21844">
                <a:moveTo>
                  <a:pt x="6350" y="6350"/>
                </a:moveTo>
                <a:lnTo>
                  <a:pt x="59758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23900" y="2223516"/>
            <a:ext cx="5500115" cy="1074420"/>
          </a:xfrm>
          <a:custGeom>
            <a:avLst/>
            <a:gdLst>
              <a:gd name="connsiteX0" fmla="*/ 13716 w 5500115"/>
              <a:gd name="connsiteY0" fmla="*/ 1060704 h 1074420"/>
              <a:gd name="connsiteX1" fmla="*/ 512063 w 5500115"/>
              <a:gd name="connsiteY1" fmla="*/ 914400 h 1074420"/>
              <a:gd name="connsiteX2" fmla="*/ 1008888 w 5500115"/>
              <a:gd name="connsiteY2" fmla="*/ 804672 h 1074420"/>
              <a:gd name="connsiteX3" fmla="*/ 1507235 w 5500115"/>
              <a:gd name="connsiteY3" fmla="*/ 841248 h 1074420"/>
              <a:gd name="connsiteX4" fmla="*/ 2004060 w 5500115"/>
              <a:gd name="connsiteY4" fmla="*/ 826007 h 1074420"/>
              <a:gd name="connsiteX5" fmla="*/ 2502407 w 5500115"/>
              <a:gd name="connsiteY5" fmla="*/ 647700 h 1074420"/>
              <a:gd name="connsiteX6" fmla="*/ 2999232 w 5500115"/>
              <a:gd name="connsiteY6" fmla="*/ 509016 h 1074420"/>
              <a:gd name="connsiteX7" fmla="*/ 3496055 w 5500115"/>
              <a:gd name="connsiteY7" fmla="*/ 445007 h 1074420"/>
              <a:gd name="connsiteX8" fmla="*/ 3994403 w 5500115"/>
              <a:gd name="connsiteY8" fmla="*/ 467867 h 1074420"/>
              <a:gd name="connsiteX9" fmla="*/ 4491228 w 5500115"/>
              <a:gd name="connsiteY9" fmla="*/ 291083 h 1074420"/>
              <a:gd name="connsiteX10" fmla="*/ 4989576 w 5500115"/>
              <a:gd name="connsiteY10" fmla="*/ 59435 h 1074420"/>
              <a:gd name="connsiteX11" fmla="*/ 5486400 w 5500115"/>
              <a:gd name="connsiteY11" fmla="*/ 13716 h 10744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74420">
                <a:moveTo>
                  <a:pt x="13716" y="1060704"/>
                </a:moveTo>
                <a:lnTo>
                  <a:pt x="512063" y="914400"/>
                </a:lnTo>
                <a:lnTo>
                  <a:pt x="1008888" y="804672"/>
                </a:lnTo>
                <a:lnTo>
                  <a:pt x="1507235" y="841248"/>
                </a:lnTo>
                <a:lnTo>
                  <a:pt x="2004060" y="826007"/>
                </a:lnTo>
                <a:lnTo>
                  <a:pt x="2502407" y="647700"/>
                </a:lnTo>
                <a:lnTo>
                  <a:pt x="2999232" y="509016"/>
                </a:lnTo>
                <a:lnTo>
                  <a:pt x="3496055" y="445007"/>
                </a:lnTo>
                <a:lnTo>
                  <a:pt x="3994403" y="467867"/>
                </a:lnTo>
                <a:lnTo>
                  <a:pt x="4491228" y="291083"/>
                </a:lnTo>
                <a:lnTo>
                  <a:pt x="4989576" y="59435"/>
                </a:lnTo>
                <a:lnTo>
                  <a:pt x="5486400"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23900" y="3209544"/>
            <a:ext cx="5500115" cy="556259"/>
          </a:xfrm>
          <a:custGeom>
            <a:avLst/>
            <a:gdLst>
              <a:gd name="connsiteX0" fmla="*/ 13716 w 5500115"/>
              <a:gd name="connsiteY0" fmla="*/ 542544 h 556259"/>
              <a:gd name="connsiteX1" fmla="*/ 512063 w 5500115"/>
              <a:gd name="connsiteY1" fmla="*/ 477011 h 556259"/>
              <a:gd name="connsiteX2" fmla="*/ 1008888 w 5500115"/>
              <a:gd name="connsiteY2" fmla="*/ 426720 h 556259"/>
              <a:gd name="connsiteX3" fmla="*/ 1507235 w 5500115"/>
              <a:gd name="connsiteY3" fmla="*/ 440435 h 556259"/>
              <a:gd name="connsiteX4" fmla="*/ 2004060 w 5500115"/>
              <a:gd name="connsiteY4" fmla="*/ 434340 h 556259"/>
              <a:gd name="connsiteX5" fmla="*/ 2502407 w 5500115"/>
              <a:gd name="connsiteY5" fmla="*/ 384047 h 556259"/>
              <a:gd name="connsiteX6" fmla="*/ 2999232 w 5500115"/>
              <a:gd name="connsiteY6" fmla="*/ 316991 h 556259"/>
              <a:gd name="connsiteX7" fmla="*/ 3496055 w 5500115"/>
              <a:gd name="connsiteY7" fmla="*/ 252984 h 556259"/>
              <a:gd name="connsiteX8" fmla="*/ 3994403 w 5500115"/>
              <a:gd name="connsiteY8" fmla="*/ 231647 h 556259"/>
              <a:gd name="connsiteX9" fmla="*/ 4491228 w 5500115"/>
              <a:gd name="connsiteY9" fmla="*/ 143255 h 556259"/>
              <a:gd name="connsiteX10" fmla="*/ 4989576 w 5500115"/>
              <a:gd name="connsiteY10" fmla="*/ 59435 h 556259"/>
              <a:gd name="connsiteX11" fmla="*/ 5486400 w 5500115"/>
              <a:gd name="connsiteY11" fmla="*/ 13716 h 5562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556259">
                <a:moveTo>
                  <a:pt x="13716" y="542544"/>
                </a:moveTo>
                <a:lnTo>
                  <a:pt x="512063" y="477011"/>
                </a:lnTo>
                <a:lnTo>
                  <a:pt x="1008888" y="426720"/>
                </a:lnTo>
                <a:lnTo>
                  <a:pt x="1507235" y="440435"/>
                </a:lnTo>
                <a:lnTo>
                  <a:pt x="2004060" y="434340"/>
                </a:lnTo>
                <a:lnTo>
                  <a:pt x="2502407" y="384047"/>
                </a:lnTo>
                <a:lnTo>
                  <a:pt x="2999232" y="316991"/>
                </a:lnTo>
                <a:lnTo>
                  <a:pt x="3496055" y="252984"/>
                </a:lnTo>
                <a:lnTo>
                  <a:pt x="3994403" y="231647"/>
                </a:lnTo>
                <a:lnTo>
                  <a:pt x="4491228" y="143255"/>
                </a:lnTo>
                <a:lnTo>
                  <a:pt x="4989576" y="59435"/>
                </a:lnTo>
                <a:lnTo>
                  <a:pt x="5486400"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23900" y="3416808"/>
            <a:ext cx="5500115" cy="344423"/>
          </a:xfrm>
          <a:custGeom>
            <a:avLst/>
            <a:gdLst>
              <a:gd name="connsiteX0" fmla="*/ 13716 w 5500115"/>
              <a:gd name="connsiteY0" fmla="*/ 330707 h 344423"/>
              <a:gd name="connsiteX1" fmla="*/ 512063 w 5500115"/>
              <a:gd name="connsiteY1" fmla="*/ 301751 h 344423"/>
              <a:gd name="connsiteX2" fmla="*/ 1008888 w 5500115"/>
              <a:gd name="connsiteY2" fmla="*/ 278891 h 344423"/>
              <a:gd name="connsiteX3" fmla="*/ 1507235 w 5500115"/>
              <a:gd name="connsiteY3" fmla="*/ 280415 h 344423"/>
              <a:gd name="connsiteX4" fmla="*/ 2004060 w 5500115"/>
              <a:gd name="connsiteY4" fmla="*/ 275844 h 344423"/>
              <a:gd name="connsiteX5" fmla="*/ 2502407 w 5500115"/>
              <a:gd name="connsiteY5" fmla="*/ 222503 h 344423"/>
              <a:gd name="connsiteX6" fmla="*/ 2999232 w 5500115"/>
              <a:gd name="connsiteY6" fmla="*/ 182879 h 344423"/>
              <a:gd name="connsiteX7" fmla="*/ 3496055 w 5500115"/>
              <a:gd name="connsiteY7" fmla="*/ 163067 h 344423"/>
              <a:gd name="connsiteX8" fmla="*/ 3994403 w 5500115"/>
              <a:gd name="connsiteY8" fmla="*/ 161544 h 344423"/>
              <a:gd name="connsiteX9" fmla="*/ 4491228 w 5500115"/>
              <a:gd name="connsiteY9" fmla="*/ 97535 h 344423"/>
              <a:gd name="connsiteX10" fmla="*/ 4989576 w 5500115"/>
              <a:gd name="connsiteY10" fmla="*/ 13715 h 344423"/>
              <a:gd name="connsiteX11" fmla="*/ 5486400 w 5500115"/>
              <a:gd name="connsiteY11" fmla="*/ 24383 h 3444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344423">
                <a:moveTo>
                  <a:pt x="13716" y="330707"/>
                </a:moveTo>
                <a:lnTo>
                  <a:pt x="512063" y="301751"/>
                </a:lnTo>
                <a:lnTo>
                  <a:pt x="1008888" y="278891"/>
                </a:lnTo>
                <a:lnTo>
                  <a:pt x="1507235" y="280415"/>
                </a:lnTo>
                <a:lnTo>
                  <a:pt x="2004060" y="275844"/>
                </a:lnTo>
                <a:lnTo>
                  <a:pt x="2502407" y="222503"/>
                </a:lnTo>
                <a:lnTo>
                  <a:pt x="2999232" y="182879"/>
                </a:lnTo>
                <a:lnTo>
                  <a:pt x="3496055" y="163067"/>
                </a:lnTo>
                <a:lnTo>
                  <a:pt x="3994403" y="161544"/>
                </a:lnTo>
                <a:lnTo>
                  <a:pt x="4491228" y="97535"/>
                </a:lnTo>
                <a:lnTo>
                  <a:pt x="4989576" y="13715"/>
                </a:lnTo>
                <a:lnTo>
                  <a:pt x="5486400" y="24383"/>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23900" y="3450336"/>
            <a:ext cx="5500115" cy="321564"/>
          </a:xfrm>
          <a:custGeom>
            <a:avLst/>
            <a:gdLst>
              <a:gd name="connsiteX0" fmla="*/ 13716 w 5500115"/>
              <a:gd name="connsiteY0" fmla="*/ 307847 h 321564"/>
              <a:gd name="connsiteX1" fmla="*/ 512063 w 5500115"/>
              <a:gd name="connsiteY1" fmla="*/ 269747 h 321564"/>
              <a:gd name="connsiteX2" fmla="*/ 1008888 w 5500115"/>
              <a:gd name="connsiteY2" fmla="*/ 240791 h 321564"/>
              <a:gd name="connsiteX3" fmla="*/ 1507235 w 5500115"/>
              <a:gd name="connsiteY3" fmla="*/ 216407 h 321564"/>
              <a:gd name="connsiteX4" fmla="*/ 2004060 w 5500115"/>
              <a:gd name="connsiteY4" fmla="*/ 188975 h 321564"/>
              <a:gd name="connsiteX5" fmla="*/ 2502407 w 5500115"/>
              <a:gd name="connsiteY5" fmla="*/ 134111 h 321564"/>
              <a:gd name="connsiteX6" fmla="*/ 2999232 w 5500115"/>
              <a:gd name="connsiteY6" fmla="*/ 103631 h 321564"/>
              <a:gd name="connsiteX7" fmla="*/ 3496055 w 5500115"/>
              <a:gd name="connsiteY7" fmla="*/ 70103 h 321564"/>
              <a:gd name="connsiteX8" fmla="*/ 3994403 w 5500115"/>
              <a:gd name="connsiteY8" fmla="*/ 86867 h 321564"/>
              <a:gd name="connsiteX9" fmla="*/ 4491228 w 5500115"/>
              <a:gd name="connsiteY9" fmla="*/ 48767 h 321564"/>
              <a:gd name="connsiteX10" fmla="*/ 4989576 w 5500115"/>
              <a:gd name="connsiteY10" fmla="*/ 13715 h 321564"/>
              <a:gd name="connsiteX11" fmla="*/ 5486400 w 5500115"/>
              <a:gd name="connsiteY11" fmla="*/ 18287 h 3215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321564">
                <a:moveTo>
                  <a:pt x="13716" y="307847"/>
                </a:moveTo>
                <a:lnTo>
                  <a:pt x="512063" y="269747"/>
                </a:lnTo>
                <a:lnTo>
                  <a:pt x="1008888" y="240791"/>
                </a:lnTo>
                <a:lnTo>
                  <a:pt x="1507235" y="216407"/>
                </a:lnTo>
                <a:lnTo>
                  <a:pt x="2004060" y="188975"/>
                </a:lnTo>
                <a:lnTo>
                  <a:pt x="2502407" y="134111"/>
                </a:lnTo>
                <a:lnTo>
                  <a:pt x="2999232" y="103631"/>
                </a:lnTo>
                <a:lnTo>
                  <a:pt x="3496055" y="70103"/>
                </a:lnTo>
                <a:lnTo>
                  <a:pt x="3994403" y="86867"/>
                </a:lnTo>
                <a:lnTo>
                  <a:pt x="4491228" y="48767"/>
                </a:lnTo>
                <a:lnTo>
                  <a:pt x="4989576" y="13715"/>
                </a:lnTo>
                <a:lnTo>
                  <a:pt x="5486400" y="18287"/>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23900" y="3486912"/>
            <a:ext cx="5500115" cy="284987"/>
          </a:xfrm>
          <a:custGeom>
            <a:avLst/>
            <a:gdLst>
              <a:gd name="connsiteX0" fmla="*/ 13716 w 5500115"/>
              <a:gd name="connsiteY0" fmla="*/ 271271 h 284987"/>
              <a:gd name="connsiteX1" fmla="*/ 512063 w 5500115"/>
              <a:gd name="connsiteY1" fmla="*/ 240791 h 284987"/>
              <a:gd name="connsiteX2" fmla="*/ 1008888 w 5500115"/>
              <a:gd name="connsiteY2" fmla="*/ 225551 h 284987"/>
              <a:gd name="connsiteX3" fmla="*/ 1507235 w 5500115"/>
              <a:gd name="connsiteY3" fmla="*/ 231647 h 284987"/>
              <a:gd name="connsiteX4" fmla="*/ 2004060 w 5500115"/>
              <a:gd name="connsiteY4" fmla="*/ 227075 h 284987"/>
              <a:gd name="connsiteX5" fmla="*/ 2502407 w 5500115"/>
              <a:gd name="connsiteY5" fmla="*/ 176783 h 284987"/>
              <a:gd name="connsiteX6" fmla="*/ 2999232 w 5500115"/>
              <a:gd name="connsiteY6" fmla="*/ 153923 h 284987"/>
              <a:gd name="connsiteX7" fmla="*/ 3496055 w 5500115"/>
              <a:gd name="connsiteY7" fmla="*/ 144779 h 284987"/>
              <a:gd name="connsiteX8" fmla="*/ 3994403 w 5500115"/>
              <a:gd name="connsiteY8" fmla="*/ 137159 h 284987"/>
              <a:gd name="connsiteX9" fmla="*/ 4491228 w 5500115"/>
              <a:gd name="connsiteY9" fmla="*/ 91439 h 284987"/>
              <a:gd name="connsiteX10" fmla="*/ 4989576 w 5500115"/>
              <a:gd name="connsiteY10" fmla="*/ 21335 h 284987"/>
              <a:gd name="connsiteX11" fmla="*/ 5486400 w 5500115"/>
              <a:gd name="connsiteY11" fmla="*/ 13715 h 2849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284987">
                <a:moveTo>
                  <a:pt x="13716" y="271271"/>
                </a:moveTo>
                <a:lnTo>
                  <a:pt x="512063" y="240791"/>
                </a:lnTo>
                <a:lnTo>
                  <a:pt x="1008888" y="225551"/>
                </a:lnTo>
                <a:lnTo>
                  <a:pt x="1507235" y="231647"/>
                </a:lnTo>
                <a:lnTo>
                  <a:pt x="2004060" y="227075"/>
                </a:lnTo>
                <a:lnTo>
                  <a:pt x="2502407" y="176783"/>
                </a:lnTo>
                <a:lnTo>
                  <a:pt x="2999232" y="153923"/>
                </a:lnTo>
                <a:lnTo>
                  <a:pt x="3496055" y="144779"/>
                </a:lnTo>
                <a:lnTo>
                  <a:pt x="3994403" y="137159"/>
                </a:lnTo>
                <a:lnTo>
                  <a:pt x="4491228" y="91439"/>
                </a:lnTo>
                <a:lnTo>
                  <a:pt x="4989576" y="21335"/>
                </a:lnTo>
                <a:lnTo>
                  <a:pt x="5486400"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23900" y="3660648"/>
            <a:ext cx="5500115" cy="236219"/>
          </a:xfrm>
          <a:custGeom>
            <a:avLst/>
            <a:gdLst>
              <a:gd name="connsiteX0" fmla="*/ 13716 w 5500115"/>
              <a:gd name="connsiteY0" fmla="*/ 222503 h 236219"/>
              <a:gd name="connsiteX1" fmla="*/ 512063 w 5500115"/>
              <a:gd name="connsiteY1" fmla="*/ 217931 h 236219"/>
              <a:gd name="connsiteX2" fmla="*/ 1008888 w 5500115"/>
              <a:gd name="connsiteY2" fmla="*/ 210311 h 236219"/>
              <a:gd name="connsiteX3" fmla="*/ 1507235 w 5500115"/>
              <a:gd name="connsiteY3" fmla="*/ 207263 h 236219"/>
              <a:gd name="connsiteX4" fmla="*/ 2004060 w 5500115"/>
              <a:gd name="connsiteY4" fmla="*/ 207263 h 236219"/>
              <a:gd name="connsiteX5" fmla="*/ 2502407 w 5500115"/>
              <a:gd name="connsiteY5" fmla="*/ 135635 h 236219"/>
              <a:gd name="connsiteX6" fmla="*/ 2999232 w 5500115"/>
              <a:gd name="connsiteY6" fmla="*/ 108203 h 236219"/>
              <a:gd name="connsiteX7" fmla="*/ 3496055 w 5500115"/>
              <a:gd name="connsiteY7" fmla="*/ 76199 h 236219"/>
              <a:gd name="connsiteX8" fmla="*/ 3994403 w 5500115"/>
              <a:gd name="connsiteY8" fmla="*/ 94487 h 236219"/>
              <a:gd name="connsiteX9" fmla="*/ 4491228 w 5500115"/>
              <a:gd name="connsiteY9" fmla="*/ 54863 h 236219"/>
              <a:gd name="connsiteX10" fmla="*/ 4989576 w 5500115"/>
              <a:gd name="connsiteY10" fmla="*/ 25907 h 236219"/>
              <a:gd name="connsiteX11" fmla="*/ 5486400 w 5500115"/>
              <a:gd name="connsiteY11" fmla="*/ 13715 h 2362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236219">
                <a:moveTo>
                  <a:pt x="13716" y="222503"/>
                </a:moveTo>
                <a:lnTo>
                  <a:pt x="512063" y="217931"/>
                </a:lnTo>
                <a:lnTo>
                  <a:pt x="1008888" y="210311"/>
                </a:lnTo>
                <a:lnTo>
                  <a:pt x="1507235" y="207263"/>
                </a:lnTo>
                <a:lnTo>
                  <a:pt x="2004060" y="207263"/>
                </a:lnTo>
                <a:lnTo>
                  <a:pt x="2502407" y="135635"/>
                </a:lnTo>
                <a:lnTo>
                  <a:pt x="2999232" y="108203"/>
                </a:lnTo>
                <a:lnTo>
                  <a:pt x="3496055" y="76199"/>
                </a:lnTo>
                <a:lnTo>
                  <a:pt x="3994403" y="94487"/>
                </a:lnTo>
                <a:lnTo>
                  <a:pt x="4491228" y="54863"/>
                </a:lnTo>
                <a:lnTo>
                  <a:pt x="4989576" y="25907"/>
                </a:lnTo>
                <a:lnTo>
                  <a:pt x="5486400"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23900" y="3745992"/>
            <a:ext cx="5500115" cy="134111"/>
          </a:xfrm>
          <a:custGeom>
            <a:avLst/>
            <a:gdLst>
              <a:gd name="connsiteX0" fmla="*/ 13716 w 5500115"/>
              <a:gd name="connsiteY0" fmla="*/ 120395 h 134111"/>
              <a:gd name="connsiteX1" fmla="*/ 512063 w 5500115"/>
              <a:gd name="connsiteY1" fmla="*/ 109727 h 134111"/>
              <a:gd name="connsiteX2" fmla="*/ 1008888 w 5500115"/>
              <a:gd name="connsiteY2" fmla="*/ 99059 h 134111"/>
              <a:gd name="connsiteX3" fmla="*/ 1507235 w 5500115"/>
              <a:gd name="connsiteY3" fmla="*/ 100583 h 134111"/>
              <a:gd name="connsiteX4" fmla="*/ 2004060 w 5500115"/>
              <a:gd name="connsiteY4" fmla="*/ 99059 h 134111"/>
              <a:gd name="connsiteX5" fmla="*/ 2502407 w 5500115"/>
              <a:gd name="connsiteY5" fmla="*/ 85343 h 134111"/>
              <a:gd name="connsiteX6" fmla="*/ 2999232 w 5500115"/>
              <a:gd name="connsiteY6" fmla="*/ 74675 h 134111"/>
              <a:gd name="connsiteX7" fmla="*/ 3496055 w 5500115"/>
              <a:gd name="connsiteY7" fmla="*/ 70103 h 134111"/>
              <a:gd name="connsiteX8" fmla="*/ 3994403 w 5500115"/>
              <a:gd name="connsiteY8" fmla="*/ 60959 h 134111"/>
              <a:gd name="connsiteX9" fmla="*/ 4491228 w 5500115"/>
              <a:gd name="connsiteY9" fmla="*/ 35051 h 134111"/>
              <a:gd name="connsiteX10" fmla="*/ 4989576 w 5500115"/>
              <a:gd name="connsiteY10" fmla="*/ 19811 h 134111"/>
              <a:gd name="connsiteX11" fmla="*/ 5486400 w 5500115"/>
              <a:gd name="connsiteY11" fmla="*/ 13715 h 1341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34111">
                <a:moveTo>
                  <a:pt x="13716" y="120395"/>
                </a:moveTo>
                <a:lnTo>
                  <a:pt x="512063" y="109727"/>
                </a:lnTo>
                <a:lnTo>
                  <a:pt x="1008888" y="99059"/>
                </a:lnTo>
                <a:lnTo>
                  <a:pt x="1507235" y="100583"/>
                </a:lnTo>
                <a:lnTo>
                  <a:pt x="2004060" y="99059"/>
                </a:lnTo>
                <a:lnTo>
                  <a:pt x="2502407" y="85343"/>
                </a:lnTo>
                <a:lnTo>
                  <a:pt x="2999232" y="74675"/>
                </a:lnTo>
                <a:lnTo>
                  <a:pt x="3496055" y="70103"/>
                </a:lnTo>
                <a:lnTo>
                  <a:pt x="3994403" y="60959"/>
                </a:lnTo>
                <a:lnTo>
                  <a:pt x="4491228" y="35051"/>
                </a:lnTo>
                <a:lnTo>
                  <a:pt x="4989576" y="19811"/>
                </a:lnTo>
                <a:lnTo>
                  <a:pt x="5486400"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23900" y="3767328"/>
            <a:ext cx="5500115" cy="108203"/>
          </a:xfrm>
          <a:custGeom>
            <a:avLst/>
            <a:gdLst>
              <a:gd name="connsiteX0" fmla="*/ 13716 w 5500115"/>
              <a:gd name="connsiteY0" fmla="*/ 89915 h 108203"/>
              <a:gd name="connsiteX1" fmla="*/ 512063 w 5500115"/>
              <a:gd name="connsiteY1" fmla="*/ 94487 h 108203"/>
              <a:gd name="connsiteX2" fmla="*/ 1008888 w 5500115"/>
              <a:gd name="connsiteY2" fmla="*/ 85343 h 108203"/>
              <a:gd name="connsiteX3" fmla="*/ 1507235 w 5500115"/>
              <a:gd name="connsiteY3" fmla="*/ 76200 h 108203"/>
              <a:gd name="connsiteX4" fmla="*/ 2004060 w 5500115"/>
              <a:gd name="connsiteY4" fmla="*/ 77723 h 108203"/>
              <a:gd name="connsiteX5" fmla="*/ 2502407 w 5500115"/>
              <a:gd name="connsiteY5" fmla="*/ 57911 h 108203"/>
              <a:gd name="connsiteX6" fmla="*/ 2999232 w 5500115"/>
              <a:gd name="connsiteY6" fmla="*/ 47243 h 108203"/>
              <a:gd name="connsiteX7" fmla="*/ 3496055 w 5500115"/>
              <a:gd name="connsiteY7" fmla="*/ 41147 h 108203"/>
              <a:gd name="connsiteX8" fmla="*/ 3994403 w 5500115"/>
              <a:gd name="connsiteY8" fmla="*/ 39623 h 108203"/>
              <a:gd name="connsiteX9" fmla="*/ 4491228 w 5500115"/>
              <a:gd name="connsiteY9" fmla="*/ 30479 h 108203"/>
              <a:gd name="connsiteX10" fmla="*/ 4989576 w 5500115"/>
              <a:gd name="connsiteY10" fmla="*/ 18287 h 108203"/>
              <a:gd name="connsiteX11" fmla="*/ 5486400 w 5500115"/>
              <a:gd name="connsiteY11" fmla="*/ 13715 h 1082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8203">
                <a:moveTo>
                  <a:pt x="13716" y="89915"/>
                </a:moveTo>
                <a:lnTo>
                  <a:pt x="512063" y="94487"/>
                </a:lnTo>
                <a:lnTo>
                  <a:pt x="1008888" y="85343"/>
                </a:lnTo>
                <a:lnTo>
                  <a:pt x="1507235" y="76200"/>
                </a:lnTo>
                <a:lnTo>
                  <a:pt x="2004060" y="77723"/>
                </a:lnTo>
                <a:lnTo>
                  <a:pt x="2502407" y="57911"/>
                </a:lnTo>
                <a:lnTo>
                  <a:pt x="2999232" y="47243"/>
                </a:lnTo>
                <a:lnTo>
                  <a:pt x="3496055" y="41147"/>
                </a:lnTo>
                <a:lnTo>
                  <a:pt x="3994403" y="39623"/>
                </a:lnTo>
                <a:lnTo>
                  <a:pt x="4491228" y="30479"/>
                </a:lnTo>
                <a:lnTo>
                  <a:pt x="4989576" y="18287"/>
                </a:lnTo>
                <a:lnTo>
                  <a:pt x="5486400"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23900" y="3741420"/>
            <a:ext cx="5500115" cy="112776"/>
          </a:xfrm>
          <a:custGeom>
            <a:avLst/>
            <a:gdLst>
              <a:gd name="connsiteX0" fmla="*/ 13716 w 5500115"/>
              <a:gd name="connsiteY0" fmla="*/ 99059 h 112776"/>
              <a:gd name="connsiteX1" fmla="*/ 512063 w 5500115"/>
              <a:gd name="connsiteY1" fmla="*/ 97535 h 112776"/>
              <a:gd name="connsiteX2" fmla="*/ 1008888 w 5500115"/>
              <a:gd name="connsiteY2" fmla="*/ 85344 h 112776"/>
              <a:gd name="connsiteX3" fmla="*/ 1507235 w 5500115"/>
              <a:gd name="connsiteY3" fmla="*/ 88391 h 112776"/>
              <a:gd name="connsiteX4" fmla="*/ 2004060 w 5500115"/>
              <a:gd name="connsiteY4" fmla="*/ 85344 h 112776"/>
              <a:gd name="connsiteX5" fmla="*/ 2502407 w 5500115"/>
              <a:gd name="connsiteY5" fmla="*/ 53339 h 112776"/>
              <a:gd name="connsiteX6" fmla="*/ 2999232 w 5500115"/>
              <a:gd name="connsiteY6" fmla="*/ 42671 h 112776"/>
              <a:gd name="connsiteX7" fmla="*/ 3496055 w 5500115"/>
              <a:gd name="connsiteY7" fmla="*/ 33527 h 112776"/>
              <a:gd name="connsiteX8" fmla="*/ 3994403 w 5500115"/>
              <a:gd name="connsiteY8" fmla="*/ 39623 h 112776"/>
              <a:gd name="connsiteX9" fmla="*/ 4491228 w 5500115"/>
              <a:gd name="connsiteY9" fmla="*/ 24383 h 112776"/>
              <a:gd name="connsiteX10" fmla="*/ 4989576 w 5500115"/>
              <a:gd name="connsiteY10" fmla="*/ 13715 h 112776"/>
              <a:gd name="connsiteX11" fmla="*/ 5486400 w 5500115"/>
              <a:gd name="connsiteY11" fmla="*/ 39623 h 1127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12776">
                <a:moveTo>
                  <a:pt x="13716" y="99059"/>
                </a:moveTo>
                <a:lnTo>
                  <a:pt x="512063" y="97535"/>
                </a:lnTo>
                <a:lnTo>
                  <a:pt x="1008888" y="85344"/>
                </a:lnTo>
                <a:lnTo>
                  <a:pt x="1507235" y="88391"/>
                </a:lnTo>
                <a:lnTo>
                  <a:pt x="2004060" y="85344"/>
                </a:lnTo>
                <a:lnTo>
                  <a:pt x="2502407" y="53339"/>
                </a:lnTo>
                <a:lnTo>
                  <a:pt x="2999232" y="42671"/>
                </a:lnTo>
                <a:lnTo>
                  <a:pt x="3496055" y="33527"/>
                </a:lnTo>
                <a:lnTo>
                  <a:pt x="3994403" y="39623"/>
                </a:lnTo>
                <a:lnTo>
                  <a:pt x="4491228" y="24383"/>
                </a:lnTo>
                <a:lnTo>
                  <a:pt x="4989576" y="13715"/>
                </a:lnTo>
                <a:lnTo>
                  <a:pt x="5486400" y="39623"/>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23900" y="3755136"/>
            <a:ext cx="5500115" cy="102107"/>
          </a:xfrm>
          <a:custGeom>
            <a:avLst/>
            <a:gdLst>
              <a:gd name="connsiteX0" fmla="*/ 13716 w 5500115"/>
              <a:gd name="connsiteY0" fmla="*/ 88391 h 102107"/>
              <a:gd name="connsiteX1" fmla="*/ 512063 w 5500115"/>
              <a:gd name="connsiteY1" fmla="*/ 76199 h 102107"/>
              <a:gd name="connsiteX2" fmla="*/ 1008888 w 5500115"/>
              <a:gd name="connsiteY2" fmla="*/ 54863 h 102107"/>
              <a:gd name="connsiteX3" fmla="*/ 1507235 w 5500115"/>
              <a:gd name="connsiteY3" fmla="*/ 57911 h 102107"/>
              <a:gd name="connsiteX4" fmla="*/ 2004060 w 5500115"/>
              <a:gd name="connsiteY4" fmla="*/ 51815 h 102107"/>
              <a:gd name="connsiteX5" fmla="*/ 2502407 w 5500115"/>
              <a:gd name="connsiteY5" fmla="*/ 22859 h 102107"/>
              <a:gd name="connsiteX6" fmla="*/ 2999232 w 5500115"/>
              <a:gd name="connsiteY6" fmla="*/ 13715 h 102107"/>
              <a:gd name="connsiteX7" fmla="*/ 3496055 w 5500115"/>
              <a:gd name="connsiteY7" fmla="*/ 25907 h 102107"/>
              <a:gd name="connsiteX8" fmla="*/ 3994403 w 5500115"/>
              <a:gd name="connsiteY8" fmla="*/ 42671 h 102107"/>
              <a:gd name="connsiteX9" fmla="*/ 4491228 w 5500115"/>
              <a:gd name="connsiteY9" fmla="*/ 28955 h 102107"/>
              <a:gd name="connsiteX10" fmla="*/ 4989576 w 5500115"/>
              <a:gd name="connsiteY10" fmla="*/ 16763 h 102107"/>
              <a:gd name="connsiteX11" fmla="*/ 5486400 w 5500115"/>
              <a:gd name="connsiteY11" fmla="*/ 27431 h 1021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2107">
                <a:moveTo>
                  <a:pt x="13716" y="88391"/>
                </a:moveTo>
                <a:lnTo>
                  <a:pt x="512063" y="76199"/>
                </a:lnTo>
                <a:lnTo>
                  <a:pt x="1008888" y="54863"/>
                </a:lnTo>
                <a:lnTo>
                  <a:pt x="1507235" y="57911"/>
                </a:lnTo>
                <a:lnTo>
                  <a:pt x="2004060" y="51815"/>
                </a:lnTo>
                <a:lnTo>
                  <a:pt x="2502407" y="22859"/>
                </a:lnTo>
                <a:lnTo>
                  <a:pt x="2999232" y="13715"/>
                </a:lnTo>
                <a:lnTo>
                  <a:pt x="3496055" y="25907"/>
                </a:lnTo>
                <a:lnTo>
                  <a:pt x="3994403" y="42671"/>
                </a:lnTo>
                <a:lnTo>
                  <a:pt x="4491228" y="28955"/>
                </a:lnTo>
                <a:lnTo>
                  <a:pt x="4989576" y="16763"/>
                </a:lnTo>
                <a:lnTo>
                  <a:pt x="5486400" y="27431"/>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731507" y="210769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731507" y="232105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731507" y="25344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731507" y="2747772"/>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731507" y="2962655"/>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731507" y="3176016"/>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731507" y="338937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731507" y="360273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731507" y="381762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731507" y="403098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089900" y="2032000"/>
            <a:ext cx="508000" cy="2082800"/>
          </a:xfrm>
          <a:prstGeom prst="rect">
            <a:avLst/>
          </a:prstGeom>
          <a:noFill/>
        </p:spPr>
        <p:txBody>
          <a:bodyPr wrap="none" lIns="0" tIns="0" rIns="0" rtlCol="0">
            <a:spAutoFit/>
          </a:bodyPr>
          <a:lstStyle/>
          <a:p>
            <a:pPr>
              <a:lnSpc>
                <a:spcPts val="13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171.0%</a:t>
            </a:r>
          </a:p>
          <a:p>
            <a:pPr>
              <a:lnSpc>
                <a:spcPts val="1600"/>
              </a:lnSpc>
              <a:tabLst>
                <a:tab pos="381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363.0%</a:t>
            </a:r>
          </a:p>
          <a:p>
            <a:pPr>
              <a:lnSpc>
                <a:spcPts val="1600"/>
              </a:lnSpc>
              <a:tabLst>
                <a:tab pos="381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206.1%</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210.2%</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185.1%</a:t>
            </a:r>
          </a:p>
          <a:p>
            <a:pPr>
              <a:lnSpc>
                <a:spcPts val="1600"/>
              </a:lnSpc>
              <a:tabLst>
                <a:tab pos="38100" algn="l"/>
              </a:tabLst>
            </a:pPr>
            <a:r>
              <a:rPr lang="en-US" altLang="zh-CN" sz="996" dirty="0" smtClean="0">
                <a:solidFill>
                  <a:srgbClr val="FF0000"/>
                </a:solidFill>
                <a:latin typeface="Microsoft YaHei UI" pitchFamily="18" charset="0"/>
                <a:cs typeface="Microsoft YaHei UI" pitchFamily="18" charset="0"/>
              </a:rPr>
              <a:t>1462.7%</a:t>
            </a:r>
          </a:p>
          <a:p>
            <a:pPr>
              <a:lnSpc>
                <a:spcPts val="1600"/>
              </a:lnSpc>
              <a:tabLst>
                <a:tab pos="381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358.6%</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194.7%</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107.8%</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115.0%</a:t>
            </a:r>
          </a:p>
        </p:txBody>
      </p:sp>
      <p:sp>
        <p:nvSpPr>
          <p:cNvPr id="1031" name="TextBox 1"/>
          <p:cNvSpPr txBox="1"/>
          <p:nvPr/>
        </p:nvSpPr>
        <p:spPr>
          <a:xfrm>
            <a:off x="7010400" y="2019300"/>
            <a:ext cx="495300" cy="20828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手机淘宝</a:t>
            </a:r>
          </a:p>
          <a:p>
            <a:pPr>
              <a:lnSpc>
                <a:spcPts val="1600"/>
              </a:lnSpc>
              <a:tabLst/>
            </a:pPr>
            <a:r>
              <a:rPr lang="en-US" altLang="zh-CN" sz="996" dirty="0" smtClean="0">
                <a:solidFill>
                  <a:srgbClr val="8087A4"/>
                </a:solidFill>
                <a:latin typeface="Microsoft YaHei UI" pitchFamily="18" charset="0"/>
                <a:cs typeface="Microsoft YaHei UI" pitchFamily="18" charset="0"/>
              </a:rPr>
              <a:t>美团团购</a:t>
            </a:r>
          </a:p>
          <a:p>
            <a:pPr>
              <a:lnSpc>
                <a:spcPts val="1600"/>
              </a:lnSpc>
              <a:tabLst/>
            </a:pPr>
            <a:r>
              <a:rPr lang="en-US" altLang="zh-CN" sz="996" dirty="0" smtClean="0">
                <a:solidFill>
                  <a:srgbClr val="8087A4"/>
                </a:solidFill>
                <a:latin typeface="Microsoft YaHei UI" pitchFamily="18" charset="0"/>
                <a:cs typeface="Microsoft YaHei UI" pitchFamily="18" charset="0"/>
              </a:rPr>
              <a:t>天猫</a:t>
            </a:r>
          </a:p>
          <a:p>
            <a:pPr>
              <a:lnSpc>
                <a:spcPts val="1600"/>
              </a:lnSpc>
              <a:tabLst/>
            </a:pPr>
            <a:r>
              <a:rPr lang="en-US" altLang="zh-CN" sz="996" dirty="0" smtClean="0">
                <a:solidFill>
                  <a:srgbClr val="8087A4"/>
                </a:solidFill>
                <a:latin typeface="Microsoft YaHei UI" pitchFamily="18" charset="0"/>
                <a:cs typeface="Microsoft YaHei UI" pitchFamily="18" charset="0"/>
              </a:rPr>
              <a:t>小米商城</a:t>
            </a:r>
          </a:p>
          <a:p>
            <a:pPr>
              <a:lnSpc>
                <a:spcPts val="1600"/>
              </a:lnSpc>
              <a:tabLst/>
            </a:pPr>
            <a:r>
              <a:rPr lang="en-US" altLang="zh-CN" sz="996" dirty="0" smtClean="0">
                <a:solidFill>
                  <a:srgbClr val="8087A4"/>
                </a:solidFill>
                <a:latin typeface="Microsoft YaHei UI" pitchFamily="18" charset="0"/>
                <a:cs typeface="Microsoft YaHei UI" pitchFamily="18" charset="0"/>
              </a:rPr>
              <a:t>京东</a:t>
            </a:r>
          </a:p>
          <a:p>
            <a:pPr>
              <a:lnSpc>
                <a:spcPts val="1600"/>
              </a:lnSpc>
              <a:tabLst/>
            </a:pPr>
            <a:r>
              <a:rPr lang="en-US" altLang="zh-CN" sz="996" dirty="0" smtClean="0">
                <a:solidFill>
                  <a:srgbClr val="8087A4"/>
                </a:solidFill>
                <a:latin typeface="Microsoft YaHei UI" pitchFamily="18" charset="0"/>
                <a:cs typeface="Microsoft YaHei UI" pitchFamily="18" charset="0"/>
              </a:rPr>
              <a:t>唯品会</a:t>
            </a:r>
          </a:p>
          <a:p>
            <a:pPr>
              <a:lnSpc>
                <a:spcPts val="1600"/>
              </a:lnSpc>
              <a:tabLst/>
            </a:pPr>
            <a:r>
              <a:rPr lang="en-US" altLang="zh-CN" sz="996" dirty="0" smtClean="0">
                <a:solidFill>
                  <a:srgbClr val="8087A4"/>
                </a:solidFill>
                <a:latin typeface="Microsoft YaHei UI" pitchFamily="18" charset="0"/>
                <a:cs typeface="Microsoft YaHei UI" pitchFamily="18" charset="0"/>
              </a:rPr>
              <a:t>百度糯米</a:t>
            </a:r>
          </a:p>
          <a:p>
            <a:pPr>
              <a:lnSpc>
                <a:spcPts val="1600"/>
              </a:lnSpc>
              <a:tabLst/>
            </a:pPr>
            <a:r>
              <a:rPr lang="en-US" altLang="zh-CN" sz="998" dirty="0" smtClean="0">
                <a:solidFill>
                  <a:srgbClr val="8087A4"/>
                </a:solidFill>
                <a:latin typeface="Microsoft YaHei UI" pitchFamily="18" charset="0"/>
                <a:cs typeface="Microsoft YaHei UI" pitchFamily="18" charset="0"/>
              </a:rPr>
              <a:t>折800</a:t>
            </a:r>
          </a:p>
          <a:p>
            <a:pPr>
              <a:lnSpc>
                <a:spcPts val="1600"/>
              </a:lnSpc>
              <a:tabLst/>
            </a:pPr>
            <a:r>
              <a:rPr lang="en-US" altLang="zh-CN" sz="996" dirty="0" smtClean="0">
                <a:solidFill>
                  <a:srgbClr val="8087A4"/>
                </a:solidFill>
                <a:latin typeface="Microsoft YaHei UI" pitchFamily="18" charset="0"/>
                <a:cs typeface="Microsoft YaHei UI" pitchFamily="18" charset="0"/>
              </a:rPr>
              <a:t>美丽说</a:t>
            </a:r>
          </a:p>
          <a:p>
            <a:pPr>
              <a:lnSpc>
                <a:spcPts val="1600"/>
              </a:lnSpc>
              <a:tabLst/>
            </a:pPr>
            <a:r>
              <a:rPr lang="en-US" altLang="zh-CN" sz="996" dirty="0" smtClean="0">
                <a:solidFill>
                  <a:srgbClr val="8087A4"/>
                </a:solidFill>
                <a:latin typeface="Microsoft YaHei UI" pitchFamily="18" charset="0"/>
                <a:cs typeface="Microsoft YaHei UI" pitchFamily="18" charset="0"/>
              </a:rPr>
              <a:t>蘑菇街</a:t>
            </a:r>
          </a:p>
        </p:txBody>
      </p:sp>
      <p:sp>
        <p:nvSpPr>
          <p:cNvPr id="1032" name="TextBox 1"/>
          <p:cNvSpPr txBox="1"/>
          <p:nvPr/>
        </p:nvSpPr>
        <p:spPr>
          <a:xfrm>
            <a:off x="533400" y="2032000"/>
            <a:ext cx="5905500" cy="2108200"/>
          </a:xfrm>
          <a:prstGeom prst="rect">
            <a:avLst/>
          </a:prstGeom>
          <a:noFill/>
        </p:spPr>
        <p:txBody>
          <a:bodyPr wrap="none" lIns="0" tIns="0" rIns="0" rtlCol="0">
            <a:spAutoFit/>
          </a:bodyPr>
          <a:lstStyle/>
          <a:p>
            <a:pPr>
              <a:lnSpc>
                <a:spcPts val="1100"/>
              </a:lnSpc>
              <a:tabLst>
                <a:tab pos="215900" algn="l"/>
                <a:tab pos="5422900" algn="l"/>
              </a:tabLst>
            </a:pPr>
            <a:r>
              <a:rPr lang="en-US" altLang="zh-CN" dirty="0" smtClean="0"/>
              <a:t>		</a:t>
            </a:r>
            <a:r>
              <a:rPr lang="en-US" altLang="zh-CN" sz="1200" b="1" dirty="0" smtClean="0">
                <a:solidFill>
                  <a:srgbClr val="FD7318"/>
                </a:solidFill>
                <a:latin typeface="Times New Roman" pitchFamily="18" charset="0"/>
                <a:cs typeface="Times New Roman" pitchFamily="18" charset="0"/>
              </a:rPr>
              <a:t>6.09</a:t>
            </a:r>
          </a:p>
          <a:p>
            <a:pPr>
              <a:lnSpc>
                <a:spcPts val="2100"/>
              </a:lnSpc>
              <a:tabLst>
                <a:tab pos="215900" algn="l"/>
                <a:tab pos="5422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单位：亿台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15900" algn="l"/>
                <a:tab pos="54229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3" name="TextBox 1"/>
          <p:cNvSpPr txBox="1"/>
          <p:nvPr/>
        </p:nvSpPr>
        <p:spPr>
          <a:xfrm>
            <a:off x="393700" y="254000"/>
            <a:ext cx="8394700" cy="1739900"/>
          </a:xfrm>
          <a:prstGeom prst="rect">
            <a:avLst/>
          </a:prstGeom>
          <a:noFill/>
        </p:spPr>
        <p:txBody>
          <a:bodyPr wrap="none" lIns="0" tIns="0" rIns="0" rtlCol="0">
            <a:spAutoFit/>
          </a:bodyPr>
          <a:lstStyle/>
          <a:p>
            <a:pPr>
              <a:lnSpc>
                <a:spcPts val="1400"/>
              </a:lnSpc>
              <a:tabLst>
                <a:tab pos="241300" algn="l"/>
                <a:tab pos="1460500" algn="l"/>
                <a:tab pos="6108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1460500" algn="l"/>
                <a:tab pos="6108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移动电商类应用中，手机淘宝用户覆盖量居首，唯品会、美团团购、百度糯米三款应用的用户覆盖量增</a:t>
            </a:r>
          </a:p>
          <a:p>
            <a:pPr>
              <a:lnSpc>
                <a:spcPts val="2000"/>
              </a:lnSpc>
              <a:tabLst>
                <a:tab pos="241300" algn="l"/>
                <a:tab pos="1460500" algn="l"/>
                <a:tab pos="6108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60500" algn="l"/>
                <a:tab pos="6108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移动电商类应用用户覆盖量TOP10增长趋势</a:t>
            </a:r>
          </a:p>
          <a:p>
            <a:pPr>
              <a:lnSpc>
                <a:spcPts val="2300"/>
              </a:lnSpc>
              <a:tabLst>
                <a:tab pos="241300" algn="l"/>
                <a:tab pos="1460500" algn="l"/>
                <a:tab pos="61087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728472" y="1540763"/>
            <a:ext cx="7848600" cy="2586227"/>
          </a:xfrm>
          <a:custGeom>
            <a:avLst/>
            <a:gdLst>
              <a:gd name="connsiteX0" fmla="*/ 0 w 7848600"/>
              <a:gd name="connsiteY0" fmla="*/ 2586227 h 2586227"/>
              <a:gd name="connsiteX1" fmla="*/ 7848599 w 7848600"/>
              <a:gd name="connsiteY1" fmla="*/ 2586227 h 2586227"/>
              <a:gd name="connsiteX2" fmla="*/ 7848599 w 7848600"/>
              <a:gd name="connsiteY2" fmla="*/ 0 h 2586227"/>
              <a:gd name="connsiteX3" fmla="*/ 0 w 7848600"/>
              <a:gd name="connsiteY3" fmla="*/ 0 h 2586227"/>
              <a:gd name="connsiteX4" fmla="*/ 0 w 7848600"/>
              <a:gd name="connsiteY4" fmla="*/ 2586227 h 2586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848600" h="2586227">
                <a:moveTo>
                  <a:pt x="0" y="2586227"/>
                </a:moveTo>
                <a:lnTo>
                  <a:pt x="7848599" y="2586227"/>
                </a:lnTo>
                <a:lnTo>
                  <a:pt x="7848599" y="0"/>
                </a:lnTo>
                <a:lnTo>
                  <a:pt x="0" y="0"/>
                </a:lnTo>
                <a:lnTo>
                  <a:pt x="0" y="2586227"/>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948173" y="2054098"/>
            <a:ext cx="886205" cy="886205"/>
          </a:xfrm>
          <a:custGeom>
            <a:avLst/>
            <a:gdLst>
              <a:gd name="connsiteX0" fmla="*/ 154813 w 886205"/>
              <a:gd name="connsiteY0" fmla="*/ 6350 h 886205"/>
              <a:gd name="connsiteX1" fmla="*/ 731520 w 886205"/>
              <a:gd name="connsiteY1" fmla="*/ 6350 h 886205"/>
              <a:gd name="connsiteX2" fmla="*/ 761110 w 886205"/>
              <a:gd name="connsiteY2" fmla="*/ 9144 h 886205"/>
              <a:gd name="connsiteX3" fmla="*/ 789051 w 886205"/>
              <a:gd name="connsiteY3" fmla="*/ 18160 h 886205"/>
              <a:gd name="connsiteX4" fmla="*/ 814323 w 886205"/>
              <a:gd name="connsiteY4" fmla="*/ 31750 h 886205"/>
              <a:gd name="connsiteX5" fmla="*/ 836548 w 886205"/>
              <a:gd name="connsiteY5" fmla="*/ 50164 h 886205"/>
              <a:gd name="connsiteX6" fmla="*/ 854583 w 886205"/>
              <a:gd name="connsiteY6" fmla="*/ 71881 h 886205"/>
              <a:gd name="connsiteX7" fmla="*/ 868045 w 886205"/>
              <a:gd name="connsiteY7" fmla="*/ 97281 h 886205"/>
              <a:gd name="connsiteX8" fmla="*/ 877061 w 886205"/>
              <a:gd name="connsiteY8" fmla="*/ 125094 h 886205"/>
              <a:gd name="connsiteX9" fmla="*/ 879855 w 886205"/>
              <a:gd name="connsiteY9" fmla="*/ 154812 h 886205"/>
              <a:gd name="connsiteX10" fmla="*/ 879855 w 886205"/>
              <a:gd name="connsiteY10" fmla="*/ 731519 h 886205"/>
              <a:gd name="connsiteX11" fmla="*/ 877061 w 886205"/>
              <a:gd name="connsiteY11" fmla="*/ 761110 h 886205"/>
              <a:gd name="connsiteX12" fmla="*/ 868045 w 886205"/>
              <a:gd name="connsiteY12" fmla="*/ 789050 h 886205"/>
              <a:gd name="connsiteX13" fmla="*/ 854583 w 886205"/>
              <a:gd name="connsiteY13" fmla="*/ 814323 h 886205"/>
              <a:gd name="connsiteX14" fmla="*/ 836548 w 886205"/>
              <a:gd name="connsiteY14" fmla="*/ 836548 h 886205"/>
              <a:gd name="connsiteX15" fmla="*/ 814323 w 886205"/>
              <a:gd name="connsiteY15" fmla="*/ 854582 h 886205"/>
              <a:gd name="connsiteX16" fmla="*/ 789051 w 886205"/>
              <a:gd name="connsiteY16" fmla="*/ 868044 h 886205"/>
              <a:gd name="connsiteX17" fmla="*/ 761110 w 886205"/>
              <a:gd name="connsiteY17" fmla="*/ 877061 h 886205"/>
              <a:gd name="connsiteX18" fmla="*/ 731520 w 886205"/>
              <a:gd name="connsiteY18" fmla="*/ 879855 h 886205"/>
              <a:gd name="connsiteX19" fmla="*/ 154813 w 886205"/>
              <a:gd name="connsiteY19" fmla="*/ 879855 h 886205"/>
              <a:gd name="connsiteX20" fmla="*/ 125095 w 886205"/>
              <a:gd name="connsiteY20" fmla="*/ 877061 h 886205"/>
              <a:gd name="connsiteX21" fmla="*/ 97282 w 886205"/>
              <a:gd name="connsiteY21" fmla="*/ 868044 h 886205"/>
              <a:gd name="connsiteX22" fmla="*/ 71882 w 886205"/>
              <a:gd name="connsiteY22" fmla="*/ 854582 h 886205"/>
              <a:gd name="connsiteX23" fmla="*/ 50165 w 886205"/>
              <a:gd name="connsiteY23" fmla="*/ 836548 h 886205"/>
              <a:gd name="connsiteX24" fmla="*/ 31750 w 886205"/>
              <a:gd name="connsiteY24" fmla="*/ 814323 h 886205"/>
              <a:gd name="connsiteX25" fmla="*/ 18160 w 886205"/>
              <a:gd name="connsiteY25" fmla="*/ 789050 h 886205"/>
              <a:gd name="connsiteX26" fmla="*/ 9144 w 886205"/>
              <a:gd name="connsiteY26" fmla="*/ 761110 h 886205"/>
              <a:gd name="connsiteX27" fmla="*/ 6350 w 886205"/>
              <a:gd name="connsiteY27" fmla="*/ 731519 h 886205"/>
              <a:gd name="connsiteX28" fmla="*/ 6350 w 886205"/>
              <a:gd name="connsiteY28" fmla="*/ 154812 h 886205"/>
              <a:gd name="connsiteX29" fmla="*/ 9144 w 886205"/>
              <a:gd name="connsiteY29" fmla="*/ 125094 h 886205"/>
              <a:gd name="connsiteX30" fmla="*/ 18160 w 886205"/>
              <a:gd name="connsiteY30" fmla="*/ 97281 h 886205"/>
              <a:gd name="connsiteX31" fmla="*/ 31750 w 886205"/>
              <a:gd name="connsiteY31" fmla="*/ 71881 h 886205"/>
              <a:gd name="connsiteX32" fmla="*/ 50165 w 886205"/>
              <a:gd name="connsiteY32" fmla="*/ 50164 h 886205"/>
              <a:gd name="connsiteX33" fmla="*/ 71882 w 886205"/>
              <a:gd name="connsiteY33" fmla="*/ 31750 h 886205"/>
              <a:gd name="connsiteX34" fmla="*/ 97282 w 886205"/>
              <a:gd name="connsiteY34" fmla="*/ 18160 h 886205"/>
              <a:gd name="connsiteX35" fmla="*/ 125095 w 886205"/>
              <a:gd name="connsiteY35" fmla="*/ 9144 h 886205"/>
              <a:gd name="connsiteX36" fmla="*/ 154813 w 886205"/>
              <a:gd name="connsiteY36" fmla="*/ 6350 h 8862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886205" h="886205">
                <a:moveTo>
                  <a:pt x="154813" y="6350"/>
                </a:moveTo>
                <a:lnTo>
                  <a:pt x="731520" y="6350"/>
                </a:lnTo>
                <a:lnTo>
                  <a:pt x="761110" y="9144"/>
                </a:lnTo>
                <a:lnTo>
                  <a:pt x="789051" y="18160"/>
                </a:lnTo>
                <a:lnTo>
                  <a:pt x="814323" y="31750"/>
                </a:lnTo>
                <a:lnTo>
                  <a:pt x="836548" y="50164"/>
                </a:lnTo>
                <a:lnTo>
                  <a:pt x="854583" y="71881"/>
                </a:lnTo>
                <a:lnTo>
                  <a:pt x="868045" y="97281"/>
                </a:lnTo>
                <a:lnTo>
                  <a:pt x="877061" y="125094"/>
                </a:lnTo>
                <a:lnTo>
                  <a:pt x="879855" y="154812"/>
                </a:lnTo>
                <a:lnTo>
                  <a:pt x="879855" y="731519"/>
                </a:lnTo>
                <a:lnTo>
                  <a:pt x="877061" y="761110"/>
                </a:lnTo>
                <a:lnTo>
                  <a:pt x="868045" y="789050"/>
                </a:lnTo>
                <a:lnTo>
                  <a:pt x="854583" y="814323"/>
                </a:lnTo>
                <a:lnTo>
                  <a:pt x="836548" y="836548"/>
                </a:lnTo>
                <a:lnTo>
                  <a:pt x="814323" y="854582"/>
                </a:lnTo>
                <a:lnTo>
                  <a:pt x="789051" y="868044"/>
                </a:lnTo>
                <a:lnTo>
                  <a:pt x="761110" y="877061"/>
                </a:lnTo>
                <a:lnTo>
                  <a:pt x="731520" y="879855"/>
                </a:lnTo>
                <a:lnTo>
                  <a:pt x="154813" y="879855"/>
                </a:lnTo>
                <a:lnTo>
                  <a:pt x="125095" y="877061"/>
                </a:lnTo>
                <a:lnTo>
                  <a:pt x="97282" y="868044"/>
                </a:lnTo>
                <a:lnTo>
                  <a:pt x="71882" y="854582"/>
                </a:lnTo>
                <a:lnTo>
                  <a:pt x="50165" y="836548"/>
                </a:lnTo>
                <a:lnTo>
                  <a:pt x="31750" y="814323"/>
                </a:lnTo>
                <a:lnTo>
                  <a:pt x="18160" y="789050"/>
                </a:lnTo>
                <a:lnTo>
                  <a:pt x="9144" y="761110"/>
                </a:lnTo>
                <a:lnTo>
                  <a:pt x="6350" y="731519"/>
                </a:lnTo>
                <a:lnTo>
                  <a:pt x="6350" y="154812"/>
                </a:lnTo>
                <a:lnTo>
                  <a:pt x="9144" y="125094"/>
                </a:lnTo>
                <a:lnTo>
                  <a:pt x="18160" y="97281"/>
                </a:lnTo>
                <a:lnTo>
                  <a:pt x="31750" y="71881"/>
                </a:lnTo>
                <a:lnTo>
                  <a:pt x="50165" y="50164"/>
                </a:lnTo>
                <a:lnTo>
                  <a:pt x="71882" y="31750"/>
                </a:lnTo>
                <a:lnTo>
                  <a:pt x="97282" y="18160"/>
                </a:lnTo>
                <a:lnTo>
                  <a:pt x="125095" y="9144"/>
                </a:lnTo>
                <a:lnTo>
                  <a:pt x="154813"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8" name="Picture 3"/>
          <p:cNvPicPr>
            <a:picLocks noChangeAspect="1" noChangeArrowheads="1"/>
          </p:cNvPicPr>
          <p:nvPr/>
        </p:nvPicPr>
        <p:blipFill>
          <a:blip r:embed="rId3"/>
          <a:srcRect/>
          <a:stretch>
            <a:fillRect/>
          </a:stretch>
        </p:blipFill>
        <p:spPr bwMode="auto">
          <a:xfrm>
            <a:off x="1587500" y="2057400"/>
            <a:ext cx="901700" cy="876300"/>
          </a:xfrm>
          <a:prstGeom prst="rect">
            <a:avLst/>
          </a:prstGeom>
          <a:noFill/>
        </p:spPr>
      </p:pic>
      <p:pic>
        <p:nvPicPr>
          <p:cNvPr id="9" name="Picture 3"/>
          <p:cNvPicPr>
            <a:picLocks noChangeAspect="1" noChangeArrowheads="1"/>
          </p:cNvPicPr>
          <p:nvPr/>
        </p:nvPicPr>
        <p:blipFill>
          <a:blip r:embed="rId4"/>
          <a:srcRect/>
          <a:stretch>
            <a:fillRect/>
          </a:stretch>
        </p:blipFill>
        <p:spPr bwMode="auto">
          <a:xfrm>
            <a:off x="3238500" y="2057400"/>
            <a:ext cx="889000" cy="876300"/>
          </a:xfrm>
          <a:prstGeom prst="rect">
            <a:avLst/>
          </a:prstGeom>
          <a:noFill/>
        </p:spPr>
      </p:pic>
      <p:pic>
        <p:nvPicPr>
          <p:cNvPr id="10" name="Picture 3"/>
          <p:cNvPicPr>
            <a:picLocks noChangeAspect="1" noChangeArrowheads="1"/>
          </p:cNvPicPr>
          <p:nvPr/>
        </p:nvPicPr>
        <p:blipFill>
          <a:blip r:embed="rId5"/>
          <a:srcRect/>
          <a:stretch>
            <a:fillRect/>
          </a:stretch>
        </p:blipFill>
        <p:spPr bwMode="auto">
          <a:xfrm>
            <a:off x="4940300" y="2057400"/>
            <a:ext cx="901700" cy="876300"/>
          </a:xfrm>
          <a:prstGeom prst="rect">
            <a:avLst/>
          </a:prstGeom>
          <a:noFill/>
        </p:spPr>
      </p:pic>
      <p:pic>
        <p:nvPicPr>
          <p:cNvPr id="11" name="Picture 3"/>
          <p:cNvPicPr>
            <a:picLocks noChangeAspect="1" noChangeArrowheads="1"/>
          </p:cNvPicPr>
          <p:nvPr/>
        </p:nvPicPr>
        <p:blipFill>
          <a:blip r:embed="rId6"/>
          <a:srcRect/>
          <a:stretch>
            <a:fillRect/>
          </a:stretch>
        </p:blipFill>
        <p:spPr bwMode="auto">
          <a:xfrm>
            <a:off x="6616700" y="2057400"/>
            <a:ext cx="889000" cy="8763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2" name="TextBox 1"/>
          <p:cNvSpPr txBox="1"/>
          <p:nvPr/>
        </p:nvSpPr>
        <p:spPr>
          <a:xfrm>
            <a:off x="393700" y="254000"/>
            <a:ext cx="8331200" cy="1511300"/>
          </a:xfrm>
          <a:prstGeom prst="rect">
            <a:avLst/>
          </a:prstGeom>
          <a:noFill/>
        </p:spPr>
        <p:txBody>
          <a:bodyPr wrap="none" lIns="0" tIns="0" rIns="0" rtlCol="0">
            <a:spAutoFit/>
          </a:bodyPr>
          <a:lstStyle/>
          <a:p>
            <a:pPr>
              <a:lnSpc>
                <a:spcPts val="1400"/>
              </a:lnSpc>
              <a:tabLst>
                <a:tab pos="241300" algn="l"/>
                <a:tab pos="2679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2679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年是移动电商爆发之年，各大电商纷纷加速移动端布局，明确移动化是电商的</a:t>
            </a:r>
          </a:p>
          <a:p>
            <a:pPr>
              <a:lnSpc>
                <a:spcPts val="2000"/>
              </a:lnSpc>
              <a:tabLst>
                <a:tab pos="241300" algn="l"/>
                <a:tab pos="2679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未来，双</a:t>
            </a:r>
            <a:r>
              <a:rPr lang="en-US" altLang="zh-CN" sz="1403" b="1" dirty="0" smtClean="0">
                <a:solidFill>
                  <a:srgbClr val="1B88EA"/>
                </a:solidFill>
                <a:latin typeface="Tahoma" pitchFamily="18" charset="0"/>
                <a:cs typeface="Tahoma" pitchFamily="18" charset="0"/>
              </a:rPr>
              <a:t>11</a:t>
            </a:r>
            <a:r>
              <a:rPr lang="en-US" altLang="zh-CN" sz="1403" b="1" dirty="0" smtClean="0">
                <a:solidFill>
                  <a:srgbClr val="1B88EA"/>
                </a:solidFill>
                <a:latin typeface="Microsoft YaHei UI" pitchFamily="18" charset="0"/>
                <a:cs typeface="Microsoft YaHei UI" pitchFamily="18" charset="0"/>
              </a:rPr>
              <a:t>期间，主流电商移动端交易额</a:t>
            </a:r>
            <a:r>
              <a:rPr lang="en-US" altLang="zh-CN" sz="1403" b="1" dirty="0" smtClean="0">
                <a:solidFill>
                  <a:srgbClr val="1B88EA"/>
                </a:solidFill>
                <a:latin typeface="Tahoma" pitchFamily="18" charset="0"/>
                <a:cs typeface="Tahoma" pitchFamily="18" charset="0"/>
              </a:rPr>
              <a:t>/</a:t>
            </a:r>
            <a:r>
              <a:rPr lang="en-US" altLang="zh-CN" sz="1403" b="1" dirty="0" smtClean="0">
                <a:solidFill>
                  <a:srgbClr val="1B88EA"/>
                </a:solidFill>
                <a:latin typeface="Microsoft YaHei UI" pitchFamily="18" charset="0"/>
                <a:cs typeface="Microsoft YaHei UI" pitchFamily="18" charset="0"/>
              </a:rPr>
              <a:t>订单量占比均达到了</a:t>
            </a:r>
            <a:r>
              <a:rPr lang="en-US" altLang="zh-CN" sz="1403" b="1" dirty="0" smtClean="0">
                <a:solidFill>
                  <a:srgbClr val="1B88EA"/>
                </a:solidFill>
                <a:latin typeface="Tahoma" pitchFamily="18" charset="0"/>
                <a:cs typeface="Tahoma" pitchFamily="18" charset="0"/>
              </a:rPr>
              <a:t>40%</a:t>
            </a:r>
            <a:r>
              <a:rPr lang="en-US" altLang="zh-CN" sz="1403" b="1" dirty="0" smtClean="0">
                <a:solidFill>
                  <a:srgbClr val="1B88EA"/>
                </a:solidFill>
                <a:latin typeface="Microsoft YaHei UI" pitchFamily="18" charset="0"/>
                <a:cs typeface="Microsoft YaHei UI" pitchFamily="18" charset="0"/>
              </a:rPr>
              <a:t>左右</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2679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2014年双11期间主流电商移动端交易占比</a:t>
            </a:r>
          </a:p>
        </p:txBody>
      </p:sp>
      <p:sp>
        <p:nvSpPr>
          <p:cNvPr id="13" name="TextBox 1"/>
          <p:cNvSpPr txBox="1"/>
          <p:nvPr/>
        </p:nvSpPr>
        <p:spPr>
          <a:xfrm>
            <a:off x="4978400" y="3098800"/>
            <a:ext cx="774700" cy="863600"/>
          </a:xfrm>
          <a:prstGeom prst="rect">
            <a:avLst/>
          </a:prstGeom>
          <a:noFill/>
        </p:spPr>
        <p:txBody>
          <a:bodyPr wrap="none" lIns="0" tIns="0" rIns="0" rtlCol="0">
            <a:spAutoFit/>
          </a:bodyPr>
          <a:lstStyle/>
          <a:p>
            <a:pPr>
              <a:lnSpc>
                <a:spcPts val="1800"/>
              </a:lnSpc>
              <a:tabLst>
                <a:tab pos="38100" algn="l"/>
                <a:tab pos="76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苏宁易购</a:t>
            </a:r>
          </a:p>
          <a:p>
            <a:pPr>
              <a:lnSpc>
                <a:spcPts val="1000"/>
              </a:lnSpc>
            </a:pPr>
            <a:endParaRPr lang="en-US" altLang="zh-CN" dirty="0" smtClean="0"/>
          </a:p>
          <a:p>
            <a:pPr>
              <a:lnSpc>
                <a:spcPts val="1800"/>
              </a:lnSpc>
              <a:tabLst>
                <a:tab pos="38100" algn="l"/>
                <a:tab pos="76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38100" algn="l"/>
                <a:tab pos="76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38.9%</a:t>
            </a:r>
          </a:p>
        </p:txBody>
      </p:sp>
      <p:sp>
        <p:nvSpPr>
          <p:cNvPr id="14" name="TextBox 1"/>
          <p:cNvSpPr txBox="1"/>
          <p:nvPr/>
        </p:nvSpPr>
        <p:spPr>
          <a:xfrm>
            <a:off x="1663700" y="3098800"/>
            <a:ext cx="762000" cy="863600"/>
          </a:xfrm>
          <a:prstGeom prst="rect">
            <a:avLst/>
          </a:prstGeom>
          <a:noFill/>
        </p:spPr>
        <p:txBody>
          <a:bodyPr wrap="none" lIns="0" tIns="0" rIns="0" rtlCol="0">
            <a:spAutoFit/>
          </a:bodyPr>
          <a:lstStyle/>
          <a:p>
            <a:pPr>
              <a:lnSpc>
                <a:spcPts val="1800"/>
              </a:lnSpc>
              <a:tabLst>
                <a:tab pos="25400" algn="l"/>
                <a:tab pos="203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天猫</a:t>
            </a:r>
          </a:p>
          <a:p>
            <a:pPr>
              <a:lnSpc>
                <a:spcPts val="1000"/>
              </a:lnSpc>
            </a:pPr>
            <a:endParaRPr lang="en-US" altLang="zh-CN" dirty="0" smtClean="0"/>
          </a:p>
          <a:p>
            <a:pPr>
              <a:lnSpc>
                <a:spcPts val="1800"/>
              </a:lnSpc>
              <a:tabLst>
                <a:tab pos="25400" algn="l"/>
                <a:tab pos="203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25400" algn="l"/>
                <a:tab pos="203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42.6%</a:t>
            </a:r>
          </a:p>
        </p:txBody>
      </p:sp>
      <p:sp>
        <p:nvSpPr>
          <p:cNvPr id="15" name="TextBox 1"/>
          <p:cNvSpPr txBox="1"/>
          <p:nvPr/>
        </p:nvSpPr>
        <p:spPr>
          <a:xfrm>
            <a:off x="3302000" y="3098800"/>
            <a:ext cx="762000" cy="863600"/>
          </a:xfrm>
          <a:prstGeom prst="rect">
            <a:avLst/>
          </a:prstGeom>
          <a:noFill/>
        </p:spPr>
        <p:txBody>
          <a:bodyPr wrap="none" lIns="0" tIns="0" rIns="0" rtlCol="0">
            <a:spAutoFit/>
          </a:bodyPr>
          <a:lstStyle/>
          <a:p>
            <a:pPr>
              <a:lnSpc>
                <a:spcPts val="1800"/>
              </a:lnSpc>
              <a:tabLst>
                <a:tab pos="127000" algn="l"/>
                <a:tab pos="203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京东</a:t>
            </a:r>
          </a:p>
          <a:p>
            <a:pPr>
              <a:lnSpc>
                <a:spcPts val="1000"/>
              </a:lnSpc>
            </a:pPr>
            <a:endParaRPr lang="en-US" altLang="zh-CN" dirty="0" smtClean="0"/>
          </a:p>
          <a:p>
            <a:pPr>
              <a:lnSpc>
                <a:spcPts val="1800"/>
              </a:lnSpc>
              <a:tabLst>
                <a:tab pos="127000" algn="l"/>
                <a:tab pos="203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127000" algn="l"/>
                <a:tab pos="203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40%</a:t>
            </a:r>
          </a:p>
        </p:txBody>
      </p:sp>
      <p:sp>
        <p:nvSpPr>
          <p:cNvPr id="16" name="TextBox 1"/>
          <p:cNvSpPr txBox="1"/>
          <p:nvPr/>
        </p:nvSpPr>
        <p:spPr>
          <a:xfrm>
            <a:off x="6667500" y="3098800"/>
            <a:ext cx="762000" cy="863600"/>
          </a:xfrm>
          <a:prstGeom prst="rect">
            <a:avLst/>
          </a:prstGeom>
          <a:noFill/>
        </p:spPr>
        <p:txBody>
          <a:bodyPr wrap="none" lIns="0" tIns="0" rIns="0" rtlCol="0">
            <a:spAutoFit/>
          </a:bodyPr>
          <a:lstStyle/>
          <a:p>
            <a:pPr>
              <a:lnSpc>
                <a:spcPts val="1800"/>
              </a:lnSpc>
              <a:tabLst>
                <a:tab pos="25400" algn="l"/>
                <a:tab pos="1270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国美在线</a:t>
            </a:r>
          </a:p>
          <a:p>
            <a:pPr>
              <a:lnSpc>
                <a:spcPts val="1000"/>
              </a:lnSpc>
            </a:pPr>
            <a:endParaRPr lang="en-US" altLang="zh-CN" dirty="0" smtClean="0"/>
          </a:p>
          <a:p>
            <a:pPr>
              <a:lnSpc>
                <a:spcPts val="1800"/>
              </a:lnSpc>
              <a:tabLst>
                <a:tab pos="25400" algn="l"/>
                <a:tab pos="1270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25400" algn="l"/>
                <a:tab pos="1270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43%</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50263" y="3061716"/>
            <a:ext cx="309371" cy="449580"/>
          </a:xfrm>
          <a:custGeom>
            <a:avLst/>
            <a:gdLst>
              <a:gd name="connsiteX0" fmla="*/ 0 w 309371"/>
              <a:gd name="connsiteY0" fmla="*/ 0 h 449580"/>
              <a:gd name="connsiteX1" fmla="*/ 309371 w 309371"/>
              <a:gd name="connsiteY1" fmla="*/ 0 h 449580"/>
              <a:gd name="connsiteX2" fmla="*/ 309371 w 309371"/>
              <a:gd name="connsiteY2" fmla="*/ 449580 h 449580"/>
              <a:gd name="connsiteX3" fmla="*/ 0 w 309371"/>
              <a:gd name="connsiteY3" fmla="*/ 449580 h 449580"/>
              <a:gd name="connsiteX4" fmla="*/ 0 w 309371"/>
              <a:gd name="connsiteY4" fmla="*/ 0 h 449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49580">
                <a:moveTo>
                  <a:pt x="0" y="0"/>
                </a:moveTo>
                <a:lnTo>
                  <a:pt x="309371" y="0"/>
                </a:lnTo>
                <a:lnTo>
                  <a:pt x="309371" y="449580"/>
                </a:lnTo>
                <a:lnTo>
                  <a:pt x="0" y="44958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06523" y="3002279"/>
            <a:ext cx="309372" cy="509016"/>
          </a:xfrm>
          <a:custGeom>
            <a:avLst/>
            <a:gdLst>
              <a:gd name="connsiteX0" fmla="*/ 0 w 309372"/>
              <a:gd name="connsiteY0" fmla="*/ 0 h 509016"/>
              <a:gd name="connsiteX1" fmla="*/ 309372 w 309372"/>
              <a:gd name="connsiteY1" fmla="*/ 0 h 509016"/>
              <a:gd name="connsiteX2" fmla="*/ 309372 w 309372"/>
              <a:gd name="connsiteY2" fmla="*/ 509016 h 509016"/>
              <a:gd name="connsiteX3" fmla="*/ 0 w 309372"/>
              <a:gd name="connsiteY3" fmla="*/ 509016 h 509016"/>
              <a:gd name="connsiteX4" fmla="*/ 0 w 309372"/>
              <a:gd name="connsiteY4" fmla="*/ 0 h 5090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09016">
                <a:moveTo>
                  <a:pt x="0" y="0"/>
                </a:moveTo>
                <a:lnTo>
                  <a:pt x="309372" y="0"/>
                </a:lnTo>
                <a:lnTo>
                  <a:pt x="309372" y="509016"/>
                </a:lnTo>
                <a:lnTo>
                  <a:pt x="0" y="50901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2783" y="2951988"/>
            <a:ext cx="309372" cy="559308"/>
          </a:xfrm>
          <a:custGeom>
            <a:avLst/>
            <a:gdLst>
              <a:gd name="connsiteX0" fmla="*/ 0 w 309372"/>
              <a:gd name="connsiteY0" fmla="*/ 0 h 559308"/>
              <a:gd name="connsiteX1" fmla="*/ 309372 w 309372"/>
              <a:gd name="connsiteY1" fmla="*/ 0 h 559308"/>
              <a:gd name="connsiteX2" fmla="*/ 309372 w 309372"/>
              <a:gd name="connsiteY2" fmla="*/ 559308 h 559308"/>
              <a:gd name="connsiteX3" fmla="*/ 0 w 309372"/>
              <a:gd name="connsiteY3" fmla="*/ 559308 h 559308"/>
              <a:gd name="connsiteX4" fmla="*/ 0 w 309372"/>
              <a:gd name="connsiteY4" fmla="*/ 0 h 5593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9308">
                <a:moveTo>
                  <a:pt x="0" y="0"/>
                </a:moveTo>
                <a:lnTo>
                  <a:pt x="309372" y="0"/>
                </a:lnTo>
                <a:lnTo>
                  <a:pt x="309372" y="559308"/>
                </a:lnTo>
                <a:lnTo>
                  <a:pt x="0" y="5593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19044" y="2958083"/>
            <a:ext cx="309372" cy="553212"/>
          </a:xfrm>
          <a:custGeom>
            <a:avLst/>
            <a:gdLst>
              <a:gd name="connsiteX0" fmla="*/ 0 w 309372"/>
              <a:gd name="connsiteY0" fmla="*/ 0 h 553212"/>
              <a:gd name="connsiteX1" fmla="*/ 309371 w 309372"/>
              <a:gd name="connsiteY1" fmla="*/ 0 h 553212"/>
              <a:gd name="connsiteX2" fmla="*/ 309371 w 309372"/>
              <a:gd name="connsiteY2" fmla="*/ 553212 h 553212"/>
              <a:gd name="connsiteX3" fmla="*/ 0 w 309372"/>
              <a:gd name="connsiteY3" fmla="*/ 553212 h 553212"/>
              <a:gd name="connsiteX4" fmla="*/ 0 w 309372"/>
              <a:gd name="connsiteY4" fmla="*/ 0 h 5532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3212">
                <a:moveTo>
                  <a:pt x="0" y="0"/>
                </a:moveTo>
                <a:lnTo>
                  <a:pt x="309371" y="0"/>
                </a:lnTo>
                <a:lnTo>
                  <a:pt x="309371" y="553212"/>
                </a:lnTo>
                <a:lnTo>
                  <a:pt x="0" y="55321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75303" y="2926079"/>
            <a:ext cx="309372" cy="585216"/>
          </a:xfrm>
          <a:custGeom>
            <a:avLst/>
            <a:gdLst>
              <a:gd name="connsiteX0" fmla="*/ 0 w 309372"/>
              <a:gd name="connsiteY0" fmla="*/ 0 h 585216"/>
              <a:gd name="connsiteX1" fmla="*/ 309372 w 309372"/>
              <a:gd name="connsiteY1" fmla="*/ 0 h 585216"/>
              <a:gd name="connsiteX2" fmla="*/ 309372 w 309372"/>
              <a:gd name="connsiteY2" fmla="*/ 585216 h 585216"/>
              <a:gd name="connsiteX3" fmla="*/ 0 w 309372"/>
              <a:gd name="connsiteY3" fmla="*/ 585216 h 585216"/>
              <a:gd name="connsiteX4" fmla="*/ 0 w 309372"/>
              <a:gd name="connsiteY4" fmla="*/ 0 h 5852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85216">
                <a:moveTo>
                  <a:pt x="0" y="0"/>
                </a:moveTo>
                <a:lnTo>
                  <a:pt x="309372" y="0"/>
                </a:lnTo>
                <a:lnTo>
                  <a:pt x="309372" y="585216"/>
                </a:lnTo>
                <a:lnTo>
                  <a:pt x="0" y="58521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31564" y="2833116"/>
            <a:ext cx="309371" cy="678180"/>
          </a:xfrm>
          <a:custGeom>
            <a:avLst/>
            <a:gdLst>
              <a:gd name="connsiteX0" fmla="*/ 0 w 309371"/>
              <a:gd name="connsiteY0" fmla="*/ 0 h 678180"/>
              <a:gd name="connsiteX1" fmla="*/ 309371 w 309371"/>
              <a:gd name="connsiteY1" fmla="*/ 0 h 678180"/>
              <a:gd name="connsiteX2" fmla="*/ 309371 w 309371"/>
              <a:gd name="connsiteY2" fmla="*/ 678180 h 678180"/>
              <a:gd name="connsiteX3" fmla="*/ 0 w 309371"/>
              <a:gd name="connsiteY3" fmla="*/ 678180 h 678180"/>
              <a:gd name="connsiteX4" fmla="*/ 0 w 309371"/>
              <a:gd name="connsiteY4" fmla="*/ 0 h 6781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678180">
                <a:moveTo>
                  <a:pt x="0" y="0"/>
                </a:moveTo>
                <a:lnTo>
                  <a:pt x="309371" y="0"/>
                </a:lnTo>
                <a:lnTo>
                  <a:pt x="309371" y="678180"/>
                </a:lnTo>
                <a:lnTo>
                  <a:pt x="0" y="67818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89347" y="2752344"/>
            <a:ext cx="307848" cy="758952"/>
          </a:xfrm>
          <a:custGeom>
            <a:avLst/>
            <a:gdLst>
              <a:gd name="connsiteX0" fmla="*/ 0 w 307848"/>
              <a:gd name="connsiteY0" fmla="*/ 0 h 758952"/>
              <a:gd name="connsiteX1" fmla="*/ 307848 w 307848"/>
              <a:gd name="connsiteY1" fmla="*/ 0 h 758952"/>
              <a:gd name="connsiteX2" fmla="*/ 307848 w 307848"/>
              <a:gd name="connsiteY2" fmla="*/ 758952 h 758952"/>
              <a:gd name="connsiteX3" fmla="*/ 0 w 307848"/>
              <a:gd name="connsiteY3" fmla="*/ 758952 h 758952"/>
              <a:gd name="connsiteX4" fmla="*/ 0 w 307848"/>
              <a:gd name="connsiteY4" fmla="*/ 0 h 7589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758952">
                <a:moveTo>
                  <a:pt x="0" y="0"/>
                </a:moveTo>
                <a:lnTo>
                  <a:pt x="307848" y="0"/>
                </a:lnTo>
                <a:lnTo>
                  <a:pt x="307848" y="758952"/>
                </a:lnTo>
                <a:lnTo>
                  <a:pt x="0" y="7589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245608" y="2714244"/>
            <a:ext cx="307847" cy="797052"/>
          </a:xfrm>
          <a:custGeom>
            <a:avLst/>
            <a:gdLst>
              <a:gd name="connsiteX0" fmla="*/ 0 w 307847"/>
              <a:gd name="connsiteY0" fmla="*/ 0 h 797052"/>
              <a:gd name="connsiteX1" fmla="*/ 307847 w 307847"/>
              <a:gd name="connsiteY1" fmla="*/ 0 h 797052"/>
              <a:gd name="connsiteX2" fmla="*/ 307847 w 307847"/>
              <a:gd name="connsiteY2" fmla="*/ 797052 h 797052"/>
              <a:gd name="connsiteX3" fmla="*/ 0 w 307847"/>
              <a:gd name="connsiteY3" fmla="*/ 797052 h 797052"/>
              <a:gd name="connsiteX4" fmla="*/ 0 w 307847"/>
              <a:gd name="connsiteY4" fmla="*/ 0 h 797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797052">
                <a:moveTo>
                  <a:pt x="0" y="0"/>
                </a:moveTo>
                <a:lnTo>
                  <a:pt x="307847" y="0"/>
                </a:lnTo>
                <a:lnTo>
                  <a:pt x="307847" y="797052"/>
                </a:lnTo>
                <a:lnTo>
                  <a:pt x="0" y="7970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801867" y="2694432"/>
            <a:ext cx="309372" cy="816864"/>
          </a:xfrm>
          <a:custGeom>
            <a:avLst/>
            <a:gdLst>
              <a:gd name="connsiteX0" fmla="*/ 0 w 309372"/>
              <a:gd name="connsiteY0" fmla="*/ 0 h 816864"/>
              <a:gd name="connsiteX1" fmla="*/ 309372 w 309372"/>
              <a:gd name="connsiteY1" fmla="*/ 0 h 816864"/>
              <a:gd name="connsiteX2" fmla="*/ 309372 w 309372"/>
              <a:gd name="connsiteY2" fmla="*/ 816864 h 816864"/>
              <a:gd name="connsiteX3" fmla="*/ 0 w 309372"/>
              <a:gd name="connsiteY3" fmla="*/ 816864 h 816864"/>
              <a:gd name="connsiteX4" fmla="*/ 0 w 309372"/>
              <a:gd name="connsiteY4" fmla="*/ 0 h 816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816864">
                <a:moveTo>
                  <a:pt x="0" y="0"/>
                </a:moveTo>
                <a:lnTo>
                  <a:pt x="309372" y="0"/>
                </a:lnTo>
                <a:lnTo>
                  <a:pt x="309372" y="816864"/>
                </a:lnTo>
                <a:lnTo>
                  <a:pt x="0" y="81686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58128" y="2627376"/>
            <a:ext cx="309371" cy="883920"/>
          </a:xfrm>
          <a:custGeom>
            <a:avLst/>
            <a:gdLst>
              <a:gd name="connsiteX0" fmla="*/ 0 w 309371"/>
              <a:gd name="connsiteY0" fmla="*/ 0 h 883920"/>
              <a:gd name="connsiteX1" fmla="*/ 309371 w 309371"/>
              <a:gd name="connsiteY1" fmla="*/ 0 h 883920"/>
              <a:gd name="connsiteX2" fmla="*/ 309371 w 309371"/>
              <a:gd name="connsiteY2" fmla="*/ 883920 h 883920"/>
              <a:gd name="connsiteX3" fmla="*/ 0 w 309371"/>
              <a:gd name="connsiteY3" fmla="*/ 883920 h 883920"/>
              <a:gd name="connsiteX4" fmla="*/ 0 w 309371"/>
              <a:gd name="connsiteY4" fmla="*/ 0 h 8839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883920">
                <a:moveTo>
                  <a:pt x="0" y="0"/>
                </a:moveTo>
                <a:lnTo>
                  <a:pt x="309371" y="0"/>
                </a:lnTo>
                <a:lnTo>
                  <a:pt x="309371" y="883920"/>
                </a:lnTo>
                <a:lnTo>
                  <a:pt x="0" y="8839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14388" y="2609088"/>
            <a:ext cx="309371" cy="902208"/>
          </a:xfrm>
          <a:custGeom>
            <a:avLst/>
            <a:gdLst>
              <a:gd name="connsiteX0" fmla="*/ 0 w 309371"/>
              <a:gd name="connsiteY0" fmla="*/ 0 h 902208"/>
              <a:gd name="connsiteX1" fmla="*/ 309371 w 309371"/>
              <a:gd name="connsiteY1" fmla="*/ 0 h 902208"/>
              <a:gd name="connsiteX2" fmla="*/ 309371 w 309371"/>
              <a:gd name="connsiteY2" fmla="*/ 902208 h 902208"/>
              <a:gd name="connsiteX3" fmla="*/ 0 w 309371"/>
              <a:gd name="connsiteY3" fmla="*/ 902208 h 902208"/>
              <a:gd name="connsiteX4" fmla="*/ 0 w 309371"/>
              <a:gd name="connsiteY4" fmla="*/ 0 h 902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02208">
                <a:moveTo>
                  <a:pt x="0" y="0"/>
                </a:moveTo>
                <a:lnTo>
                  <a:pt x="309371" y="0"/>
                </a:lnTo>
                <a:lnTo>
                  <a:pt x="309371" y="902208"/>
                </a:lnTo>
                <a:lnTo>
                  <a:pt x="0" y="9022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470647" y="2589276"/>
            <a:ext cx="309371" cy="922020"/>
          </a:xfrm>
          <a:custGeom>
            <a:avLst/>
            <a:gdLst>
              <a:gd name="connsiteX0" fmla="*/ 0 w 309371"/>
              <a:gd name="connsiteY0" fmla="*/ 0 h 922020"/>
              <a:gd name="connsiteX1" fmla="*/ 309371 w 309371"/>
              <a:gd name="connsiteY1" fmla="*/ 0 h 922020"/>
              <a:gd name="connsiteX2" fmla="*/ 309371 w 309371"/>
              <a:gd name="connsiteY2" fmla="*/ 922020 h 922020"/>
              <a:gd name="connsiteX3" fmla="*/ 0 w 309371"/>
              <a:gd name="connsiteY3" fmla="*/ 922020 h 922020"/>
              <a:gd name="connsiteX4" fmla="*/ 0 w 309371"/>
              <a:gd name="connsiteY4" fmla="*/ 0 h 9220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22020">
                <a:moveTo>
                  <a:pt x="0" y="0"/>
                </a:moveTo>
                <a:lnTo>
                  <a:pt x="309371" y="0"/>
                </a:lnTo>
                <a:lnTo>
                  <a:pt x="309371" y="922020"/>
                </a:lnTo>
                <a:lnTo>
                  <a:pt x="0" y="9220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220469" y="3504946"/>
            <a:ext cx="6689343" cy="21844"/>
          </a:xfrm>
          <a:custGeom>
            <a:avLst/>
            <a:gdLst>
              <a:gd name="connsiteX0" fmla="*/ 6350 w 6689343"/>
              <a:gd name="connsiteY0" fmla="*/ 6350 h 21844"/>
              <a:gd name="connsiteX1" fmla="*/ 6682994 w 6689343"/>
              <a:gd name="connsiteY1" fmla="*/ 6350 h 21844"/>
            </a:gdLst>
            <a:ahLst/>
            <a:cxnLst>
              <a:cxn ang="0">
                <a:pos x="connsiteX0" y="connsiteY0"/>
              </a:cxn>
              <a:cxn ang="1">
                <a:pos x="connsiteX1" y="connsiteY1"/>
              </a:cxn>
            </a:cxnLst>
            <a:rect l="l" t="t" r="r" b="b"/>
            <a:pathLst>
              <a:path w="6689343" h="21844">
                <a:moveTo>
                  <a:pt x="6350" y="6350"/>
                </a:moveTo>
                <a:lnTo>
                  <a:pt x="6682994"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46732" y="2174748"/>
            <a:ext cx="5591555" cy="163067"/>
          </a:xfrm>
          <a:custGeom>
            <a:avLst/>
            <a:gdLst>
              <a:gd name="connsiteX0" fmla="*/ 13716 w 5591555"/>
              <a:gd name="connsiteY0" fmla="*/ 35051 h 163067"/>
              <a:gd name="connsiteX1" fmla="*/ 571500 w 5591555"/>
              <a:gd name="connsiteY1" fmla="*/ 64007 h 163067"/>
              <a:gd name="connsiteX2" fmla="*/ 1127760 w 5591555"/>
              <a:gd name="connsiteY2" fmla="*/ 149351 h 163067"/>
              <a:gd name="connsiteX3" fmla="*/ 1684020 w 5591555"/>
              <a:gd name="connsiteY3" fmla="*/ 96011 h 163067"/>
              <a:gd name="connsiteX4" fmla="*/ 2240279 w 5591555"/>
              <a:gd name="connsiteY4" fmla="*/ 13716 h 163067"/>
              <a:gd name="connsiteX5" fmla="*/ 2796539 w 5591555"/>
              <a:gd name="connsiteY5" fmla="*/ 47244 h 163067"/>
              <a:gd name="connsiteX6" fmla="*/ 3352800 w 5591555"/>
              <a:gd name="connsiteY6" fmla="*/ 102107 h 163067"/>
              <a:gd name="connsiteX7" fmla="*/ 3909059 w 5591555"/>
              <a:gd name="connsiteY7" fmla="*/ 120395 h 163067"/>
              <a:gd name="connsiteX8" fmla="*/ 4465320 w 5591555"/>
              <a:gd name="connsiteY8" fmla="*/ 76200 h 163067"/>
              <a:gd name="connsiteX9" fmla="*/ 5021579 w 5591555"/>
              <a:gd name="connsiteY9" fmla="*/ 124967 h 163067"/>
              <a:gd name="connsiteX10" fmla="*/ 5577839 w 5591555"/>
              <a:gd name="connsiteY10" fmla="*/ 123444 h 1630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163067">
                <a:moveTo>
                  <a:pt x="13716" y="35051"/>
                </a:moveTo>
                <a:lnTo>
                  <a:pt x="571500" y="64007"/>
                </a:lnTo>
                <a:lnTo>
                  <a:pt x="1127760" y="149351"/>
                </a:lnTo>
                <a:lnTo>
                  <a:pt x="1684020" y="96011"/>
                </a:lnTo>
                <a:lnTo>
                  <a:pt x="2240279" y="13716"/>
                </a:lnTo>
                <a:lnTo>
                  <a:pt x="2796539" y="47244"/>
                </a:lnTo>
                <a:lnTo>
                  <a:pt x="3352800" y="102107"/>
                </a:lnTo>
                <a:lnTo>
                  <a:pt x="3909059" y="120395"/>
                </a:lnTo>
                <a:lnTo>
                  <a:pt x="4465320" y="76200"/>
                </a:lnTo>
                <a:lnTo>
                  <a:pt x="5021579" y="124967"/>
                </a:lnTo>
                <a:lnTo>
                  <a:pt x="5577839" y="12344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003044" y="21522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996694" y="21459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60827" y="2181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554477" y="21748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7088" y="22665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110738" y="22602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73347" y="22132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666997" y="22068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9608" y="21309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223258" y="21245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85867" y="21644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7" y="114300"/>
                  <a:pt x="0" y="88646"/>
                  <a:pt x="0" y="57150"/>
                </a:cubicBezTo>
                <a:cubicBezTo>
                  <a:pt x="0" y="25527"/>
                  <a:pt x="25527"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779517" y="21581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7" y="120650"/>
                  <a:pt x="6350" y="94996"/>
                  <a:pt x="6350" y="63500"/>
                </a:cubicBezTo>
                <a:cubicBezTo>
                  <a:pt x="6350" y="31877"/>
                  <a:pt x="31877"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42128" y="22193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335778" y="22129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8388" y="22376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892038" y="22312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54647" y="21934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448297" y="21870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10907" y="22421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004557" y="22358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7168" y="22406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560818" y="22343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849879" y="4050791"/>
            <a:ext cx="243840" cy="74676"/>
          </a:xfrm>
          <a:custGeom>
            <a:avLst/>
            <a:gdLst>
              <a:gd name="connsiteX0" fmla="*/ 0 w 243840"/>
              <a:gd name="connsiteY0" fmla="*/ 74676 h 74676"/>
              <a:gd name="connsiteX1" fmla="*/ 243840 w 243840"/>
              <a:gd name="connsiteY1" fmla="*/ 74676 h 74676"/>
              <a:gd name="connsiteX2" fmla="*/ 243840 w 243840"/>
              <a:gd name="connsiteY2" fmla="*/ 0 h 74676"/>
              <a:gd name="connsiteX3" fmla="*/ 0 w 243840"/>
              <a:gd name="connsiteY3" fmla="*/ 0 h 74676"/>
              <a:gd name="connsiteX4" fmla="*/ 0 w 24384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6"/>
                </a:moveTo>
                <a:lnTo>
                  <a:pt x="243840" y="74676"/>
                </a:lnTo>
                <a:lnTo>
                  <a:pt x="243840" y="0"/>
                </a:lnTo>
                <a:lnTo>
                  <a:pt x="0" y="0"/>
                </a:lnTo>
                <a:lnTo>
                  <a:pt x="0" y="74676"/>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5326380" y="407365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5423915" y="404926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5417565" y="4042917"/>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数据中心，包含移动第三方支付</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9" name="TextBox 1"/>
          <p:cNvSpPr txBox="1"/>
          <p:nvPr/>
        </p:nvSpPr>
        <p:spPr>
          <a:xfrm>
            <a:off x="1397000" y="31496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4.2</a:t>
            </a:r>
          </a:p>
        </p:txBody>
      </p:sp>
      <p:sp>
        <p:nvSpPr>
          <p:cNvPr id="1040" name="TextBox 1"/>
          <p:cNvSpPr txBox="1"/>
          <p:nvPr/>
        </p:nvSpPr>
        <p:spPr>
          <a:xfrm>
            <a:off x="1943100" y="3086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4.8</a:t>
            </a:r>
          </a:p>
        </p:txBody>
      </p:sp>
      <p:sp>
        <p:nvSpPr>
          <p:cNvPr id="1041" name="TextBox 1"/>
          <p:cNvSpPr txBox="1"/>
          <p:nvPr/>
        </p:nvSpPr>
        <p:spPr>
          <a:xfrm>
            <a:off x="2501900" y="3035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5.3</a:t>
            </a:r>
          </a:p>
        </p:txBody>
      </p:sp>
      <p:sp>
        <p:nvSpPr>
          <p:cNvPr id="1042" name="TextBox 1"/>
          <p:cNvSpPr txBox="1"/>
          <p:nvPr/>
        </p:nvSpPr>
        <p:spPr>
          <a:xfrm>
            <a:off x="3060700" y="3048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5.2</a:t>
            </a:r>
          </a:p>
        </p:txBody>
      </p:sp>
      <p:sp>
        <p:nvSpPr>
          <p:cNvPr id="1043" name="TextBox 1"/>
          <p:cNvSpPr txBox="1"/>
          <p:nvPr/>
        </p:nvSpPr>
        <p:spPr>
          <a:xfrm>
            <a:off x="3619500" y="3009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5.5</a:t>
            </a:r>
          </a:p>
        </p:txBody>
      </p:sp>
      <p:sp>
        <p:nvSpPr>
          <p:cNvPr id="1044" name="TextBox 1"/>
          <p:cNvSpPr txBox="1"/>
          <p:nvPr/>
        </p:nvSpPr>
        <p:spPr>
          <a:xfrm>
            <a:off x="4178300" y="2921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045" name="TextBox 1"/>
          <p:cNvSpPr txBox="1"/>
          <p:nvPr/>
        </p:nvSpPr>
        <p:spPr>
          <a:xfrm>
            <a:off x="4724400" y="2832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7.1</a:t>
            </a:r>
          </a:p>
        </p:txBody>
      </p:sp>
      <p:sp>
        <p:nvSpPr>
          <p:cNvPr id="1046" name="TextBox 1"/>
          <p:cNvSpPr txBox="1"/>
          <p:nvPr/>
        </p:nvSpPr>
        <p:spPr>
          <a:xfrm>
            <a:off x="5283200" y="28067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7.5</a:t>
            </a:r>
          </a:p>
        </p:txBody>
      </p:sp>
      <p:sp>
        <p:nvSpPr>
          <p:cNvPr id="1047" name="TextBox 1"/>
          <p:cNvSpPr txBox="1"/>
          <p:nvPr/>
        </p:nvSpPr>
        <p:spPr>
          <a:xfrm>
            <a:off x="5842000" y="2781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7.7</a:t>
            </a:r>
          </a:p>
        </p:txBody>
      </p:sp>
      <p:sp>
        <p:nvSpPr>
          <p:cNvPr id="1048" name="TextBox 1"/>
          <p:cNvSpPr txBox="1"/>
          <p:nvPr/>
        </p:nvSpPr>
        <p:spPr>
          <a:xfrm>
            <a:off x="6400800" y="2717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8.3</a:t>
            </a:r>
          </a:p>
        </p:txBody>
      </p:sp>
      <p:sp>
        <p:nvSpPr>
          <p:cNvPr id="1049" name="TextBox 1"/>
          <p:cNvSpPr txBox="1"/>
          <p:nvPr/>
        </p:nvSpPr>
        <p:spPr>
          <a:xfrm>
            <a:off x="6959600" y="26924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8.5</a:t>
            </a:r>
          </a:p>
        </p:txBody>
      </p:sp>
      <p:sp>
        <p:nvSpPr>
          <p:cNvPr id="1050" name="TextBox 1"/>
          <p:cNvSpPr txBox="1"/>
          <p:nvPr/>
        </p:nvSpPr>
        <p:spPr>
          <a:xfrm>
            <a:off x="7518400" y="26797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8.7</a:t>
            </a:r>
          </a:p>
        </p:txBody>
      </p:sp>
      <p:sp>
        <p:nvSpPr>
          <p:cNvPr id="1051" name="TextBox 1"/>
          <p:cNvSpPr txBox="1"/>
          <p:nvPr/>
        </p:nvSpPr>
        <p:spPr>
          <a:xfrm>
            <a:off x="1828800" y="18542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13.4%</a:t>
            </a:r>
          </a:p>
        </p:txBody>
      </p:sp>
      <p:sp>
        <p:nvSpPr>
          <p:cNvPr id="1052" name="TextBox 1"/>
          <p:cNvSpPr txBox="1"/>
          <p:nvPr/>
        </p:nvSpPr>
        <p:spPr>
          <a:xfrm>
            <a:off x="2438400" y="18923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9.7%</a:t>
            </a:r>
          </a:p>
        </p:txBody>
      </p:sp>
      <p:sp>
        <p:nvSpPr>
          <p:cNvPr id="1053" name="TextBox 1"/>
          <p:cNvSpPr txBox="1"/>
          <p:nvPr/>
        </p:nvSpPr>
        <p:spPr>
          <a:xfrm>
            <a:off x="2959100" y="19685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-1.0%</a:t>
            </a:r>
          </a:p>
        </p:txBody>
      </p:sp>
      <p:sp>
        <p:nvSpPr>
          <p:cNvPr id="1054" name="TextBox 1"/>
          <p:cNvSpPr txBox="1"/>
          <p:nvPr/>
        </p:nvSpPr>
        <p:spPr>
          <a:xfrm>
            <a:off x="3543300" y="19177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5.7%</a:t>
            </a:r>
          </a:p>
        </p:txBody>
      </p:sp>
      <p:sp>
        <p:nvSpPr>
          <p:cNvPr id="1055" name="TextBox 1"/>
          <p:cNvSpPr txBox="1"/>
          <p:nvPr/>
        </p:nvSpPr>
        <p:spPr>
          <a:xfrm>
            <a:off x="4064000" y="1841500"/>
            <a:ext cx="990600" cy="228600"/>
          </a:xfrm>
          <a:prstGeom prst="rect">
            <a:avLst/>
          </a:prstGeom>
          <a:noFill/>
        </p:spPr>
        <p:txBody>
          <a:bodyPr wrap="none" lIns="0" tIns="0" rIns="0" rtlCol="0">
            <a:spAutoFit/>
          </a:bodyPr>
          <a:lstStyle/>
          <a:p>
            <a:pPr>
              <a:lnSpc>
                <a:spcPts val="1800"/>
              </a:lnSpc>
              <a:tabLst/>
            </a:pPr>
            <a:r>
              <a:rPr lang="en-US" altLang="zh-CN" sz="1200" dirty="0" smtClean="0">
                <a:solidFill>
                  <a:srgbClr val="FF6600"/>
                </a:solidFill>
                <a:latin typeface="Microsoft YaHei UI" pitchFamily="18" charset="0"/>
                <a:cs typeface="Microsoft YaHei UI" pitchFamily="18" charset="0"/>
              </a:rPr>
              <a:t>16.0%</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Microsoft YaHei UI" pitchFamily="18" charset="0"/>
                <a:cs typeface="Microsoft YaHei UI" pitchFamily="18" charset="0"/>
              </a:rPr>
              <a:t>11.8%</a:t>
            </a:r>
          </a:p>
        </p:txBody>
      </p:sp>
      <p:sp>
        <p:nvSpPr>
          <p:cNvPr id="1056" name="TextBox 1"/>
          <p:cNvSpPr txBox="1"/>
          <p:nvPr/>
        </p:nvSpPr>
        <p:spPr>
          <a:xfrm>
            <a:off x="5219700" y="19304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5.0%</a:t>
            </a:r>
          </a:p>
        </p:txBody>
      </p:sp>
      <p:sp>
        <p:nvSpPr>
          <p:cNvPr id="1057" name="TextBox 1"/>
          <p:cNvSpPr txBox="1"/>
          <p:nvPr/>
        </p:nvSpPr>
        <p:spPr>
          <a:xfrm>
            <a:off x="5778500" y="19431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2.6%</a:t>
            </a:r>
          </a:p>
        </p:txBody>
      </p:sp>
      <p:sp>
        <p:nvSpPr>
          <p:cNvPr id="1058" name="TextBox 1"/>
          <p:cNvSpPr txBox="1"/>
          <p:nvPr/>
        </p:nvSpPr>
        <p:spPr>
          <a:xfrm>
            <a:off x="6324600" y="19050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8.2%</a:t>
            </a:r>
          </a:p>
        </p:txBody>
      </p:sp>
      <p:sp>
        <p:nvSpPr>
          <p:cNvPr id="1059" name="TextBox 1"/>
          <p:cNvSpPr txBox="1"/>
          <p:nvPr/>
        </p:nvSpPr>
        <p:spPr>
          <a:xfrm>
            <a:off x="6883400" y="19558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2.0%</a:t>
            </a:r>
          </a:p>
        </p:txBody>
      </p:sp>
      <p:sp>
        <p:nvSpPr>
          <p:cNvPr id="1060" name="TextBox 1"/>
          <p:cNvSpPr txBox="1"/>
          <p:nvPr/>
        </p:nvSpPr>
        <p:spPr>
          <a:xfrm>
            <a:off x="7442200" y="19431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2.2%</a:t>
            </a:r>
          </a:p>
        </p:txBody>
      </p:sp>
      <p:sp>
        <p:nvSpPr>
          <p:cNvPr id="1061" name="TextBox 1"/>
          <p:cNvSpPr txBox="1"/>
          <p:nvPr/>
        </p:nvSpPr>
        <p:spPr>
          <a:xfrm>
            <a:off x="12954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8542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4130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9718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5179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767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355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1943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753100" y="3594100"/>
            <a:ext cx="209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0" name="TextBox 1"/>
          <p:cNvSpPr txBox="1"/>
          <p:nvPr/>
        </p:nvSpPr>
        <p:spPr>
          <a:xfrm>
            <a:off x="393700" y="254000"/>
            <a:ext cx="7912100" cy="1435100"/>
          </a:xfrm>
          <a:prstGeom prst="rect">
            <a:avLst/>
          </a:prstGeom>
          <a:noFill/>
        </p:spPr>
        <p:txBody>
          <a:bodyPr wrap="none" lIns="0" tIns="0" rIns="0" rtlCol="0">
            <a:spAutoFit/>
          </a:bodyPr>
          <a:lstStyle/>
          <a:p>
            <a:pPr>
              <a:lnSpc>
                <a:spcPts val="1400"/>
              </a:lnSpc>
              <a:tabLst>
                <a:tab pos="241300" algn="l"/>
                <a:tab pos="2540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2540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年移动金融整体用户规模达到</a:t>
            </a:r>
            <a:r>
              <a:rPr lang="en-US" altLang="zh-CN" sz="1403" b="1" dirty="0" smtClean="0">
                <a:solidFill>
                  <a:srgbClr val="1B88EA"/>
                </a:solidFill>
                <a:latin typeface="Tahoma" pitchFamily="18" charset="0"/>
                <a:cs typeface="Tahoma" pitchFamily="18" charset="0"/>
              </a:rPr>
              <a:t>8.7</a:t>
            </a:r>
            <a:r>
              <a:rPr lang="en-US" altLang="zh-CN" sz="1403" b="1" dirty="0" smtClean="0">
                <a:solidFill>
                  <a:srgbClr val="1B88EA"/>
                </a:solidFill>
                <a:latin typeface="Microsoft YaHei UI" pitchFamily="18" charset="0"/>
                <a:cs typeface="Microsoft YaHei UI" pitchFamily="18" charset="0"/>
              </a:rPr>
              <a:t>亿，较年初翻一番，越来越多用户选择使用移动端金融服务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40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移动金融行业用户规模及增长率</a:t>
            </a:r>
          </a:p>
        </p:txBody>
      </p:sp>
      <p:sp>
        <p:nvSpPr>
          <p:cNvPr id="1071" name="TextBox 1"/>
          <p:cNvSpPr txBox="1"/>
          <p:nvPr/>
        </p:nvSpPr>
        <p:spPr>
          <a:xfrm>
            <a:off x="3111500" y="39878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移动金融行业用户规模（亿台）</a:t>
            </a:r>
          </a:p>
        </p:txBody>
      </p:sp>
      <p:sp>
        <p:nvSpPr>
          <p:cNvPr id="1072" name="TextBox 1"/>
          <p:cNvSpPr txBox="1"/>
          <p:nvPr/>
        </p:nvSpPr>
        <p:spPr>
          <a:xfrm>
            <a:off x="5600700" y="39878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862584" cy="262128"/>
          </a:xfrm>
          <a:custGeom>
            <a:avLst/>
            <a:gdLst>
              <a:gd name="connsiteX0" fmla="*/ 0 w 862584"/>
              <a:gd name="connsiteY0" fmla="*/ 262127 h 262128"/>
              <a:gd name="connsiteX1" fmla="*/ 862584 w 862584"/>
              <a:gd name="connsiteY1" fmla="*/ 262127 h 262128"/>
              <a:gd name="connsiteX2" fmla="*/ 862584 w 862584"/>
              <a:gd name="connsiteY2" fmla="*/ 0 h 262128"/>
              <a:gd name="connsiteX3" fmla="*/ 0 w 862584"/>
              <a:gd name="connsiteY3" fmla="*/ 0 h 262128"/>
              <a:gd name="connsiteX4" fmla="*/ 0 w 862584"/>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2584" h="262128">
                <a:moveTo>
                  <a:pt x="0" y="262127"/>
                </a:moveTo>
                <a:lnTo>
                  <a:pt x="862584" y="262127"/>
                </a:lnTo>
                <a:lnTo>
                  <a:pt x="862584"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885444" cy="262128"/>
          </a:xfrm>
          <a:custGeom>
            <a:avLst/>
            <a:gdLst>
              <a:gd name="connsiteX0" fmla="*/ 0 w 885444"/>
              <a:gd name="connsiteY0" fmla="*/ 262128 h 262128"/>
              <a:gd name="connsiteX1" fmla="*/ 885444 w 885444"/>
              <a:gd name="connsiteY1" fmla="*/ 262128 h 262128"/>
              <a:gd name="connsiteX2" fmla="*/ 885444 w 885444"/>
              <a:gd name="connsiteY2" fmla="*/ 0 h 262128"/>
              <a:gd name="connsiteX3" fmla="*/ 0 w 885444"/>
              <a:gd name="connsiteY3" fmla="*/ 0 h 262128"/>
              <a:gd name="connsiteX4" fmla="*/ 0 w 885444"/>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5444" h="262128">
                <a:moveTo>
                  <a:pt x="0" y="262128"/>
                </a:moveTo>
                <a:lnTo>
                  <a:pt x="885444" y="262128"/>
                </a:lnTo>
                <a:lnTo>
                  <a:pt x="885444"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950976" cy="262127"/>
          </a:xfrm>
          <a:custGeom>
            <a:avLst/>
            <a:gdLst>
              <a:gd name="connsiteX0" fmla="*/ 0 w 950976"/>
              <a:gd name="connsiteY0" fmla="*/ 262127 h 262127"/>
              <a:gd name="connsiteX1" fmla="*/ 950976 w 950976"/>
              <a:gd name="connsiteY1" fmla="*/ 262127 h 262127"/>
              <a:gd name="connsiteX2" fmla="*/ 950976 w 950976"/>
              <a:gd name="connsiteY2" fmla="*/ 0 h 262127"/>
              <a:gd name="connsiteX3" fmla="*/ 0 w 950976"/>
              <a:gd name="connsiteY3" fmla="*/ 0 h 262127"/>
              <a:gd name="connsiteX4" fmla="*/ 0 w 950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0976" h="262127">
                <a:moveTo>
                  <a:pt x="0" y="262127"/>
                </a:moveTo>
                <a:lnTo>
                  <a:pt x="950976" y="262127"/>
                </a:lnTo>
                <a:lnTo>
                  <a:pt x="950976"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963167" cy="262127"/>
          </a:xfrm>
          <a:custGeom>
            <a:avLst/>
            <a:gdLst>
              <a:gd name="connsiteX0" fmla="*/ 0 w 963167"/>
              <a:gd name="connsiteY0" fmla="*/ 262127 h 262127"/>
              <a:gd name="connsiteX1" fmla="*/ 963167 w 963167"/>
              <a:gd name="connsiteY1" fmla="*/ 262127 h 262127"/>
              <a:gd name="connsiteX2" fmla="*/ 963167 w 963167"/>
              <a:gd name="connsiteY2" fmla="*/ 0 h 262127"/>
              <a:gd name="connsiteX3" fmla="*/ 0 w 963167"/>
              <a:gd name="connsiteY3" fmla="*/ 0 h 262127"/>
              <a:gd name="connsiteX4" fmla="*/ 0 w 96316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3167" h="262127">
                <a:moveTo>
                  <a:pt x="0" y="262127"/>
                </a:moveTo>
                <a:lnTo>
                  <a:pt x="963167" y="262127"/>
                </a:lnTo>
                <a:lnTo>
                  <a:pt x="963167"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1187196" cy="260604"/>
          </a:xfrm>
          <a:custGeom>
            <a:avLst/>
            <a:gdLst>
              <a:gd name="connsiteX0" fmla="*/ 0 w 1187196"/>
              <a:gd name="connsiteY0" fmla="*/ 260604 h 260604"/>
              <a:gd name="connsiteX1" fmla="*/ 1187196 w 1187196"/>
              <a:gd name="connsiteY1" fmla="*/ 260604 h 260604"/>
              <a:gd name="connsiteX2" fmla="*/ 1187196 w 1187196"/>
              <a:gd name="connsiteY2" fmla="*/ 0 h 260604"/>
              <a:gd name="connsiteX3" fmla="*/ 0 w 1187196"/>
              <a:gd name="connsiteY3" fmla="*/ 0 h 260604"/>
              <a:gd name="connsiteX4" fmla="*/ 0 w 1187196"/>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87196" h="260604">
                <a:moveTo>
                  <a:pt x="0" y="260604"/>
                </a:moveTo>
                <a:lnTo>
                  <a:pt x="1187196" y="260604"/>
                </a:lnTo>
                <a:lnTo>
                  <a:pt x="1187196"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1228344" cy="262127"/>
          </a:xfrm>
          <a:custGeom>
            <a:avLst/>
            <a:gdLst>
              <a:gd name="connsiteX0" fmla="*/ 0 w 1228344"/>
              <a:gd name="connsiteY0" fmla="*/ 262127 h 262127"/>
              <a:gd name="connsiteX1" fmla="*/ 1228344 w 1228344"/>
              <a:gd name="connsiteY1" fmla="*/ 262127 h 262127"/>
              <a:gd name="connsiteX2" fmla="*/ 1228344 w 1228344"/>
              <a:gd name="connsiteY2" fmla="*/ 0 h 262127"/>
              <a:gd name="connsiteX3" fmla="*/ 0 w 1228344"/>
              <a:gd name="connsiteY3" fmla="*/ 0 h 262127"/>
              <a:gd name="connsiteX4" fmla="*/ 0 w 12283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8344" h="262127">
                <a:moveTo>
                  <a:pt x="0" y="262127"/>
                </a:moveTo>
                <a:lnTo>
                  <a:pt x="1228344" y="262127"/>
                </a:lnTo>
                <a:lnTo>
                  <a:pt x="122834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1417320" cy="262127"/>
          </a:xfrm>
          <a:custGeom>
            <a:avLst/>
            <a:gdLst>
              <a:gd name="connsiteX0" fmla="*/ 0 w 1417320"/>
              <a:gd name="connsiteY0" fmla="*/ 262127 h 262127"/>
              <a:gd name="connsiteX1" fmla="*/ 1417320 w 1417320"/>
              <a:gd name="connsiteY1" fmla="*/ 262127 h 262127"/>
              <a:gd name="connsiteX2" fmla="*/ 1417320 w 1417320"/>
              <a:gd name="connsiteY2" fmla="*/ 0 h 262127"/>
              <a:gd name="connsiteX3" fmla="*/ 0 w 1417320"/>
              <a:gd name="connsiteY3" fmla="*/ 0 h 262127"/>
              <a:gd name="connsiteX4" fmla="*/ 0 w 14173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17320" h="262127">
                <a:moveTo>
                  <a:pt x="0" y="262127"/>
                </a:moveTo>
                <a:lnTo>
                  <a:pt x="1417320" y="262127"/>
                </a:lnTo>
                <a:lnTo>
                  <a:pt x="141732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1552955" cy="262127"/>
          </a:xfrm>
          <a:custGeom>
            <a:avLst/>
            <a:gdLst>
              <a:gd name="connsiteX0" fmla="*/ 0 w 1552955"/>
              <a:gd name="connsiteY0" fmla="*/ 262127 h 262127"/>
              <a:gd name="connsiteX1" fmla="*/ 1552955 w 1552955"/>
              <a:gd name="connsiteY1" fmla="*/ 262127 h 262127"/>
              <a:gd name="connsiteX2" fmla="*/ 1552955 w 1552955"/>
              <a:gd name="connsiteY2" fmla="*/ 0 h 262127"/>
              <a:gd name="connsiteX3" fmla="*/ 0 w 1552955"/>
              <a:gd name="connsiteY3" fmla="*/ 0 h 262127"/>
              <a:gd name="connsiteX4" fmla="*/ 0 w 15529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955" h="262127">
                <a:moveTo>
                  <a:pt x="0" y="262127"/>
                </a:moveTo>
                <a:lnTo>
                  <a:pt x="1552955" y="262127"/>
                </a:lnTo>
                <a:lnTo>
                  <a:pt x="1552955"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824227" cy="262127"/>
          </a:xfrm>
          <a:custGeom>
            <a:avLst/>
            <a:gdLst>
              <a:gd name="connsiteX0" fmla="*/ 0 w 1824227"/>
              <a:gd name="connsiteY0" fmla="*/ 262127 h 262127"/>
              <a:gd name="connsiteX1" fmla="*/ 1824227 w 1824227"/>
              <a:gd name="connsiteY1" fmla="*/ 262127 h 262127"/>
              <a:gd name="connsiteX2" fmla="*/ 1824227 w 1824227"/>
              <a:gd name="connsiteY2" fmla="*/ 0 h 262127"/>
              <a:gd name="connsiteX3" fmla="*/ 0 w 1824227"/>
              <a:gd name="connsiteY3" fmla="*/ 0 h 262127"/>
              <a:gd name="connsiteX4" fmla="*/ 0 w 182422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4227" h="262127">
                <a:moveTo>
                  <a:pt x="0" y="262127"/>
                </a:moveTo>
                <a:lnTo>
                  <a:pt x="1824227" y="262127"/>
                </a:lnTo>
                <a:lnTo>
                  <a:pt x="1824227"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845308" cy="260603"/>
          </a:xfrm>
          <a:custGeom>
            <a:avLst/>
            <a:gdLst>
              <a:gd name="connsiteX0" fmla="*/ 0 w 2845308"/>
              <a:gd name="connsiteY0" fmla="*/ 260603 h 260603"/>
              <a:gd name="connsiteX1" fmla="*/ 2845308 w 2845308"/>
              <a:gd name="connsiteY1" fmla="*/ 260603 h 260603"/>
              <a:gd name="connsiteX2" fmla="*/ 2845308 w 2845308"/>
              <a:gd name="connsiteY2" fmla="*/ 0 h 260603"/>
              <a:gd name="connsiteX3" fmla="*/ 0 w 2845308"/>
              <a:gd name="connsiteY3" fmla="*/ 0 h 260603"/>
              <a:gd name="connsiteX4" fmla="*/ 0 w 28453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5308" h="260603">
                <a:moveTo>
                  <a:pt x="0" y="260603"/>
                </a:moveTo>
                <a:lnTo>
                  <a:pt x="2845308" y="260603"/>
                </a:lnTo>
                <a:lnTo>
                  <a:pt x="28453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727700" y="1270000"/>
            <a:ext cx="1308100" cy="3060700"/>
          </a:xfrm>
          <a:prstGeom prst="rect">
            <a:avLst/>
          </a:prstGeom>
          <a:noFill/>
        </p:spPr>
        <p:txBody>
          <a:bodyPr wrap="none" lIns="0" tIns="0" rIns="0" rtlCol="0">
            <a:spAutoFit/>
          </a:bodyPr>
          <a:lstStyle/>
          <a:p>
            <a:pPr>
              <a:lnSpc>
                <a:spcPts val="11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3.1%</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2.4%</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2.0%</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sz="1200" b="1" dirty="0" smtClean="0">
                <a:solidFill>
                  <a:srgbClr val="FFFFFF"/>
                </a:solidFill>
                <a:latin typeface="Times New Roman" pitchFamily="18" charset="0"/>
                <a:cs typeface="Times New Roman" pitchFamily="18" charset="0"/>
              </a:rPr>
              <a:t>1.5%</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sz="1200" b="1" dirty="0" smtClean="0">
                <a:solidFill>
                  <a:srgbClr val="FFFFFF"/>
                </a:solidFill>
                <a:latin typeface="Times New Roman" pitchFamily="18" charset="0"/>
                <a:cs typeface="Times New Roman" pitchFamily="18" charset="0"/>
              </a:rPr>
              <a:t>1.5%</a:t>
            </a:r>
          </a:p>
        </p:txBody>
      </p:sp>
      <p:sp>
        <p:nvSpPr>
          <p:cNvPr id="1026" name="TextBox 1"/>
          <p:cNvSpPr txBox="1"/>
          <p:nvPr/>
        </p:nvSpPr>
        <p:spPr>
          <a:xfrm>
            <a:off x="77089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4.8%</a:t>
            </a:r>
          </a:p>
        </p:txBody>
      </p:sp>
      <p:sp>
        <p:nvSpPr>
          <p:cNvPr id="1028"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279400" algn="l"/>
                <a:tab pos="419100" algn="l"/>
              </a:tabLst>
            </a:pPr>
            <a:r>
              <a:rPr lang="en-US" altLang="zh-CN" sz="1103" dirty="0" smtClean="0">
                <a:solidFill>
                  <a:srgbClr val="8087A4"/>
                </a:solidFill>
                <a:latin typeface="Microsoft YaHei UI" pitchFamily="18" charset="0"/>
                <a:cs typeface="Microsoft YaHei UI" pitchFamily="18" charset="0"/>
              </a:rPr>
              <a:t>工行手机银行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招商银行</a:t>
            </a:r>
          </a:p>
          <a:p>
            <a:pPr>
              <a:lnSpc>
                <a:spcPts val="1000"/>
              </a:lnSpc>
            </a:pPr>
            <a:endParaRPr lang="en-US" altLang="zh-CN" dirty="0" smtClean="0"/>
          </a:p>
          <a:p>
            <a:pPr>
              <a:lnSpc>
                <a:spcPts val="1800"/>
              </a:lnSpc>
              <a:tabLst>
                <a:tab pos="279400" algn="l"/>
                <a:tab pos="419100" algn="l"/>
              </a:tabLst>
            </a:pPr>
            <a:r>
              <a:rPr lang="en-US" altLang="zh-CN" sz="1106" dirty="0" smtClean="0">
                <a:solidFill>
                  <a:srgbClr val="8087A4"/>
                </a:solidFill>
                <a:latin typeface="Microsoft YaHei UI" pitchFamily="18" charset="0"/>
                <a:cs typeface="Microsoft YaHei UI" pitchFamily="18" charset="0"/>
              </a:rPr>
              <a:t>农行掌上银行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同花顺</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掌上生活</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交通银行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中国银行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邮储银行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随手记</a:t>
            </a:r>
          </a:p>
        </p:txBody>
      </p:sp>
      <p:sp>
        <p:nvSpPr>
          <p:cNvPr id="1029" name="TextBox 1"/>
          <p:cNvSpPr txBox="1"/>
          <p:nvPr/>
        </p:nvSpPr>
        <p:spPr>
          <a:xfrm>
            <a:off x="4305300" y="850900"/>
            <a:ext cx="8382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中国建设银行</a:t>
            </a:r>
          </a:p>
        </p:txBody>
      </p:sp>
      <p:sp>
        <p:nvSpPr>
          <p:cNvPr id="1030" name="TextBox 1"/>
          <p:cNvSpPr txBox="1"/>
          <p:nvPr/>
        </p:nvSpPr>
        <p:spPr>
          <a:xfrm>
            <a:off x="4572000" y="482600"/>
            <a:ext cx="3517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月移动银行理财应用用户覆盖比例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细分行业应用盘点——移动金融</a:t>
            </a:r>
          </a:p>
        </p:txBody>
      </p:sp>
      <p:sp>
        <p:nvSpPr>
          <p:cNvPr id="1032" name="TextBox 1"/>
          <p:cNvSpPr txBox="1"/>
          <p:nvPr/>
        </p:nvSpPr>
        <p:spPr>
          <a:xfrm>
            <a:off x="393700" y="520700"/>
            <a:ext cx="28829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移动银行理财用户覆盖比例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移动银行理财应用中，用户覆盖率最</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高为中国建设银行，达</a:t>
            </a:r>
            <a:r>
              <a:rPr lang="en-US" altLang="zh-CN" sz="1200" dirty="0" smtClean="0">
                <a:solidFill>
                  <a:srgbClr val="8087A4"/>
                </a:solidFill>
                <a:latin typeface="Tahoma" pitchFamily="18" charset="0"/>
                <a:cs typeface="Tahoma" pitchFamily="18" charset="0"/>
              </a:rPr>
              <a:t>4.8%</a:t>
            </a:r>
            <a:r>
              <a:rPr lang="en-US" altLang="zh-CN" sz="1200" dirty="0" smtClean="0">
                <a:solidFill>
                  <a:srgbClr val="8087A4"/>
                </a:solidFill>
                <a:latin typeface="Microsoft YaHei UI" pitchFamily="18" charset="0"/>
                <a:cs typeface="Microsoft YaHei UI" pitchFamily="18" charset="0"/>
              </a:rPr>
              <a:t>、工行手</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机银行以</a:t>
            </a:r>
            <a:r>
              <a:rPr lang="en-US" altLang="zh-CN" sz="1200" dirty="0" smtClean="0">
                <a:solidFill>
                  <a:srgbClr val="8087A4"/>
                </a:solidFill>
                <a:latin typeface="Tahoma" pitchFamily="18" charset="0"/>
                <a:cs typeface="Tahoma" pitchFamily="18" charset="0"/>
              </a:rPr>
              <a:t>3.1%</a:t>
            </a:r>
            <a:r>
              <a:rPr lang="en-US" altLang="zh-CN" sz="1200" dirty="0" smtClean="0">
                <a:solidFill>
                  <a:srgbClr val="8087A4"/>
                </a:solidFill>
                <a:latin typeface="Microsoft YaHei UI" pitchFamily="18" charset="0"/>
                <a:cs typeface="Microsoft YaHei UI" pitchFamily="18" charset="0"/>
              </a:rPr>
              <a:t>的覆盖率排名第二位。</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191423"/>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905115" y="2191423"/>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39225"/>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905115" y="2639225"/>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86900"/>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905115" y="3086900"/>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34702"/>
            <a:ext cx="1423161" cy="223863"/>
          </a:xfrm>
          <a:custGeom>
            <a:avLst/>
            <a:gdLst>
              <a:gd name="connsiteX0" fmla="*/ 0 w 1423161"/>
              <a:gd name="connsiteY0" fmla="*/ 223863 h 223863"/>
              <a:gd name="connsiteX1" fmla="*/ 1423161 w 1423161"/>
              <a:gd name="connsiteY1" fmla="*/ 223863 h 223863"/>
              <a:gd name="connsiteX2" fmla="*/ 1423161 w 1423161"/>
              <a:gd name="connsiteY2" fmla="*/ 0 h 223863"/>
              <a:gd name="connsiteX3" fmla="*/ 0 w 1423161"/>
              <a:gd name="connsiteY3" fmla="*/ 0 h 223863"/>
              <a:gd name="connsiteX4" fmla="*/ 0 w 1423161"/>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3">
                <a:moveTo>
                  <a:pt x="0" y="223863"/>
                </a:moveTo>
                <a:lnTo>
                  <a:pt x="1423161" y="223863"/>
                </a:lnTo>
                <a:lnTo>
                  <a:pt x="1423161"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05115" y="3534702"/>
            <a:ext cx="951763" cy="223863"/>
          </a:xfrm>
          <a:custGeom>
            <a:avLst/>
            <a:gdLst>
              <a:gd name="connsiteX0" fmla="*/ 0 w 951763"/>
              <a:gd name="connsiteY0" fmla="*/ 223863 h 223863"/>
              <a:gd name="connsiteX1" fmla="*/ 951763 w 951763"/>
              <a:gd name="connsiteY1" fmla="*/ 223863 h 223863"/>
              <a:gd name="connsiteX2" fmla="*/ 951763 w 951763"/>
              <a:gd name="connsiteY2" fmla="*/ 0 h 223863"/>
              <a:gd name="connsiteX3" fmla="*/ 0 w 951763"/>
              <a:gd name="connsiteY3" fmla="*/ 0 h 223863"/>
              <a:gd name="connsiteX4" fmla="*/ 0 w 951763"/>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3">
                <a:moveTo>
                  <a:pt x="0" y="223863"/>
                </a:moveTo>
                <a:lnTo>
                  <a:pt x="951763" y="223863"/>
                </a:lnTo>
                <a:lnTo>
                  <a:pt x="951763"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82389"/>
            <a:ext cx="1423161" cy="223863"/>
          </a:xfrm>
          <a:custGeom>
            <a:avLst/>
            <a:gdLst>
              <a:gd name="connsiteX0" fmla="*/ 0 w 1423161"/>
              <a:gd name="connsiteY0" fmla="*/ 223862 h 223863"/>
              <a:gd name="connsiteX1" fmla="*/ 1423161 w 1423161"/>
              <a:gd name="connsiteY1" fmla="*/ 223862 h 223863"/>
              <a:gd name="connsiteX2" fmla="*/ 1423161 w 1423161"/>
              <a:gd name="connsiteY2" fmla="*/ 0 h 223863"/>
              <a:gd name="connsiteX3" fmla="*/ 0 w 1423161"/>
              <a:gd name="connsiteY3" fmla="*/ 0 h 223863"/>
              <a:gd name="connsiteX4" fmla="*/ 0 w 1423161"/>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3">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905115" y="3982389"/>
            <a:ext cx="951763" cy="223863"/>
          </a:xfrm>
          <a:custGeom>
            <a:avLst/>
            <a:gdLst>
              <a:gd name="connsiteX0" fmla="*/ 0 w 951763"/>
              <a:gd name="connsiteY0" fmla="*/ 223862 h 223863"/>
              <a:gd name="connsiteX1" fmla="*/ 951763 w 951763"/>
              <a:gd name="connsiteY1" fmla="*/ 223862 h 223863"/>
              <a:gd name="connsiteX2" fmla="*/ 951763 w 951763"/>
              <a:gd name="connsiteY2" fmla="*/ 0 h 223863"/>
              <a:gd name="connsiteX3" fmla="*/ 0 w 951763"/>
              <a:gd name="connsiteY3" fmla="*/ 0 h 223863"/>
              <a:gd name="connsiteX4" fmla="*/ 0 w 951763"/>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3">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90827" y="1953323"/>
            <a:ext cx="57150" cy="2267216"/>
          </a:xfrm>
          <a:custGeom>
            <a:avLst/>
            <a:gdLst>
              <a:gd name="connsiteX0" fmla="*/ 14287 w 57150"/>
              <a:gd name="connsiteY0" fmla="*/ 14287 h 2267216"/>
              <a:gd name="connsiteX1" fmla="*/ 14287 w 57150"/>
              <a:gd name="connsiteY1" fmla="*/ 2252929 h 2267216"/>
            </a:gdLst>
            <a:ahLst/>
            <a:cxnLst>
              <a:cxn ang="0">
                <a:pos x="connsiteX0" y="connsiteY0"/>
              </a:cxn>
              <a:cxn ang="1">
                <a:pos x="connsiteX1" y="connsiteY1"/>
              </a:cxn>
            </a:cxnLst>
            <a:rect l="l" t="t" r="r" b="b"/>
            <a:pathLst>
              <a:path w="57150" h="2267216">
                <a:moveTo>
                  <a:pt x="14287" y="14287"/>
                </a:moveTo>
                <a:lnTo>
                  <a:pt x="14287" y="2252929"/>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505713" y="3890517"/>
            <a:ext cx="5983732" cy="21844"/>
          </a:xfrm>
          <a:custGeom>
            <a:avLst/>
            <a:gdLst>
              <a:gd name="connsiteX0" fmla="*/ 6350 w 5983732"/>
              <a:gd name="connsiteY0" fmla="*/ 6350 h 21844"/>
              <a:gd name="connsiteX1" fmla="*/ 5977382 w 5983732"/>
              <a:gd name="connsiteY1" fmla="*/ 6350 h 21844"/>
            </a:gdLst>
            <a:ahLst/>
            <a:cxnLst>
              <a:cxn ang="0">
                <a:pos x="connsiteX0" y="connsiteY0"/>
              </a:cxn>
              <a:cxn ang="1">
                <a:pos x="connsiteX1" y="connsiteY1"/>
              </a:cxn>
            </a:cxnLst>
            <a:rect l="l" t="t" r="r" b="b"/>
            <a:pathLst>
              <a:path w="5983732" h="21844">
                <a:moveTo>
                  <a:pt x="6350" y="6350"/>
                </a:moveTo>
                <a:lnTo>
                  <a:pt x="5977382"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48283" y="2305811"/>
            <a:ext cx="5498591" cy="1028700"/>
          </a:xfrm>
          <a:custGeom>
            <a:avLst/>
            <a:gdLst>
              <a:gd name="connsiteX0" fmla="*/ 13716 w 5498591"/>
              <a:gd name="connsiteY0" fmla="*/ 1014984 h 1028700"/>
              <a:gd name="connsiteX1" fmla="*/ 510540 w 5498591"/>
              <a:gd name="connsiteY1" fmla="*/ 856488 h 1028700"/>
              <a:gd name="connsiteX2" fmla="*/ 1007364 w 5498591"/>
              <a:gd name="connsiteY2" fmla="*/ 740664 h 1028700"/>
              <a:gd name="connsiteX3" fmla="*/ 1505711 w 5498591"/>
              <a:gd name="connsiteY3" fmla="*/ 780288 h 1028700"/>
              <a:gd name="connsiteX4" fmla="*/ 2002536 w 5498591"/>
              <a:gd name="connsiteY4" fmla="*/ 763523 h 1028700"/>
              <a:gd name="connsiteX5" fmla="*/ 2500883 w 5498591"/>
              <a:gd name="connsiteY5" fmla="*/ 641604 h 1028700"/>
              <a:gd name="connsiteX6" fmla="*/ 2997707 w 5498591"/>
              <a:gd name="connsiteY6" fmla="*/ 534923 h 1028700"/>
              <a:gd name="connsiteX7" fmla="*/ 3496056 w 5498591"/>
              <a:gd name="connsiteY7" fmla="*/ 472439 h 1028700"/>
              <a:gd name="connsiteX8" fmla="*/ 3992880 w 5498591"/>
              <a:gd name="connsiteY8" fmla="*/ 405383 h 1028700"/>
              <a:gd name="connsiteX9" fmla="*/ 4489704 w 5498591"/>
              <a:gd name="connsiteY9" fmla="*/ 249936 h 1028700"/>
              <a:gd name="connsiteX10" fmla="*/ 4988051 w 5498591"/>
              <a:gd name="connsiteY10" fmla="*/ 62483 h 1028700"/>
              <a:gd name="connsiteX11" fmla="*/ 5484875 w 5498591"/>
              <a:gd name="connsiteY11" fmla="*/ 13716 h 1028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28700">
                <a:moveTo>
                  <a:pt x="13716" y="1014984"/>
                </a:moveTo>
                <a:lnTo>
                  <a:pt x="510540" y="856488"/>
                </a:lnTo>
                <a:lnTo>
                  <a:pt x="1007364" y="740664"/>
                </a:lnTo>
                <a:lnTo>
                  <a:pt x="1505711" y="780288"/>
                </a:lnTo>
                <a:lnTo>
                  <a:pt x="2002536" y="763523"/>
                </a:lnTo>
                <a:lnTo>
                  <a:pt x="2500883" y="641604"/>
                </a:lnTo>
                <a:lnTo>
                  <a:pt x="2997707" y="534923"/>
                </a:lnTo>
                <a:lnTo>
                  <a:pt x="3496056" y="472439"/>
                </a:lnTo>
                <a:lnTo>
                  <a:pt x="3992880" y="405383"/>
                </a:lnTo>
                <a:lnTo>
                  <a:pt x="4489704" y="249936"/>
                </a:lnTo>
                <a:lnTo>
                  <a:pt x="4988051" y="62483"/>
                </a:lnTo>
                <a:lnTo>
                  <a:pt x="548487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48283" y="2872739"/>
            <a:ext cx="5498591" cy="630936"/>
          </a:xfrm>
          <a:custGeom>
            <a:avLst/>
            <a:gdLst>
              <a:gd name="connsiteX0" fmla="*/ 13716 w 5498591"/>
              <a:gd name="connsiteY0" fmla="*/ 617219 h 630936"/>
              <a:gd name="connsiteX1" fmla="*/ 510540 w 5498591"/>
              <a:gd name="connsiteY1" fmla="*/ 507492 h 630936"/>
              <a:gd name="connsiteX2" fmla="*/ 1007364 w 5498591"/>
              <a:gd name="connsiteY2" fmla="*/ 445007 h 630936"/>
              <a:gd name="connsiteX3" fmla="*/ 1505711 w 5498591"/>
              <a:gd name="connsiteY3" fmla="*/ 481583 h 630936"/>
              <a:gd name="connsiteX4" fmla="*/ 2002536 w 5498591"/>
              <a:gd name="connsiteY4" fmla="*/ 472439 h 630936"/>
              <a:gd name="connsiteX5" fmla="*/ 2500883 w 5498591"/>
              <a:gd name="connsiteY5" fmla="*/ 397763 h 630936"/>
              <a:gd name="connsiteX6" fmla="*/ 2997707 w 5498591"/>
              <a:gd name="connsiteY6" fmla="*/ 338327 h 630936"/>
              <a:gd name="connsiteX7" fmla="*/ 3496056 w 5498591"/>
              <a:gd name="connsiteY7" fmla="*/ 307848 h 630936"/>
              <a:gd name="connsiteX8" fmla="*/ 3992880 w 5498591"/>
              <a:gd name="connsiteY8" fmla="*/ 269748 h 630936"/>
              <a:gd name="connsiteX9" fmla="*/ 4489704 w 5498591"/>
              <a:gd name="connsiteY9" fmla="*/ 173736 h 630936"/>
              <a:gd name="connsiteX10" fmla="*/ 4988051 w 5498591"/>
              <a:gd name="connsiteY10" fmla="*/ 56388 h 630936"/>
              <a:gd name="connsiteX11" fmla="*/ 5484875 w 5498591"/>
              <a:gd name="connsiteY11" fmla="*/ 13716 h 630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630936">
                <a:moveTo>
                  <a:pt x="13716" y="617219"/>
                </a:moveTo>
                <a:lnTo>
                  <a:pt x="510540" y="507492"/>
                </a:lnTo>
                <a:lnTo>
                  <a:pt x="1007364" y="445007"/>
                </a:lnTo>
                <a:lnTo>
                  <a:pt x="1505711" y="481583"/>
                </a:lnTo>
                <a:lnTo>
                  <a:pt x="2002536" y="472439"/>
                </a:lnTo>
                <a:lnTo>
                  <a:pt x="2500883" y="397763"/>
                </a:lnTo>
                <a:lnTo>
                  <a:pt x="2997707" y="338327"/>
                </a:lnTo>
                <a:lnTo>
                  <a:pt x="3496056" y="307848"/>
                </a:lnTo>
                <a:lnTo>
                  <a:pt x="3992880" y="269748"/>
                </a:lnTo>
                <a:lnTo>
                  <a:pt x="4489704" y="173736"/>
                </a:lnTo>
                <a:lnTo>
                  <a:pt x="4988051" y="56388"/>
                </a:lnTo>
                <a:lnTo>
                  <a:pt x="548487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48283" y="3023616"/>
            <a:ext cx="5498591" cy="524255"/>
          </a:xfrm>
          <a:custGeom>
            <a:avLst/>
            <a:gdLst>
              <a:gd name="connsiteX0" fmla="*/ 13716 w 5498591"/>
              <a:gd name="connsiteY0" fmla="*/ 510539 h 524255"/>
              <a:gd name="connsiteX1" fmla="*/ 510540 w 5498591"/>
              <a:gd name="connsiteY1" fmla="*/ 420624 h 524255"/>
              <a:gd name="connsiteX2" fmla="*/ 1007364 w 5498591"/>
              <a:gd name="connsiteY2" fmla="*/ 382524 h 524255"/>
              <a:gd name="connsiteX3" fmla="*/ 1505711 w 5498591"/>
              <a:gd name="connsiteY3" fmla="*/ 446531 h 524255"/>
              <a:gd name="connsiteX4" fmla="*/ 2002536 w 5498591"/>
              <a:gd name="connsiteY4" fmla="*/ 441960 h 524255"/>
              <a:gd name="connsiteX5" fmla="*/ 2500883 w 5498591"/>
              <a:gd name="connsiteY5" fmla="*/ 373380 h 524255"/>
              <a:gd name="connsiteX6" fmla="*/ 2997707 w 5498591"/>
              <a:gd name="connsiteY6" fmla="*/ 304799 h 524255"/>
              <a:gd name="connsiteX7" fmla="*/ 3496056 w 5498591"/>
              <a:gd name="connsiteY7" fmla="*/ 266699 h 524255"/>
              <a:gd name="connsiteX8" fmla="*/ 3992880 w 5498591"/>
              <a:gd name="connsiteY8" fmla="*/ 227076 h 524255"/>
              <a:gd name="connsiteX9" fmla="*/ 4489704 w 5498591"/>
              <a:gd name="connsiteY9" fmla="*/ 138683 h 524255"/>
              <a:gd name="connsiteX10" fmla="*/ 4988051 w 5498591"/>
              <a:gd name="connsiteY10" fmla="*/ 47244 h 524255"/>
              <a:gd name="connsiteX11" fmla="*/ 5484875 w 5498591"/>
              <a:gd name="connsiteY11" fmla="*/ 13716 h 5242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24255">
                <a:moveTo>
                  <a:pt x="13716" y="510539"/>
                </a:moveTo>
                <a:lnTo>
                  <a:pt x="510540" y="420624"/>
                </a:lnTo>
                <a:lnTo>
                  <a:pt x="1007364" y="382524"/>
                </a:lnTo>
                <a:lnTo>
                  <a:pt x="1505711" y="446531"/>
                </a:lnTo>
                <a:lnTo>
                  <a:pt x="2002536" y="441960"/>
                </a:lnTo>
                <a:lnTo>
                  <a:pt x="2500883" y="373380"/>
                </a:lnTo>
                <a:lnTo>
                  <a:pt x="2997707" y="304799"/>
                </a:lnTo>
                <a:lnTo>
                  <a:pt x="3496056" y="266699"/>
                </a:lnTo>
                <a:lnTo>
                  <a:pt x="3992880" y="227076"/>
                </a:lnTo>
                <a:lnTo>
                  <a:pt x="4489704" y="138683"/>
                </a:lnTo>
                <a:lnTo>
                  <a:pt x="4988051" y="47244"/>
                </a:lnTo>
                <a:lnTo>
                  <a:pt x="548487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48283" y="3096767"/>
            <a:ext cx="5498591" cy="566927"/>
          </a:xfrm>
          <a:custGeom>
            <a:avLst/>
            <a:gdLst>
              <a:gd name="connsiteX0" fmla="*/ 13716 w 5498591"/>
              <a:gd name="connsiteY0" fmla="*/ 553211 h 566927"/>
              <a:gd name="connsiteX1" fmla="*/ 510540 w 5498591"/>
              <a:gd name="connsiteY1" fmla="*/ 483108 h 566927"/>
              <a:gd name="connsiteX2" fmla="*/ 1007364 w 5498591"/>
              <a:gd name="connsiteY2" fmla="*/ 434340 h 566927"/>
              <a:gd name="connsiteX3" fmla="*/ 1505711 w 5498591"/>
              <a:gd name="connsiteY3" fmla="*/ 440435 h 566927"/>
              <a:gd name="connsiteX4" fmla="*/ 2002536 w 5498591"/>
              <a:gd name="connsiteY4" fmla="*/ 422147 h 566927"/>
              <a:gd name="connsiteX5" fmla="*/ 2500883 w 5498591"/>
              <a:gd name="connsiteY5" fmla="*/ 358140 h 566927"/>
              <a:gd name="connsiteX6" fmla="*/ 2997707 w 5498591"/>
              <a:gd name="connsiteY6" fmla="*/ 292608 h 566927"/>
              <a:gd name="connsiteX7" fmla="*/ 3496056 w 5498591"/>
              <a:gd name="connsiteY7" fmla="*/ 257555 h 566927"/>
              <a:gd name="connsiteX8" fmla="*/ 3992880 w 5498591"/>
              <a:gd name="connsiteY8" fmla="*/ 224028 h 566927"/>
              <a:gd name="connsiteX9" fmla="*/ 4489704 w 5498591"/>
              <a:gd name="connsiteY9" fmla="*/ 146304 h 566927"/>
              <a:gd name="connsiteX10" fmla="*/ 4988051 w 5498591"/>
              <a:gd name="connsiteY10" fmla="*/ 42672 h 566927"/>
              <a:gd name="connsiteX11" fmla="*/ 5484875 w 5498591"/>
              <a:gd name="connsiteY11" fmla="*/ 13716 h 5669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66927">
                <a:moveTo>
                  <a:pt x="13716" y="553211"/>
                </a:moveTo>
                <a:lnTo>
                  <a:pt x="510540" y="483108"/>
                </a:lnTo>
                <a:lnTo>
                  <a:pt x="1007364" y="434340"/>
                </a:lnTo>
                <a:lnTo>
                  <a:pt x="1505711" y="440435"/>
                </a:lnTo>
                <a:lnTo>
                  <a:pt x="2002536" y="422147"/>
                </a:lnTo>
                <a:lnTo>
                  <a:pt x="2500883" y="358140"/>
                </a:lnTo>
                <a:lnTo>
                  <a:pt x="2997707" y="292608"/>
                </a:lnTo>
                <a:lnTo>
                  <a:pt x="3496056" y="257555"/>
                </a:lnTo>
                <a:lnTo>
                  <a:pt x="3992880" y="224028"/>
                </a:lnTo>
                <a:lnTo>
                  <a:pt x="4489704" y="146304"/>
                </a:lnTo>
                <a:lnTo>
                  <a:pt x="4988051" y="42672"/>
                </a:lnTo>
                <a:lnTo>
                  <a:pt x="548487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48283" y="3351276"/>
            <a:ext cx="5498591" cy="324612"/>
          </a:xfrm>
          <a:custGeom>
            <a:avLst/>
            <a:gdLst>
              <a:gd name="connsiteX0" fmla="*/ 13716 w 5498591"/>
              <a:gd name="connsiteY0" fmla="*/ 310895 h 324612"/>
              <a:gd name="connsiteX1" fmla="*/ 510540 w 5498591"/>
              <a:gd name="connsiteY1" fmla="*/ 239267 h 324612"/>
              <a:gd name="connsiteX2" fmla="*/ 1007364 w 5498591"/>
              <a:gd name="connsiteY2" fmla="*/ 201167 h 324612"/>
              <a:gd name="connsiteX3" fmla="*/ 1505711 w 5498591"/>
              <a:gd name="connsiteY3" fmla="*/ 240791 h 324612"/>
              <a:gd name="connsiteX4" fmla="*/ 2002536 w 5498591"/>
              <a:gd name="connsiteY4" fmla="*/ 245364 h 324612"/>
              <a:gd name="connsiteX5" fmla="*/ 2500883 w 5498591"/>
              <a:gd name="connsiteY5" fmla="*/ 208788 h 324612"/>
              <a:gd name="connsiteX6" fmla="*/ 2997707 w 5498591"/>
              <a:gd name="connsiteY6" fmla="*/ 173735 h 324612"/>
              <a:gd name="connsiteX7" fmla="*/ 3496056 w 5498591"/>
              <a:gd name="connsiteY7" fmla="*/ 163067 h 324612"/>
              <a:gd name="connsiteX8" fmla="*/ 3992880 w 5498591"/>
              <a:gd name="connsiteY8" fmla="*/ 143255 h 324612"/>
              <a:gd name="connsiteX9" fmla="*/ 4489704 w 5498591"/>
              <a:gd name="connsiteY9" fmla="*/ 89915 h 324612"/>
              <a:gd name="connsiteX10" fmla="*/ 4988051 w 5498591"/>
              <a:gd name="connsiteY10" fmla="*/ 38100 h 324612"/>
              <a:gd name="connsiteX11" fmla="*/ 5484875 w 5498591"/>
              <a:gd name="connsiteY11" fmla="*/ 13715 h 324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324612">
                <a:moveTo>
                  <a:pt x="13716" y="310895"/>
                </a:moveTo>
                <a:lnTo>
                  <a:pt x="510540" y="239267"/>
                </a:lnTo>
                <a:lnTo>
                  <a:pt x="1007364" y="201167"/>
                </a:lnTo>
                <a:lnTo>
                  <a:pt x="1505711" y="240791"/>
                </a:lnTo>
                <a:lnTo>
                  <a:pt x="2002536" y="245364"/>
                </a:lnTo>
                <a:lnTo>
                  <a:pt x="2500883" y="208788"/>
                </a:lnTo>
                <a:lnTo>
                  <a:pt x="2997707" y="173735"/>
                </a:lnTo>
                <a:lnTo>
                  <a:pt x="3496056" y="163067"/>
                </a:lnTo>
                <a:lnTo>
                  <a:pt x="3992880" y="143255"/>
                </a:lnTo>
                <a:lnTo>
                  <a:pt x="4489704" y="89915"/>
                </a:lnTo>
                <a:lnTo>
                  <a:pt x="4988051" y="38100"/>
                </a:lnTo>
                <a:lnTo>
                  <a:pt x="5484875"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48283" y="3357372"/>
            <a:ext cx="5498591" cy="402335"/>
          </a:xfrm>
          <a:custGeom>
            <a:avLst/>
            <a:gdLst>
              <a:gd name="connsiteX0" fmla="*/ 13716 w 5498591"/>
              <a:gd name="connsiteY0" fmla="*/ 388619 h 402335"/>
              <a:gd name="connsiteX1" fmla="*/ 510540 w 5498591"/>
              <a:gd name="connsiteY1" fmla="*/ 338327 h 402335"/>
              <a:gd name="connsiteX2" fmla="*/ 1007364 w 5498591"/>
              <a:gd name="connsiteY2" fmla="*/ 300227 h 402335"/>
              <a:gd name="connsiteX3" fmla="*/ 1505711 w 5498591"/>
              <a:gd name="connsiteY3" fmla="*/ 306323 h 402335"/>
              <a:gd name="connsiteX4" fmla="*/ 2002536 w 5498591"/>
              <a:gd name="connsiteY4" fmla="*/ 295655 h 402335"/>
              <a:gd name="connsiteX5" fmla="*/ 2500883 w 5498591"/>
              <a:gd name="connsiteY5" fmla="*/ 252983 h 402335"/>
              <a:gd name="connsiteX6" fmla="*/ 2997707 w 5498591"/>
              <a:gd name="connsiteY6" fmla="*/ 211835 h 402335"/>
              <a:gd name="connsiteX7" fmla="*/ 3496056 w 5498591"/>
              <a:gd name="connsiteY7" fmla="*/ 185927 h 402335"/>
              <a:gd name="connsiteX8" fmla="*/ 3992880 w 5498591"/>
              <a:gd name="connsiteY8" fmla="*/ 160019 h 402335"/>
              <a:gd name="connsiteX9" fmla="*/ 4489704 w 5498591"/>
              <a:gd name="connsiteY9" fmla="*/ 103631 h 402335"/>
              <a:gd name="connsiteX10" fmla="*/ 4988051 w 5498591"/>
              <a:gd name="connsiteY10" fmla="*/ 38099 h 402335"/>
              <a:gd name="connsiteX11" fmla="*/ 5484875 w 5498591"/>
              <a:gd name="connsiteY11" fmla="*/ 13715 h 4023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402335">
                <a:moveTo>
                  <a:pt x="13716" y="388619"/>
                </a:moveTo>
                <a:lnTo>
                  <a:pt x="510540" y="338327"/>
                </a:lnTo>
                <a:lnTo>
                  <a:pt x="1007364" y="300227"/>
                </a:lnTo>
                <a:lnTo>
                  <a:pt x="1505711" y="306323"/>
                </a:lnTo>
                <a:lnTo>
                  <a:pt x="2002536" y="295655"/>
                </a:lnTo>
                <a:lnTo>
                  <a:pt x="2500883" y="252983"/>
                </a:lnTo>
                <a:lnTo>
                  <a:pt x="2997707" y="211835"/>
                </a:lnTo>
                <a:lnTo>
                  <a:pt x="3496056" y="185927"/>
                </a:lnTo>
                <a:lnTo>
                  <a:pt x="3992880" y="160019"/>
                </a:lnTo>
                <a:lnTo>
                  <a:pt x="4489704" y="103631"/>
                </a:lnTo>
                <a:lnTo>
                  <a:pt x="4988051" y="38099"/>
                </a:lnTo>
                <a:lnTo>
                  <a:pt x="5484875"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48283" y="3390900"/>
            <a:ext cx="5498591" cy="399288"/>
          </a:xfrm>
          <a:custGeom>
            <a:avLst/>
            <a:gdLst>
              <a:gd name="connsiteX0" fmla="*/ 13716 w 5498591"/>
              <a:gd name="connsiteY0" fmla="*/ 385571 h 399288"/>
              <a:gd name="connsiteX1" fmla="*/ 510540 w 5498591"/>
              <a:gd name="connsiteY1" fmla="*/ 358140 h 399288"/>
              <a:gd name="connsiteX2" fmla="*/ 1007364 w 5498591"/>
              <a:gd name="connsiteY2" fmla="*/ 330708 h 399288"/>
              <a:gd name="connsiteX3" fmla="*/ 1505711 w 5498591"/>
              <a:gd name="connsiteY3" fmla="*/ 318515 h 399288"/>
              <a:gd name="connsiteX4" fmla="*/ 2002536 w 5498591"/>
              <a:gd name="connsiteY4" fmla="*/ 303276 h 399288"/>
              <a:gd name="connsiteX5" fmla="*/ 2500883 w 5498591"/>
              <a:gd name="connsiteY5" fmla="*/ 262128 h 399288"/>
              <a:gd name="connsiteX6" fmla="*/ 2997707 w 5498591"/>
              <a:gd name="connsiteY6" fmla="*/ 219455 h 399288"/>
              <a:gd name="connsiteX7" fmla="*/ 3496056 w 5498591"/>
              <a:gd name="connsiteY7" fmla="*/ 185928 h 399288"/>
              <a:gd name="connsiteX8" fmla="*/ 3992880 w 5498591"/>
              <a:gd name="connsiteY8" fmla="*/ 161544 h 399288"/>
              <a:gd name="connsiteX9" fmla="*/ 4489704 w 5498591"/>
              <a:gd name="connsiteY9" fmla="*/ 105155 h 399288"/>
              <a:gd name="connsiteX10" fmla="*/ 4988051 w 5498591"/>
              <a:gd name="connsiteY10" fmla="*/ 36576 h 399288"/>
              <a:gd name="connsiteX11" fmla="*/ 5484875 w 5498591"/>
              <a:gd name="connsiteY11" fmla="*/ 13715 h 399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399288">
                <a:moveTo>
                  <a:pt x="13716" y="385571"/>
                </a:moveTo>
                <a:lnTo>
                  <a:pt x="510540" y="358140"/>
                </a:lnTo>
                <a:lnTo>
                  <a:pt x="1007364" y="330708"/>
                </a:lnTo>
                <a:lnTo>
                  <a:pt x="1505711" y="318515"/>
                </a:lnTo>
                <a:lnTo>
                  <a:pt x="2002536" y="303276"/>
                </a:lnTo>
                <a:lnTo>
                  <a:pt x="2500883" y="262128"/>
                </a:lnTo>
                <a:lnTo>
                  <a:pt x="2997707" y="219455"/>
                </a:lnTo>
                <a:lnTo>
                  <a:pt x="3496056" y="185928"/>
                </a:lnTo>
                <a:lnTo>
                  <a:pt x="3992880" y="161544"/>
                </a:lnTo>
                <a:lnTo>
                  <a:pt x="4489704" y="105155"/>
                </a:lnTo>
                <a:lnTo>
                  <a:pt x="4988051" y="36576"/>
                </a:lnTo>
                <a:lnTo>
                  <a:pt x="548487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48283" y="3653028"/>
            <a:ext cx="5498591" cy="170687"/>
          </a:xfrm>
          <a:custGeom>
            <a:avLst/>
            <a:gdLst>
              <a:gd name="connsiteX0" fmla="*/ 13716 w 5498591"/>
              <a:gd name="connsiteY0" fmla="*/ 156971 h 170687"/>
              <a:gd name="connsiteX1" fmla="*/ 510540 w 5498591"/>
              <a:gd name="connsiteY1" fmla="*/ 128015 h 170687"/>
              <a:gd name="connsiteX2" fmla="*/ 1007364 w 5498591"/>
              <a:gd name="connsiteY2" fmla="*/ 112775 h 170687"/>
              <a:gd name="connsiteX3" fmla="*/ 1505711 w 5498591"/>
              <a:gd name="connsiteY3" fmla="*/ 123443 h 170687"/>
              <a:gd name="connsiteX4" fmla="*/ 2002536 w 5498591"/>
              <a:gd name="connsiteY4" fmla="*/ 118871 h 170687"/>
              <a:gd name="connsiteX5" fmla="*/ 2500883 w 5498591"/>
              <a:gd name="connsiteY5" fmla="*/ 100583 h 170687"/>
              <a:gd name="connsiteX6" fmla="*/ 2997707 w 5498591"/>
              <a:gd name="connsiteY6" fmla="*/ 83819 h 170687"/>
              <a:gd name="connsiteX7" fmla="*/ 3496056 w 5498591"/>
              <a:gd name="connsiteY7" fmla="*/ 73151 h 170687"/>
              <a:gd name="connsiteX8" fmla="*/ 3992880 w 5498591"/>
              <a:gd name="connsiteY8" fmla="*/ 59435 h 170687"/>
              <a:gd name="connsiteX9" fmla="*/ 4489704 w 5498591"/>
              <a:gd name="connsiteY9" fmla="*/ 36575 h 170687"/>
              <a:gd name="connsiteX10" fmla="*/ 4988051 w 5498591"/>
              <a:gd name="connsiteY10" fmla="*/ 18287 h 170687"/>
              <a:gd name="connsiteX11" fmla="*/ 5484875 w 5498591"/>
              <a:gd name="connsiteY11" fmla="*/ 13715 h 170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70687">
                <a:moveTo>
                  <a:pt x="13716" y="156971"/>
                </a:moveTo>
                <a:lnTo>
                  <a:pt x="510540" y="128015"/>
                </a:lnTo>
                <a:lnTo>
                  <a:pt x="1007364" y="112775"/>
                </a:lnTo>
                <a:lnTo>
                  <a:pt x="1505711" y="123443"/>
                </a:lnTo>
                <a:lnTo>
                  <a:pt x="2002536" y="118871"/>
                </a:lnTo>
                <a:lnTo>
                  <a:pt x="2500883" y="100583"/>
                </a:lnTo>
                <a:lnTo>
                  <a:pt x="2997707" y="83819"/>
                </a:lnTo>
                <a:lnTo>
                  <a:pt x="3496056" y="73151"/>
                </a:lnTo>
                <a:lnTo>
                  <a:pt x="3992880" y="59435"/>
                </a:lnTo>
                <a:lnTo>
                  <a:pt x="4489704" y="36575"/>
                </a:lnTo>
                <a:lnTo>
                  <a:pt x="4988051" y="18287"/>
                </a:lnTo>
                <a:lnTo>
                  <a:pt x="548487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48283" y="3744468"/>
            <a:ext cx="5498591" cy="111251"/>
          </a:xfrm>
          <a:custGeom>
            <a:avLst/>
            <a:gdLst>
              <a:gd name="connsiteX0" fmla="*/ 13716 w 5498591"/>
              <a:gd name="connsiteY0" fmla="*/ 97535 h 111251"/>
              <a:gd name="connsiteX1" fmla="*/ 510540 w 5498591"/>
              <a:gd name="connsiteY1" fmla="*/ 85343 h 111251"/>
              <a:gd name="connsiteX2" fmla="*/ 1007364 w 5498591"/>
              <a:gd name="connsiteY2" fmla="*/ 77723 h 111251"/>
              <a:gd name="connsiteX3" fmla="*/ 1505711 w 5498591"/>
              <a:gd name="connsiteY3" fmla="*/ 82295 h 111251"/>
              <a:gd name="connsiteX4" fmla="*/ 2002536 w 5498591"/>
              <a:gd name="connsiteY4" fmla="*/ 77723 h 111251"/>
              <a:gd name="connsiteX5" fmla="*/ 2500883 w 5498591"/>
              <a:gd name="connsiteY5" fmla="*/ 64007 h 111251"/>
              <a:gd name="connsiteX6" fmla="*/ 2997707 w 5498591"/>
              <a:gd name="connsiteY6" fmla="*/ 51815 h 111251"/>
              <a:gd name="connsiteX7" fmla="*/ 3496056 w 5498591"/>
              <a:gd name="connsiteY7" fmla="*/ 45719 h 111251"/>
              <a:gd name="connsiteX8" fmla="*/ 3992880 w 5498591"/>
              <a:gd name="connsiteY8" fmla="*/ 45719 h 111251"/>
              <a:gd name="connsiteX9" fmla="*/ 4489704 w 5498591"/>
              <a:gd name="connsiteY9" fmla="*/ 32003 h 111251"/>
              <a:gd name="connsiteX10" fmla="*/ 4988051 w 5498591"/>
              <a:gd name="connsiteY10" fmla="*/ 18287 h 111251"/>
              <a:gd name="connsiteX11" fmla="*/ 5484875 w 5498591"/>
              <a:gd name="connsiteY11" fmla="*/ 13715 h 1112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11251">
                <a:moveTo>
                  <a:pt x="13716" y="97535"/>
                </a:moveTo>
                <a:lnTo>
                  <a:pt x="510540" y="85343"/>
                </a:lnTo>
                <a:lnTo>
                  <a:pt x="1007364" y="77723"/>
                </a:lnTo>
                <a:lnTo>
                  <a:pt x="1505711" y="82295"/>
                </a:lnTo>
                <a:lnTo>
                  <a:pt x="2002536" y="77723"/>
                </a:lnTo>
                <a:lnTo>
                  <a:pt x="2500883" y="64007"/>
                </a:lnTo>
                <a:lnTo>
                  <a:pt x="2997707" y="51815"/>
                </a:lnTo>
                <a:lnTo>
                  <a:pt x="3496056" y="45719"/>
                </a:lnTo>
                <a:lnTo>
                  <a:pt x="3992880" y="45719"/>
                </a:lnTo>
                <a:lnTo>
                  <a:pt x="4489704" y="32003"/>
                </a:lnTo>
                <a:lnTo>
                  <a:pt x="4988051" y="18287"/>
                </a:lnTo>
                <a:lnTo>
                  <a:pt x="548487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48283" y="3753612"/>
            <a:ext cx="5498591" cy="106679"/>
          </a:xfrm>
          <a:custGeom>
            <a:avLst/>
            <a:gdLst>
              <a:gd name="connsiteX0" fmla="*/ 13716 w 5498591"/>
              <a:gd name="connsiteY0" fmla="*/ 92963 h 106679"/>
              <a:gd name="connsiteX1" fmla="*/ 510540 w 5498591"/>
              <a:gd name="connsiteY1" fmla="*/ 76199 h 106679"/>
              <a:gd name="connsiteX2" fmla="*/ 1007364 w 5498591"/>
              <a:gd name="connsiteY2" fmla="*/ 70103 h 106679"/>
              <a:gd name="connsiteX3" fmla="*/ 1505711 w 5498591"/>
              <a:gd name="connsiteY3" fmla="*/ 76199 h 106679"/>
              <a:gd name="connsiteX4" fmla="*/ 2002536 w 5498591"/>
              <a:gd name="connsiteY4" fmla="*/ 74675 h 106679"/>
              <a:gd name="connsiteX5" fmla="*/ 2500883 w 5498591"/>
              <a:gd name="connsiteY5" fmla="*/ 65531 h 106679"/>
              <a:gd name="connsiteX6" fmla="*/ 2997707 w 5498591"/>
              <a:gd name="connsiteY6" fmla="*/ 54863 h 106679"/>
              <a:gd name="connsiteX7" fmla="*/ 3496056 w 5498591"/>
              <a:gd name="connsiteY7" fmla="*/ 51815 h 106679"/>
              <a:gd name="connsiteX8" fmla="*/ 3992880 w 5498591"/>
              <a:gd name="connsiteY8" fmla="*/ 45719 h 106679"/>
              <a:gd name="connsiteX9" fmla="*/ 4489704 w 5498591"/>
              <a:gd name="connsiteY9" fmla="*/ 32003 h 106679"/>
              <a:gd name="connsiteX10" fmla="*/ 4988051 w 5498591"/>
              <a:gd name="connsiteY10" fmla="*/ 19811 h 106679"/>
              <a:gd name="connsiteX11" fmla="*/ 5484875 w 5498591"/>
              <a:gd name="connsiteY11" fmla="*/ 13715 h 1066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6679">
                <a:moveTo>
                  <a:pt x="13716" y="92963"/>
                </a:moveTo>
                <a:lnTo>
                  <a:pt x="510540" y="76199"/>
                </a:lnTo>
                <a:lnTo>
                  <a:pt x="1007364" y="70103"/>
                </a:lnTo>
                <a:lnTo>
                  <a:pt x="1505711" y="76199"/>
                </a:lnTo>
                <a:lnTo>
                  <a:pt x="2002536" y="74675"/>
                </a:lnTo>
                <a:lnTo>
                  <a:pt x="2500883" y="65531"/>
                </a:lnTo>
                <a:lnTo>
                  <a:pt x="2997707" y="54863"/>
                </a:lnTo>
                <a:lnTo>
                  <a:pt x="3496056" y="51815"/>
                </a:lnTo>
                <a:lnTo>
                  <a:pt x="3992880" y="45719"/>
                </a:lnTo>
                <a:lnTo>
                  <a:pt x="4489704" y="32003"/>
                </a:lnTo>
                <a:lnTo>
                  <a:pt x="4988051" y="19811"/>
                </a:lnTo>
                <a:lnTo>
                  <a:pt x="548487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665976" y="207416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665976" y="2296667"/>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665976" y="2519172"/>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665976" y="274167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665976" y="2964179"/>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665976" y="318668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665976" y="3409188"/>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665976" y="363169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665976" y="3854196"/>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665976" y="407670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153400" y="1993900"/>
            <a:ext cx="431800" cy="1955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174.0%</a:t>
            </a:r>
          </a:p>
          <a:p>
            <a:pPr>
              <a:lnSpc>
                <a:spcPts val="1700"/>
              </a:lnSpc>
              <a:tabLst/>
            </a:pPr>
            <a:r>
              <a:rPr lang="en-US" altLang="zh-CN" sz="996" dirty="0" smtClean="0">
                <a:solidFill>
                  <a:srgbClr val="8087A4"/>
                </a:solidFill>
                <a:latin typeface="Microsoft YaHei UI" pitchFamily="18" charset="0"/>
                <a:cs typeface="Microsoft YaHei UI" pitchFamily="18" charset="0"/>
              </a:rPr>
              <a:t>147.9%</a:t>
            </a:r>
          </a:p>
          <a:p>
            <a:pPr>
              <a:lnSpc>
                <a:spcPts val="1700"/>
              </a:lnSpc>
              <a:tabLst/>
            </a:pPr>
            <a:r>
              <a:rPr lang="en-US" altLang="zh-CN" sz="996" dirty="0" smtClean="0">
                <a:solidFill>
                  <a:srgbClr val="8087A4"/>
                </a:solidFill>
                <a:latin typeface="Microsoft YaHei UI" pitchFamily="18" charset="0"/>
                <a:cs typeface="Microsoft YaHei UI" pitchFamily="18" charset="0"/>
              </a:rPr>
              <a:t>137.5%</a:t>
            </a:r>
          </a:p>
          <a:p>
            <a:pPr>
              <a:lnSpc>
                <a:spcPts val="1700"/>
              </a:lnSpc>
              <a:tabLst/>
            </a:pPr>
            <a:r>
              <a:rPr lang="en-US" altLang="zh-CN" sz="996" dirty="0" smtClean="0">
                <a:solidFill>
                  <a:srgbClr val="FF0000"/>
                </a:solidFill>
                <a:latin typeface="Microsoft YaHei UI" pitchFamily="18" charset="0"/>
                <a:cs typeface="Microsoft YaHei UI" pitchFamily="18" charset="0"/>
              </a:rPr>
              <a:t>219.1%</a:t>
            </a:r>
          </a:p>
          <a:p>
            <a:pPr>
              <a:lnSpc>
                <a:spcPts val="1700"/>
              </a:lnSpc>
              <a:tabLst/>
            </a:pPr>
            <a:r>
              <a:rPr lang="en-US" altLang="zh-CN" sz="996" dirty="0" smtClean="0">
                <a:solidFill>
                  <a:srgbClr val="8087A4"/>
                </a:solidFill>
                <a:latin typeface="Microsoft YaHei UI" pitchFamily="18" charset="0"/>
                <a:cs typeface="Microsoft YaHei UI" pitchFamily="18" charset="0"/>
              </a:rPr>
              <a:t>127.1%</a:t>
            </a:r>
          </a:p>
          <a:p>
            <a:pPr>
              <a:lnSpc>
                <a:spcPts val="1700"/>
              </a:lnSpc>
              <a:tabLst/>
            </a:pPr>
            <a:r>
              <a:rPr lang="en-US" altLang="zh-CN" sz="996" dirty="0" smtClean="0">
                <a:solidFill>
                  <a:srgbClr val="FF0000"/>
                </a:solidFill>
                <a:latin typeface="Microsoft YaHei UI" pitchFamily="18" charset="0"/>
                <a:cs typeface="Microsoft YaHei UI" pitchFamily="18" charset="0"/>
              </a:rPr>
              <a:t>248.8%</a:t>
            </a:r>
          </a:p>
          <a:p>
            <a:pPr>
              <a:lnSpc>
                <a:spcPts val="1700"/>
              </a:lnSpc>
              <a:tabLst/>
            </a:pPr>
            <a:r>
              <a:rPr lang="en-US" altLang="zh-CN" sz="996" dirty="0" smtClean="0">
                <a:solidFill>
                  <a:srgbClr val="FF0000"/>
                </a:solidFill>
                <a:latin typeface="Microsoft YaHei UI" pitchFamily="18" charset="0"/>
                <a:cs typeface="Microsoft YaHei UI" pitchFamily="18" charset="0"/>
              </a:rPr>
              <a:t>310.0%</a:t>
            </a:r>
          </a:p>
          <a:p>
            <a:pPr>
              <a:lnSpc>
                <a:spcPts val="1700"/>
              </a:lnSpc>
              <a:tabLst/>
            </a:pPr>
            <a:r>
              <a:rPr lang="en-US" altLang="zh-CN" sz="996" dirty="0" smtClean="0">
                <a:solidFill>
                  <a:srgbClr val="8087A4"/>
                </a:solidFill>
                <a:latin typeface="Microsoft YaHei UI" pitchFamily="18" charset="0"/>
                <a:cs typeface="Microsoft YaHei UI" pitchFamily="18" charset="0"/>
              </a:rPr>
              <a:t>163.4%</a:t>
            </a:r>
          </a:p>
          <a:p>
            <a:pPr>
              <a:lnSpc>
                <a:spcPts val="1700"/>
              </a:lnSpc>
              <a:tabLst/>
            </a:pPr>
            <a:r>
              <a:rPr lang="en-US" altLang="zh-CN" sz="996" dirty="0" smtClean="0">
                <a:solidFill>
                  <a:srgbClr val="8087A4"/>
                </a:solidFill>
                <a:latin typeface="Microsoft YaHei UI" pitchFamily="18" charset="0"/>
                <a:cs typeface="Microsoft YaHei UI" pitchFamily="18" charset="0"/>
              </a:rPr>
              <a:t>156.6%</a:t>
            </a:r>
          </a:p>
        </p:txBody>
      </p:sp>
      <p:sp>
        <p:nvSpPr>
          <p:cNvPr id="1031" name="TextBox 1"/>
          <p:cNvSpPr txBox="1"/>
          <p:nvPr/>
        </p:nvSpPr>
        <p:spPr>
          <a:xfrm>
            <a:off x="8153400" y="40132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154.9%</a:t>
            </a:r>
          </a:p>
        </p:txBody>
      </p:sp>
      <p:sp>
        <p:nvSpPr>
          <p:cNvPr id="1032" name="TextBox 1"/>
          <p:cNvSpPr txBox="1"/>
          <p:nvPr/>
        </p:nvSpPr>
        <p:spPr>
          <a:xfrm>
            <a:off x="5994400" y="21082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D7318"/>
                </a:solidFill>
                <a:latin typeface="Times New Roman" pitchFamily="18" charset="0"/>
                <a:cs typeface="Times New Roman" pitchFamily="18" charset="0"/>
              </a:rPr>
              <a:t>0.58</a:t>
            </a:r>
          </a:p>
        </p:txBody>
      </p:sp>
      <p:sp>
        <p:nvSpPr>
          <p:cNvPr id="1033" name="TextBox 1"/>
          <p:cNvSpPr txBox="1"/>
          <p:nvPr/>
        </p:nvSpPr>
        <p:spPr>
          <a:xfrm>
            <a:off x="558800" y="3987800"/>
            <a:ext cx="590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4" name="TextBox 1"/>
          <p:cNvSpPr txBox="1"/>
          <p:nvPr/>
        </p:nvSpPr>
        <p:spPr>
          <a:xfrm>
            <a:off x="6946900" y="1993900"/>
            <a:ext cx="749300" cy="1943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中国建设银行</a:t>
            </a:r>
          </a:p>
          <a:p>
            <a:pPr>
              <a:lnSpc>
                <a:spcPts val="1700"/>
              </a:lnSpc>
              <a:tabLst/>
            </a:pPr>
            <a:r>
              <a:rPr lang="en-US" altLang="zh-CN" sz="996" dirty="0" smtClean="0">
                <a:solidFill>
                  <a:srgbClr val="8087A4"/>
                </a:solidFill>
                <a:latin typeface="Microsoft YaHei UI" pitchFamily="18" charset="0"/>
                <a:cs typeface="Microsoft YaHei UI" pitchFamily="18" charset="0"/>
              </a:rPr>
              <a:t>工行手机银行</a:t>
            </a:r>
          </a:p>
          <a:p>
            <a:pPr>
              <a:lnSpc>
                <a:spcPts val="1700"/>
              </a:lnSpc>
              <a:tabLst/>
            </a:pPr>
            <a:r>
              <a:rPr lang="en-US" altLang="zh-CN" sz="996" dirty="0" smtClean="0">
                <a:solidFill>
                  <a:srgbClr val="8087A4"/>
                </a:solidFill>
                <a:latin typeface="Microsoft YaHei UI" pitchFamily="18" charset="0"/>
                <a:cs typeface="Microsoft YaHei UI" pitchFamily="18" charset="0"/>
              </a:rPr>
              <a:t>招商银行</a:t>
            </a:r>
          </a:p>
          <a:p>
            <a:pPr>
              <a:lnSpc>
                <a:spcPts val="1700"/>
              </a:lnSpc>
              <a:tabLst/>
            </a:pPr>
            <a:r>
              <a:rPr lang="en-US" altLang="zh-CN" sz="996" dirty="0" smtClean="0">
                <a:solidFill>
                  <a:srgbClr val="8087A4"/>
                </a:solidFill>
                <a:latin typeface="Microsoft YaHei UI" pitchFamily="18" charset="0"/>
                <a:cs typeface="Microsoft YaHei UI" pitchFamily="18" charset="0"/>
              </a:rPr>
              <a:t>农行掌上银行</a:t>
            </a:r>
          </a:p>
          <a:p>
            <a:pPr>
              <a:lnSpc>
                <a:spcPts val="1700"/>
              </a:lnSpc>
              <a:tabLst/>
            </a:pPr>
            <a:r>
              <a:rPr lang="en-US" altLang="zh-CN" sz="996" dirty="0" smtClean="0">
                <a:solidFill>
                  <a:srgbClr val="8087A4"/>
                </a:solidFill>
                <a:latin typeface="Microsoft YaHei UI" pitchFamily="18" charset="0"/>
                <a:cs typeface="Microsoft YaHei UI" pitchFamily="18" charset="0"/>
              </a:rPr>
              <a:t>交通银行</a:t>
            </a:r>
          </a:p>
          <a:p>
            <a:pPr>
              <a:lnSpc>
                <a:spcPts val="1700"/>
              </a:lnSpc>
              <a:tabLst/>
            </a:pPr>
            <a:r>
              <a:rPr lang="en-US" altLang="zh-CN" sz="996" dirty="0" smtClean="0">
                <a:solidFill>
                  <a:srgbClr val="8087A4"/>
                </a:solidFill>
                <a:latin typeface="Microsoft YaHei UI" pitchFamily="18" charset="0"/>
                <a:cs typeface="Microsoft YaHei UI" pitchFamily="18" charset="0"/>
              </a:rPr>
              <a:t>中国银行</a:t>
            </a:r>
          </a:p>
          <a:p>
            <a:pPr>
              <a:lnSpc>
                <a:spcPts val="1700"/>
              </a:lnSpc>
              <a:tabLst/>
            </a:pPr>
            <a:r>
              <a:rPr lang="en-US" altLang="zh-CN" sz="996" dirty="0" smtClean="0">
                <a:solidFill>
                  <a:srgbClr val="8087A4"/>
                </a:solidFill>
                <a:latin typeface="Microsoft YaHei UI" pitchFamily="18" charset="0"/>
                <a:cs typeface="Microsoft YaHei UI" pitchFamily="18" charset="0"/>
              </a:rPr>
              <a:t>邮储银行</a:t>
            </a:r>
          </a:p>
          <a:p>
            <a:pPr>
              <a:lnSpc>
                <a:spcPts val="1700"/>
              </a:lnSpc>
              <a:tabLst/>
            </a:pPr>
            <a:r>
              <a:rPr lang="en-US" altLang="zh-CN" sz="996" dirty="0" smtClean="0">
                <a:solidFill>
                  <a:srgbClr val="8087A4"/>
                </a:solidFill>
                <a:latin typeface="Microsoft YaHei UI" pitchFamily="18" charset="0"/>
                <a:cs typeface="Microsoft YaHei UI" pitchFamily="18" charset="0"/>
              </a:rPr>
              <a:t>民生银行</a:t>
            </a:r>
          </a:p>
          <a:p>
            <a:pPr>
              <a:lnSpc>
                <a:spcPts val="1700"/>
              </a:lnSpc>
              <a:tabLst/>
            </a:pPr>
            <a:r>
              <a:rPr lang="en-US" altLang="zh-CN" sz="996" dirty="0" smtClean="0">
                <a:solidFill>
                  <a:srgbClr val="8087A4"/>
                </a:solidFill>
                <a:latin typeface="Microsoft YaHei UI" pitchFamily="18" charset="0"/>
                <a:cs typeface="Microsoft YaHei UI" pitchFamily="18" charset="0"/>
              </a:rPr>
              <a:t>平安口袋银行</a:t>
            </a:r>
          </a:p>
        </p:txBody>
      </p:sp>
      <p:sp>
        <p:nvSpPr>
          <p:cNvPr id="1035" name="TextBox 1"/>
          <p:cNvSpPr txBox="1"/>
          <p:nvPr/>
        </p:nvSpPr>
        <p:spPr>
          <a:xfrm>
            <a:off x="6946900" y="3987800"/>
            <a:ext cx="7493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浦发手机银行</a:t>
            </a:r>
          </a:p>
        </p:txBody>
      </p:sp>
      <p:sp>
        <p:nvSpPr>
          <p:cNvPr id="1036" name="TextBox 1"/>
          <p:cNvSpPr txBox="1"/>
          <p:nvPr/>
        </p:nvSpPr>
        <p:spPr>
          <a:xfrm>
            <a:off x="774700" y="22860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
        <p:nvSpPr>
          <p:cNvPr id="1037" name="TextBox 1"/>
          <p:cNvSpPr txBox="1"/>
          <p:nvPr/>
        </p:nvSpPr>
        <p:spPr>
          <a:xfrm>
            <a:off x="393700" y="254000"/>
            <a:ext cx="8407400" cy="1689100"/>
          </a:xfrm>
          <a:prstGeom prst="rect">
            <a:avLst/>
          </a:prstGeom>
          <a:noFill/>
        </p:spPr>
        <p:txBody>
          <a:bodyPr wrap="none" lIns="0" tIns="0" rIns="0" rtlCol="0">
            <a:spAutoFit/>
          </a:bodyPr>
          <a:lstStyle/>
          <a:p>
            <a:pPr>
              <a:lnSpc>
                <a:spcPts val="1400"/>
              </a:lnSpc>
              <a:tabLst>
                <a:tab pos="241300" algn="l"/>
                <a:tab pos="1422400" algn="l"/>
                <a:tab pos="6121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1422400" algn="l"/>
                <a:tab pos="6121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移动银行类应用中，建设银行用户覆盖量居首，邮储银行、中国银行、农行用户覆盖量增速较快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22400" algn="l"/>
                <a:tab pos="6121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移动银行类应用用户覆盖量TOP10增长趋势</a:t>
            </a:r>
          </a:p>
          <a:p>
            <a:pPr>
              <a:lnSpc>
                <a:spcPts val="1900"/>
              </a:lnSpc>
              <a:tabLst>
                <a:tab pos="241300" algn="l"/>
                <a:tab pos="1422400" algn="l"/>
                <a:tab pos="61214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 1 月-12 月 用户覆盖量增幅</a:t>
            </a:r>
          </a:p>
        </p:txBody>
      </p:sp>
      <p:sp>
        <p:nvSpPr>
          <p:cNvPr id="103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833372" y="3849623"/>
            <a:ext cx="1205483" cy="103632"/>
          </a:xfrm>
          <a:custGeom>
            <a:avLst/>
            <a:gdLst>
              <a:gd name="connsiteX0" fmla="*/ 0 w 1205483"/>
              <a:gd name="connsiteY0" fmla="*/ 0 h 103632"/>
              <a:gd name="connsiteX1" fmla="*/ 1205483 w 1205483"/>
              <a:gd name="connsiteY1" fmla="*/ 0 h 103632"/>
              <a:gd name="connsiteX2" fmla="*/ 1205483 w 1205483"/>
              <a:gd name="connsiteY2" fmla="*/ 103632 h 103632"/>
              <a:gd name="connsiteX3" fmla="*/ 0 w 1205483"/>
              <a:gd name="connsiteY3" fmla="*/ 103632 h 103632"/>
              <a:gd name="connsiteX4" fmla="*/ 0 w 1205483"/>
              <a:gd name="connsiteY4" fmla="*/ 0 h 1036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3" h="103632">
                <a:moveTo>
                  <a:pt x="0" y="0"/>
                </a:moveTo>
                <a:lnTo>
                  <a:pt x="1205483" y="0"/>
                </a:lnTo>
                <a:lnTo>
                  <a:pt x="1205483" y="103632"/>
                </a:lnTo>
                <a:lnTo>
                  <a:pt x="0" y="10363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81628" y="3493008"/>
            <a:ext cx="1205483" cy="460247"/>
          </a:xfrm>
          <a:custGeom>
            <a:avLst/>
            <a:gdLst>
              <a:gd name="connsiteX0" fmla="*/ 0 w 1205483"/>
              <a:gd name="connsiteY0" fmla="*/ 0 h 460247"/>
              <a:gd name="connsiteX1" fmla="*/ 1205483 w 1205483"/>
              <a:gd name="connsiteY1" fmla="*/ 0 h 460247"/>
              <a:gd name="connsiteX2" fmla="*/ 1205483 w 1205483"/>
              <a:gd name="connsiteY2" fmla="*/ 460247 h 460247"/>
              <a:gd name="connsiteX3" fmla="*/ 0 w 1205483"/>
              <a:gd name="connsiteY3" fmla="*/ 460247 h 460247"/>
              <a:gd name="connsiteX4" fmla="*/ 0 w 1205483"/>
              <a:gd name="connsiteY4" fmla="*/ 0 h 4602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3" h="460247">
                <a:moveTo>
                  <a:pt x="0" y="0"/>
                </a:moveTo>
                <a:lnTo>
                  <a:pt x="1205483" y="0"/>
                </a:lnTo>
                <a:lnTo>
                  <a:pt x="1205483" y="460247"/>
                </a:lnTo>
                <a:lnTo>
                  <a:pt x="0" y="46024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929884" y="2429255"/>
            <a:ext cx="1205484" cy="1524000"/>
          </a:xfrm>
          <a:custGeom>
            <a:avLst/>
            <a:gdLst>
              <a:gd name="connsiteX0" fmla="*/ 0 w 1205484"/>
              <a:gd name="connsiteY0" fmla="*/ 0 h 1524000"/>
              <a:gd name="connsiteX1" fmla="*/ 1205484 w 1205484"/>
              <a:gd name="connsiteY1" fmla="*/ 0 h 1524000"/>
              <a:gd name="connsiteX2" fmla="*/ 1205484 w 1205484"/>
              <a:gd name="connsiteY2" fmla="*/ 1524000 h 1524000"/>
              <a:gd name="connsiteX3" fmla="*/ 0 w 1205484"/>
              <a:gd name="connsiteY3" fmla="*/ 1524000 h 1524000"/>
              <a:gd name="connsiteX4" fmla="*/ 0 w 1205484"/>
              <a:gd name="connsiteY4" fmla="*/ 0 h 1524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4" h="1524000">
                <a:moveTo>
                  <a:pt x="0" y="0"/>
                </a:moveTo>
                <a:lnTo>
                  <a:pt x="1205484" y="0"/>
                </a:lnTo>
                <a:lnTo>
                  <a:pt x="1205484" y="1524000"/>
                </a:lnTo>
                <a:lnTo>
                  <a:pt x="0" y="152400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713732" y="3057144"/>
            <a:ext cx="294132" cy="379476"/>
          </a:xfrm>
          <a:custGeom>
            <a:avLst/>
            <a:gdLst>
              <a:gd name="connsiteX0" fmla="*/ 0 w 294132"/>
              <a:gd name="connsiteY0" fmla="*/ 147066 h 379476"/>
              <a:gd name="connsiteX1" fmla="*/ 147065 w 294132"/>
              <a:gd name="connsiteY1" fmla="*/ 0 h 379476"/>
              <a:gd name="connsiteX2" fmla="*/ 294132 w 294132"/>
              <a:gd name="connsiteY2" fmla="*/ 147066 h 379476"/>
              <a:gd name="connsiteX3" fmla="*/ 220598 w 294132"/>
              <a:gd name="connsiteY3" fmla="*/ 147066 h 379476"/>
              <a:gd name="connsiteX4" fmla="*/ 220598 w 294132"/>
              <a:gd name="connsiteY4" fmla="*/ 379476 h 379476"/>
              <a:gd name="connsiteX5" fmla="*/ 73533 w 294132"/>
              <a:gd name="connsiteY5" fmla="*/ 379476 h 379476"/>
              <a:gd name="connsiteX6" fmla="*/ 73533 w 294132"/>
              <a:gd name="connsiteY6" fmla="*/ 147066 h 379476"/>
              <a:gd name="connsiteX7" fmla="*/ 0 w 294132"/>
              <a:gd name="connsiteY7" fmla="*/ 147066 h 3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94132" h="379476">
                <a:moveTo>
                  <a:pt x="0" y="147066"/>
                </a:moveTo>
                <a:lnTo>
                  <a:pt x="147065" y="0"/>
                </a:lnTo>
                <a:lnTo>
                  <a:pt x="294132" y="147066"/>
                </a:lnTo>
                <a:lnTo>
                  <a:pt x="220598" y="147066"/>
                </a:lnTo>
                <a:lnTo>
                  <a:pt x="220598" y="379476"/>
                </a:lnTo>
                <a:lnTo>
                  <a:pt x="73533" y="379476"/>
                </a:lnTo>
                <a:lnTo>
                  <a:pt x="73533" y="147066"/>
                </a:lnTo>
                <a:lnTo>
                  <a:pt x="0" y="147066"/>
                </a:ln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795516" y="1950720"/>
            <a:ext cx="294131" cy="379475"/>
          </a:xfrm>
          <a:custGeom>
            <a:avLst/>
            <a:gdLst>
              <a:gd name="connsiteX0" fmla="*/ 0 w 294131"/>
              <a:gd name="connsiteY0" fmla="*/ 147065 h 379475"/>
              <a:gd name="connsiteX1" fmla="*/ 147065 w 294131"/>
              <a:gd name="connsiteY1" fmla="*/ 0 h 379475"/>
              <a:gd name="connsiteX2" fmla="*/ 294131 w 294131"/>
              <a:gd name="connsiteY2" fmla="*/ 147065 h 379475"/>
              <a:gd name="connsiteX3" fmla="*/ 220598 w 294131"/>
              <a:gd name="connsiteY3" fmla="*/ 147065 h 379475"/>
              <a:gd name="connsiteX4" fmla="*/ 220598 w 294131"/>
              <a:gd name="connsiteY4" fmla="*/ 379475 h 379475"/>
              <a:gd name="connsiteX5" fmla="*/ 73532 w 294131"/>
              <a:gd name="connsiteY5" fmla="*/ 379475 h 379475"/>
              <a:gd name="connsiteX6" fmla="*/ 73532 w 294131"/>
              <a:gd name="connsiteY6" fmla="*/ 147065 h 379475"/>
              <a:gd name="connsiteX7" fmla="*/ 0 w 294131"/>
              <a:gd name="connsiteY7" fmla="*/ 147065 h 3794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94131" h="379475">
                <a:moveTo>
                  <a:pt x="0" y="147065"/>
                </a:moveTo>
                <a:lnTo>
                  <a:pt x="147065" y="0"/>
                </a:lnTo>
                <a:lnTo>
                  <a:pt x="294131" y="147065"/>
                </a:lnTo>
                <a:lnTo>
                  <a:pt x="220598" y="147065"/>
                </a:lnTo>
                <a:lnTo>
                  <a:pt x="220598" y="379475"/>
                </a:lnTo>
                <a:lnTo>
                  <a:pt x="73532" y="379475"/>
                </a:lnTo>
                <a:lnTo>
                  <a:pt x="73532" y="147065"/>
                </a:lnTo>
                <a:lnTo>
                  <a:pt x="0" y="147065"/>
                </a:ln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数据中心，移动智能终端用户为移动端累计活跃设备总数</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2311400" y="3657600"/>
            <a:ext cx="241300" cy="152400"/>
          </a:xfrm>
          <a:prstGeom prst="rect">
            <a:avLst/>
          </a:prstGeom>
          <a:noFill/>
        </p:spPr>
        <p:txBody>
          <a:bodyPr wrap="none" lIns="0" tIns="0" rIns="0" rtlCol="0">
            <a:spAutoFit/>
          </a:bodyPr>
          <a:lstStyle/>
          <a:p>
            <a:pPr>
              <a:lnSpc>
                <a:spcPts val="1200"/>
              </a:lnSpc>
              <a:tabLst/>
            </a:pPr>
            <a:r>
              <a:rPr lang="en-US" altLang="zh-CN" sz="1403" b="1" dirty="0" smtClean="0">
                <a:solidFill>
                  <a:srgbClr val="617486"/>
                </a:solidFill>
                <a:latin typeface="Times New Roman" pitchFamily="18" charset="0"/>
                <a:cs typeface="Times New Roman" pitchFamily="18" charset="0"/>
              </a:rPr>
              <a:t>0.7</a:t>
            </a:r>
          </a:p>
        </p:txBody>
      </p:sp>
      <p:sp>
        <p:nvSpPr>
          <p:cNvPr id="12" name="TextBox 1"/>
          <p:cNvSpPr txBox="1"/>
          <p:nvPr/>
        </p:nvSpPr>
        <p:spPr>
          <a:xfrm>
            <a:off x="4356100" y="3657600"/>
            <a:ext cx="241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3.2</a:t>
            </a:r>
          </a:p>
        </p:txBody>
      </p:sp>
      <p:sp>
        <p:nvSpPr>
          <p:cNvPr id="13" name="TextBox 1"/>
          <p:cNvSpPr txBox="1"/>
          <p:nvPr/>
        </p:nvSpPr>
        <p:spPr>
          <a:xfrm>
            <a:off x="6350000" y="3124200"/>
            <a:ext cx="342900" cy="165100"/>
          </a:xfrm>
          <a:prstGeom prst="rect">
            <a:avLst/>
          </a:prstGeom>
          <a:noFill/>
        </p:spPr>
        <p:txBody>
          <a:bodyPr wrap="none" lIns="0" tIns="0" rIns="0" rtlCol="0">
            <a:spAutoFit/>
          </a:bodyPr>
          <a:lstStyle/>
          <a:p>
            <a:pPr>
              <a:lnSpc>
                <a:spcPts val="1300"/>
              </a:lnSpc>
              <a:tabLst/>
            </a:pPr>
            <a:r>
              <a:rPr lang="en-US" altLang="zh-CN" sz="1406" b="1" dirty="0" smtClean="0">
                <a:solidFill>
                  <a:srgbClr val="FFFFFF"/>
                </a:solidFill>
                <a:latin typeface="Times New Roman" pitchFamily="18" charset="0"/>
                <a:cs typeface="Times New Roman" pitchFamily="18" charset="0"/>
              </a:rPr>
              <a:t>10.6</a:t>
            </a:r>
          </a:p>
        </p:txBody>
      </p:sp>
      <p:sp>
        <p:nvSpPr>
          <p:cNvPr id="14" name="TextBox 1"/>
          <p:cNvSpPr txBox="1"/>
          <p:nvPr/>
        </p:nvSpPr>
        <p:spPr>
          <a:xfrm>
            <a:off x="22860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2012</a:t>
            </a:r>
          </a:p>
        </p:txBody>
      </p:sp>
      <p:sp>
        <p:nvSpPr>
          <p:cNvPr id="15" name="TextBox 1"/>
          <p:cNvSpPr txBox="1"/>
          <p:nvPr/>
        </p:nvSpPr>
        <p:spPr>
          <a:xfrm>
            <a:off x="43434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2013</a:t>
            </a:r>
          </a:p>
        </p:txBody>
      </p:sp>
      <p:sp>
        <p:nvSpPr>
          <p:cNvPr id="16" name="TextBox 1"/>
          <p:cNvSpPr txBox="1"/>
          <p:nvPr/>
        </p:nvSpPr>
        <p:spPr>
          <a:xfrm>
            <a:off x="63881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2014</a:t>
            </a:r>
          </a:p>
        </p:txBody>
      </p:sp>
      <p:sp>
        <p:nvSpPr>
          <p:cNvPr id="17" name="TextBox 1"/>
          <p:cNvSpPr txBox="1"/>
          <p:nvPr/>
        </p:nvSpPr>
        <p:spPr>
          <a:xfrm>
            <a:off x="4064000" y="3289300"/>
            <a:ext cx="5969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6600"/>
                </a:solidFill>
                <a:latin typeface="Times New Roman" pitchFamily="18" charset="0"/>
                <a:cs typeface="Times New Roman" pitchFamily="18" charset="0"/>
              </a:rPr>
              <a:t>342.9%</a:t>
            </a:r>
          </a:p>
        </p:txBody>
      </p:sp>
      <p:sp>
        <p:nvSpPr>
          <p:cNvPr id="18" name="TextBox 1"/>
          <p:cNvSpPr txBox="1"/>
          <p:nvPr/>
        </p:nvSpPr>
        <p:spPr>
          <a:xfrm>
            <a:off x="393700" y="254000"/>
            <a:ext cx="6362700" cy="2857500"/>
          </a:xfrm>
          <a:prstGeom prst="rect">
            <a:avLst/>
          </a:prstGeom>
          <a:noFill/>
        </p:spPr>
        <p:txBody>
          <a:bodyPr wrap="none" lIns="0" tIns="0" rIns="0" rtlCol="0">
            <a:spAutoFit/>
          </a:bodyPr>
          <a:lstStyle/>
          <a:p>
            <a:pPr>
              <a:lnSpc>
                <a:spcPts val="1400"/>
              </a:lnSpc>
              <a:tabLst>
                <a:tab pos="241300" algn="l"/>
                <a:tab pos="1460500" algn="l"/>
                <a:tab pos="2844800" algn="l"/>
                <a:tab pos="57658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1460500" algn="l"/>
                <a:tab pos="2844800" algn="l"/>
                <a:tab pos="57658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年，我国移动智能终端用户规模达</a:t>
            </a:r>
            <a:r>
              <a:rPr lang="en-US" altLang="zh-CN" sz="1403" b="1" dirty="0" smtClean="0">
                <a:solidFill>
                  <a:srgbClr val="1B88EA"/>
                </a:solidFill>
                <a:latin typeface="Tahoma" pitchFamily="18" charset="0"/>
                <a:cs typeface="Tahoma" pitchFamily="18" charset="0"/>
              </a:rPr>
              <a:t>10.6</a:t>
            </a:r>
            <a:r>
              <a:rPr lang="en-US" altLang="zh-CN" sz="1403" b="1" dirty="0" smtClean="0">
                <a:solidFill>
                  <a:srgbClr val="1B88EA"/>
                </a:solidFill>
                <a:latin typeface="Microsoft YaHei UI" pitchFamily="18" charset="0"/>
                <a:cs typeface="Microsoft YaHei UI" pitchFamily="18" charset="0"/>
              </a:rPr>
              <a:t>亿，较</a:t>
            </a:r>
            <a:r>
              <a:rPr lang="en-US" altLang="zh-CN" sz="1403" b="1" dirty="0" smtClean="0">
                <a:solidFill>
                  <a:srgbClr val="1B88EA"/>
                </a:solidFill>
                <a:latin typeface="Tahoma" pitchFamily="18" charset="0"/>
                <a:cs typeface="Tahoma" pitchFamily="18" charset="0"/>
              </a:rPr>
              <a:t>2013</a:t>
            </a:r>
            <a:r>
              <a:rPr lang="en-US" altLang="zh-CN" sz="1403" b="1" dirty="0" smtClean="0">
                <a:solidFill>
                  <a:srgbClr val="1B88EA"/>
                </a:solidFill>
                <a:latin typeface="Microsoft YaHei UI" pitchFamily="18" charset="0"/>
                <a:cs typeface="Microsoft YaHei UI" pitchFamily="18" charset="0"/>
              </a:rPr>
              <a:t>年增长</a:t>
            </a:r>
            <a:r>
              <a:rPr lang="en-US" altLang="zh-CN" sz="1403" b="1" dirty="0" smtClean="0">
                <a:solidFill>
                  <a:srgbClr val="1B88EA"/>
                </a:solidFill>
                <a:latin typeface="Tahoma" pitchFamily="18" charset="0"/>
                <a:cs typeface="Tahoma" pitchFamily="18" charset="0"/>
              </a:rPr>
              <a:t>231.7%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241300" algn="l"/>
                <a:tab pos="1460500" algn="l"/>
                <a:tab pos="2844800" algn="l"/>
                <a:tab pos="57658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2012-2014年中国移动智能终端用户规模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1460500" algn="l"/>
                <a:tab pos="2844800" algn="l"/>
                <a:tab pos="5765800" algn="l"/>
              </a:tabLst>
            </a:pPr>
            <a:r>
              <a:rPr lang="en-US" altLang="zh-CN" dirty="0" smtClean="0"/>
              <a:t>				</a:t>
            </a:r>
            <a:r>
              <a:rPr lang="en-US" altLang="zh-CN" sz="1403" b="1" dirty="0" smtClean="0">
                <a:solidFill>
                  <a:srgbClr val="FF6600"/>
                </a:solidFill>
                <a:latin typeface="Times New Roman" pitchFamily="18" charset="0"/>
                <a:cs typeface="Times New Roman" pitchFamily="18" charset="0"/>
              </a:rPr>
              <a:t>231.7%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1460500" algn="l"/>
                <a:tab pos="2844800" algn="l"/>
                <a:tab pos="5765800" algn="l"/>
              </a:tabLst>
            </a:pPr>
            <a:r>
              <a:rPr lang="en-US" altLang="zh-CN" dirty="0" smtClean="0"/>
              <a:t>		</a:t>
            </a:r>
            <a:r>
              <a:rPr lang="en-US" altLang="zh-CN" sz="996" dirty="0" smtClean="0">
                <a:solidFill>
                  <a:srgbClr val="617486"/>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191423"/>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907528" y="2191423"/>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39225"/>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907528" y="2639225"/>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86900"/>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907528" y="3086900"/>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34702"/>
            <a:ext cx="1425447" cy="223863"/>
          </a:xfrm>
          <a:custGeom>
            <a:avLst/>
            <a:gdLst>
              <a:gd name="connsiteX0" fmla="*/ 0 w 1425447"/>
              <a:gd name="connsiteY0" fmla="*/ 223863 h 223863"/>
              <a:gd name="connsiteX1" fmla="*/ 1425447 w 1425447"/>
              <a:gd name="connsiteY1" fmla="*/ 223863 h 223863"/>
              <a:gd name="connsiteX2" fmla="*/ 1425447 w 1425447"/>
              <a:gd name="connsiteY2" fmla="*/ 0 h 223863"/>
              <a:gd name="connsiteX3" fmla="*/ 0 w 1425447"/>
              <a:gd name="connsiteY3" fmla="*/ 0 h 223863"/>
              <a:gd name="connsiteX4" fmla="*/ 0 w 1425447"/>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3">
                <a:moveTo>
                  <a:pt x="0" y="223863"/>
                </a:moveTo>
                <a:lnTo>
                  <a:pt x="1425447" y="223863"/>
                </a:lnTo>
                <a:lnTo>
                  <a:pt x="1425447"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07528" y="3534702"/>
            <a:ext cx="960729" cy="223863"/>
          </a:xfrm>
          <a:custGeom>
            <a:avLst/>
            <a:gdLst>
              <a:gd name="connsiteX0" fmla="*/ 0 w 960729"/>
              <a:gd name="connsiteY0" fmla="*/ 223863 h 223863"/>
              <a:gd name="connsiteX1" fmla="*/ 960729 w 960729"/>
              <a:gd name="connsiteY1" fmla="*/ 223863 h 223863"/>
              <a:gd name="connsiteX2" fmla="*/ 960729 w 960729"/>
              <a:gd name="connsiteY2" fmla="*/ 0 h 223863"/>
              <a:gd name="connsiteX3" fmla="*/ 0 w 960729"/>
              <a:gd name="connsiteY3" fmla="*/ 0 h 223863"/>
              <a:gd name="connsiteX4" fmla="*/ 0 w 960729"/>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3">
                <a:moveTo>
                  <a:pt x="0" y="223863"/>
                </a:moveTo>
                <a:lnTo>
                  <a:pt x="960729" y="223863"/>
                </a:lnTo>
                <a:lnTo>
                  <a:pt x="960729"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82389"/>
            <a:ext cx="1425447" cy="223863"/>
          </a:xfrm>
          <a:custGeom>
            <a:avLst/>
            <a:gdLst>
              <a:gd name="connsiteX0" fmla="*/ 0 w 1425447"/>
              <a:gd name="connsiteY0" fmla="*/ 223862 h 223863"/>
              <a:gd name="connsiteX1" fmla="*/ 1425447 w 1425447"/>
              <a:gd name="connsiteY1" fmla="*/ 223862 h 223863"/>
              <a:gd name="connsiteX2" fmla="*/ 1425447 w 1425447"/>
              <a:gd name="connsiteY2" fmla="*/ 0 h 223863"/>
              <a:gd name="connsiteX3" fmla="*/ 0 w 1425447"/>
              <a:gd name="connsiteY3" fmla="*/ 0 h 223863"/>
              <a:gd name="connsiteX4" fmla="*/ 0 w 1425447"/>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3">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907528" y="3982389"/>
            <a:ext cx="960729" cy="223863"/>
          </a:xfrm>
          <a:custGeom>
            <a:avLst/>
            <a:gdLst>
              <a:gd name="connsiteX0" fmla="*/ 0 w 960729"/>
              <a:gd name="connsiteY0" fmla="*/ 223862 h 223863"/>
              <a:gd name="connsiteX1" fmla="*/ 960729 w 960729"/>
              <a:gd name="connsiteY1" fmla="*/ 223862 h 223863"/>
              <a:gd name="connsiteX2" fmla="*/ 960729 w 960729"/>
              <a:gd name="connsiteY2" fmla="*/ 0 h 223863"/>
              <a:gd name="connsiteX3" fmla="*/ 0 w 960729"/>
              <a:gd name="connsiteY3" fmla="*/ 0 h 223863"/>
              <a:gd name="connsiteX4" fmla="*/ 0 w 960729"/>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3">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93240" y="1953323"/>
            <a:ext cx="57150" cy="2267216"/>
          </a:xfrm>
          <a:custGeom>
            <a:avLst/>
            <a:gdLst>
              <a:gd name="connsiteX0" fmla="*/ 14287 w 57150"/>
              <a:gd name="connsiteY0" fmla="*/ 14287 h 2267216"/>
              <a:gd name="connsiteX1" fmla="*/ 14287 w 57150"/>
              <a:gd name="connsiteY1" fmla="*/ 2252929 h 2267216"/>
            </a:gdLst>
            <a:ahLst/>
            <a:cxnLst>
              <a:cxn ang="0">
                <a:pos x="connsiteX0" y="connsiteY0"/>
              </a:cxn>
              <a:cxn ang="1">
                <a:pos x="connsiteX1" y="connsiteY1"/>
              </a:cxn>
            </a:cxnLst>
            <a:rect l="l" t="t" r="r" b="b"/>
            <a:pathLst>
              <a:path w="57150" h="2267216">
                <a:moveTo>
                  <a:pt x="14287" y="14287"/>
                </a:moveTo>
                <a:lnTo>
                  <a:pt x="14287" y="2252929"/>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505713" y="3890517"/>
            <a:ext cx="5988303" cy="21844"/>
          </a:xfrm>
          <a:custGeom>
            <a:avLst/>
            <a:gdLst>
              <a:gd name="connsiteX0" fmla="*/ 6350 w 5988303"/>
              <a:gd name="connsiteY0" fmla="*/ 6350 h 21844"/>
              <a:gd name="connsiteX1" fmla="*/ 5981953 w 5988303"/>
              <a:gd name="connsiteY1" fmla="*/ 6350 h 21844"/>
            </a:gdLst>
            <a:ahLst/>
            <a:cxnLst>
              <a:cxn ang="0">
                <a:pos x="connsiteX0" y="connsiteY0"/>
              </a:cxn>
              <a:cxn ang="1">
                <a:pos x="connsiteX1" y="connsiteY1"/>
              </a:cxn>
            </a:cxnLst>
            <a:rect l="l" t="t" r="r" b="b"/>
            <a:pathLst>
              <a:path w="5988303" h="21844">
                <a:moveTo>
                  <a:pt x="6350" y="6350"/>
                </a:moveTo>
                <a:lnTo>
                  <a:pt x="5981953"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48283" y="2266188"/>
            <a:ext cx="5504688" cy="917448"/>
          </a:xfrm>
          <a:custGeom>
            <a:avLst/>
            <a:gdLst>
              <a:gd name="connsiteX0" fmla="*/ 13716 w 5504688"/>
              <a:gd name="connsiteY0" fmla="*/ 903732 h 917448"/>
              <a:gd name="connsiteX1" fmla="*/ 510540 w 5504688"/>
              <a:gd name="connsiteY1" fmla="*/ 722376 h 917448"/>
              <a:gd name="connsiteX2" fmla="*/ 1008888 w 5504688"/>
              <a:gd name="connsiteY2" fmla="*/ 611123 h 917448"/>
              <a:gd name="connsiteX3" fmla="*/ 1507236 w 5504688"/>
              <a:gd name="connsiteY3" fmla="*/ 733044 h 917448"/>
              <a:gd name="connsiteX4" fmla="*/ 2005583 w 5504688"/>
              <a:gd name="connsiteY4" fmla="*/ 769619 h 917448"/>
              <a:gd name="connsiteX5" fmla="*/ 2502408 w 5504688"/>
              <a:gd name="connsiteY5" fmla="*/ 652272 h 917448"/>
              <a:gd name="connsiteX6" fmla="*/ 3000756 w 5504688"/>
              <a:gd name="connsiteY6" fmla="*/ 583691 h 917448"/>
              <a:gd name="connsiteX7" fmla="*/ 3499104 w 5504688"/>
              <a:gd name="connsiteY7" fmla="*/ 569976 h 917448"/>
              <a:gd name="connsiteX8" fmla="*/ 3995927 w 5504688"/>
              <a:gd name="connsiteY8" fmla="*/ 550163 h 917448"/>
              <a:gd name="connsiteX9" fmla="*/ 4494275 w 5504688"/>
              <a:gd name="connsiteY9" fmla="*/ 420623 h 917448"/>
              <a:gd name="connsiteX10" fmla="*/ 4992624 w 5504688"/>
              <a:gd name="connsiteY10" fmla="*/ 219455 h 917448"/>
              <a:gd name="connsiteX11" fmla="*/ 5490972 w 5504688"/>
              <a:gd name="connsiteY11" fmla="*/ 13716 h 9174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917448">
                <a:moveTo>
                  <a:pt x="13716" y="903732"/>
                </a:moveTo>
                <a:lnTo>
                  <a:pt x="510540" y="722376"/>
                </a:lnTo>
                <a:lnTo>
                  <a:pt x="1008888" y="611123"/>
                </a:lnTo>
                <a:lnTo>
                  <a:pt x="1507236" y="733044"/>
                </a:lnTo>
                <a:lnTo>
                  <a:pt x="2005583" y="769619"/>
                </a:lnTo>
                <a:lnTo>
                  <a:pt x="2502408" y="652272"/>
                </a:lnTo>
                <a:lnTo>
                  <a:pt x="3000756" y="583691"/>
                </a:lnTo>
                <a:lnTo>
                  <a:pt x="3499104" y="569976"/>
                </a:lnTo>
                <a:lnTo>
                  <a:pt x="3995927" y="550163"/>
                </a:lnTo>
                <a:lnTo>
                  <a:pt x="4494275" y="420623"/>
                </a:lnTo>
                <a:lnTo>
                  <a:pt x="4992624" y="219455"/>
                </a:lnTo>
                <a:lnTo>
                  <a:pt x="5490972"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48283" y="2717291"/>
            <a:ext cx="5504688" cy="573024"/>
          </a:xfrm>
          <a:custGeom>
            <a:avLst/>
            <a:gdLst>
              <a:gd name="connsiteX0" fmla="*/ 13716 w 5504688"/>
              <a:gd name="connsiteY0" fmla="*/ 559308 h 573024"/>
              <a:gd name="connsiteX1" fmla="*/ 510540 w 5504688"/>
              <a:gd name="connsiteY1" fmla="*/ 368808 h 573024"/>
              <a:gd name="connsiteX2" fmla="*/ 1008888 w 5504688"/>
              <a:gd name="connsiteY2" fmla="*/ 323088 h 573024"/>
              <a:gd name="connsiteX3" fmla="*/ 1507236 w 5504688"/>
              <a:gd name="connsiteY3" fmla="*/ 417576 h 573024"/>
              <a:gd name="connsiteX4" fmla="*/ 2005583 w 5504688"/>
              <a:gd name="connsiteY4" fmla="*/ 431292 h 573024"/>
              <a:gd name="connsiteX5" fmla="*/ 2502408 w 5504688"/>
              <a:gd name="connsiteY5" fmla="*/ 361188 h 573024"/>
              <a:gd name="connsiteX6" fmla="*/ 3000756 w 5504688"/>
              <a:gd name="connsiteY6" fmla="*/ 315468 h 573024"/>
              <a:gd name="connsiteX7" fmla="*/ 3499104 w 5504688"/>
              <a:gd name="connsiteY7" fmla="*/ 289560 h 573024"/>
              <a:gd name="connsiteX8" fmla="*/ 3995927 w 5504688"/>
              <a:gd name="connsiteY8" fmla="*/ 240792 h 573024"/>
              <a:gd name="connsiteX9" fmla="*/ 4494275 w 5504688"/>
              <a:gd name="connsiteY9" fmla="*/ 108204 h 573024"/>
              <a:gd name="connsiteX10" fmla="*/ 4992624 w 5504688"/>
              <a:gd name="connsiteY10" fmla="*/ 13716 h 573024"/>
              <a:gd name="connsiteX11" fmla="*/ 5490972 w 5504688"/>
              <a:gd name="connsiteY11" fmla="*/ 44196 h 5730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573024">
                <a:moveTo>
                  <a:pt x="13716" y="559308"/>
                </a:moveTo>
                <a:lnTo>
                  <a:pt x="510540" y="368808"/>
                </a:lnTo>
                <a:lnTo>
                  <a:pt x="1008888" y="323088"/>
                </a:lnTo>
                <a:lnTo>
                  <a:pt x="1507236" y="417576"/>
                </a:lnTo>
                <a:lnTo>
                  <a:pt x="2005583" y="431292"/>
                </a:lnTo>
                <a:lnTo>
                  <a:pt x="2502408" y="361188"/>
                </a:lnTo>
                <a:lnTo>
                  <a:pt x="3000756" y="315468"/>
                </a:lnTo>
                <a:lnTo>
                  <a:pt x="3499104" y="289560"/>
                </a:lnTo>
                <a:lnTo>
                  <a:pt x="3995927" y="240792"/>
                </a:lnTo>
                <a:lnTo>
                  <a:pt x="4494275" y="108204"/>
                </a:lnTo>
                <a:lnTo>
                  <a:pt x="4992624" y="13716"/>
                </a:lnTo>
                <a:lnTo>
                  <a:pt x="5490972" y="4419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48283" y="3115055"/>
            <a:ext cx="5504688" cy="414527"/>
          </a:xfrm>
          <a:custGeom>
            <a:avLst/>
            <a:gdLst>
              <a:gd name="connsiteX0" fmla="*/ 13716 w 5504688"/>
              <a:gd name="connsiteY0" fmla="*/ 400811 h 414527"/>
              <a:gd name="connsiteX1" fmla="*/ 510540 w 5504688"/>
              <a:gd name="connsiteY1" fmla="*/ 304800 h 414527"/>
              <a:gd name="connsiteX2" fmla="*/ 1008888 w 5504688"/>
              <a:gd name="connsiteY2" fmla="*/ 288035 h 414527"/>
              <a:gd name="connsiteX3" fmla="*/ 1507236 w 5504688"/>
              <a:gd name="connsiteY3" fmla="*/ 313944 h 414527"/>
              <a:gd name="connsiteX4" fmla="*/ 2005583 w 5504688"/>
              <a:gd name="connsiteY4" fmla="*/ 324611 h 414527"/>
              <a:gd name="connsiteX5" fmla="*/ 2502408 w 5504688"/>
              <a:gd name="connsiteY5" fmla="*/ 291084 h 414527"/>
              <a:gd name="connsiteX6" fmla="*/ 3000756 w 5504688"/>
              <a:gd name="connsiteY6" fmla="*/ 248411 h 414527"/>
              <a:gd name="connsiteX7" fmla="*/ 3499104 w 5504688"/>
              <a:gd name="connsiteY7" fmla="*/ 236220 h 414527"/>
              <a:gd name="connsiteX8" fmla="*/ 3995927 w 5504688"/>
              <a:gd name="connsiteY8" fmla="*/ 239267 h 414527"/>
              <a:gd name="connsiteX9" fmla="*/ 4494275 w 5504688"/>
              <a:gd name="connsiteY9" fmla="*/ 185928 h 414527"/>
              <a:gd name="connsiteX10" fmla="*/ 4992624 w 5504688"/>
              <a:gd name="connsiteY10" fmla="*/ 106679 h 414527"/>
              <a:gd name="connsiteX11" fmla="*/ 5490972 w 5504688"/>
              <a:gd name="connsiteY11" fmla="*/ 13716 h 4145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414527">
                <a:moveTo>
                  <a:pt x="13716" y="400811"/>
                </a:moveTo>
                <a:lnTo>
                  <a:pt x="510540" y="304800"/>
                </a:lnTo>
                <a:lnTo>
                  <a:pt x="1008888" y="288035"/>
                </a:lnTo>
                <a:lnTo>
                  <a:pt x="1507236" y="313944"/>
                </a:lnTo>
                <a:lnTo>
                  <a:pt x="2005583" y="324611"/>
                </a:lnTo>
                <a:lnTo>
                  <a:pt x="2502408" y="291084"/>
                </a:lnTo>
                <a:lnTo>
                  <a:pt x="3000756" y="248411"/>
                </a:lnTo>
                <a:lnTo>
                  <a:pt x="3499104" y="236220"/>
                </a:lnTo>
                <a:lnTo>
                  <a:pt x="3995927" y="239267"/>
                </a:lnTo>
                <a:lnTo>
                  <a:pt x="4494275" y="185928"/>
                </a:lnTo>
                <a:lnTo>
                  <a:pt x="4992624" y="106679"/>
                </a:lnTo>
                <a:lnTo>
                  <a:pt x="5490972"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48283" y="3381755"/>
            <a:ext cx="5504688" cy="254508"/>
          </a:xfrm>
          <a:custGeom>
            <a:avLst/>
            <a:gdLst>
              <a:gd name="connsiteX0" fmla="*/ 13716 w 5504688"/>
              <a:gd name="connsiteY0" fmla="*/ 240791 h 254508"/>
              <a:gd name="connsiteX1" fmla="*/ 510540 w 5504688"/>
              <a:gd name="connsiteY1" fmla="*/ 188976 h 254508"/>
              <a:gd name="connsiteX2" fmla="*/ 1008888 w 5504688"/>
              <a:gd name="connsiteY2" fmla="*/ 146303 h 254508"/>
              <a:gd name="connsiteX3" fmla="*/ 1507236 w 5504688"/>
              <a:gd name="connsiteY3" fmla="*/ 184403 h 254508"/>
              <a:gd name="connsiteX4" fmla="*/ 2005583 w 5504688"/>
              <a:gd name="connsiteY4" fmla="*/ 187452 h 254508"/>
              <a:gd name="connsiteX5" fmla="*/ 2502408 w 5504688"/>
              <a:gd name="connsiteY5" fmla="*/ 163067 h 254508"/>
              <a:gd name="connsiteX6" fmla="*/ 3000756 w 5504688"/>
              <a:gd name="connsiteY6" fmla="*/ 134111 h 254508"/>
              <a:gd name="connsiteX7" fmla="*/ 3499104 w 5504688"/>
              <a:gd name="connsiteY7" fmla="*/ 105155 h 254508"/>
              <a:gd name="connsiteX8" fmla="*/ 3995927 w 5504688"/>
              <a:gd name="connsiteY8" fmla="*/ 140208 h 254508"/>
              <a:gd name="connsiteX9" fmla="*/ 4494275 w 5504688"/>
              <a:gd name="connsiteY9" fmla="*/ 96011 h 254508"/>
              <a:gd name="connsiteX10" fmla="*/ 4992624 w 5504688"/>
              <a:gd name="connsiteY10" fmla="*/ 67055 h 254508"/>
              <a:gd name="connsiteX11" fmla="*/ 5490972 w 5504688"/>
              <a:gd name="connsiteY11" fmla="*/ 13715 h 2545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54508">
                <a:moveTo>
                  <a:pt x="13716" y="240791"/>
                </a:moveTo>
                <a:lnTo>
                  <a:pt x="510540" y="188976"/>
                </a:lnTo>
                <a:lnTo>
                  <a:pt x="1008888" y="146303"/>
                </a:lnTo>
                <a:lnTo>
                  <a:pt x="1507236" y="184403"/>
                </a:lnTo>
                <a:lnTo>
                  <a:pt x="2005583" y="187452"/>
                </a:lnTo>
                <a:lnTo>
                  <a:pt x="2502408" y="163067"/>
                </a:lnTo>
                <a:lnTo>
                  <a:pt x="3000756" y="134111"/>
                </a:lnTo>
                <a:lnTo>
                  <a:pt x="3499104" y="105155"/>
                </a:lnTo>
                <a:lnTo>
                  <a:pt x="3995927" y="140208"/>
                </a:lnTo>
                <a:lnTo>
                  <a:pt x="4494275" y="96011"/>
                </a:lnTo>
                <a:lnTo>
                  <a:pt x="4992624" y="67055"/>
                </a:lnTo>
                <a:lnTo>
                  <a:pt x="5490972"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48283" y="3512820"/>
            <a:ext cx="5504688" cy="288036"/>
          </a:xfrm>
          <a:custGeom>
            <a:avLst/>
            <a:gdLst>
              <a:gd name="connsiteX0" fmla="*/ 13716 w 5504688"/>
              <a:gd name="connsiteY0" fmla="*/ 274320 h 288036"/>
              <a:gd name="connsiteX1" fmla="*/ 510540 w 5504688"/>
              <a:gd name="connsiteY1" fmla="*/ 240791 h 288036"/>
              <a:gd name="connsiteX2" fmla="*/ 1008888 w 5504688"/>
              <a:gd name="connsiteY2" fmla="*/ 233171 h 288036"/>
              <a:gd name="connsiteX3" fmla="*/ 1507236 w 5504688"/>
              <a:gd name="connsiteY3" fmla="*/ 240791 h 288036"/>
              <a:gd name="connsiteX4" fmla="*/ 2005583 w 5504688"/>
              <a:gd name="connsiteY4" fmla="*/ 237744 h 288036"/>
              <a:gd name="connsiteX5" fmla="*/ 2502408 w 5504688"/>
              <a:gd name="connsiteY5" fmla="*/ 214883 h 288036"/>
              <a:gd name="connsiteX6" fmla="*/ 3000756 w 5504688"/>
              <a:gd name="connsiteY6" fmla="*/ 187451 h 288036"/>
              <a:gd name="connsiteX7" fmla="*/ 3499104 w 5504688"/>
              <a:gd name="connsiteY7" fmla="*/ 175259 h 288036"/>
              <a:gd name="connsiteX8" fmla="*/ 3995927 w 5504688"/>
              <a:gd name="connsiteY8" fmla="*/ 149351 h 288036"/>
              <a:gd name="connsiteX9" fmla="*/ 4494275 w 5504688"/>
              <a:gd name="connsiteY9" fmla="*/ 117347 h 288036"/>
              <a:gd name="connsiteX10" fmla="*/ 4992624 w 5504688"/>
              <a:gd name="connsiteY10" fmla="*/ 71627 h 288036"/>
              <a:gd name="connsiteX11" fmla="*/ 5490972 w 5504688"/>
              <a:gd name="connsiteY11" fmla="*/ 13715 h 2880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88036">
                <a:moveTo>
                  <a:pt x="13716" y="274320"/>
                </a:moveTo>
                <a:lnTo>
                  <a:pt x="510540" y="240791"/>
                </a:lnTo>
                <a:lnTo>
                  <a:pt x="1008888" y="233171"/>
                </a:lnTo>
                <a:lnTo>
                  <a:pt x="1507236" y="240791"/>
                </a:lnTo>
                <a:lnTo>
                  <a:pt x="2005583" y="237744"/>
                </a:lnTo>
                <a:lnTo>
                  <a:pt x="2502408" y="214883"/>
                </a:lnTo>
                <a:lnTo>
                  <a:pt x="3000756" y="187451"/>
                </a:lnTo>
                <a:lnTo>
                  <a:pt x="3499104" y="175259"/>
                </a:lnTo>
                <a:lnTo>
                  <a:pt x="3995927" y="149351"/>
                </a:lnTo>
                <a:lnTo>
                  <a:pt x="4494275" y="117347"/>
                </a:lnTo>
                <a:lnTo>
                  <a:pt x="4992624" y="71627"/>
                </a:lnTo>
                <a:lnTo>
                  <a:pt x="5490972"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48283" y="3526536"/>
            <a:ext cx="5504688" cy="249935"/>
          </a:xfrm>
          <a:custGeom>
            <a:avLst/>
            <a:gdLst>
              <a:gd name="connsiteX0" fmla="*/ 13716 w 5504688"/>
              <a:gd name="connsiteY0" fmla="*/ 236219 h 249935"/>
              <a:gd name="connsiteX1" fmla="*/ 510540 w 5504688"/>
              <a:gd name="connsiteY1" fmla="*/ 222503 h 249935"/>
              <a:gd name="connsiteX2" fmla="*/ 1008888 w 5504688"/>
              <a:gd name="connsiteY2" fmla="*/ 205739 h 249935"/>
              <a:gd name="connsiteX3" fmla="*/ 1507236 w 5504688"/>
              <a:gd name="connsiteY3" fmla="*/ 230123 h 249935"/>
              <a:gd name="connsiteX4" fmla="*/ 2005583 w 5504688"/>
              <a:gd name="connsiteY4" fmla="*/ 236219 h 249935"/>
              <a:gd name="connsiteX5" fmla="*/ 2502408 w 5504688"/>
              <a:gd name="connsiteY5" fmla="*/ 225551 h 249935"/>
              <a:gd name="connsiteX6" fmla="*/ 3000756 w 5504688"/>
              <a:gd name="connsiteY6" fmla="*/ 182879 h 249935"/>
              <a:gd name="connsiteX7" fmla="*/ 3499104 w 5504688"/>
              <a:gd name="connsiteY7" fmla="*/ 132587 h 249935"/>
              <a:gd name="connsiteX8" fmla="*/ 3995927 w 5504688"/>
              <a:gd name="connsiteY8" fmla="*/ 91439 h 249935"/>
              <a:gd name="connsiteX9" fmla="*/ 4494275 w 5504688"/>
              <a:gd name="connsiteY9" fmla="*/ 71627 h 249935"/>
              <a:gd name="connsiteX10" fmla="*/ 4992624 w 5504688"/>
              <a:gd name="connsiteY10" fmla="*/ 56387 h 249935"/>
              <a:gd name="connsiteX11" fmla="*/ 5490972 w 5504688"/>
              <a:gd name="connsiteY11" fmla="*/ 13715 h 2499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49935">
                <a:moveTo>
                  <a:pt x="13716" y="236219"/>
                </a:moveTo>
                <a:lnTo>
                  <a:pt x="510540" y="222503"/>
                </a:lnTo>
                <a:lnTo>
                  <a:pt x="1008888" y="205739"/>
                </a:lnTo>
                <a:lnTo>
                  <a:pt x="1507236" y="230123"/>
                </a:lnTo>
                <a:lnTo>
                  <a:pt x="2005583" y="236219"/>
                </a:lnTo>
                <a:lnTo>
                  <a:pt x="2502408" y="225551"/>
                </a:lnTo>
                <a:lnTo>
                  <a:pt x="3000756" y="182879"/>
                </a:lnTo>
                <a:lnTo>
                  <a:pt x="3499104" y="132587"/>
                </a:lnTo>
                <a:lnTo>
                  <a:pt x="3995927" y="91439"/>
                </a:lnTo>
                <a:lnTo>
                  <a:pt x="4494275" y="71627"/>
                </a:lnTo>
                <a:lnTo>
                  <a:pt x="4992624" y="56387"/>
                </a:lnTo>
                <a:lnTo>
                  <a:pt x="5490972"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48283" y="3581400"/>
            <a:ext cx="5504688" cy="156972"/>
          </a:xfrm>
          <a:custGeom>
            <a:avLst/>
            <a:gdLst>
              <a:gd name="connsiteX0" fmla="*/ 13716 w 5504688"/>
              <a:gd name="connsiteY0" fmla="*/ 131064 h 156972"/>
              <a:gd name="connsiteX1" fmla="*/ 510540 w 5504688"/>
              <a:gd name="connsiteY1" fmla="*/ 97535 h 156972"/>
              <a:gd name="connsiteX2" fmla="*/ 1008888 w 5504688"/>
              <a:gd name="connsiteY2" fmla="*/ 99059 h 156972"/>
              <a:gd name="connsiteX3" fmla="*/ 1507236 w 5504688"/>
              <a:gd name="connsiteY3" fmla="*/ 124967 h 156972"/>
              <a:gd name="connsiteX4" fmla="*/ 2005583 w 5504688"/>
              <a:gd name="connsiteY4" fmla="*/ 143255 h 156972"/>
              <a:gd name="connsiteX5" fmla="*/ 2502408 w 5504688"/>
              <a:gd name="connsiteY5" fmla="*/ 137159 h 156972"/>
              <a:gd name="connsiteX6" fmla="*/ 3000756 w 5504688"/>
              <a:gd name="connsiteY6" fmla="*/ 120396 h 156972"/>
              <a:gd name="connsiteX7" fmla="*/ 3499104 w 5504688"/>
              <a:gd name="connsiteY7" fmla="*/ 118871 h 156972"/>
              <a:gd name="connsiteX8" fmla="*/ 3995927 w 5504688"/>
              <a:gd name="connsiteY8" fmla="*/ 89915 h 156972"/>
              <a:gd name="connsiteX9" fmla="*/ 4494275 w 5504688"/>
              <a:gd name="connsiteY9" fmla="*/ 62484 h 156972"/>
              <a:gd name="connsiteX10" fmla="*/ 4992624 w 5504688"/>
              <a:gd name="connsiteY10" fmla="*/ 13715 h 156972"/>
              <a:gd name="connsiteX11" fmla="*/ 5490972 w 5504688"/>
              <a:gd name="connsiteY11" fmla="*/ 13715 h 1569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156972">
                <a:moveTo>
                  <a:pt x="13716" y="131064"/>
                </a:moveTo>
                <a:lnTo>
                  <a:pt x="510540" y="97535"/>
                </a:lnTo>
                <a:lnTo>
                  <a:pt x="1008888" y="99059"/>
                </a:lnTo>
                <a:lnTo>
                  <a:pt x="1507236" y="124967"/>
                </a:lnTo>
                <a:lnTo>
                  <a:pt x="2005583" y="143255"/>
                </a:lnTo>
                <a:lnTo>
                  <a:pt x="2502408" y="137159"/>
                </a:lnTo>
                <a:lnTo>
                  <a:pt x="3000756" y="120396"/>
                </a:lnTo>
                <a:lnTo>
                  <a:pt x="3499104" y="118871"/>
                </a:lnTo>
                <a:lnTo>
                  <a:pt x="3995927" y="89915"/>
                </a:lnTo>
                <a:lnTo>
                  <a:pt x="4494275" y="62484"/>
                </a:lnTo>
                <a:lnTo>
                  <a:pt x="4992624" y="13715"/>
                </a:lnTo>
                <a:lnTo>
                  <a:pt x="549097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48283" y="3585972"/>
            <a:ext cx="5504688" cy="271271"/>
          </a:xfrm>
          <a:custGeom>
            <a:avLst/>
            <a:gdLst>
              <a:gd name="connsiteX0" fmla="*/ 13716 w 5504688"/>
              <a:gd name="connsiteY0" fmla="*/ 257555 h 271271"/>
              <a:gd name="connsiteX1" fmla="*/ 510540 w 5504688"/>
              <a:gd name="connsiteY1" fmla="*/ 245363 h 271271"/>
              <a:gd name="connsiteX2" fmla="*/ 1008888 w 5504688"/>
              <a:gd name="connsiteY2" fmla="*/ 240791 h 271271"/>
              <a:gd name="connsiteX3" fmla="*/ 1507236 w 5504688"/>
              <a:gd name="connsiteY3" fmla="*/ 245363 h 271271"/>
              <a:gd name="connsiteX4" fmla="*/ 2005583 w 5504688"/>
              <a:gd name="connsiteY4" fmla="*/ 246887 h 271271"/>
              <a:gd name="connsiteX5" fmla="*/ 2502408 w 5504688"/>
              <a:gd name="connsiteY5" fmla="*/ 234695 h 271271"/>
              <a:gd name="connsiteX6" fmla="*/ 3000756 w 5504688"/>
              <a:gd name="connsiteY6" fmla="*/ 231647 h 271271"/>
              <a:gd name="connsiteX7" fmla="*/ 3499104 w 5504688"/>
              <a:gd name="connsiteY7" fmla="*/ 227075 h 271271"/>
              <a:gd name="connsiteX8" fmla="*/ 3995927 w 5504688"/>
              <a:gd name="connsiteY8" fmla="*/ 216407 h 271271"/>
              <a:gd name="connsiteX9" fmla="*/ 4494275 w 5504688"/>
              <a:gd name="connsiteY9" fmla="*/ 192023 h 271271"/>
              <a:gd name="connsiteX10" fmla="*/ 4992624 w 5504688"/>
              <a:gd name="connsiteY10" fmla="*/ 76199 h 271271"/>
              <a:gd name="connsiteX11" fmla="*/ 5490972 w 5504688"/>
              <a:gd name="connsiteY11" fmla="*/ 13715 h 2712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71271">
                <a:moveTo>
                  <a:pt x="13716" y="257555"/>
                </a:moveTo>
                <a:lnTo>
                  <a:pt x="510540" y="245363"/>
                </a:lnTo>
                <a:lnTo>
                  <a:pt x="1008888" y="240791"/>
                </a:lnTo>
                <a:lnTo>
                  <a:pt x="1507236" y="245363"/>
                </a:lnTo>
                <a:lnTo>
                  <a:pt x="2005583" y="246887"/>
                </a:lnTo>
                <a:lnTo>
                  <a:pt x="2502408" y="234695"/>
                </a:lnTo>
                <a:lnTo>
                  <a:pt x="3000756" y="231647"/>
                </a:lnTo>
                <a:lnTo>
                  <a:pt x="3499104" y="227075"/>
                </a:lnTo>
                <a:lnTo>
                  <a:pt x="3995927" y="216407"/>
                </a:lnTo>
                <a:lnTo>
                  <a:pt x="4494275" y="192023"/>
                </a:lnTo>
                <a:lnTo>
                  <a:pt x="4992624" y="76199"/>
                </a:lnTo>
                <a:lnTo>
                  <a:pt x="5490972"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3735324" y="3599688"/>
            <a:ext cx="2517647" cy="289560"/>
          </a:xfrm>
          <a:custGeom>
            <a:avLst/>
            <a:gdLst>
              <a:gd name="connsiteX0" fmla="*/ 13715 w 2517647"/>
              <a:gd name="connsiteY0" fmla="*/ 275844 h 289560"/>
              <a:gd name="connsiteX1" fmla="*/ 512063 w 2517647"/>
              <a:gd name="connsiteY1" fmla="*/ 265176 h 289560"/>
              <a:gd name="connsiteX2" fmla="*/ 1008887 w 2517647"/>
              <a:gd name="connsiteY2" fmla="*/ 257555 h 289560"/>
              <a:gd name="connsiteX3" fmla="*/ 1507235 w 2517647"/>
              <a:gd name="connsiteY3" fmla="*/ 248411 h 289560"/>
              <a:gd name="connsiteX4" fmla="*/ 2005583 w 2517647"/>
              <a:gd name="connsiteY4" fmla="*/ 129540 h 289560"/>
              <a:gd name="connsiteX5" fmla="*/ 2503931 w 2517647"/>
              <a:gd name="connsiteY5" fmla="*/ 13715 h 2895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17647" h="289560">
                <a:moveTo>
                  <a:pt x="13715" y="275844"/>
                </a:moveTo>
                <a:lnTo>
                  <a:pt x="512063" y="265176"/>
                </a:lnTo>
                <a:lnTo>
                  <a:pt x="1008887" y="257555"/>
                </a:lnTo>
                <a:lnTo>
                  <a:pt x="1507235" y="248411"/>
                </a:lnTo>
                <a:lnTo>
                  <a:pt x="2005583" y="129540"/>
                </a:lnTo>
                <a:lnTo>
                  <a:pt x="250393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48283" y="3642360"/>
            <a:ext cx="5504688" cy="73152"/>
          </a:xfrm>
          <a:custGeom>
            <a:avLst/>
            <a:gdLst>
              <a:gd name="connsiteX0" fmla="*/ 13716 w 5504688"/>
              <a:gd name="connsiteY0" fmla="*/ 53339 h 73152"/>
              <a:gd name="connsiteX1" fmla="*/ 510540 w 5504688"/>
              <a:gd name="connsiteY1" fmla="*/ 19811 h 73152"/>
              <a:gd name="connsiteX2" fmla="*/ 1008888 w 5504688"/>
              <a:gd name="connsiteY2" fmla="*/ 13715 h 73152"/>
              <a:gd name="connsiteX3" fmla="*/ 1507236 w 5504688"/>
              <a:gd name="connsiteY3" fmla="*/ 47243 h 73152"/>
              <a:gd name="connsiteX4" fmla="*/ 2005583 w 5504688"/>
              <a:gd name="connsiteY4" fmla="*/ 59435 h 73152"/>
              <a:gd name="connsiteX5" fmla="*/ 2502408 w 5504688"/>
              <a:gd name="connsiteY5" fmla="*/ 51815 h 73152"/>
              <a:gd name="connsiteX6" fmla="*/ 3000756 w 5504688"/>
              <a:gd name="connsiteY6" fmla="*/ 45719 h 73152"/>
              <a:gd name="connsiteX7" fmla="*/ 3499104 w 5504688"/>
              <a:gd name="connsiteY7" fmla="*/ 51815 h 73152"/>
              <a:gd name="connsiteX8" fmla="*/ 3995927 w 5504688"/>
              <a:gd name="connsiteY8" fmla="*/ 47243 h 73152"/>
              <a:gd name="connsiteX9" fmla="*/ 4494275 w 5504688"/>
              <a:gd name="connsiteY9" fmla="*/ 30479 h 73152"/>
              <a:gd name="connsiteX10" fmla="*/ 4992624 w 5504688"/>
              <a:gd name="connsiteY10" fmla="*/ 25907 h 73152"/>
              <a:gd name="connsiteX11" fmla="*/ 5490972 w 5504688"/>
              <a:gd name="connsiteY11" fmla="*/ 27431 h 731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73152">
                <a:moveTo>
                  <a:pt x="13716" y="53339"/>
                </a:moveTo>
                <a:lnTo>
                  <a:pt x="510540" y="19811"/>
                </a:lnTo>
                <a:lnTo>
                  <a:pt x="1008888" y="13715"/>
                </a:lnTo>
                <a:lnTo>
                  <a:pt x="1507236" y="47243"/>
                </a:lnTo>
                <a:lnTo>
                  <a:pt x="2005583" y="59435"/>
                </a:lnTo>
                <a:lnTo>
                  <a:pt x="2502408" y="51815"/>
                </a:lnTo>
                <a:lnTo>
                  <a:pt x="3000756" y="45719"/>
                </a:lnTo>
                <a:lnTo>
                  <a:pt x="3499104" y="51815"/>
                </a:lnTo>
                <a:lnTo>
                  <a:pt x="3995927" y="47243"/>
                </a:lnTo>
                <a:lnTo>
                  <a:pt x="4494275" y="30479"/>
                </a:lnTo>
                <a:lnTo>
                  <a:pt x="4992624" y="25907"/>
                </a:lnTo>
                <a:lnTo>
                  <a:pt x="5490972" y="27431"/>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678167" y="2049779"/>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678167" y="2273807"/>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678167" y="2499360"/>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678167" y="27249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678167" y="2950463"/>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678167" y="317449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678167" y="3400044"/>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678167" y="362559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678167" y="3851148"/>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678167" y="407517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128000" y="1993900"/>
            <a:ext cx="508000" cy="1955800"/>
          </a:xfrm>
          <a:prstGeom prst="rect">
            <a:avLst/>
          </a:prstGeom>
          <a:noFill/>
        </p:spPr>
        <p:txBody>
          <a:bodyPr wrap="none" lIns="0" tIns="0" rIns="0" rtlCol="0">
            <a:spAutoFit/>
          </a:bodyPr>
          <a:lstStyle/>
          <a:p>
            <a:pPr>
              <a:lnSpc>
                <a:spcPts val="13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122.4%</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83.2%</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101.5%</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82.6%</a:t>
            </a:r>
          </a:p>
          <a:p>
            <a:pPr>
              <a:lnSpc>
                <a:spcPts val="1700"/>
              </a:lnSpc>
              <a:tabLst>
                <a:tab pos="38100" algn="l"/>
                <a:tab pos="762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237.9%</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166.4%</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63.1%</a:t>
            </a:r>
          </a:p>
          <a:p>
            <a:pPr>
              <a:lnSpc>
                <a:spcPts val="1700"/>
              </a:lnSpc>
              <a:tabLst>
                <a:tab pos="38100" algn="l"/>
                <a:tab pos="762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450.3%</a:t>
            </a:r>
          </a:p>
          <a:p>
            <a:pPr>
              <a:lnSpc>
                <a:spcPts val="17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1260.9%</a:t>
            </a:r>
          </a:p>
        </p:txBody>
      </p:sp>
      <p:sp>
        <p:nvSpPr>
          <p:cNvPr id="1031" name="TextBox 1"/>
          <p:cNvSpPr txBox="1"/>
          <p:nvPr/>
        </p:nvSpPr>
        <p:spPr>
          <a:xfrm>
            <a:off x="8242300" y="4013200"/>
            <a:ext cx="2921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9.1%</a:t>
            </a:r>
          </a:p>
        </p:txBody>
      </p:sp>
      <p:sp>
        <p:nvSpPr>
          <p:cNvPr id="1032" name="TextBox 1"/>
          <p:cNvSpPr txBox="1"/>
          <p:nvPr/>
        </p:nvSpPr>
        <p:spPr>
          <a:xfrm>
            <a:off x="5956300" y="21082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D7318"/>
                </a:solidFill>
                <a:latin typeface="Times New Roman" pitchFamily="18" charset="0"/>
                <a:cs typeface="Times New Roman" pitchFamily="18" charset="0"/>
              </a:rPr>
              <a:t>0.42</a:t>
            </a:r>
          </a:p>
        </p:txBody>
      </p:sp>
      <p:sp>
        <p:nvSpPr>
          <p:cNvPr id="1033" name="TextBox 1"/>
          <p:cNvSpPr txBox="1"/>
          <p:nvPr/>
        </p:nvSpPr>
        <p:spPr>
          <a:xfrm>
            <a:off x="558800" y="3987800"/>
            <a:ext cx="590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4" name="TextBox 1"/>
          <p:cNvSpPr txBox="1"/>
          <p:nvPr/>
        </p:nvSpPr>
        <p:spPr>
          <a:xfrm>
            <a:off x="6959600" y="1968500"/>
            <a:ext cx="774700" cy="1955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同花顺</a:t>
            </a:r>
          </a:p>
          <a:p>
            <a:pPr>
              <a:lnSpc>
                <a:spcPts val="1700"/>
              </a:lnSpc>
              <a:tabLst/>
            </a:pPr>
            <a:r>
              <a:rPr lang="en-US" altLang="zh-CN" sz="996" dirty="0" smtClean="0">
                <a:solidFill>
                  <a:srgbClr val="8087A4"/>
                </a:solidFill>
                <a:latin typeface="Microsoft YaHei UI" pitchFamily="18" charset="0"/>
                <a:cs typeface="Microsoft YaHei UI" pitchFamily="18" charset="0"/>
              </a:rPr>
              <a:t>随手记</a:t>
            </a:r>
          </a:p>
          <a:p>
            <a:pPr>
              <a:lnSpc>
                <a:spcPts val="1700"/>
              </a:lnSpc>
              <a:tabLst/>
            </a:pPr>
            <a:r>
              <a:rPr lang="en-US" altLang="zh-CN" sz="996" dirty="0" smtClean="0">
                <a:solidFill>
                  <a:srgbClr val="8087A4"/>
                </a:solidFill>
                <a:latin typeface="Microsoft YaHei UI" pitchFamily="18" charset="0"/>
                <a:cs typeface="Microsoft YaHei UI" pitchFamily="18" charset="0"/>
              </a:rPr>
              <a:t>大智慧</a:t>
            </a:r>
          </a:p>
          <a:p>
            <a:pPr>
              <a:lnSpc>
                <a:spcPts val="1700"/>
              </a:lnSpc>
              <a:tabLst/>
            </a:pPr>
            <a:r>
              <a:rPr lang="en-US" altLang="zh-CN" sz="996" dirty="0" smtClean="0">
                <a:solidFill>
                  <a:srgbClr val="8087A4"/>
                </a:solidFill>
                <a:latin typeface="Microsoft YaHei UI" pitchFamily="18" charset="0"/>
                <a:cs typeface="Microsoft YaHei UI" pitchFamily="18" charset="0"/>
              </a:rPr>
              <a:t>挖财记账理财</a:t>
            </a:r>
          </a:p>
          <a:p>
            <a:pPr>
              <a:lnSpc>
                <a:spcPts val="1700"/>
              </a:lnSpc>
              <a:tabLst/>
            </a:pPr>
            <a:r>
              <a:rPr lang="en-US" altLang="zh-CN" sz="996" dirty="0" smtClean="0">
                <a:solidFill>
                  <a:srgbClr val="8087A4"/>
                </a:solidFill>
                <a:latin typeface="Microsoft YaHei UI" pitchFamily="18" charset="0"/>
                <a:cs typeface="Microsoft YaHei UI" pitchFamily="18" charset="0"/>
              </a:rPr>
              <a:t>东方财富通</a:t>
            </a:r>
          </a:p>
          <a:p>
            <a:pPr>
              <a:lnSpc>
                <a:spcPts val="1700"/>
              </a:lnSpc>
              <a:tabLst/>
            </a:pPr>
            <a:r>
              <a:rPr lang="en-US" altLang="zh-CN" sz="996" dirty="0" smtClean="0">
                <a:solidFill>
                  <a:srgbClr val="8087A4"/>
                </a:solidFill>
                <a:latin typeface="Microsoft YaHei UI" pitchFamily="18" charset="0"/>
                <a:cs typeface="Microsoft YaHei UI" pitchFamily="18" charset="0"/>
              </a:rPr>
              <a:t>51信用卡管家</a:t>
            </a:r>
          </a:p>
          <a:p>
            <a:pPr>
              <a:lnSpc>
                <a:spcPts val="1700"/>
              </a:lnSpc>
              <a:tabLst/>
            </a:pPr>
            <a:r>
              <a:rPr lang="en-US" altLang="zh-CN" sz="998" dirty="0" smtClean="0">
                <a:solidFill>
                  <a:srgbClr val="8087A4"/>
                </a:solidFill>
                <a:latin typeface="Microsoft YaHei UI" pitchFamily="18" charset="0"/>
                <a:cs typeface="Microsoft YaHei UI" pitchFamily="18" charset="0"/>
              </a:rPr>
              <a:t>益盟操盘手</a:t>
            </a:r>
          </a:p>
          <a:p>
            <a:pPr>
              <a:lnSpc>
                <a:spcPts val="1700"/>
              </a:lnSpc>
              <a:tabLst/>
            </a:pPr>
            <a:r>
              <a:rPr lang="en-US" altLang="zh-CN" sz="996" dirty="0" smtClean="0">
                <a:solidFill>
                  <a:srgbClr val="8087A4"/>
                </a:solidFill>
                <a:latin typeface="Microsoft YaHei UI" pitchFamily="18" charset="0"/>
                <a:cs typeface="Microsoft YaHei UI" pitchFamily="18" charset="0"/>
              </a:rPr>
              <a:t>自选股(腾讯)</a:t>
            </a:r>
          </a:p>
          <a:p>
            <a:pPr>
              <a:lnSpc>
                <a:spcPts val="1700"/>
              </a:lnSpc>
              <a:tabLst/>
            </a:pPr>
            <a:r>
              <a:rPr lang="en-US" altLang="zh-CN" sz="996" dirty="0" smtClean="0">
                <a:solidFill>
                  <a:srgbClr val="8087A4"/>
                </a:solidFill>
                <a:latin typeface="Microsoft YaHei UI" pitchFamily="18" charset="0"/>
                <a:cs typeface="Microsoft YaHei UI" pitchFamily="18" charset="0"/>
              </a:rPr>
              <a:t>挖财钱管家</a:t>
            </a:r>
          </a:p>
        </p:txBody>
      </p:sp>
      <p:sp>
        <p:nvSpPr>
          <p:cNvPr id="1035" name="TextBox 1"/>
          <p:cNvSpPr txBox="1"/>
          <p:nvPr/>
        </p:nvSpPr>
        <p:spPr>
          <a:xfrm>
            <a:off x="6959600" y="3987800"/>
            <a:ext cx="876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卡牛信用卡管家</a:t>
            </a:r>
          </a:p>
        </p:txBody>
      </p:sp>
      <p:sp>
        <p:nvSpPr>
          <p:cNvPr id="1036" name="TextBox 1"/>
          <p:cNvSpPr txBox="1"/>
          <p:nvPr/>
        </p:nvSpPr>
        <p:spPr>
          <a:xfrm>
            <a:off x="774700" y="22860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
        <p:nvSpPr>
          <p:cNvPr id="1037" name="TextBox 1"/>
          <p:cNvSpPr txBox="1"/>
          <p:nvPr/>
        </p:nvSpPr>
        <p:spPr>
          <a:xfrm>
            <a:off x="393700" y="254000"/>
            <a:ext cx="8407400" cy="1689100"/>
          </a:xfrm>
          <a:prstGeom prst="rect">
            <a:avLst/>
          </a:prstGeom>
          <a:noFill/>
        </p:spPr>
        <p:txBody>
          <a:bodyPr wrap="none" lIns="0" tIns="0" rIns="0" rtlCol="0">
            <a:spAutoFit/>
          </a:bodyPr>
          <a:lstStyle/>
          <a:p>
            <a:pPr>
              <a:lnSpc>
                <a:spcPts val="1400"/>
              </a:lnSpc>
              <a:tabLst>
                <a:tab pos="241300" algn="l"/>
                <a:tab pos="1422400" algn="l"/>
                <a:tab pos="6134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1422400" algn="l"/>
                <a:tab pos="6134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移动理财类应用中，同花顺用户覆盖量居首，挖财钱管家、腾讯自选股以及东方财富通用户覆盖量增速</a:t>
            </a:r>
          </a:p>
          <a:p>
            <a:pPr>
              <a:lnSpc>
                <a:spcPts val="2000"/>
              </a:lnSpc>
              <a:tabLst>
                <a:tab pos="241300" algn="l"/>
                <a:tab pos="1422400" algn="l"/>
                <a:tab pos="61341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22400" algn="l"/>
                <a:tab pos="6134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移动理财类应用用户覆盖量TOP10增长趋势</a:t>
            </a:r>
          </a:p>
          <a:p>
            <a:pPr>
              <a:lnSpc>
                <a:spcPts val="1900"/>
              </a:lnSpc>
              <a:tabLst>
                <a:tab pos="241300" algn="l"/>
                <a:tab pos="1422400" algn="l"/>
                <a:tab pos="61341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17920" y="2148839"/>
            <a:ext cx="2261615" cy="1801368"/>
          </a:xfrm>
          <a:custGeom>
            <a:avLst/>
            <a:gdLst>
              <a:gd name="connsiteX0" fmla="*/ 0 w 2261615"/>
              <a:gd name="connsiteY0" fmla="*/ 1801368 h 1801368"/>
              <a:gd name="connsiteX1" fmla="*/ 2261615 w 2261615"/>
              <a:gd name="connsiteY1" fmla="*/ 1801368 h 1801368"/>
              <a:gd name="connsiteX2" fmla="*/ 2261615 w 2261615"/>
              <a:gd name="connsiteY2" fmla="*/ 0 h 1801368"/>
              <a:gd name="connsiteX3" fmla="*/ 0 w 2261615"/>
              <a:gd name="connsiteY3" fmla="*/ 0 h 1801368"/>
              <a:gd name="connsiteX4" fmla="*/ 0 w 2261615"/>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61615" h="1801368">
                <a:moveTo>
                  <a:pt x="0" y="1801368"/>
                </a:moveTo>
                <a:lnTo>
                  <a:pt x="2261615" y="1801368"/>
                </a:lnTo>
                <a:lnTo>
                  <a:pt x="2261615"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51347" y="2148839"/>
            <a:ext cx="733044" cy="1801368"/>
          </a:xfrm>
          <a:custGeom>
            <a:avLst/>
            <a:gdLst>
              <a:gd name="connsiteX0" fmla="*/ 0 w 733044"/>
              <a:gd name="connsiteY0" fmla="*/ 1801368 h 1801368"/>
              <a:gd name="connsiteX1" fmla="*/ 733044 w 733044"/>
              <a:gd name="connsiteY1" fmla="*/ 1801368 h 1801368"/>
              <a:gd name="connsiteX2" fmla="*/ 733044 w 733044"/>
              <a:gd name="connsiteY2" fmla="*/ 0 h 1801368"/>
              <a:gd name="connsiteX3" fmla="*/ 0 w 733044"/>
              <a:gd name="connsiteY3" fmla="*/ 0 h 1801368"/>
              <a:gd name="connsiteX4" fmla="*/ 0 w 733044"/>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3044" h="1801368">
                <a:moveTo>
                  <a:pt x="0" y="1801368"/>
                </a:moveTo>
                <a:lnTo>
                  <a:pt x="733044" y="1801368"/>
                </a:lnTo>
                <a:lnTo>
                  <a:pt x="733044" y="0"/>
                </a:lnTo>
                <a:lnTo>
                  <a:pt x="0" y="0"/>
                </a:lnTo>
                <a:lnTo>
                  <a:pt x="0" y="1801368"/>
                </a:lnTo>
              </a:path>
            </a:pathLst>
          </a:custGeom>
          <a:solidFill>
            <a:srgbClr val="DDD9C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50592" y="2148839"/>
            <a:ext cx="717804" cy="1801368"/>
          </a:xfrm>
          <a:custGeom>
            <a:avLst/>
            <a:gdLst>
              <a:gd name="connsiteX0" fmla="*/ 0 w 717804"/>
              <a:gd name="connsiteY0" fmla="*/ 1801368 h 1801368"/>
              <a:gd name="connsiteX1" fmla="*/ 717803 w 717804"/>
              <a:gd name="connsiteY1" fmla="*/ 1801368 h 1801368"/>
              <a:gd name="connsiteX2" fmla="*/ 717803 w 717804"/>
              <a:gd name="connsiteY2" fmla="*/ 0 h 1801368"/>
              <a:gd name="connsiteX3" fmla="*/ 0 w 717804"/>
              <a:gd name="connsiteY3" fmla="*/ 0 h 1801368"/>
              <a:gd name="connsiteX4" fmla="*/ 0 w 717804"/>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7804" h="1801368">
                <a:moveTo>
                  <a:pt x="0" y="1801368"/>
                </a:moveTo>
                <a:lnTo>
                  <a:pt x="717803" y="1801368"/>
                </a:lnTo>
                <a:lnTo>
                  <a:pt x="717803" y="0"/>
                </a:lnTo>
                <a:lnTo>
                  <a:pt x="0" y="0"/>
                </a:lnTo>
                <a:lnTo>
                  <a:pt x="0" y="180136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211067" y="2148839"/>
            <a:ext cx="717803" cy="1801368"/>
          </a:xfrm>
          <a:custGeom>
            <a:avLst/>
            <a:gdLst>
              <a:gd name="connsiteX0" fmla="*/ 0 w 717803"/>
              <a:gd name="connsiteY0" fmla="*/ 1801368 h 1801368"/>
              <a:gd name="connsiteX1" fmla="*/ 717803 w 717803"/>
              <a:gd name="connsiteY1" fmla="*/ 1801368 h 1801368"/>
              <a:gd name="connsiteX2" fmla="*/ 717803 w 717803"/>
              <a:gd name="connsiteY2" fmla="*/ 0 h 1801368"/>
              <a:gd name="connsiteX3" fmla="*/ 0 w 717803"/>
              <a:gd name="connsiteY3" fmla="*/ 0 h 1801368"/>
              <a:gd name="connsiteX4" fmla="*/ 0 w 717803"/>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7803" h="1801368">
                <a:moveTo>
                  <a:pt x="0" y="1801368"/>
                </a:moveTo>
                <a:lnTo>
                  <a:pt x="717803" y="1801368"/>
                </a:lnTo>
                <a:lnTo>
                  <a:pt x="717803" y="0"/>
                </a:lnTo>
                <a:lnTo>
                  <a:pt x="0" y="0"/>
                </a:lnTo>
                <a:lnTo>
                  <a:pt x="0" y="1801368"/>
                </a:lnTo>
              </a:path>
            </a:pathLst>
          </a:custGeom>
          <a:solidFill>
            <a:srgbClr val="DDD9C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959352" y="2148839"/>
            <a:ext cx="1458467" cy="1801368"/>
          </a:xfrm>
          <a:custGeom>
            <a:avLst/>
            <a:gdLst>
              <a:gd name="connsiteX0" fmla="*/ 0 w 1458467"/>
              <a:gd name="connsiteY0" fmla="*/ 1801368 h 1801368"/>
              <a:gd name="connsiteX1" fmla="*/ 1458467 w 1458467"/>
              <a:gd name="connsiteY1" fmla="*/ 1801368 h 1801368"/>
              <a:gd name="connsiteX2" fmla="*/ 1458467 w 1458467"/>
              <a:gd name="connsiteY2" fmla="*/ 0 h 1801368"/>
              <a:gd name="connsiteX3" fmla="*/ 0 w 1458467"/>
              <a:gd name="connsiteY3" fmla="*/ 0 h 1801368"/>
              <a:gd name="connsiteX4" fmla="*/ 0 w 1458467"/>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467" h="1801368">
                <a:moveTo>
                  <a:pt x="0" y="1801368"/>
                </a:moveTo>
                <a:lnTo>
                  <a:pt x="1458467" y="1801368"/>
                </a:lnTo>
                <a:lnTo>
                  <a:pt x="1458467"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957072" y="2148839"/>
            <a:ext cx="1447800" cy="1801368"/>
          </a:xfrm>
          <a:custGeom>
            <a:avLst/>
            <a:gdLst>
              <a:gd name="connsiteX0" fmla="*/ 0 w 1447800"/>
              <a:gd name="connsiteY0" fmla="*/ 1801368 h 1801368"/>
              <a:gd name="connsiteX1" fmla="*/ 1447800 w 1447800"/>
              <a:gd name="connsiteY1" fmla="*/ 1801368 h 1801368"/>
              <a:gd name="connsiteX2" fmla="*/ 1447800 w 1447800"/>
              <a:gd name="connsiteY2" fmla="*/ 0 h 1801368"/>
              <a:gd name="connsiteX3" fmla="*/ 0 w 1447800"/>
              <a:gd name="connsiteY3" fmla="*/ 0 h 1801368"/>
              <a:gd name="connsiteX4" fmla="*/ 0 w 1447800"/>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7800" h="1801368">
                <a:moveTo>
                  <a:pt x="0" y="1801368"/>
                </a:moveTo>
                <a:lnTo>
                  <a:pt x="1447800" y="1801368"/>
                </a:lnTo>
                <a:lnTo>
                  <a:pt x="1447800"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02692" y="2148839"/>
            <a:ext cx="716280" cy="1801368"/>
          </a:xfrm>
          <a:custGeom>
            <a:avLst/>
            <a:gdLst>
              <a:gd name="connsiteX0" fmla="*/ 0 w 716280"/>
              <a:gd name="connsiteY0" fmla="*/ 1801368 h 1801368"/>
              <a:gd name="connsiteX1" fmla="*/ 716280 w 716280"/>
              <a:gd name="connsiteY1" fmla="*/ 1801368 h 1801368"/>
              <a:gd name="connsiteX2" fmla="*/ 716280 w 716280"/>
              <a:gd name="connsiteY2" fmla="*/ 0 h 1801368"/>
              <a:gd name="connsiteX3" fmla="*/ 0 w 716280"/>
              <a:gd name="connsiteY3" fmla="*/ 0 h 1801368"/>
              <a:gd name="connsiteX4" fmla="*/ 0 w 716280"/>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6280" h="1801368">
                <a:moveTo>
                  <a:pt x="0" y="1801368"/>
                </a:moveTo>
                <a:lnTo>
                  <a:pt x="716280" y="1801368"/>
                </a:lnTo>
                <a:lnTo>
                  <a:pt x="716280" y="0"/>
                </a:lnTo>
                <a:lnTo>
                  <a:pt x="0" y="0"/>
                </a:lnTo>
                <a:lnTo>
                  <a:pt x="0" y="180136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79400" y="2438400"/>
            <a:ext cx="495300" cy="469900"/>
          </a:xfrm>
          <a:prstGeom prst="rect">
            <a:avLst/>
          </a:prstGeom>
          <a:noFill/>
        </p:spPr>
      </p:pic>
      <p:pic>
        <p:nvPicPr>
          <p:cNvPr id="13" name="Picture 3"/>
          <p:cNvPicPr>
            <a:picLocks noChangeAspect="1" noChangeArrowheads="1"/>
          </p:cNvPicPr>
          <p:nvPr/>
        </p:nvPicPr>
        <p:blipFill>
          <a:blip r:embed="rId3"/>
          <a:srcRect/>
          <a:stretch>
            <a:fillRect/>
          </a:stretch>
        </p:blipFill>
        <p:spPr bwMode="auto">
          <a:xfrm>
            <a:off x="1028700" y="2438400"/>
            <a:ext cx="495300" cy="469900"/>
          </a:xfrm>
          <a:prstGeom prst="rect">
            <a:avLst/>
          </a:prstGeom>
          <a:noFill/>
        </p:spPr>
      </p:pic>
      <p:pic>
        <p:nvPicPr>
          <p:cNvPr id="14" name="Picture 3"/>
          <p:cNvPicPr>
            <a:picLocks noChangeAspect="1" noChangeArrowheads="1"/>
          </p:cNvPicPr>
          <p:nvPr/>
        </p:nvPicPr>
        <p:blipFill>
          <a:blip r:embed="rId4"/>
          <a:srcRect/>
          <a:stretch>
            <a:fillRect/>
          </a:stretch>
        </p:blipFill>
        <p:spPr bwMode="auto">
          <a:xfrm>
            <a:off x="1778000" y="2438400"/>
            <a:ext cx="495300" cy="469900"/>
          </a:xfrm>
          <a:prstGeom prst="rect">
            <a:avLst/>
          </a:prstGeom>
          <a:noFill/>
        </p:spPr>
      </p:pic>
      <p:pic>
        <p:nvPicPr>
          <p:cNvPr id="15" name="Picture 3"/>
          <p:cNvPicPr>
            <a:picLocks noChangeAspect="1" noChangeArrowheads="1"/>
          </p:cNvPicPr>
          <p:nvPr/>
        </p:nvPicPr>
        <p:blipFill>
          <a:blip r:embed="rId5"/>
          <a:srcRect/>
          <a:stretch>
            <a:fillRect/>
          </a:stretch>
        </p:blipFill>
        <p:spPr bwMode="auto">
          <a:xfrm>
            <a:off x="2565400" y="2425700"/>
            <a:ext cx="469900" cy="482600"/>
          </a:xfrm>
          <a:prstGeom prst="rect">
            <a:avLst/>
          </a:prstGeom>
          <a:noFill/>
        </p:spPr>
      </p:pic>
      <p:pic>
        <p:nvPicPr>
          <p:cNvPr id="16" name="Picture 3"/>
          <p:cNvPicPr>
            <a:picLocks noChangeAspect="1" noChangeArrowheads="1"/>
          </p:cNvPicPr>
          <p:nvPr/>
        </p:nvPicPr>
        <p:blipFill>
          <a:blip r:embed="rId6"/>
          <a:srcRect/>
          <a:stretch>
            <a:fillRect/>
          </a:stretch>
        </p:blipFill>
        <p:spPr bwMode="auto">
          <a:xfrm>
            <a:off x="3340100" y="2438400"/>
            <a:ext cx="495300" cy="469900"/>
          </a:xfrm>
          <a:prstGeom prst="rect">
            <a:avLst/>
          </a:prstGeom>
          <a:noFill/>
        </p:spPr>
      </p:pic>
      <p:pic>
        <p:nvPicPr>
          <p:cNvPr id="17" name="Picture 3"/>
          <p:cNvPicPr>
            <a:picLocks noChangeAspect="1" noChangeArrowheads="1"/>
          </p:cNvPicPr>
          <p:nvPr/>
        </p:nvPicPr>
        <p:blipFill>
          <a:blip r:embed="rId7"/>
          <a:srcRect/>
          <a:stretch>
            <a:fillRect/>
          </a:stretch>
        </p:blipFill>
        <p:spPr bwMode="auto">
          <a:xfrm>
            <a:off x="4102100" y="2438400"/>
            <a:ext cx="495300" cy="469900"/>
          </a:xfrm>
          <a:prstGeom prst="rect">
            <a:avLst/>
          </a:prstGeom>
          <a:noFill/>
        </p:spPr>
      </p:pic>
      <p:pic>
        <p:nvPicPr>
          <p:cNvPr id="18" name="Picture 3"/>
          <p:cNvPicPr>
            <a:picLocks noChangeAspect="1" noChangeArrowheads="1"/>
          </p:cNvPicPr>
          <p:nvPr/>
        </p:nvPicPr>
        <p:blipFill>
          <a:blip r:embed="rId8"/>
          <a:srcRect/>
          <a:stretch>
            <a:fillRect/>
          </a:stretch>
        </p:blipFill>
        <p:spPr bwMode="auto">
          <a:xfrm>
            <a:off x="4851400" y="2438400"/>
            <a:ext cx="495300" cy="469900"/>
          </a:xfrm>
          <a:prstGeom prst="rect">
            <a:avLst/>
          </a:prstGeom>
          <a:noFill/>
        </p:spPr>
      </p:pic>
      <p:pic>
        <p:nvPicPr>
          <p:cNvPr id="19" name="Picture 3"/>
          <p:cNvPicPr>
            <a:picLocks noChangeAspect="1" noChangeArrowheads="1"/>
          </p:cNvPicPr>
          <p:nvPr/>
        </p:nvPicPr>
        <p:blipFill>
          <a:blip r:embed="rId9"/>
          <a:srcRect/>
          <a:stretch>
            <a:fillRect/>
          </a:stretch>
        </p:blipFill>
        <p:spPr bwMode="auto">
          <a:xfrm>
            <a:off x="5562600" y="2438400"/>
            <a:ext cx="495300" cy="469900"/>
          </a:xfrm>
          <a:prstGeom prst="rect">
            <a:avLst/>
          </a:prstGeom>
          <a:noFill/>
        </p:spPr>
      </p:pic>
      <p:pic>
        <p:nvPicPr>
          <p:cNvPr id="20" name="Picture 3"/>
          <p:cNvPicPr>
            <a:picLocks noChangeAspect="1" noChangeArrowheads="1"/>
          </p:cNvPicPr>
          <p:nvPr/>
        </p:nvPicPr>
        <p:blipFill>
          <a:blip r:embed="rId10"/>
          <a:srcRect/>
          <a:stretch>
            <a:fillRect/>
          </a:stretch>
        </p:blipFill>
        <p:spPr bwMode="auto">
          <a:xfrm>
            <a:off x="6324600" y="2438400"/>
            <a:ext cx="495300" cy="469900"/>
          </a:xfrm>
          <a:prstGeom prst="rect">
            <a:avLst/>
          </a:prstGeom>
          <a:noFill/>
        </p:spPr>
      </p:pic>
      <p:pic>
        <p:nvPicPr>
          <p:cNvPr id="21" name="Picture 3"/>
          <p:cNvPicPr>
            <a:picLocks noChangeAspect="1" noChangeArrowheads="1"/>
          </p:cNvPicPr>
          <p:nvPr/>
        </p:nvPicPr>
        <p:blipFill>
          <a:blip r:embed="rId11"/>
          <a:srcRect/>
          <a:stretch>
            <a:fillRect/>
          </a:stretch>
        </p:blipFill>
        <p:spPr bwMode="auto">
          <a:xfrm>
            <a:off x="7048500" y="2438400"/>
            <a:ext cx="495300" cy="469900"/>
          </a:xfrm>
          <a:prstGeom prst="rect">
            <a:avLst/>
          </a:prstGeom>
          <a:noFill/>
        </p:spPr>
      </p:pic>
      <p:pic>
        <p:nvPicPr>
          <p:cNvPr id="22" name="Picture 3"/>
          <p:cNvPicPr>
            <a:picLocks noChangeAspect="1" noChangeArrowheads="1"/>
          </p:cNvPicPr>
          <p:nvPr/>
        </p:nvPicPr>
        <p:blipFill>
          <a:blip r:embed="rId12"/>
          <a:srcRect/>
          <a:stretch>
            <a:fillRect/>
          </a:stretch>
        </p:blipFill>
        <p:spPr bwMode="auto">
          <a:xfrm>
            <a:off x="7708900" y="2413000"/>
            <a:ext cx="571500" cy="584200"/>
          </a:xfrm>
          <a:prstGeom prst="rect">
            <a:avLst/>
          </a:prstGeom>
          <a:noFill/>
        </p:spPr>
      </p:pic>
      <p:pic>
        <p:nvPicPr>
          <p:cNvPr id="23" name="Picture 3"/>
          <p:cNvPicPr>
            <a:picLocks noChangeAspect="1" noChangeArrowheads="1"/>
          </p:cNvPicPr>
          <p:nvPr/>
        </p:nvPicPr>
        <p:blipFill>
          <a:blip r:embed="rId13"/>
          <a:srcRect/>
          <a:stretch>
            <a:fillRect/>
          </a:stretch>
        </p:blipFill>
        <p:spPr bwMode="auto">
          <a:xfrm>
            <a:off x="177800" y="3022600"/>
            <a:ext cx="8928100" cy="596900"/>
          </a:xfrm>
          <a:prstGeom prst="rect">
            <a:avLst/>
          </a:prstGeom>
          <a:noFill/>
        </p:spPr>
      </p:pic>
      <p:pic>
        <p:nvPicPr>
          <p:cNvPr id="24" name="Picture 3"/>
          <p:cNvPicPr>
            <a:picLocks noChangeAspect="1" noChangeArrowheads="1"/>
          </p:cNvPicPr>
          <p:nvPr/>
        </p:nvPicPr>
        <p:blipFill>
          <a:blip r:embed="rId14"/>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5" name="TextBox 1"/>
          <p:cNvSpPr txBox="1"/>
          <p:nvPr/>
        </p:nvSpPr>
        <p:spPr>
          <a:xfrm>
            <a:off x="71120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26" name="TextBox 1"/>
          <p:cNvSpPr txBox="1"/>
          <p:nvPr/>
        </p:nvSpPr>
        <p:spPr>
          <a:xfrm>
            <a:off x="14478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27" name="TextBox 1"/>
          <p:cNvSpPr txBox="1"/>
          <p:nvPr/>
        </p:nvSpPr>
        <p:spPr>
          <a:xfrm>
            <a:off x="4927600" y="2946400"/>
            <a:ext cx="3556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卡360</a:t>
            </a:r>
          </a:p>
        </p:txBody>
      </p:sp>
      <p:sp>
        <p:nvSpPr>
          <p:cNvPr id="28" name="TextBox 1"/>
          <p:cNvSpPr txBox="1"/>
          <p:nvPr/>
        </p:nvSpPr>
        <p:spPr>
          <a:xfrm>
            <a:off x="49530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198%</a:t>
            </a:r>
          </a:p>
        </p:txBody>
      </p:sp>
      <p:sp>
        <p:nvSpPr>
          <p:cNvPr id="29" name="TextBox 1"/>
          <p:cNvSpPr txBox="1"/>
          <p:nvPr/>
        </p:nvSpPr>
        <p:spPr>
          <a:xfrm>
            <a:off x="393700" y="254000"/>
            <a:ext cx="8331200" cy="1663700"/>
          </a:xfrm>
          <a:prstGeom prst="rect">
            <a:avLst/>
          </a:prstGeom>
          <a:noFill/>
        </p:spPr>
        <p:txBody>
          <a:bodyPr wrap="none" lIns="0" tIns="0" rIns="0" rtlCol="0">
            <a:spAutoFit/>
          </a:bodyPr>
          <a:lstStyle/>
          <a:p>
            <a:pPr>
              <a:lnSpc>
                <a:spcPts val="1400"/>
              </a:lnSpc>
              <a:tabLst>
                <a:tab pos="241300" algn="l"/>
                <a:tab pos="2298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2298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移动金融行业热点：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年理财类与网贷类应用表现较好，每月用户量环比涨幅最高的应用中，理财类</a:t>
            </a:r>
          </a:p>
          <a:p>
            <a:pPr>
              <a:lnSpc>
                <a:spcPts val="2000"/>
              </a:lnSpc>
              <a:tabLst>
                <a:tab pos="241300" algn="l"/>
                <a:tab pos="2298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和网贷类应用占多数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298700" algn="l"/>
              </a:tabLst>
            </a:pPr>
            <a:r>
              <a:rPr lang="en-US" altLang="zh-CN" dirty="0" smtClean="0"/>
              <a:t>		</a:t>
            </a:r>
            <a:r>
              <a:rPr lang="en-US" altLang="zh-CN" sz="1200" b="1" dirty="0" smtClean="0">
                <a:solidFill>
                  <a:srgbClr val="3A4187"/>
                </a:solidFill>
                <a:latin typeface="Microsoft YaHei UI" pitchFamily="18" charset="0"/>
                <a:cs typeface="Microsoft YaHei UI" pitchFamily="18" charset="0"/>
              </a:rPr>
              <a:t>2014年2-12月</a:t>
            </a:r>
            <a:r>
              <a:rPr lang="en-US" altLang="zh-CN" sz="1200" dirty="0" smtClean="0">
                <a:latin typeface="Times New Roman" pitchFamily="18" charset="0"/>
                <a:cs typeface="Times New Roman" pitchFamily="18" charset="0"/>
              </a:rPr>
              <a:t> </a:t>
            </a:r>
            <a:r>
              <a:rPr lang="en-US" altLang="zh-CN" sz="1200" b="1" dirty="0" smtClean="0">
                <a:solidFill>
                  <a:srgbClr val="3A4187"/>
                </a:solidFill>
                <a:latin typeface="Microsoft YaHei UI" pitchFamily="18" charset="0"/>
                <a:cs typeface="Microsoft YaHei UI" pitchFamily="18" charset="0"/>
              </a:rPr>
              <a:t>移动金融类应用用户覆盖量环比增幅月度TOP1</a:t>
            </a:r>
          </a:p>
        </p:txBody>
      </p:sp>
      <p:sp>
        <p:nvSpPr>
          <p:cNvPr id="30" name="TextBox 1"/>
          <p:cNvSpPr txBox="1"/>
          <p:nvPr/>
        </p:nvSpPr>
        <p:spPr>
          <a:xfrm>
            <a:off x="266700" y="2946400"/>
            <a:ext cx="4826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360彩票</a:t>
            </a:r>
          </a:p>
        </p:txBody>
      </p:sp>
      <p:sp>
        <p:nvSpPr>
          <p:cNvPr id="31" name="TextBox 1"/>
          <p:cNvSpPr txBox="1"/>
          <p:nvPr/>
        </p:nvSpPr>
        <p:spPr>
          <a:xfrm>
            <a:off x="3810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142%</a:t>
            </a:r>
          </a:p>
        </p:txBody>
      </p:sp>
      <p:sp>
        <p:nvSpPr>
          <p:cNvPr id="1024" name="TextBox 1"/>
          <p:cNvSpPr txBox="1"/>
          <p:nvPr/>
        </p:nvSpPr>
        <p:spPr>
          <a:xfrm>
            <a:off x="4445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2月</a:t>
            </a:r>
          </a:p>
        </p:txBody>
      </p:sp>
      <p:sp>
        <p:nvSpPr>
          <p:cNvPr id="1025" name="TextBox 1"/>
          <p:cNvSpPr txBox="1"/>
          <p:nvPr/>
        </p:nvSpPr>
        <p:spPr>
          <a:xfrm>
            <a:off x="10668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铜板街</a:t>
            </a:r>
          </a:p>
        </p:txBody>
      </p:sp>
      <p:sp>
        <p:nvSpPr>
          <p:cNvPr id="1026" name="TextBox 1"/>
          <p:cNvSpPr txBox="1"/>
          <p:nvPr/>
        </p:nvSpPr>
        <p:spPr>
          <a:xfrm>
            <a:off x="11176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153%</a:t>
            </a:r>
          </a:p>
        </p:txBody>
      </p:sp>
      <p:sp>
        <p:nvSpPr>
          <p:cNvPr id="1028" name="TextBox 1"/>
          <p:cNvSpPr txBox="1"/>
          <p:nvPr/>
        </p:nvSpPr>
        <p:spPr>
          <a:xfrm>
            <a:off x="11684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3月</a:t>
            </a:r>
          </a:p>
        </p:txBody>
      </p:sp>
      <p:sp>
        <p:nvSpPr>
          <p:cNvPr id="1029" name="TextBox 1"/>
          <p:cNvSpPr txBox="1"/>
          <p:nvPr/>
        </p:nvSpPr>
        <p:spPr>
          <a:xfrm>
            <a:off x="2705100" y="2946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众筹</a:t>
            </a:r>
          </a:p>
        </p:txBody>
      </p:sp>
      <p:sp>
        <p:nvSpPr>
          <p:cNvPr id="1030" name="TextBox 1"/>
          <p:cNvSpPr txBox="1"/>
          <p:nvPr/>
        </p:nvSpPr>
        <p:spPr>
          <a:xfrm>
            <a:off x="26035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268%</a:t>
            </a:r>
          </a:p>
        </p:txBody>
      </p:sp>
      <p:sp>
        <p:nvSpPr>
          <p:cNvPr id="1031" name="TextBox 1"/>
          <p:cNvSpPr txBox="1"/>
          <p:nvPr/>
        </p:nvSpPr>
        <p:spPr>
          <a:xfrm>
            <a:off x="26416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5月</a:t>
            </a:r>
          </a:p>
        </p:txBody>
      </p:sp>
      <p:sp>
        <p:nvSpPr>
          <p:cNvPr id="1032" name="TextBox 1"/>
          <p:cNvSpPr txBox="1"/>
          <p:nvPr/>
        </p:nvSpPr>
        <p:spPr>
          <a:xfrm>
            <a:off x="33655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宜人贷</a:t>
            </a:r>
          </a:p>
        </p:txBody>
      </p:sp>
      <p:sp>
        <p:nvSpPr>
          <p:cNvPr id="1033" name="TextBox 1"/>
          <p:cNvSpPr txBox="1"/>
          <p:nvPr/>
        </p:nvSpPr>
        <p:spPr>
          <a:xfrm>
            <a:off x="34036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1004%</a:t>
            </a:r>
          </a:p>
        </p:txBody>
      </p:sp>
      <p:sp>
        <p:nvSpPr>
          <p:cNvPr id="1034" name="TextBox 1"/>
          <p:cNvSpPr txBox="1"/>
          <p:nvPr/>
        </p:nvSpPr>
        <p:spPr>
          <a:xfrm>
            <a:off x="34671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6月</a:t>
            </a:r>
          </a:p>
        </p:txBody>
      </p:sp>
      <p:sp>
        <p:nvSpPr>
          <p:cNvPr id="1035" name="TextBox 1"/>
          <p:cNvSpPr txBox="1"/>
          <p:nvPr/>
        </p:nvSpPr>
        <p:spPr>
          <a:xfrm>
            <a:off x="4051300" y="2946400"/>
            <a:ext cx="622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涨乐财富通</a:t>
            </a:r>
          </a:p>
        </p:txBody>
      </p:sp>
      <p:sp>
        <p:nvSpPr>
          <p:cNvPr id="1036" name="TextBox 1"/>
          <p:cNvSpPr txBox="1"/>
          <p:nvPr/>
        </p:nvSpPr>
        <p:spPr>
          <a:xfrm>
            <a:off x="41529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156%</a:t>
            </a:r>
          </a:p>
        </p:txBody>
      </p:sp>
      <p:sp>
        <p:nvSpPr>
          <p:cNvPr id="1037" name="TextBox 1"/>
          <p:cNvSpPr txBox="1"/>
          <p:nvPr/>
        </p:nvSpPr>
        <p:spPr>
          <a:xfrm>
            <a:off x="41910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7月</a:t>
            </a:r>
          </a:p>
        </p:txBody>
      </p:sp>
      <p:sp>
        <p:nvSpPr>
          <p:cNvPr id="1038" name="TextBox 1"/>
          <p:cNvSpPr txBox="1"/>
          <p:nvPr/>
        </p:nvSpPr>
        <p:spPr>
          <a:xfrm>
            <a:off x="56261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你我贷</a:t>
            </a:r>
          </a:p>
        </p:txBody>
      </p:sp>
      <p:sp>
        <p:nvSpPr>
          <p:cNvPr id="1039" name="TextBox 1"/>
          <p:cNvSpPr txBox="1"/>
          <p:nvPr/>
        </p:nvSpPr>
        <p:spPr>
          <a:xfrm>
            <a:off x="56642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398%</a:t>
            </a:r>
          </a:p>
        </p:txBody>
      </p:sp>
      <p:sp>
        <p:nvSpPr>
          <p:cNvPr id="1040" name="TextBox 1"/>
          <p:cNvSpPr txBox="1"/>
          <p:nvPr/>
        </p:nvSpPr>
        <p:spPr>
          <a:xfrm>
            <a:off x="57531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9月</a:t>
            </a:r>
          </a:p>
        </p:txBody>
      </p:sp>
      <p:sp>
        <p:nvSpPr>
          <p:cNvPr id="1041" name="TextBox 1"/>
          <p:cNvSpPr txBox="1"/>
          <p:nvPr/>
        </p:nvSpPr>
        <p:spPr>
          <a:xfrm>
            <a:off x="63754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1773%</a:t>
            </a:r>
          </a:p>
        </p:txBody>
      </p:sp>
      <p:sp>
        <p:nvSpPr>
          <p:cNvPr id="1042" name="TextBox 1"/>
          <p:cNvSpPr txBox="1"/>
          <p:nvPr/>
        </p:nvSpPr>
        <p:spPr>
          <a:xfrm>
            <a:off x="6400800" y="32385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10月</a:t>
            </a:r>
          </a:p>
        </p:txBody>
      </p:sp>
      <p:sp>
        <p:nvSpPr>
          <p:cNvPr id="1043" name="TextBox 1"/>
          <p:cNvSpPr txBox="1"/>
          <p:nvPr/>
        </p:nvSpPr>
        <p:spPr>
          <a:xfrm>
            <a:off x="70866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1179%</a:t>
            </a:r>
          </a:p>
        </p:txBody>
      </p:sp>
      <p:sp>
        <p:nvSpPr>
          <p:cNvPr id="1044" name="TextBox 1"/>
          <p:cNvSpPr txBox="1"/>
          <p:nvPr/>
        </p:nvSpPr>
        <p:spPr>
          <a:xfrm>
            <a:off x="7137400" y="32385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11月</a:t>
            </a:r>
          </a:p>
        </p:txBody>
      </p:sp>
      <p:sp>
        <p:nvSpPr>
          <p:cNvPr id="1045" name="TextBox 1"/>
          <p:cNvSpPr txBox="1"/>
          <p:nvPr/>
        </p:nvSpPr>
        <p:spPr>
          <a:xfrm>
            <a:off x="1765300" y="2946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网银钱包</a:t>
            </a:r>
          </a:p>
        </p:txBody>
      </p:sp>
      <p:sp>
        <p:nvSpPr>
          <p:cNvPr id="1046" name="TextBox 1"/>
          <p:cNvSpPr txBox="1"/>
          <p:nvPr/>
        </p:nvSpPr>
        <p:spPr>
          <a:xfrm>
            <a:off x="18669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412%</a:t>
            </a:r>
          </a:p>
        </p:txBody>
      </p:sp>
      <p:sp>
        <p:nvSpPr>
          <p:cNvPr id="1047" name="TextBox 1"/>
          <p:cNvSpPr txBox="1"/>
          <p:nvPr/>
        </p:nvSpPr>
        <p:spPr>
          <a:xfrm>
            <a:off x="19177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4月</a:t>
            </a:r>
          </a:p>
        </p:txBody>
      </p:sp>
      <p:sp>
        <p:nvSpPr>
          <p:cNvPr id="1048" name="TextBox 1"/>
          <p:cNvSpPr txBox="1"/>
          <p:nvPr/>
        </p:nvSpPr>
        <p:spPr>
          <a:xfrm>
            <a:off x="3175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彩票类</a:t>
            </a:r>
          </a:p>
        </p:txBody>
      </p:sp>
      <p:sp>
        <p:nvSpPr>
          <p:cNvPr id="1049" name="TextBox 1"/>
          <p:cNvSpPr txBox="1"/>
          <p:nvPr/>
        </p:nvSpPr>
        <p:spPr>
          <a:xfrm>
            <a:off x="2641600" y="3594100"/>
            <a:ext cx="3048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众筹</a:t>
            </a:r>
          </a:p>
        </p:txBody>
      </p:sp>
      <p:sp>
        <p:nvSpPr>
          <p:cNvPr id="1050" name="TextBox 1"/>
          <p:cNvSpPr txBox="1"/>
          <p:nvPr/>
        </p:nvSpPr>
        <p:spPr>
          <a:xfrm>
            <a:off x="33274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网贷类</a:t>
            </a:r>
          </a:p>
        </p:txBody>
      </p:sp>
      <p:sp>
        <p:nvSpPr>
          <p:cNvPr id="1051" name="TextBox 1"/>
          <p:cNvSpPr txBox="1"/>
          <p:nvPr/>
        </p:nvSpPr>
        <p:spPr>
          <a:xfrm>
            <a:off x="44323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1052" name="TextBox 1"/>
          <p:cNvSpPr txBox="1"/>
          <p:nvPr/>
        </p:nvSpPr>
        <p:spPr>
          <a:xfrm>
            <a:off x="55880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网贷类</a:t>
            </a:r>
          </a:p>
        </p:txBody>
      </p:sp>
      <p:sp>
        <p:nvSpPr>
          <p:cNvPr id="1053" name="TextBox 1"/>
          <p:cNvSpPr txBox="1"/>
          <p:nvPr/>
        </p:nvSpPr>
        <p:spPr>
          <a:xfrm>
            <a:off x="50038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8月</a:t>
            </a:r>
          </a:p>
        </p:txBody>
      </p:sp>
      <p:sp>
        <p:nvSpPr>
          <p:cNvPr id="1054" name="TextBox 1"/>
          <p:cNvSpPr txBox="1"/>
          <p:nvPr/>
        </p:nvSpPr>
        <p:spPr>
          <a:xfrm>
            <a:off x="6248400" y="2946400"/>
            <a:ext cx="20828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海通e海通财</a:t>
            </a:r>
            <a:r>
              <a:rPr lang="en-US" altLang="zh-CN" sz="996" dirty="0" smtClean="0">
                <a:latin typeface="Times New Roman" pitchFamily="18" charset="0"/>
                <a:cs typeface="Times New Roman" pitchFamily="18" charset="0"/>
              </a:rPr>
              <a:t>    </a:t>
            </a:r>
            <a:r>
              <a:rPr lang="en-US" altLang="zh-CN" sz="996" b="1" dirty="0" smtClean="0">
                <a:solidFill>
                  <a:srgbClr val="585E79"/>
                </a:solidFill>
                <a:latin typeface="Microsoft YaHei UI" pitchFamily="18" charset="0"/>
                <a:cs typeface="Microsoft YaHei UI" pitchFamily="18" charset="0"/>
              </a:rPr>
              <a:t>51公积金</a:t>
            </a:r>
            <a:r>
              <a:rPr lang="en-US" altLang="zh-CN" sz="996" dirty="0" smtClean="0">
                <a:latin typeface="Times New Roman" pitchFamily="18" charset="0"/>
                <a:cs typeface="Times New Roman" pitchFamily="18" charset="0"/>
              </a:rPr>
              <a:t>   </a:t>
            </a:r>
            <a:r>
              <a:rPr lang="en-US" altLang="zh-CN" sz="996" b="1" dirty="0" smtClean="0">
                <a:solidFill>
                  <a:srgbClr val="585E79"/>
                </a:solidFill>
                <a:latin typeface="Microsoft YaHei UI" pitchFamily="18" charset="0"/>
                <a:cs typeface="Microsoft YaHei UI" pitchFamily="18" charset="0"/>
              </a:rPr>
              <a:t>平安财富宝</a:t>
            </a:r>
          </a:p>
        </p:txBody>
      </p:sp>
      <p:sp>
        <p:nvSpPr>
          <p:cNvPr id="1055" name="TextBox 1"/>
          <p:cNvSpPr txBox="1"/>
          <p:nvPr/>
        </p:nvSpPr>
        <p:spPr>
          <a:xfrm>
            <a:off x="7759700" y="2197100"/>
            <a:ext cx="4572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770.6%</a:t>
            </a:r>
          </a:p>
        </p:txBody>
      </p:sp>
      <p:sp>
        <p:nvSpPr>
          <p:cNvPr id="1056" name="TextBox 1"/>
          <p:cNvSpPr txBox="1"/>
          <p:nvPr/>
        </p:nvSpPr>
        <p:spPr>
          <a:xfrm>
            <a:off x="7861300" y="32258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12月</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98803" y="3473196"/>
            <a:ext cx="335280" cy="358140"/>
          </a:xfrm>
          <a:custGeom>
            <a:avLst/>
            <a:gdLst>
              <a:gd name="connsiteX0" fmla="*/ 0 w 335280"/>
              <a:gd name="connsiteY0" fmla="*/ 0 h 358140"/>
              <a:gd name="connsiteX1" fmla="*/ 335280 w 335280"/>
              <a:gd name="connsiteY1" fmla="*/ 0 h 358140"/>
              <a:gd name="connsiteX2" fmla="*/ 335280 w 335280"/>
              <a:gd name="connsiteY2" fmla="*/ 358139 h 358140"/>
              <a:gd name="connsiteX3" fmla="*/ 0 w 335280"/>
              <a:gd name="connsiteY3" fmla="*/ 358139 h 358140"/>
              <a:gd name="connsiteX4" fmla="*/ 0 w 335280"/>
              <a:gd name="connsiteY4" fmla="*/ 0 h 3581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358140">
                <a:moveTo>
                  <a:pt x="0" y="0"/>
                </a:moveTo>
                <a:lnTo>
                  <a:pt x="335280" y="0"/>
                </a:lnTo>
                <a:lnTo>
                  <a:pt x="335280" y="358139"/>
                </a:lnTo>
                <a:lnTo>
                  <a:pt x="0" y="3581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00783" y="3424428"/>
            <a:ext cx="335280" cy="406908"/>
          </a:xfrm>
          <a:custGeom>
            <a:avLst/>
            <a:gdLst>
              <a:gd name="connsiteX0" fmla="*/ 0 w 335280"/>
              <a:gd name="connsiteY0" fmla="*/ 0 h 406908"/>
              <a:gd name="connsiteX1" fmla="*/ 335280 w 335280"/>
              <a:gd name="connsiteY1" fmla="*/ 0 h 406908"/>
              <a:gd name="connsiteX2" fmla="*/ 335280 w 335280"/>
              <a:gd name="connsiteY2" fmla="*/ 406907 h 406908"/>
              <a:gd name="connsiteX3" fmla="*/ 0 w 335280"/>
              <a:gd name="connsiteY3" fmla="*/ 406907 h 406908"/>
              <a:gd name="connsiteX4" fmla="*/ 0 w 335280"/>
              <a:gd name="connsiteY4" fmla="*/ 0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406908">
                <a:moveTo>
                  <a:pt x="0" y="0"/>
                </a:moveTo>
                <a:lnTo>
                  <a:pt x="335280" y="0"/>
                </a:lnTo>
                <a:lnTo>
                  <a:pt x="335280" y="406907"/>
                </a:lnTo>
                <a:lnTo>
                  <a:pt x="0" y="40690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302764" y="3380232"/>
            <a:ext cx="335279" cy="451103"/>
          </a:xfrm>
          <a:custGeom>
            <a:avLst/>
            <a:gdLst>
              <a:gd name="connsiteX0" fmla="*/ 0 w 335279"/>
              <a:gd name="connsiteY0" fmla="*/ 0 h 451103"/>
              <a:gd name="connsiteX1" fmla="*/ 335279 w 335279"/>
              <a:gd name="connsiteY1" fmla="*/ 0 h 451103"/>
              <a:gd name="connsiteX2" fmla="*/ 335279 w 335279"/>
              <a:gd name="connsiteY2" fmla="*/ 451103 h 451103"/>
              <a:gd name="connsiteX3" fmla="*/ 0 w 335279"/>
              <a:gd name="connsiteY3" fmla="*/ 451103 h 451103"/>
              <a:gd name="connsiteX4" fmla="*/ 0 w 335279"/>
              <a:gd name="connsiteY4" fmla="*/ 0 h 4511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451103">
                <a:moveTo>
                  <a:pt x="0" y="0"/>
                </a:moveTo>
                <a:lnTo>
                  <a:pt x="335279" y="0"/>
                </a:lnTo>
                <a:lnTo>
                  <a:pt x="335279" y="451103"/>
                </a:lnTo>
                <a:lnTo>
                  <a:pt x="0" y="4511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904744" y="3378708"/>
            <a:ext cx="333755" cy="452627"/>
          </a:xfrm>
          <a:custGeom>
            <a:avLst/>
            <a:gdLst>
              <a:gd name="connsiteX0" fmla="*/ 0 w 333755"/>
              <a:gd name="connsiteY0" fmla="*/ 0 h 452627"/>
              <a:gd name="connsiteX1" fmla="*/ 333755 w 333755"/>
              <a:gd name="connsiteY1" fmla="*/ 0 h 452627"/>
              <a:gd name="connsiteX2" fmla="*/ 333755 w 333755"/>
              <a:gd name="connsiteY2" fmla="*/ 452627 h 452627"/>
              <a:gd name="connsiteX3" fmla="*/ 0 w 333755"/>
              <a:gd name="connsiteY3" fmla="*/ 452627 h 452627"/>
              <a:gd name="connsiteX4" fmla="*/ 0 w 333755"/>
              <a:gd name="connsiteY4" fmla="*/ 0 h 4526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452627">
                <a:moveTo>
                  <a:pt x="0" y="0"/>
                </a:moveTo>
                <a:lnTo>
                  <a:pt x="333755" y="0"/>
                </a:lnTo>
                <a:lnTo>
                  <a:pt x="333755" y="452627"/>
                </a:lnTo>
                <a:lnTo>
                  <a:pt x="0" y="4526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06723" y="3361944"/>
            <a:ext cx="333755" cy="469391"/>
          </a:xfrm>
          <a:custGeom>
            <a:avLst/>
            <a:gdLst>
              <a:gd name="connsiteX0" fmla="*/ 0 w 333755"/>
              <a:gd name="connsiteY0" fmla="*/ 0 h 469391"/>
              <a:gd name="connsiteX1" fmla="*/ 333755 w 333755"/>
              <a:gd name="connsiteY1" fmla="*/ 0 h 469391"/>
              <a:gd name="connsiteX2" fmla="*/ 333755 w 333755"/>
              <a:gd name="connsiteY2" fmla="*/ 469391 h 469391"/>
              <a:gd name="connsiteX3" fmla="*/ 0 w 333755"/>
              <a:gd name="connsiteY3" fmla="*/ 469391 h 469391"/>
              <a:gd name="connsiteX4" fmla="*/ 0 w 333755"/>
              <a:gd name="connsiteY4" fmla="*/ 0 h 469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469391">
                <a:moveTo>
                  <a:pt x="0" y="0"/>
                </a:moveTo>
                <a:lnTo>
                  <a:pt x="333755" y="0"/>
                </a:lnTo>
                <a:lnTo>
                  <a:pt x="333755" y="469391"/>
                </a:lnTo>
                <a:lnTo>
                  <a:pt x="0" y="469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08703" y="3319271"/>
            <a:ext cx="333755" cy="512064"/>
          </a:xfrm>
          <a:custGeom>
            <a:avLst/>
            <a:gdLst>
              <a:gd name="connsiteX0" fmla="*/ 0 w 333755"/>
              <a:gd name="connsiteY0" fmla="*/ 0 h 512064"/>
              <a:gd name="connsiteX1" fmla="*/ 333755 w 333755"/>
              <a:gd name="connsiteY1" fmla="*/ 0 h 512064"/>
              <a:gd name="connsiteX2" fmla="*/ 333755 w 333755"/>
              <a:gd name="connsiteY2" fmla="*/ 512064 h 512064"/>
              <a:gd name="connsiteX3" fmla="*/ 0 w 333755"/>
              <a:gd name="connsiteY3" fmla="*/ 512064 h 512064"/>
              <a:gd name="connsiteX4" fmla="*/ 0 w 333755"/>
              <a:gd name="connsiteY4" fmla="*/ 0 h 512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12064">
                <a:moveTo>
                  <a:pt x="0" y="0"/>
                </a:moveTo>
                <a:lnTo>
                  <a:pt x="333755" y="0"/>
                </a:lnTo>
                <a:lnTo>
                  <a:pt x="333755" y="512064"/>
                </a:lnTo>
                <a:lnTo>
                  <a:pt x="0" y="5120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0684" y="3285744"/>
            <a:ext cx="333755" cy="545591"/>
          </a:xfrm>
          <a:custGeom>
            <a:avLst/>
            <a:gdLst>
              <a:gd name="connsiteX0" fmla="*/ 0 w 333755"/>
              <a:gd name="connsiteY0" fmla="*/ 0 h 545591"/>
              <a:gd name="connsiteX1" fmla="*/ 333755 w 333755"/>
              <a:gd name="connsiteY1" fmla="*/ 0 h 545591"/>
              <a:gd name="connsiteX2" fmla="*/ 333755 w 333755"/>
              <a:gd name="connsiteY2" fmla="*/ 545591 h 545591"/>
              <a:gd name="connsiteX3" fmla="*/ 0 w 333755"/>
              <a:gd name="connsiteY3" fmla="*/ 545591 h 545591"/>
              <a:gd name="connsiteX4" fmla="*/ 0 w 333755"/>
              <a:gd name="connsiteY4" fmla="*/ 0 h 5455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45591">
                <a:moveTo>
                  <a:pt x="0" y="0"/>
                </a:moveTo>
                <a:lnTo>
                  <a:pt x="333755" y="0"/>
                </a:lnTo>
                <a:lnTo>
                  <a:pt x="333755" y="545591"/>
                </a:lnTo>
                <a:lnTo>
                  <a:pt x="0" y="5455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2664" y="3249167"/>
            <a:ext cx="333755" cy="582167"/>
          </a:xfrm>
          <a:custGeom>
            <a:avLst/>
            <a:gdLst>
              <a:gd name="connsiteX0" fmla="*/ 0 w 333755"/>
              <a:gd name="connsiteY0" fmla="*/ 0 h 582167"/>
              <a:gd name="connsiteX1" fmla="*/ 333755 w 333755"/>
              <a:gd name="connsiteY1" fmla="*/ 0 h 582167"/>
              <a:gd name="connsiteX2" fmla="*/ 333755 w 333755"/>
              <a:gd name="connsiteY2" fmla="*/ 582167 h 582167"/>
              <a:gd name="connsiteX3" fmla="*/ 0 w 333755"/>
              <a:gd name="connsiteY3" fmla="*/ 582167 h 582167"/>
              <a:gd name="connsiteX4" fmla="*/ 0 w 333755"/>
              <a:gd name="connsiteY4" fmla="*/ 0 h 5821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82167">
                <a:moveTo>
                  <a:pt x="0" y="0"/>
                </a:moveTo>
                <a:lnTo>
                  <a:pt x="333755" y="0"/>
                </a:lnTo>
                <a:lnTo>
                  <a:pt x="333755" y="582167"/>
                </a:lnTo>
                <a:lnTo>
                  <a:pt x="0" y="5821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13120" y="3214116"/>
            <a:ext cx="335279" cy="617219"/>
          </a:xfrm>
          <a:custGeom>
            <a:avLst/>
            <a:gdLst>
              <a:gd name="connsiteX0" fmla="*/ 0 w 335279"/>
              <a:gd name="connsiteY0" fmla="*/ 0 h 617219"/>
              <a:gd name="connsiteX1" fmla="*/ 335279 w 335279"/>
              <a:gd name="connsiteY1" fmla="*/ 0 h 617219"/>
              <a:gd name="connsiteX2" fmla="*/ 335279 w 335279"/>
              <a:gd name="connsiteY2" fmla="*/ 617219 h 617219"/>
              <a:gd name="connsiteX3" fmla="*/ 0 w 335279"/>
              <a:gd name="connsiteY3" fmla="*/ 617219 h 617219"/>
              <a:gd name="connsiteX4" fmla="*/ 0 w 335279"/>
              <a:gd name="connsiteY4" fmla="*/ 0 h 6172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617219">
                <a:moveTo>
                  <a:pt x="0" y="0"/>
                </a:moveTo>
                <a:lnTo>
                  <a:pt x="335279" y="0"/>
                </a:lnTo>
                <a:lnTo>
                  <a:pt x="335279" y="617219"/>
                </a:lnTo>
                <a:lnTo>
                  <a:pt x="0" y="61721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15100" y="3136392"/>
            <a:ext cx="335280" cy="694943"/>
          </a:xfrm>
          <a:custGeom>
            <a:avLst/>
            <a:gdLst>
              <a:gd name="connsiteX0" fmla="*/ 0 w 335280"/>
              <a:gd name="connsiteY0" fmla="*/ 0 h 694943"/>
              <a:gd name="connsiteX1" fmla="*/ 335280 w 335280"/>
              <a:gd name="connsiteY1" fmla="*/ 0 h 694943"/>
              <a:gd name="connsiteX2" fmla="*/ 335280 w 335280"/>
              <a:gd name="connsiteY2" fmla="*/ 694943 h 694943"/>
              <a:gd name="connsiteX3" fmla="*/ 0 w 335280"/>
              <a:gd name="connsiteY3" fmla="*/ 694943 h 694943"/>
              <a:gd name="connsiteX4" fmla="*/ 0 w 335280"/>
              <a:gd name="connsiteY4" fmla="*/ 0 h 6949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694943">
                <a:moveTo>
                  <a:pt x="0" y="0"/>
                </a:moveTo>
                <a:lnTo>
                  <a:pt x="335280" y="0"/>
                </a:lnTo>
                <a:lnTo>
                  <a:pt x="335280" y="694943"/>
                </a:lnTo>
                <a:lnTo>
                  <a:pt x="0" y="6949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17080" y="3072383"/>
            <a:ext cx="335280" cy="758951"/>
          </a:xfrm>
          <a:custGeom>
            <a:avLst/>
            <a:gdLst>
              <a:gd name="connsiteX0" fmla="*/ 0 w 335280"/>
              <a:gd name="connsiteY0" fmla="*/ 0 h 758951"/>
              <a:gd name="connsiteX1" fmla="*/ 335279 w 335280"/>
              <a:gd name="connsiteY1" fmla="*/ 0 h 758951"/>
              <a:gd name="connsiteX2" fmla="*/ 335279 w 335280"/>
              <a:gd name="connsiteY2" fmla="*/ 758951 h 758951"/>
              <a:gd name="connsiteX3" fmla="*/ 0 w 335280"/>
              <a:gd name="connsiteY3" fmla="*/ 758951 h 758951"/>
              <a:gd name="connsiteX4" fmla="*/ 0 w 335280"/>
              <a:gd name="connsiteY4" fmla="*/ 0 h 7589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758951">
                <a:moveTo>
                  <a:pt x="0" y="0"/>
                </a:moveTo>
                <a:lnTo>
                  <a:pt x="335279" y="0"/>
                </a:lnTo>
                <a:lnTo>
                  <a:pt x="335279" y="758951"/>
                </a:lnTo>
                <a:lnTo>
                  <a:pt x="0" y="7589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19059" y="3038855"/>
            <a:ext cx="333756" cy="792479"/>
          </a:xfrm>
          <a:custGeom>
            <a:avLst/>
            <a:gdLst>
              <a:gd name="connsiteX0" fmla="*/ 0 w 333756"/>
              <a:gd name="connsiteY0" fmla="*/ 0 h 792479"/>
              <a:gd name="connsiteX1" fmla="*/ 333756 w 333756"/>
              <a:gd name="connsiteY1" fmla="*/ 0 h 792479"/>
              <a:gd name="connsiteX2" fmla="*/ 333756 w 333756"/>
              <a:gd name="connsiteY2" fmla="*/ 792479 h 792479"/>
              <a:gd name="connsiteX3" fmla="*/ 0 w 333756"/>
              <a:gd name="connsiteY3" fmla="*/ 792479 h 792479"/>
              <a:gd name="connsiteX4" fmla="*/ 0 w 333756"/>
              <a:gd name="connsiteY4" fmla="*/ 0 h 7924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6" h="792479">
                <a:moveTo>
                  <a:pt x="0" y="0"/>
                </a:moveTo>
                <a:lnTo>
                  <a:pt x="333756" y="0"/>
                </a:lnTo>
                <a:lnTo>
                  <a:pt x="333756" y="792479"/>
                </a:lnTo>
                <a:lnTo>
                  <a:pt x="0" y="79247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854707" y="2292095"/>
            <a:ext cx="6045708" cy="149352"/>
          </a:xfrm>
          <a:custGeom>
            <a:avLst/>
            <a:gdLst>
              <a:gd name="connsiteX0" fmla="*/ 13716 w 6045708"/>
              <a:gd name="connsiteY0" fmla="*/ 13716 h 149352"/>
              <a:gd name="connsiteX1" fmla="*/ 615696 w 6045708"/>
              <a:gd name="connsiteY1" fmla="*/ 36576 h 149352"/>
              <a:gd name="connsiteX2" fmla="*/ 1217676 w 6045708"/>
              <a:gd name="connsiteY2" fmla="*/ 135636 h 149352"/>
              <a:gd name="connsiteX3" fmla="*/ 1819656 w 6045708"/>
              <a:gd name="connsiteY3" fmla="*/ 105155 h 149352"/>
              <a:gd name="connsiteX4" fmla="*/ 2421636 w 6045708"/>
              <a:gd name="connsiteY4" fmla="*/ 57911 h 149352"/>
              <a:gd name="connsiteX5" fmla="*/ 3022092 w 6045708"/>
              <a:gd name="connsiteY5" fmla="*/ 76200 h 149352"/>
              <a:gd name="connsiteX6" fmla="*/ 3624072 w 6045708"/>
              <a:gd name="connsiteY6" fmla="*/ 79248 h 149352"/>
              <a:gd name="connsiteX7" fmla="*/ 4226051 w 6045708"/>
              <a:gd name="connsiteY7" fmla="*/ 82296 h 149352"/>
              <a:gd name="connsiteX8" fmla="*/ 4828032 w 6045708"/>
              <a:gd name="connsiteY8" fmla="*/ 21336 h 149352"/>
              <a:gd name="connsiteX9" fmla="*/ 5430011 w 6045708"/>
              <a:gd name="connsiteY9" fmla="*/ 54864 h 149352"/>
              <a:gd name="connsiteX10" fmla="*/ 6031992 w 6045708"/>
              <a:gd name="connsiteY10" fmla="*/ 97536 h 1493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045708" h="149352">
                <a:moveTo>
                  <a:pt x="13716" y="13716"/>
                </a:moveTo>
                <a:lnTo>
                  <a:pt x="615696" y="36576"/>
                </a:lnTo>
                <a:lnTo>
                  <a:pt x="1217676" y="135636"/>
                </a:lnTo>
                <a:lnTo>
                  <a:pt x="1819656" y="105155"/>
                </a:lnTo>
                <a:lnTo>
                  <a:pt x="2421636" y="57911"/>
                </a:lnTo>
                <a:lnTo>
                  <a:pt x="3022092" y="76200"/>
                </a:lnTo>
                <a:lnTo>
                  <a:pt x="3624072" y="79248"/>
                </a:lnTo>
                <a:lnTo>
                  <a:pt x="4226051" y="82296"/>
                </a:lnTo>
                <a:lnTo>
                  <a:pt x="4828032" y="21336"/>
                </a:lnTo>
                <a:lnTo>
                  <a:pt x="5430011" y="54864"/>
                </a:lnTo>
                <a:lnTo>
                  <a:pt x="6031992" y="97536"/>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0639" y="22482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804289" y="22419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412619" y="22711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406269" y="22647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014598" y="23702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008248" y="23638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16578" y="23397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10228" y="23333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6" y="120650"/>
                  <a:pt x="63500" y="120650"/>
                </a:cubicBezTo>
                <a:cubicBezTo>
                  <a:pt x="31877" y="120650"/>
                  <a:pt x="6350" y="94996"/>
                  <a:pt x="6350" y="63500"/>
                </a:cubicBezTo>
                <a:cubicBezTo>
                  <a:pt x="6350" y="31877"/>
                  <a:pt x="31877" y="6350"/>
                  <a:pt x="63500" y="6350"/>
                </a:cubicBezTo>
                <a:cubicBezTo>
                  <a:pt x="94996"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18559" y="22924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12209" y="22861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5" y="120650"/>
                  <a:pt x="63500" y="120650"/>
                </a:cubicBezTo>
                <a:cubicBezTo>
                  <a:pt x="31876" y="120650"/>
                  <a:pt x="6350" y="94996"/>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9015" y="231076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12665" y="230441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20995" y="23138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14645" y="23074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22975" y="23168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16625" y="23105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6" y="120650"/>
                  <a:pt x="63500" y="120650"/>
                </a:cubicBezTo>
                <a:cubicBezTo>
                  <a:pt x="31877" y="120650"/>
                  <a:pt x="6350" y="94996"/>
                  <a:pt x="6350" y="63500"/>
                </a:cubicBezTo>
                <a:cubicBezTo>
                  <a:pt x="6350" y="31877"/>
                  <a:pt x="31877" y="6350"/>
                  <a:pt x="63500" y="6350"/>
                </a:cubicBezTo>
                <a:cubicBezTo>
                  <a:pt x="94996"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624955"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618605" y="22495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226934" y="22894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220584" y="22830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28915" y="2332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822565" y="23257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7" y="120650"/>
                  <a:pt x="6350" y="94995"/>
                  <a:pt x="6350" y="63500"/>
                </a:cubicBezTo>
                <a:cubicBezTo>
                  <a:pt x="6350" y="31876"/>
                  <a:pt x="31877"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058667" y="4271771"/>
            <a:ext cx="243840" cy="76200"/>
          </a:xfrm>
          <a:custGeom>
            <a:avLst/>
            <a:gdLst>
              <a:gd name="connsiteX0" fmla="*/ 0 w 243840"/>
              <a:gd name="connsiteY0" fmla="*/ 76200 h 76200"/>
              <a:gd name="connsiteX1" fmla="*/ 243840 w 243840"/>
              <a:gd name="connsiteY1" fmla="*/ 76200 h 76200"/>
              <a:gd name="connsiteX2" fmla="*/ 243840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40" y="76200"/>
                </a:lnTo>
                <a:lnTo>
                  <a:pt x="24384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37048"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33059"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26709"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155700" y="3556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3.1</a:t>
            </a:r>
          </a:p>
        </p:txBody>
      </p:sp>
      <p:sp>
        <p:nvSpPr>
          <p:cNvPr id="1039" name="TextBox 1"/>
          <p:cNvSpPr txBox="1"/>
          <p:nvPr/>
        </p:nvSpPr>
        <p:spPr>
          <a:xfrm>
            <a:off x="1752600" y="3505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1040" name="TextBox 1"/>
          <p:cNvSpPr txBox="1"/>
          <p:nvPr/>
        </p:nvSpPr>
        <p:spPr>
          <a:xfrm>
            <a:off x="2362200" y="3467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1041" name="TextBox 1"/>
          <p:cNvSpPr txBox="1"/>
          <p:nvPr/>
        </p:nvSpPr>
        <p:spPr>
          <a:xfrm>
            <a:off x="2959100" y="3467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1042" name="TextBox 1"/>
          <p:cNvSpPr txBox="1"/>
          <p:nvPr/>
        </p:nvSpPr>
        <p:spPr>
          <a:xfrm>
            <a:off x="3556000" y="34417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4.0</a:t>
            </a:r>
          </a:p>
        </p:txBody>
      </p:sp>
      <p:sp>
        <p:nvSpPr>
          <p:cNvPr id="1043" name="TextBox 1"/>
          <p:cNvSpPr txBox="1"/>
          <p:nvPr/>
        </p:nvSpPr>
        <p:spPr>
          <a:xfrm>
            <a:off x="4165600" y="34036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4.4</a:t>
            </a:r>
          </a:p>
        </p:txBody>
      </p:sp>
      <p:sp>
        <p:nvSpPr>
          <p:cNvPr id="1044" name="TextBox 1"/>
          <p:cNvSpPr txBox="1"/>
          <p:nvPr/>
        </p:nvSpPr>
        <p:spPr>
          <a:xfrm>
            <a:off x="4762500" y="3365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4.7</a:t>
            </a:r>
          </a:p>
        </p:txBody>
      </p:sp>
      <p:sp>
        <p:nvSpPr>
          <p:cNvPr id="1045" name="TextBox 1"/>
          <p:cNvSpPr txBox="1"/>
          <p:nvPr/>
        </p:nvSpPr>
        <p:spPr>
          <a:xfrm>
            <a:off x="5372100" y="3340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46" name="TextBox 1"/>
          <p:cNvSpPr txBox="1"/>
          <p:nvPr/>
        </p:nvSpPr>
        <p:spPr>
          <a:xfrm>
            <a:off x="5969000" y="3302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5.3</a:t>
            </a:r>
          </a:p>
        </p:txBody>
      </p:sp>
      <p:sp>
        <p:nvSpPr>
          <p:cNvPr id="1047" name="TextBox 1"/>
          <p:cNvSpPr txBox="1"/>
          <p:nvPr/>
        </p:nvSpPr>
        <p:spPr>
          <a:xfrm>
            <a:off x="6565900" y="3225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6.0</a:t>
            </a:r>
          </a:p>
        </p:txBody>
      </p:sp>
      <p:sp>
        <p:nvSpPr>
          <p:cNvPr id="1048" name="TextBox 1"/>
          <p:cNvSpPr txBox="1"/>
          <p:nvPr/>
        </p:nvSpPr>
        <p:spPr>
          <a:xfrm>
            <a:off x="7175500" y="3162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6.5</a:t>
            </a:r>
          </a:p>
        </p:txBody>
      </p:sp>
      <p:sp>
        <p:nvSpPr>
          <p:cNvPr id="1049" name="TextBox 1"/>
          <p:cNvSpPr txBox="1"/>
          <p:nvPr/>
        </p:nvSpPr>
        <p:spPr>
          <a:xfrm>
            <a:off x="7772400" y="3124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6.8</a:t>
            </a:r>
          </a:p>
        </p:txBody>
      </p:sp>
      <p:sp>
        <p:nvSpPr>
          <p:cNvPr id="1050" name="TextBox 1"/>
          <p:cNvSpPr txBox="1"/>
          <p:nvPr/>
        </p:nvSpPr>
        <p:spPr>
          <a:xfrm>
            <a:off x="1638300" y="20447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13.5%</a:t>
            </a:r>
          </a:p>
        </p:txBody>
      </p:sp>
      <p:sp>
        <p:nvSpPr>
          <p:cNvPr id="1051" name="TextBox 1"/>
          <p:cNvSpPr txBox="1"/>
          <p:nvPr/>
        </p:nvSpPr>
        <p:spPr>
          <a:xfrm>
            <a:off x="2247900" y="20701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11.0%</a:t>
            </a:r>
          </a:p>
        </p:txBody>
      </p:sp>
      <p:sp>
        <p:nvSpPr>
          <p:cNvPr id="1052" name="TextBox 1"/>
          <p:cNvSpPr txBox="1"/>
          <p:nvPr/>
        </p:nvSpPr>
        <p:spPr>
          <a:xfrm>
            <a:off x="2895600" y="2171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0.4%</a:t>
            </a:r>
          </a:p>
        </p:txBody>
      </p:sp>
      <p:sp>
        <p:nvSpPr>
          <p:cNvPr id="1053" name="TextBox 1"/>
          <p:cNvSpPr txBox="1"/>
          <p:nvPr/>
        </p:nvSpPr>
        <p:spPr>
          <a:xfrm>
            <a:off x="34925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3.8%</a:t>
            </a:r>
          </a:p>
        </p:txBody>
      </p:sp>
      <p:sp>
        <p:nvSpPr>
          <p:cNvPr id="1054" name="TextBox 1"/>
          <p:cNvSpPr txBox="1"/>
          <p:nvPr/>
        </p:nvSpPr>
        <p:spPr>
          <a:xfrm>
            <a:off x="40894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8.8%</a:t>
            </a:r>
          </a:p>
        </p:txBody>
      </p:sp>
      <p:sp>
        <p:nvSpPr>
          <p:cNvPr id="1055" name="TextBox 1"/>
          <p:cNvSpPr txBox="1"/>
          <p:nvPr/>
        </p:nvSpPr>
        <p:spPr>
          <a:xfrm>
            <a:off x="46990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6.8%</a:t>
            </a:r>
          </a:p>
        </p:txBody>
      </p:sp>
      <p:sp>
        <p:nvSpPr>
          <p:cNvPr id="1056" name="TextBox 1"/>
          <p:cNvSpPr txBox="1"/>
          <p:nvPr/>
        </p:nvSpPr>
        <p:spPr>
          <a:xfrm>
            <a:off x="52959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6.5%</a:t>
            </a:r>
          </a:p>
        </p:txBody>
      </p:sp>
      <p:sp>
        <p:nvSpPr>
          <p:cNvPr id="1057" name="TextBox 1"/>
          <p:cNvSpPr txBox="1"/>
          <p:nvPr/>
        </p:nvSpPr>
        <p:spPr>
          <a:xfrm>
            <a:off x="59055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6.1%</a:t>
            </a:r>
          </a:p>
        </p:txBody>
      </p:sp>
      <p:sp>
        <p:nvSpPr>
          <p:cNvPr id="1058" name="TextBox 1"/>
          <p:cNvSpPr txBox="1"/>
          <p:nvPr/>
        </p:nvSpPr>
        <p:spPr>
          <a:xfrm>
            <a:off x="64643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12.6%</a:t>
            </a:r>
          </a:p>
        </p:txBody>
      </p:sp>
      <p:sp>
        <p:nvSpPr>
          <p:cNvPr id="1059" name="TextBox 1"/>
          <p:cNvSpPr txBox="1"/>
          <p:nvPr/>
        </p:nvSpPr>
        <p:spPr>
          <a:xfrm>
            <a:off x="70993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9.1%</a:t>
            </a:r>
          </a:p>
        </p:txBody>
      </p:sp>
      <p:sp>
        <p:nvSpPr>
          <p:cNvPr id="1060" name="TextBox 1"/>
          <p:cNvSpPr txBox="1"/>
          <p:nvPr/>
        </p:nvSpPr>
        <p:spPr>
          <a:xfrm>
            <a:off x="77089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4.4%</a:t>
            </a:r>
          </a:p>
        </p:txBody>
      </p:sp>
      <p:sp>
        <p:nvSpPr>
          <p:cNvPr id="1061" name="TextBox 1"/>
          <p:cNvSpPr txBox="1"/>
          <p:nvPr/>
        </p:nvSpPr>
        <p:spPr>
          <a:xfrm>
            <a:off x="1054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6637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260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870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467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640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73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27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880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438900" y="3911600"/>
            <a:ext cx="1676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1" name="TextBox 1"/>
          <p:cNvSpPr txBox="1"/>
          <p:nvPr/>
        </p:nvSpPr>
        <p:spPr>
          <a:xfrm>
            <a:off x="393700" y="254000"/>
            <a:ext cx="6311900" cy="14351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年移动视频类应用用户规模持续增长，达到</a:t>
            </a:r>
            <a:r>
              <a:rPr lang="en-US" altLang="zh-CN" sz="1403" b="1" dirty="0" smtClean="0">
                <a:solidFill>
                  <a:srgbClr val="1B88EA"/>
                </a:solidFill>
                <a:latin typeface="Tahoma" pitchFamily="18" charset="0"/>
                <a:cs typeface="Tahoma" pitchFamily="18" charset="0"/>
              </a:rPr>
              <a:t>6.8</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119.4%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16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移动视频行业用户规模及增长率</a:t>
            </a:r>
          </a:p>
        </p:txBody>
      </p:sp>
      <p:sp>
        <p:nvSpPr>
          <p:cNvPr id="1072" name="TextBox 1"/>
          <p:cNvSpPr txBox="1"/>
          <p:nvPr/>
        </p:nvSpPr>
        <p:spPr>
          <a:xfrm>
            <a:off x="3327400" y="42164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移动视频行业用户规模（亿台）</a:t>
            </a:r>
          </a:p>
        </p:txBody>
      </p:sp>
      <p:sp>
        <p:nvSpPr>
          <p:cNvPr id="1073" name="TextBox 1"/>
          <p:cNvSpPr txBox="1"/>
          <p:nvPr/>
        </p:nvSpPr>
        <p:spPr>
          <a:xfrm>
            <a:off x="56134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288279" y="4131564"/>
            <a:ext cx="621791" cy="262128"/>
          </a:xfrm>
          <a:custGeom>
            <a:avLst/>
            <a:gdLst>
              <a:gd name="connsiteX0" fmla="*/ 0 w 621791"/>
              <a:gd name="connsiteY0" fmla="*/ 262127 h 262128"/>
              <a:gd name="connsiteX1" fmla="*/ 621791 w 621791"/>
              <a:gd name="connsiteY1" fmla="*/ 262127 h 262128"/>
              <a:gd name="connsiteX2" fmla="*/ 621791 w 621791"/>
              <a:gd name="connsiteY2" fmla="*/ 0 h 262128"/>
              <a:gd name="connsiteX3" fmla="*/ 0 w 621791"/>
              <a:gd name="connsiteY3" fmla="*/ 0 h 262128"/>
              <a:gd name="connsiteX4" fmla="*/ 0 w 621791"/>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1791" h="262128">
                <a:moveTo>
                  <a:pt x="0" y="262127"/>
                </a:moveTo>
                <a:lnTo>
                  <a:pt x="621791" y="262127"/>
                </a:lnTo>
                <a:lnTo>
                  <a:pt x="6217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765803"/>
            <a:ext cx="664464" cy="262128"/>
          </a:xfrm>
          <a:custGeom>
            <a:avLst/>
            <a:gdLst>
              <a:gd name="connsiteX0" fmla="*/ 0 w 664464"/>
              <a:gd name="connsiteY0" fmla="*/ 262128 h 262128"/>
              <a:gd name="connsiteX1" fmla="*/ 664464 w 664464"/>
              <a:gd name="connsiteY1" fmla="*/ 262128 h 262128"/>
              <a:gd name="connsiteX2" fmla="*/ 664464 w 664464"/>
              <a:gd name="connsiteY2" fmla="*/ 0 h 262128"/>
              <a:gd name="connsiteX3" fmla="*/ 0 w 664464"/>
              <a:gd name="connsiteY3" fmla="*/ 0 h 262128"/>
              <a:gd name="connsiteX4" fmla="*/ 0 w 664464"/>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4464" h="262128">
                <a:moveTo>
                  <a:pt x="0" y="262128"/>
                </a:moveTo>
                <a:lnTo>
                  <a:pt x="664464" y="262128"/>
                </a:lnTo>
                <a:lnTo>
                  <a:pt x="664464"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398520"/>
            <a:ext cx="688848" cy="262127"/>
          </a:xfrm>
          <a:custGeom>
            <a:avLst/>
            <a:gdLst>
              <a:gd name="connsiteX0" fmla="*/ 0 w 688848"/>
              <a:gd name="connsiteY0" fmla="*/ 262127 h 262127"/>
              <a:gd name="connsiteX1" fmla="*/ 688848 w 688848"/>
              <a:gd name="connsiteY1" fmla="*/ 262127 h 262127"/>
              <a:gd name="connsiteX2" fmla="*/ 688848 w 688848"/>
              <a:gd name="connsiteY2" fmla="*/ 0 h 262127"/>
              <a:gd name="connsiteX3" fmla="*/ 0 w 688848"/>
              <a:gd name="connsiteY3" fmla="*/ 0 h 262127"/>
              <a:gd name="connsiteX4" fmla="*/ 0 w 68884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8848" h="262127">
                <a:moveTo>
                  <a:pt x="0" y="262127"/>
                </a:moveTo>
                <a:lnTo>
                  <a:pt x="688848" y="262127"/>
                </a:lnTo>
                <a:lnTo>
                  <a:pt x="68884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3032760"/>
            <a:ext cx="792479" cy="262127"/>
          </a:xfrm>
          <a:custGeom>
            <a:avLst/>
            <a:gdLst>
              <a:gd name="connsiteX0" fmla="*/ 0 w 792479"/>
              <a:gd name="connsiteY0" fmla="*/ 262127 h 262127"/>
              <a:gd name="connsiteX1" fmla="*/ 792479 w 792479"/>
              <a:gd name="connsiteY1" fmla="*/ 262127 h 262127"/>
              <a:gd name="connsiteX2" fmla="*/ 792479 w 792479"/>
              <a:gd name="connsiteY2" fmla="*/ 0 h 262127"/>
              <a:gd name="connsiteX3" fmla="*/ 0 w 792479"/>
              <a:gd name="connsiteY3" fmla="*/ 0 h 262127"/>
              <a:gd name="connsiteX4" fmla="*/ 0 w 7924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79" h="262127">
                <a:moveTo>
                  <a:pt x="0" y="262127"/>
                </a:moveTo>
                <a:lnTo>
                  <a:pt x="792479" y="262127"/>
                </a:lnTo>
                <a:lnTo>
                  <a:pt x="792479"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667000"/>
            <a:ext cx="969264" cy="260604"/>
          </a:xfrm>
          <a:custGeom>
            <a:avLst/>
            <a:gdLst>
              <a:gd name="connsiteX0" fmla="*/ 0 w 969264"/>
              <a:gd name="connsiteY0" fmla="*/ 260604 h 260604"/>
              <a:gd name="connsiteX1" fmla="*/ 969264 w 969264"/>
              <a:gd name="connsiteY1" fmla="*/ 260604 h 260604"/>
              <a:gd name="connsiteX2" fmla="*/ 969264 w 969264"/>
              <a:gd name="connsiteY2" fmla="*/ 0 h 260604"/>
              <a:gd name="connsiteX3" fmla="*/ 0 w 969264"/>
              <a:gd name="connsiteY3" fmla="*/ 0 h 260604"/>
              <a:gd name="connsiteX4" fmla="*/ 0 w 969264"/>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9264" h="260604">
                <a:moveTo>
                  <a:pt x="0" y="260604"/>
                </a:moveTo>
                <a:lnTo>
                  <a:pt x="969264" y="260604"/>
                </a:lnTo>
                <a:lnTo>
                  <a:pt x="969264"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2299716"/>
            <a:ext cx="1082040" cy="262127"/>
          </a:xfrm>
          <a:custGeom>
            <a:avLst/>
            <a:gdLst>
              <a:gd name="connsiteX0" fmla="*/ 0 w 1082040"/>
              <a:gd name="connsiteY0" fmla="*/ 262127 h 262127"/>
              <a:gd name="connsiteX1" fmla="*/ 1082040 w 1082040"/>
              <a:gd name="connsiteY1" fmla="*/ 262127 h 262127"/>
              <a:gd name="connsiteX2" fmla="*/ 1082040 w 1082040"/>
              <a:gd name="connsiteY2" fmla="*/ 0 h 262127"/>
              <a:gd name="connsiteX3" fmla="*/ 0 w 1082040"/>
              <a:gd name="connsiteY3" fmla="*/ 0 h 262127"/>
              <a:gd name="connsiteX4" fmla="*/ 0 w 10820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82040" h="262127">
                <a:moveTo>
                  <a:pt x="0" y="262127"/>
                </a:moveTo>
                <a:lnTo>
                  <a:pt x="1082040" y="262127"/>
                </a:lnTo>
                <a:lnTo>
                  <a:pt x="108204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933955"/>
            <a:ext cx="1293876" cy="262127"/>
          </a:xfrm>
          <a:custGeom>
            <a:avLst/>
            <a:gdLst>
              <a:gd name="connsiteX0" fmla="*/ 0 w 1293876"/>
              <a:gd name="connsiteY0" fmla="*/ 262127 h 262127"/>
              <a:gd name="connsiteX1" fmla="*/ 1293876 w 1293876"/>
              <a:gd name="connsiteY1" fmla="*/ 262127 h 262127"/>
              <a:gd name="connsiteX2" fmla="*/ 1293876 w 1293876"/>
              <a:gd name="connsiteY2" fmla="*/ 0 h 262127"/>
              <a:gd name="connsiteX3" fmla="*/ 0 w 1293876"/>
              <a:gd name="connsiteY3" fmla="*/ 0 h 262127"/>
              <a:gd name="connsiteX4" fmla="*/ 0 w 12938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93876" h="262127">
                <a:moveTo>
                  <a:pt x="0" y="262127"/>
                </a:moveTo>
                <a:lnTo>
                  <a:pt x="1293876" y="262127"/>
                </a:lnTo>
                <a:lnTo>
                  <a:pt x="12938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566672"/>
            <a:ext cx="2124455" cy="262127"/>
          </a:xfrm>
          <a:custGeom>
            <a:avLst/>
            <a:gdLst>
              <a:gd name="connsiteX0" fmla="*/ 0 w 2124455"/>
              <a:gd name="connsiteY0" fmla="*/ 262127 h 262127"/>
              <a:gd name="connsiteX1" fmla="*/ 2124455 w 2124455"/>
              <a:gd name="connsiteY1" fmla="*/ 262127 h 262127"/>
              <a:gd name="connsiteX2" fmla="*/ 2124455 w 2124455"/>
              <a:gd name="connsiteY2" fmla="*/ 0 h 262127"/>
              <a:gd name="connsiteX3" fmla="*/ 0 w 2124455"/>
              <a:gd name="connsiteY3" fmla="*/ 0 h 262127"/>
              <a:gd name="connsiteX4" fmla="*/ 0 w 21244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24455" h="262127">
                <a:moveTo>
                  <a:pt x="0" y="262127"/>
                </a:moveTo>
                <a:lnTo>
                  <a:pt x="2124455" y="262127"/>
                </a:lnTo>
                <a:lnTo>
                  <a:pt x="2124455"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1200911"/>
            <a:ext cx="2628900" cy="262127"/>
          </a:xfrm>
          <a:custGeom>
            <a:avLst/>
            <a:gdLst>
              <a:gd name="connsiteX0" fmla="*/ 0 w 2628900"/>
              <a:gd name="connsiteY0" fmla="*/ 262127 h 262127"/>
              <a:gd name="connsiteX1" fmla="*/ 2628900 w 2628900"/>
              <a:gd name="connsiteY1" fmla="*/ 262127 h 262127"/>
              <a:gd name="connsiteX2" fmla="*/ 2628900 w 2628900"/>
              <a:gd name="connsiteY2" fmla="*/ 0 h 262127"/>
              <a:gd name="connsiteX3" fmla="*/ 0 w 2628900"/>
              <a:gd name="connsiteY3" fmla="*/ 0 h 262127"/>
              <a:gd name="connsiteX4" fmla="*/ 0 w 262890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28900" h="262127">
                <a:moveTo>
                  <a:pt x="0" y="262127"/>
                </a:moveTo>
                <a:lnTo>
                  <a:pt x="2628900" y="262127"/>
                </a:lnTo>
                <a:lnTo>
                  <a:pt x="262890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8279" y="835152"/>
            <a:ext cx="3019044" cy="260603"/>
          </a:xfrm>
          <a:custGeom>
            <a:avLst/>
            <a:gdLst>
              <a:gd name="connsiteX0" fmla="*/ 0 w 3019044"/>
              <a:gd name="connsiteY0" fmla="*/ 260603 h 260603"/>
              <a:gd name="connsiteX1" fmla="*/ 3019044 w 3019044"/>
              <a:gd name="connsiteY1" fmla="*/ 260603 h 260603"/>
              <a:gd name="connsiteX2" fmla="*/ 3019044 w 3019044"/>
              <a:gd name="connsiteY2" fmla="*/ 0 h 260603"/>
              <a:gd name="connsiteX3" fmla="*/ 0 w 3019044"/>
              <a:gd name="connsiteY3" fmla="*/ 0 h 260603"/>
              <a:gd name="connsiteX4" fmla="*/ 0 w 301904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19044" h="260603">
                <a:moveTo>
                  <a:pt x="0" y="260603"/>
                </a:moveTo>
                <a:lnTo>
                  <a:pt x="3019044" y="260603"/>
                </a:lnTo>
                <a:lnTo>
                  <a:pt x="301904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810000" y="1219200"/>
            <a:ext cx="762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2</a:t>
            </a:r>
          </a:p>
        </p:txBody>
      </p:sp>
      <p:sp>
        <p:nvSpPr>
          <p:cNvPr id="1025" name="TextBox 1"/>
          <p:cNvSpPr txBox="1"/>
          <p:nvPr/>
        </p:nvSpPr>
        <p:spPr>
          <a:xfrm>
            <a:off x="3771900" y="1587500"/>
            <a:ext cx="152400" cy="27559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6"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细分行业应用盘点——移动视频</a:t>
            </a:r>
          </a:p>
        </p:txBody>
      </p:sp>
      <p:sp>
        <p:nvSpPr>
          <p:cNvPr id="1028"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移动视频用户覆盖比例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29" name="TextBox 1"/>
          <p:cNvSpPr txBox="1"/>
          <p:nvPr/>
        </p:nvSpPr>
        <p:spPr>
          <a:xfrm>
            <a:off x="406400" y="1358900"/>
            <a:ext cx="2298700" cy="190500"/>
          </a:xfrm>
          <a:prstGeom prst="rect">
            <a:avLst/>
          </a:prstGeom>
          <a:noFill/>
        </p:spPr>
        <p:txBody>
          <a:bodyPr wrap="none" lIns="0" tIns="0" rIns="0" rtlCol="0">
            <a:spAutoFit/>
          </a:bodyPr>
          <a:lstStyle/>
          <a:p>
            <a:pPr>
              <a:lnSpc>
                <a:spcPts val="1500"/>
              </a:lnSpc>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移动视频类应用中，腾讯视频以</a:t>
            </a:r>
          </a:p>
        </p:txBody>
      </p:sp>
      <p:sp>
        <p:nvSpPr>
          <p:cNvPr id="1030" name="TextBox 1"/>
          <p:cNvSpPr txBox="1"/>
          <p:nvPr/>
        </p:nvSpPr>
        <p:spPr>
          <a:xfrm>
            <a:off x="584200" y="1638300"/>
            <a:ext cx="2489200" cy="2984500"/>
          </a:xfrm>
          <a:prstGeom prst="rect">
            <a:avLst/>
          </a:prstGeom>
          <a:noFill/>
        </p:spPr>
        <p:txBody>
          <a:bodyPr wrap="none" lIns="0" tIns="0" rIns="0" rtlCol="0">
            <a:spAutoFit/>
          </a:bodyPr>
          <a:lstStyle/>
          <a:p>
            <a:pPr>
              <a:lnSpc>
                <a:spcPts val="1500"/>
              </a:lnSpc>
              <a:tabLst>
                <a:tab pos="50800" algn="l"/>
              </a:tabLst>
            </a:pPr>
            <a:r>
              <a:rPr lang="en-US" altLang="zh-CN" sz="1200" dirty="0" smtClean="0">
                <a:solidFill>
                  <a:srgbClr val="8087A4"/>
                </a:solidFill>
                <a:latin typeface="Tahoma" pitchFamily="18" charset="0"/>
                <a:cs typeface="Tahoma" pitchFamily="18" charset="0"/>
              </a:rPr>
              <a:t>27.7%</a:t>
            </a:r>
            <a:r>
              <a:rPr lang="en-US" altLang="zh-CN" sz="1200" dirty="0" smtClean="0">
                <a:solidFill>
                  <a:srgbClr val="8087A4"/>
                </a:solidFill>
                <a:latin typeface="Microsoft YaHei UI" pitchFamily="18" charset="0"/>
                <a:cs typeface="Microsoft YaHei UI" pitchFamily="18" charset="0"/>
              </a:rPr>
              <a:t>的用户覆盖比例居首，其次为</a:t>
            </a:r>
          </a:p>
          <a:p>
            <a:pPr>
              <a:lnSpc>
                <a:spcPts val="2100"/>
              </a:lnSpc>
              <a:tabLst>
                <a:tab pos="50800" algn="l"/>
              </a:tabLst>
            </a:pPr>
            <a:r>
              <a:rPr lang="en-US" altLang="zh-CN" sz="1200" dirty="0" smtClean="0">
                <a:solidFill>
                  <a:srgbClr val="8087A4"/>
                </a:solidFill>
                <a:latin typeface="Microsoft YaHei UI" pitchFamily="18" charset="0"/>
                <a:cs typeface="Microsoft YaHei UI" pitchFamily="18" charset="0"/>
              </a:rPr>
              <a:t>优酷与爱奇艺，三者用户覆盖均接近</a:t>
            </a:r>
          </a:p>
          <a:p>
            <a:pPr>
              <a:lnSpc>
                <a:spcPts val="2100"/>
              </a:lnSpc>
              <a:tabLst>
                <a:tab pos="50800" algn="l"/>
              </a:tabLst>
            </a:pPr>
            <a:r>
              <a:rPr lang="en-US" altLang="zh-CN" sz="1200" dirty="0" smtClean="0">
                <a:solidFill>
                  <a:srgbClr val="8087A4"/>
                </a:solidFill>
                <a:latin typeface="Microsoft YaHei UI" pitchFamily="18" charset="0"/>
                <a:cs typeface="Microsoft YaHei UI" pitchFamily="18" charset="0"/>
              </a:rPr>
              <a:t>或超过</a:t>
            </a:r>
            <a:r>
              <a:rPr lang="en-US" altLang="zh-CN" sz="1200" dirty="0" smtClean="0">
                <a:solidFill>
                  <a:srgbClr val="8087A4"/>
                </a:solidFill>
                <a:latin typeface="Tahoma" pitchFamily="18" charset="0"/>
                <a:cs typeface="Tahoma" pitchFamily="18" charset="0"/>
              </a:rPr>
              <a:t>20%</a:t>
            </a:r>
            <a:r>
              <a:rPr lang="en-US" altLang="zh-CN" sz="1200" dirty="0" smtClean="0">
                <a:solidFill>
                  <a:srgbClr val="8087A4"/>
                </a:solidFill>
                <a:latin typeface="Microsoft YaHei UI" pitchFamily="18" charset="0"/>
                <a:cs typeface="Microsoft YaHei UI" pitchFamily="18" charset="0"/>
              </a:rPr>
              <a:t>，属第一梯队。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1" name="TextBox 1"/>
          <p:cNvSpPr txBox="1"/>
          <p:nvPr/>
        </p:nvSpPr>
        <p:spPr>
          <a:xfrm>
            <a:off x="5486400" y="2006600"/>
            <a:ext cx="1016000" cy="2336800"/>
          </a:xfrm>
          <a:prstGeom prst="rect">
            <a:avLst/>
          </a:prstGeom>
          <a:noFill/>
        </p:spPr>
        <p:txBody>
          <a:bodyPr wrap="none" lIns="0" tIns="0" rIns="0" rtlCol="0">
            <a:spAutoFit/>
          </a:bodyPr>
          <a:lstStyle/>
          <a:p>
            <a:pPr>
              <a:lnSpc>
                <a:spcPts val="11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8.9%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7.3%</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6.3%</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sz="1200" b="1" dirty="0" smtClean="0">
                <a:solidFill>
                  <a:srgbClr val="FFFFFF"/>
                </a:solidFill>
                <a:latin typeface="Times New Roman" pitchFamily="18" charset="0"/>
                <a:cs typeface="Times New Roman" pitchFamily="18" charset="0"/>
              </a:rPr>
              <a:t>5.7%</a:t>
            </a:r>
          </a:p>
        </p:txBody>
      </p:sp>
      <p:sp>
        <p:nvSpPr>
          <p:cNvPr id="1032" name="TextBox 1"/>
          <p:cNvSpPr txBox="1"/>
          <p:nvPr/>
        </p:nvSpPr>
        <p:spPr>
          <a:xfrm>
            <a:off x="6896100" y="1638300"/>
            <a:ext cx="4318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19.5%</a:t>
            </a:r>
          </a:p>
        </p:txBody>
      </p:sp>
      <p:sp>
        <p:nvSpPr>
          <p:cNvPr id="1033" name="TextBox 1"/>
          <p:cNvSpPr txBox="1"/>
          <p:nvPr/>
        </p:nvSpPr>
        <p:spPr>
          <a:xfrm>
            <a:off x="7404100" y="12700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24.1%</a:t>
            </a:r>
          </a:p>
        </p:txBody>
      </p:sp>
      <p:sp>
        <p:nvSpPr>
          <p:cNvPr id="1034" name="TextBox 1"/>
          <p:cNvSpPr txBox="1"/>
          <p:nvPr/>
        </p:nvSpPr>
        <p:spPr>
          <a:xfrm>
            <a:off x="77978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27.7%</a:t>
            </a:r>
          </a:p>
        </p:txBody>
      </p:sp>
      <p:sp>
        <p:nvSpPr>
          <p:cNvPr id="1035" name="TextBox 1"/>
          <p:cNvSpPr txBox="1"/>
          <p:nvPr/>
        </p:nvSpPr>
        <p:spPr>
          <a:xfrm>
            <a:off x="4521200" y="1587500"/>
            <a:ext cx="622300" cy="2743200"/>
          </a:xfrm>
          <a:prstGeom prst="rect">
            <a:avLst/>
          </a:prstGeom>
          <a:noFill/>
        </p:spPr>
        <p:txBody>
          <a:bodyPr wrap="none" lIns="0" tIns="0" rIns="0" rtlCol="0">
            <a:spAutoFit/>
          </a:bodyPr>
          <a:lstStyle/>
          <a:p>
            <a:pPr>
              <a:lnSpc>
                <a:spcPts val="14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爱奇艺</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搜狐视频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暴风影音</a:t>
            </a:r>
          </a:p>
          <a:p>
            <a:pPr>
              <a:lnSpc>
                <a:spcPts val="1000"/>
              </a:lnSpc>
            </a:pPr>
            <a:endParaRPr lang="en-US" altLang="zh-CN" dirty="0" smtClean="0"/>
          </a:p>
          <a:p>
            <a:pPr>
              <a:lnSpc>
                <a:spcPts val="1800"/>
              </a:lnSpc>
              <a:tabLst>
                <a:tab pos="63500" algn="l"/>
                <a:tab pos="88900" algn="l"/>
                <a:tab pos="114300" algn="l"/>
              </a:tabLst>
            </a:pPr>
            <a:r>
              <a:rPr lang="en-US" altLang="zh-CN" sz="1103" dirty="0" smtClean="0">
                <a:solidFill>
                  <a:srgbClr val="8087A4"/>
                </a:solidFill>
                <a:latin typeface="Microsoft YaHei UI" pitchFamily="18" charset="0"/>
                <a:cs typeface="Microsoft YaHei UI" pitchFamily="18" charset="0"/>
              </a:rPr>
              <a:t>PPTV聚力</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土豆视频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百度视频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乐视视频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PPS影音</a:t>
            </a:r>
          </a:p>
        </p:txBody>
      </p:sp>
      <p:sp>
        <p:nvSpPr>
          <p:cNvPr id="1036" name="TextBox 1"/>
          <p:cNvSpPr txBox="1"/>
          <p:nvPr/>
        </p:nvSpPr>
        <p:spPr>
          <a:xfrm>
            <a:off x="4699000" y="1219200"/>
            <a:ext cx="1397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优</a:t>
            </a:r>
          </a:p>
        </p:txBody>
      </p:sp>
      <p:sp>
        <p:nvSpPr>
          <p:cNvPr id="1037" name="TextBox 1"/>
          <p:cNvSpPr txBox="1"/>
          <p:nvPr/>
        </p:nvSpPr>
        <p:spPr>
          <a:xfrm>
            <a:off x="5003800" y="1219200"/>
            <a:ext cx="1397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酷</a:t>
            </a:r>
          </a:p>
        </p:txBody>
      </p:sp>
      <p:sp>
        <p:nvSpPr>
          <p:cNvPr id="1038"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腾讯视频</a:t>
            </a:r>
          </a:p>
        </p:txBody>
      </p:sp>
      <p:sp>
        <p:nvSpPr>
          <p:cNvPr id="1039" name="TextBox 1"/>
          <p:cNvSpPr txBox="1"/>
          <p:nvPr/>
        </p:nvSpPr>
        <p:spPr>
          <a:xfrm>
            <a:off x="48260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月移动视频应用用户覆盖比例</a:t>
            </a:r>
            <a:r>
              <a:rPr lang="en-US" altLang="zh-CN" sz="1200" b="1" dirty="0" smtClean="0">
                <a:solidFill>
                  <a:srgbClr val="585E79"/>
                </a:solidFill>
                <a:latin typeface="Tahoma" pitchFamily="18" charset="0"/>
                <a:cs typeface="Tahoma" pitchFamily="18" charset="0"/>
              </a:rPr>
              <a:t>TOP10</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081140" y="2043455"/>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403972" y="2043455"/>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81140" y="2514371"/>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403972" y="2514371"/>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081140" y="2985160"/>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403972" y="2985160"/>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081140" y="3456076"/>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403972" y="3456076"/>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081140" y="3926903"/>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403972" y="3926903"/>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389685" y="1793811"/>
            <a:ext cx="57150" cy="2382812"/>
          </a:xfrm>
          <a:custGeom>
            <a:avLst/>
            <a:gdLst>
              <a:gd name="connsiteX0" fmla="*/ 14287 w 57150"/>
              <a:gd name="connsiteY0" fmla="*/ 14287 h 2382812"/>
              <a:gd name="connsiteX1" fmla="*/ 14287 w 57150"/>
              <a:gd name="connsiteY1" fmla="*/ 2368524 h 2382812"/>
            </a:gdLst>
            <a:ahLst/>
            <a:cxnLst>
              <a:cxn ang="0">
                <a:pos x="connsiteX0" y="connsiteY0"/>
              </a:cxn>
              <a:cxn ang="1">
                <a:pos x="connsiteX1" y="connsiteY1"/>
              </a:cxn>
            </a:cxnLst>
            <a:rect l="l" t="t" r="r" b="b"/>
            <a:pathLst>
              <a:path w="57150" h="2382812">
                <a:moveTo>
                  <a:pt x="14287" y="14287"/>
                </a:moveTo>
                <a:lnTo>
                  <a:pt x="14287" y="236852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339597" y="4012438"/>
            <a:ext cx="5531103" cy="21844"/>
          </a:xfrm>
          <a:custGeom>
            <a:avLst/>
            <a:gdLst>
              <a:gd name="connsiteX0" fmla="*/ 6350 w 5531103"/>
              <a:gd name="connsiteY0" fmla="*/ 6350 h 21844"/>
              <a:gd name="connsiteX1" fmla="*/ 5524754 w 5531103"/>
              <a:gd name="connsiteY1" fmla="*/ 6350 h 21844"/>
            </a:gdLst>
            <a:ahLst/>
            <a:cxnLst>
              <a:cxn ang="0">
                <a:pos x="connsiteX0" y="connsiteY0"/>
              </a:cxn>
              <a:cxn ang="1">
                <a:pos x="connsiteX1" y="connsiteY1"/>
              </a:cxn>
            </a:cxnLst>
            <a:rect l="l" t="t" r="r" b="b"/>
            <a:pathLst>
              <a:path w="5531103" h="21844">
                <a:moveTo>
                  <a:pt x="6350" y="6350"/>
                </a:moveTo>
                <a:lnTo>
                  <a:pt x="5524754"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562355" y="2162555"/>
            <a:ext cx="5085587" cy="1575816"/>
          </a:xfrm>
          <a:custGeom>
            <a:avLst/>
            <a:gdLst>
              <a:gd name="connsiteX0" fmla="*/ 13716 w 5085587"/>
              <a:gd name="connsiteY0" fmla="*/ 1562100 h 1575816"/>
              <a:gd name="connsiteX1" fmla="*/ 473963 w 5085587"/>
              <a:gd name="connsiteY1" fmla="*/ 1464564 h 1575816"/>
              <a:gd name="connsiteX2" fmla="*/ 932688 w 5085587"/>
              <a:gd name="connsiteY2" fmla="*/ 1322832 h 1575816"/>
              <a:gd name="connsiteX3" fmla="*/ 1392936 w 5085587"/>
              <a:gd name="connsiteY3" fmla="*/ 1235964 h 1575816"/>
              <a:gd name="connsiteX4" fmla="*/ 1853183 w 5085587"/>
              <a:gd name="connsiteY4" fmla="*/ 1159764 h 1575816"/>
              <a:gd name="connsiteX5" fmla="*/ 2313432 w 5085587"/>
              <a:gd name="connsiteY5" fmla="*/ 975360 h 1575816"/>
              <a:gd name="connsiteX6" fmla="*/ 2772155 w 5085587"/>
              <a:gd name="connsiteY6" fmla="*/ 708660 h 1575816"/>
              <a:gd name="connsiteX7" fmla="*/ 3232403 w 5085587"/>
              <a:gd name="connsiteY7" fmla="*/ 472439 h 1575816"/>
              <a:gd name="connsiteX8" fmla="*/ 3692652 w 5085587"/>
              <a:gd name="connsiteY8" fmla="*/ 416051 h 1575816"/>
              <a:gd name="connsiteX9" fmla="*/ 4152900 w 5085587"/>
              <a:gd name="connsiteY9" fmla="*/ 205739 h 1575816"/>
              <a:gd name="connsiteX10" fmla="*/ 4613147 w 5085587"/>
              <a:gd name="connsiteY10" fmla="*/ 39623 h 1575816"/>
              <a:gd name="connsiteX11" fmla="*/ 5071872 w 5085587"/>
              <a:gd name="connsiteY11" fmla="*/ 13716 h 15758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1575816">
                <a:moveTo>
                  <a:pt x="13716" y="1562100"/>
                </a:moveTo>
                <a:lnTo>
                  <a:pt x="473963" y="1464564"/>
                </a:lnTo>
                <a:lnTo>
                  <a:pt x="932688" y="1322832"/>
                </a:lnTo>
                <a:lnTo>
                  <a:pt x="1392936" y="1235964"/>
                </a:lnTo>
                <a:lnTo>
                  <a:pt x="1853183" y="1159764"/>
                </a:lnTo>
                <a:lnTo>
                  <a:pt x="2313432" y="975360"/>
                </a:lnTo>
                <a:lnTo>
                  <a:pt x="2772155" y="708660"/>
                </a:lnTo>
                <a:lnTo>
                  <a:pt x="3232403" y="472439"/>
                </a:lnTo>
                <a:lnTo>
                  <a:pt x="3692652" y="416051"/>
                </a:lnTo>
                <a:lnTo>
                  <a:pt x="4152900" y="205739"/>
                </a:lnTo>
                <a:lnTo>
                  <a:pt x="4613147" y="39623"/>
                </a:lnTo>
                <a:lnTo>
                  <a:pt x="5071872"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62355" y="2400300"/>
            <a:ext cx="5085587" cy="990599"/>
          </a:xfrm>
          <a:custGeom>
            <a:avLst/>
            <a:gdLst>
              <a:gd name="connsiteX0" fmla="*/ 13716 w 5085587"/>
              <a:gd name="connsiteY0" fmla="*/ 976884 h 990599"/>
              <a:gd name="connsiteX1" fmla="*/ 473963 w 5085587"/>
              <a:gd name="connsiteY1" fmla="*/ 858011 h 990599"/>
              <a:gd name="connsiteX2" fmla="*/ 932688 w 5085587"/>
              <a:gd name="connsiteY2" fmla="*/ 795527 h 990599"/>
              <a:gd name="connsiteX3" fmla="*/ 1392936 w 5085587"/>
              <a:gd name="connsiteY3" fmla="*/ 781811 h 990599"/>
              <a:gd name="connsiteX4" fmla="*/ 1853183 w 5085587"/>
              <a:gd name="connsiteY4" fmla="*/ 743711 h 990599"/>
              <a:gd name="connsiteX5" fmla="*/ 2313432 w 5085587"/>
              <a:gd name="connsiteY5" fmla="*/ 574548 h 990599"/>
              <a:gd name="connsiteX6" fmla="*/ 2772155 w 5085587"/>
              <a:gd name="connsiteY6" fmla="*/ 422148 h 990599"/>
              <a:gd name="connsiteX7" fmla="*/ 3232403 w 5085587"/>
              <a:gd name="connsiteY7" fmla="*/ 341376 h 990599"/>
              <a:gd name="connsiteX8" fmla="*/ 3692652 w 5085587"/>
              <a:gd name="connsiteY8" fmla="*/ 402335 h 990599"/>
              <a:gd name="connsiteX9" fmla="*/ 4152900 w 5085587"/>
              <a:gd name="connsiteY9" fmla="*/ 214883 h 990599"/>
              <a:gd name="connsiteX10" fmla="*/ 4613147 w 5085587"/>
              <a:gd name="connsiteY10" fmla="*/ 59435 h 990599"/>
              <a:gd name="connsiteX11" fmla="*/ 5071872 w 5085587"/>
              <a:gd name="connsiteY11" fmla="*/ 13716 h 990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990599">
                <a:moveTo>
                  <a:pt x="13716" y="976884"/>
                </a:moveTo>
                <a:lnTo>
                  <a:pt x="473963" y="858011"/>
                </a:lnTo>
                <a:lnTo>
                  <a:pt x="932688" y="795527"/>
                </a:lnTo>
                <a:lnTo>
                  <a:pt x="1392936" y="781811"/>
                </a:lnTo>
                <a:lnTo>
                  <a:pt x="1853183" y="743711"/>
                </a:lnTo>
                <a:lnTo>
                  <a:pt x="2313432" y="574548"/>
                </a:lnTo>
                <a:lnTo>
                  <a:pt x="2772155" y="422148"/>
                </a:lnTo>
                <a:lnTo>
                  <a:pt x="3232403" y="341376"/>
                </a:lnTo>
                <a:lnTo>
                  <a:pt x="3692652" y="402335"/>
                </a:lnTo>
                <a:lnTo>
                  <a:pt x="4152900" y="214883"/>
                </a:lnTo>
                <a:lnTo>
                  <a:pt x="4613147" y="59435"/>
                </a:lnTo>
                <a:lnTo>
                  <a:pt x="5071872"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562355" y="2708148"/>
            <a:ext cx="5085587" cy="897635"/>
          </a:xfrm>
          <a:custGeom>
            <a:avLst/>
            <a:gdLst>
              <a:gd name="connsiteX0" fmla="*/ 13716 w 5085587"/>
              <a:gd name="connsiteY0" fmla="*/ 883919 h 897635"/>
              <a:gd name="connsiteX1" fmla="*/ 473963 w 5085587"/>
              <a:gd name="connsiteY1" fmla="*/ 723899 h 897635"/>
              <a:gd name="connsiteX2" fmla="*/ 932688 w 5085587"/>
              <a:gd name="connsiteY2" fmla="*/ 652272 h 897635"/>
              <a:gd name="connsiteX3" fmla="*/ 1392936 w 5085587"/>
              <a:gd name="connsiteY3" fmla="*/ 669036 h 897635"/>
              <a:gd name="connsiteX4" fmla="*/ 1853183 w 5085587"/>
              <a:gd name="connsiteY4" fmla="*/ 640080 h 897635"/>
              <a:gd name="connsiteX5" fmla="*/ 2313432 w 5085587"/>
              <a:gd name="connsiteY5" fmla="*/ 467867 h 897635"/>
              <a:gd name="connsiteX6" fmla="*/ 2772155 w 5085587"/>
              <a:gd name="connsiteY6" fmla="*/ 248411 h 897635"/>
              <a:gd name="connsiteX7" fmla="*/ 3232403 w 5085587"/>
              <a:gd name="connsiteY7" fmla="*/ 179831 h 897635"/>
              <a:gd name="connsiteX8" fmla="*/ 3692652 w 5085587"/>
              <a:gd name="connsiteY8" fmla="*/ 265175 h 897635"/>
              <a:gd name="connsiteX9" fmla="*/ 4152900 w 5085587"/>
              <a:gd name="connsiteY9" fmla="*/ 138683 h 897635"/>
              <a:gd name="connsiteX10" fmla="*/ 4613147 w 5085587"/>
              <a:gd name="connsiteY10" fmla="*/ 36575 h 897635"/>
              <a:gd name="connsiteX11" fmla="*/ 5071872 w 5085587"/>
              <a:gd name="connsiteY11" fmla="*/ 13716 h 8976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897635">
                <a:moveTo>
                  <a:pt x="13716" y="883919"/>
                </a:moveTo>
                <a:lnTo>
                  <a:pt x="473963" y="723899"/>
                </a:lnTo>
                <a:lnTo>
                  <a:pt x="932688" y="652272"/>
                </a:lnTo>
                <a:lnTo>
                  <a:pt x="1392936" y="669036"/>
                </a:lnTo>
                <a:lnTo>
                  <a:pt x="1853183" y="640080"/>
                </a:lnTo>
                <a:lnTo>
                  <a:pt x="2313432" y="467867"/>
                </a:lnTo>
                <a:lnTo>
                  <a:pt x="2772155" y="248411"/>
                </a:lnTo>
                <a:lnTo>
                  <a:pt x="3232403" y="179831"/>
                </a:lnTo>
                <a:lnTo>
                  <a:pt x="3692652" y="265175"/>
                </a:lnTo>
                <a:lnTo>
                  <a:pt x="4152900" y="138683"/>
                </a:lnTo>
                <a:lnTo>
                  <a:pt x="4613147" y="36575"/>
                </a:lnTo>
                <a:lnTo>
                  <a:pt x="5071872"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62355" y="3215639"/>
            <a:ext cx="5085587" cy="519684"/>
          </a:xfrm>
          <a:custGeom>
            <a:avLst/>
            <a:gdLst>
              <a:gd name="connsiteX0" fmla="*/ 13716 w 5085587"/>
              <a:gd name="connsiteY0" fmla="*/ 505968 h 519684"/>
              <a:gd name="connsiteX1" fmla="*/ 473963 w 5085587"/>
              <a:gd name="connsiteY1" fmla="*/ 443483 h 519684"/>
              <a:gd name="connsiteX2" fmla="*/ 932688 w 5085587"/>
              <a:gd name="connsiteY2" fmla="*/ 402336 h 519684"/>
              <a:gd name="connsiteX3" fmla="*/ 1392936 w 5085587"/>
              <a:gd name="connsiteY3" fmla="*/ 397763 h 519684"/>
              <a:gd name="connsiteX4" fmla="*/ 1853183 w 5085587"/>
              <a:gd name="connsiteY4" fmla="*/ 390144 h 519684"/>
              <a:gd name="connsiteX5" fmla="*/ 2313432 w 5085587"/>
              <a:gd name="connsiteY5" fmla="*/ 312419 h 519684"/>
              <a:gd name="connsiteX6" fmla="*/ 2772155 w 5085587"/>
              <a:gd name="connsiteY6" fmla="*/ 211836 h 519684"/>
              <a:gd name="connsiteX7" fmla="*/ 3232403 w 5085587"/>
              <a:gd name="connsiteY7" fmla="*/ 166116 h 519684"/>
              <a:gd name="connsiteX8" fmla="*/ 3692652 w 5085587"/>
              <a:gd name="connsiteY8" fmla="*/ 182880 h 519684"/>
              <a:gd name="connsiteX9" fmla="*/ 4152900 w 5085587"/>
              <a:gd name="connsiteY9" fmla="*/ 86868 h 519684"/>
              <a:gd name="connsiteX10" fmla="*/ 4613147 w 5085587"/>
              <a:gd name="connsiteY10" fmla="*/ 25908 h 519684"/>
              <a:gd name="connsiteX11" fmla="*/ 5071872 w 5085587"/>
              <a:gd name="connsiteY11" fmla="*/ 13716 h 519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519684">
                <a:moveTo>
                  <a:pt x="13716" y="505968"/>
                </a:moveTo>
                <a:lnTo>
                  <a:pt x="473963" y="443483"/>
                </a:lnTo>
                <a:lnTo>
                  <a:pt x="932688" y="402336"/>
                </a:lnTo>
                <a:lnTo>
                  <a:pt x="1392936" y="397763"/>
                </a:lnTo>
                <a:lnTo>
                  <a:pt x="1853183" y="390144"/>
                </a:lnTo>
                <a:lnTo>
                  <a:pt x="2313432" y="312419"/>
                </a:lnTo>
                <a:lnTo>
                  <a:pt x="2772155" y="211836"/>
                </a:lnTo>
                <a:lnTo>
                  <a:pt x="3232403" y="166116"/>
                </a:lnTo>
                <a:lnTo>
                  <a:pt x="3692652" y="182880"/>
                </a:lnTo>
                <a:lnTo>
                  <a:pt x="4152900" y="86868"/>
                </a:lnTo>
                <a:lnTo>
                  <a:pt x="4613147" y="25908"/>
                </a:lnTo>
                <a:lnTo>
                  <a:pt x="5071872"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562355" y="3337560"/>
            <a:ext cx="5085587" cy="342899"/>
          </a:xfrm>
          <a:custGeom>
            <a:avLst/>
            <a:gdLst>
              <a:gd name="connsiteX0" fmla="*/ 13716 w 5085587"/>
              <a:gd name="connsiteY0" fmla="*/ 329183 h 342899"/>
              <a:gd name="connsiteX1" fmla="*/ 473963 w 5085587"/>
              <a:gd name="connsiteY1" fmla="*/ 280415 h 342899"/>
              <a:gd name="connsiteX2" fmla="*/ 932688 w 5085587"/>
              <a:gd name="connsiteY2" fmla="*/ 252983 h 342899"/>
              <a:gd name="connsiteX3" fmla="*/ 1392936 w 5085587"/>
              <a:gd name="connsiteY3" fmla="*/ 248411 h 342899"/>
              <a:gd name="connsiteX4" fmla="*/ 1853183 w 5085587"/>
              <a:gd name="connsiteY4" fmla="*/ 230123 h 342899"/>
              <a:gd name="connsiteX5" fmla="*/ 2313432 w 5085587"/>
              <a:gd name="connsiteY5" fmla="*/ 158495 h 342899"/>
              <a:gd name="connsiteX6" fmla="*/ 2772155 w 5085587"/>
              <a:gd name="connsiteY6" fmla="*/ 79247 h 342899"/>
              <a:gd name="connsiteX7" fmla="*/ 3232403 w 5085587"/>
              <a:gd name="connsiteY7" fmla="*/ 74675 h 342899"/>
              <a:gd name="connsiteX8" fmla="*/ 3692652 w 5085587"/>
              <a:gd name="connsiteY8" fmla="*/ 114299 h 342899"/>
              <a:gd name="connsiteX9" fmla="*/ 4152900 w 5085587"/>
              <a:gd name="connsiteY9" fmla="*/ 65531 h 342899"/>
              <a:gd name="connsiteX10" fmla="*/ 4613147 w 5085587"/>
              <a:gd name="connsiteY10" fmla="*/ 13715 h 342899"/>
              <a:gd name="connsiteX11" fmla="*/ 5071872 w 5085587"/>
              <a:gd name="connsiteY11" fmla="*/ 19811 h 3428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42899">
                <a:moveTo>
                  <a:pt x="13716" y="329183"/>
                </a:moveTo>
                <a:lnTo>
                  <a:pt x="473963" y="280415"/>
                </a:lnTo>
                <a:lnTo>
                  <a:pt x="932688" y="252983"/>
                </a:lnTo>
                <a:lnTo>
                  <a:pt x="1392936" y="248411"/>
                </a:lnTo>
                <a:lnTo>
                  <a:pt x="1853183" y="230123"/>
                </a:lnTo>
                <a:lnTo>
                  <a:pt x="2313432" y="158495"/>
                </a:lnTo>
                <a:lnTo>
                  <a:pt x="2772155" y="79247"/>
                </a:lnTo>
                <a:lnTo>
                  <a:pt x="3232403" y="74675"/>
                </a:lnTo>
                <a:lnTo>
                  <a:pt x="3692652" y="114299"/>
                </a:lnTo>
                <a:lnTo>
                  <a:pt x="4152900" y="65531"/>
                </a:lnTo>
                <a:lnTo>
                  <a:pt x="4613147" y="13715"/>
                </a:lnTo>
                <a:lnTo>
                  <a:pt x="5071872" y="19811"/>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562355" y="3412236"/>
            <a:ext cx="5085587" cy="326135"/>
          </a:xfrm>
          <a:custGeom>
            <a:avLst/>
            <a:gdLst>
              <a:gd name="connsiteX0" fmla="*/ 13716 w 5085587"/>
              <a:gd name="connsiteY0" fmla="*/ 312419 h 326135"/>
              <a:gd name="connsiteX1" fmla="*/ 473963 w 5085587"/>
              <a:gd name="connsiteY1" fmla="*/ 249935 h 326135"/>
              <a:gd name="connsiteX2" fmla="*/ 932688 w 5085587"/>
              <a:gd name="connsiteY2" fmla="*/ 214883 h 326135"/>
              <a:gd name="connsiteX3" fmla="*/ 1392936 w 5085587"/>
              <a:gd name="connsiteY3" fmla="*/ 216407 h 326135"/>
              <a:gd name="connsiteX4" fmla="*/ 1853183 w 5085587"/>
              <a:gd name="connsiteY4" fmla="*/ 204215 h 326135"/>
              <a:gd name="connsiteX5" fmla="*/ 2313432 w 5085587"/>
              <a:gd name="connsiteY5" fmla="*/ 128015 h 326135"/>
              <a:gd name="connsiteX6" fmla="*/ 2772155 w 5085587"/>
              <a:gd name="connsiteY6" fmla="*/ 76199 h 326135"/>
              <a:gd name="connsiteX7" fmla="*/ 3232403 w 5085587"/>
              <a:gd name="connsiteY7" fmla="*/ 70103 h 326135"/>
              <a:gd name="connsiteX8" fmla="*/ 3692652 w 5085587"/>
              <a:gd name="connsiteY8" fmla="*/ 111251 h 326135"/>
              <a:gd name="connsiteX9" fmla="*/ 4152900 w 5085587"/>
              <a:gd name="connsiteY9" fmla="*/ 62483 h 326135"/>
              <a:gd name="connsiteX10" fmla="*/ 4613147 w 5085587"/>
              <a:gd name="connsiteY10" fmla="*/ 19811 h 326135"/>
              <a:gd name="connsiteX11" fmla="*/ 5071872 w 5085587"/>
              <a:gd name="connsiteY11" fmla="*/ 13715 h 3261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26135">
                <a:moveTo>
                  <a:pt x="13716" y="312419"/>
                </a:moveTo>
                <a:lnTo>
                  <a:pt x="473963" y="249935"/>
                </a:lnTo>
                <a:lnTo>
                  <a:pt x="932688" y="214883"/>
                </a:lnTo>
                <a:lnTo>
                  <a:pt x="1392936" y="216407"/>
                </a:lnTo>
                <a:lnTo>
                  <a:pt x="1853183" y="204215"/>
                </a:lnTo>
                <a:lnTo>
                  <a:pt x="2313432" y="128015"/>
                </a:lnTo>
                <a:lnTo>
                  <a:pt x="2772155" y="76199"/>
                </a:lnTo>
                <a:lnTo>
                  <a:pt x="3232403" y="70103"/>
                </a:lnTo>
                <a:lnTo>
                  <a:pt x="3692652" y="111251"/>
                </a:lnTo>
                <a:lnTo>
                  <a:pt x="4152900" y="62483"/>
                </a:lnTo>
                <a:lnTo>
                  <a:pt x="4613147" y="19811"/>
                </a:lnTo>
                <a:lnTo>
                  <a:pt x="5071872"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562355" y="3520440"/>
            <a:ext cx="5085587" cy="387095"/>
          </a:xfrm>
          <a:custGeom>
            <a:avLst/>
            <a:gdLst>
              <a:gd name="connsiteX0" fmla="*/ 13716 w 5085587"/>
              <a:gd name="connsiteY0" fmla="*/ 373379 h 387095"/>
              <a:gd name="connsiteX1" fmla="*/ 473963 w 5085587"/>
              <a:gd name="connsiteY1" fmla="*/ 350519 h 387095"/>
              <a:gd name="connsiteX2" fmla="*/ 932688 w 5085587"/>
              <a:gd name="connsiteY2" fmla="*/ 345947 h 387095"/>
              <a:gd name="connsiteX3" fmla="*/ 1392936 w 5085587"/>
              <a:gd name="connsiteY3" fmla="*/ 345947 h 387095"/>
              <a:gd name="connsiteX4" fmla="*/ 1853183 w 5085587"/>
              <a:gd name="connsiteY4" fmla="*/ 333755 h 387095"/>
              <a:gd name="connsiteX5" fmla="*/ 2313432 w 5085587"/>
              <a:gd name="connsiteY5" fmla="*/ 291083 h 387095"/>
              <a:gd name="connsiteX6" fmla="*/ 2772155 w 5085587"/>
              <a:gd name="connsiteY6" fmla="*/ 237744 h 387095"/>
              <a:gd name="connsiteX7" fmla="*/ 3232403 w 5085587"/>
              <a:gd name="connsiteY7" fmla="*/ 208788 h 387095"/>
              <a:gd name="connsiteX8" fmla="*/ 3692652 w 5085587"/>
              <a:gd name="connsiteY8" fmla="*/ 211835 h 387095"/>
              <a:gd name="connsiteX9" fmla="*/ 4152900 w 5085587"/>
              <a:gd name="connsiteY9" fmla="*/ 137159 h 387095"/>
              <a:gd name="connsiteX10" fmla="*/ 4613147 w 5085587"/>
              <a:gd name="connsiteY10" fmla="*/ 65531 h 387095"/>
              <a:gd name="connsiteX11" fmla="*/ 5071872 w 5085587"/>
              <a:gd name="connsiteY11" fmla="*/ 13715 h 3870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87095">
                <a:moveTo>
                  <a:pt x="13716" y="373379"/>
                </a:moveTo>
                <a:lnTo>
                  <a:pt x="473963" y="350519"/>
                </a:lnTo>
                <a:lnTo>
                  <a:pt x="932688" y="345947"/>
                </a:lnTo>
                <a:lnTo>
                  <a:pt x="1392936" y="345947"/>
                </a:lnTo>
                <a:lnTo>
                  <a:pt x="1853183" y="333755"/>
                </a:lnTo>
                <a:lnTo>
                  <a:pt x="2313432" y="291083"/>
                </a:lnTo>
                <a:lnTo>
                  <a:pt x="2772155" y="237744"/>
                </a:lnTo>
                <a:lnTo>
                  <a:pt x="3232403" y="208788"/>
                </a:lnTo>
                <a:lnTo>
                  <a:pt x="3692652" y="211835"/>
                </a:lnTo>
                <a:lnTo>
                  <a:pt x="4152900" y="137159"/>
                </a:lnTo>
                <a:lnTo>
                  <a:pt x="4613147" y="65531"/>
                </a:lnTo>
                <a:lnTo>
                  <a:pt x="507187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562355" y="3512820"/>
            <a:ext cx="5085587" cy="115824"/>
          </a:xfrm>
          <a:custGeom>
            <a:avLst/>
            <a:gdLst>
              <a:gd name="connsiteX0" fmla="*/ 13716 w 5085587"/>
              <a:gd name="connsiteY0" fmla="*/ 102108 h 115824"/>
              <a:gd name="connsiteX1" fmla="*/ 473963 w 5085587"/>
              <a:gd name="connsiteY1" fmla="*/ 39623 h 115824"/>
              <a:gd name="connsiteX2" fmla="*/ 932688 w 5085587"/>
              <a:gd name="connsiteY2" fmla="*/ 38100 h 115824"/>
              <a:gd name="connsiteX3" fmla="*/ 1392936 w 5085587"/>
              <a:gd name="connsiteY3" fmla="*/ 77723 h 115824"/>
              <a:gd name="connsiteX4" fmla="*/ 1853183 w 5085587"/>
              <a:gd name="connsiteY4" fmla="*/ 96011 h 115824"/>
              <a:gd name="connsiteX5" fmla="*/ 2313432 w 5085587"/>
              <a:gd name="connsiteY5" fmla="*/ 53339 h 115824"/>
              <a:gd name="connsiteX6" fmla="*/ 2772155 w 5085587"/>
              <a:gd name="connsiteY6" fmla="*/ 13715 h 115824"/>
              <a:gd name="connsiteX7" fmla="*/ 3232403 w 5085587"/>
              <a:gd name="connsiteY7" fmla="*/ 30479 h 115824"/>
              <a:gd name="connsiteX8" fmla="*/ 3692652 w 5085587"/>
              <a:gd name="connsiteY8" fmla="*/ 83820 h 115824"/>
              <a:gd name="connsiteX9" fmla="*/ 4152900 w 5085587"/>
              <a:gd name="connsiteY9" fmla="*/ 73151 h 115824"/>
              <a:gd name="connsiteX10" fmla="*/ 4613147 w 5085587"/>
              <a:gd name="connsiteY10" fmla="*/ 73151 h 115824"/>
              <a:gd name="connsiteX11" fmla="*/ 5071872 w 5085587"/>
              <a:gd name="connsiteY11" fmla="*/ 85344 h 1158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115824">
                <a:moveTo>
                  <a:pt x="13716" y="102108"/>
                </a:moveTo>
                <a:lnTo>
                  <a:pt x="473963" y="39623"/>
                </a:lnTo>
                <a:lnTo>
                  <a:pt x="932688" y="38100"/>
                </a:lnTo>
                <a:lnTo>
                  <a:pt x="1392936" y="77723"/>
                </a:lnTo>
                <a:lnTo>
                  <a:pt x="1853183" y="96011"/>
                </a:lnTo>
                <a:lnTo>
                  <a:pt x="2313432" y="53339"/>
                </a:lnTo>
                <a:lnTo>
                  <a:pt x="2772155" y="13715"/>
                </a:lnTo>
                <a:lnTo>
                  <a:pt x="3232403" y="30479"/>
                </a:lnTo>
                <a:lnTo>
                  <a:pt x="3692652" y="83820"/>
                </a:lnTo>
                <a:lnTo>
                  <a:pt x="4152900" y="73151"/>
                </a:lnTo>
                <a:lnTo>
                  <a:pt x="4613147" y="73151"/>
                </a:lnTo>
                <a:lnTo>
                  <a:pt x="5071872" y="85344"/>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62355" y="3499104"/>
            <a:ext cx="5085587" cy="217931"/>
          </a:xfrm>
          <a:custGeom>
            <a:avLst/>
            <a:gdLst>
              <a:gd name="connsiteX0" fmla="*/ 13716 w 5085587"/>
              <a:gd name="connsiteY0" fmla="*/ 204215 h 217931"/>
              <a:gd name="connsiteX1" fmla="*/ 473963 w 5085587"/>
              <a:gd name="connsiteY1" fmla="*/ 115823 h 217931"/>
              <a:gd name="connsiteX2" fmla="*/ 932688 w 5085587"/>
              <a:gd name="connsiteY2" fmla="*/ 82295 h 217931"/>
              <a:gd name="connsiteX3" fmla="*/ 1392936 w 5085587"/>
              <a:gd name="connsiteY3" fmla="*/ 108203 h 217931"/>
              <a:gd name="connsiteX4" fmla="*/ 1853183 w 5085587"/>
              <a:gd name="connsiteY4" fmla="*/ 115823 h 217931"/>
              <a:gd name="connsiteX5" fmla="*/ 2313432 w 5085587"/>
              <a:gd name="connsiteY5" fmla="*/ 57911 h 217931"/>
              <a:gd name="connsiteX6" fmla="*/ 2772155 w 5085587"/>
              <a:gd name="connsiteY6" fmla="*/ 13715 h 217931"/>
              <a:gd name="connsiteX7" fmla="*/ 3232403 w 5085587"/>
              <a:gd name="connsiteY7" fmla="*/ 50291 h 217931"/>
              <a:gd name="connsiteX8" fmla="*/ 3692652 w 5085587"/>
              <a:gd name="connsiteY8" fmla="*/ 126491 h 217931"/>
              <a:gd name="connsiteX9" fmla="*/ 4152900 w 5085587"/>
              <a:gd name="connsiteY9" fmla="*/ 111251 h 217931"/>
              <a:gd name="connsiteX10" fmla="*/ 4613147 w 5085587"/>
              <a:gd name="connsiteY10" fmla="*/ 111251 h 217931"/>
              <a:gd name="connsiteX11" fmla="*/ 5071872 w 5085587"/>
              <a:gd name="connsiteY11" fmla="*/ 140207 h 21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217931">
                <a:moveTo>
                  <a:pt x="13716" y="204215"/>
                </a:moveTo>
                <a:lnTo>
                  <a:pt x="473963" y="115823"/>
                </a:lnTo>
                <a:lnTo>
                  <a:pt x="932688" y="82295"/>
                </a:lnTo>
                <a:lnTo>
                  <a:pt x="1392936" y="108203"/>
                </a:lnTo>
                <a:lnTo>
                  <a:pt x="1853183" y="115823"/>
                </a:lnTo>
                <a:lnTo>
                  <a:pt x="2313432" y="57911"/>
                </a:lnTo>
                <a:lnTo>
                  <a:pt x="2772155" y="13715"/>
                </a:lnTo>
                <a:lnTo>
                  <a:pt x="3232403" y="50291"/>
                </a:lnTo>
                <a:lnTo>
                  <a:pt x="3692652" y="126491"/>
                </a:lnTo>
                <a:lnTo>
                  <a:pt x="4152900" y="111251"/>
                </a:lnTo>
                <a:lnTo>
                  <a:pt x="4613147" y="111251"/>
                </a:lnTo>
                <a:lnTo>
                  <a:pt x="5071872" y="140207"/>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562355" y="3598164"/>
            <a:ext cx="5085587" cy="289559"/>
          </a:xfrm>
          <a:custGeom>
            <a:avLst/>
            <a:gdLst>
              <a:gd name="connsiteX0" fmla="*/ 13716 w 5085587"/>
              <a:gd name="connsiteY0" fmla="*/ 275844 h 289559"/>
              <a:gd name="connsiteX1" fmla="*/ 473963 w 5085587"/>
              <a:gd name="connsiteY1" fmla="*/ 216407 h 289559"/>
              <a:gd name="connsiteX2" fmla="*/ 932688 w 5085587"/>
              <a:gd name="connsiteY2" fmla="*/ 182879 h 289559"/>
              <a:gd name="connsiteX3" fmla="*/ 1392936 w 5085587"/>
              <a:gd name="connsiteY3" fmla="*/ 192023 h 289559"/>
              <a:gd name="connsiteX4" fmla="*/ 1853183 w 5085587"/>
              <a:gd name="connsiteY4" fmla="*/ 193547 h 289559"/>
              <a:gd name="connsiteX5" fmla="*/ 2313432 w 5085587"/>
              <a:gd name="connsiteY5" fmla="*/ 161544 h 289559"/>
              <a:gd name="connsiteX6" fmla="*/ 2772155 w 5085587"/>
              <a:gd name="connsiteY6" fmla="*/ 120395 h 289559"/>
              <a:gd name="connsiteX7" fmla="*/ 3232403 w 5085587"/>
              <a:gd name="connsiteY7" fmla="*/ 96011 h 289559"/>
              <a:gd name="connsiteX8" fmla="*/ 3692652 w 5085587"/>
              <a:gd name="connsiteY8" fmla="*/ 100583 h 289559"/>
              <a:gd name="connsiteX9" fmla="*/ 4152900 w 5085587"/>
              <a:gd name="connsiteY9" fmla="*/ 64007 h 289559"/>
              <a:gd name="connsiteX10" fmla="*/ 4613147 w 5085587"/>
              <a:gd name="connsiteY10" fmla="*/ 19811 h 289559"/>
              <a:gd name="connsiteX11" fmla="*/ 5071872 w 5085587"/>
              <a:gd name="connsiteY11" fmla="*/ 13715 h 2895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289559">
                <a:moveTo>
                  <a:pt x="13716" y="275844"/>
                </a:moveTo>
                <a:lnTo>
                  <a:pt x="473963" y="216407"/>
                </a:lnTo>
                <a:lnTo>
                  <a:pt x="932688" y="182879"/>
                </a:lnTo>
                <a:lnTo>
                  <a:pt x="1392936" y="192023"/>
                </a:lnTo>
                <a:lnTo>
                  <a:pt x="1853183" y="193547"/>
                </a:lnTo>
                <a:lnTo>
                  <a:pt x="2313432" y="161544"/>
                </a:lnTo>
                <a:lnTo>
                  <a:pt x="2772155" y="120395"/>
                </a:lnTo>
                <a:lnTo>
                  <a:pt x="3232403" y="96011"/>
                </a:lnTo>
                <a:lnTo>
                  <a:pt x="3692652" y="100583"/>
                </a:lnTo>
                <a:lnTo>
                  <a:pt x="4152900" y="64007"/>
                </a:lnTo>
                <a:lnTo>
                  <a:pt x="4613147" y="19811"/>
                </a:lnTo>
                <a:lnTo>
                  <a:pt x="5071872"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627878" y="2078482"/>
            <a:ext cx="21844" cy="104139"/>
          </a:xfrm>
          <a:custGeom>
            <a:avLst/>
            <a:gdLst>
              <a:gd name="connsiteX0" fmla="*/ 6350 w 21844"/>
              <a:gd name="connsiteY0" fmla="*/ 97789 h 104139"/>
              <a:gd name="connsiteX1" fmla="*/ 10921 w 21844"/>
              <a:gd name="connsiteY1" fmla="*/ 6350 h 104139"/>
            </a:gdLst>
            <a:ahLst/>
            <a:cxnLst>
              <a:cxn ang="0">
                <a:pos x="connsiteX0" y="connsiteY0"/>
              </a:cxn>
              <a:cxn ang="1">
                <a:pos x="connsiteX1" y="connsiteY1"/>
              </a:cxn>
            </a:cxnLst>
            <a:rect l="l" t="t" r="r" b="b"/>
            <a:pathLst>
              <a:path w="21844" h="104139">
                <a:moveTo>
                  <a:pt x="6350" y="97789"/>
                </a:moveTo>
                <a:lnTo>
                  <a:pt x="10921"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205728" y="196443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205728" y="2194560"/>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205728" y="242468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205728" y="265633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205728" y="28864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205728" y="311810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205728" y="334822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205728" y="357835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205728" y="381000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205728" y="404012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3660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腾讯视频用户覆盖量居首位，年底较年初增长</a:t>
            </a:r>
            <a:r>
              <a:rPr lang="en-US" altLang="zh-CN" sz="1403" b="1" dirty="0" smtClean="0">
                <a:solidFill>
                  <a:srgbClr val="1B88EA"/>
                </a:solidFill>
                <a:latin typeface="Tahoma" pitchFamily="18" charset="0"/>
                <a:cs typeface="Tahoma" pitchFamily="18" charset="0"/>
              </a:rPr>
              <a:t>529.1%</a:t>
            </a:r>
            <a:r>
              <a:rPr lang="en-US" altLang="zh-CN" sz="1403" b="1" dirty="0" smtClean="0">
                <a:solidFill>
                  <a:srgbClr val="1B88EA"/>
                </a:solidFill>
                <a:latin typeface="Microsoft YaHei UI" pitchFamily="18" charset="0"/>
                <a:cs typeface="Microsoft YaHei UI" pitchFamily="18" charset="0"/>
              </a:rPr>
              <a:t>，土豆、爱奇艺用户规模增幅也较高</a:t>
            </a:r>
          </a:p>
        </p:txBody>
      </p:sp>
      <p:sp>
        <p:nvSpPr>
          <p:cNvPr id="103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3" name="TextBox 1"/>
          <p:cNvSpPr txBox="1"/>
          <p:nvPr/>
        </p:nvSpPr>
        <p:spPr>
          <a:xfrm>
            <a:off x="6159500" y="16002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4" name="TextBox 1"/>
          <p:cNvSpPr txBox="1"/>
          <p:nvPr/>
        </p:nvSpPr>
        <p:spPr>
          <a:xfrm>
            <a:off x="7759700" y="1879600"/>
            <a:ext cx="419100" cy="114300"/>
          </a:xfrm>
          <a:prstGeom prst="rect">
            <a:avLst/>
          </a:prstGeom>
          <a:noFill/>
        </p:spPr>
        <p:txBody>
          <a:bodyPr wrap="none" lIns="0" tIns="0" rIns="0" rtlCol="0">
            <a:spAutoFit/>
          </a:bodyPr>
          <a:lstStyle/>
          <a:p>
            <a:pPr>
              <a:lnSpc>
                <a:spcPts val="900"/>
              </a:lnSpc>
              <a:tabLst/>
            </a:pPr>
            <a:r>
              <a:rPr lang="en-US" altLang="zh-CN" sz="996" b="1" dirty="0" smtClean="0">
                <a:solidFill>
                  <a:srgbClr val="FD7318"/>
                </a:solidFill>
                <a:latin typeface="Times New Roman" pitchFamily="18" charset="0"/>
                <a:cs typeface="Times New Roman" pitchFamily="18" charset="0"/>
              </a:rPr>
              <a:t>529.1%</a:t>
            </a:r>
          </a:p>
        </p:txBody>
      </p:sp>
      <p:sp>
        <p:nvSpPr>
          <p:cNvPr id="1035" name="TextBox 1"/>
          <p:cNvSpPr txBox="1"/>
          <p:nvPr/>
        </p:nvSpPr>
        <p:spPr>
          <a:xfrm>
            <a:off x="7759700" y="2108200"/>
            <a:ext cx="419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150.0%</a:t>
            </a:r>
          </a:p>
        </p:txBody>
      </p:sp>
      <p:sp>
        <p:nvSpPr>
          <p:cNvPr id="1036" name="TextBox 1"/>
          <p:cNvSpPr txBox="1"/>
          <p:nvPr/>
        </p:nvSpPr>
        <p:spPr>
          <a:xfrm>
            <a:off x="7759700" y="2349500"/>
            <a:ext cx="419100" cy="1765300"/>
          </a:xfrm>
          <a:prstGeom prst="rect">
            <a:avLst/>
          </a:prstGeom>
          <a:noFill/>
        </p:spPr>
        <p:txBody>
          <a:bodyPr wrap="none" lIns="0" tIns="0" rIns="0" rtlCol="0">
            <a:spAutoFit/>
          </a:bodyPr>
          <a:lstStyle/>
          <a:p>
            <a:pPr>
              <a:lnSpc>
                <a:spcPts val="900"/>
              </a:lnSpc>
              <a:tabLst>
                <a:tab pos="38100" algn="l"/>
                <a:tab pos="63500" algn="l"/>
              </a:tabLst>
            </a:pPr>
            <a:r>
              <a:rPr lang="en-US" altLang="zh-CN" sz="996" b="1" dirty="0" smtClean="0">
                <a:solidFill>
                  <a:srgbClr val="FD7318"/>
                </a:solidFill>
                <a:latin typeface="Times New Roman" pitchFamily="18" charset="0"/>
                <a:cs typeface="Times New Roman" pitchFamily="18" charset="0"/>
              </a:rPr>
              <a:t>204.6%</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166.1%</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87.9%</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101.5%</a:t>
            </a:r>
          </a:p>
          <a:p>
            <a:pPr>
              <a:lnSpc>
                <a:spcPts val="1800"/>
              </a:lnSpc>
              <a:tabLst>
                <a:tab pos="38100" algn="l"/>
                <a:tab pos="63500" algn="l"/>
              </a:tabLst>
            </a:pPr>
            <a:r>
              <a:rPr lang="en-US" altLang="zh-CN" sz="998" b="1" dirty="0" smtClean="0">
                <a:solidFill>
                  <a:srgbClr val="FD7318"/>
                </a:solidFill>
                <a:latin typeface="Times New Roman" pitchFamily="18" charset="0"/>
                <a:cs typeface="Times New Roman" pitchFamily="18" charset="0"/>
              </a:rPr>
              <a:t>287.8%</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20.2%</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182.7%</a:t>
            </a:r>
          </a:p>
        </p:txBody>
      </p:sp>
      <p:sp>
        <p:nvSpPr>
          <p:cNvPr id="1037" name="TextBox 1"/>
          <p:cNvSpPr txBox="1"/>
          <p:nvPr/>
        </p:nvSpPr>
        <p:spPr>
          <a:xfrm>
            <a:off x="5499100" y="19304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F6600"/>
                </a:solidFill>
                <a:latin typeface="Times New Roman" pitchFamily="18" charset="0"/>
                <a:cs typeface="Times New Roman" pitchFamily="18" charset="0"/>
              </a:rPr>
              <a:t>3.44</a:t>
            </a:r>
          </a:p>
        </p:txBody>
      </p:sp>
      <p:sp>
        <p:nvSpPr>
          <p:cNvPr id="1038" name="TextBox 1"/>
          <p:cNvSpPr txBox="1"/>
          <p:nvPr/>
        </p:nvSpPr>
        <p:spPr>
          <a:xfrm>
            <a:off x="4699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1月</a:t>
            </a:r>
          </a:p>
        </p:txBody>
      </p:sp>
      <p:sp>
        <p:nvSpPr>
          <p:cNvPr id="1039" name="TextBox 1"/>
          <p:cNvSpPr txBox="1"/>
          <p:nvPr/>
        </p:nvSpPr>
        <p:spPr>
          <a:xfrm>
            <a:off x="9271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2月</a:t>
            </a:r>
          </a:p>
        </p:txBody>
      </p:sp>
      <p:sp>
        <p:nvSpPr>
          <p:cNvPr id="1040" name="TextBox 1"/>
          <p:cNvSpPr txBox="1"/>
          <p:nvPr/>
        </p:nvSpPr>
        <p:spPr>
          <a:xfrm>
            <a:off x="13843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3月</a:t>
            </a:r>
          </a:p>
        </p:txBody>
      </p:sp>
      <p:sp>
        <p:nvSpPr>
          <p:cNvPr id="1041" name="TextBox 1"/>
          <p:cNvSpPr txBox="1"/>
          <p:nvPr/>
        </p:nvSpPr>
        <p:spPr>
          <a:xfrm>
            <a:off x="18542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4月</a:t>
            </a:r>
          </a:p>
        </p:txBody>
      </p:sp>
      <p:sp>
        <p:nvSpPr>
          <p:cNvPr id="1042" name="TextBox 1"/>
          <p:cNvSpPr txBox="1"/>
          <p:nvPr/>
        </p:nvSpPr>
        <p:spPr>
          <a:xfrm>
            <a:off x="23114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5月</a:t>
            </a:r>
          </a:p>
        </p:txBody>
      </p:sp>
      <p:sp>
        <p:nvSpPr>
          <p:cNvPr id="1043" name="TextBox 1"/>
          <p:cNvSpPr txBox="1"/>
          <p:nvPr/>
        </p:nvSpPr>
        <p:spPr>
          <a:xfrm>
            <a:off x="27686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6月</a:t>
            </a:r>
          </a:p>
        </p:txBody>
      </p:sp>
      <p:sp>
        <p:nvSpPr>
          <p:cNvPr id="1044" name="TextBox 1"/>
          <p:cNvSpPr txBox="1"/>
          <p:nvPr/>
        </p:nvSpPr>
        <p:spPr>
          <a:xfrm>
            <a:off x="32258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7月</a:t>
            </a:r>
          </a:p>
        </p:txBody>
      </p:sp>
      <p:sp>
        <p:nvSpPr>
          <p:cNvPr id="1045" name="TextBox 1"/>
          <p:cNvSpPr txBox="1"/>
          <p:nvPr/>
        </p:nvSpPr>
        <p:spPr>
          <a:xfrm>
            <a:off x="36830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8月</a:t>
            </a:r>
          </a:p>
        </p:txBody>
      </p:sp>
      <p:sp>
        <p:nvSpPr>
          <p:cNvPr id="1046" name="TextBox 1"/>
          <p:cNvSpPr txBox="1"/>
          <p:nvPr/>
        </p:nvSpPr>
        <p:spPr>
          <a:xfrm>
            <a:off x="41529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9月</a:t>
            </a:r>
          </a:p>
        </p:txBody>
      </p:sp>
      <p:sp>
        <p:nvSpPr>
          <p:cNvPr id="1047" name="TextBox 1"/>
          <p:cNvSpPr txBox="1"/>
          <p:nvPr/>
        </p:nvSpPr>
        <p:spPr>
          <a:xfrm>
            <a:off x="45720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10月</a:t>
            </a:r>
          </a:p>
        </p:txBody>
      </p:sp>
      <p:sp>
        <p:nvSpPr>
          <p:cNvPr id="1048" name="TextBox 1"/>
          <p:cNvSpPr txBox="1"/>
          <p:nvPr/>
        </p:nvSpPr>
        <p:spPr>
          <a:xfrm>
            <a:off x="50292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11月</a:t>
            </a:r>
          </a:p>
        </p:txBody>
      </p:sp>
      <p:sp>
        <p:nvSpPr>
          <p:cNvPr id="1049" name="TextBox 1"/>
          <p:cNvSpPr txBox="1"/>
          <p:nvPr/>
        </p:nvSpPr>
        <p:spPr>
          <a:xfrm>
            <a:off x="54864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12月</a:t>
            </a:r>
          </a:p>
        </p:txBody>
      </p:sp>
      <p:sp>
        <p:nvSpPr>
          <p:cNvPr id="1050" name="TextBox 1"/>
          <p:cNvSpPr txBox="1"/>
          <p:nvPr/>
        </p:nvSpPr>
        <p:spPr>
          <a:xfrm>
            <a:off x="1549400" y="1511300"/>
            <a:ext cx="4013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移动视频类应用用户覆盖量TOP10增长趋势</a:t>
            </a:r>
          </a:p>
        </p:txBody>
      </p:sp>
      <p:sp>
        <p:nvSpPr>
          <p:cNvPr id="1051" name="TextBox 1"/>
          <p:cNvSpPr txBox="1"/>
          <p:nvPr/>
        </p:nvSpPr>
        <p:spPr>
          <a:xfrm>
            <a:off x="6489700" y="1879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腾讯视频</a:t>
            </a:r>
          </a:p>
        </p:txBody>
      </p:sp>
      <p:sp>
        <p:nvSpPr>
          <p:cNvPr id="1052" name="TextBox 1"/>
          <p:cNvSpPr txBox="1"/>
          <p:nvPr/>
        </p:nvSpPr>
        <p:spPr>
          <a:xfrm>
            <a:off x="6489700" y="21082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优</a:t>
            </a:r>
          </a:p>
        </p:txBody>
      </p:sp>
      <p:sp>
        <p:nvSpPr>
          <p:cNvPr id="1053" name="TextBox 1"/>
          <p:cNvSpPr txBox="1"/>
          <p:nvPr/>
        </p:nvSpPr>
        <p:spPr>
          <a:xfrm>
            <a:off x="6756400" y="21082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酷</a:t>
            </a:r>
          </a:p>
        </p:txBody>
      </p:sp>
      <p:sp>
        <p:nvSpPr>
          <p:cNvPr id="1054" name="TextBox 1"/>
          <p:cNvSpPr txBox="1"/>
          <p:nvPr/>
        </p:nvSpPr>
        <p:spPr>
          <a:xfrm>
            <a:off x="6489700" y="2336800"/>
            <a:ext cx="558800" cy="1778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爱奇艺</a:t>
            </a:r>
          </a:p>
          <a:p>
            <a:pPr>
              <a:lnSpc>
                <a:spcPts val="1800"/>
              </a:lnSpc>
              <a:tabLst/>
            </a:pPr>
            <a:r>
              <a:rPr lang="en-US" altLang="zh-CN" sz="996" dirty="0" smtClean="0">
                <a:solidFill>
                  <a:srgbClr val="8087A4"/>
                </a:solidFill>
                <a:latin typeface="Microsoft YaHei UI" pitchFamily="18" charset="0"/>
                <a:cs typeface="Microsoft YaHei UI" pitchFamily="18" charset="0"/>
              </a:rPr>
              <a:t>搜狐视频</a:t>
            </a:r>
          </a:p>
          <a:p>
            <a:pPr>
              <a:lnSpc>
                <a:spcPts val="1800"/>
              </a:lnSpc>
              <a:tabLst/>
            </a:pPr>
            <a:r>
              <a:rPr lang="en-US" altLang="zh-CN" sz="996" dirty="0" smtClean="0">
                <a:solidFill>
                  <a:srgbClr val="8087A4"/>
                </a:solidFill>
                <a:latin typeface="Microsoft YaHei UI" pitchFamily="18" charset="0"/>
                <a:cs typeface="Microsoft YaHei UI" pitchFamily="18" charset="0"/>
              </a:rPr>
              <a:t>暴风影音</a:t>
            </a:r>
          </a:p>
          <a:p>
            <a:pPr>
              <a:lnSpc>
                <a:spcPts val="1800"/>
              </a:lnSpc>
              <a:tabLst/>
            </a:pPr>
            <a:r>
              <a:rPr lang="en-US" altLang="zh-CN" sz="996" dirty="0" smtClean="0">
                <a:solidFill>
                  <a:srgbClr val="8087A4"/>
                </a:solidFill>
                <a:latin typeface="Microsoft YaHei UI" pitchFamily="18" charset="0"/>
                <a:cs typeface="Microsoft YaHei UI" pitchFamily="18" charset="0"/>
              </a:rPr>
              <a:t>PPTV聚力</a:t>
            </a:r>
          </a:p>
          <a:p>
            <a:pPr>
              <a:lnSpc>
                <a:spcPts val="1800"/>
              </a:lnSpc>
              <a:tabLst/>
            </a:pPr>
            <a:r>
              <a:rPr lang="en-US" altLang="zh-CN" sz="996" dirty="0" smtClean="0">
                <a:solidFill>
                  <a:srgbClr val="8087A4"/>
                </a:solidFill>
                <a:latin typeface="Microsoft YaHei UI" pitchFamily="18" charset="0"/>
                <a:cs typeface="Microsoft YaHei UI" pitchFamily="18" charset="0"/>
              </a:rPr>
              <a:t>土豆视频</a:t>
            </a:r>
          </a:p>
          <a:p>
            <a:pPr>
              <a:lnSpc>
                <a:spcPts val="1800"/>
              </a:lnSpc>
              <a:tabLst/>
            </a:pPr>
            <a:r>
              <a:rPr lang="en-US" altLang="zh-CN" sz="996" dirty="0" smtClean="0">
                <a:solidFill>
                  <a:srgbClr val="8087A4"/>
                </a:solidFill>
                <a:latin typeface="Microsoft YaHei UI" pitchFamily="18" charset="0"/>
                <a:cs typeface="Microsoft YaHei UI" pitchFamily="18" charset="0"/>
              </a:rPr>
              <a:t>百度视频</a:t>
            </a:r>
          </a:p>
          <a:p>
            <a:pPr>
              <a:lnSpc>
                <a:spcPts val="1800"/>
              </a:lnSpc>
              <a:tabLst/>
            </a:pPr>
            <a:r>
              <a:rPr lang="en-US" altLang="zh-CN" sz="996" dirty="0" smtClean="0">
                <a:solidFill>
                  <a:srgbClr val="8087A4"/>
                </a:solidFill>
                <a:latin typeface="Microsoft YaHei UI" pitchFamily="18" charset="0"/>
                <a:cs typeface="Microsoft YaHei UI" pitchFamily="18" charset="0"/>
              </a:rPr>
              <a:t>PPS影音</a:t>
            </a:r>
          </a:p>
          <a:p>
            <a:pPr>
              <a:lnSpc>
                <a:spcPts val="1800"/>
              </a:lnSpc>
              <a:tabLst/>
            </a:pPr>
            <a:r>
              <a:rPr lang="en-US" altLang="zh-CN" sz="996" dirty="0" smtClean="0">
                <a:solidFill>
                  <a:srgbClr val="8087A4"/>
                </a:solidFill>
                <a:latin typeface="Microsoft YaHei UI" pitchFamily="18" charset="0"/>
                <a:cs typeface="Microsoft YaHei UI" pitchFamily="18" charset="0"/>
              </a:rPr>
              <a:t>乐视视频</a:t>
            </a:r>
          </a:p>
        </p:txBody>
      </p:sp>
      <p:sp>
        <p:nvSpPr>
          <p:cNvPr id="1055" name="TextBox 1"/>
          <p:cNvSpPr txBox="1"/>
          <p:nvPr/>
        </p:nvSpPr>
        <p:spPr>
          <a:xfrm>
            <a:off x="596900" y="23241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393700" y="254000"/>
            <a:ext cx="83312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移动视频行业热点：在视频行业日益规范的发展环境下，“内容为王”已成共识，</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年各视频平台争</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相购买优质版权或推出自制视频，形成差异化竞争，热门综艺独播版权成快速吸引用户的制胜法宝</a:t>
            </a:r>
          </a:p>
        </p:txBody>
      </p:sp>
      <p:sp>
        <p:nvSpPr>
          <p:cNvPr id="3" name="TextBox 1"/>
          <p:cNvSpPr txBox="1"/>
          <p:nvPr/>
        </p:nvSpPr>
        <p:spPr>
          <a:xfrm>
            <a:off x="698500" y="4457700"/>
            <a:ext cx="7962900" cy="546100"/>
          </a:xfrm>
          <a:prstGeom prst="rect">
            <a:avLst/>
          </a:prstGeom>
          <a:noFill/>
        </p:spPr>
        <p:txBody>
          <a:bodyPr wrap="none" lIns="0" tIns="0" rIns="0" rtlCol="0">
            <a:spAutoFit/>
          </a:bodyPr>
          <a:lstStyle/>
          <a:p>
            <a:pPr>
              <a:lnSpc>
                <a:spcPts val="1300"/>
              </a:lnSpc>
              <a:tabLst>
                <a:tab pos="4673600" algn="l"/>
              </a:tabLst>
            </a:pPr>
            <a:r>
              <a:rPr lang="en-US" altLang="zh-CN" sz="998" dirty="0" smtClean="0">
                <a:solidFill>
                  <a:srgbClr val="8087A4"/>
                </a:solidFill>
                <a:latin typeface="Microsoft YaHei UI" pitchFamily="18" charset="0"/>
                <a:cs typeface="Microsoft YaHei UI" pitchFamily="18" charset="0"/>
              </a:rPr>
              <a:t>数据来源：</a:t>
            </a:r>
            <a:r>
              <a:rPr lang="en-US" altLang="zh-CN" sz="998" dirty="0" smtClean="0">
                <a:solidFill>
                  <a:srgbClr val="8087A4"/>
                </a:solidFill>
                <a:latin typeface="Tahoma" pitchFamily="18" charset="0"/>
                <a:cs typeface="Tahoma" pitchFamily="18" charset="0"/>
              </a:rPr>
              <a:t>TalkingData</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000"/>
              </a:lnSpc>
              <a:tabLst>
                <a:tab pos="4673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427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6</a:t>
            </a:r>
          </a:p>
        </p:txBody>
      </p:sp>
      <p:sp>
        <p:nvSpPr>
          <p:cNvPr id="5" name="TextBox 1"/>
          <p:cNvSpPr txBox="1"/>
          <p:nvPr/>
        </p:nvSpPr>
        <p:spPr>
          <a:xfrm>
            <a:off x="4940300" y="4203700"/>
            <a:ext cx="635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7</a:t>
            </a:r>
          </a:p>
        </p:txBody>
      </p:sp>
      <p:sp>
        <p:nvSpPr>
          <p:cNvPr id="6" name="TextBox 1"/>
          <p:cNvSpPr txBox="1"/>
          <p:nvPr/>
        </p:nvSpPr>
        <p:spPr>
          <a:xfrm>
            <a:off x="554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8</a:t>
            </a:r>
          </a:p>
        </p:txBody>
      </p:sp>
      <p:sp>
        <p:nvSpPr>
          <p:cNvPr id="7" name="TextBox 1"/>
          <p:cNvSpPr txBox="1"/>
          <p:nvPr/>
        </p:nvSpPr>
        <p:spPr>
          <a:xfrm>
            <a:off x="6184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9</a:t>
            </a:r>
          </a:p>
        </p:txBody>
      </p:sp>
      <p:sp>
        <p:nvSpPr>
          <p:cNvPr id="8" name="TextBox 1"/>
          <p:cNvSpPr txBox="1"/>
          <p:nvPr/>
        </p:nvSpPr>
        <p:spPr>
          <a:xfrm>
            <a:off x="6896100" y="4203700"/>
            <a:ext cx="1524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10</a:t>
            </a:r>
          </a:p>
        </p:txBody>
      </p:sp>
      <p:sp>
        <p:nvSpPr>
          <p:cNvPr id="9" name="TextBox 1"/>
          <p:cNvSpPr txBox="1"/>
          <p:nvPr/>
        </p:nvSpPr>
        <p:spPr>
          <a:xfrm>
            <a:off x="7569200" y="4216400"/>
            <a:ext cx="1270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11</a:t>
            </a:r>
          </a:p>
        </p:txBody>
      </p:sp>
      <p:sp>
        <p:nvSpPr>
          <p:cNvPr id="10" name="TextBox 1"/>
          <p:cNvSpPr txBox="1"/>
          <p:nvPr/>
        </p:nvSpPr>
        <p:spPr>
          <a:xfrm>
            <a:off x="1168400" y="4216400"/>
            <a:ext cx="635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a:t>
            </a:r>
          </a:p>
        </p:txBody>
      </p:sp>
      <p:sp>
        <p:nvSpPr>
          <p:cNvPr id="11" name="TextBox 1"/>
          <p:cNvSpPr txBox="1"/>
          <p:nvPr/>
        </p:nvSpPr>
        <p:spPr>
          <a:xfrm>
            <a:off x="17780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2</a:t>
            </a:r>
          </a:p>
        </p:txBody>
      </p:sp>
      <p:sp>
        <p:nvSpPr>
          <p:cNvPr id="12" name="TextBox 1"/>
          <p:cNvSpPr txBox="1"/>
          <p:nvPr/>
        </p:nvSpPr>
        <p:spPr>
          <a:xfrm>
            <a:off x="24003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3</a:t>
            </a:r>
          </a:p>
        </p:txBody>
      </p:sp>
      <p:sp>
        <p:nvSpPr>
          <p:cNvPr id="13" name="TextBox 1"/>
          <p:cNvSpPr txBox="1"/>
          <p:nvPr/>
        </p:nvSpPr>
        <p:spPr>
          <a:xfrm>
            <a:off x="300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4</a:t>
            </a:r>
          </a:p>
        </p:txBody>
      </p:sp>
      <p:sp>
        <p:nvSpPr>
          <p:cNvPr id="14" name="TextBox 1"/>
          <p:cNvSpPr txBox="1"/>
          <p:nvPr/>
        </p:nvSpPr>
        <p:spPr>
          <a:xfrm>
            <a:off x="3670300" y="41910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5</a:t>
            </a:r>
          </a:p>
        </p:txBody>
      </p:sp>
      <p:sp>
        <p:nvSpPr>
          <p:cNvPr id="15" name="TextBox 1"/>
          <p:cNvSpPr txBox="1"/>
          <p:nvPr/>
        </p:nvSpPr>
        <p:spPr>
          <a:xfrm>
            <a:off x="1409700" y="1371600"/>
            <a:ext cx="13970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快乐大本营</a:t>
            </a:r>
          </a:p>
          <a:p>
            <a:pPr>
              <a:lnSpc>
                <a:spcPts val="1200"/>
              </a:lnSpc>
              <a:tabLst/>
            </a:pPr>
            <a:r>
              <a:rPr lang="en-US" altLang="zh-CN" sz="996" dirty="0" smtClean="0">
                <a:solidFill>
                  <a:srgbClr val="8087A4"/>
                </a:solidFill>
                <a:latin typeface="Microsoft YaHei UI" pitchFamily="18" charset="0"/>
                <a:cs typeface="Microsoft YaHei UI" pitchFamily="18" charset="0"/>
              </a:rPr>
              <a:t>NBA星播客（原创自制）</a:t>
            </a:r>
          </a:p>
        </p:txBody>
      </p:sp>
      <p:sp>
        <p:nvSpPr>
          <p:cNvPr id="16" name="TextBox 1"/>
          <p:cNvSpPr txBox="1"/>
          <p:nvPr/>
        </p:nvSpPr>
        <p:spPr>
          <a:xfrm>
            <a:off x="4419600" y="2705100"/>
            <a:ext cx="4953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爸爸去哪</a:t>
            </a:r>
          </a:p>
          <a:p>
            <a:pPr>
              <a:lnSpc>
                <a:spcPts val="1200"/>
              </a:lnSpc>
              <a:tabLst/>
            </a:pPr>
            <a:r>
              <a:rPr lang="en-US" altLang="zh-CN" sz="996" dirty="0" smtClean="0">
                <a:solidFill>
                  <a:srgbClr val="8087A4"/>
                </a:solidFill>
                <a:latin typeface="Microsoft YaHei UI" pitchFamily="18" charset="0"/>
                <a:cs typeface="Microsoft YaHei UI" pitchFamily="18" charset="0"/>
              </a:rPr>
              <a:t>儿2（独</a:t>
            </a:r>
          </a:p>
          <a:p>
            <a:pPr>
              <a:lnSpc>
                <a:spcPts val="1200"/>
              </a:lnSpc>
              <a:tabLst/>
            </a:pPr>
            <a:r>
              <a:rPr lang="en-US" altLang="zh-CN" sz="996" dirty="0" smtClean="0">
                <a:solidFill>
                  <a:srgbClr val="8087A4"/>
                </a:solidFill>
                <a:latin typeface="Microsoft YaHei UI" pitchFamily="18" charset="0"/>
                <a:cs typeface="Microsoft YaHei UI" pitchFamily="18" charset="0"/>
              </a:rPr>
              <a:t>播版权）</a:t>
            </a:r>
          </a:p>
        </p:txBody>
      </p:sp>
      <p:sp>
        <p:nvSpPr>
          <p:cNvPr id="17" name="TextBox 1"/>
          <p:cNvSpPr txBox="1"/>
          <p:nvPr/>
        </p:nvSpPr>
        <p:spPr>
          <a:xfrm>
            <a:off x="5054600" y="1295400"/>
            <a:ext cx="4953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中国好声</a:t>
            </a:r>
          </a:p>
          <a:p>
            <a:pPr>
              <a:lnSpc>
                <a:spcPts val="1200"/>
              </a:lnSpc>
              <a:tabLst/>
            </a:pPr>
            <a:r>
              <a:rPr lang="en-US" altLang="zh-CN" sz="996" dirty="0" smtClean="0">
                <a:solidFill>
                  <a:srgbClr val="8087A4"/>
                </a:solidFill>
                <a:latin typeface="Microsoft YaHei UI" pitchFamily="18" charset="0"/>
                <a:cs typeface="Microsoft YaHei UI" pitchFamily="18" charset="0"/>
              </a:rPr>
              <a:t>音（独播</a:t>
            </a:r>
          </a:p>
          <a:p>
            <a:pPr>
              <a:lnSpc>
                <a:spcPts val="1200"/>
              </a:lnSpc>
              <a:tabLst/>
            </a:pPr>
            <a:r>
              <a:rPr lang="en-US" altLang="zh-CN" sz="996" dirty="0" smtClean="0">
                <a:solidFill>
                  <a:srgbClr val="8087A4"/>
                </a:solidFill>
                <a:latin typeface="Microsoft YaHei UI" pitchFamily="18" charset="0"/>
                <a:cs typeface="Microsoft YaHei UI" pitchFamily="18" charset="0"/>
              </a:rPr>
              <a:t>版权）</a:t>
            </a:r>
          </a:p>
        </p:txBody>
      </p:sp>
      <p:sp>
        <p:nvSpPr>
          <p:cNvPr id="18" name="TextBox 1"/>
          <p:cNvSpPr txBox="1"/>
          <p:nvPr/>
        </p:nvSpPr>
        <p:spPr>
          <a:xfrm>
            <a:off x="5702300" y="1447800"/>
            <a:ext cx="520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12道锋味</a:t>
            </a:r>
          </a:p>
        </p:txBody>
      </p:sp>
      <p:sp>
        <p:nvSpPr>
          <p:cNvPr id="19" name="TextBox 1"/>
          <p:cNvSpPr txBox="1"/>
          <p:nvPr/>
        </p:nvSpPr>
        <p:spPr>
          <a:xfrm>
            <a:off x="6362700" y="1447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离婚律师</a:t>
            </a:r>
          </a:p>
        </p:txBody>
      </p:sp>
      <p:sp>
        <p:nvSpPr>
          <p:cNvPr id="20" name="TextBox 1"/>
          <p:cNvSpPr txBox="1"/>
          <p:nvPr/>
        </p:nvSpPr>
        <p:spPr>
          <a:xfrm>
            <a:off x="5105400" y="2082800"/>
            <a:ext cx="3683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万万没</a:t>
            </a:r>
          </a:p>
          <a:p>
            <a:pPr>
              <a:lnSpc>
                <a:spcPts val="1200"/>
              </a:lnSpc>
              <a:tabLst/>
            </a:pPr>
            <a:r>
              <a:rPr lang="en-US" altLang="zh-CN" sz="996" dirty="0" smtClean="0">
                <a:solidFill>
                  <a:srgbClr val="8087A4"/>
                </a:solidFill>
                <a:latin typeface="Microsoft YaHei UI" pitchFamily="18" charset="0"/>
                <a:cs typeface="Microsoft YaHei UI" pitchFamily="18" charset="0"/>
              </a:rPr>
              <a:t>想到</a:t>
            </a:r>
          </a:p>
        </p:txBody>
      </p:sp>
      <p:sp>
        <p:nvSpPr>
          <p:cNvPr id="21" name="TextBox 1"/>
          <p:cNvSpPr txBox="1"/>
          <p:nvPr/>
        </p:nvSpPr>
        <p:spPr>
          <a:xfrm>
            <a:off x="7086600" y="2082800"/>
            <a:ext cx="6223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这就是生活</a:t>
            </a:r>
          </a:p>
          <a:p>
            <a:pPr>
              <a:lnSpc>
                <a:spcPts val="12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2" name="TextBox 1"/>
          <p:cNvSpPr txBox="1"/>
          <p:nvPr/>
        </p:nvSpPr>
        <p:spPr>
          <a:xfrm>
            <a:off x="3200400" y="144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爸爸回来了</a:t>
            </a:r>
          </a:p>
        </p:txBody>
      </p:sp>
      <p:sp>
        <p:nvSpPr>
          <p:cNvPr id="23" name="TextBox 1"/>
          <p:cNvSpPr txBox="1"/>
          <p:nvPr/>
        </p:nvSpPr>
        <p:spPr>
          <a:xfrm>
            <a:off x="7086600" y="144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4" name="TextBox 1"/>
          <p:cNvSpPr txBox="1"/>
          <p:nvPr/>
        </p:nvSpPr>
        <p:spPr>
          <a:xfrm>
            <a:off x="7086600" y="2794000"/>
            <a:ext cx="622300" cy="977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奔跑吧兄弟</a:t>
            </a:r>
          </a:p>
          <a:p>
            <a:pPr>
              <a:lnSpc>
                <a:spcPts val="1200"/>
              </a:lnSpc>
              <a:tabLst/>
            </a:pPr>
            <a:r>
              <a:rPr lang="en-US" altLang="zh-CN" sz="996" dirty="0" smtClean="0">
                <a:solidFill>
                  <a:srgbClr val="8087A4"/>
                </a:solidFill>
                <a:latin typeface="Microsoft YaHei UI" pitchFamily="18" charset="0"/>
                <a:cs typeface="Microsoft YaHei UI" pitchFamily="18" charset="0"/>
              </a:rPr>
              <a:t>明星到我家</a:t>
            </a:r>
          </a:p>
          <a:p>
            <a:pPr>
              <a:lnSpc>
                <a:spcPts val="1000"/>
              </a:lnSpc>
            </a:pPr>
            <a:endParaRPr lang="en-US" altLang="zh-CN" dirty="0" smtClean="0"/>
          </a:p>
          <a:p>
            <a:pPr>
              <a:lnSpc>
                <a:spcPts val="1000"/>
              </a:lnSpc>
            </a:pPr>
            <a:endParaRPr lang="en-US" altLang="zh-CN" dirty="0" smtClean="0"/>
          </a:p>
          <a:p>
            <a:pPr>
              <a:lnSpc>
                <a:spcPts val="2000"/>
              </a:lnSpc>
              <a:tabLst/>
            </a:pPr>
            <a:r>
              <a:rPr lang="en-US" altLang="zh-CN" sz="996" dirty="0" smtClean="0">
                <a:solidFill>
                  <a:srgbClr val="8087A4"/>
                </a:solidFill>
                <a:latin typeface="Microsoft YaHei UI" pitchFamily="18" charset="0"/>
                <a:cs typeface="Microsoft YaHei UI" pitchFamily="18" charset="0"/>
              </a:rPr>
              <a:t>极速前进</a:t>
            </a:r>
          </a:p>
          <a:p>
            <a:pPr>
              <a:lnSpc>
                <a:spcPts val="12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5" name="TextBox 1"/>
          <p:cNvSpPr txBox="1"/>
          <p:nvPr/>
        </p:nvSpPr>
        <p:spPr>
          <a:xfrm>
            <a:off x="1409700" y="2705100"/>
            <a:ext cx="1511300" cy="1054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快乐大本营</a:t>
            </a:r>
          </a:p>
          <a:p>
            <a:pPr>
              <a:lnSpc>
                <a:spcPts val="1200"/>
              </a:lnSpc>
              <a:tabLst/>
            </a:pPr>
            <a:r>
              <a:rPr lang="en-US" altLang="zh-CN" sz="996" dirty="0" smtClean="0">
                <a:solidFill>
                  <a:srgbClr val="8087A4"/>
                </a:solidFill>
                <a:latin typeface="Microsoft YaHei UI" pitchFamily="18" charset="0"/>
                <a:cs typeface="Microsoft YaHei UI" pitchFamily="18" charset="0"/>
              </a:rPr>
              <a:t>人生需要揭穿（自制网剧）</a:t>
            </a:r>
          </a:p>
          <a:p>
            <a:pPr>
              <a:lnSpc>
                <a:spcPts val="1200"/>
              </a:lnSpc>
              <a:tabLst/>
            </a:pPr>
            <a:r>
              <a:rPr lang="en-US" altLang="zh-CN" sz="996" dirty="0" smtClean="0">
                <a:solidFill>
                  <a:srgbClr val="8087A4"/>
                </a:solidFill>
                <a:latin typeface="Microsoft YaHei UI" pitchFamily="18" charset="0"/>
                <a:cs typeface="Microsoft YaHei UI" pitchFamily="18" charset="0"/>
              </a:rPr>
              <a:t>韩国综艺</a:t>
            </a:r>
          </a:p>
          <a:p>
            <a:pPr>
              <a:lnSpc>
                <a:spcPts val="1000"/>
              </a:lnSpc>
            </a:pPr>
            <a:endParaRPr lang="en-US" altLang="zh-CN" dirty="0" smtClean="0"/>
          </a:p>
          <a:p>
            <a:pPr>
              <a:lnSpc>
                <a:spcPts val="1000"/>
              </a:lnSpc>
            </a:pPr>
            <a:endParaRPr lang="en-US" altLang="zh-CN" dirty="0" smtClean="0"/>
          </a:p>
          <a:p>
            <a:pPr>
              <a:lnSpc>
                <a:spcPts val="1400"/>
              </a:lnSpc>
              <a:tabLst/>
            </a:pPr>
            <a:r>
              <a:rPr lang="en-US" altLang="zh-CN" sz="996" dirty="0" smtClean="0">
                <a:solidFill>
                  <a:srgbClr val="8087A4"/>
                </a:solidFill>
                <a:latin typeface="Microsoft YaHei UI" pitchFamily="18" charset="0"/>
                <a:cs typeface="Microsoft YaHei UI" pitchFamily="18" charset="0"/>
              </a:rPr>
              <a:t>纸牌屋2，吸血鬼日记6</a:t>
            </a:r>
          </a:p>
          <a:p>
            <a:pPr>
              <a:lnSpc>
                <a:spcPts val="1200"/>
              </a:lnSpc>
              <a:tabLst/>
            </a:pPr>
            <a:r>
              <a:rPr lang="en-US" altLang="zh-CN" sz="996" dirty="0" smtClean="0">
                <a:solidFill>
                  <a:srgbClr val="8087A4"/>
                </a:solidFill>
                <a:latin typeface="Microsoft YaHei UI" pitchFamily="18" charset="0"/>
                <a:cs typeface="Microsoft YaHei UI" pitchFamily="18" charset="0"/>
              </a:rPr>
              <a:t>（大量美剧）</a:t>
            </a:r>
          </a:p>
        </p:txBody>
      </p:sp>
      <p:sp>
        <p:nvSpPr>
          <p:cNvPr id="26" name="TextBox 1"/>
          <p:cNvSpPr txBox="1"/>
          <p:nvPr/>
        </p:nvSpPr>
        <p:spPr>
          <a:xfrm>
            <a:off x="3200400" y="2870200"/>
            <a:ext cx="622300" cy="825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爸爸回来了</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pPr>
            <a:r>
              <a:rPr lang="en-US" altLang="zh-CN" sz="996" dirty="0" smtClean="0">
                <a:solidFill>
                  <a:srgbClr val="8087A4"/>
                </a:solidFill>
                <a:latin typeface="Microsoft YaHei UI" pitchFamily="18" charset="0"/>
                <a:cs typeface="Microsoft YaHei UI" pitchFamily="18" charset="0"/>
              </a:rPr>
              <a:t>爸爸回来了</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98803" y="3456432"/>
            <a:ext cx="335280" cy="374903"/>
          </a:xfrm>
          <a:custGeom>
            <a:avLst/>
            <a:gdLst>
              <a:gd name="connsiteX0" fmla="*/ 0 w 335280"/>
              <a:gd name="connsiteY0" fmla="*/ 0 h 374903"/>
              <a:gd name="connsiteX1" fmla="*/ 335280 w 335280"/>
              <a:gd name="connsiteY1" fmla="*/ 0 h 374903"/>
              <a:gd name="connsiteX2" fmla="*/ 335280 w 335280"/>
              <a:gd name="connsiteY2" fmla="*/ 374903 h 374903"/>
              <a:gd name="connsiteX3" fmla="*/ 0 w 335280"/>
              <a:gd name="connsiteY3" fmla="*/ 374903 h 374903"/>
              <a:gd name="connsiteX4" fmla="*/ 0 w 335280"/>
              <a:gd name="connsiteY4" fmla="*/ 0 h 3749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374903">
                <a:moveTo>
                  <a:pt x="0" y="0"/>
                </a:moveTo>
                <a:lnTo>
                  <a:pt x="335280" y="0"/>
                </a:lnTo>
                <a:lnTo>
                  <a:pt x="335280" y="374903"/>
                </a:lnTo>
                <a:lnTo>
                  <a:pt x="0" y="3749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00783" y="3375659"/>
            <a:ext cx="335280" cy="455676"/>
          </a:xfrm>
          <a:custGeom>
            <a:avLst/>
            <a:gdLst>
              <a:gd name="connsiteX0" fmla="*/ 0 w 335280"/>
              <a:gd name="connsiteY0" fmla="*/ 0 h 455676"/>
              <a:gd name="connsiteX1" fmla="*/ 335280 w 335280"/>
              <a:gd name="connsiteY1" fmla="*/ 0 h 455676"/>
              <a:gd name="connsiteX2" fmla="*/ 335280 w 335280"/>
              <a:gd name="connsiteY2" fmla="*/ 455676 h 455676"/>
              <a:gd name="connsiteX3" fmla="*/ 0 w 335280"/>
              <a:gd name="connsiteY3" fmla="*/ 455676 h 455676"/>
              <a:gd name="connsiteX4" fmla="*/ 0 w 335280"/>
              <a:gd name="connsiteY4" fmla="*/ 0 h 455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455676">
                <a:moveTo>
                  <a:pt x="0" y="0"/>
                </a:moveTo>
                <a:lnTo>
                  <a:pt x="335280" y="0"/>
                </a:lnTo>
                <a:lnTo>
                  <a:pt x="335280" y="455676"/>
                </a:lnTo>
                <a:lnTo>
                  <a:pt x="0" y="4556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302764" y="3243072"/>
            <a:ext cx="335279" cy="588263"/>
          </a:xfrm>
          <a:custGeom>
            <a:avLst/>
            <a:gdLst>
              <a:gd name="connsiteX0" fmla="*/ 0 w 335279"/>
              <a:gd name="connsiteY0" fmla="*/ 0 h 588263"/>
              <a:gd name="connsiteX1" fmla="*/ 335279 w 335279"/>
              <a:gd name="connsiteY1" fmla="*/ 0 h 588263"/>
              <a:gd name="connsiteX2" fmla="*/ 335279 w 335279"/>
              <a:gd name="connsiteY2" fmla="*/ 588263 h 588263"/>
              <a:gd name="connsiteX3" fmla="*/ 0 w 335279"/>
              <a:gd name="connsiteY3" fmla="*/ 588263 h 588263"/>
              <a:gd name="connsiteX4" fmla="*/ 0 w 335279"/>
              <a:gd name="connsiteY4" fmla="*/ 0 h 5882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588263">
                <a:moveTo>
                  <a:pt x="0" y="0"/>
                </a:moveTo>
                <a:lnTo>
                  <a:pt x="335279" y="0"/>
                </a:lnTo>
                <a:lnTo>
                  <a:pt x="335279" y="588263"/>
                </a:lnTo>
                <a:lnTo>
                  <a:pt x="0" y="58826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904744" y="3089148"/>
            <a:ext cx="333755" cy="742187"/>
          </a:xfrm>
          <a:custGeom>
            <a:avLst/>
            <a:gdLst>
              <a:gd name="connsiteX0" fmla="*/ 0 w 333755"/>
              <a:gd name="connsiteY0" fmla="*/ 0 h 742187"/>
              <a:gd name="connsiteX1" fmla="*/ 333755 w 333755"/>
              <a:gd name="connsiteY1" fmla="*/ 0 h 742187"/>
              <a:gd name="connsiteX2" fmla="*/ 333755 w 333755"/>
              <a:gd name="connsiteY2" fmla="*/ 742187 h 742187"/>
              <a:gd name="connsiteX3" fmla="*/ 0 w 333755"/>
              <a:gd name="connsiteY3" fmla="*/ 742187 h 742187"/>
              <a:gd name="connsiteX4" fmla="*/ 0 w 333755"/>
              <a:gd name="connsiteY4" fmla="*/ 0 h 7421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742187">
                <a:moveTo>
                  <a:pt x="0" y="0"/>
                </a:moveTo>
                <a:lnTo>
                  <a:pt x="333755" y="0"/>
                </a:lnTo>
                <a:lnTo>
                  <a:pt x="333755" y="742187"/>
                </a:lnTo>
                <a:lnTo>
                  <a:pt x="0" y="74218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06723" y="2996183"/>
            <a:ext cx="333755" cy="835151"/>
          </a:xfrm>
          <a:custGeom>
            <a:avLst/>
            <a:gdLst>
              <a:gd name="connsiteX0" fmla="*/ 0 w 333755"/>
              <a:gd name="connsiteY0" fmla="*/ 0 h 835151"/>
              <a:gd name="connsiteX1" fmla="*/ 333755 w 333755"/>
              <a:gd name="connsiteY1" fmla="*/ 0 h 835151"/>
              <a:gd name="connsiteX2" fmla="*/ 333755 w 333755"/>
              <a:gd name="connsiteY2" fmla="*/ 835151 h 835151"/>
              <a:gd name="connsiteX3" fmla="*/ 0 w 333755"/>
              <a:gd name="connsiteY3" fmla="*/ 835151 h 835151"/>
              <a:gd name="connsiteX4" fmla="*/ 0 w 333755"/>
              <a:gd name="connsiteY4" fmla="*/ 0 h 8351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835151">
                <a:moveTo>
                  <a:pt x="0" y="0"/>
                </a:moveTo>
                <a:lnTo>
                  <a:pt x="333755" y="0"/>
                </a:lnTo>
                <a:lnTo>
                  <a:pt x="333755" y="835151"/>
                </a:lnTo>
                <a:lnTo>
                  <a:pt x="0" y="8351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08703" y="2823972"/>
            <a:ext cx="333755" cy="1007363"/>
          </a:xfrm>
          <a:custGeom>
            <a:avLst/>
            <a:gdLst>
              <a:gd name="connsiteX0" fmla="*/ 0 w 333755"/>
              <a:gd name="connsiteY0" fmla="*/ 0 h 1007363"/>
              <a:gd name="connsiteX1" fmla="*/ 333755 w 333755"/>
              <a:gd name="connsiteY1" fmla="*/ 0 h 1007363"/>
              <a:gd name="connsiteX2" fmla="*/ 333755 w 333755"/>
              <a:gd name="connsiteY2" fmla="*/ 1007363 h 1007363"/>
              <a:gd name="connsiteX3" fmla="*/ 0 w 333755"/>
              <a:gd name="connsiteY3" fmla="*/ 1007363 h 1007363"/>
              <a:gd name="connsiteX4" fmla="*/ 0 w 333755"/>
              <a:gd name="connsiteY4" fmla="*/ 0 h 10073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007363">
                <a:moveTo>
                  <a:pt x="0" y="0"/>
                </a:moveTo>
                <a:lnTo>
                  <a:pt x="333755" y="0"/>
                </a:lnTo>
                <a:lnTo>
                  <a:pt x="333755" y="1007363"/>
                </a:lnTo>
                <a:lnTo>
                  <a:pt x="0" y="100736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0684" y="2755392"/>
            <a:ext cx="333755" cy="1075943"/>
          </a:xfrm>
          <a:custGeom>
            <a:avLst/>
            <a:gdLst>
              <a:gd name="connsiteX0" fmla="*/ 0 w 333755"/>
              <a:gd name="connsiteY0" fmla="*/ 0 h 1075943"/>
              <a:gd name="connsiteX1" fmla="*/ 333755 w 333755"/>
              <a:gd name="connsiteY1" fmla="*/ 0 h 1075943"/>
              <a:gd name="connsiteX2" fmla="*/ 333755 w 333755"/>
              <a:gd name="connsiteY2" fmla="*/ 1075943 h 1075943"/>
              <a:gd name="connsiteX3" fmla="*/ 0 w 333755"/>
              <a:gd name="connsiteY3" fmla="*/ 1075943 h 1075943"/>
              <a:gd name="connsiteX4" fmla="*/ 0 w 333755"/>
              <a:gd name="connsiteY4" fmla="*/ 0 h 10759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075943">
                <a:moveTo>
                  <a:pt x="0" y="0"/>
                </a:moveTo>
                <a:lnTo>
                  <a:pt x="333755" y="0"/>
                </a:lnTo>
                <a:lnTo>
                  <a:pt x="333755" y="1075943"/>
                </a:lnTo>
                <a:lnTo>
                  <a:pt x="0" y="10759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2664" y="2639567"/>
            <a:ext cx="333755" cy="1191767"/>
          </a:xfrm>
          <a:custGeom>
            <a:avLst/>
            <a:gdLst>
              <a:gd name="connsiteX0" fmla="*/ 0 w 333755"/>
              <a:gd name="connsiteY0" fmla="*/ 0 h 1191767"/>
              <a:gd name="connsiteX1" fmla="*/ 333755 w 333755"/>
              <a:gd name="connsiteY1" fmla="*/ 0 h 1191767"/>
              <a:gd name="connsiteX2" fmla="*/ 333755 w 333755"/>
              <a:gd name="connsiteY2" fmla="*/ 1191767 h 1191767"/>
              <a:gd name="connsiteX3" fmla="*/ 0 w 333755"/>
              <a:gd name="connsiteY3" fmla="*/ 1191767 h 1191767"/>
              <a:gd name="connsiteX4" fmla="*/ 0 w 333755"/>
              <a:gd name="connsiteY4" fmla="*/ 0 h 1191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191767">
                <a:moveTo>
                  <a:pt x="0" y="0"/>
                </a:moveTo>
                <a:lnTo>
                  <a:pt x="333755" y="0"/>
                </a:lnTo>
                <a:lnTo>
                  <a:pt x="333755" y="1191767"/>
                </a:lnTo>
                <a:lnTo>
                  <a:pt x="0" y="11917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13120" y="2702051"/>
            <a:ext cx="335279" cy="1129283"/>
          </a:xfrm>
          <a:custGeom>
            <a:avLst/>
            <a:gdLst>
              <a:gd name="connsiteX0" fmla="*/ 0 w 335279"/>
              <a:gd name="connsiteY0" fmla="*/ 0 h 1129283"/>
              <a:gd name="connsiteX1" fmla="*/ 335279 w 335279"/>
              <a:gd name="connsiteY1" fmla="*/ 0 h 1129283"/>
              <a:gd name="connsiteX2" fmla="*/ 335279 w 335279"/>
              <a:gd name="connsiteY2" fmla="*/ 1129283 h 1129283"/>
              <a:gd name="connsiteX3" fmla="*/ 0 w 335279"/>
              <a:gd name="connsiteY3" fmla="*/ 1129283 h 1129283"/>
              <a:gd name="connsiteX4" fmla="*/ 0 w 335279"/>
              <a:gd name="connsiteY4" fmla="*/ 0 h 11292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1129283">
                <a:moveTo>
                  <a:pt x="0" y="0"/>
                </a:moveTo>
                <a:lnTo>
                  <a:pt x="335279" y="0"/>
                </a:lnTo>
                <a:lnTo>
                  <a:pt x="335279" y="1129283"/>
                </a:lnTo>
                <a:lnTo>
                  <a:pt x="0" y="11292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15100" y="2680716"/>
            <a:ext cx="335280" cy="1150619"/>
          </a:xfrm>
          <a:custGeom>
            <a:avLst/>
            <a:gdLst>
              <a:gd name="connsiteX0" fmla="*/ 0 w 335280"/>
              <a:gd name="connsiteY0" fmla="*/ 0 h 1150619"/>
              <a:gd name="connsiteX1" fmla="*/ 335280 w 335280"/>
              <a:gd name="connsiteY1" fmla="*/ 0 h 1150619"/>
              <a:gd name="connsiteX2" fmla="*/ 335280 w 335280"/>
              <a:gd name="connsiteY2" fmla="*/ 1150619 h 1150619"/>
              <a:gd name="connsiteX3" fmla="*/ 0 w 335280"/>
              <a:gd name="connsiteY3" fmla="*/ 1150619 h 1150619"/>
              <a:gd name="connsiteX4" fmla="*/ 0 w 335280"/>
              <a:gd name="connsiteY4" fmla="*/ 0 h 1150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1150619">
                <a:moveTo>
                  <a:pt x="0" y="0"/>
                </a:moveTo>
                <a:lnTo>
                  <a:pt x="335280" y="0"/>
                </a:lnTo>
                <a:lnTo>
                  <a:pt x="335280" y="1150619"/>
                </a:lnTo>
                <a:lnTo>
                  <a:pt x="0" y="115061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17080" y="2638044"/>
            <a:ext cx="335280" cy="1193291"/>
          </a:xfrm>
          <a:custGeom>
            <a:avLst/>
            <a:gdLst>
              <a:gd name="connsiteX0" fmla="*/ 0 w 335280"/>
              <a:gd name="connsiteY0" fmla="*/ 0 h 1193291"/>
              <a:gd name="connsiteX1" fmla="*/ 335279 w 335280"/>
              <a:gd name="connsiteY1" fmla="*/ 0 h 1193291"/>
              <a:gd name="connsiteX2" fmla="*/ 335279 w 335280"/>
              <a:gd name="connsiteY2" fmla="*/ 1193291 h 1193291"/>
              <a:gd name="connsiteX3" fmla="*/ 0 w 335280"/>
              <a:gd name="connsiteY3" fmla="*/ 1193291 h 1193291"/>
              <a:gd name="connsiteX4" fmla="*/ 0 w 335280"/>
              <a:gd name="connsiteY4" fmla="*/ 0 h 11932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1193291">
                <a:moveTo>
                  <a:pt x="0" y="0"/>
                </a:moveTo>
                <a:lnTo>
                  <a:pt x="335279" y="0"/>
                </a:lnTo>
                <a:lnTo>
                  <a:pt x="335279" y="1193291"/>
                </a:lnTo>
                <a:lnTo>
                  <a:pt x="0" y="11932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19059" y="2619755"/>
            <a:ext cx="333756" cy="1211579"/>
          </a:xfrm>
          <a:custGeom>
            <a:avLst/>
            <a:gdLst>
              <a:gd name="connsiteX0" fmla="*/ 0 w 333756"/>
              <a:gd name="connsiteY0" fmla="*/ 0 h 1211579"/>
              <a:gd name="connsiteX1" fmla="*/ 333756 w 333756"/>
              <a:gd name="connsiteY1" fmla="*/ 0 h 1211579"/>
              <a:gd name="connsiteX2" fmla="*/ 333756 w 333756"/>
              <a:gd name="connsiteY2" fmla="*/ 1211579 h 1211579"/>
              <a:gd name="connsiteX3" fmla="*/ 0 w 333756"/>
              <a:gd name="connsiteY3" fmla="*/ 1211579 h 1211579"/>
              <a:gd name="connsiteX4" fmla="*/ 0 w 333756"/>
              <a:gd name="connsiteY4" fmla="*/ 0 h 12115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6" h="1211579">
                <a:moveTo>
                  <a:pt x="0" y="0"/>
                </a:moveTo>
                <a:lnTo>
                  <a:pt x="333756" y="0"/>
                </a:lnTo>
                <a:lnTo>
                  <a:pt x="333756" y="1211579"/>
                </a:lnTo>
                <a:lnTo>
                  <a:pt x="0" y="121157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854707" y="2147316"/>
            <a:ext cx="6045708" cy="347471"/>
          </a:xfrm>
          <a:custGeom>
            <a:avLst/>
            <a:gdLst>
              <a:gd name="connsiteX0" fmla="*/ 13716 w 6045708"/>
              <a:gd name="connsiteY0" fmla="*/ 80772 h 347471"/>
              <a:gd name="connsiteX1" fmla="*/ 615696 w 6045708"/>
              <a:gd name="connsiteY1" fmla="*/ 13716 h 347471"/>
              <a:gd name="connsiteX2" fmla="*/ 1217676 w 6045708"/>
              <a:gd name="connsiteY2" fmla="*/ 42672 h 347471"/>
              <a:gd name="connsiteX3" fmla="*/ 1819656 w 6045708"/>
              <a:gd name="connsiteY3" fmla="*/ 166116 h 347471"/>
              <a:gd name="connsiteX4" fmla="*/ 2421636 w 6045708"/>
              <a:gd name="connsiteY4" fmla="*/ 91439 h 347471"/>
              <a:gd name="connsiteX5" fmla="*/ 3022092 w 6045708"/>
              <a:gd name="connsiteY5" fmla="*/ 222504 h 347471"/>
              <a:gd name="connsiteX6" fmla="*/ 3624072 w 6045708"/>
              <a:gd name="connsiteY6" fmla="*/ 182879 h 347471"/>
              <a:gd name="connsiteX7" fmla="*/ 4226051 w 6045708"/>
              <a:gd name="connsiteY7" fmla="*/ 333755 h 347471"/>
              <a:gd name="connsiteX8" fmla="*/ 4828032 w 6045708"/>
              <a:gd name="connsiteY8" fmla="*/ 266700 h 347471"/>
              <a:gd name="connsiteX9" fmla="*/ 5430011 w 6045708"/>
              <a:gd name="connsiteY9" fmla="*/ 251460 h 347471"/>
              <a:gd name="connsiteX10" fmla="*/ 6031992 w 6045708"/>
              <a:gd name="connsiteY10" fmla="*/ 269748 h 3474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045708" h="347471">
                <a:moveTo>
                  <a:pt x="13716" y="80772"/>
                </a:moveTo>
                <a:lnTo>
                  <a:pt x="615696" y="13716"/>
                </a:lnTo>
                <a:lnTo>
                  <a:pt x="1217676" y="42672"/>
                </a:lnTo>
                <a:lnTo>
                  <a:pt x="1819656" y="166116"/>
                </a:lnTo>
                <a:lnTo>
                  <a:pt x="2421636" y="91439"/>
                </a:lnTo>
                <a:lnTo>
                  <a:pt x="3022092" y="222504"/>
                </a:lnTo>
                <a:lnTo>
                  <a:pt x="3624072" y="182879"/>
                </a:lnTo>
                <a:lnTo>
                  <a:pt x="4226051" y="333755"/>
                </a:lnTo>
                <a:lnTo>
                  <a:pt x="4828032" y="266700"/>
                </a:lnTo>
                <a:lnTo>
                  <a:pt x="5430011" y="251460"/>
                </a:lnTo>
                <a:lnTo>
                  <a:pt x="6031992" y="269748"/>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0639" y="21705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804289" y="21642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412619" y="21035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406269" y="20971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014598" y="21324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008248" y="21261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16578"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10228" y="22495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18559" y="2181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12209" y="21748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9015" y="231228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12665" y="230593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20995" y="227266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14645" y="226631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22975" y="24235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16625" y="24171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624955" y="23564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618605" y="23501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226934" y="234124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220584" y="233489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28915" y="23595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822565" y="23531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5" y="120650"/>
                  <a:pt x="63500" y="120650"/>
                </a:cubicBezTo>
                <a:cubicBezTo>
                  <a:pt x="31877" y="120650"/>
                  <a:pt x="6350" y="94996"/>
                  <a:pt x="6350" y="63500"/>
                </a:cubicBezTo>
                <a:cubicBezTo>
                  <a:pt x="6350" y="31877"/>
                  <a:pt x="31877"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058667" y="4271771"/>
            <a:ext cx="243840" cy="76200"/>
          </a:xfrm>
          <a:custGeom>
            <a:avLst/>
            <a:gdLst>
              <a:gd name="connsiteX0" fmla="*/ 0 w 243840"/>
              <a:gd name="connsiteY0" fmla="*/ 76200 h 76200"/>
              <a:gd name="connsiteX1" fmla="*/ 243840 w 243840"/>
              <a:gd name="connsiteY1" fmla="*/ 76200 h 76200"/>
              <a:gd name="connsiteX2" fmla="*/ 243840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40" y="76200"/>
                </a:lnTo>
                <a:lnTo>
                  <a:pt x="24384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37048"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33059"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26709"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155700" y="3543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3.2</a:t>
            </a:r>
          </a:p>
        </p:txBody>
      </p:sp>
      <p:sp>
        <p:nvSpPr>
          <p:cNvPr id="1039" name="TextBox 1"/>
          <p:cNvSpPr txBox="1"/>
          <p:nvPr/>
        </p:nvSpPr>
        <p:spPr>
          <a:xfrm>
            <a:off x="1752600" y="34544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3.9</a:t>
            </a:r>
          </a:p>
        </p:txBody>
      </p:sp>
      <p:sp>
        <p:nvSpPr>
          <p:cNvPr id="1040" name="TextBox 1"/>
          <p:cNvSpPr txBox="1"/>
          <p:nvPr/>
        </p:nvSpPr>
        <p:spPr>
          <a:xfrm>
            <a:off x="2362200" y="33274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41" name="TextBox 1"/>
          <p:cNvSpPr txBox="1"/>
          <p:nvPr/>
        </p:nvSpPr>
        <p:spPr>
          <a:xfrm>
            <a:off x="2959100" y="3175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042" name="TextBox 1"/>
          <p:cNvSpPr txBox="1"/>
          <p:nvPr/>
        </p:nvSpPr>
        <p:spPr>
          <a:xfrm>
            <a:off x="3556000" y="3086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7.2</a:t>
            </a:r>
          </a:p>
        </p:txBody>
      </p:sp>
      <p:sp>
        <p:nvSpPr>
          <p:cNvPr id="1043" name="TextBox 1"/>
          <p:cNvSpPr txBox="1"/>
          <p:nvPr/>
        </p:nvSpPr>
        <p:spPr>
          <a:xfrm>
            <a:off x="4165600" y="2908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8.6</a:t>
            </a:r>
          </a:p>
        </p:txBody>
      </p:sp>
      <p:sp>
        <p:nvSpPr>
          <p:cNvPr id="1044" name="TextBox 1"/>
          <p:cNvSpPr txBox="1"/>
          <p:nvPr/>
        </p:nvSpPr>
        <p:spPr>
          <a:xfrm>
            <a:off x="4762500" y="2844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9.2</a:t>
            </a:r>
          </a:p>
        </p:txBody>
      </p:sp>
      <p:sp>
        <p:nvSpPr>
          <p:cNvPr id="1045" name="TextBox 1"/>
          <p:cNvSpPr txBox="1"/>
          <p:nvPr/>
        </p:nvSpPr>
        <p:spPr>
          <a:xfrm>
            <a:off x="5321300" y="27305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10.2</a:t>
            </a:r>
          </a:p>
        </p:txBody>
      </p:sp>
      <p:sp>
        <p:nvSpPr>
          <p:cNvPr id="1046" name="TextBox 1"/>
          <p:cNvSpPr txBox="1"/>
          <p:nvPr/>
        </p:nvSpPr>
        <p:spPr>
          <a:xfrm>
            <a:off x="5969000" y="2781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9.7</a:t>
            </a:r>
          </a:p>
        </p:txBody>
      </p:sp>
      <p:sp>
        <p:nvSpPr>
          <p:cNvPr id="1047" name="TextBox 1"/>
          <p:cNvSpPr txBox="1"/>
          <p:nvPr/>
        </p:nvSpPr>
        <p:spPr>
          <a:xfrm>
            <a:off x="6565900" y="27686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9.9</a:t>
            </a:r>
          </a:p>
        </p:txBody>
      </p:sp>
      <p:sp>
        <p:nvSpPr>
          <p:cNvPr id="1048" name="TextBox 1"/>
          <p:cNvSpPr txBox="1"/>
          <p:nvPr/>
        </p:nvSpPr>
        <p:spPr>
          <a:xfrm>
            <a:off x="7124700" y="2717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10.2</a:t>
            </a:r>
          </a:p>
        </p:txBody>
      </p:sp>
      <p:sp>
        <p:nvSpPr>
          <p:cNvPr id="1049" name="TextBox 1"/>
          <p:cNvSpPr txBox="1"/>
          <p:nvPr/>
        </p:nvSpPr>
        <p:spPr>
          <a:xfrm>
            <a:off x="7734300" y="27051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10.4</a:t>
            </a:r>
          </a:p>
        </p:txBody>
      </p:sp>
      <p:sp>
        <p:nvSpPr>
          <p:cNvPr id="1050" name="TextBox 1"/>
          <p:cNvSpPr txBox="1"/>
          <p:nvPr/>
        </p:nvSpPr>
        <p:spPr>
          <a:xfrm>
            <a:off x="16383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21.8%</a:t>
            </a:r>
          </a:p>
        </p:txBody>
      </p:sp>
      <p:sp>
        <p:nvSpPr>
          <p:cNvPr id="1051" name="TextBox 1"/>
          <p:cNvSpPr txBox="1"/>
          <p:nvPr/>
        </p:nvSpPr>
        <p:spPr>
          <a:xfrm>
            <a:off x="2247900" y="1905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29.0%</a:t>
            </a:r>
          </a:p>
        </p:txBody>
      </p:sp>
      <p:sp>
        <p:nvSpPr>
          <p:cNvPr id="1052" name="TextBox 1"/>
          <p:cNvSpPr txBox="1"/>
          <p:nvPr/>
        </p:nvSpPr>
        <p:spPr>
          <a:xfrm>
            <a:off x="2844800" y="1930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25.9%</a:t>
            </a:r>
          </a:p>
        </p:txBody>
      </p:sp>
      <p:sp>
        <p:nvSpPr>
          <p:cNvPr id="1053" name="TextBox 1"/>
          <p:cNvSpPr txBox="1"/>
          <p:nvPr/>
        </p:nvSpPr>
        <p:spPr>
          <a:xfrm>
            <a:off x="34544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12.7%</a:t>
            </a:r>
          </a:p>
        </p:txBody>
      </p:sp>
      <p:sp>
        <p:nvSpPr>
          <p:cNvPr id="1054" name="TextBox 1"/>
          <p:cNvSpPr txBox="1"/>
          <p:nvPr/>
        </p:nvSpPr>
        <p:spPr>
          <a:xfrm>
            <a:off x="4051300" y="19812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20.6%</a:t>
            </a:r>
          </a:p>
        </p:txBody>
      </p:sp>
      <p:sp>
        <p:nvSpPr>
          <p:cNvPr id="1055" name="TextBox 1"/>
          <p:cNvSpPr txBox="1"/>
          <p:nvPr/>
        </p:nvSpPr>
        <p:spPr>
          <a:xfrm>
            <a:off x="46990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6.7%</a:t>
            </a:r>
          </a:p>
        </p:txBody>
      </p:sp>
      <p:sp>
        <p:nvSpPr>
          <p:cNvPr id="1056" name="TextBox 1"/>
          <p:cNvSpPr txBox="1"/>
          <p:nvPr/>
        </p:nvSpPr>
        <p:spPr>
          <a:xfrm>
            <a:off x="5257800" y="20701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10.8%</a:t>
            </a:r>
          </a:p>
        </p:txBody>
      </p:sp>
      <p:sp>
        <p:nvSpPr>
          <p:cNvPr id="1057" name="TextBox 1"/>
          <p:cNvSpPr txBox="1"/>
          <p:nvPr/>
        </p:nvSpPr>
        <p:spPr>
          <a:xfrm>
            <a:off x="5880100" y="22225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-5.2%</a:t>
            </a:r>
          </a:p>
        </p:txBody>
      </p:sp>
      <p:sp>
        <p:nvSpPr>
          <p:cNvPr id="1058" name="TextBox 1"/>
          <p:cNvSpPr txBox="1"/>
          <p:nvPr/>
        </p:nvSpPr>
        <p:spPr>
          <a:xfrm>
            <a:off x="6502400" y="2159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a:t>
            </a:r>
          </a:p>
        </p:txBody>
      </p:sp>
      <p:sp>
        <p:nvSpPr>
          <p:cNvPr id="1059" name="TextBox 1"/>
          <p:cNvSpPr txBox="1"/>
          <p:nvPr/>
        </p:nvSpPr>
        <p:spPr>
          <a:xfrm>
            <a:off x="70993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3.6%</a:t>
            </a:r>
          </a:p>
        </p:txBody>
      </p:sp>
      <p:sp>
        <p:nvSpPr>
          <p:cNvPr id="1060" name="TextBox 1"/>
          <p:cNvSpPr txBox="1"/>
          <p:nvPr/>
        </p:nvSpPr>
        <p:spPr>
          <a:xfrm>
            <a:off x="7708900" y="2159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1.6%</a:t>
            </a:r>
          </a:p>
        </p:txBody>
      </p:sp>
      <p:sp>
        <p:nvSpPr>
          <p:cNvPr id="1061" name="TextBox 1"/>
          <p:cNvSpPr txBox="1"/>
          <p:nvPr/>
        </p:nvSpPr>
        <p:spPr>
          <a:xfrm>
            <a:off x="1054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6637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260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870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467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640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73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27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880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438900" y="3911600"/>
            <a:ext cx="1676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1" name="TextBox 1"/>
          <p:cNvSpPr txBox="1"/>
          <p:nvPr/>
        </p:nvSpPr>
        <p:spPr>
          <a:xfrm>
            <a:off x="393700" y="254000"/>
            <a:ext cx="6057900" cy="1435100"/>
          </a:xfrm>
          <a:prstGeom prst="rect">
            <a:avLst/>
          </a:prstGeom>
          <a:noFill/>
        </p:spPr>
        <p:txBody>
          <a:bodyPr wrap="none" lIns="0" tIns="0" rIns="0" rtlCol="0">
            <a:spAutoFit/>
          </a:bodyPr>
          <a:lstStyle/>
          <a:p>
            <a:pPr>
              <a:lnSpc>
                <a:spcPts val="1400"/>
              </a:lnSpc>
              <a:tabLst>
                <a:tab pos="241300" algn="l"/>
                <a:tab pos="2222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 pos="2222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年移动游戏用户增长迅速，年底用户量达</a:t>
            </a:r>
            <a:r>
              <a:rPr lang="en-US" altLang="zh-CN" sz="1403" b="1" dirty="0" smtClean="0">
                <a:solidFill>
                  <a:srgbClr val="1B88EA"/>
                </a:solidFill>
                <a:latin typeface="Tahoma" pitchFamily="18" charset="0"/>
                <a:cs typeface="Tahoma" pitchFamily="18" charset="0"/>
              </a:rPr>
              <a:t>10.4</a:t>
            </a:r>
            <a:r>
              <a:rPr lang="en-US" altLang="zh-CN" sz="1403" b="1" dirty="0" smtClean="0">
                <a:solidFill>
                  <a:srgbClr val="1B88EA"/>
                </a:solidFill>
                <a:latin typeface="Microsoft YaHei UI" pitchFamily="18" charset="0"/>
                <a:cs typeface="Microsoft YaHei UI" pitchFamily="18" charset="0"/>
              </a:rPr>
              <a:t>亿，全民游戏时代到来</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222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2014年1-11月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移动游戏行业智能终端用户规模及增长率</a:t>
            </a:r>
          </a:p>
        </p:txBody>
      </p:sp>
      <p:sp>
        <p:nvSpPr>
          <p:cNvPr id="1072" name="TextBox 1"/>
          <p:cNvSpPr txBox="1"/>
          <p:nvPr/>
        </p:nvSpPr>
        <p:spPr>
          <a:xfrm>
            <a:off x="3327400" y="42164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移动游戏行业用户规模（亿台）</a:t>
            </a:r>
          </a:p>
        </p:txBody>
      </p:sp>
      <p:sp>
        <p:nvSpPr>
          <p:cNvPr id="1073" name="TextBox 1"/>
          <p:cNvSpPr txBox="1"/>
          <p:nvPr/>
        </p:nvSpPr>
        <p:spPr>
          <a:xfrm>
            <a:off x="56134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288279" y="4131564"/>
            <a:ext cx="620267" cy="262128"/>
          </a:xfrm>
          <a:custGeom>
            <a:avLst/>
            <a:gdLst>
              <a:gd name="connsiteX0" fmla="*/ 0 w 620267"/>
              <a:gd name="connsiteY0" fmla="*/ 262127 h 262128"/>
              <a:gd name="connsiteX1" fmla="*/ 620267 w 620267"/>
              <a:gd name="connsiteY1" fmla="*/ 262127 h 262128"/>
              <a:gd name="connsiteX2" fmla="*/ 620267 w 620267"/>
              <a:gd name="connsiteY2" fmla="*/ 0 h 262128"/>
              <a:gd name="connsiteX3" fmla="*/ 0 w 620267"/>
              <a:gd name="connsiteY3" fmla="*/ 0 h 262128"/>
              <a:gd name="connsiteX4" fmla="*/ 0 w 620267"/>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0267" h="262128">
                <a:moveTo>
                  <a:pt x="0" y="262127"/>
                </a:moveTo>
                <a:lnTo>
                  <a:pt x="620267" y="262127"/>
                </a:lnTo>
                <a:lnTo>
                  <a:pt x="620267"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765803"/>
            <a:ext cx="640079" cy="262128"/>
          </a:xfrm>
          <a:custGeom>
            <a:avLst/>
            <a:gdLst>
              <a:gd name="connsiteX0" fmla="*/ 0 w 640079"/>
              <a:gd name="connsiteY0" fmla="*/ 262128 h 262128"/>
              <a:gd name="connsiteX1" fmla="*/ 640079 w 640079"/>
              <a:gd name="connsiteY1" fmla="*/ 262128 h 262128"/>
              <a:gd name="connsiteX2" fmla="*/ 640079 w 640079"/>
              <a:gd name="connsiteY2" fmla="*/ 0 h 262128"/>
              <a:gd name="connsiteX3" fmla="*/ 0 w 640079"/>
              <a:gd name="connsiteY3" fmla="*/ 0 h 262128"/>
              <a:gd name="connsiteX4" fmla="*/ 0 w 640079"/>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79" h="262128">
                <a:moveTo>
                  <a:pt x="0" y="262128"/>
                </a:moveTo>
                <a:lnTo>
                  <a:pt x="640079" y="262128"/>
                </a:lnTo>
                <a:lnTo>
                  <a:pt x="640079"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398520"/>
            <a:ext cx="670560" cy="262127"/>
          </a:xfrm>
          <a:custGeom>
            <a:avLst/>
            <a:gdLst>
              <a:gd name="connsiteX0" fmla="*/ 0 w 670560"/>
              <a:gd name="connsiteY0" fmla="*/ 262127 h 262127"/>
              <a:gd name="connsiteX1" fmla="*/ 670560 w 670560"/>
              <a:gd name="connsiteY1" fmla="*/ 262127 h 262127"/>
              <a:gd name="connsiteX2" fmla="*/ 670560 w 670560"/>
              <a:gd name="connsiteY2" fmla="*/ 0 h 262127"/>
              <a:gd name="connsiteX3" fmla="*/ 0 w 670560"/>
              <a:gd name="connsiteY3" fmla="*/ 0 h 262127"/>
              <a:gd name="connsiteX4" fmla="*/ 0 w 6705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0560" h="262127">
                <a:moveTo>
                  <a:pt x="0" y="262127"/>
                </a:moveTo>
                <a:lnTo>
                  <a:pt x="670560" y="262127"/>
                </a:lnTo>
                <a:lnTo>
                  <a:pt x="6705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3032760"/>
            <a:ext cx="755904" cy="262127"/>
          </a:xfrm>
          <a:custGeom>
            <a:avLst/>
            <a:gdLst>
              <a:gd name="connsiteX0" fmla="*/ 0 w 755904"/>
              <a:gd name="connsiteY0" fmla="*/ 262127 h 262127"/>
              <a:gd name="connsiteX1" fmla="*/ 755904 w 755904"/>
              <a:gd name="connsiteY1" fmla="*/ 262127 h 262127"/>
              <a:gd name="connsiteX2" fmla="*/ 755904 w 755904"/>
              <a:gd name="connsiteY2" fmla="*/ 0 h 262127"/>
              <a:gd name="connsiteX3" fmla="*/ 0 w 755904"/>
              <a:gd name="connsiteY3" fmla="*/ 0 h 262127"/>
              <a:gd name="connsiteX4" fmla="*/ 0 w 75590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5904" h="262127">
                <a:moveTo>
                  <a:pt x="0" y="262127"/>
                </a:moveTo>
                <a:lnTo>
                  <a:pt x="755904" y="262127"/>
                </a:lnTo>
                <a:lnTo>
                  <a:pt x="755904"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667000"/>
            <a:ext cx="821435" cy="260604"/>
          </a:xfrm>
          <a:custGeom>
            <a:avLst/>
            <a:gdLst>
              <a:gd name="connsiteX0" fmla="*/ 0 w 821435"/>
              <a:gd name="connsiteY0" fmla="*/ 260604 h 260604"/>
              <a:gd name="connsiteX1" fmla="*/ 821435 w 821435"/>
              <a:gd name="connsiteY1" fmla="*/ 260604 h 260604"/>
              <a:gd name="connsiteX2" fmla="*/ 821435 w 821435"/>
              <a:gd name="connsiteY2" fmla="*/ 0 h 260604"/>
              <a:gd name="connsiteX3" fmla="*/ 0 w 821435"/>
              <a:gd name="connsiteY3" fmla="*/ 0 h 260604"/>
              <a:gd name="connsiteX4" fmla="*/ 0 w 82143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1435" h="260604">
                <a:moveTo>
                  <a:pt x="0" y="260604"/>
                </a:moveTo>
                <a:lnTo>
                  <a:pt x="821435" y="260604"/>
                </a:lnTo>
                <a:lnTo>
                  <a:pt x="82143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2299716"/>
            <a:ext cx="836676" cy="262127"/>
          </a:xfrm>
          <a:custGeom>
            <a:avLst/>
            <a:gdLst>
              <a:gd name="connsiteX0" fmla="*/ 0 w 836676"/>
              <a:gd name="connsiteY0" fmla="*/ 262127 h 262127"/>
              <a:gd name="connsiteX1" fmla="*/ 836676 w 836676"/>
              <a:gd name="connsiteY1" fmla="*/ 262127 h 262127"/>
              <a:gd name="connsiteX2" fmla="*/ 836676 w 836676"/>
              <a:gd name="connsiteY2" fmla="*/ 0 h 262127"/>
              <a:gd name="connsiteX3" fmla="*/ 0 w 836676"/>
              <a:gd name="connsiteY3" fmla="*/ 0 h 262127"/>
              <a:gd name="connsiteX4" fmla="*/ 0 w 8366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262127">
                <a:moveTo>
                  <a:pt x="0" y="262127"/>
                </a:moveTo>
                <a:lnTo>
                  <a:pt x="836676" y="262127"/>
                </a:lnTo>
                <a:lnTo>
                  <a:pt x="8366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933955"/>
            <a:ext cx="1324355" cy="262127"/>
          </a:xfrm>
          <a:custGeom>
            <a:avLst/>
            <a:gdLst>
              <a:gd name="connsiteX0" fmla="*/ 0 w 1324355"/>
              <a:gd name="connsiteY0" fmla="*/ 262127 h 262127"/>
              <a:gd name="connsiteX1" fmla="*/ 1324355 w 1324355"/>
              <a:gd name="connsiteY1" fmla="*/ 262127 h 262127"/>
              <a:gd name="connsiteX2" fmla="*/ 1324355 w 1324355"/>
              <a:gd name="connsiteY2" fmla="*/ 0 h 262127"/>
              <a:gd name="connsiteX3" fmla="*/ 0 w 1324355"/>
              <a:gd name="connsiteY3" fmla="*/ 0 h 262127"/>
              <a:gd name="connsiteX4" fmla="*/ 0 w 13243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4355" h="262127">
                <a:moveTo>
                  <a:pt x="0" y="262127"/>
                </a:moveTo>
                <a:lnTo>
                  <a:pt x="1324355" y="262127"/>
                </a:lnTo>
                <a:lnTo>
                  <a:pt x="1324355"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566672"/>
            <a:ext cx="1915667" cy="262127"/>
          </a:xfrm>
          <a:custGeom>
            <a:avLst/>
            <a:gdLst>
              <a:gd name="connsiteX0" fmla="*/ 0 w 1915667"/>
              <a:gd name="connsiteY0" fmla="*/ 262127 h 262127"/>
              <a:gd name="connsiteX1" fmla="*/ 1915667 w 1915667"/>
              <a:gd name="connsiteY1" fmla="*/ 262127 h 262127"/>
              <a:gd name="connsiteX2" fmla="*/ 1915667 w 1915667"/>
              <a:gd name="connsiteY2" fmla="*/ 0 h 262127"/>
              <a:gd name="connsiteX3" fmla="*/ 0 w 1915667"/>
              <a:gd name="connsiteY3" fmla="*/ 0 h 262127"/>
              <a:gd name="connsiteX4" fmla="*/ 0 w 191566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15667" h="262127">
                <a:moveTo>
                  <a:pt x="0" y="262127"/>
                </a:moveTo>
                <a:lnTo>
                  <a:pt x="1915667" y="262127"/>
                </a:lnTo>
                <a:lnTo>
                  <a:pt x="1915667"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1200911"/>
            <a:ext cx="2546603" cy="262127"/>
          </a:xfrm>
          <a:custGeom>
            <a:avLst/>
            <a:gdLst>
              <a:gd name="connsiteX0" fmla="*/ 0 w 2546603"/>
              <a:gd name="connsiteY0" fmla="*/ 262127 h 262127"/>
              <a:gd name="connsiteX1" fmla="*/ 2546603 w 2546603"/>
              <a:gd name="connsiteY1" fmla="*/ 262127 h 262127"/>
              <a:gd name="connsiteX2" fmla="*/ 2546603 w 2546603"/>
              <a:gd name="connsiteY2" fmla="*/ 0 h 262127"/>
              <a:gd name="connsiteX3" fmla="*/ 0 w 2546603"/>
              <a:gd name="connsiteY3" fmla="*/ 0 h 262127"/>
              <a:gd name="connsiteX4" fmla="*/ 0 w 254660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46603" h="262127">
                <a:moveTo>
                  <a:pt x="0" y="262127"/>
                </a:moveTo>
                <a:lnTo>
                  <a:pt x="2546603" y="262127"/>
                </a:lnTo>
                <a:lnTo>
                  <a:pt x="2546603"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8279" y="835152"/>
            <a:ext cx="2592324" cy="260603"/>
          </a:xfrm>
          <a:custGeom>
            <a:avLst/>
            <a:gdLst>
              <a:gd name="connsiteX0" fmla="*/ 0 w 2592324"/>
              <a:gd name="connsiteY0" fmla="*/ 260603 h 260603"/>
              <a:gd name="connsiteX1" fmla="*/ 2592324 w 2592324"/>
              <a:gd name="connsiteY1" fmla="*/ 260603 h 260603"/>
              <a:gd name="connsiteX2" fmla="*/ 2592324 w 2592324"/>
              <a:gd name="connsiteY2" fmla="*/ 0 h 260603"/>
              <a:gd name="connsiteX3" fmla="*/ 0 w 2592324"/>
              <a:gd name="connsiteY3" fmla="*/ 0 h 260603"/>
              <a:gd name="connsiteX4" fmla="*/ 0 w 259232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92324" h="260603">
                <a:moveTo>
                  <a:pt x="0" y="260603"/>
                </a:moveTo>
                <a:lnTo>
                  <a:pt x="2592324" y="260603"/>
                </a:lnTo>
                <a:lnTo>
                  <a:pt x="259232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4" name="TextBox 1"/>
          <p:cNvSpPr txBox="1"/>
          <p:nvPr/>
        </p:nvSpPr>
        <p:spPr>
          <a:xfrm>
            <a:off x="5473700" y="2374900"/>
            <a:ext cx="558800" cy="1968500"/>
          </a:xfrm>
          <a:prstGeom prst="rect">
            <a:avLst/>
          </a:prstGeom>
          <a:noFill/>
        </p:spPr>
        <p:txBody>
          <a:bodyPr wrap="none" lIns="0" tIns="0" rIns="0" rtlCol="0">
            <a:spAutoFit/>
          </a:bodyPr>
          <a:lstStyle/>
          <a:p>
            <a:pPr>
              <a:lnSpc>
                <a:spcPts val="11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5.1%</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5.0%</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4.6%</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4.1%</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3.9%</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sz="1200" b="1" dirty="0" smtClean="0">
                <a:solidFill>
                  <a:srgbClr val="FFFFFF"/>
                </a:solidFill>
                <a:latin typeface="Times New Roman" pitchFamily="18" charset="0"/>
                <a:cs typeface="Times New Roman" pitchFamily="18" charset="0"/>
              </a:rPr>
              <a:t>3.7%</a:t>
            </a:r>
          </a:p>
        </p:txBody>
      </p:sp>
      <p:sp>
        <p:nvSpPr>
          <p:cNvPr id="1025" name="TextBox 1"/>
          <p:cNvSpPr txBox="1"/>
          <p:nvPr/>
        </p:nvSpPr>
        <p:spPr>
          <a:xfrm>
            <a:off x="6184900" y="20066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8.0%</a:t>
            </a:r>
          </a:p>
        </p:txBody>
      </p:sp>
      <p:sp>
        <p:nvSpPr>
          <p:cNvPr id="1026" name="TextBox 1"/>
          <p:cNvSpPr txBox="1"/>
          <p:nvPr/>
        </p:nvSpPr>
        <p:spPr>
          <a:xfrm>
            <a:off x="6692900" y="1638300"/>
            <a:ext cx="4191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11.6%</a:t>
            </a:r>
          </a:p>
        </p:txBody>
      </p:sp>
      <p:sp>
        <p:nvSpPr>
          <p:cNvPr id="1028" name="TextBox 1"/>
          <p:cNvSpPr txBox="1"/>
          <p:nvPr/>
        </p:nvSpPr>
        <p:spPr>
          <a:xfrm>
            <a:off x="7315200" y="12700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15.4%</a:t>
            </a:r>
          </a:p>
        </p:txBody>
      </p:sp>
      <p:sp>
        <p:nvSpPr>
          <p:cNvPr id="1029" name="TextBox 1"/>
          <p:cNvSpPr txBox="1"/>
          <p:nvPr/>
        </p:nvSpPr>
        <p:spPr>
          <a:xfrm>
            <a:off x="73660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15.7%</a:t>
            </a:r>
          </a:p>
        </p:txBody>
      </p:sp>
      <p:sp>
        <p:nvSpPr>
          <p:cNvPr id="1030"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天天酷跑</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欢乐斗地主</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开心消消乐</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天天爱消除</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天天飞车</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节奏大师</a:t>
            </a:r>
          </a:p>
          <a:p>
            <a:pPr>
              <a:lnSpc>
                <a:spcPts val="1000"/>
              </a:lnSpc>
            </a:pPr>
            <a:endParaRPr lang="en-US" altLang="zh-CN" dirty="0" smtClean="0"/>
          </a:p>
          <a:p>
            <a:pPr>
              <a:lnSpc>
                <a:spcPts val="1800"/>
              </a:lnSpc>
              <a:tabLst>
                <a:tab pos="139700" algn="l"/>
                <a:tab pos="190500" algn="l"/>
                <a:tab pos="279400" algn="l"/>
              </a:tabLst>
            </a:pPr>
            <a:r>
              <a:rPr lang="en-US" altLang="zh-CN" sz="1103" dirty="0" smtClean="0">
                <a:solidFill>
                  <a:srgbClr val="8087A4"/>
                </a:solidFill>
                <a:latin typeface="Microsoft YaHei UI" pitchFamily="18" charset="0"/>
                <a:cs typeface="Microsoft YaHei UI" pitchFamily="18" charset="0"/>
              </a:rPr>
              <a:t>经典消灭星星</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神庙逃亡2</a:t>
            </a:r>
          </a:p>
          <a:p>
            <a:pPr>
              <a:lnSpc>
                <a:spcPts val="1000"/>
              </a:lnSpc>
            </a:pPr>
            <a:endParaRPr lang="en-US" altLang="zh-CN" dirty="0" smtClean="0"/>
          </a:p>
          <a:p>
            <a:pPr>
              <a:lnSpc>
                <a:spcPts val="1800"/>
              </a:lnSpc>
              <a:tabLst>
                <a:tab pos="139700" algn="l"/>
                <a:tab pos="190500" algn="l"/>
                <a:tab pos="279400" algn="l"/>
              </a:tabLst>
            </a:pPr>
            <a:r>
              <a:rPr lang="en-US" altLang="zh-CN" sz="1103" dirty="0" smtClean="0">
                <a:solidFill>
                  <a:srgbClr val="8087A4"/>
                </a:solidFill>
                <a:latin typeface="Microsoft YaHei UI" pitchFamily="18" charset="0"/>
                <a:cs typeface="Microsoft YaHei UI" pitchFamily="18" charset="0"/>
              </a:rPr>
              <a:t>全民飞机大战</a:t>
            </a:r>
          </a:p>
        </p:txBody>
      </p:sp>
      <p:sp>
        <p:nvSpPr>
          <p:cNvPr id="1031" name="TextBox 1"/>
          <p:cNvSpPr txBox="1"/>
          <p:nvPr/>
        </p:nvSpPr>
        <p:spPr>
          <a:xfrm>
            <a:off x="3810000" y="850900"/>
            <a:ext cx="1320800" cy="190500"/>
          </a:xfrm>
          <a:prstGeom prst="rect">
            <a:avLst/>
          </a:prstGeom>
          <a:noFill/>
        </p:spPr>
        <p:txBody>
          <a:bodyPr wrap="none" lIns="0" tIns="0" rIns="0" rtlCol="0">
            <a:spAutoFit/>
          </a:bodyPr>
          <a:lstStyle/>
          <a:p>
            <a:pPr>
              <a:lnSpc>
                <a:spcPts val="1500"/>
              </a:lnSpc>
              <a:tabLst/>
            </a:pPr>
            <a:r>
              <a:rPr lang="en-US" altLang="zh-CN" sz="1106" dirty="0" smtClean="0">
                <a:solidFill>
                  <a:srgbClr val="8087A4"/>
                </a:solidFill>
                <a:latin typeface="Microsoft YaHei UI" pitchFamily="18" charset="0"/>
                <a:cs typeface="Microsoft YaHei UI" pitchFamily="18" charset="0"/>
              </a:rPr>
              <a:t>1</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PopStar!消灭星星</a:t>
            </a:r>
          </a:p>
        </p:txBody>
      </p:sp>
      <p:sp>
        <p:nvSpPr>
          <p:cNvPr id="1032" name="TextBox 1"/>
          <p:cNvSpPr txBox="1"/>
          <p:nvPr/>
        </p:nvSpPr>
        <p:spPr>
          <a:xfrm>
            <a:off x="5003800" y="482600"/>
            <a:ext cx="2755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月移动游戏用户覆盖率</a:t>
            </a:r>
            <a:r>
              <a:rPr lang="en-US" altLang="zh-CN" sz="1200" b="1" dirty="0" smtClean="0">
                <a:solidFill>
                  <a:srgbClr val="585E79"/>
                </a:solidFill>
                <a:latin typeface="Tahoma" pitchFamily="18" charset="0"/>
                <a:cs typeface="Tahoma" pitchFamily="18" charset="0"/>
              </a:rPr>
              <a:t>TOP10</a:t>
            </a:r>
          </a:p>
        </p:txBody>
      </p:sp>
      <p:sp>
        <p:nvSpPr>
          <p:cNvPr id="1033"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细分行业应用盘点——移动游戏</a:t>
            </a:r>
          </a:p>
        </p:txBody>
      </p:sp>
      <p:sp>
        <p:nvSpPr>
          <p:cNvPr id="1034"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移动游戏用户覆盖比例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5"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移动游戏覆盖比例</a:t>
            </a:r>
            <a:r>
              <a:rPr lang="en-US" altLang="zh-CN" sz="1202" dirty="0" smtClean="0">
                <a:solidFill>
                  <a:srgbClr val="8087A4"/>
                </a:solidFill>
                <a:latin typeface="Tahoma" pitchFamily="18" charset="0"/>
                <a:cs typeface="Tahoma" pitchFamily="18" charset="0"/>
              </a:rPr>
              <a:t>Top10</a:t>
            </a:r>
            <a:r>
              <a:rPr lang="en-US" altLang="zh-CN" sz="1202" dirty="0" smtClean="0">
                <a:solidFill>
                  <a:srgbClr val="8087A4"/>
                </a:solidFill>
                <a:latin typeface="Microsoft YaHei UI" pitchFamily="18" charset="0"/>
                <a:cs typeface="Microsoft YaHei UI" pitchFamily="18" charset="0"/>
              </a:rPr>
              <a:t>应用中，腾</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讯系游戏依然占据多数席位，</a:t>
            </a:r>
          </a:p>
          <a:p>
            <a:pPr>
              <a:lnSpc>
                <a:spcPts val="2100"/>
              </a:lnSpc>
              <a:tabLst>
                <a:tab pos="177800" algn="l"/>
                <a:tab pos="228600" algn="l"/>
              </a:tabLst>
            </a:pPr>
            <a:r>
              <a:rPr lang="en-US" altLang="zh-CN" dirty="0" smtClean="0"/>
              <a:t>	</a:t>
            </a:r>
            <a:r>
              <a:rPr lang="en-US" altLang="zh-CN" sz="1200" dirty="0" smtClean="0">
                <a:solidFill>
                  <a:srgbClr val="8087A4"/>
                </a:solidFill>
                <a:latin typeface="Tahoma" pitchFamily="18" charset="0"/>
                <a:cs typeface="Tahoma" pitchFamily="18" charset="0"/>
              </a:rPr>
              <a:t>PopStar</a:t>
            </a:r>
            <a:r>
              <a:rPr lang="en-US" altLang="zh-CN" sz="1200" dirty="0" smtClean="0">
                <a:solidFill>
                  <a:srgbClr val="8087A4"/>
                </a:solidFill>
                <a:latin typeface="Microsoft YaHei UI" pitchFamily="18" charset="0"/>
                <a:cs typeface="Microsoft YaHei UI" pitchFamily="18" charset="0"/>
              </a:rPr>
              <a:t>！消灭星星以及天天酷跑分别</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以</a:t>
            </a:r>
            <a:r>
              <a:rPr lang="en-US" altLang="zh-CN" sz="1200" dirty="0" smtClean="0">
                <a:solidFill>
                  <a:srgbClr val="8087A4"/>
                </a:solidFill>
                <a:latin typeface="Tahoma" pitchFamily="18" charset="0"/>
                <a:cs typeface="Tahoma" pitchFamily="18" charset="0"/>
              </a:rPr>
              <a:t>15.7%</a:t>
            </a:r>
            <a:r>
              <a:rPr lang="en-US" altLang="zh-CN" sz="1200" dirty="0" smtClean="0">
                <a:solidFill>
                  <a:srgbClr val="8087A4"/>
                </a:solidFill>
                <a:latin typeface="Microsoft YaHei UI" pitchFamily="18" charset="0"/>
                <a:cs typeface="Microsoft YaHei UI" pitchFamily="18" charset="0"/>
              </a:rPr>
              <a:t>和</a:t>
            </a:r>
            <a:r>
              <a:rPr lang="en-US" altLang="zh-CN" sz="1200" dirty="0" smtClean="0">
                <a:solidFill>
                  <a:srgbClr val="8087A4"/>
                </a:solidFill>
                <a:latin typeface="Tahoma" pitchFamily="18" charset="0"/>
                <a:cs typeface="Tahoma" pitchFamily="18" charset="0"/>
              </a:rPr>
              <a:t>15.4%</a:t>
            </a:r>
            <a:r>
              <a:rPr lang="en-US" altLang="zh-CN" sz="1200" dirty="0" smtClean="0">
                <a:solidFill>
                  <a:srgbClr val="8087A4"/>
                </a:solidFill>
                <a:latin typeface="Microsoft YaHei UI" pitchFamily="18" charset="0"/>
                <a:cs typeface="Microsoft YaHei UI" pitchFamily="18" charset="0"/>
              </a:rPr>
              <a:t>的用户覆盖率领</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先。</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188709" y="1743798"/>
            <a:ext cx="2558922" cy="208318"/>
          </a:xfrm>
          <a:custGeom>
            <a:avLst/>
            <a:gdLst>
              <a:gd name="connsiteX0" fmla="*/ 0 w 2558922"/>
              <a:gd name="connsiteY0" fmla="*/ 208318 h 208318"/>
              <a:gd name="connsiteX1" fmla="*/ 2558922 w 2558922"/>
              <a:gd name="connsiteY1" fmla="*/ 208318 h 208318"/>
              <a:gd name="connsiteX2" fmla="*/ 2558922 w 2558922"/>
              <a:gd name="connsiteY2" fmla="*/ 0 h 208318"/>
              <a:gd name="connsiteX3" fmla="*/ 0 w 2558922"/>
              <a:gd name="connsiteY3" fmla="*/ 0 h 208318"/>
              <a:gd name="connsiteX4" fmla="*/ 0 w 2558922"/>
              <a:gd name="connsiteY4" fmla="*/ 208318 h 2083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58922" h="208318">
                <a:moveTo>
                  <a:pt x="0" y="208318"/>
                </a:moveTo>
                <a:lnTo>
                  <a:pt x="2558922" y="208318"/>
                </a:lnTo>
                <a:lnTo>
                  <a:pt x="2558922" y="0"/>
                </a:lnTo>
                <a:lnTo>
                  <a:pt x="0" y="0"/>
                </a:lnTo>
                <a:lnTo>
                  <a:pt x="0" y="20831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188709" y="2161959"/>
            <a:ext cx="1533397" cy="209893"/>
          </a:xfrm>
          <a:custGeom>
            <a:avLst/>
            <a:gdLst>
              <a:gd name="connsiteX0" fmla="*/ 0 w 1533397"/>
              <a:gd name="connsiteY0" fmla="*/ 209892 h 209893"/>
              <a:gd name="connsiteX1" fmla="*/ 1533397 w 1533397"/>
              <a:gd name="connsiteY1" fmla="*/ 209892 h 209893"/>
              <a:gd name="connsiteX2" fmla="*/ 1533397 w 1533397"/>
              <a:gd name="connsiteY2" fmla="*/ 0 h 209893"/>
              <a:gd name="connsiteX3" fmla="*/ 0 w 1533397"/>
              <a:gd name="connsiteY3" fmla="*/ 0 h 209893"/>
              <a:gd name="connsiteX4" fmla="*/ 0 w 1533397"/>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722107" y="2161959"/>
            <a:ext cx="1025500" cy="209893"/>
          </a:xfrm>
          <a:custGeom>
            <a:avLst/>
            <a:gdLst>
              <a:gd name="connsiteX0" fmla="*/ 0 w 1025500"/>
              <a:gd name="connsiteY0" fmla="*/ 209892 h 209893"/>
              <a:gd name="connsiteX1" fmla="*/ 1025500 w 1025500"/>
              <a:gd name="connsiteY1" fmla="*/ 209892 h 209893"/>
              <a:gd name="connsiteX2" fmla="*/ 1025500 w 1025500"/>
              <a:gd name="connsiteY2" fmla="*/ 0 h 209893"/>
              <a:gd name="connsiteX3" fmla="*/ 0 w 1025500"/>
              <a:gd name="connsiteY3" fmla="*/ 0 h 209893"/>
              <a:gd name="connsiteX4" fmla="*/ 0 w 1025500"/>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188709" y="2581694"/>
            <a:ext cx="1533397" cy="209892"/>
          </a:xfrm>
          <a:custGeom>
            <a:avLst/>
            <a:gdLst>
              <a:gd name="connsiteX0" fmla="*/ 0 w 1533397"/>
              <a:gd name="connsiteY0" fmla="*/ 209892 h 209892"/>
              <a:gd name="connsiteX1" fmla="*/ 1533397 w 1533397"/>
              <a:gd name="connsiteY1" fmla="*/ 209892 h 209892"/>
              <a:gd name="connsiteX2" fmla="*/ 1533397 w 1533397"/>
              <a:gd name="connsiteY2" fmla="*/ 0 h 209892"/>
              <a:gd name="connsiteX3" fmla="*/ 0 w 1533397"/>
              <a:gd name="connsiteY3" fmla="*/ 0 h 209892"/>
              <a:gd name="connsiteX4" fmla="*/ 0 w 1533397"/>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2">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722107" y="2581694"/>
            <a:ext cx="1025500" cy="209892"/>
          </a:xfrm>
          <a:custGeom>
            <a:avLst/>
            <a:gdLst>
              <a:gd name="connsiteX0" fmla="*/ 0 w 1025500"/>
              <a:gd name="connsiteY0" fmla="*/ 209892 h 209892"/>
              <a:gd name="connsiteX1" fmla="*/ 1025500 w 1025500"/>
              <a:gd name="connsiteY1" fmla="*/ 209892 h 209892"/>
              <a:gd name="connsiteX2" fmla="*/ 1025500 w 1025500"/>
              <a:gd name="connsiteY2" fmla="*/ 0 h 209892"/>
              <a:gd name="connsiteX3" fmla="*/ 0 w 1025500"/>
              <a:gd name="connsiteY3" fmla="*/ 0 h 209892"/>
              <a:gd name="connsiteX4" fmla="*/ 0 w 1025500"/>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2">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188709" y="3001556"/>
            <a:ext cx="1533397" cy="209892"/>
          </a:xfrm>
          <a:custGeom>
            <a:avLst/>
            <a:gdLst>
              <a:gd name="connsiteX0" fmla="*/ 0 w 1533397"/>
              <a:gd name="connsiteY0" fmla="*/ 209892 h 209892"/>
              <a:gd name="connsiteX1" fmla="*/ 1533397 w 1533397"/>
              <a:gd name="connsiteY1" fmla="*/ 209892 h 209892"/>
              <a:gd name="connsiteX2" fmla="*/ 1533397 w 1533397"/>
              <a:gd name="connsiteY2" fmla="*/ 0 h 209892"/>
              <a:gd name="connsiteX3" fmla="*/ 0 w 1533397"/>
              <a:gd name="connsiteY3" fmla="*/ 0 h 209892"/>
              <a:gd name="connsiteX4" fmla="*/ 0 w 1533397"/>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2">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722107" y="3001556"/>
            <a:ext cx="1025500" cy="209892"/>
          </a:xfrm>
          <a:custGeom>
            <a:avLst/>
            <a:gdLst>
              <a:gd name="connsiteX0" fmla="*/ 0 w 1025500"/>
              <a:gd name="connsiteY0" fmla="*/ 209892 h 209892"/>
              <a:gd name="connsiteX1" fmla="*/ 1025500 w 1025500"/>
              <a:gd name="connsiteY1" fmla="*/ 209892 h 209892"/>
              <a:gd name="connsiteX2" fmla="*/ 1025500 w 1025500"/>
              <a:gd name="connsiteY2" fmla="*/ 0 h 209892"/>
              <a:gd name="connsiteX3" fmla="*/ 0 w 1025500"/>
              <a:gd name="connsiteY3" fmla="*/ 0 h 209892"/>
              <a:gd name="connsiteX4" fmla="*/ 0 w 1025500"/>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2">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88709" y="3421291"/>
            <a:ext cx="1533397" cy="209893"/>
          </a:xfrm>
          <a:custGeom>
            <a:avLst/>
            <a:gdLst>
              <a:gd name="connsiteX0" fmla="*/ 0 w 1533397"/>
              <a:gd name="connsiteY0" fmla="*/ 209893 h 209893"/>
              <a:gd name="connsiteX1" fmla="*/ 1533397 w 1533397"/>
              <a:gd name="connsiteY1" fmla="*/ 209893 h 209893"/>
              <a:gd name="connsiteX2" fmla="*/ 1533397 w 1533397"/>
              <a:gd name="connsiteY2" fmla="*/ 0 h 209893"/>
              <a:gd name="connsiteX3" fmla="*/ 0 w 1533397"/>
              <a:gd name="connsiteY3" fmla="*/ 0 h 209893"/>
              <a:gd name="connsiteX4" fmla="*/ 0 w 1533397"/>
              <a:gd name="connsiteY4" fmla="*/ 209893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3"/>
                </a:moveTo>
                <a:lnTo>
                  <a:pt x="1533397" y="209893"/>
                </a:lnTo>
                <a:lnTo>
                  <a:pt x="1533397" y="0"/>
                </a:lnTo>
                <a:lnTo>
                  <a:pt x="0" y="0"/>
                </a:lnTo>
                <a:lnTo>
                  <a:pt x="0" y="20989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722107" y="3421291"/>
            <a:ext cx="1025500" cy="209893"/>
          </a:xfrm>
          <a:custGeom>
            <a:avLst/>
            <a:gdLst>
              <a:gd name="connsiteX0" fmla="*/ 0 w 1025500"/>
              <a:gd name="connsiteY0" fmla="*/ 209893 h 209893"/>
              <a:gd name="connsiteX1" fmla="*/ 1025500 w 1025500"/>
              <a:gd name="connsiteY1" fmla="*/ 209893 h 209893"/>
              <a:gd name="connsiteX2" fmla="*/ 1025500 w 1025500"/>
              <a:gd name="connsiteY2" fmla="*/ 0 h 209893"/>
              <a:gd name="connsiteX3" fmla="*/ 0 w 1025500"/>
              <a:gd name="connsiteY3" fmla="*/ 0 h 209893"/>
              <a:gd name="connsiteX4" fmla="*/ 0 w 1025500"/>
              <a:gd name="connsiteY4" fmla="*/ 209893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3"/>
                </a:moveTo>
                <a:lnTo>
                  <a:pt x="1025500" y="209893"/>
                </a:lnTo>
                <a:lnTo>
                  <a:pt x="1025500" y="0"/>
                </a:lnTo>
                <a:lnTo>
                  <a:pt x="0" y="0"/>
                </a:lnTo>
                <a:lnTo>
                  <a:pt x="0" y="20989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188709" y="3841115"/>
            <a:ext cx="1533397" cy="209893"/>
          </a:xfrm>
          <a:custGeom>
            <a:avLst/>
            <a:gdLst>
              <a:gd name="connsiteX0" fmla="*/ 0 w 1533397"/>
              <a:gd name="connsiteY0" fmla="*/ 209892 h 209893"/>
              <a:gd name="connsiteX1" fmla="*/ 1533397 w 1533397"/>
              <a:gd name="connsiteY1" fmla="*/ 209892 h 209893"/>
              <a:gd name="connsiteX2" fmla="*/ 1533397 w 1533397"/>
              <a:gd name="connsiteY2" fmla="*/ 0 h 209893"/>
              <a:gd name="connsiteX3" fmla="*/ 0 w 1533397"/>
              <a:gd name="connsiteY3" fmla="*/ 0 h 209893"/>
              <a:gd name="connsiteX4" fmla="*/ 0 w 1533397"/>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22107" y="3841115"/>
            <a:ext cx="1025500" cy="209893"/>
          </a:xfrm>
          <a:custGeom>
            <a:avLst/>
            <a:gdLst>
              <a:gd name="connsiteX0" fmla="*/ 0 w 1025500"/>
              <a:gd name="connsiteY0" fmla="*/ 209892 h 209893"/>
              <a:gd name="connsiteX1" fmla="*/ 1025500 w 1025500"/>
              <a:gd name="connsiteY1" fmla="*/ 209892 h 209893"/>
              <a:gd name="connsiteX2" fmla="*/ 1025500 w 1025500"/>
              <a:gd name="connsiteY2" fmla="*/ 0 h 209893"/>
              <a:gd name="connsiteX3" fmla="*/ 0 w 1025500"/>
              <a:gd name="connsiteY3" fmla="*/ 0 h 209893"/>
              <a:gd name="connsiteX4" fmla="*/ 0 w 1025500"/>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07820" y="1937829"/>
            <a:ext cx="57150" cy="2127465"/>
          </a:xfrm>
          <a:custGeom>
            <a:avLst/>
            <a:gdLst>
              <a:gd name="connsiteX0" fmla="*/ 14287 w 57150"/>
              <a:gd name="connsiteY0" fmla="*/ 14287 h 2127465"/>
              <a:gd name="connsiteX1" fmla="*/ 14287 w 57150"/>
              <a:gd name="connsiteY1" fmla="*/ 2113178 h 2127465"/>
            </a:gdLst>
            <a:ahLst/>
            <a:cxnLst>
              <a:cxn ang="0">
                <a:pos x="connsiteX0" y="connsiteY0"/>
              </a:cxn>
              <a:cxn ang="1">
                <a:pos x="connsiteX1" y="connsiteY1"/>
              </a:cxn>
            </a:cxnLst>
            <a:rect l="l" t="t" r="r" b="b"/>
            <a:pathLst>
              <a:path w="57150" h="2127465">
                <a:moveTo>
                  <a:pt x="14287" y="14287"/>
                </a:moveTo>
                <a:lnTo>
                  <a:pt x="14287" y="2113178"/>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46277" y="4049014"/>
            <a:ext cx="5829808" cy="21844"/>
          </a:xfrm>
          <a:custGeom>
            <a:avLst/>
            <a:gdLst>
              <a:gd name="connsiteX0" fmla="*/ 6350 w 5829808"/>
              <a:gd name="connsiteY0" fmla="*/ 6350 h 21844"/>
              <a:gd name="connsiteX1" fmla="*/ 5823457 w 5829808"/>
              <a:gd name="connsiteY1" fmla="*/ 6350 h 21844"/>
            </a:gdLst>
            <a:ahLst/>
            <a:cxnLst>
              <a:cxn ang="0">
                <a:pos x="connsiteX0" y="connsiteY0"/>
              </a:cxn>
              <a:cxn ang="1">
                <a:pos x="connsiteX1" y="connsiteY1"/>
              </a:cxn>
            </a:cxnLst>
            <a:rect l="l" t="t" r="r" b="b"/>
            <a:pathLst>
              <a:path w="5829808" h="21844">
                <a:moveTo>
                  <a:pt x="6350" y="6350"/>
                </a:moveTo>
                <a:lnTo>
                  <a:pt x="58234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1227" y="2616707"/>
            <a:ext cx="5359908" cy="1427988"/>
          </a:xfrm>
          <a:custGeom>
            <a:avLst/>
            <a:gdLst>
              <a:gd name="connsiteX0" fmla="*/ 13716 w 5359908"/>
              <a:gd name="connsiteY0" fmla="*/ 1414272 h 1427988"/>
              <a:gd name="connsiteX1" fmla="*/ 498347 w 5359908"/>
              <a:gd name="connsiteY1" fmla="*/ 1217676 h 1427988"/>
              <a:gd name="connsiteX2" fmla="*/ 982979 w 5359908"/>
              <a:gd name="connsiteY2" fmla="*/ 1051560 h 1427988"/>
              <a:gd name="connsiteX3" fmla="*/ 1467611 w 5359908"/>
              <a:gd name="connsiteY3" fmla="*/ 909827 h 1427988"/>
              <a:gd name="connsiteX4" fmla="*/ 1952244 w 5359908"/>
              <a:gd name="connsiteY4" fmla="*/ 746760 h 1427988"/>
              <a:gd name="connsiteX5" fmla="*/ 2436876 w 5359908"/>
              <a:gd name="connsiteY5" fmla="*/ 592836 h 1427988"/>
              <a:gd name="connsiteX6" fmla="*/ 2921507 w 5359908"/>
              <a:gd name="connsiteY6" fmla="*/ 365760 h 1427988"/>
              <a:gd name="connsiteX7" fmla="*/ 3407663 w 5359908"/>
              <a:gd name="connsiteY7" fmla="*/ 146304 h 1427988"/>
              <a:gd name="connsiteX8" fmla="*/ 3892295 w 5359908"/>
              <a:gd name="connsiteY8" fmla="*/ 185927 h 1427988"/>
              <a:gd name="connsiteX9" fmla="*/ 4376927 w 5359908"/>
              <a:gd name="connsiteY9" fmla="*/ 27432 h 1427988"/>
              <a:gd name="connsiteX10" fmla="*/ 4861560 w 5359908"/>
              <a:gd name="connsiteY10" fmla="*/ 13716 h 1427988"/>
              <a:gd name="connsiteX11" fmla="*/ 5346192 w 5359908"/>
              <a:gd name="connsiteY11" fmla="*/ 143256 h 14279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427988">
                <a:moveTo>
                  <a:pt x="13716" y="1414272"/>
                </a:moveTo>
                <a:lnTo>
                  <a:pt x="498347" y="1217676"/>
                </a:lnTo>
                <a:lnTo>
                  <a:pt x="982979" y="1051560"/>
                </a:lnTo>
                <a:lnTo>
                  <a:pt x="1467611" y="909827"/>
                </a:lnTo>
                <a:lnTo>
                  <a:pt x="1952244" y="746760"/>
                </a:lnTo>
                <a:lnTo>
                  <a:pt x="2436876" y="592836"/>
                </a:lnTo>
                <a:lnTo>
                  <a:pt x="2921507" y="365760"/>
                </a:lnTo>
                <a:lnTo>
                  <a:pt x="3407663" y="146304"/>
                </a:lnTo>
                <a:lnTo>
                  <a:pt x="3892295" y="185927"/>
                </a:lnTo>
                <a:lnTo>
                  <a:pt x="4376927" y="27432"/>
                </a:lnTo>
                <a:lnTo>
                  <a:pt x="4861560" y="13716"/>
                </a:lnTo>
                <a:lnTo>
                  <a:pt x="5346192" y="14325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1227" y="2157983"/>
            <a:ext cx="5359908" cy="729996"/>
          </a:xfrm>
          <a:custGeom>
            <a:avLst/>
            <a:gdLst>
              <a:gd name="connsiteX0" fmla="*/ 13716 w 5359908"/>
              <a:gd name="connsiteY0" fmla="*/ 716280 h 729996"/>
              <a:gd name="connsiteX1" fmla="*/ 498347 w 5359908"/>
              <a:gd name="connsiteY1" fmla="*/ 411480 h 729996"/>
              <a:gd name="connsiteX2" fmla="*/ 982979 w 5359908"/>
              <a:gd name="connsiteY2" fmla="*/ 303276 h 729996"/>
              <a:gd name="connsiteX3" fmla="*/ 1467611 w 5359908"/>
              <a:gd name="connsiteY3" fmla="*/ 348995 h 729996"/>
              <a:gd name="connsiteX4" fmla="*/ 1952244 w 5359908"/>
              <a:gd name="connsiteY4" fmla="*/ 384048 h 729996"/>
              <a:gd name="connsiteX5" fmla="*/ 2436876 w 5359908"/>
              <a:gd name="connsiteY5" fmla="*/ 234695 h 729996"/>
              <a:gd name="connsiteX6" fmla="*/ 2921507 w 5359908"/>
              <a:gd name="connsiteY6" fmla="*/ 13716 h 729996"/>
              <a:gd name="connsiteX7" fmla="*/ 3407663 w 5359908"/>
              <a:gd name="connsiteY7" fmla="*/ 62483 h 729996"/>
              <a:gd name="connsiteX8" fmla="*/ 3892295 w 5359908"/>
              <a:gd name="connsiteY8" fmla="*/ 355092 h 729996"/>
              <a:gd name="connsiteX9" fmla="*/ 4376927 w 5359908"/>
              <a:gd name="connsiteY9" fmla="*/ 297180 h 729996"/>
              <a:gd name="connsiteX10" fmla="*/ 4861560 w 5359908"/>
              <a:gd name="connsiteY10" fmla="*/ 402336 h 729996"/>
              <a:gd name="connsiteX11" fmla="*/ 5346192 w 5359908"/>
              <a:gd name="connsiteY11" fmla="*/ 624839 h 729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729996">
                <a:moveTo>
                  <a:pt x="13716" y="716280"/>
                </a:moveTo>
                <a:lnTo>
                  <a:pt x="498347" y="411480"/>
                </a:lnTo>
                <a:lnTo>
                  <a:pt x="982979" y="303276"/>
                </a:lnTo>
                <a:lnTo>
                  <a:pt x="1467611" y="348995"/>
                </a:lnTo>
                <a:lnTo>
                  <a:pt x="1952244" y="384048"/>
                </a:lnTo>
                <a:lnTo>
                  <a:pt x="2436876" y="234695"/>
                </a:lnTo>
                <a:lnTo>
                  <a:pt x="2921507" y="13716"/>
                </a:lnTo>
                <a:lnTo>
                  <a:pt x="3407663" y="62483"/>
                </a:lnTo>
                <a:lnTo>
                  <a:pt x="3892295" y="355092"/>
                </a:lnTo>
                <a:lnTo>
                  <a:pt x="4376927" y="297180"/>
                </a:lnTo>
                <a:lnTo>
                  <a:pt x="4861560" y="402336"/>
                </a:lnTo>
                <a:lnTo>
                  <a:pt x="5346192" y="624839"/>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1227" y="3069335"/>
            <a:ext cx="5359908" cy="341376"/>
          </a:xfrm>
          <a:custGeom>
            <a:avLst/>
            <a:gdLst>
              <a:gd name="connsiteX0" fmla="*/ 13716 w 5359908"/>
              <a:gd name="connsiteY0" fmla="*/ 327660 h 341376"/>
              <a:gd name="connsiteX1" fmla="*/ 498347 w 5359908"/>
              <a:gd name="connsiteY1" fmla="*/ 195072 h 341376"/>
              <a:gd name="connsiteX2" fmla="*/ 982979 w 5359908"/>
              <a:gd name="connsiteY2" fmla="*/ 170688 h 341376"/>
              <a:gd name="connsiteX3" fmla="*/ 1467611 w 5359908"/>
              <a:gd name="connsiteY3" fmla="*/ 239267 h 341376"/>
              <a:gd name="connsiteX4" fmla="*/ 1952244 w 5359908"/>
              <a:gd name="connsiteY4" fmla="*/ 274320 h 341376"/>
              <a:gd name="connsiteX5" fmla="*/ 2436876 w 5359908"/>
              <a:gd name="connsiteY5" fmla="*/ 188976 h 341376"/>
              <a:gd name="connsiteX6" fmla="*/ 2921507 w 5359908"/>
              <a:gd name="connsiteY6" fmla="*/ 94488 h 341376"/>
              <a:gd name="connsiteX7" fmla="*/ 3407663 w 5359908"/>
              <a:gd name="connsiteY7" fmla="*/ 74676 h 341376"/>
              <a:gd name="connsiteX8" fmla="*/ 3892295 w 5359908"/>
              <a:gd name="connsiteY8" fmla="*/ 135636 h 341376"/>
              <a:gd name="connsiteX9" fmla="*/ 4376927 w 5359908"/>
              <a:gd name="connsiteY9" fmla="*/ 70104 h 341376"/>
              <a:gd name="connsiteX10" fmla="*/ 4861560 w 5359908"/>
              <a:gd name="connsiteY10" fmla="*/ 13716 h 341376"/>
              <a:gd name="connsiteX11" fmla="*/ 5346192 w 5359908"/>
              <a:gd name="connsiteY11" fmla="*/ 28956 h 3413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41376">
                <a:moveTo>
                  <a:pt x="13716" y="327660"/>
                </a:moveTo>
                <a:lnTo>
                  <a:pt x="498347" y="195072"/>
                </a:lnTo>
                <a:lnTo>
                  <a:pt x="982979" y="170688"/>
                </a:lnTo>
                <a:lnTo>
                  <a:pt x="1467611" y="239267"/>
                </a:lnTo>
                <a:lnTo>
                  <a:pt x="1952244" y="274320"/>
                </a:lnTo>
                <a:lnTo>
                  <a:pt x="2436876" y="188976"/>
                </a:lnTo>
                <a:lnTo>
                  <a:pt x="2921507" y="94488"/>
                </a:lnTo>
                <a:lnTo>
                  <a:pt x="3407663" y="74676"/>
                </a:lnTo>
                <a:lnTo>
                  <a:pt x="3892295" y="135636"/>
                </a:lnTo>
                <a:lnTo>
                  <a:pt x="4376927" y="70104"/>
                </a:lnTo>
                <a:lnTo>
                  <a:pt x="4861560" y="13716"/>
                </a:lnTo>
                <a:lnTo>
                  <a:pt x="5346192" y="2895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1227" y="3380232"/>
            <a:ext cx="5359908" cy="688848"/>
          </a:xfrm>
          <a:custGeom>
            <a:avLst/>
            <a:gdLst>
              <a:gd name="connsiteX0" fmla="*/ 13716 w 5359908"/>
              <a:gd name="connsiteY0" fmla="*/ 675132 h 688848"/>
              <a:gd name="connsiteX1" fmla="*/ 498347 w 5359908"/>
              <a:gd name="connsiteY1" fmla="*/ 675132 h 688848"/>
              <a:gd name="connsiteX2" fmla="*/ 982979 w 5359908"/>
              <a:gd name="connsiteY2" fmla="*/ 658367 h 688848"/>
              <a:gd name="connsiteX3" fmla="*/ 1467611 w 5359908"/>
              <a:gd name="connsiteY3" fmla="*/ 592835 h 688848"/>
              <a:gd name="connsiteX4" fmla="*/ 1952244 w 5359908"/>
              <a:gd name="connsiteY4" fmla="*/ 525779 h 688848"/>
              <a:gd name="connsiteX5" fmla="*/ 2436876 w 5359908"/>
              <a:gd name="connsiteY5" fmla="*/ 435864 h 688848"/>
              <a:gd name="connsiteX6" fmla="*/ 2921507 w 5359908"/>
              <a:gd name="connsiteY6" fmla="*/ 348996 h 688848"/>
              <a:gd name="connsiteX7" fmla="*/ 3407663 w 5359908"/>
              <a:gd name="connsiteY7" fmla="*/ 263652 h 688848"/>
              <a:gd name="connsiteX8" fmla="*/ 3892295 w 5359908"/>
              <a:gd name="connsiteY8" fmla="*/ 234696 h 688848"/>
              <a:gd name="connsiteX9" fmla="*/ 4376927 w 5359908"/>
              <a:gd name="connsiteY9" fmla="*/ 131064 h 688848"/>
              <a:gd name="connsiteX10" fmla="*/ 4861560 w 5359908"/>
              <a:gd name="connsiteY10" fmla="*/ 44196 h 688848"/>
              <a:gd name="connsiteX11" fmla="*/ 5346192 w 5359908"/>
              <a:gd name="connsiteY11" fmla="*/ 13715 h 6888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88848">
                <a:moveTo>
                  <a:pt x="13716" y="675132"/>
                </a:moveTo>
                <a:lnTo>
                  <a:pt x="498347" y="675132"/>
                </a:lnTo>
                <a:lnTo>
                  <a:pt x="982979" y="658367"/>
                </a:lnTo>
                <a:lnTo>
                  <a:pt x="1467611" y="592835"/>
                </a:lnTo>
                <a:lnTo>
                  <a:pt x="1952244" y="525779"/>
                </a:lnTo>
                <a:lnTo>
                  <a:pt x="2436876" y="435864"/>
                </a:lnTo>
                <a:lnTo>
                  <a:pt x="2921507" y="348996"/>
                </a:lnTo>
                <a:lnTo>
                  <a:pt x="3407663" y="263652"/>
                </a:lnTo>
                <a:lnTo>
                  <a:pt x="3892295" y="234696"/>
                </a:lnTo>
                <a:lnTo>
                  <a:pt x="4376927" y="131064"/>
                </a:lnTo>
                <a:lnTo>
                  <a:pt x="4861560" y="44196"/>
                </a:lnTo>
                <a:lnTo>
                  <a:pt x="534619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1227" y="3459480"/>
            <a:ext cx="5359908" cy="211835"/>
          </a:xfrm>
          <a:custGeom>
            <a:avLst/>
            <a:gdLst>
              <a:gd name="connsiteX0" fmla="*/ 13716 w 5359908"/>
              <a:gd name="connsiteY0" fmla="*/ 80771 h 211835"/>
              <a:gd name="connsiteX1" fmla="*/ 498347 w 5359908"/>
              <a:gd name="connsiteY1" fmla="*/ 13715 h 211835"/>
              <a:gd name="connsiteX2" fmla="*/ 982979 w 5359908"/>
              <a:gd name="connsiteY2" fmla="*/ 21335 h 211835"/>
              <a:gd name="connsiteX3" fmla="*/ 1467611 w 5359908"/>
              <a:gd name="connsiteY3" fmla="*/ 106679 h 211835"/>
              <a:gd name="connsiteX4" fmla="*/ 1952244 w 5359908"/>
              <a:gd name="connsiteY4" fmla="*/ 160019 h 211835"/>
              <a:gd name="connsiteX5" fmla="*/ 2436876 w 5359908"/>
              <a:gd name="connsiteY5" fmla="*/ 129539 h 211835"/>
              <a:gd name="connsiteX6" fmla="*/ 2921507 w 5359908"/>
              <a:gd name="connsiteY6" fmla="*/ 108203 h 211835"/>
              <a:gd name="connsiteX7" fmla="*/ 3407663 w 5359908"/>
              <a:gd name="connsiteY7" fmla="*/ 135635 h 211835"/>
              <a:gd name="connsiteX8" fmla="*/ 3892295 w 5359908"/>
              <a:gd name="connsiteY8" fmla="*/ 198119 h 211835"/>
              <a:gd name="connsiteX9" fmla="*/ 4376927 w 5359908"/>
              <a:gd name="connsiteY9" fmla="*/ 181355 h 211835"/>
              <a:gd name="connsiteX10" fmla="*/ 4861560 w 5359908"/>
              <a:gd name="connsiteY10" fmla="*/ 160019 h 211835"/>
              <a:gd name="connsiteX11" fmla="*/ 5346192 w 5359908"/>
              <a:gd name="connsiteY11" fmla="*/ 176783 h 211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11835">
                <a:moveTo>
                  <a:pt x="13716" y="80771"/>
                </a:moveTo>
                <a:lnTo>
                  <a:pt x="498347" y="13715"/>
                </a:lnTo>
                <a:lnTo>
                  <a:pt x="982979" y="21335"/>
                </a:lnTo>
                <a:lnTo>
                  <a:pt x="1467611" y="106679"/>
                </a:lnTo>
                <a:lnTo>
                  <a:pt x="1952244" y="160019"/>
                </a:lnTo>
                <a:lnTo>
                  <a:pt x="2436876" y="129539"/>
                </a:lnTo>
                <a:lnTo>
                  <a:pt x="2921507" y="108203"/>
                </a:lnTo>
                <a:lnTo>
                  <a:pt x="3407663" y="135635"/>
                </a:lnTo>
                <a:lnTo>
                  <a:pt x="3892295" y="198119"/>
                </a:lnTo>
                <a:lnTo>
                  <a:pt x="4376927" y="181355"/>
                </a:lnTo>
                <a:lnTo>
                  <a:pt x="4861560" y="160019"/>
                </a:lnTo>
                <a:lnTo>
                  <a:pt x="5346192" y="176783"/>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1227" y="3124200"/>
            <a:ext cx="5359908" cy="533399"/>
          </a:xfrm>
          <a:custGeom>
            <a:avLst/>
            <a:gdLst>
              <a:gd name="connsiteX0" fmla="*/ 13716 w 5359908"/>
              <a:gd name="connsiteY0" fmla="*/ 236220 h 533399"/>
              <a:gd name="connsiteX1" fmla="*/ 498347 w 5359908"/>
              <a:gd name="connsiteY1" fmla="*/ 48767 h 533399"/>
              <a:gd name="connsiteX2" fmla="*/ 982979 w 5359908"/>
              <a:gd name="connsiteY2" fmla="*/ 13716 h 533399"/>
              <a:gd name="connsiteX3" fmla="*/ 1467611 w 5359908"/>
              <a:gd name="connsiteY3" fmla="*/ 68579 h 533399"/>
              <a:gd name="connsiteX4" fmla="*/ 1952244 w 5359908"/>
              <a:gd name="connsiteY4" fmla="*/ 176784 h 533399"/>
              <a:gd name="connsiteX5" fmla="*/ 2436876 w 5359908"/>
              <a:gd name="connsiteY5" fmla="*/ 172211 h 533399"/>
              <a:gd name="connsiteX6" fmla="*/ 2921507 w 5359908"/>
              <a:gd name="connsiteY6" fmla="*/ 150876 h 533399"/>
              <a:gd name="connsiteX7" fmla="*/ 3407663 w 5359908"/>
              <a:gd name="connsiteY7" fmla="*/ 248411 h 533399"/>
              <a:gd name="connsiteX8" fmla="*/ 3892295 w 5359908"/>
              <a:gd name="connsiteY8" fmla="*/ 393191 h 533399"/>
              <a:gd name="connsiteX9" fmla="*/ 4376927 w 5359908"/>
              <a:gd name="connsiteY9" fmla="*/ 411479 h 533399"/>
              <a:gd name="connsiteX10" fmla="*/ 4861560 w 5359908"/>
              <a:gd name="connsiteY10" fmla="*/ 461771 h 533399"/>
              <a:gd name="connsiteX11" fmla="*/ 5346192 w 5359908"/>
              <a:gd name="connsiteY11" fmla="*/ 519684 h 5333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33399">
                <a:moveTo>
                  <a:pt x="13716" y="236220"/>
                </a:moveTo>
                <a:lnTo>
                  <a:pt x="498347" y="48767"/>
                </a:lnTo>
                <a:lnTo>
                  <a:pt x="982979" y="13716"/>
                </a:lnTo>
                <a:lnTo>
                  <a:pt x="1467611" y="68579"/>
                </a:lnTo>
                <a:lnTo>
                  <a:pt x="1952244" y="176784"/>
                </a:lnTo>
                <a:lnTo>
                  <a:pt x="2436876" y="172211"/>
                </a:lnTo>
                <a:lnTo>
                  <a:pt x="2921507" y="150876"/>
                </a:lnTo>
                <a:lnTo>
                  <a:pt x="3407663" y="248411"/>
                </a:lnTo>
                <a:lnTo>
                  <a:pt x="3892295" y="393191"/>
                </a:lnTo>
                <a:lnTo>
                  <a:pt x="4376927" y="411479"/>
                </a:lnTo>
                <a:lnTo>
                  <a:pt x="4861560" y="461771"/>
                </a:lnTo>
                <a:lnTo>
                  <a:pt x="5346192" y="519684"/>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1227" y="3258312"/>
            <a:ext cx="5359908" cy="432815"/>
          </a:xfrm>
          <a:custGeom>
            <a:avLst/>
            <a:gdLst>
              <a:gd name="connsiteX0" fmla="*/ 13716 w 5359908"/>
              <a:gd name="connsiteY0" fmla="*/ 129539 h 432815"/>
              <a:gd name="connsiteX1" fmla="*/ 498347 w 5359908"/>
              <a:gd name="connsiteY1" fmla="*/ 13715 h 432815"/>
              <a:gd name="connsiteX2" fmla="*/ 982979 w 5359908"/>
              <a:gd name="connsiteY2" fmla="*/ 18287 h 432815"/>
              <a:gd name="connsiteX3" fmla="*/ 1467611 w 5359908"/>
              <a:gd name="connsiteY3" fmla="*/ 129539 h 432815"/>
              <a:gd name="connsiteX4" fmla="*/ 1952244 w 5359908"/>
              <a:gd name="connsiteY4" fmla="*/ 262127 h 432815"/>
              <a:gd name="connsiteX5" fmla="*/ 2436876 w 5359908"/>
              <a:gd name="connsiteY5" fmla="*/ 263651 h 432815"/>
              <a:gd name="connsiteX6" fmla="*/ 2921507 w 5359908"/>
              <a:gd name="connsiteY6" fmla="*/ 225551 h 432815"/>
              <a:gd name="connsiteX7" fmla="*/ 3407663 w 5359908"/>
              <a:gd name="connsiteY7" fmla="*/ 256031 h 432815"/>
              <a:gd name="connsiteX8" fmla="*/ 3892295 w 5359908"/>
              <a:gd name="connsiteY8" fmla="*/ 365759 h 432815"/>
              <a:gd name="connsiteX9" fmla="*/ 4376927 w 5359908"/>
              <a:gd name="connsiteY9" fmla="*/ 361187 h 432815"/>
              <a:gd name="connsiteX10" fmla="*/ 4861560 w 5359908"/>
              <a:gd name="connsiteY10" fmla="*/ 384047 h 432815"/>
              <a:gd name="connsiteX11" fmla="*/ 5346192 w 5359908"/>
              <a:gd name="connsiteY11" fmla="*/ 419099 h 4328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432815">
                <a:moveTo>
                  <a:pt x="13716" y="129539"/>
                </a:moveTo>
                <a:lnTo>
                  <a:pt x="498347" y="13715"/>
                </a:lnTo>
                <a:lnTo>
                  <a:pt x="982979" y="18287"/>
                </a:lnTo>
                <a:lnTo>
                  <a:pt x="1467611" y="129539"/>
                </a:lnTo>
                <a:lnTo>
                  <a:pt x="1952244" y="262127"/>
                </a:lnTo>
                <a:lnTo>
                  <a:pt x="2436876" y="263651"/>
                </a:lnTo>
                <a:lnTo>
                  <a:pt x="2921507" y="225551"/>
                </a:lnTo>
                <a:lnTo>
                  <a:pt x="3407663" y="256031"/>
                </a:lnTo>
                <a:lnTo>
                  <a:pt x="3892295" y="365759"/>
                </a:lnTo>
                <a:lnTo>
                  <a:pt x="4376927" y="361187"/>
                </a:lnTo>
                <a:lnTo>
                  <a:pt x="4861560" y="384047"/>
                </a:lnTo>
                <a:lnTo>
                  <a:pt x="5346192" y="419099"/>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1227" y="3552444"/>
            <a:ext cx="5359908" cy="207264"/>
          </a:xfrm>
          <a:custGeom>
            <a:avLst/>
            <a:gdLst>
              <a:gd name="connsiteX0" fmla="*/ 13716 w 5359908"/>
              <a:gd name="connsiteY0" fmla="*/ 193547 h 207264"/>
              <a:gd name="connsiteX1" fmla="*/ 498347 w 5359908"/>
              <a:gd name="connsiteY1" fmla="*/ 82296 h 207264"/>
              <a:gd name="connsiteX2" fmla="*/ 982979 w 5359908"/>
              <a:gd name="connsiteY2" fmla="*/ 19811 h 207264"/>
              <a:gd name="connsiteX3" fmla="*/ 1467611 w 5359908"/>
              <a:gd name="connsiteY3" fmla="*/ 47244 h 207264"/>
              <a:gd name="connsiteX4" fmla="*/ 1952244 w 5359908"/>
              <a:gd name="connsiteY4" fmla="*/ 89915 h 207264"/>
              <a:gd name="connsiteX5" fmla="*/ 2436876 w 5359908"/>
              <a:gd name="connsiteY5" fmla="*/ 64008 h 207264"/>
              <a:gd name="connsiteX6" fmla="*/ 2921507 w 5359908"/>
              <a:gd name="connsiteY6" fmla="*/ 24384 h 207264"/>
              <a:gd name="connsiteX7" fmla="*/ 3407663 w 5359908"/>
              <a:gd name="connsiteY7" fmla="*/ 13715 h 207264"/>
              <a:gd name="connsiteX8" fmla="*/ 3892295 w 5359908"/>
              <a:gd name="connsiteY8" fmla="*/ 97535 h 207264"/>
              <a:gd name="connsiteX9" fmla="*/ 4376927 w 5359908"/>
              <a:gd name="connsiteY9" fmla="*/ 79247 h 207264"/>
              <a:gd name="connsiteX10" fmla="*/ 4861560 w 5359908"/>
              <a:gd name="connsiteY10" fmla="*/ 108203 h 207264"/>
              <a:gd name="connsiteX11" fmla="*/ 5346192 w 5359908"/>
              <a:gd name="connsiteY11" fmla="*/ 167640 h 207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07264">
                <a:moveTo>
                  <a:pt x="13716" y="193547"/>
                </a:moveTo>
                <a:lnTo>
                  <a:pt x="498347" y="82296"/>
                </a:lnTo>
                <a:lnTo>
                  <a:pt x="982979" y="19811"/>
                </a:lnTo>
                <a:lnTo>
                  <a:pt x="1467611" y="47244"/>
                </a:lnTo>
                <a:lnTo>
                  <a:pt x="1952244" y="89915"/>
                </a:lnTo>
                <a:lnTo>
                  <a:pt x="2436876" y="64008"/>
                </a:lnTo>
                <a:lnTo>
                  <a:pt x="2921507" y="24384"/>
                </a:lnTo>
                <a:lnTo>
                  <a:pt x="3407663" y="13715"/>
                </a:lnTo>
                <a:lnTo>
                  <a:pt x="3892295" y="97535"/>
                </a:lnTo>
                <a:lnTo>
                  <a:pt x="4376927" y="79247"/>
                </a:lnTo>
                <a:lnTo>
                  <a:pt x="4861560" y="108203"/>
                </a:lnTo>
                <a:lnTo>
                  <a:pt x="5346192" y="16764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1227" y="3526536"/>
            <a:ext cx="5359908" cy="222503"/>
          </a:xfrm>
          <a:custGeom>
            <a:avLst/>
            <a:gdLst>
              <a:gd name="connsiteX0" fmla="*/ 13716 w 5359908"/>
              <a:gd name="connsiteY0" fmla="*/ 79247 h 222503"/>
              <a:gd name="connsiteX1" fmla="*/ 498347 w 5359908"/>
              <a:gd name="connsiteY1" fmla="*/ 13715 h 222503"/>
              <a:gd name="connsiteX2" fmla="*/ 982979 w 5359908"/>
              <a:gd name="connsiteY2" fmla="*/ 41147 h 222503"/>
              <a:gd name="connsiteX3" fmla="*/ 1467611 w 5359908"/>
              <a:gd name="connsiteY3" fmla="*/ 100583 h 222503"/>
              <a:gd name="connsiteX4" fmla="*/ 1952244 w 5359908"/>
              <a:gd name="connsiteY4" fmla="*/ 131063 h 222503"/>
              <a:gd name="connsiteX5" fmla="*/ 2436876 w 5359908"/>
              <a:gd name="connsiteY5" fmla="*/ 100583 h 222503"/>
              <a:gd name="connsiteX6" fmla="*/ 2921507 w 5359908"/>
              <a:gd name="connsiteY6" fmla="*/ 24383 h 222503"/>
              <a:gd name="connsiteX7" fmla="*/ 3407663 w 5359908"/>
              <a:gd name="connsiteY7" fmla="*/ 38099 h 222503"/>
              <a:gd name="connsiteX8" fmla="*/ 3892295 w 5359908"/>
              <a:gd name="connsiteY8" fmla="*/ 175259 h 222503"/>
              <a:gd name="connsiteX9" fmla="*/ 4376927 w 5359908"/>
              <a:gd name="connsiteY9" fmla="*/ 161543 h 222503"/>
              <a:gd name="connsiteX10" fmla="*/ 4861560 w 5359908"/>
              <a:gd name="connsiteY10" fmla="*/ 167639 h 222503"/>
              <a:gd name="connsiteX11" fmla="*/ 5346192 w 5359908"/>
              <a:gd name="connsiteY11" fmla="*/ 208787 h 2225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22503">
                <a:moveTo>
                  <a:pt x="13716" y="79247"/>
                </a:moveTo>
                <a:lnTo>
                  <a:pt x="498347" y="13715"/>
                </a:lnTo>
                <a:lnTo>
                  <a:pt x="982979" y="41147"/>
                </a:lnTo>
                <a:lnTo>
                  <a:pt x="1467611" y="100583"/>
                </a:lnTo>
                <a:lnTo>
                  <a:pt x="1952244" y="131063"/>
                </a:lnTo>
                <a:lnTo>
                  <a:pt x="2436876" y="100583"/>
                </a:lnTo>
                <a:lnTo>
                  <a:pt x="2921507" y="24383"/>
                </a:lnTo>
                <a:lnTo>
                  <a:pt x="3407663" y="38099"/>
                </a:lnTo>
                <a:lnTo>
                  <a:pt x="3892295" y="175259"/>
                </a:lnTo>
                <a:lnTo>
                  <a:pt x="4376927" y="161543"/>
                </a:lnTo>
                <a:lnTo>
                  <a:pt x="4861560" y="167639"/>
                </a:lnTo>
                <a:lnTo>
                  <a:pt x="5346192" y="208787"/>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81227" y="3252216"/>
            <a:ext cx="5359908" cy="507491"/>
          </a:xfrm>
          <a:custGeom>
            <a:avLst/>
            <a:gdLst>
              <a:gd name="connsiteX0" fmla="*/ 13716 w 5359908"/>
              <a:gd name="connsiteY0" fmla="*/ 356615 h 507491"/>
              <a:gd name="connsiteX1" fmla="*/ 498347 w 5359908"/>
              <a:gd name="connsiteY1" fmla="*/ 114299 h 507491"/>
              <a:gd name="connsiteX2" fmla="*/ 982979 w 5359908"/>
              <a:gd name="connsiteY2" fmla="*/ 13715 h 507491"/>
              <a:gd name="connsiteX3" fmla="*/ 1467611 w 5359908"/>
              <a:gd name="connsiteY3" fmla="*/ 146303 h 507491"/>
              <a:gd name="connsiteX4" fmla="*/ 1952244 w 5359908"/>
              <a:gd name="connsiteY4" fmla="*/ 266699 h 507491"/>
              <a:gd name="connsiteX5" fmla="*/ 2436876 w 5359908"/>
              <a:gd name="connsiteY5" fmla="*/ 277367 h 507491"/>
              <a:gd name="connsiteX6" fmla="*/ 2921507 w 5359908"/>
              <a:gd name="connsiteY6" fmla="*/ 297179 h 507491"/>
              <a:gd name="connsiteX7" fmla="*/ 3407663 w 5359908"/>
              <a:gd name="connsiteY7" fmla="*/ 358139 h 507491"/>
              <a:gd name="connsiteX8" fmla="*/ 3892295 w 5359908"/>
              <a:gd name="connsiteY8" fmla="*/ 446531 h 507491"/>
              <a:gd name="connsiteX9" fmla="*/ 4376927 w 5359908"/>
              <a:gd name="connsiteY9" fmla="*/ 452627 h 507491"/>
              <a:gd name="connsiteX10" fmla="*/ 4861560 w 5359908"/>
              <a:gd name="connsiteY10" fmla="*/ 464819 h 507491"/>
              <a:gd name="connsiteX11" fmla="*/ 5346192 w 5359908"/>
              <a:gd name="connsiteY11" fmla="*/ 493775 h 5074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07491">
                <a:moveTo>
                  <a:pt x="13716" y="356615"/>
                </a:moveTo>
                <a:lnTo>
                  <a:pt x="498347" y="114299"/>
                </a:lnTo>
                <a:lnTo>
                  <a:pt x="982979" y="13715"/>
                </a:lnTo>
                <a:lnTo>
                  <a:pt x="1467611" y="146303"/>
                </a:lnTo>
                <a:lnTo>
                  <a:pt x="1952244" y="266699"/>
                </a:lnTo>
                <a:lnTo>
                  <a:pt x="2436876" y="277367"/>
                </a:lnTo>
                <a:lnTo>
                  <a:pt x="2921507" y="297179"/>
                </a:lnTo>
                <a:lnTo>
                  <a:pt x="3407663" y="358139"/>
                </a:lnTo>
                <a:lnTo>
                  <a:pt x="3892295" y="446531"/>
                </a:lnTo>
                <a:lnTo>
                  <a:pt x="4376927" y="452627"/>
                </a:lnTo>
                <a:lnTo>
                  <a:pt x="4861560" y="464819"/>
                </a:lnTo>
                <a:lnTo>
                  <a:pt x="5346192" y="49377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5998209" y="2619501"/>
            <a:ext cx="35559" cy="146812"/>
          </a:xfrm>
          <a:custGeom>
            <a:avLst/>
            <a:gdLst>
              <a:gd name="connsiteX0" fmla="*/ 29210 w 35559"/>
              <a:gd name="connsiteY0" fmla="*/ 140462 h 146812"/>
              <a:gd name="connsiteX1" fmla="*/ 6350 w 35559"/>
              <a:gd name="connsiteY1" fmla="*/ 6350 h 146812"/>
            </a:gdLst>
            <a:ahLst/>
            <a:cxnLst>
              <a:cxn ang="0">
                <a:pos x="connsiteX0" y="connsiteY0"/>
              </a:cxn>
              <a:cxn ang="1">
                <a:pos x="connsiteX1" y="connsiteY1"/>
              </a:cxn>
            </a:cxnLst>
            <a:rect l="l" t="t" r="r" b="b"/>
            <a:pathLst>
              <a:path w="35559" h="146812">
                <a:moveTo>
                  <a:pt x="29210" y="14046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323076" y="205282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323076" y="226161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323076" y="247192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323076" y="268071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323076" y="288950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323076" y="30982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323076" y="330860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323076" y="35173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323076" y="37261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2" name="Freeform 3"/>
          <p:cNvSpPr/>
          <p:nvPr/>
        </p:nvSpPr>
        <p:spPr>
          <a:xfrm>
            <a:off x="6323076" y="39364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7975600" y="2006600"/>
            <a:ext cx="495300" cy="114300"/>
          </a:xfrm>
          <a:prstGeom prst="rect">
            <a:avLst/>
          </a:prstGeom>
          <a:noFill/>
        </p:spPr>
        <p:txBody>
          <a:bodyPr wrap="none" lIns="0" tIns="0" rIns="0" rtlCol="0">
            <a:spAutoFit/>
          </a:bodyPr>
          <a:lstStyle/>
          <a:p>
            <a:pPr>
              <a:lnSpc>
                <a:spcPts val="900"/>
              </a:lnSpc>
              <a:tabLst/>
            </a:pPr>
            <a:r>
              <a:rPr lang="en-US" altLang="zh-CN" sz="996" b="1" dirty="0" smtClean="0">
                <a:solidFill>
                  <a:srgbClr val="FF6600"/>
                </a:solidFill>
                <a:latin typeface="Times New Roman" pitchFamily="18" charset="0"/>
                <a:cs typeface="Times New Roman" pitchFamily="18" charset="0"/>
              </a:rPr>
              <a:t>5404.7%</a:t>
            </a:r>
          </a:p>
        </p:txBody>
      </p:sp>
      <p:sp>
        <p:nvSpPr>
          <p:cNvPr id="1033" name="TextBox 1"/>
          <p:cNvSpPr txBox="1"/>
          <p:nvPr/>
        </p:nvSpPr>
        <p:spPr>
          <a:xfrm>
            <a:off x="7975600" y="2222500"/>
            <a:ext cx="495300" cy="1790700"/>
          </a:xfrm>
          <a:prstGeom prst="rect">
            <a:avLst/>
          </a:prstGeom>
          <a:noFill/>
        </p:spPr>
        <p:txBody>
          <a:bodyPr wrap="none" lIns="0" tIns="0" rIns="0" rtlCol="0">
            <a:spAutoFit/>
          </a:bodyPr>
          <a:lstStyle/>
          <a:p>
            <a:pPr>
              <a:lnSpc>
                <a:spcPts val="9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7.7%</a:t>
            </a:r>
          </a:p>
          <a:p>
            <a:pPr>
              <a:lnSpc>
                <a:spcPts val="1600"/>
              </a:lnSpc>
              <a:tabLst>
                <a:tab pos="50800" algn="l"/>
                <a:tab pos="76200" algn="l"/>
                <a:tab pos="1143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45.4%</a:t>
            </a:r>
          </a:p>
          <a:p>
            <a:pPr>
              <a:lnSpc>
                <a:spcPts val="1600"/>
              </a:lnSpc>
              <a:tabLst>
                <a:tab pos="50800" algn="l"/>
                <a:tab pos="76200" algn="l"/>
                <a:tab pos="114300" algn="l"/>
              </a:tabLst>
            </a:pPr>
            <a:r>
              <a:rPr lang="en-US" altLang="zh-CN" sz="996" b="1" dirty="0" smtClean="0">
                <a:solidFill>
                  <a:srgbClr val="FF6600"/>
                </a:solidFill>
                <a:latin typeface="Times New Roman" pitchFamily="18" charset="0"/>
                <a:cs typeface="Times New Roman" pitchFamily="18" charset="0"/>
              </a:rPr>
              <a:t>3925.9%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-18.7%</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-40.9%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-43.6%</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8.7%</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-30.8%</a:t>
            </a:r>
          </a:p>
        </p:txBody>
      </p:sp>
      <p:sp>
        <p:nvSpPr>
          <p:cNvPr id="1034" name="TextBox 1"/>
          <p:cNvSpPr txBox="1"/>
          <p:nvPr/>
        </p:nvSpPr>
        <p:spPr>
          <a:xfrm>
            <a:off x="5854700" y="2463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2.23</a:t>
            </a:r>
          </a:p>
        </p:txBody>
      </p:sp>
      <p:sp>
        <p:nvSpPr>
          <p:cNvPr id="1035" name="TextBox 1"/>
          <p:cNvSpPr txBox="1"/>
          <p:nvPr/>
        </p:nvSpPr>
        <p:spPr>
          <a:xfrm>
            <a:off x="482600" y="4140200"/>
            <a:ext cx="8178800" cy="863600"/>
          </a:xfrm>
          <a:prstGeom prst="rect">
            <a:avLst/>
          </a:prstGeom>
          <a:noFill/>
        </p:spPr>
        <p:txBody>
          <a:bodyPr wrap="none" lIns="0" tIns="0" rIns="0" rtlCol="0">
            <a:spAutoFit/>
          </a:bodyPr>
          <a:lstStyle/>
          <a:p>
            <a:pPr>
              <a:lnSpc>
                <a:spcPts val="1300"/>
              </a:lnSpc>
              <a:tabLst>
                <a:tab pos="342900" algn="l"/>
                <a:tab pos="48895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42900" algn="l"/>
                <a:tab pos="4889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42900" algn="l"/>
                <a:tab pos="48895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6" name="TextBox 1"/>
          <p:cNvSpPr txBox="1"/>
          <p:nvPr/>
        </p:nvSpPr>
        <p:spPr>
          <a:xfrm>
            <a:off x="393700" y="254000"/>
            <a:ext cx="8267700" cy="1689100"/>
          </a:xfrm>
          <a:prstGeom prst="rect">
            <a:avLst/>
          </a:prstGeom>
          <a:noFill/>
        </p:spPr>
        <p:txBody>
          <a:bodyPr wrap="none" lIns="0" tIns="0" rIns="0" rtlCol="0">
            <a:spAutoFit/>
          </a:bodyPr>
          <a:lstStyle/>
          <a:p>
            <a:pPr>
              <a:lnSpc>
                <a:spcPts val="1400"/>
              </a:lnSpc>
              <a:tabLst>
                <a:tab pos="241300" algn="l"/>
                <a:tab pos="1320800" algn="l"/>
                <a:tab pos="5918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 pos="1320800" algn="l"/>
                <a:tab pos="5918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天天酷跑用户覆盖量以明显优势领跑其他手游，</a:t>
            </a:r>
            <a:r>
              <a:rPr lang="en-US" altLang="zh-CN" sz="1403" b="1" dirty="0" smtClean="0">
                <a:solidFill>
                  <a:srgbClr val="1B88EA"/>
                </a:solidFill>
                <a:latin typeface="Tahoma" pitchFamily="18" charset="0"/>
                <a:cs typeface="Tahoma" pitchFamily="18" charset="0"/>
              </a:rPr>
              <a:t>Popstar</a:t>
            </a:r>
            <a:r>
              <a:rPr lang="en-US" altLang="zh-CN" sz="1403" b="1" dirty="0" smtClean="0">
                <a:solidFill>
                  <a:srgbClr val="1B88EA"/>
                </a:solidFill>
                <a:latin typeface="Microsoft YaHei UI" pitchFamily="18" charset="0"/>
                <a:cs typeface="Microsoft YaHei UI" pitchFamily="18" charset="0"/>
              </a:rPr>
              <a:t>！消灭星星后发势头强劲，</a:t>
            </a:r>
            <a:r>
              <a:rPr lang="en-US" altLang="zh-CN" sz="1403" b="1" dirty="0" smtClean="0">
                <a:solidFill>
                  <a:srgbClr val="1B88EA"/>
                </a:solidFill>
                <a:latin typeface="Tahoma" pitchFamily="18" charset="0"/>
                <a:cs typeface="Tahoma" pitchFamily="18" charset="0"/>
              </a:rPr>
              <a:t>12</a:t>
            </a:r>
            <a:r>
              <a:rPr lang="en-US" altLang="zh-CN" sz="1403" b="1" dirty="0" smtClean="0">
                <a:solidFill>
                  <a:srgbClr val="1B88EA"/>
                </a:solidFill>
                <a:latin typeface="Microsoft YaHei UI" pitchFamily="18" charset="0"/>
                <a:cs typeface="Microsoft YaHei UI" pitchFamily="18" charset="0"/>
              </a:rPr>
              <a:t>月用户覆盖量超</a:t>
            </a:r>
          </a:p>
          <a:p>
            <a:pPr>
              <a:lnSpc>
                <a:spcPts val="2000"/>
              </a:lnSpc>
              <a:tabLst>
                <a:tab pos="241300" algn="l"/>
                <a:tab pos="1320800" algn="l"/>
                <a:tab pos="59182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越天天酷跑位居第一，天天爱消除用户量增长也较快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320800" algn="l"/>
                <a:tab pos="59182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移动游戏用户覆盖量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a:p>
            <a:pPr>
              <a:lnSpc>
                <a:spcPts val="1800"/>
              </a:lnSpc>
              <a:tabLst>
                <a:tab pos="241300" algn="l"/>
                <a:tab pos="1320800" algn="l"/>
                <a:tab pos="5918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2014年1月-12月</a:t>
            </a:r>
            <a:r>
              <a:rPr lang="en-US" altLang="zh-CN" sz="1200" dirty="0" smtClean="0">
                <a:latin typeface="Times New Roman" pitchFamily="18" charset="0"/>
                <a:cs typeface="Times New Roman" pitchFamily="18" charset="0"/>
              </a:rPr>
              <a:t> </a:t>
            </a:r>
            <a:r>
              <a:rPr lang="en-US" altLang="zh-CN" sz="1200" b="1" dirty="0" smtClean="0">
                <a:solidFill>
                  <a:srgbClr val="FFFFFF"/>
                </a:solidFill>
                <a:latin typeface="Microsoft YaHei UI" pitchFamily="18" charset="0"/>
                <a:cs typeface="Microsoft YaHei UI" pitchFamily="18" charset="0"/>
              </a:rPr>
              <a:t>用户覆盖量增幅</a:t>
            </a:r>
          </a:p>
        </p:txBody>
      </p:sp>
      <p:sp>
        <p:nvSpPr>
          <p:cNvPr id="1037" name="TextBox 1"/>
          <p:cNvSpPr txBox="1"/>
          <p:nvPr/>
        </p:nvSpPr>
        <p:spPr>
          <a:xfrm>
            <a:off x="6604000" y="1968500"/>
            <a:ext cx="10160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PopStar!消灭星星</a:t>
            </a:r>
          </a:p>
        </p:txBody>
      </p:sp>
      <p:sp>
        <p:nvSpPr>
          <p:cNvPr id="1038" name="TextBox 1"/>
          <p:cNvSpPr txBox="1"/>
          <p:nvPr/>
        </p:nvSpPr>
        <p:spPr>
          <a:xfrm>
            <a:off x="6604000" y="2171700"/>
            <a:ext cx="749300" cy="1828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天天酷跑</a:t>
            </a:r>
          </a:p>
          <a:p>
            <a:pPr>
              <a:lnSpc>
                <a:spcPts val="1600"/>
              </a:lnSpc>
              <a:tabLst/>
            </a:pPr>
            <a:r>
              <a:rPr lang="en-US" altLang="zh-CN" sz="996" dirty="0" smtClean="0">
                <a:solidFill>
                  <a:srgbClr val="8087A4"/>
                </a:solidFill>
                <a:latin typeface="Microsoft YaHei UI" pitchFamily="18" charset="0"/>
                <a:cs typeface="Microsoft YaHei UI" pitchFamily="18" charset="0"/>
              </a:rPr>
              <a:t>欢乐斗地主</a:t>
            </a:r>
          </a:p>
          <a:p>
            <a:pPr>
              <a:lnSpc>
                <a:spcPts val="1600"/>
              </a:lnSpc>
              <a:tabLst/>
            </a:pPr>
            <a:r>
              <a:rPr lang="en-US" altLang="zh-CN" sz="996" dirty="0" smtClean="0">
                <a:solidFill>
                  <a:srgbClr val="8087A4"/>
                </a:solidFill>
                <a:latin typeface="Microsoft YaHei UI" pitchFamily="18" charset="0"/>
                <a:cs typeface="Microsoft YaHei UI" pitchFamily="18" charset="0"/>
              </a:rPr>
              <a:t>开心消消乐</a:t>
            </a:r>
          </a:p>
          <a:p>
            <a:pPr>
              <a:lnSpc>
                <a:spcPts val="1600"/>
              </a:lnSpc>
              <a:tabLst/>
            </a:pPr>
            <a:r>
              <a:rPr lang="en-US" altLang="zh-CN" sz="996" dirty="0" smtClean="0">
                <a:solidFill>
                  <a:srgbClr val="8087A4"/>
                </a:solidFill>
                <a:latin typeface="Microsoft YaHei UI" pitchFamily="18" charset="0"/>
                <a:cs typeface="Microsoft YaHei UI" pitchFamily="18" charset="0"/>
              </a:rPr>
              <a:t>天天爱消除</a:t>
            </a:r>
          </a:p>
          <a:p>
            <a:pPr>
              <a:lnSpc>
                <a:spcPts val="1600"/>
              </a:lnSpc>
              <a:tabLst/>
            </a:pPr>
            <a:r>
              <a:rPr lang="en-US" altLang="zh-CN" sz="996" dirty="0" smtClean="0">
                <a:solidFill>
                  <a:srgbClr val="8087A4"/>
                </a:solidFill>
                <a:latin typeface="Microsoft YaHei UI" pitchFamily="18" charset="0"/>
                <a:cs typeface="Microsoft YaHei UI" pitchFamily="18" charset="0"/>
              </a:rPr>
              <a:t>天天飞车</a:t>
            </a:r>
          </a:p>
          <a:p>
            <a:pPr>
              <a:lnSpc>
                <a:spcPts val="1600"/>
              </a:lnSpc>
              <a:tabLst/>
            </a:pPr>
            <a:r>
              <a:rPr lang="en-US" altLang="zh-CN" sz="996" dirty="0" smtClean="0">
                <a:solidFill>
                  <a:srgbClr val="8087A4"/>
                </a:solidFill>
                <a:latin typeface="Microsoft YaHei UI" pitchFamily="18" charset="0"/>
                <a:cs typeface="Microsoft YaHei UI" pitchFamily="18" charset="0"/>
              </a:rPr>
              <a:t>节奏大师</a:t>
            </a:r>
          </a:p>
          <a:p>
            <a:pPr>
              <a:lnSpc>
                <a:spcPts val="1600"/>
              </a:lnSpc>
              <a:tabLst/>
            </a:pPr>
            <a:r>
              <a:rPr lang="en-US" altLang="zh-CN" sz="996" dirty="0" smtClean="0">
                <a:solidFill>
                  <a:srgbClr val="8087A4"/>
                </a:solidFill>
                <a:latin typeface="Microsoft YaHei UI" pitchFamily="18" charset="0"/>
                <a:cs typeface="Microsoft YaHei UI" pitchFamily="18" charset="0"/>
              </a:rPr>
              <a:t>经典消灭星星</a:t>
            </a:r>
          </a:p>
          <a:p>
            <a:pPr>
              <a:lnSpc>
                <a:spcPts val="1600"/>
              </a:lnSpc>
              <a:tabLst/>
            </a:pPr>
            <a:r>
              <a:rPr lang="en-US" altLang="zh-CN" sz="996" dirty="0" smtClean="0">
                <a:solidFill>
                  <a:srgbClr val="8087A4"/>
                </a:solidFill>
                <a:latin typeface="Microsoft YaHei UI" pitchFamily="18" charset="0"/>
                <a:cs typeface="Microsoft YaHei UI" pitchFamily="18" charset="0"/>
              </a:rPr>
              <a:t>神庙逃亡2</a:t>
            </a:r>
          </a:p>
          <a:p>
            <a:pPr>
              <a:lnSpc>
                <a:spcPts val="1600"/>
              </a:lnSpc>
              <a:tabLst/>
            </a:pPr>
            <a:r>
              <a:rPr lang="en-US" altLang="zh-CN" sz="996" dirty="0" smtClean="0">
                <a:solidFill>
                  <a:srgbClr val="8087A4"/>
                </a:solidFill>
                <a:latin typeface="Microsoft YaHei UI" pitchFamily="18" charset="0"/>
                <a:cs typeface="Microsoft YaHei UI" pitchFamily="18" charset="0"/>
              </a:rPr>
              <a:t>全民飞机大战</a:t>
            </a:r>
          </a:p>
        </p:txBody>
      </p:sp>
      <p:sp>
        <p:nvSpPr>
          <p:cNvPr id="1039" name="TextBox 1"/>
          <p:cNvSpPr txBox="1"/>
          <p:nvPr/>
        </p:nvSpPr>
        <p:spPr>
          <a:xfrm>
            <a:off x="774700" y="22352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95884" y="1223772"/>
            <a:ext cx="3172968" cy="3224783"/>
          </a:xfrm>
          <a:custGeom>
            <a:avLst/>
            <a:gdLst>
              <a:gd name="connsiteX0" fmla="*/ 9905 w 3172968"/>
              <a:gd name="connsiteY0" fmla="*/ 227711 h 3224783"/>
              <a:gd name="connsiteX1" fmla="*/ 227761 w 3172968"/>
              <a:gd name="connsiteY1" fmla="*/ 9905 h 3224783"/>
              <a:gd name="connsiteX2" fmla="*/ 2945256 w 3172968"/>
              <a:gd name="connsiteY2" fmla="*/ 9905 h 3224783"/>
              <a:gd name="connsiteX3" fmla="*/ 3163062 w 3172968"/>
              <a:gd name="connsiteY3" fmla="*/ 227711 h 3224783"/>
              <a:gd name="connsiteX4" fmla="*/ 3163062 w 3172968"/>
              <a:gd name="connsiteY4" fmla="*/ 2997022 h 3224783"/>
              <a:gd name="connsiteX5" fmla="*/ 2945256 w 3172968"/>
              <a:gd name="connsiteY5" fmla="*/ 3214877 h 3224783"/>
              <a:gd name="connsiteX6" fmla="*/ 227761 w 3172968"/>
              <a:gd name="connsiteY6" fmla="*/ 3214877 h 3224783"/>
              <a:gd name="connsiteX7" fmla="*/ 9905 w 3172968"/>
              <a:gd name="connsiteY7" fmla="*/ 2997022 h 3224783"/>
              <a:gd name="connsiteX8" fmla="*/ 9905 w 3172968"/>
              <a:gd name="connsiteY8" fmla="*/ 227711 h 3224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2968" h="3224783">
                <a:moveTo>
                  <a:pt x="9905" y="227711"/>
                </a:moveTo>
                <a:cubicBezTo>
                  <a:pt x="9905" y="107441"/>
                  <a:pt x="107441" y="9905"/>
                  <a:pt x="227761" y="9905"/>
                </a:cubicBezTo>
                <a:lnTo>
                  <a:pt x="2945256" y="9905"/>
                </a:lnTo>
                <a:cubicBezTo>
                  <a:pt x="3065525" y="9905"/>
                  <a:pt x="3163062" y="107441"/>
                  <a:pt x="3163062" y="227711"/>
                </a:cubicBezTo>
                <a:lnTo>
                  <a:pt x="3163062" y="2997022"/>
                </a:lnTo>
                <a:cubicBezTo>
                  <a:pt x="3163062" y="3117342"/>
                  <a:pt x="3065525" y="3214877"/>
                  <a:pt x="2945256" y="3214877"/>
                </a:cubicBezTo>
                <a:lnTo>
                  <a:pt x="227761" y="3214877"/>
                </a:lnTo>
                <a:cubicBezTo>
                  <a:pt x="107441" y="3214877"/>
                  <a:pt x="9905" y="3117342"/>
                  <a:pt x="9905" y="2997022"/>
                </a:cubicBezTo>
                <a:lnTo>
                  <a:pt x="9905" y="227711"/>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909059" y="1223772"/>
            <a:ext cx="4713732" cy="3224783"/>
          </a:xfrm>
          <a:custGeom>
            <a:avLst/>
            <a:gdLst>
              <a:gd name="connsiteX0" fmla="*/ 9905 w 4713732"/>
              <a:gd name="connsiteY0" fmla="*/ 199770 h 3224783"/>
              <a:gd name="connsiteX1" fmla="*/ 199771 w 4713732"/>
              <a:gd name="connsiteY1" fmla="*/ 9905 h 3224783"/>
              <a:gd name="connsiteX2" fmla="*/ 4513833 w 4713732"/>
              <a:gd name="connsiteY2" fmla="*/ 9905 h 3224783"/>
              <a:gd name="connsiteX3" fmla="*/ 4703826 w 4713732"/>
              <a:gd name="connsiteY3" fmla="*/ 199770 h 3224783"/>
              <a:gd name="connsiteX4" fmla="*/ 4703826 w 4713732"/>
              <a:gd name="connsiteY4" fmla="*/ 3024949 h 3224783"/>
              <a:gd name="connsiteX5" fmla="*/ 4513833 w 4713732"/>
              <a:gd name="connsiteY5" fmla="*/ 3214877 h 3224783"/>
              <a:gd name="connsiteX6" fmla="*/ 199771 w 4713732"/>
              <a:gd name="connsiteY6" fmla="*/ 3214877 h 3224783"/>
              <a:gd name="connsiteX7" fmla="*/ 9905 w 4713732"/>
              <a:gd name="connsiteY7" fmla="*/ 3024949 h 3224783"/>
              <a:gd name="connsiteX8" fmla="*/ 9905 w 4713732"/>
              <a:gd name="connsiteY8" fmla="*/ 199770 h 3224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713732" h="3224783">
                <a:moveTo>
                  <a:pt x="9905" y="199770"/>
                </a:moveTo>
                <a:cubicBezTo>
                  <a:pt x="9905" y="94995"/>
                  <a:pt x="94996" y="9905"/>
                  <a:pt x="199771" y="9905"/>
                </a:cubicBezTo>
                <a:lnTo>
                  <a:pt x="4513833" y="9905"/>
                </a:lnTo>
                <a:cubicBezTo>
                  <a:pt x="4618735" y="9905"/>
                  <a:pt x="4703826" y="94995"/>
                  <a:pt x="4703826" y="199770"/>
                </a:cubicBezTo>
                <a:lnTo>
                  <a:pt x="4703826" y="3024949"/>
                </a:lnTo>
                <a:cubicBezTo>
                  <a:pt x="4703826" y="3129838"/>
                  <a:pt x="4618735" y="3214877"/>
                  <a:pt x="4513833" y="3214877"/>
                </a:cubicBezTo>
                <a:lnTo>
                  <a:pt x="199771" y="3214877"/>
                </a:lnTo>
                <a:cubicBezTo>
                  <a:pt x="94996" y="3214877"/>
                  <a:pt x="9905" y="3129838"/>
                  <a:pt x="9905" y="3024949"/>
                </a:cubicBezTo>
                <a:lnTo>
                  <a:pt x="9905" y="199770"/>
                </a:lnTo>
              </a:path>
            </a:pathLst>
          </a:custGeom>
          <a:solidFill>
            <a:srgbClr val="000000">
              <a:alpha val="0"/>
            </a:srgbClr>
          </a:solidFill>
          <a:ln w="254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664197" y="2215642"/>
            <a:ext cx="346456" cy="346455"/>
          </a:xfrm>
          <a:custGeom>
            <a:avLst/>
            <a:gdLst>
              <a:gd name="connsiteX0" fmla="*/ 64770 w 346456"/>
              <a:gd name="connsiteY0" fmla="*/ 6350 h 346455"/>
              <a:gd name="connsiteX1" fmla="*/ 282067 w 346456"/>
              <a:gd name="connsiteY1" fmla="*/ 6350 h 346455"/>
              <a:gd name="connsiteX2" fmla="*/ 304419 w 346456"/>
              <a:gd name="connsiteY2" fmla="*/ 11048 h 346455"/>
              <a:gd name="connsiteX3" fmla="*/ 322960 w 346456"/>
              <a:gd name="connsiteY3" fmla="*/ 23494 h 346455"/>
              <a:gd name="connsiteX4" fmla="*/ 335533 w 346456"/>
              <a:gd name="connsiteY4" fmla="*/ 42417 h 346455"/>
              <a:gd name="connsiteX5" fmla="*/ 340106 w 346456"/>
              <a:gd name="connsiteY5" fmla="*/ 64769 h 346455"/>
              <a:gd name="connsiteX6" fmla="*/ 340106 w 346456"/>
              <a:gd name="connsiteY6" fmla="*/ 282066 h 346455"/>
              <a:gd name="connsiteX7" fmla="*/ 335533 w 346456"/>
              <a:gd name="connsiteY7" fmla="*/ 304418 h 346455"/>
              <a:gd name="connsiteX8" fmla="*/ 322960 w 346456"/>
              <a:gd name="connsiteY8" fmla="*/ 322960 h 346455"/>
              <a:gd name="connsiteX9" fmla="*/ 304419 w 346456"/>
              <a:gd name="connsiteY9" fmla="*/ 335533 h 346455"/>
              <a:gd name="connsiteX10" fmla="*/ 282067 w 346456"/>
              <a:gd name="connsiteY10" fmla="*/ 340105 h 346455"/>
              <a:gd name="connsiteX11" fmla="*/ 64770 w 346456"/>
              <a:gd name="connsiteY11" fmla="*/ 340105 h 346455"/>
              <a:gd name="connsiteX12" fmla="*/ 42418 w 346456"/>
              <a:gd name="connsiteY12" fmla="*/ 335533 h 346455"/>
              <a:gd name="connsiteX13" fmla="*/ 23495 w 346456"/>
              <a:gd name="connsiteY13" fmla="*/ 322960 h 346455"/>
              <a:gd name="connsiteX14" fmla="*/ 11048 w 346456"/>
              <a:gd name="connsiteY14" fmla="*/ 304418 h 346455"/>
              <a:gd name="connsiteX15" fmla="*/ 6350 w 346456"/>
              <a:gd name="connsiteY15" fmla="*/ 282066 h 346455"/>
              <a:gd name="connsiteX16" fmla="*/ 6350 w 346456"/>
              <a:gd name="connsiteY16" fmla="*/ 64769 h 346455"/>
              <a:gd name="connsiteX17" fmla="*/ 11048 w 346456"/>
              <a:gd name="connsiteY17" fmla="*/ 42417 h 346455"/>
              <a:gd name="connsiteX18" fmla="*/ 23495 w 346456"/>
              <a:gd name="connsiteY18" fmla="*/ 23494 h 346455"/>
              <a:gd name="connsiteX19" fmla="*/ 42418 w 346456"/>
              <a:gd name="connsiteY19" fmla="*/ 11048 h 346455"/>
              <a:gd name="connsiteX20" fmla="*/ 64770 w 346456"/>
              <a:gd name="connsiteY20" fmla="*/ 6350 h 3464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46456" h="346455">
                <a:moveTo>
                  <a:pt x="64770" y="6350"/>
                </a:moveTo>
                <a:lnTo>
                  <a:pt x="282067" y="6350"/>
                </a:lnTo>
                <a:lnTo>
                  <a:pt x="304419" y="11048"/>
                </a:lnTo>
                <a:lnTo>
                  <a:pt x="322960" y="23494"/>
                </a:lnTo>
                <a:lnTo>
                  <a:pt x="335533" y="42417"/>
                </a:lnTo>
                <a:lnTo>
                  <a:pt x="340106" y="64769"/>
                </a:lnTo>
                <a:lnTo>
                  <a:pt x="340106" y="282066"/>
                </a:lnTo>
                <a:lnTo>
                  <a:pt x="335533" y="304418"/>
                </a:lnTo>
                <a:lnTo>
                  <a:pt x="322960" y="322960"/>
                </a:lnTo>
                <a:lnTo>
                  <a:pt x="304419" y="335533"/>
                </a:lnTo>
                <a:lnTo>
                  <a:pt x="282067" y="340105"/>
                </a:lnTo>
                <a:lnTo>
                  <a:pt x="64770" y="340105"/>
                </a:lnTo>
                <a:lnTo>
                  <a:pt x="42418" y="335533"/>
                </a:lnTo>
                <a:lnTo>
                  <a:pt x="23495" y="322960"/>
                </a:lnTo>
                <a:lnTo>
                  <a:pt x="11048" y="304418"/>
                </a:lnTo>
                <a:lnTo>
                  <a:pt x="6350" y="282066"/>
                </a:lnTo>
                <a:lnTo>
                  <a:pt x="6350" y="64769"/>
                </a:lnTo>
                <a:lnTo>
                  <a:pt x="11048" y="42417"/>
                </a:lnTo>
                <a:lnTo>
                  <a:pt x="23495" y="23494"/>
                </a:lnTo>
                <a:lnTo>
                  <a:pt x="42418" y="11048"/>
                </a:lnTo>
                <a:lnTo>
                  <a:pt x="64770"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003300" y="1676400"/>
            <a:ext cx="317500" cy="292100"/>
          </a:xfrm>
          <a:prstGeom prst="rect">
            <a:avLst/>
          </a:prstGeom>
          <a:noFill/>
        </p:spPr>
      </p:pic>
      <p:pic>
        <p:nvPicPr>
          <p:cNvPr id="9" name="Picture 3"/>
          <p:cNvPicPr>
            <a:picLocks noChangeAspect="1" noChangeArrowheads="1"/>
          </p:cNvPicPr>
          <p:nvPr/>
        </p:nvPicPr>
        <p:blipFill>
          <a:blip r:embed="rId3"/>
          <a:srcRect/>
          <a:stretch>
            <a:fillRect/>
          </a:stretch>
        </p:blipFill>
        <p:spPr bwMode="auto">
          <a:xfrm>
            <a:off x="1003300" y="2006600"/>
            <a:ext cx="304800" cy="304800"/>
          </a:xfrm>
          <a:prstGeom prst="rect">
            <a:avLst/>
          </a:prstGeom>
          <a:noFill/>
        </p:spPr>
      </p:pic>
      <p:pic>
        <p:nvPicPr>
          <p:cNvPr id="10" name="Picture 3"/>
          <p:cNvPicPr>
            <a:picLocks noChangeAspect="1" noChangeArrowheads="1"/>
          </p:cNvPicPr>
          <p:nvPr/>
        </p:nvPicPr>
        <p:blipFill>
          <a:blip r:embed="rId4"/>
          <a:srcRect/>
          <a:stretch>
            <a:fillRect/>
          </a:stretch>
        </p:blipFill>
        <p:spPr bwMode="auto">
          <a:xfrm>
            <a:off x="1003300" y="2349500"/>
            <a:ext cx="304800" cy="304800"/>
          </a:xfrm>
          <a:prstGeom prst="rect">
            <a:avLst/>
          </a:prstGeom>
          <a:noFill/>
        </p:spPr>
      </p:pic>
      <p:pic>
        <p:nvPicPr>
          <p:cNvPr id="11" name="Picture 3"/>
          <p:cNvPicPr>
            <a:picLocks noChangeAspect="1" noChangeArrowheads="1"/>
          </p:cNvPicPr>
          <p:nvPr/>
        </p:nvPicPr>
        <p:blipFill>
          <a:blip r:embed="rId5"/>
          <a:srcRect/>
          <a:stretch>
            <a:fillRect/>
          </a:stretch>
        </p:blipFill>
        <p:spPr bwMode="auto">
          <a:xfrm>
            <a:off x="1003300" y="2692400"/>
            <a:ext cx="304800" cy="304800"/>
          </a:xfrm>
          <a:prstGeom prst="rect">
            <a:avLst/>
          </a:prstGeom>
          <a:noFill/>
        </p:spPr>
      </p:pic>
      <p:pic>
        <p:nvPicPr>
          <p:cNvPr id="12" name="Picture 3"/>
          <p:cNvPicPr>
            <a:picLocks noChangeAspect="1" noChangeArrowheads="1"/>
          </p:cNvPicPr>
          <p:nvPr/>
        </p:nvPicPr>
        <p:blipFill>
          <a:blip r:embed="rId6"/>
          <a:srcRect/>
          <a:stretch>
            <a:fillRect/>
          </a:stretch>
        </p:blipFill>
        <p:spPr bwMode="auto">
          <a:xfrm>
            <a:off x="1003300" y="3035300"/>
            <a:ext cx="304800" cy="304800"/>
          </a:xfrm>
          <a:prstGeom prst="rect">
            <a:avLst/>
          </a:prstGeom>
          <a:noFill/>
        </p:spPr>
      </p:pic>
      <p:pic>
        <p:nvPicPr>
          <p:cNvPr id="13" name="Picture 3"/>
          <p:cNvPicPr>
            <a:picLocks noChangeAspect="1" noChangeArrowheads="1"/>
          </p:cNvPicPr>
          <p:nvPr/>
        </p:nvPicPr>
        <p:blipFill>
          <a:blip r:embed="rId7"/>
          <a:srcRect/>
          <a:stretch>
            <a:fillRect/>
          </a:stretch>
        </p:blipFill>
        <p:spPr bwMode="auto">
          <a:xfrm>
            <a:off x="1003300" y="3378200"/>
            <a:ext cx="304800" cy="292100"/>
          </a:xfrm>
          <a:prstGeom prst="rect">
            <a:avLst/>
          </a:prstGeom>
          <a:noFill/>
        </p:spPr>
      </p:pic>
      <p:pic>
        <p:nvPicPr>
          <p:cNvPr id="14" name="Picture 3"/>
          <p:cNvPicPr>
            <a:picLocks noChangeAspect="1" noChangeArrowheads="1"/>
          </p:cNvPicPr>
          <p:nvPr/>
        </p:nvPicPr>
        <p:blipFill>
          <a:blip r:embed="rId8"/>
          <a:srcRect/>
          <a:stretch>
            <a:fillRect/>
          </a:stretch>
        </p:blipFill>
        <p:spPr bwMode="auto">
          <a:xfrm>
            <a:off x="1003300" y="3721100"/>
            <a:ext cx="304800" cy="292100"/>
          </a:xfrm>
          <a:prstGeom prst="rect">
            <a:avLst/>
          </a:prstGeom>
          <a:noFill/>
        </p:spPr>
      </p:pic>
      <p:pic>
        <p:nvPicPr>
          <p:cNvPr id="15" name="Picture 3"/>
          <p:cNvPicPr>
            <a:picLocks noChangeAspect="1" noChangeArrowheads="1"/>
          </p:cNvPicPr>
          <p:nvPr/>
        </p:nvPicPr>
        <p:blipFill>
          <a:blip r:embed="rId9"/>
          <a:srcRect/>
          <a:stretch>
            <a:fillRect/>
          </a:stretch>
        </p:blipFill>
        <p:spPr bwMode="auto">
          <a:xfrm>
            <a:off x="1003300" y="4064000"/>
            <a:ext cx="304800" cy="292100"/>
          </a:xfrm>
          <a:prstGeom prst="rect">
            <a:avLst/>
          </a:prstGeom>
          <a:noFill/>
        </p:spPr>
      </p:pic>
      <p:pic>
        <p:nvPicPr>
          <p:cNvPr id="16" name="Picture 3"/>
          <p:cNvPicPr>
            <a:picLocks noChangeAspect="1" noChangeArrowheads="1"/>
          </p:cNvPicPr>
          <p:nvPr/>
        </p:nvPicPr>
        <p:blipFill>
          <a:blip r:embed="rId10"/>
          <a:srcRect/>
          <a:stretch>
            <a:fillRect/>
          </a:stretch>
        </p:blipFill>
        <p:spPr bwMode="auto">
          <a:xfrm>
            <a:off x="444500" y="4800600"/>
            <a:ext cx="1117600" cy="304800"/>
          </a:xfrm>
          <a:prstGeom prst="rect">
            <a:avLst/>
          </a:prstGeom>
          <a:noFill/>
        </p:spPr>
      </p:pic>
      <p:pic>
        <p:nvPicPr>
          <p:cNvPr id="17" name="Picture 3"/>
          <p:cNvPicPr>
            <a:picLocks noChangeAspect="1" noChangeArrowheads="1"/>
          </p:cNvPicPr>
          <p:nvPr/>
        </p:nvPicPr>
        <p:blipFill>
          <a:blip r:embed="rId11"/>
          <a:srcRect/>
          <a:stretch>
            <a:fillRect/>
          </a:stretch>
        </p:blipFill>
        <p:spPr bwMode="auto">
          <a:xfrm>
            <a:off x="4165600" y="1778000"/>
            <a:ext cx="342900" cy="342900"/>
          </a:xfrm>
          <a:prstGeom prst="rect">
            <a:avLst/>
          </a:prstGeom>
          <a:noFill/>
        </p:spPr>
      </p:pic>
      <p:pic>
        <p:nvPicPr>
          <p:cNvPr id="18" name="Picture 3"/>
          <p:cNvPicPr>
            <a:picLocks noChangeAspect="1" noChangeArrowheads="1"/>
          </p:cNvPicPr>
          <p:nvPr/>
        </p:nvPicPr>
        <p:blipFill>
          <a:blip r:embed="rId12"/>
          <a:srcRect/>
          <a:stretch>
            <a:fillRect/>
          </a:stretch>
        </p:blipFill>
        <p:spPr bwMode="auto">
          <a:xfrm>
            <a:off x="4165600" y="2209800"/>
            <a:ext cx="342900" cy="342900"/>
          </a:xfrm>
          <a:prstGeom prst="rect">
            <a:avLst/>
          </a:prstGeom>
          <a:noFill/>
        </p:spPr>
      </p:pic>
      <p:pic>
        <p:nvPicPr>
          <p:cNvPr id="19" name="Picture 3"/>
          <p:cNvPicPr>
            <a:picLocks noChangeAspect="1" noChangeArrowheads="1"/>
          </p:cNvPicPr>
          <p:nvPr/>
        </p:nvPicPr>
        <p:blipFill>
          <a:blip r:embed="rId13"/>
          <a:srcRect/>
          <a:stretch>
            <a:fillRect/>
          </a:stretch>
        </p:blipFill>
        <p:spPr bwMode="auto">
          <a:xfrm>
            <a:off x="4165600" y="2641600"/>
            <a:ext cx="342900" cy="342900"/>
          </a:xfrm>
          <a:prstGeom prst="rect">
            <a:avLst/>
          </a:prstGeom>
          <a:noFill/>
        </p:spPr>
      </p:pic>
      <p:pic>
        <p:nvPicPr>
          <p:cNvPr id="20" name="Picture 3"/>
          <p:cNvPicPr>
            <a:picLocks noChangeAspect="1" noChangeArrowheads="1"/>
          </p:cNvPicPr>
          <p:nvPr/>
        </p:nvPicPr>
        <p:blipFill>
          <a:blip r:embed="rId14"/>
          <a:srcRect/>
          <a:stretch>
            <a:fillRect/>
          </a:stretch>
        </p:blipFill>
        <p:spPr bwMode="auto">
          <a:xfrm>
            <a:off x="4165600" y="3073400"/>
            <a:ext cx="342900" cy="330200"/>
          </a:xfrm>
          <a:prstGeom prst="rect">
            <a:avLst/>
          </a:prstGeom>
          <a:noFill/>
        </p:spPr>
      </p:pic>
      <p:pic>
        <p:nvPicPr>
          <p:cNvPr id="21" name="Picture 3"/>
          <p:cNvPicPr>
            <a:picLocks noChangeAspect="1" noChangeArrowheads="1"/>
          </p:cNvPicPr>
          <p:nvPr/>
        </p:nvPicPr>
        <p:blipFill>
          <a:blip r:embed="rId15"/>
          <a:srcRect/>
          <a:stretch>
            <a:fillRect/>
          </a:stretch>
        </p:blipFill>
        <p:spPr bwMode="auto">
          <a:xfrm>
            <a:off x="4165600" y="3505200"/>
            <a:ext cx="342900" cy="330200"/>
          </a:xfrm>
          <a:prstGeom prst="rect">
            <a:avLst/>
          </a:prstGeom>
          <a:noFill/>
        </p:spPr>
      </p:pic>
      <p:pic>
        <p:nvPicPr>
          <p:cNvPr id="22" name="Picture 3"/>
          <p:cNvPicPr>
            <a:picLocks noChangeAspect="1" noChangeArrowheads="1"/>
          </p:cNvPicPr>
          <p:nvPr/>
        </p:nvPicPr>
        <p:blipFill>
          <a:blip r:embed="rId16"/>
          <a:srcRect/>
          <a:stretch>
            <a:fillRect/>
          </a:stretch>
        </p:blipFill>
        <p:spPr bwMode="auto">
          <a:xfrm>
            <a:off x="4165600" y="3937000"/>
            <a:ext cx="342900" cy="330200"/>
          </a:xfrm>
          <a:prstGeom prst="rect">
            <a:avLst/>
          </a:prstGeom>
          <a:noFill/>
        </p:spPr>
      </p:pic>
      <p:pic>
        <p:nvPicPr>
          <p:cNvPr id="23" name="Picture 3"/>
          <p:cNvPicPr>
            <a:picLocks noChangeAspect="1" noChangeArrowheads="1"/>
          </p:cNvPicPr>
          <p:nvPr/>
        </p:nvPicPr>
        <p:blipFill>
          <a:blip r:embed="rId17"/>
          <a:srcRect/>
          <a:stretch>
            <a:fillRect/>
          </a:stretch>
        </p:blipFill>
        <p:spPr bwMode="auto">
          <a:xfrm>
            <a:off x="6667500" y="1790700"/>
            <a:ext cx="342900" cy="342900"/>
          </a:xfrm>
          <a:prstGeom prst="rect">
            <a:avLst/>
          </a:prstGeom>
          <a:noFill/>
        </p:spPr>
      </p:pic>
      <p:pic>
        <p:nvPicPr>
          <p:cNvPr id="24" name="Picture 3"/>
          <p:cNvPicPr>
            <a:picLocks noChangeAspect="1" noChangeArrowheads="1"/>
          </p:cNvPicPr>
          <p:nvPr/>
        </p:nvPicPr>
        <p:blipFill>
          <a:blip r:embed="rId18"/>
          <a:srcRect/>
          <a:stretch>
            <a:fillRect/>
          </a:stretch>
        </p:blipFill>
        <p:spPr bwMode="auto">
          <a:xfrm>
            <a:off x="6667500" y="2222500"/>
            <a:ext cx="342900" cy="330200"/>
          </a:xfrm>
          <a:prstGeom prst="rect">
            <a:avLst/>
          </a:prstGeom>
          <a:noFill/>
        </p:spPr>
      </p:pic>
      <p:pic>
        <p:nvPicPr>
          <p:cNvPr id="25" name="Picture 3"/>
          <p:cNvPicPr>
            <a:picLocks noChangeAspect="1" noChangeArrowheads="1"/>
          </p:cNvPicPr>
          <p:nvPr/>
        </p:nvPicPr>
        <p:blipFill>
          <a:blip r:embed="rId19"/>
          <a:srcRect/>
          <a:stretch>
            <a:fillRect/>
          </a:stretch>
        </p:blipFill>
        <p:spPr bwMode="auto">
          <a:xfrm>
            <a:off x="6667500" y="2641600"/>
            <a:ext cx="342900" cy="342900"/>
          </a:xfrm>
          <a:prstGeom prst="rect">
            <a:avLst/>
          </a:prstGeom>
          <a:noFill/>
        </p:spPr>
      </p:pic>
      <p:pic>
        <p:nvPicPr>
          <p:cNvPr id="26" name="Picture 3"/>
          <p:cNvPicPr>
            <a:picLocks noChangeAspect="1" noChangeArrowheads="1"/>
          </p:cNvPicPr>
          <p:nvPr/>
        </p:nvPicPr>
        <p:blipFill>
          <a:blip r:embed="rId20"/>
          <a:srcRect/>
          <a:stretch>
            <a:fillRect/>
          </a:stretch>
        </p:blipFill>
        <p:spPr bwMode="auto">
          <a:xfrm>
            <a:off x="6667500" y="3073400"/>
            <a:ext cx="342900" cy="330200"/>
          </a:xfrm>
          <a:prstGeom prst="rect">
            <a:avLst/>
          </a:prstGeom>
          <a:noFill/>
        </p:spPr>
      </p:pic>
      <p:pic>
        <p:nvPicPr>
          <p:cNvPr id="27" name="Picture 3"/>
          <p:cNvPicPr>
            <a:picLocks noChangeAspect="1" noChangeArrowheads="1"/>
          </p:cNvPicPr>
          <p:nvPr/>
        </p:nvPicPr>
        <p:blipFill>
          <a:blip r:embed="rId21"/>
          <a:srcRect/>
          <a:stretch>
            <a:fillRect/>
          </a:stretch>
        </p:blipFill>
        <p:spPr bwMode="auto">
          <a:xfrm>
            <a:off x="6667500" y="3492500"/>
            <a:ext cx="342900" cy="342900"/>
          </a:xfrm>
          <a:prstGeom prst="rect">
            <a:avLst/>
          </a:prstGeom>
          <a:noFill/>
        </p:spPr>
      </p:pic>
      <p:pic>
        <p:nvPicPr>
          <p:cNvPr id="28" name="Picture 3"/>
          <p:cNvPicPr>
            <a:picLocks noChangeAspect="1" noChangeArrowheads="1"/>
          </p:cNvPicPr>
          <p:nvPr/>
        </p:nvPicPr>
        <p:blipFill>
          <a:blip r:embed="rId22"/>
          <a:srcRect/>
          <a:stretch>
            <a:fillRect/>
          </a:stretch>
        </p:blipFill>
        <p:spPr bwMode="auto">
          <a:xfrm>
            <a:off x="6667500" y="3924300"/>
            <a:ext cx="342900" cy="330200"/>
          </a:xfrm>
          <a:prstGeom prst="rect">
            <a:avLst/>
          </a:prstGeom>
          <a:noFill/>
        </p:spPr>
      </p:pic>
      <p:sp>
        <p:nvSpPr>
          <p:cNvPr id="2" name="TextBox 1"/>
          <p:cNvSpPr txBox="1"/>
          <p:nvPr/>
        </p:nvSpPr>
        <p:spPr>
          <a:xfrm>
            <a:off x="393700" y="254000"/>
            <a:ext cx="62865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移动游戏行业热点：腾讯系游戏用户覆盖增长放缓，部分游戏出现用户负增长</a:t>
            </a:r>
          </a:p>
        </p:txBody>
      </p:sp>
      <p:sp>
        <p:nvSpPr>
          <p:cNvPr id="29" name="TextBox 1"/>
          <p:cNvSpPr txBox="1"/>
          <p:nvPr/>
        </p:nvSpPr>
        <p:spPr>
          <a:xfrm>
            <a:off x="825500" y="4559300"/>
            <a:ext cx="7835900" cy="457200"/>
          </a:xfrm>
          <a:prstGeom prst="rect">
            <a:avLst/>
          </a:prstGeom>
          <a:noFill/>
        </p:spPr>
        <p:txBody>
          <a:bodyPr wrap="none" lIns="0" tIns="0" rIns="0" rtlCol="0">
            <a:spAutoFit/>
          </a:bodyPr>
          <a:lstStyle/>
          <a:p>
            <a:pPr>
              <a:lnSpc>
                <a:spcPts val="1300"/>
              </a:lnSpc>
              <a:tabLst>
                <a:tab pos="4546600" algn="l"/>
              </a:tabLst>
            </a:pPr>
            <a:r>
              <a:rPr lang="en-US" altLang="zh-CN" sz="998" dirty="0" smtClean="0">
                <a:solidFill>
                  <a:srgbClr val="8087A4"/>
                </a:solidFill>
                <a:latin typeface="Microsoft YaHei UI" pitchFamily="18" charset="0"/>
                <a:cs typeface="Microsoft YaHei UI" pitchFamily="18" charset="0"/>
              </a:rPr>
              <a:t>数据来源：</a:t>
            </a:r>
            <a:r>
              <a:rPr lang="en-US" altLang="zh-CN" sz="998" dirty="0" smtClean="0">
                <a:solidFill>
                  <a:srgbClr val="8087A4"/>
                </a:solidFill>
                <a:latin typeface="Tahoma" pitchFamily="18" charset="0"/>
                <a:cs typeface="Tahoma" pitchFamily="18" charset="0"/>
              </a:rPr>
              <a:t>TalkingData</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0" name="TextBox 1"/>
          <p:cNvSpPr txBox="1"/>
          <p:nvPr/>
        </p:nvSpPr>
        <p:spPr>
          <a:xfrm>
            <a:off x="762000" y="1346200"/>
            <a:ext cx="28194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Top20游戏-腾讯系游戏用户覆盖月均增速</a:t>
            </a:r>
          </a:p>
        </p:txBody>
      </p:sp>
      <p:sp>
        <p:nvSpPr>
          <p:cNvPr id="31" name="TextBox 1"/>
          <p:cNvSpPr txBox="1"/>
          <p:nvPr/>
        </p:nvSpPr>
        <p:spPr>
          <a:xfrm>
            <a:off x="4800600" y="1346200"/>
            <a:ext cx="29718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Top20游戏-非腾讯系游戏用户覆盖月均增速</a:t>
            </a:r>
          </a:p>
        </p:txBody>
      </p:sp>
      <p:sp>
        <p:nvSpPr>
          <p:cNvPr id="1024" name="TextBox 1"/>
          <p:cNvSpPr txBox="1"/>
          <p:nvPr/>
        </p:nvSpPr>
        <p:spPr>
          <a:xfrm>
            <a:off x="1828800" y="2743200"/>
            <a:ext cx="533400" cy="165100"/>
          </a:xfrm>
          <a:prstGeom prst="rect">
            <a:avLst/>
          </a:prstGeom>
          <a:noFill/>
        </p:spPr>
        <p:txBody>
          <a:bodyPr wrap="none" lIns="0" tIns="0" rIns="0" rtlCol="0">
            <a:spAutoFit/>
          </a:bodyPr>
          <a:lstStyle/>
          <a:p>
            <a:pPr>
              <a:lnSpc>
                <a:spcPts val="1300"/>
              </a:lnSpc>
              <a:tabLst/>
            </a:pPr>
            <a:r>
              <a:rPr lang="en-US" altLang="zh-CN" sz="1058" b="1" dirty="0" smtClean="0">
                <a:solidFill>
                  <a:srgbClr val="8087A4"/>
                </a:solidFill>
                <a:latin typeface="Microsoft YaHei UI" pitchFamily="18" charset="0"/>
                <a:cs typeface="Microsoft YaHei UI" pitchFamily="18" charset="0"/>
              </a:rPr>
              <a:t>天天酷跑</a:t>
            </a:r>
          </a:p>
        </p:txBody>
      </p:sp>
      <p:sp>
        <p:nvSpPr>
          <p:cNvPr id="1025" name="TextBox 1"/>
          <p:cNvSpPr txBox="1"/>
          <p:nvPr/>
        </p:nvSpPr>
        <p:spPr>
          <a:xfrm>
            <a:off x="2870200" y="2781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1.3%</a:t>
            </a:r>
          </a:p>
        </p:txBody>
      </p:sp>
      <p:sp>
        <p:nvSpPr>
          <p:cNvPr id="1026" name="TextBox 1"/>
          <p:cNvSpPr txBox="1"/>
          <p:nvPr/>
        </p:nvSpPr>
        <p:spPr>
          <a:xfrm>
            <a:off x="1752600" y="2400300"/>
            <a:ext cx="660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欢乐斗地主</a:t>
            </a:r>
          </a:p>
        </p:txBody>
      </p:sp>
      <p:sp>
        <p:nvSpPr>
          <p:cNvPr id="1028" name="TextBox 1"/>
          <p:cNvSpPr txBox="1"/>
          <p:nvPr/>
        </p:nvSpPr>
        <p:spPr>
          <a:xfrm>
            <a:off x="2870200" y="2438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3.8%</a:t>
            </a:r>
          </a:p>
        </p:txBody>
      </p:sp>
      <p:sp>
        <p:nvSpPr>
          <p:cNvPr id="1029" name="TextBox 1"/>
          <p:cNvSpPr txBox="1"/>
          <p:nvPr/>
        </p:nvSpPr>
        <p:spPr>
          <a:xfrm>
            <a:off x="1828800" y="37592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天天飞车</a:t>
            </a:r>
          </a:p>
        </p:txBody>
      </p:sp>
      <p:sp>
        <p:nvSpPr>
          <p:cNvPr id="1030" name="TextBox 1"/>
          <p:cNvSpPr txBox="1"/>
          <p:nvPr/>
        </p:nvSpPr>
        <p:spPr>
          <a:xfrm>
            <a:off x="2832100" y="38100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-3.9%</a:t>
            </a:r>
          </a:p>
        </p:txBody>
      </p:sp>
      <p:sp>
        <p:nvSpPr>
          <p:cNvPr id="1031" name="TextBox 1"/>
          <p:cNvSpPr txBox="1"/>
          <p:nvPr/>
        </p:nvSpPr>
        <p:spPr>
          <a:xfrm>
            <a:off x="1828800" y="41021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节奏大师</a:t>
            </a:r>
          </a:p>
        </p:txBody>
      </p:sp>
      <p:sp>
        <p:nvSpPr>
          <p:cNvPr id="1032" name="TextBox 1"/>
          <p:cNvSpPr txBox="1"/>
          <p:nvPr/>
        </p:nvSpPr>
        <p:spPr>
          <a:xfrm>
            <a:off x="2832100" y="41529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-4.5%</a:t>
            </a:r>
          </a:p>
        </p:txBody>
      </p:sp>
      <p:sp>
        <p:nvSpPr>
          <p:cNvPr id="1033" name="TextBox 1"/>
          <p:cNvSpPr txBox="1"/>
          <p:nvPr/>
        </p:nvSpPr>
        <p:spPr>
          <a:xfrm>
            <a:off x="1689100" y="3086100"/>
            <a:ext cx="800100" cy="508000"/>
          </a:xfrm>
          <a:prstGeom prst="rect">
            <a:avLst/>
          </a:prstGeom>
          <a:noFill/>
        </p:spPr>
        <p:txBody>
          <a:bodyPr wrap="none" lIns="0" tIns="0" rIns="0" rtlCol="0">
            <a:spAutoFit/>
          </a:bodyPr>
          <a:lstStyle/>
          <a:p>
            <a:pPr>
              <a:lnSpc>
                <a:spcPts val="1300"/>
              </a:lnSpc>
              <a:tabLst>
                <a:tab pos="63500" algn="l"/>
              </a:tabLst>
            </a:pPr>
            <a:r>
              <a:rPr lang="en-US" altLang="zh-CN" sz="1056" b="1" dirty="0" smtClean="0">
                <a:solidFill>
                  <a:srgbClr val="8087A4"/>
                </a:solidFill>
                <a:latin typeface="Microsoft YaHei UI" pitchFamily="18" charset="0"/>
                <a:cs typeface="Microsoft YaHei UI" pitchFamily="18" charset="0"/>
              </a:rPr>
              <a:t>全民飞机大战</a:t>
            </a:r>
          </a:p>
          <a:p>
            <a:pPr>
              <a:lnSpc>
                <a:spcPts val="1000"/>
              </a:lnSpc>
            </a:pPr>
            <a:endParaRPr lang="en-US" altLang="zh-CN" dirty="0" smtClean="0"/>
          </a:p>
          <a:p>
            <a:pPr>
              <a:lnSpc>
                <a:spcPts val="1600"/>
              </a:lnSpc>
              <a:tabLst>
                <a:tab pos="63500" algn="l"/>
              </a:tabLst>
            </a:pPr>
            <a:r>
              <a:rPr lang="en-US" altLang="zh-CN" dirty="0" smtClean="0"/>
              <a:t>	</a:t>
            </a:r>
            <a:r>
              <a:rPr lang="en-US" altLang="zh-CN" sz="1058" b="1" dirty="0" smtClean="0">
                <a:solidFill>
                  <a:srgbClr val="8087A4"/>
                </a:solidFill>
                <a:latin typeface="Microsoft YaHei UI" pitchFamily="18" charset="0"/>
                <a:cs typeface="Microsoft YaHei UI" pitchFamily="18" charset="0"/>
              </a:rPr>
              <a:t>天天爱消除</a:t>
            </a:r>
          </a:p>
        </p:txBody>
      </p:sp>
      <p:sp>
        <p:nvSpPr>
          <p:cNvPr id="1034" name="TextBox 1"/>
          <p:cNvSpPr txBox="1"/>
          <p:nvPr/>
        </p:nvSpPr>
        <p:spPr>
          <a:xfrm>
            <a:off x="2832100" y="3124200"/>
            <a:ext cx="393700" cy="4699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-7.2%</a:t>
            </a:r>
          </a:p>
          <a:p>
            <a:pPr>
              <a:lnSpc>
                <a:spcPts val="1000"/>
              </a:lnSpc>
            </a:pPr>
            <a:endParaRPr lang="en-US" altLang="zh-CN" dirty="0" smtClean="0"/>
          </a:p>
          <a:p>
            <a:pPr>
              <a:lnSpc>
                <a:spcPts val="1600"/>
              </a:lnSpc>
              <a:tabLst/>
            </a:pPr>
            <a:r>
              <a:rPr lang="en-US" altLang="zh-CN" sz="1200" b="1" dirty="0" smtClean="0">
                <a:solidFill>
                  <a:srgbClr val="FF6600"/>
                </a:solidFill>
                <a:latin typeface="Times New Roman" pitchFamily="18" charset="0"/>
                <a:cs typeface="Times New Roman" pitchFamily="18" charset="0"/>
              </a:rPr>
              <a:t>-1.5%</a:t>
            </a:r>
          </a:p>
        </p:txBody>
      </p:sp>
      <p:sp>
        <p:nvSpPr>
          <p:cNvPr id="1035" name="TextBox 1"/>
          <p:cNvSpPr txBox="1"/>
          <p:nvPr/>
        </p:nvSpPr>
        <p:spPr>
          <a:xfrm>
            <a:off x="4838700" y="1841500"/>
            <a:ext cx="660400" cy="165100"/>
          </a:xfrm>
          <a:prstGeom prst="rect">
            <a:avLst/>
          </a:prstGeom>
          <a:noFill/>
        </p:spPr>
        <p:txBody>
          <a:bodyPr wrap="none" lIns="0" tIns="0" rIns="0" rtlCol="0">
            <a:spAutoFit/>
          </a:bodyPr>
          <a:lstStyle/>
          <a:p>
            <a:pPr>
              <a:lnSpc>
                <a:spcPts val="1300"/>
              </a:lnSpc>
              <a:tabLst/>
            </a:pPr>
            <a:r>
              <a:rPr lang="en-US" altLang="zh-CN" sz="1058" b="1" dirty="0" smtClean="0">
                <a:solidFill>
                  <a:srgbClr val="8087A4"/>
                </a:solidFill>
                <a:latin typeface="Microsoft YaHei UI" pitchFamily="18" charset="0"/>
                <a:cs typeface="Microsoft YaHei UI" pitchFamily="18" charset="0"/>
              </a:rPr>
              <a:t>开心消消乐</a:t>
            </a:r>
          </a:p>
        </p:txBody>
      </p:sp>
      <p:sp>
        <p:nvSpPr>
          <p:cNvPr id="1036" name="TextBox 1"/>
          <p:cNvSpPr txBox="1"/>
          <p:nvPr/>
        </p:nvSpPr>
        <p:spPr>
          <a:xfrm>
            <a:off x="7200900" y="4000500"/>
            <a:ext cx="6096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神庙逃亡2</a:t>
            </a:r>
          </a:p>
        </p:txBody>
      </p:sp>
      <p:sp>
        <p:nvSpPr>
          <p:cNvPr id="1037" name="TextBox 1"/>
          <p:cNvSpPr txBox="1"/>
          <p:nvPr/>
        </p:nvSpPr>
        <p:spPr>
          <a:xfrm>
            <a:off x="7200900" y="1879600"/>
            <a:ext cx="6096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保卫萝卜2</a:t>
            </a:r>
          </a:p>
        </p:txBody>
      </p:sp>
      <p:sp>
        <p:nvSpPr>
          <p:cNvPr id="1038" name="TextBox 1"/>
          <p:cNvSpPr txBox="1"/>
          <p:nvPr/>
        </p:nvSpPr>
        <p:spPr>
          <a:xfrm>
            <a:off x="1701800" y="1714500"/>
            <a:ext cx="800100" cy="508000"/>
          </a:xfrm>
          <a:prstGeom prst="rect">
            <a:avLst/>
          </a:prstGeom>
          <a:noFill/>
        </p:spPr>
        <p:txBody>
          <a:bodyPr wrap="none" lIns="0" tIns="0" rIns="0" rtlCol="0">
            <a:spAutoFit/>
          </a:bodyPr>
          <a:lstStyle/>
          <a:p>
            <a:pPr>
              <a:lnSpc>
                <a:spcPts val="1300"/>
              </a:lnSpc>
              <a:tabLst>
                <a:tab pos="127000" algn="l"/>
              </a:tabLst>
            </a:pPr>
            <a:r>
              <a:rPr lang="en-US" altLang="zh-CN" dirty="0" smtClean="0"/>
              <a:t>	</a:t>
            </a:r>
            <a:r>
              <a:rPr lang="en-US" altLang="zh-CN" sz="1056" b="1" dirty="0" smtClean="0">
                <a:solidFill>
                  <a:srgbClr val="8087A4"/>
                </a:solidFill>
                <a:latin typeface="Microsoft YaHei UI" pitchFamily="18" charset="0"/>
                <a:cs typeface="Microsoft YaHei UI" pitchFamily="18" charset="0"/>
              </a:rPr>
              <a:t>雷霆战机</a:t>
            </a:r>
          </a:p>
          <a:p>
            <a:pPr>
              <a:lnSpc>
                <a:spcPts val="1000"/>
              </a:lnSpc>
            </a:pPr>
            <a:endParaRPr lang="en-US" altLang="zh-CN" dirty="0" smtClean="0"/>
          </a:p>
          <a:p>
            <a:pPr>
              <a:lnSpc>
                <a:spcPts val="1600"/>
              </a:lnSpc>
              <a:tabLst>
                <a:tab pos="127000" algn="l"/>
              </a:tabLst>
            </a:pPr>
            <a:r>
              <a:rPr lang="en-US" altLang="zh-CN" sz="1056" b="1" dirty="0" smtClean="0">
                <a:solidFill>
                  <a:srgbClr val="8087A4"/>
                </a:solidFill>
                <a:latin typeface="Microsoft YaHei UI" pitchFamily="18" charset="0"/>
                <a:cs typeface="Microsoft YaHei UI" pitchFamily="18" charset="0"/>
              </a:rPr>
              <a:t>欢乐麻将全集</a:t>
            </a:r>
          </a:p>
        </p:txBody>
      </p:sp>
      <p:sp>
        <p:nvSpPr>
          <p:cNvPr id="1039" name="TextBox 1"/>
          <p:cNvSpPr txBox="1"/>
          <p:nvPr/>
        </p:nvSpPr>
        <p:spPr>
          <a:xfrm>
            <a:off x="2819400" y="1765300"/>
            <a:ext cx="431800" cy="469900"/>
          </a:xfrm>
          <a:prstGeom prst="rect">
            <a:avLst/>
          </a:prstGeom>
          <a:noFill/>
        </p:spPr>
        <p:txBody>
          <a:bodyPr wrap="none" lIns="0" tIns="0" rIns="0" rtlCol="0">
            <a:spAutoFit/>
          </a:bodyPr>
          <a:lstStyle/>
          <a:p>
            <a:pPr>
              <a:lnSpc>
                <a:spcPts val="1100"/>
              </a:lnSpc>
              <a:tabLst>
                <a:tab pos="50800" algn="l"/>
              </a:tabLst>
            </a:pPr>
            <a:r>
              <a:rPr lang="en-US" altLang="zh-CN" sz="1200" b="1" dirty="0" smtClean="0">
                <a:solidFill>
                  <a:srgbClr val="8087A4"/>
                </a:solidFill>
                <a:latin typeface="Times New Roman" pitchFamily="18" charset="0"/>
                <a:cs typeface="Times New Roman" pitchFamily="18" charset="0"/>
              </a:rPr>
              <a:t>47.3%</a:t>
            </a:r>
          </a:p>
          <a:p>
            <a:pPr>
              <a:lnSpc>
                <a:spcPts val="1000"/>
              </a:lnSpc>
            </a:pPr>
            <a:endParaRPr lang="en-US" altLang="zh-CN" dirty="0" smtClean="0"/>
          </a:p>
          <a:p>
            <a:pPr>
              <a:lnSpc>
                <a:spcPts val="1600"/>
              </a:lnSpc>
              <a:tabLst>
                <a:tab pos="508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6.2%</a:t>
            </a:r>
          </a:p>
        </p:txBody>
      </p:sp>
      <p:sp>
        <p:nvSpPr>
          <p:cNvPr id="1040" name="TextBox 1"/>
          <p:cNvSpPr txBox="1"/>
          <p:nvPr/>
        </p:nvSpPr>
        <p:spPr>
          <a:xfrm>
            <a:off x="8013700" y="40513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-2.2%</a:t>
            </a:r>
          </a:p>
        </p:txBody>
      </p:sp>
      <p:sp>
        <p:nvSpPr>
          <p:cNvPr id="1041" name="TextBox 1"/>
          <p:cNvSpPr txBox="1"/>
          <p:nvPr/>
        </p:nvSpPr>
        <p:spPr>
          <a:xfrm>
            <a:off x="7112000" y="2717800"/>
            <a:ext cx="1270000" cy="177800"/>
          </a:xfrm>
          <a:prstGeom prst="rect">
            <a:avLst/>
          </a:prstGeom>
          <a:noFill/>
        </p:spPr>
        <p:txBody>
          <a:bodyPr wrap="none" lIns="0" tIns="0" rIns="0" rtlCol="0">
            <a:spAutoFit/>
          </a:bodyPr>
          <a:lstStyle/>
          <a:p>
            <a:pPr>
              <a:lnSpc>
                <a:spcPts val="1400"/>
              </a:lnSpc>
              <a:tabLst/>
            </a:pPr>
            <a:r>
              <a:rPr lang="en-US" altLang="zh-CN" sz="1056" b="1" dirty="0" smtClean="0">
                <a:solidFill>
                  <a:srgbClr val="8087A4"/>
                </a:solidFill>
                <a:latin typeface="Microsoft YaHei UI" pitchFamily="18" charset="0"/>
                <a:cs typeface="Microsoft YaHei UI" pitchFamily="18" charset="0"/>
              </a:rPr>
              <a:t>经典消灭星星</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1.7%</a:t>
            </a:r>
          </a:p>
        </p:txBody>
      </p:sp>
      <p:sp>
        <p:nvSpPr>
          <p:cNvPr id="1042" name="TextBox 1"/>
          <p:cNvSpPr txBox="1"/>
          <p:nvPr/>
        </p:nvSpPr>
        <p:spPr>
          <a:xfrm>
            <a:off x="8039100" y="1917700"/>
            <a:ext cx="342900" cy="139700"/>
          </a:xfrm>
          <a:prstGeom prst="rect">
            <a:avLst/>
          </a:prstGeom>
          <a:noFill/>
        </p:spPr>
        <p:txBody>
          <a:bodyPr wrap="none" lIns="0" tIns="0" rIns="0" rtlCol="0">
            <a:spAutoFit/>
          </a:bodyPr>
          <a:lstStyle/>
          <a:p>
            <a:pPr>
              <a:lnSpc>
                <a:spcPts val="1100"/>
              </a:lnSpc>
              <a:tabLst/>
            </a:pPr>
            <a:r>
              <a:rPr lang="en-US" altLang="zh-CN" sz="1202" b="1" dirty="0" smtClean="0">
                <a:solidFill>
                  <a:srgbClr val="8087A4"/>
                </a:solidFill>
                <a:latin typeface="Times New Roman" pitchFamily="18" charset="0"/>
                <a:cs typeface="Times New Roman" pitchFamily="18" charset="0"/>
              </a:rPr>
              <a:t>9.4%</a:t>
            </a:r>
          </a:p>
        </p:txBody>
      </p:sp>
      <p:sp>
        <p:nvSpPr>
          <p:cNvPr id="1043" name="TextBox 1"/>
          <p:cNvSpPr txBox="1"/>
          <p:nvPr/>
        </p:nvSpPr>
        <p:spPr>
          <a:xfrm>
            <a:off x="4572000" y="2286000"/>
            <a:ext cx="17018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Popstar！消灭星星</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95.4%</a:t>
            </a:r>
          </a:p>
        </p:txBody>
      </p:sp>
      <p:sp>
        <p:nvSpPr>
          <p:cNvPr id="1044" name="TextBox 1"/>
          <p:cNvSpPr txBox="1"/>
          <p:nvPr/>
        </p:nvSpPr>
        <p:spPr>
          <a:xfrm>
            <a:off x="5842000" y="1866900"/>
            <a:ext cx="431800" cy="139700"/>
          </a:xfrm>
          <a:prstGeom prst="rect">
            <a:avLst/>
          </a:prstGeom>
          <a:noFill/>
        </p:spPr>
        <p:txBody>
          <a:bodyPr wrap="none" lIns="0" tIns="0" rIns="0" rtlCol="0">
            <a:spAutoFit/>
          </a:bodyPr>
          <a:lstStyle/>
          <a:p>
            <a:pPr>
              <a:lnSpc>
                <a:spcPts val="1100"/>
              </a:lnSpc>
              <a:tabLst/>
            </a:pPr>
            <a:r>
              <a:rPr lang="en-US" altLang="zh-CN" sz="1202" b="1" dirty="0" smtClean="0">
                <a:solidFill>
                  <a:srgbClr val="8087A4"/>
                </a:solidFill>
                <a:latin typeface="Times New Roman" pitchFamily="18" charset="0"/>
                <a:cs typeface="Times New Roman" pitchFamily="18" charset="0"/>
              </a:rPr>
              <a:t>72.8%</a:t>
            </a:r>
          </a:p>
        </p:txBody>
      </p:sp>
      <p:sp>
        <p:nvSpPr>
          <p:cNvPr id="1045" name="TextBox 1"/>
          <p:cNvSpPr txBox="1"/>
          <p:nvPr/>
        </p:nvSpPr>
        <p:spPr>
          <a:xfrm>
            <a:off x="7239000" y="3149600"/>
            <a:ext cx="533400" cy="5969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水果忍者</a:t>
            </a:r>
          </a:p>
          <a:p>
            <a:pPr>
              <a:lnSpc>
                <a:spcPts val="1000"/>
              </a:lnSpc>
            </a:pPr>
            <a:endParaRPr lang="en-US" altLang="zh-CN" dirty="0" smtClean="0"/>
          </a:p>
          <a:p>
            <a:pPr>
              <a:lnSpc>
                <a:spcPts val="2300"/>
              </a:lnSpc>
              <a:tabLst/>
            </a:pPr>
            <a:r>
              <a:rPr lang="en-US" altLang="zh-CN" sz="1056" b="1" dirty="0" smtClean="0">
                <a:solidFill>
                  <a:srgbClr val="8087A4"/>
                </a:solidFill>
                <a:latin typeface="Microsoft YaHei UI" pitchFamily="18" charset="0"/>
                <a:cs typeface="Microsoft YaHei UI" pitchFamily="18" charset="0"/>
              </a:rPr>
              <a:t>地铁跑酷</a:t>
            </a:r>
          </a:p>
        </p:txBody>
      </p:sp>
      <p:sp>
        <p:nvSpPr>
          <p:cNvPr id="1046" name="TextBox 1"/>
          <p:cNvSpPr txBox="1"/>
          <p:nvPr/>
        </p:nvSpPr>
        <p:spPr>
          <a:xfrm>
            <a:off x="8039100" y="3187700"/>
            <a:ext cx="342900" cy="5588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1.4%</a:t>
            </a:r>
          </a:p>
          <a:p>
            <a:pPr>
              <a:lnSpc>
                <a:spcPts val="1000"/>
              </a:lnSpc>
            </a:pPr>
            <a:endParaRPr lang="en-US" altLang="zh-CN" dirty="0" smtClean="0"/>
          </a:p>
          <a:p>
            <a:pPr>
              <a:lnSpc>
                <a:spcPts val="1000"/>
              </a:lnSpc>
            </a:pPr>
            <a:endParaRPr lang="en-US" altLang="zh-CN" dirty="0" smtClean="0"/>
          </a:p>
          <a:p>
            <a:pPr>
              <a:lnSpc>
                <a:spcPts val="1300"/>
              </a:lnSpc>
              <a:tabLst/>
            </a:pPr>
            <a:r>
              <a:rPr lang="en-US" altLang="zh-CN" sz="1200" b="1" dirty="0" smtClean="0">
                <a:solidFill>
                  <a:srgbClr val="8087A4"/>
                </a:solidFill>
                <a:latin typeface="Times New Roman" pitchFamily="18" charset="0"/>
                <a:cs typeface="Times New Roman" pitchFamily="18" charset="0"/>
              </a:rPr>
              <a:t>0.4%</a:t>
            </a:r>
          </a:p>
        </p:txBody>
      </p:sp>
      <p:sp>
        <p:nvSpPr>
          <p:cNvPr id="1047" name="TextBox 1"/>
          <p:cNvSpPr txBox="1"/>
          <p:nvPr/>
        </p:nvSpPr>
        <p:spPr>
          <a:xfrm>
            <a:off x="7239000" y="22987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中国象棋</a:t>
            </a:r>
          </a:p>
        </p:txBody>
      </p:sp>
      <p:sp>
        <p:nvSpPr>
          <p:cNvPr id="1048" name="TextBox 1"/>
          <p:cNvSpPr txBox="1"/>
          <p:nvPr/>
        </p:nvSpPr>
        <p:spPr>
          <a:xfrm>
            <a:off x="8039100" y="23368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3.4%</a:t>
            </a:r>
          </a:p>
        </p:txBody>
      </p:sp>
      <p:sp>
        <p:nvSpPr>
          <p:cNvPr id="1049" name="TextBox 1"/>
          <p:cNvSpPr txBox="1"/>
          <p:nvPr/>
        </p:nvSpPr>
        <p:spPr>
          <a:xfrm>
            <a:off x="4648200" y="2717800"/>
            <a:ext cx="16383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熊出没之熊大快跑</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54.7%</a:t>
            </a:r>
          </a:p>
        </p:txBody>
      </p:sp>
      <p:sp>
        <p:nvSpPr>
          <p:cNvPr id="1050" name="TextBox 1"/>
          <p:cNvSpPr txBox="1"/>
          <p:nvPr/>
        </p:nvSpPr>
        <p:spPr>
          <a:xfrm>
            <a:off x="4838700" y="3149600"/>
            <a:ext cx="660400" cy="584200"/>
          </a:xfrm>
          <a:prstGeom prst="rect">
            <a:avLst/>
          </a:prstGeom>
          <a:noFill/>
        </p:spPr>
        <p:txBody>
          <a:bodyPr wrap="none" lIns="0" tIns="0" rIns="0" rtlCol="0">
            <a:spAutoFit/>
          </a:bodyPr>
          <a:lstStyle/>
          <a:p>
            <a:pPr>
              <a:lnSpc>
                <a:spcPts val="1300"/>
              </a:lnSpc>
              <a:tabLst>
                <a:tab pos="76200" algn="l"/>
              </a:tabLst>
            </a:pPr>
            <a:r>
              <a:rPr lang="en-US" altLang="zh-CN" sz="1056" b="1" dirty="0" smtClean="0">
                <a:solidFill>
                  <a:srgbClr val="8087A4"/>
                </a:solidFill>
                <a:latin typeface="Microsoft YaHei UI" pitchFamily="18" charset="0"/>
                <a:cs typeface="Microsoft YaHei UI" pitchFamily="18" charset="0"/>
              </a:rPr>
              <a:t>真人斗地主</a:t>
            </a:r>
          </a:p>
          <a:p>
            <a:pPr>
              <a:lnSpc>
                <a:spcPts val="1000"/>
              </a:lnSpc>
            </a:pPr>
            <a:endParaRPr lang="en-US" altLang="zh-CN" dirty="0" smtClean="0"/>
          </a:p>
          <a:p>
            <a:pPr>
              <a:lnSpc>
                <a:spcPts val="2200"/>
              </a:lnSpc>
              <a:tabLst>
                <a:tab pos="76200" algn="l"/>
              </a:tabLst>
            </a:pPr>
            <a:r>
              <a:rPr lang="en-US" altLang="zh-CN" dirty="0" smtClean="0"/>
              <a:t>	</a:t>
            </a:r>
            <a:r>
              <a:rPr lang="en-US" altLang="zh-CN" sz="1056" b="1" dirty="0" smtClean="0">
                <a:solidFill>
                  <a:srgbClr val="8087A4"/>
                </a:solidFill>
                <a:latin typeface="Microsoft YaHei UI" pitchFamily="18" charset="0"/>
                <a:cs typeface="Microsoft YaHei UI" pitchFamily="18" charset="0"/>
              </a:rPr>
              <a:t>我的世界</a:t>
            </a:r>
          </a:p>
        </p:txBody>
      </p:sp>
      <p:sp>
        <p:nvSpPr>
          <p:cNvPr id="1051" name="TextBox 1"/>
          <p:cNvSpPr txBox="1"/>
          <p:nvPr/>
        </p:nvSpPr>
        <p:spPr>
          <a:xfrm>
            <a:off x="5842000" y="3175000"/>
            <a:ext cx="431800" cy="5461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56.1%</a:t>
            </a:r>
          </a:p>
          <a:p>
            <a:pPr>
              <a:lnSpc>
                <a:spcPts val="1000"/>
              </a:lnSpc>
            </a:pPr>
            <a:endParaRPr lang="en-US" altLang="zh-CN" dirty="0" smtClean="0"/>
          </a:p>
          <a:p>
            <a:pPr>
              <a:lnSpc>
                <a:spcPts val="1000"/>
              </a:lnSpc>
            </a:pPr>
            <a:endParaRPr lang="en-US" altLang="zh-CN" dirty="0" smtClean="0"/>
          </a:p>
          <a:p>
            <a:pPr>
              <a:lnSpc>
                <a:spcPts val="1200"/>
              </a:lnSpc>
              <a:tabLst/>
            </a:pPr>
            <a:r>
              <a:rPr lang="en-US" altLang="zh-CN" sz="1200" b="1" dirty="0" smtClean="0">
                <a:solidFill>
                  <a:srgbClr val="8087A4"/>
                </a:solidFill>
                <a:latin typeface="Times New Roman" pitchFamily="18" charset="0"/>
                <a:cs typeface="Times New Roman" pitchFamily="18" charset="0"/>
              </a:rPr>
              <a:t>19.6%</a:t>
            </a:r>
          </a:p>
        </p:txBody>
      </p:sp>
      <p:sp>
        <p:nvSpPr>
          <p:cNvPr id="1052" name="TextBox 1"/>
          <p:cNvSpPr txBox="1"/>
          <p:nvPr/>
        </p:nvSpPr>
        <p:spPr>
          <a:xfrm>
            <a:off x="4914900" y="4000500"/>
            <a:ext cx="5207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JJ斗地主</a:t>
            </a:r>
          </a:p>
        </p:txBody>
      </p:sp>
      <p:sp>
        <p:nvSpPr>
          <p:cNvPr id="1053" name="TextBox 1"/>
          <p:cNvSpPr txBox="1"/>
          <p:nvPr/>
        </p:nvSpPr>
        <p:spPr>
          <a:xfrm>
            <a:off x="5892800" y="4025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9.9%</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526921" y="1842642"/>
            <a:ext cx="2012418" cy="2026273"/>
          </a:xfrm>
          <a:custGeom>
            <a:avLst/>
            <a:gdLst>
              <a:gd name="connsiteX0" fmla="*/ 0 w 2012418"/>
              <a:gd name="connsiteY0" fmla="*/ 1180338 h 2026273"/>
              <a:gd name="connsiteX1" fmla="*/ 1166494 w 2012418"/>
              <a:gd name="connsiteY1" fmla="*/ 2012315 h 2026273"/>
              <a:gd name="connsiteX2" fmla="*/ 1998471 w 2012418"/>
              <a:gd name="connsiteY2" fmla="*/ 845820 h 2026273"/>
              <a:gd name="connsiteX3" fmla="*/ 999236 w 2012418"/>
              <a:gd name="connsiteY3" fmla="*/ 0 h 2026273"/>
              <a:gd name="connsiteX4" fmla="*/ 999236 w 2012418"/>
              <a:gd name="connsiteY4" fmla="*/ 607822 h 2026273"/>
              <a:gd name="connsiteX5" fmla="*/ 1404493 w 2012418"/>
              <a:gd name="connsiteY5" fmla="*/ 1013079 h 2026273"/>
              <a:gd name="connsiteX6" fmla="*/ 999236 w 2012418"/>
              <a:gd name="connsiteY6" fmla="*/ 1418335 h 2026273"/>
              <a:gd name="connsiteX7" fmla="*/ 599566 w 2012418"/>
              <a:gd name="connsiteY7" fmla="*/ 1080008 h 2026273"/>
              <a:gd name="connsiteX8" fmla="*/ 0 w 2012418"/>
              <a:gd name="connsiteY8" fmla="*/ 1180338 h 202627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012418" h="2026273">
                <a:moveTo>
                  <a:pt x="0" y="1180338"/>
                </a:moveTo>
                <a:cubicBezTo>
                  <a:pt x="92455" y="1732279"/>
                  <a:pt x="614680" y="2104681"/>
                  <a:pt x="1166494" y="2012315"/>
                </a:cubicBezTo>
                <a:cubicBezTo>
                  <a:pt x="1718309" y="1919859"/>
                  <a:pt x="2090800" y="1397635"/>
                  <a:pt x="1998471" y="845820"/>
                </a:cubicBezTo>
                <a:cubicBezTo>
                  <a:pt x="1916683" y="357632"/>
                  <a:pt x="1494155" y="0"/>
                  <a:pt x="999236" y="0"/>
                </a:cubicBezTo>
                <a:lnTo>
                  <a:pt x="999236" y="607822"/>
                </a:lnTo>
                <a:cubicBezTo>
                  <a:pt x="1223009" y="607822"/>
                  <a:pt x="1404493" y="789305"/>
                  <a:pt x="1404493" y="1013079"/>
                </a:cubicBezTo>
                <a:cubicBezTo>
                  <a:pt x="1404493" y="1236852"/>
                  <a:pt x="1223009" y="1418335"/>
                  <a:pt x="999236" y="1418335"/>
                </a:cubicBezTo>
                <a:cubicBezTo>
                  <a:pt x="801243" y="1418335"/>
                  <a:pt x="632205" y="1275207"/>
                  <a:pt x="599566" y="1080008"/>
                </a:cubicBezTo>
                <a:lnTo>
                  <a:pt x="0" y="118033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512950" y="1842642"/>
            <a:ext cx="1013206" cy="1180338"/>
          </a:xfrm>
          <a:custGeom>
            <a:avLst/>
            <a:gdLst>
              <a:gd name="connsiteX0" fmla="*/ 1013206 w 1013206"/>
              <a:gd name="connsiteY0" fmla="*/ 0 h 1180338"/>
              <a:gd name="connsiteX1" fmla="*/ 0 w 1013206"/>
              <a:gd name="connsiteY1" fmla="*/ 1013079 h 1180338"/>
              <a:gd name="connsiteX2" fmla="*/ 13970 w 1013206"/>
              <a:gd name="connsiteY2" fmla="*/ 1180338 h 1180338"/>
              <a:gd name="connsiteX3" fmla="*/ 613537 w 1013206"/>
              <a:gd name="connsiteY3" fmla="*/ 1080008 h 1180338"/>
              <a:gd name="connsiteX4" fmla="*/ 946277 w 1013206"/>
              <a:gd name="connsiteY4" fmla="*/ 613410 h 1180338"/>
              <a:gd name="connsiteX5" fmla="*/ 1013206 w 1013206"/>
              <a:gd name="connsiteY5" fmla="*/ 607822 h 1180338"/>
              <a:gd name="connsiteX6" fmla="*/ 1013206 w 1013206"/>
              <a:gd name="connsiteY6" fmla="*/ 0 h 1180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3206" h="1180338">
                <a:moveTo>
                  <a:pt x="1013206" y="0"/>
                </a:moveTo>
                <a:cubicBezTo>
                  <a:pt x="453644" y="0"/>
                  <a:pt x="0" y="453517"/>
                  <a:pt x="0" y="1013079"/>
                </a:cubicBezTo>
                <a:cubicBezTo>
                  <a:pt x="0" y="1069086"/>
                  <a:pt x="4699" y="1125092"/>
                  <a:pt x="13970" y="1180338"/>
                </a:cubicBezTo>
                <a:lnTo>
                  <a:pt x="613537" y="1080008"/>
                </a:lnTo>
                <a:cubicBezTo>
                  <a:pt x="576580" y="859282"/>
                  <a:pt x="725550" y="650367"/>
                  <a:pt x="946277" y="613410"/>
                </a:cubicBezTo>
                <a:cubicBezTo>
                  <a:pt x="968375" y="609727"/>
                  <a:pt x="990727" y="607822"/>
                  <a:pt x="1013206" y="607822"/>
                </a:cubicBezTo>
                <a:lnTo>
                  <a:pt x="1013206"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927860" y="4102608"/>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99004" y="410260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86373" y="1842642"/>
            <a:ext cx="1940604" cy="2037574"/>
          </a:xfrm>
          <a:custGeom>
            <a:avLst/>
            <a:gdLst>
              <a:gd name="connsiteX0" fmla="*/ 0 w 1940604"/>
              <a:gd name="connsiteY0" fmla="*/ 1452372 h 2037574"/>
              <a:gd name="connsiteX1" fmla="*/ 1355470 w 1940604"/>
              <a:gd name="connsiteY1" fmla="*/ 1940433 h 2037574"/>
              <a:gd name="connsiteX2" fmla="*/ 1843405 w 1940604"/>
              <a:gd name="connsiteY2" fmla="*/ 584961 h 2037574"/>
              <a:gd name="connsiteX3" fmla="*/ 921766 w 1940604"/>
              <a:gd name="connsiteY3" fmla="*/ 0 h 2037574"/>
              <a:gd name="connsiteX4" fmla="*/ 921766 w 1940604"/>
              <a:gd name="connsiteY4" fmla="*/ 611124 h 2037574"/>
              <a:gd name="connsiteX5" fmla="*/ 1329182 w 1940604"/>
              <a:gd name="connsiteY5" fmla="*/ 1018667 h 2037574"/>
              <a:gd name="connsiteX6" fmla="*/ 921766 w 1940604"/>
              <a:gd name="connsiteY6" fmla="*/ 1426083 h 2037574"/>
              <a:gd name="connsiteX7" fmla="*/ 552958 w 1940604"/>
              <a:gd name="connsiteY7" fmla="*/ 1192149 h 2037574"/>
              <a:gd name="connsiteX8" fmla="*/ 0 w 1940604"/>
              <a:gd name="connsiteY8" fmla="*/ 1452372 h 20375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0604" h="2037574">
                <a:moveTo>
                  <a:pt x="0" y="1452372"/>
                </a:moveTo>
                <a:cubicBezTo>
                  <a:pt x="239522" y="1961515"/>
                  <a:pt x="846328" y="2179954"/>
                  <a:pt x="1355470" y="1940433"/>
                </a:cubicBezTo>
                <a:cubicBezTo>
                  <a:pt x="1864486" y="1700910"/>
                  <a:pt x="2083054" y="1093977"/>
                  <a:pt x="1843405" y="584961"/>
                </a:cubicBezTo>
                <a:cubicBezTo>
                  <a:pt x="1675383" y="227838"/>
                  <a:pt x="1316355" y="0"/>
                  <a:pt x="921766" y="0"/>
                </a:cubicBezTo>
                <a:lnTo>
                  <a:pt x="921766" y="611124"/>
                </a:lnTo>
                <a:cubicBezTo>
                  <a:pt x="1146809" y="611124"/>
                  <a:pt x="1329182" y="793623"/>
                  <a:pt x="1329182" y="1018667"/>
                </a:cubicBezTo>
                <a:cubicBezTo>
                  <a:pt x="1329182" y="1243711"/>
                  <a:pt x="1146809" y="1426083"/>
                  <a:pt x="921766" y="1426083"/>
                </a:cubicBezTo>
                <a:cubicBezTo>
                  <a:pt x="763905" y="1426083"/>
                  <a:pt x="620267" y="1335024"/>
                  <a:pt x="552958" y="1192149"/>
                </a:cubicBezTo>
                <a:lnTo>
                  <a:pt x="0" y="1452372"/>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689346" y="1842642"/>
            <a:ext cx="1018794" cy="1452372"/>
          </a:xfrm>
          <a:custGeom>
            <a:avLst/>
            <a:gdLst>
              <a:gd name="connsiteX0" fmla="*/ 1018794 w 1018794"/>
              <a:gd name="connsiteY0" fmla="*/ 0 h 1452372"/>
              <a:gd name="connsiteX1" fmla="*/ 0 w 1018794"/>
              <a:gd name="connsiteY1" fmla="*/ 1018667 h 1452372"/>
              <a:gd name="connsiteX2" fmla="*/ 97027 w 1018794"/>
              <a:gd name="connsiteY2" fmla="*/ 1452372 h 1452372"/>
              <a:gd name="connsiteX3" fmla="*/ 649985 w 1018794"/>
              <a:gd name="connsiteY3" fmla="*/ 1192149 h 1452372"/>
              <a:gd name="connsiteX4" fmla="*/ 845185 w 1018794"/>
              <a:gd name="connsiteY4" fmla="*/ 649986 h 1452372"/>
              <a:gd name="connsiteX5" fmla="*/ 1018794 w 1018794"/>
              <a:gd name="connsiteY5" fmla="*/ 611124 h 1452372"/>
              <a:gd name="connsiteX6" fmla="*/ 1018794 w 1018794"/>
              <a:gd name="connsiteY6" fmla="*/ 0 h 1452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8794" h="1452372">
                <a:moveTo>
                  <a:pt x="1018794" y="0"/>
                </a:moveTo>
                <a:cubicBezTo>
                  <a:pt x="456183" y="0"/>
                  <a:pt x="0" y="456057"/>
                  <a:pt x="0" y="1018667"/>
                </a:cubicBezTo>
                <a:cubicBezTo>
                  <a:pt x="0" y="1168654"/>
                  <a:pt x="33146" y="1316736"/>
                  <a:pt x="97027" y="1452372"/>
                </a:cubicBezTo>
                <a:lnTo>
                  <a:pt x="649985" y="1192149"/>
                </a:lnTo>
                <a:cubicBezTo>
                  <a:pt x="554227" y="988567"/>
                  <a:pt x="641603" y="745744"/>
                  <a:pt x="845185" y="649986"/>
                </a:cubicBezTo>
                <a:cubicBezTo>
                  <a:pt x="899540" y="624458"/>
                  <a:pt x="958722" y="611124"/>
                  <a:pt x="1018794" y="611124"/>
                </a:cubicBezTo>
                <a:lnTo>
                  <a:pt x="1018794"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34684" y="4102608"/>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84492" y="410260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276344" y="2644139"/>
            <a:ext cx="716279" cy="611124"/>
          </a:xfrm>
          <a:custGeom>
            <a:avLst/>
            <a:gdLst>
              <a:gd name="connsiteX0" fmla="*/ 0 w 716279"/>
              <a:gd name="connsiteY0" fmla="*/ 152780 h 611124"/>
              <a:gd name="connsiteX1" fmla="*/ 410717 w 716279"/>
              <a:gd name="connsiteY1" fmla="*/ 152780 h 611124"/>
              <a:gd name="connsiteX2" fmla="*/ 410717 w 716279"/>
              <a:gd name="connsiteY2" fmla="*/ 0 h 611124"/>
              <a:gd name="connsiteX3" fmla="*/ 716279 w 716279"/>
              <a:gd name="connsiteY3" fmla="*/ 305561 h 611124"/>
              <a:gd name="connsiteX4" fmla="*/ 410717 w 716279"/>
              <a:gd name="connsiteY4" fmla="*/ 611124 h 611124"/>
              <a:gd name="connsiteX5" fmla="*/ 410717 w 716279"/>
              <a:gd name="connsiteY5" fmla="*/ 458342 h 611124"/>
              <a:gd name="connsiteX6" fmla="*/ 0 w 716279"/>
              <a:gd name="connsiteY6" fmla="*/ 458342 h 611124"/>
              <a:gd name="connsiteX7" fmla="*/ 0 w 716279"/>
              <a:gd name="connsiteY7" fmla="*/ 152780 h 6111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16279" h="611124">
                <a:moveTo>
                  <a:pt x="0" y="152780"/>
                </a:moveTo>
                <a:lnTo>
                  <a:pt x="410717" y="152780"/>
                </a:lnTo>
                <a:lnTo>
                  <a:pt x="410717" y="0"/>
                </a:lnTo>
                <a:lnTo>
                  <a:pt x="716279" y="305561"/>
                </a:lnTo>
                <a:lnTo>
                  <a:pt x="410717" y="611124"/>
                </a:lnTo>
                <a:lnTo>
                  <a:pt x="410717" y="458342"/>
                </a:lnTo>
                <a:lnTo>
                  <a:pt x="0" y="458342"/>
                </a:lnTo>
                <a:lnTo>
                  <a:pt x="0" y="152780"/>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15" name="Picture 3"/>
          <p:cNvPicPr>
            <a:picLocks noChangeAspect="1" noChangeArrowheads="1"/>
          </p:cNvPicPr>
          <p:nvPr/>
        </p:nvPicPr>
        <p:blipFill>
          <a:blip r:embed="rId3"/>
          <a:srcRect/>
          <a:stretch>
            <a:fillRect/>
          </a:stretch>
        </p:blipFill>
        <p:spPr bwMode="auto">
          <a:xfrm>
            <a:off x="1828800" y="2146300"/>
            <a:ext cx="381000" cy="381000"/>
          </a:xfrm>
          <a:prstGeom prst="rect">
            <a:avLst/>
          </a:prstGeom>
          <a:noFill/>
        </p:spPr>
      </p:pic>
      <p:pic>
        <p:nvPicPr>
          <p:cNvPr id="16" name="Picture 3"/>
          <p:cNvPicPr>
            <a:picLocks noChangeAspect="1" noChangeArrowheads="1"/>
          </p:cNvPicPr>
          <p:nvPr/>
        </p:nvPicPr>
        <p:blipFill>
          <a:blip r:embed="rId4"/>
          <a:srcRect/>
          <a:stretch>
            <a:fillRect/>
          </a:stretch>
        </p:blipFill>
        <p:spPr bwMode="auto">
          <a:xfrm>
            <a:off x="3035300" y="2654300"/>
            <a:ext cx="381000" cy="381000"/>
          </a:xfrm>
          <a:prstGeom prst="rect">
            <a:avLst/>
          </a:prstGeom>
          <a:noFill/>
        </p:spPr>
      </p:pic>
      <p:pic>
        <p:nvPicPr>
          <p:cNvPr id="17" name="Picture 3"/>
          <p:cNvPicPr>
            <a:picLocks noChangeAspect="1" noChangeArrowheads="1"/>
          </p:cNvPicPr>
          <p:nvPr/>
        </p:nvPicPr>
        <p:blipFill>
          <a:blip r:embed="rId5"/>
          <a:srcRect/>
          <a:stretch>
            <a:fillRect/>
          </a:stretch>
        </p:blipFill>
        <p:spPr bwMode="auto">
          <a:xfrm>
            <a:off x="5981700" y="2146300"/>
            <a:ext cx="393700" cy="381000"/>
          </a:xfrm>
          <a:prstGeom prst="rect">
            <a:avLst/>
          </a:prstGeom>
          <a:noFill/>
        </p:spPr>
      </p:pic>
      <p:pic>
        <p:nvPicPr>
          <p:cNvPr id="18" name="Picture 3"/>
          <p:cNvPicPr>
            <a:picLocks noChangeAspect="1" noChangeArrowheads="1"/>
          </p:cNvPicPr>
          <p:nvPr/>
        </p:nvPicPr>
        <p:blipFill>
          <a:blip r:embed="rId6"/>
          <a:srcRect/>
          <a:stretch>
            <a:fillRect/>
          </a:stretch>
        </p:blipFill>
        <p:spPr bwMode="auto">
          <a:xfrm>
            <a:off x="7213600" y="2654300"/>
            <a:ext cx="381000" cy="381000"/>
          </a:xfrm>
          <a:prstGeom prst="rect">
            <a:avLst/>
          </a:prstGeom>
          <a:noFill/>
        </p:spPr>
      </p:pic>
      <p:sp>
        <p:nvSpPr>
          <p:cNvPr id="2" name="TextBox 1"/>
          <p:cNvSpPr txBox="1"/>
          <p:nvPr/>
        </p:nvSpPr>
        <p:spPr>
          <a:xfrm>
            <a:off x="393700" y="254000"/>
            <a:ext cx="57531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安卓与</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平台用户比例约为</a:t>
            </a:r>
            <a:r>
              <a:rPr lang="en-US" altLang="zh-CN" sz="1403" b="1" dirty="0" smtClean="0">
                <a:solidFill>
                  <a:srgbClr val="1B88EA"/>
                </a:solidFill>
                <a:latin typeface="Tahoma" pitchFamily="18" charset="0"/>
                <a:cs typeface="Tahoma" pitchFamily="18" charset="0"/>
              </a:rPr>
              <a:t>7:3</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平台用户占比较年初有小幅增长</a:t>
            </a:r>
          </a:p>
        </p:txBody>
      </p:sp>
      <p:sp>
        <p:nvSpPr>
          <p:cNvPr id="19"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0" name="TextBox 1"/>
          <p:cNvSpPr txBox="1"/>
          <p:nvPr/>
        </p:nvSpPr>
        <p:spPr>
          <a:xfrm>
            <a:off x="1130300" y="1282700"/>
            <a:ext cx="2603500" cy="1955800"/>
          </a:xfrm>
          <a:prstGeom prst="rect">
            <a:avLst/>
          </a:prstGeom>
          <a:noFill/>
        </p:spPr>
        <p:txBody>
          <a:bodyPr wrap="none" lIns="0" tIns="0" rIns="0" rtlCol="0">
            <a:spAutoFit/>
          </a:bodyPr>
          <a:lstStyle/>
          <a:p>
            <a:pPr>
              <a:lnSpc>
                <a:spcPts val="1500"/>
              </a:lnSpc>
              <a:tabLst>
                <a:tab pos="457200" algn="l"/>
                <a:tab pos="1778000" algn="l"/>
              </a:tabLst>
            </a:pPr>
            <a:r>
              <a:rPr lang="en-US" altLang="zh-CN" sz="1200" b="1" dirty="0" smtClean="0">
                <a:solidFill>
                  <a:srgbClr val="585E79"/>
                </a:solidFill>
                <a:latin typeface="Microsoft YaHei UI" pitchFamily="18" charset="0"/>
                <a:cs typeface="Microsoft YaHei UI" pitchFamily="18" charset="0"/>
              </a:rPr>
              <a:t>2014年1月移动智能终端用户平台分布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457200" algn="l"/>
                <a:tab pos="1778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27.6%</a:t>
            </a:r>
          </a:p>
          <a:p>
            <a:pPr>
              <a:lnSpc>
                <a:spcPts val="1000"/>
              </a:lnSpc>
            </a:pPr>
            <a:endParaRPr lang="en-US" altLang="zh-CN" dirty="0" smtClean="0"/>
          </a:p>
          <a:p>
            <a:pPr>
              <a:lnSpc>
                <a:spcPts val="1000"/>
              </a:lnSpc>
            </a:pPr>
            <a:endParaRPr lang="en-US" altLang="zh-CN" dirty="0" smtClean="0"/>
          </a:p>
          <a:p>
            <a:pPr>
              <a:lnSpc>
                <a:spcPts val="2000"/>
              </a:lnSpc>
              <a:tabLst>
                <a:tab pos="457200" algn="l"/>
                <a:tab pos="17780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72.4%</a:t>
            </a:r>
          </a:p>
        </p:txBody>
      </p:sp>
      <p:sp>
        <p:nvSpPr>
          <p:cNvPr id="21" name="TextBox 1"/>
          <p:cNvSpPr txBox="1"/>
          <p:nvPr/>
        </p:nvSpPr>
        <p:spPr>
          <a:xfrm>
            <a:off x="2032000" y="4038600"/>
            <a:ext cx="482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Android</a:t>
            </a:r>
          </a:p>
        </p:txBody>
      </p:sp>
      <p:sp>
        <p:nvSpPr>
          <p:cNvPr id="22" name="TextBox 1"/>
          <p:cNvSpPr txBox="1"/>
          <p:nvPr/>
        </p:nvSpPr>
        <p:spPr>
          <a:xfrm>
            <a:off x="2806700" y="4038600"/>
            <a:ext cx="203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iOS</a:t>
            </a:r>
          </a:p>
        </p:txBody>
      </p:sp>
      <p:sp>
        <p:nvSpPr>
          <p:cNvPr id="23" name="TextBox 1"/>
          <p:cNvSpPr txBox="1"/>
          <p:nvPr/>
        </p:nvSpPr>
        <p:spPr>
          <a:xfrm>
            <a:off x="5257800" y="1282700"/>
            <a:ext cx="2692400" cy="1917700"/>
          </a:xfrm>
          <a:prstGeom prst="rect">
            <a:avLst/>
          </a:prstGeom>
          <a:noFill/>
        </p:spPr>
        <p:txBody>
          <a:bodyPr wrap="none" lIns="0" tIns="0" rIns="0" rtlCol="0">
            <a:spAutoFit/>
          </a:bodyPr>
          <a:lstStyle/>
          <a:p>
            <a:pPr>
              <a:lnSpc>
                <a:spcPts val="1500"/>
              </a:lnSpc>
              <a:tabLst>
                <a:tab pos="533400" algn="l"/>
                <a:tab pos="1841500" algn="l"/>
              </a:tabLst>
            </a:pPr>
            <a:r>
              <a:rPr lang="en-US" altLang="zh-CN" sz="1200" b="1" dirty="0" smtClean="0">
                <a:solidFill>
                  <a:srgbClr val="585E79"/>
                </a:solidFill>
                <a:latin typeface="Microsoft YaHei UI" pitchFamily="18" charset="0"/>
                <a:cs typeface="Microsoft YaHei UI" pitchFamily="18" charset="0"/>
              </a:rPr>
              <a:t>2014年12月移动智能终端用户平台分布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533400" algn="l"/>
                <a:tab pos="18415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32.0%</a:t>
            </a:r>
          </a:p>
          <a:p>
            <a:pPr>
              <a:lnSpc>
                <a:spcPts val="1000"/>
              </a:lnSpc>
            </a:pPr>
            <a:endParaRPr lang="en-US" altLang="zh-CN" dirty="0" smtClean="0"/>
          </a:p>
          <a:p>
            <a:pPr>
              <a:lnSpc>
                <a:spcPts val="1000"/>
              </a:lnSpc>
            </a:pPr>
            <a:endParaRPr lang="en-US" altLang="zh-CN" dirty="0" smtClean="0"/>
          </a:p>
          <a:p>
            <a:pPr>
              <a:lnSpc>
                <a:spcPts val="1400"/>
              </a:lnSpc>
              <a:tabLst>
                <a:tab pos="533400" algn="l"/>
                <a:tab pos="18415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68.0%</a:t>
            </a:r>
          </a:p>
        </p:txBody>
      </p:sp>
      <p:sp>
        <p:nvSpPr>
          <p:cNvPr id="24" name="TextBox 1"/>
          <p:cNvSpPr txBox="1"/>
          <p:nvPr/>
        </p:nvSpPr>
        <p:spPr>
          <a:xfrm>
            <a:off x="6337300" y="4038600"/>
            <a:ext cx="482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Android</a:t>
            </a:r>
          </a:p>
        </p:txBody>
      </p:sp>
      <p:sp>
        <p:nvSpPr>
          <p:cNvPr id="25" name="TextBox 1"/>
          <p:cNvSpPr txBox="1"/>
          <p:nvPr/>
        </p:nvSpPr>
        <p:spPr>
          <a:xfrm>
            <a:off x="7086600" y="4038600"/>
            <a:ext cx="203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iOS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217164"/>
            <a:ext cx="339852" cy="355091"/>
          </a:xfrm>
          <a:custGeom>
            <a:avLst/>
            <a:gdLst>
              <a:gd name="connsiteX0" fmla="*/ 0 w 339852"/>
              <a:gd name="connsiteY0" fmla="*/ 0 h 355091"/>
              <a:gd name="connsiteX1" fmla="*/ 339852 w 339852"/>
              <a:gd name="connsiteY1" fmla="*/ 0 h 355091"/>
              <a:gd name="connsiteX2" fmla="*/ 339852 w 339852"/>
              <a:gd name="connsiteY2" fmla="*/ 355091 h 355091"/>
              <a:gd name="connsiteX3" fmla="*/ 0 w 339852"/>
              <a:gd name="connsiteY3" fmla="*/ 355091 h 355091"/>
              <a:gd name="connsiteX4" fmla="*/ 0 w 339852"/>
              <a:gd name="connsiteY4" fmla="*/ 0 h 3550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355091">
                <a:moveTo>
                  <a:pt x="0" y="0"/>
                </a:moveTo>
                <a:lnTo>
                  <a:pt x="339852" y="0"/>
                </a:lnTo>
                <a:lnTo>
                  <a:pt x="339852" y="355091"/>
                </a:lnTo>
                <a:lnTo>
                  <a:pt x="0" y="3550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148583"/>
            <a:ext cx="338327" cy="423672"/>
          </a:xfrm>
          <a:custGeom>
            <a:avLst/>
            <a:gdLst>
              <a:gd name="connsiteX0" fmla="*/ 0 w 338327"/>
              <a:gd name="connsiteY0" fmla="*/ 0 h 423672"/>
              <a:gd name="connsiteX1" fmla="*/ 338327 w 338327"/>
              <a:gd name="connsiteY1" fmla="*/ 0 h 423672"/>
              <a:gd name="connsiteX2" fmla="*/ 338327 w 338327"/>
              <a:gd name="connsiteY2" fmla="*/ 423672 h 423672"/>
              <a:gd name="connsiteX3" fmla="*/ 0 w 338327"/>
              <a:gd name="connsiteY3" fmla="*/ 423672 h 423672"/>
              <a:gd name="connsiteX4" fmla="*/ 0 w 338327"/>
              <a:gd name="connsiteY4" fmla="*/ 0 h 4236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23672">
                <a:moveTo>
                  <a:pt x="0" y="0"/>
                </a:moveTo>
                <a:lnTo>
                  <a:pt x="338327" y="0"/>
                </a:lnTo>
                <a:lnTo>
                  <a:pt x="338327" y="423672"/>
                </a:lnTo>
                <a:lnTo>
                  <a:pt x="0" y="4236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102864"/>
            <a:ext cx="339851" cy="469391"/>
          </a:xfrm>
          <a:custGeom>
            <a:avLst/>
            <a:gdLst>
              <a:gd name="connsiteX0" fmla="*/ 0 w 339851"/>
              <a:gd name="connsiteY0" fmla="*/ 0 h 469391"/>
              <a:gd name="connsiteX1" fmla="*/ 339851 w 339851"/>
              <a:gd name="connsiteY1" fmla="*/ 0 h 469391"/>
              <a:gd name="connsiteX2" fmla="*/ 339851 w 339851"/>
              <a:gd name="connsiteY2" fmla="*/ 469391 h 469391"/>
              <a:gd name="connsiteX3" fmla="*/ 0 w 339851"/>
              <a:gd name="connsiteY3" fmla="*/ 469391 h 469391"/>
              <a:gd name="connsiteX4" fmla="*/ 0 w 339851"/>
              <a:gd name="connsiteY4" fmla="*/ 0 h 469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69391">
                <a:moveTo>
                  <a:pt x="0" y="0"/>
                </a:moveTo>
                <a:lnTo>
                  <a:pt x="339851" y="0"/>
                </a:lnTo>
                <a:lnTo>
                  <a:pt x="339851" y="469391"/>
                </a:lnTo>
                <a:lnTo>
                  <a:pt x="0" y="469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110483"/>
            <a:ext cx="338327" cy="461772"/>
          </a:xfrm>
          <a:custGeom>
            <a:avLst/>
            <a:gdLst>
              <a:gd name="connsiteX0" fmla="*/ 0 w 338327"/>
              <a:gd name="connsiteY0" fmla="*/ 0 h 461772"/>
              <a:gd name="connsiteX1" fmla="*/ 338327 w 338327"/>
              <a:gd name="connsiteY1" fmla="*/ 0 h 461772"/>
              <a:gd name="connsiteX2" fmla="*/ 338327 w 338327"/>
              <a:gd name="connsiteY2" fmla="*/ 461772 h 461772"/>
              <a:gd name="connsiteX3" fmla="*/ 0 w 338327"/>
              <a:gd name="connsiteY3" fmla="*/ 461772 h 461772"/>
              <a:gd name="connsiteX4" fmla="*/ 0 w 338327"/>
              <a:gd name="connsiteY4" fmla="*/ 0 h 4617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61772">
                <a:moveTo>
                  <a:pt x="0" y="0"/>
                </a:moveTo>
                <a:lnTo>
                  <a:pt x="338327" y="0"/>
                </a:lnTo>
                <a:lnTo>
                  <a:pt x="338327" y="461772"/>
                </a:lnTo>
                <a:lnTo>
                  <a:pt x="0" y="4617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096767"/>
            <a:ext cx="339852" cy="475488"/>
          </a:xfrm>
          <a:custGeom>
            <a:avLst/>
            <a:gdLst>
              <a:gd name="connsiteX0" fmla="*/ 0 w 339852"/>
              <a:gd name="connsiteY0" fmla="*/ 0 h 475488"/>
              <a:gd name="connsiteX1" fmla="*/ 339852 w 339852"/>
              <a:gd name="connsiteY1" fmla="*/ 0 h 475488"/>
              <a:gd name="connsiteX2" fmla="*/ 339852 w 339852"/>
              <a:gd name="connsiteY2" fmla="*/ 475488 h 475488"/>
              <a:gd name="connsiteX3" fmla="*/ 0 w 339852"/>
              <a:gd name="connsiteY3" fmla="*/ 475488 h 475488"/>
              <a:gd name="connsiteX4" fmla="*/ 0 w 339852"/>
              <a:gd name="connsiteY4" fmla="*/ 0 h 4754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75488">
                <a:moveTo>
                  <a:pt x="0" y="0"/>
                </a:moveTo>
                <a:lnTo>
                  <a:pt x="339852" y="0"/>
                </a:lnTo>
                <a:lnTo>
                  <a:pt x="339852" y="475488"/>
                </a:lnTo>
                <a:lnTo>
                  <a:pt x="0" y="4754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2996183"/>
            <a:ext cx="339852" cy="576072"/>
          </a:xfrm>
          <a:custGeom>
            <a:avLst/>
            <a:gdLst>
              <a:gd name="connsiteX0" fmla="*/ 0 w 339852"/>
              <a:gd name="connsiteY0" fmla="*/ 0 h 576072"/>
              <a:gd name="connsiteX1" fmla="*/ 339852 w 339852"/>
              <a:gd name="connsiteY1" fmla="*/ 0 h 576072"/>
              <a:gd name="connsiteX2" fmla="*/ 339852 w 339852"/>
              <a:gd name="connsiteY2" fmla="*/ 576072 h 576072"/>
              <a:gd name="connsiteX3" fmla="*/ 0 w 339852"/>
              <a:gd name="connsiteY3" fmla="*/ 576072 h 576072"/>
              <a:gd name="connsiteX4" fmla="*/ 0 w 339852"/>
              <a:gd name="connsiteY4" fmla="*/ 0 h 5760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76072">
                <a:moveTo>
                  <a:pt x="0" y="0"/>
                </a:moveTo>
                <a:lnTo>
                  <a:pt x="339852" y="0"/>
                </a:lnTo>
                <a:lnTo>
                  <a:pt x="339852" y="576072"/>
                </a:lnTo>
                <a:lnTo>
                  <a:pt x="0" y="5760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2897123"/>
            <a:ext cx="338328" cy="675132"/>
          </a:xfrm>
          <a:custGeom>
            <a:avLst/>
            <a:gdLst>
              <a:gd name="connsiteX0" fmla="*/ 0 w 338328"/>
              <a:gd name="connsiteY0" fmla="*/ 0 h 675132"/>
              <a:gd name="connsiteX1" fmla="*/ 338328 w 338328"/>
              <a:gd name="connsiteY1" fmla="*/ 0 h 675132"/>
              <a:gd name="connsiteX2" fmla="*/ 338328 w 338328"/>
              <a:gd name="connsiteY2" fmla="*/ 675132 h 675132"/>
              <a:gd name="connsiteX3" fmla="*/ 0 w 338328"/>
              <a:gd name="connsiteY3" fmla="*/ 675132 h 675132"/>
              <a:gd name="connsiteX4" fmla="*/ 0 w 338328"/>
              <a:gd name="connsiteY4" fmla="*/ 0 h 6751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75132">
                <a:moveTo>
                  <a:pt x="0" y="0"/>
                </a:moveTo>
                <a:lnTo>
                  <a:pt x="338328" y="0"/>
                </a:lnTo>
                <a:lnTo>
                  <a:pt x="338328" y="675132"/>
                </a:lnTo>
                <a:lnTo>
                  <a:pt x="0" y="6751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2860548"/>
            <a:ext cx="339852" cy="711707"/>
          </a:xfrm>
          <a:custGeom>
            <a:avLst/>
            <a:gdLst>
              <a:gd name="connsiteX0" fmla="*/ 0 w 339852"/>
              <a:gd name="connsiteY0" fmla="*/ 0 h 711707"/>
              <a:gd name="connsiteX1" fmla="*/ 339852 w 339852"/>
              <a:gd name="connsiteY1" fmla="*/ 0 h 711707"/>
              <a:gd name="connsiteX2" fmla="*/ 339852 w 339852"/>
              <a:gd name="connsiteY2" fmla="*/ 711707 h 711707"/>
              <a:gd name="connsiteX3" fmla="*/ 0 w 339852"/>
              <a:gd name="connsiteY3" fmla="*/ 711707 h 711707"/>
              <a:gd name="connsiteX4" fmla="*/ 0 w 339852"/>
              <a:gd name="connsiteY4" fmla="*/ 0 h 7117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11707">
                <a:moveTo>
                  <a:pt x="0" y="0"/>
                </a:moveTo>
                <a:lnTo>
                  <a:pt x="339852" y="0"/>
                </a:lnTo>
                <a:lnTo>
                  <a:pt x="339852" y="711707"/>
                </a:lnTo>
                <a:lnTo>
                  <a:pt x="0" y="71170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2865120"/>
            <a:ext cx="338327" cy="707135"/>
          </a:xfrm>
          <a:custGeom>
            <a:avLst/>
            <a:gdLst>
              <a:gd name="connsiteX0" fmla="*/ 0 w 338327"/>
              <a:gd name="connsiteY0" fmla="*/ 0 h 707135"/>
              <a:gd name="connsiteX1" fmla="*/ 338327 w 338327"/>
              <a:gd name="connsiteY1" fmla="*/ 0 h 707135"/>
              <a:gd name="connsiteX2" fmla="*/ 338327 w 338327"/>
              <a:gd name="connsiteY2" fmla="*/ 707135 h 707135"/>
              <a:gd name="connsiteX3" fmla="*/ 0 w 338327"/>
              <a:gd name="connsiteY3" fmla="*/ 707135 h 707135"/>
              <a:gd name="connsiteX4" fmla="*/ 0 w 338327"/>
              <a:gd name="connsiteY4" fmla="*/ 0 h 707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707135">
                <a:moveTo>
                  <a:pt x="0" y="0"/>
                </a:moveTo>
                <a:lnTo>
                  <a:pt x="338327" y="0"/>
                </a:lnTo>
                <a:lnTo>
                  <a:pt x="338327" y="707135"/>
                </a:lnTo>
                <a:lnTo>
                  <a:pt x="0" y="7071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785872"/>
            <a:ext cx="339852" cy="786383"/>
          </a:xfrm>
          <a:custGeom>
            <a:avLst/>
            <a:gdLst>
              <a:gd name="connsiteX0" fmla="*/ 0 w 339852"/>
              <a:gd name="connsiteY0" fmla="*/ 0 h 786383"/>
              <a:gd name="connsiteX1" fmla="*/ 339852 w 339852"/>
              <a:gd name="connsiteY1" fmla="*/ 0 h 786383"/>
              <a:gd name="connsiteX2" fmla="*/ 339852 w 339852"/>
              <a:gd name="connsiteY2" fmla="*/ 786383 h 786383"/>
              <a:gd name="connsiteX3" fmla="*/ 0 w 339852"/>
              <a:gd name="connsiteY3" fmla="*/ 786383 h 786383"/>
              <a:gd name="connsiteX4" fmla="*/ 0 w 339852"/>
              <a:gd name="connsiteY4" fmla="*/ 0 h 7863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86383">
                <a:moveTo>
                  <a:pt x="0" y="0"/>
                </a:moveTo>
                <a:lnTo>
                  <a:pt x="339852" y="0"/>
                </a:lnTo>
                <a:lnTo>
                  <a:pt x="339852" y="786383"/>
                </a:lnTo>
                <a:lnTo>
                  <a:pt x="0" y="7863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721864"/>
            <a:ext cx="338328" cy="850391"/>
          </a:xfrm>
          <a:custGeom>
            <a:avLst/>
            <a:gdLst>
              <a:gd name="connsiteX0" fmla="*/ 0 w 338328"/>
              <a:gd name="connsiteY0" fmla="*/ 0 h 850391"/>
              <a:gd name="connsiteX1" fmla="*/ 338328 w 338328"/>
              <a:gd name="connsiteY1" fmla="*/ 0 h 850391"/>
              <a:gd name="connsiteX2" fmla="*/ 338328 w 338328"/>
              <a:gd name="connsiteY2" fmla="*/ 850391 h 850391"/>
              <a:gd name="connsiteX3" fmla="*/ 0 w 338328"/>
              <a:gd name="connsiteY3" fmla="*/ 850391 h 850391"/>
              <a:gd name="connsiteX4" fmla="*/ 0 w 338328"/>
              <a:gd name="connsiteY4" fmla="*/ 0 h 850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850391">
                <a:moveTo>
                  <a:pt x="0" y="0"/>
                </a:moveTo>
                <a:lnTo>
                  <a:pt x="338328" y="0"/>
                </a:lnTo>
                <a:lnTo>
                  <a:pt x="338328" y="850391"/>
                </a:lnTo>
                <a:lnTo>
                  <a:pt x="0" y="850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694432"/>
            <a:ext cx="339852" cy="877823"/>
          </a:xfrm>
          <a:custGeom>
            <a:avLst/>
            <a:gdLst>
              <a:gd name="connsiteX0" fmla="*/ 0 w 339852"/>
              <a:gd name="connsiteY0" fmla="*/ 0 h 877823"/>
              <a:gd name="connsiteX1" fmla="*/ 339852 w 339852"/>
              <a:gd name="connsiteY1" fmla="*/ 0 h 877823"/>
              <a:gd name="connsiteX2" fmla="*/ 339852 w 339852"/>
              <a:gd name="connsiteY2" fmla="*/ 877823 h 877823"/>
              <a:gd name="connsiteX3" fmla="*/ 0 w 339852"/>
              <a:gd name="connsiteY3" fmla="*/ 877823 h 877823"/>
              <a:gd name="connsiteX4" fmla="*/ 0 w 339852"/>
              <a:gd name="connsiteY4" fmla="*/ 0 h 8778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877823">
                <a:moveTo>
                  <a:pt x="0" y="0"/>
                </a:moveTo>
                <a:lnTo>
                  <a:pt x="339852" y="0"/>
                </a:lnTo>
                <a:lnTo>
                  <a:pt x="339852" y="877823"/>
                </a:lnTo>
                <a:lnTo>
                  <a:pt x="0" y="8778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5659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151888"/>
            <a:ext cx="6131051" cy="217931"/>
          </a:xfrm>
          <a:custGeom>
            <a:avLst/>
            <a:gdLst>
              <a:gd name="connsiteX0" fmla="*/ 13716 w 6131051"/>
              <a:gd name="connsiteY0" fmla="*/ 32004 h 217931"/>
              <a:gd name="connsiteX1" fmla="*/ 624840 w 6131051"/>
              <a:gd name="connsiteY1" fmla="*/ 97535 h 217931"/>
              <a:gd name="connsiteX2" fmla="*/ 1234440 w 6131051"/>
              <a:gd name="connsiteY2" fmla="*/ 204216 h 217931"/>
              <a:gd name="connsiteX3" fmla="*/ 1845564 w 6131051"/>
              <a:gd name="connsiteY3" fmla="*/ 164591 h 217931"/>
              <a:gd name="connsiteX4" fmla="*/ 2455164 w 6131051"/>
              <a:gd name="connsiteY4" fmla="*/ 13716 h 217931"/>
              <a:gd name="connsiteX5" fmla="*/ 3066288 w 6131051"/>
              <a:gd name="connsiteY5" fmla="*/ 47244 h 217931"/>
              <a:gd name="connsiteX6" fmla="*/ 3675888 w 6131051"/>
              <a:gd name="connsiteY6" fmla="*/ 144779 h 217931"/>
              <a:gd name="connsiteX7" fmla="*/ 4287011 w 6131051"/>
              <a:gd name="connsiteY7" fmla="*/ 192023 h 217931"/>
              <a:gd name="connsiteX8" fmla="*/ 4896611 w 6131051"/>
              <a:gd name="connsiteY8" fmla="*/ 97535 h 217931"/>
              <a:gd name="connsiteX9" fmla="*/ 5507735 w 6131051"/>
              <a:gd name="connsiteY9" fmla="*/ 121919 h 217931"/>
              <a:gd name="connsiteX10" fmla="*/ 6117335 w 6131051"/>
              <a:gd name="connsiteY10" fmla="*/ 161544 h 21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217931">
                <a:moveTo>
                  <a:pt x="13716" y="32004"/>
                </a:moveTo>
                <a:lnTo>
                  <a:pt x="624840" y="97535"/>
                </a:lnTo>
                <a:lnTo>
                  <a:pt x="1234440" y="204216"/>
                </a:lnTo>
                <a:lnTo>
                  <a:pt x="1845564" y="164591"/>
                </a:lnTo>
                <a:lnTo>
                  <a:pt x="2455164" y="13716"/>
                </a:lnTo>
                <a:lnTo>
                  <a:pt x="3066288" y="47244"/>
                </a:lnTo>
                <a:lnTo>
                  <a:pt x="3675888" y="144779"/>
                </a:lnTo>
                <a:lnTo>
                  <a:pt x="4287011" y="192023"/>
                </a:lnTo>
                <a:lnTo>
                  <a:pt x="4896611" y="97535"/>
                </a:lnTo>
                <a:lnTo>
                  <a:pt x="5507735" y="121919"/>
                </a:lnTo>
                <a:lnTo>
                  <a:pt x="6117335" y="16154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1263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2985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25894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1080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1416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2863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162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813304"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24256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338571"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9177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19.0%</a:t>
            </a:r>
          </a:p>
        </p:txBody>
      </p:sp>
      <p:sp>
        <p:nvSpPr>
          <p:cNvPr id="1028" name="TextBox 1"/>
          <p:cNvSpPr txBox="1"/>
          <p:nvPr/>
        </p:nvSpPr>
        <p:spPr>
          <a:xfrm>
            <a:off x="2222500" y="19939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11.1%</a:t>
            </a:r>
          </a:p>
        </p:txBody>
      </p:sp>
      <p:sp>
        <p:nvSpPr>
          <p:cNvPr id="1029" name="TextBox 1"/>
          <p:cNvSpPr txBox="1"/>
          <p:nvPr/>
        </p:nvSpPr>
        <p:spPr>
          <a:xfrm>
            <a:off x="2844800" y="20955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-1.8%</a:t>
            </a:r>
          </a:p>
        </p:txBody>
      </p:sp>
      <p:sp>
        <p:nvSpPr>
          <p:cNvPr id="1030" name="TextBox 1"/>
          <p:cNvSpPr txBox="1"/>
          <p:nvPr/>
        </p:nvSpPr>
        <p:spPr>
          <a:xfrm>
            <a:off x="34798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3.0%</a:t>
            </a:r>
          </a:p>
        </p:txBody>
      </p:sp>
      <p:sp>
        <p:nvSpPr>
          <p:cNvPr id="1031" name="TextBox 1"/>
          <p:cNvSpPr txBox="1"/>
          <p:nvPr/>
        </p:nvSpPr>
        <p:spPr>
          <a:xfrm>
            <a:off x="4038600" y="1905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21.3%</a:t>
            </a:r>
          </a:p>
        </p:txBody>
      </p:sp>
      <p:sp>
        <p:nvSpPr>
          <p:cNvPr id="1032" name="TextBox 1"/>
          <p:cNvSpPr txBox="1"/>
          <p:nvPr/>
        </p:nvSpPr>
        <p:spPr>
          <a:xfrm>
            <a:off x="46609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17.1%</a:t>
            </a:r>
          </a:p>
        </p:txBody>
      </p:sp>
      <p:sp>
        <p:nvSpPr>
          <p:cNvPr id="1033" name="TextBox 1"/>
          <p:cNvSpPr txBox="1"/>
          <p:nvPr/>
        </p:nvSpPr>
        <p:spPr>
          <a:xfrm>
            <a:off x="5308600" y="2032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5.4%</a:t>
            </a:r>
          </a:p>
        </p:txBody>
      </p:sp>
      <p:sp>
        <p:nvSpPr>
          <p:cNvPr id="1034" name="TextBox 1"/>
          <p:cNvSpPr txBox="1"/>
          <p:nvPr/>
        </p:nvSpPr>
        <p:spPr>
          <a:xfrm>
            <a:off x="5892800" y="20828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-0.5%</a:t>
            </a:r>
          </a:p>
        </p:txBody>
      </p:sp>
      <p:sp>
        <p:nvSpPr>
          <p:cNvPr id="1035" name="TextBox 1"/>
          <p:cNvSpPr txBox="1"/>
          <p:nvPr/>
        </p:nvSpPr>
        <p:spPr>
          <a:xfrm>
            <a:off x="6489700" y="19939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11.1%</a:t>
            </a:r>
          </a:p>
        </p:txBody>
      </p:sp>
      <p:sp>
        <p:nvSpPr>
          <p:cNvPr id="1036" name="TextBox 1"/>
          <p:cNvSpPr txBox="1"/>
          <p:nvPr/>
        </p:nvSpPr>
        <p:spPr>
          <a:xfrm>
            <a:off x="7137400" y="2006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8.1%</a:t>
            </a:r>
          </a:p>
        </p:txBody>
      </p:sp>
      <p:sp>
        <p:nvSpPr>
          <p:cNvPr id="1037" name="TextBox 1"/>
          <p:cNvSpPr txBox="1"/>
          <p:nvPr/>
        </p:nvSpPr>
        <p:spPr>
          <a:xfrm>
            <a:off x="77470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3.2%</a:t>
            </a:r>
          </a:p>
        </p:txBody>
      </p:sp>
      <p:sp>
        <p:nvSpPr>
          <p:cNvPr id="1038" name="TextBox 1"/>
          <p:cNvSpPr txBox="1"/>
          <p:nvPr/>
        </p:nvSpPr>
        <p:spPr>
          <a:xfrm>
            <a:off x="1003300" y="3302000"/>
            <a:ext cx="393700" cy="5080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900"/>
              </a:lnSpc>
              <a:tabLst>
                <a:tab pos="101600" algn="l"/>
              </a:tabLst>
            </a:pPr>
            <a:r>
              <a:rPr lang="en-US" altLang="zh-CN" sz="998"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238500"/>
            <a:ext cx="393700" cy="5842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1000"/>
              </a:lnSpc>
            </a:pPr>
            <a:endParaRPr lang="en-US" altLang="zh-CN" dirty="0" smtClean="0"/>
          </a:p>
          <a:p>
            <a:pPr>
              <a:lnSpc>
                <a:spcPts val="1000"/>
              </a:lnSpc>
            </a:pPr>
            <a:endParaRPr lang="en-US" altLang="zh-CN" dirty="0" smtClean="0"/>
          </a:p>
          <a:p>
            <a:pPr>
              <a:lnSpc>
                <a:spcPts val="1500"/>
              </a:lnSpc>
              <a:tabLst>
                <a:tab pos="101600" algn="l"/>
              </a:tabLst>
            </a:pPr>
            <a:r>
              <a:rPr lang="en-US" altLang="zh-CN" sz="998"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187700"/>
            <a:ext cx="393700" cy="6223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2.3</a:t>
            </a:r>
          </a:p>
          <a:p>
            <a:pPr>
              <a:lnSpc>
                <a:spcPts val="1000"/>
              </a:lnSpc>
            </a:pPr>
            <a:endParaRPr lang="en-US" altLang="zh-CN" dirty="0" smtClean="0"/>
          </a:p>
          <a:p>
            <a:pPr>
              <a:lnSpc>
                <a:spcPts val="1000"/>
              </a:lnSpc>
            </a:pPr>
            <a:endParaRPr lang="en-US" altLang="zh-CN" dirty="0" smtClean="0"/>
          </a:p>
          <a:p>
            <a:pPr>
              <a:lnSpc>
                <a:spcPts val="1800"/>
              </a:lnSpc>
              <a:tabLst>
                <a:tab pos="88900" algn="l"/>
              </a:tabLst>
            </a:pPr>
            <a:r>
              <a:rPr lang="en-US" altLang="zh-CN" sz="998"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200400"/>
            <a:ext cx="393700" cy="6223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2.2</a:t>
            </a:r>
          </a:p>
          <a:p>
            <a:pPr>
              <a:lnSpc>
                <a:spcPts val="1000"/>
              </a:lnSpc>
            </a:pPr>
            <a:endParaRPr lang="en-US" altLang="zh-CN" dirty="0" smtClean="0"/>
          </a:p>
          <a:p>
            <a:pPr>
              <a:lnSpc>
                <a:spcPts val="1000"/>
              </a:lnSpc>
            </a:pPr>
            <a:endParaRPr lang="en-US" altLang="zh-CN" dirty="0" smtClean="0"/>
          </a:p>
          <a:p>
            <a:pPr>
              <a:lnSpc>
                <a:spcPts val="1800"/>
              </a:lnSpc>
              <a:tabLst>
                <a:tab pos="88900" algn="l"/>
              </a:tabLst>
            </a:pPr>
            <a:r>
              <a:rPr lang="en-US" altLang="zh-CN" sz="998"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187700"/>
            <a:ext cx="393700" cy="6350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2.3</a:t>
            </a:r>
          </a:p>
          <a:p>
            <a:pPr>
              <a:lnSpc>
                <a:spcPts val="1000"/>
              </a:lnSpc>
            </a:pPr>
            <a:endParaRPr lang="en-US" altLang="zh-CN" dirty="0" smtClean="0"/>
          </a:p>
          <a:p>
            <a:pPr>
              <a:lnSpc>
                <a:spcPts val="1000"/>
              </a:lnSpc>
            </a:pPr>
            <a:endParaRPr lang="en-US" altLang="zh-CN" dirty="0" smtClean="0"/>
          </a:p>
          <a:p>
            <a:pPr>
              <a:lnSpc>
                <a:spcPts val="1900"/>
              </a:lnSpc>
              <a:tabLst>
                <a:tab pos="88900" algn="l"/>
              </a:tabLst>
            </a:pPr>
            <a:r>
              <a:rPr lang="en-US" altLang="zh-CN" sz="998"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086100"/>
            <a:ext cx="393700" cy="736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2984500"/>
            <a:ext cx="393700" cy="838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2946400"/>
            <a:ext cx="393700" cy="863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2946400"/>
            <a:ext cx="393700" cy="863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2870200"/>
            <a:ext cx="469900" cy="939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3.8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2806700"/>
            <a:ext cx="469900" cy="10033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127000" algn="l"/>
              </a:tabLst>
            </a:pPr>
            <a:r>
              <a:rPr lang="en-US" altLang="zh-CN" sz="998"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2781300"/>
            <a:ext cx="469900" cy="10414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139700" algn="l"/>
              </a:tabLst>
            </a:pPr>
            <a:r>
              <a:rPr lang="en-US" altLang="zh-CN" sz="998"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77343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年移动新闻行业用户规模呈现快速上升趋势，年底用户规模达</a:t>
            </a:r>
            <a:r>
              <a:rPr lang="en-US" altLang="zh-CN" sz="1403" b="1" dirty="0" smtClean="0">
                <a:solidFill>
                  <a:srgbClr val="1B88EA"/>
                </a:solidFill>
                <a:latin typeface="Tahoma" pitchFamily="18" charset="0"/>
                <a:cs typeface="Tahoma" pitchFamily="18" charset="0"/>
              </a:rPr>
              <a:t>4.1</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141.2%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移动新闻行业用户规模及增长率</a:t>
            </a:r>
          </a:p>
        </p:txBody>
      </p:sp>
      <p:sp>
        <p:nvSpPr>
          <p:cNvPr id="1051" name="TextBox 1"/>
          <p:cNvSpPr txBox="1"/>
          <p:nvPr/>
        </p:nvSpPr>
        <p:spPr>
          <a:xfrm>
            <a:off x="3073400" y="40640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移动新闻行业用户规模（亿台）</a:t>
            </a:r>
          </a:p>
        </p:txBody>
      </p:sp>
      <p:sp>
        <p:nvSpPr>
          <p:cNvPr id="1052" name="TextBox 1"/>
          <p:cNvSpPr txBox="1"/>
          <p:nvPr/>
        </p:nvSpPr>
        <p:spPr>
          <a:xfrm>
            <a:off x="55245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73735" cy="262128"/>
          </a:xfrm>
          <a:custGeom>
            <a:avLst/>
            <a:gdLst>
              <a:gd name="connsiteX0" fmla="*/ 0 w 173735"/>
              <a:gd name="connsiteY0" fmla="*/ 262127 h 262128"/>
              <a:gd name="connsiteX1" fmla="*/ 173735 w 173735"/>
              <a:gd name="connsiteY1" fmla="*/ 262127 h 262128"/>
              <a:gd name="connsiteX2" fmla="*/ 173735 w 173735"/>
              <a:gd name="connsiteY2" fmla="*/ 0 h 262128"/>
              <a:gd name="connsiteX3" fmla="*/ 0 w 173735"/>
              <a:gd name="connsiteY3" fmla="*/ 0 h 262128"/>
              <a:gd name="connsiteX4" fmla="*/ 0 w 173735"/>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5" h="262128">
                <a:moveTo>
                  <a:pt x="0" y="262127"/>
                </a:moveTo>
                <a:lnTo>
                  <a:pt x="173735" y="262127"/>
                </a:lnTo>
                <a:lnTo>
                  <a:pt x="173735"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92023" cy="262128"/>
          </a:xfrm>
          <a:custGeom>
            <a:avLst/>
            <a:gdLst>
              <a:gd name="connsiteX0" fmla="*/ 0 w 192023"/>
              <a:gd name="connsiteY0" fmla="*/ 262128 h 262128"/>
              <a:gd name="connsiteX1" fmla="*/ 192023 w 192023"/>
              <a:gd name="connsiteY1" fmla="*/ 262128 h 262128"/>
              <a:gd name="connsiteX2" fmla="*/ 192023 w 192023"/>
              <a:gd name="connsiteY2" fmla="*/ 0 h 262128"/>
              <a:gd name="connsiteX3" fmla="*/ 0 w 192023"/>
              <a:gd name="connsiteY3" fmla="*/ 0 h 262128"/>
              <a:gd name="connsiteX4" fmla="*/ 0 w 192023"/>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2023" h="262128">
                <a:moveTo>
                  <a:pt x="0" y="262128"/>
                </a:moveTo>
                <a:lnTo>
                  <a:pt x="192023" y="262128"/>
                </a:lnTo>
                <a:lnTo>
                  <a:pt x="192023"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278891" cy="262127"/>
          </a:xfrm>
          <a:custGeom>
            <a:avLst/>
            <a:gdLst>
              <a:gd name="connsiteX0" fmla="*/ 0 w 278891"/>
              <a:gd name="connsiteY0" fmla="*/ 262127 h 262127"/>
              <a:gd name="connsiteX1" fmla="*/ 278891 w 278891"/>
              <a:gd name="connsiteY1" fmla="*/ 262127 h 262127"/>
              <a:gd name="connsiteX2" fmla="*/ 278891 w 278891"/>
              <a:gd name="connsiteY2" fmla="*/ 0 h 262127"/>
              <a:gd name="connsiteX3" fmla="*/ 0 w 278891"/>
              <a:gd name="connsiteY3" fmla="*/ 0 h 262127"/>
              <a:gd name="connsiteX4" fmla="*/ 0 w 27889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891" h="262127">
                <a:moveTo>
                  <a:pt x="0" y="262127"/>
                </a:moveTo>
                <a:lnTo>
                  <a:pt x="278891" y="262127"/>
                </a:lnTo>
                <a:lnTo>
                  <a:pt x="2788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82523" cy="262127"/>
          </a:xfrm>
          <a:custGeom>
            <a:avLst/>
            <a:gdLst>
              <a:gd name="connsiteX0" fmla="*/ 0 w 382523"/>
              <a:gd name="connsiteY0" fmla="*/ 262127 h 262127"/>
              <a:gd name="connsiteX1" fmla="*/ 382523 w 382523"/>
              <a:gd name="connsiteY1" fmla="*/ 262127 h 262127"/>
              <a:gd name="connsiteX2" fmla="*/ 382523 w 382523"/>
              <a:gd name="connsiteY2" fmla="*/ 0 h 262127"/>
              <a:gd name="connsiteX3" fmla="*/ 0 w 382523"/>
              <a:gd name="connsiteY3" fmla="*/ 0 h 262127"/>
              <a:gd name="connsiteX4" fmla="*/ 0 w 3825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2523" h="262127">
                <a:moveTo>
                  <a:pt x="0" y="262127"/>
                </a:moveTo>
                <a:lnTo>
                  <a:pt x="382523" y="262127"/>
                </a:lnTo>
                <a:lnTo>
                  <a:pt x="382523"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556260" cy="260604"/>
          </a:xfrm>
          <a:custGeom>
            <a:avLst/>
            <a:gdLst>
              <a:gd name="connsiteX0" fmla="*/ 0 w 556260"/>
              <a:gd name="connsiteY0" fmla="*/ 260604 h 260604"/>
              <a:gd name="connsiteX1" fmla="*/ 556260 w 556260"/>
              <a:gd name="connsiteY1" fmla="*/ 260604 h 260604"/>
              <a:gd name="connsiteX2" fmla="*/ 556260 w 556260"/>
              <a:gd name="connsiteY2" fmla="*/ 0 h 260604"/>
              <a:gd name="connsiteX3" fmla="*/ 0 w 556260"/>
              <a:gd name="connsiteY3" fmla="*/ 0 h 260604"/>
              <a:gd name="connsiteX4" fmla="*/ 0 w 556260"/>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6260" h="260604">
                <a:moveTo>
                  <a:pt x="0" y="260604"/>
                </a:moveTo>
                <a:lnTo>
                  <a:pt x="556260" y="260604"/>
                </a:lnTo>
                <a:lnTo>
                  <a:pt x="556260"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591311" cy="262127"/>
          </a:xfrm>
          <a:custGeom>
            <a:avLst/>
            <a:gdLst>
              <a:gd name="connsiteX0" fmla="*/ 0 w 591311"/>
              <a:gd name="connsiteY0" fmla="*/ 262127 h 262127"/>
              <a:gd name="connsiteX1" fmla="*/ 591311 w 591311"/>
              <a:gd name="connsiteY1" fmla="*/ 262127 h 262127"/>
              <a:gd name="connsiteX2" fmla="*/ 591311 w 591311"/>
              <a:gd name="connsiteY2" fmla="*/ 0 h 262127"/>
              <a:gd name="connsiteX3" fmla="*/ 0 w 591311"/>
              <a:gd name="connsiteY3" fmla="*/ 0 h 262127"/>
              <a:gd name="connsiteX4" fmla="*/ 0 w 5913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1311" h="262127">
                <a:moveTo>
                  <a:pt x="0" y="262127"/>
                </a:moveTo>
                <a:lnTo>
                  <a:pt x="591311" y="262127"/>
                </a:lnTo>
                <a:lnTo>
                  <a:pt x="591311"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938784" cy="262127"/>
          </a:xfrm>
          <a:custGeom>
            <a:avLst/>
            <a:gdLst>
              <a:gd name="connsiteX0" fmla="*/ 0 w 938784"/>
              <a:gd name="connsiteY0" fmla="*/ 262127 h 262127"/>
              <a:gd name="connsiteX1" fmla="*/ 938784 w 938784"/>
              <a:gd name="connsiteY1" fmla="*/ 262127 h 262127"/>
              <a:gd name="connsiteX2" fmla="*/ 938784 w 938784"/>
              <a:gd name="connsiteY2" fmla="*/ 0 h 262127"/>
              <a:gd name="connsiteX3" fmla="*/ 0 w 938784"/>
              <a:gd name="connsiteY3" fmla="*/ 0 h 262127"/>
              <a:gd name="connsiteX4" fmla="*/ 0 w 93878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784" h="262127">
                <a:moveTo>
                  <a:pt x="0" y="262127"/>
                </a:moveTo>
                <a:lnTo>
                  <a:pt x="938784" y="262127"/>
                </a:lnTo>
                <a:lnTo>
                  <a:pt x="93878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1060704" cy="262127"/>
          </a:xfrm>
          <a:custGeom>
            <a:avLst/>
            <a:gdLst>
              <a:gd name="connsiteX0" fmla="*/ 0 w 1060704"/>
              <a:gd name="connsiteY0" fmla="*/ 262127 h 262127"/>
              <a:gd name="connsiteX1" fmla="*/ 1060704 w 1060704"/>
              <a:gd name="connsiteY1" fmla="*/ 262127 h 262127"/>
              <a:gd name="connsiteX2" fmla="*/ 1060704 w 1060704"/>
              <a:gd name="connsiteY2" fmla="*/ 0 h 262127"/>
              <a:gd name="connsiteX3" fmla="*/ 0 w 1060704"/>
              <a:gd name="connsiteY3" fmla="*/ 0 h 262127"/>
              <a:gd name="connsiteX4" fmla="*/ 0 w 106070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0704" h="262127">
                <a:moveTo>
                  <a:pt x="0" y="262127"/>
                </a:moveTo>
                <a:lnTo>
                  <a:pt x="1060704" y="262127"/>
                </a:lnTo>
                <a:lnTo>
                  <a:pt x="1060704"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356360" cy="262127"/>
          </a:xfrm>
          <a:custGeom>
            <a:avLst/>
            <a:gdLst>
              <a:gd name="connsiteX0" fmla="*/ 0 w 1356360"/>
              <a:gd name="connsiteY0" fmla="*/ 262127 h 262127"/>
              <a:gd name="connsiteX1" fmla="*/ 1356360 w 1356360"/>
              <a:gd name="connsiteY1" fmla="*/ 262127 h 262127"/>
              <a:gd name="connsiteX2" fmla="*/ 1356360 w 1356360"/>
              <a:gd name="connsiteY2" fmla="*/ 0 h 262127"/>
              <a:gd name="connsiteX3" fmla="*/ 0 w 1356360"/>
              <a:gd name="connsiteY3" fmla="*/ 0 h 262127"/>
              <a:gd name="connsiteX4" fmla="*/ 0 w 13563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56360" h="262127">
                <a:moveTo>
                  <a:pt x="0" y="262127"/>
                </a:moveTo>
                <a:lnTo>
                  <a:pt x="1356360" y="262127"/>
                </a:lnTo>
                <a:lnTo>
                  <a:pt x="135636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921508" cy="260603"/>
          </a:xfrm>
          <a:custGeom>
            <a:avLst/>
            <a:gdLst>
              <a:gd name="connsiteX0" fmla="*/ 0 w 2921508"/>
              <a:gd name="connsiteY0" fmla="*/ 260603 h 260603"/>
              <a:gd name="connsiteX1" fmla="*/ 2921508 w 2921508"/>
              <a:gd name="connsiteY1" fmla="*/ 260603 h 260603"/>
              <a:gd name="connsiteX2" fmla="*/ 2921508 w 2921508"/>
              <a:gd name="connsiteY2" fmla="*/ 0 h 260603"/>
              <a:gd name="connsiteX3" fmla="*/ 0 w 2921508"/>
              <a:gd name="connsiteY3" fmla="*/ 0 h 260603"/>
              <a:gd name="connsiteX4" fmla="*/ 0 w 29215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21508" h="260603">
                <a:moveTo>
                  <a:pt x="0" y="260603"/>
                </a:moveTo>
                <a:lnTo>
                  <a:pt x="2921508" y="260603"/>
                </a:lnTo>
                <a:lnTo>
                  <a:pt x="29215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410200" y="1270000"/>
            <a:ext cx="1143000" cy="3073400"/>
          </a:xfrm>
          <a:prstGeom prst="rect">
            <a:avLst/>
          </a:prstGeom>
          <a:noFill/>
        </p:spPr>
        <p:txBody>
          <a:bodyPr wrap="none" lIns="0" tIns="0" rIns="0" rtlCol="0">
            <a:spAutoFit/>
          </a:bodyPr>
          <a:lstStyle/>
          <a:p>
            <a:pPr>
              <a:lnSpc>
                <a:spcPts val="11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7.8%</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5.4%</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3.4%</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sz="1200" b="1" dirty="0" smtClean="0">
                <a:solidFill>
                  <a:srgbClr val="FFFFFF"/>
                </a:solidFill>
                <a:latin typeface="Times New Roman" pitchFamily="18" charset="0"/>
                <a:cs typeface="Times New Roman" pitchFamily="18" charset="0"/>
              </a:rPr>
              <a:t>3.2%</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2.2%</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1.1%</a:t>
            </a:r>
          </a:p>
          <a:p>
            <a:pPr>
              <a:lnSpc>
                <a:spcPts val="1000"/>
              </a:lnSpc>
            </a:pPr>
            <a:endParaRPr lang="en-US" altLang="zh-CN" dirty="0" smtClean="0"/>
          </a:p>
          <a:p>
            <a:pPr>
              <a:lnSpc>
                <a:spcPts val="19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1.0%</a:t>
            </a:r>
          </a:p>
        </p:txBody>
      </p:sp>
      <p:sp>
        <p:nvSpPr>
          <p:cNvPr id="1026" name="TextBox 1"/>
          <p:cNvSpPr txBox="1"/>
          <p:nvPr/>
        </p:nvSpPr>
        <p:spPr>
          <a:xfrm>
            <a:off x="76962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16.8%</a:t>
            </a:r>
          </a:p>
        </p:txBody>
      </p:sp>
      <p:sp>
        <p:nvSpPr>
          <p:cNvPr id="1028" name="TextBox 1"/>
          <p:cNvSpPr txBox="1"/>
          <p:nvPr/>
        </p:nvSpPr>
        <p:spPr>
          <a:xfrm>
            <a:off x="4114800" y="1219200"/>
            <a:ext cx="1028700" cy="3111500"/>
          </a:xfrm>
          <a:prstGeom prst="rect">
            <a:avLst/>
          </a:prstGeom>
          <a:noFill/>
        </p:spPr>
        <p:txBody>
          <a:bodyPr wrap="none" lIns="0" tIns="0" rIns="0" rtlCol="0">
            <a:spAutoFit/>
          </a:bodyPr>
          <a:lstStyle/>
          <a:p>
            <a:pPr>
              <a:lnSpc>
                <a:spcPts val="14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今日头条</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网易新闻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搜狐新闻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sz="1103" dirty="0" smtClean="0">
                <a:solidFill>
                  <a:srgbClr val="8087A4"/>
                </a:solidFill>
                <a:latin typeface="Microsoft YaHei UI" pitchFamily="18" charset="0"/>
                <a:cs typeface="Microsoft YaHei UI" pitchFamily="18" charset="0"/>
              </a:rPr>
              <a:t>新闻资讯(小米）</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Flipboard</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凤凰新闻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新浪新闻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畅读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ZAKER</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腾讯新闻</a:t>
            </a:r>
          </a:p>
        </p:txBody>
      </p:sp>
      <p:sp>
        <p:nvSpPr>
          <p:cNvPr id="1030" name="TextBox 1"/>
          <p:cNvSpPr txBox="1"/>
          <p:nvPr/>
        </p:nvSpPr>
        <p:spPr>
          <a:xfrm>
            <a:off x="4724400" y="482600"/>
            <a:ext cx="33655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月移动新闻客户端用户覆盖比例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细分行业应用盘点——移动新闻</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腾讯新闻以</a:t>
            </a:r>
            <a:r>
              <a:rPr lang="en-US" altLang="zh-CN" sz="1202" dirty="0" smtClean="0">
                <a:solidFill>
                  <a:srgbClr val="8087A4"/>
                </a:solidFill>
                <a:latin typeface="Tahoma" pitchFamily="18" charset="0"/>
                <a:cs typeface="Tahoma" pitchFamily="18" charset="0"/>
              </a:rPr>
              <a:t>16.8%</a:t>
            </a:r>
            <a:r>
              <a:rPr lang="en-US" altLang="zh-CN" sz="1202" dirty="0" smtClean="0">
                <a:solidFill>
                  <a:srgbClr val="8087A4"/>
                </a:solidFill>
                <a:latin typeface="Microsoft YaHei UI" pitchFamily="18" charset="0"/>
                <a:cs typeface="Microsoft YaHei UI" pitchFamily="18" charset="0"/>
              </a:rPr>
              <a:t>的用户覆盖率位居</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移动新闻行业首位，今日头条、网易</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新闻和搜狐新闻处于移动新闻行业的</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第二梯队，用户覆盖率均超过</a:t>
            </a:r>
            <a:r>
              <a:rPr lang="en-US" altLang="zh-CN" sz="1200" dirty="0" smtClean="0">
                <a:solidFill>
                  <a:srgbClr val="8087A4"/>
                </a:solidFill>
                <a:latin typeface="Tahoma" pitchFamily="18" charset="0"/>
                <a:cs typeface="Tahoma" pitchFamily="18" charset="0"/>
              </a:rPr>
              <a:t>5%</a:t>
            </a:r>
            <a:r>
              <a:rPr lang="en-US" altLang="zh-CN" sz="1200" dirty="0" smtClean="0">
                <a:solidFill>
                  <a:srgbClr val="8087A4"/>
                </a:solidFill>
                <a:latin typeface="Microsoft YaHei UI" pitchFamily="18" charset="0"/>
                <a:cs typeface="Microsoft YaHei UI"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68339" y="2126856"/>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851267" y="2126856"/>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68339" y="2569451"/>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851267" y="2569451"/>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68339" y="3011919"/>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851267" y="3011919"/>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68339" y="3454387"/>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851267" y="3454387"/>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68339" y="3896931"/>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51267" y="3896931"/>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836979" y="1891347"/>
            <a:ext cx="57150" cy="2241118"/>
          </a:xfrm>
          <a:custGeom>
            <a:avLst/>
            <a:gdLst>
              <a:gd name="connsiteX0" fmla="*/ 14287 w 57150"/>
              <a:gd name="connsiteY0" fmla="*/ 14287 h 2241118"/>
              <a:gd name="connsiteX1" fmla="*/ 14287 w 57150"/>
              <a:gd name="connsiteY1" fmla="*/ 2226830 h 2241118"/>
            </a:gdLst>
            <a:ahLst/>
            <a:cxnLst>
              <a:cxn ang="0">
                <a:pos x="connsiteX0" y="connsiteY0"/>
              </a:cxn>
              <a:cxn ang="1">
                <a:pos x="connsiteX1" y="connsiteY1"/>
              </a:cxn>
            </a:cxnLst>
            <a:rect l="l" t="t" r="r" b="b"/>
            <a:pathLst>
              <a:path w="57150" h="2241118">
                <a:moveTo>
                  <a:pt x="14287" y="14287"/>
                </a:moveTo>
                <a:lnTo>
                  <a:pt x="14287" y="2226830"/>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46277" y="4049014"/>
            <a:ext cx="5829808" cy="21844"/>
          </a:xfrm>
          <a:custGeom>
            <a:avLst/>
            <a:gdLst>
              <a:gd name="connsiteX0" fmla="*/ 6350 w 5829808"/>
              <a:gd name="connsiteY0" fmla="*/ 6350 h 21844"/>
              <a:gd name="connsiteX1" fmla="*/ 5823457 w 5829808"/>
              <a:gd name="connsiteY1" fmla="*/ 6350 h 21844"/>
            </a:gdLst>
            <a:ahLst/>
            <a:cxnLst>
              <a:cxn ang="0">
                <a:pos x="connsiteX0" y="connsiteY0"/>
              </a:cxn>
              <a:cxn ang="1">
                <a:pos x="connsiteX1" y="connsiteY1"/>
              </a:cxn>
            </a:cxnLst>
            <a:rect l="l" t="t" r="r" b="b"/>
            <a:pathLst>
              <a:path w="5829808" h="21844">
                <a:moveTo>
                  <a:pt x="6350" y="6350"/>
                </a:moveTo>
                <a:lnTo>
                  <a:pt x="58234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81227" y="2087879"/>
            <a:ext cx="5359908" cy="1214627"/>
          </a:xfrm>
          <a:custGeom>
            <a:avLst/>
            <a:gdLst>
              <a:gd name="connsiteX0" fmla="*/ 13716 w 5359908"/>
              <a:gd name="connsiteY0" fmla="*/ 1200911 h 1214627"/>
              <a:gd name="connsiteX1" fmla="*/ 498347 w 5359908"/>
              <a:gd name="connsiteY1" fmla="*/ 1051560 h 1214627"/>
              <a:gd name="connsiteX2" fmla="*/ 982979 w 5359908"/>
              <a:gd name="connsiteY2" fmla="*/ 938784 h 1214627"/>
              <a:gd name="connsiteX3" fmla="*/ 1467611 w 5359908"/>
              <a:gd name="connsiteY3" fmla="*/ 1004316 h 1214627"/>
              <a:gd name="connsiteX4" fmla="*/ 1952244 w 5359908"/>
              <a:gd name="connsiteY4" fmla="*/ 966216 h 1214627"/>
              <a:gd name="connsiteX5" fmla="*/ 2436876 w 5359908"/>
              <a:gd name="connsiteY5" fmla="*/ 733044 h 1214627"/>
              <a:gd name="connsiteX6" fmla="*/ 2921507 w 5359908"/>
              <a:gd name="connsiteY6" fmla="*/ 518160 h 1214627"/>
              <a:gd name="connsiteX7" fmla="*/ 3407663 w 5359908"/>
              <a:gd name="connsiteY7" fmla="*/ 414527 h 1214627"/>
              <a:gd name="connsiteX8" fmla="*/ 3892295 w 5359908"/>
              <a:gd name="connsiteY8" fmla="*/ 377952 h 1214627"/>
              <a:gd name="connsiteX9" fmla="*/ 4376927 w 5359908"/>
              <a:gd name="connsiteY9" fmla="*/ 190500 h 1214627"/>
              <a:gd name="connsiteX10" fmla="*/ 4861560 w 5359908"/>
              <a:gd name="connsiteY10" fmla="*/ 13716 h 1214627"/>
              <a:gd name="connsiteX11" fmla="*/ 5346192 w 5359908"/>
              <a:gd name="connsiteY11" fmla="*/ 50292 h 12146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214627">
                <a:moveTo>
                  <a:pt x="13716" y="1200911"/>
                </a:moveTo>
                <a:lnTo>
                  <a:pt x="498347" y="1051560"/>
                </a:lnTo>
                <a:lnTo>
                  <a:pt x="982979" y="938784"/>
                </a:lnTo>
                <a:lnTo>
                  <a:pt x="1467611" y="1004316"/>
                </a:lnTo>
                <a:lnTo>
                  <a:pt x="1952244" y="966216"/>
                </a:lnTo>
                <a:lnTo>
                  <a:pt x="2436876" y="733044"/>
                </a:lnTo>
                <a:lnTo>
                  <a:pt x="2921507" y="518160"/>
                </a:lnTo>
                <a:lnTo>
                  <a:pt x="3407663" y="414527"/>
                </a:lnTo>
                <a:lnTo>
                  <a:pt x="3892295" y="377952"/>
                </a:lnTo>
                <a:lnTo>
                  <a:pt x="4376927" y="190500"/>
                </a:lnTo>
                <a:lnTo>
                  <a:pt x="4861560" y="13716"/>
                </a:lnTo>
                <a:lnTo>
                  <a:pt x="5346192" y="50292"/>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1227" y="3153155"/>
            <a:ext cx="5359908" cy="662939"/>
          </a:xfrm>
          <a:custGeom>
            <a:avLst/>
            <a:gdLst>
              <a:gd name="connsiteX0" fmla="*/ 13716 w 5359908"/>
              <a:gd name="connsiteY0" fmla="*/ 649223 h 662939"/>
              <a:gd name="connsiteX1" fmla="*/ 498347 w 5359908"/>
              <a:gd name="connsiteY1" fmla="*/ 592835 h 662939"/>
              <a:gd name="connsiteX2" fmla="*/ 982979 w 5359908"/>
              <a:gd name="connsiteY2" fmla="*/ 527303 h 662939"/>
              <a:gd name="connsiteX3" fmla="*/ 1467611 w 5359908"/>
              <a:gd name="connsiteY3" fmla="*/ 461772 h 662939"/>
              <a:gd name="connsiteX4" fmla="*/ 1952244 w 5359908"/>
              <a:gd name="connsiteY4" fmla="*/ 425196 h 662939"/>
              <a:gd name="connsiteX5" fmla="*/ 2436876 w 5359908"/>
              <a:gd name="connsiteY5" fmla="*/ 321564 h 662939"/>
              <a:gd name="connsiteX6" fmla="*/ 2921507 w 5359908"/>
              <a:gd name="connsiteY6" fmla="*/ 210311 h 662939"/>
              <a:gd name="connsiteX7" fmla="*/ 3407663 w 5359908"/>
              <a:gd name="connsiteY7" fmla="*/ 163067 h 662939"/>
              <a:gd name="connsiteX8" fmla="*/ 3892295 w 5359908"/>
              <a:gd name="connsiteY8" fmla="*/ 163067 h 662939"/>
              <a:gd name="connsiteX9" fmla="*/ 4376927 w 5359908"/>
              <a:gd name="connsiteY9" fmla="*/ 79248 h 662939"/>
              <a:gd name="connsiteX10" fmla="*/ 4861560 w 5359908"/>
              <a:gd name="connsiteY10" fmla="*/ 22860 h 662939"/>
              <a:gd name="connsiteX11" fmla="*/ 5346192 w 5359908"/>
              <a:gd name="connsiteY11" fmla="*/ 13716 h 6629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62939">
                <a:moveTo>
                  <a:pt x="13716" y="649223"/>
                </a:moveTo>
                <a:lnTo>
                  <a:pt x="498347" y="592835"/>
                </a:lnTo>
                <a:lnTo>
                  <a:pt x="982979" y="527303"/>
                </a:lnTo>
                <a:lnTo>
                  <a:pt x="1467611" y="461772"/>
                </a:lnTo>
                <a:lnTo>
                  <a:pt x="1952244" y="425196"/>
                </a:lnTo>
                <a:lnTo>
                  <a:pt x="2436876" y="321564"/>
                </a:lnTo>
                <a:lnTo>
                  <a:pt x="2921507" y="210311"/>
                </a:lnTo>
                <a:lnTo>
                  <a:pt x="3407663" y="163067"/>
                </a:lnTo>
                <a:lnTo>
                  <a:pt x="3892295" y="163067"/>
                </a:lnTo>
                <a:lnTo>
                  <a:pt x="4376927" y="79248"/>
                </a:lnTo>
                <a:lnTo>
                  <a:pt x="4861560" y="22860"/>
                </a:lnTo>
                <a:lnTo>
                  <a:pt x="5346192"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1227" y="3340608"/>
            <a:ext cx="5359908" cy="382524"/>
          </a:xfrm>
          <a:custGeom>
            <a:avLst/>
            <a:gdLst>
              <a:gd name="connsiteX0" fmla="*/ 13716 w 5359908"/>
              <a:gd name="connsiteY0" fmla="*/ 368807 h 382524"/>
              <a:gd name="connsiteX1" fmla="*/ 498347 w 5359908"/>
              <a:gd name="connsiteY1" fmla="*/ 294132 h 382524"/>
              <a:gd name="connsiteX2" fmla="*/ 982979 w 5359908"/>
              <a:gd name="connsiteY2" fmla="*/ 265176 h 382524"/>
              <a:gd name="connsiteX3" fmla="*/ 1467611 w 5359908"/>
              <a:gd name="connsiteY3" fmla="*/ 283463 h 382524"/>
              <a:gd name="connsiteX4" fmla="*/ 1952244 w 5359908"/>
              <a:gd name="connsiteY4" fmla="*/ 283463 h 382524"/>
              <a:gd name="connsiteX5" fmla="*/ 2436876 w 5359908"/>
              <a:gd name="connsiteY5" fmla="*/ 199644 h 382524"/>
              <a:gd name="connsiteX6" fmla="*/ 2921507 w 5359908"/>
              <a:gd name="connsiteY6" fmla="*/ 106679 h 382524"/>
              <a:gd name="connsiteX7" fmla="*/ 3407663 w 5359908"/>
              <a:gd name="connsiteY7" fmla="*/ 88391 h 382524"/>
              <a:gd name="connsiteX8" fmla="*/ 3892295 w 5359908"/>
              <a:gd name="connsiteY8" fmla="*/ 115823 h 382524"/>
              <a:gd name="connsiteX9" fmla="*/ 4376927 w 5359908"/>
              <a:gd name="connsiteY9" fmla="*/ 50291 h 382524"/>
              <a:gd name="connsiteX10" fmla="*/ 4861560 w 5359908"/>
              <a:gd name="connsiteY10" fmla="*/ 13715 h 382524"/>
              <a:gd name="connsiteX11" fmla="*/ 5346192 w 5359908"/>
              <a:gd name="connsiteY11" fmla="*/ 22859 h 3825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82524">
                <a:moveTo>
                  <a:pt x="13716" y="368807"/>
                </a:moveTo>
                <a:lnTo>
                  <a:pt x="498347" y="294132"/>
                </a:lnTo>
                <a:lnTo>
                  <a:pt x="982979" y="265176"/>
                </a:lnTo>
                <a:lnTo>
                  <a:pt x="1467611" y="283463"/>
                </a:lnTo>
                <a:lnTo>
                  <a:pt x="1952244" y="283463"/>
                </a:lnTo>
                <a:lnTo>
                  <a:pt x="2436876" y="199644"/>
                </a:lnTo>
                <a:lnTo>
                  <a:pt x="2921507" y="106679"/>
                </a:lnTo>
                <a:lnTo>
                  <a:pt x="3407663" y="88391"/>
                </a:lnTo>
                <a:lnTo>
                  <a:pt x="3892295" y="115823"/>
                </a:lnTo>
                <a:lnTo>
                  <a:pt x="4376927" y="50291"/>
                </a:lnTo>
                <a:lnTo>
                  <a:pt x="4861560" y="13715"/>
                </a:lnTo>
                <a:lnTo>
                  <a:pt x="5346192" y="22859"/>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1227" y="3395472"/>
            <a:ext cx="5359908" cy="289559"/>
          </a:xfrm>
          <a:custGeom>
            <a:avLst/>
            <a:gdLst>
              <a:gd name="connsiteX0" fmla="*/ 13716 w 5359908"/>
              <a:gd name="connsiteY0" fmla="*/ 275843 h 289559"/>
              <a:gd name="connsiteX1" fmla="*/ 498347 w 5359908"/>
              <a:gd name="connsiteY1" fmla="*/ 228599 h 289559"/>
              <a:gd name="connsiteX2" fmla="*/ 982979 w 5359908"/>
              <a:gd name="connsiteY2" fmla="*/ 201167 h 289559"/>
              <a:gd name="connsiteX3" fmla="*/ 1467611 w 5359908"/>
              <a:gd name="connsiteY3" fmla="*/ 228599 h 289559"/>
              <a:gd name="connsiteX4" fmla="*/ 1952244 w 5359908"/>
              <a:gd name="connsiteY4" fmla="*/ 228599 h 289559"/>
              <a:gd name="connsiteX5" fmla="*/ 2436876 w 5359908"/>
              <a:gd name="connsiteY5" fmla="*/ 164591 h 289559"/>
              <a:gd name="connsiteX6" fmla="*/ 2921507 w 5359908"/>
              <a:gd name="connsiteY6" fmla="*/ 79247 h 289559"/>
              <a:gd name="connsiteX7" fmla="*/ 3407663 w 5359908"/>
              <a:gd name="connsiteY7" fmla="*/ 70103 h 289559"/>
              <a:gd name="connsiteX8" fmla="*/ 3892295 w 5359908"/>
              <a:gd name="connsiteY8" fmla="*/ 99059 h 289559"/>
              <a:gd name="connsiteX9" fmla="*/ 4376927 w 5359908"/>
              <a:gd name="connsiteY9" fmla="*/ 51815 h 289559"/>
              <a:gd name="connsiteX10" fmla="*/ 4861560 w 5359908"/>
              <a:gd name="connsiteY10" fmla="*/ 13715 h 289559"/>
              <a:gd name="connsiteX11" fmla="*/ 5346192 w 5359908"/>
              <a:gd name="connsiteY11" fmla="*/ 42671 h 2895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89559">
                <a:moveTo>
                  <a:pt x="13716" y="275843"/>
                </a:moveTo>
                <a:lnTo>
                  <a:pt x="498347" y="228599"/>
                </a:lnTo>
                <a:lnTo>
                  <a:pt x="982979" y="201167"/>
                </a:lnTo>
                <a:lnTo>
                  <a:pt x="1467611" y="228599"/>
                </a:lnTo>
                <a:lnTo>
                  <a:pt x="1952244" y="228599"/>
                </a:lnTo>
                <a:lnTo>
                  <a:pt x="2436876" y="164591"/>
                </a:lnTo>
                <a:lnTo>
                  <a:pt x="2921507" y="79247"/>
                </a:lnTo>
                <a:lnTo>
                  <a:pt x="3407663" y="70103"/>
                </a:lnTo>
                <a:lnTo>
                  <a:pt x="3892295" y="99059"/>
                </a:lnTo>
                <a:lnTo>
                  <a:pt x="4376927" y="51815"/>
                </a:lnTo>
                <a:lnTo>
                  <a:pt x="4861560" y="13715"/>
                </a:lnTo>
                <a:lnTo>
                  <a:pt x="5346192" y="42671"/>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1227" y="3657600"/>
            <a:ext cx="5359908" cy="411480"/>
          </a:xfrm>
          <a:custGeom>
            <a:avLst/>
            <a:gdLst>
              <a:gd name="connsiteX0" fmla="*/ 13716 w 5359908"/>
              <a:gd name="connsiteY0" fmla="*/ 397764 h 411480"/>
              <a:gd name="connsiteX1" fmla="*/ 498347 w 5359908"/>
              <a:gd name="connsiteY1" fmla="*/ 397764 h 411480"/>
              <a:gd name="connsiteX2" fmla="*/ 982979 w 5359908"/>
              <a:gd name="connsiteY2" fmla="*/ 397764 h 411480"/>
              <a:gd name="connsiteX3" fmla="*/ 1467611 w 5359908"/>
              <a:gd name="connsiteY3" fmla="*/ 397764 h 411480"/>
              <a:gd name="connsiteX4" fmla="*/ 1952244 w 5359908"/>
              <a:gd name="connsiteY4" fmla="*/ 377952 h 411480"/>
              <a:gd name="connsiteX5" fmla="*/ 2436876 w 5359908"/>
              <a:gd name="connsiteY5" fmla="*/ 332232 h 411480"/>
              <a:gd name="connsiteX6" fmla="*/ 2921507 w 5359908"/>
              <a:gd name="connsiteY6" fmla="*/ 275844 h 411480"/>
              <a:gd name="connsiteX7" fmla="*/ 3407663 w 5359908"/>
              <a:gd name="connsiteY7" fmla="*/ 192023 h 411480"/>
              <a:gd name="connsiteX8" fmla="*/ 3892295 w 5359908"/>
              <a:gd name="connsiteY8" fmla="*/ 172211 h 411480"/>
              <a:gd name="connsiteX9" fmla="*/ 4376927 w 5359908"/>
              <a:gd name="connsiteY9" fmla="*/ 106679 h 411480"/>
              <a:gd name="connsiteX10" fmla="*/ 4861560 w 5359908"/>
              <a:gd name="connsiteY10" fmla="*/ 32003 h 411480"/>
              <a:gd name="connsiteX11" fmla="*/ 5346192 w 5359908"/>
              <a:gd name="connsiteY11" fmla="*/ 13715 h 4114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411480">
                <a:moveTo>
                  <a:pt x="13716" y="397764"/>
                </a:moveTo>
                <a:lnTo>
                  <a:pt x="498347" y="397764"/>
                </a:lnTo>
                <a:lnTo>
                  <a:pt x="982979" y="397764"/>
                </a:lnTo>
                <a:lnTo>
                  <a:pt x="1467611" y="397764"/>
                </a:lnTo>
                <a:lnTo>
                  <a:pt x="1952244" y="377952"/>
                </a:lnTo>
                <a:lnTo>
                  <a:pt x="2436876" y="332232"/>
                </a:lnTo>
                <a:lnTo>
                  <a:pt x="2921507" y="275844"/>
                </a:lnTo>
                <a:lnTo>
                  <a:pt x="3407663" y="192023"/>
                </a:lnTo>
                <a:lnTo>
                  <a:pt x="3892295" y="172211"/>
                </a:lnTo>
                <a:lnTo>
                  <a:pt x="4376927" y="106679"/>
                </a:lnTo>
                <a:lnTo>
                  <a:pt x="4861560" y="32003"/>
                </a:lnTo>
                <a:lnTo>
                  <a:pt x="5346192" y="13715"/>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1227" y="3675888"/>
            <a:ext cx="5359908" cy="307848"/>
          </a:xfrm>
          <a:custGeom>
            <a:avLst/>
            <a:gdLst>
              <a:gd name="connsiteX0" fmla="*/ 13716 w 5359908"/>
              <a:gd name="connsiteY0" fmla="*/ 294132 h 307848"/>
              <a:gd name="connsiteX1" fmla="*/ 498347 w 5359908"/>
              <a:gd name="connsiteY1" fmla="*/ 275844 h 307848"/>
              <a:gd name="connsiteX2" fmla="*/ 982979 w 5359908"/>
              <a:gd name="connsiteY2" fmla="*/ 257555 h 307848"/>
              <a:gd name="connsiteX3" fmla="*/ 1467611 w 5359908"/>
              <a:gd name="connsiteY3" fmla="*/ 266700 h 307848"/>
              <a:gd name="connsiteX4" fmla="*/ 1952244 w 5359908"/>
              <a:gd name="connsiteY4" fmla="*/ 257555 h 307848"/>
              <a:gd name="connsiteX5" fmla="*/ 2436876 w 5359908"/>
              <a:gd name="connsiteY5" fmla="*/ 182879 h 307848"/>
              <a:gd name="connsiteX6" fmla="*/ 2921507 w 5359908"/>
              <a:gd name="connsiteY6" fmla="*/ 135635 h 307848"/>
              <a:gd name="connsiteX7" fmla="*/ 3407663 w 5359908"/>
              <a:gd name="connsiteY7" fmla="*/ 117347 h 307848"/>
              <a:gd name="connsiteX8" fmla="*/ 3892295 w 5359908"/>
              <a:gd name="connsiteY8" fmla="*/ 117347 h 307848"/>
              <a:gd name="connsiteX9" fmla="*/ 4376927 w 5359908"/>
              <a:gd name="connsiteY9" fmla="*/ 70103 h 307848"/>
              <a:gd name="connsiteX10" fmla="*/ 4861560 w 5359908"/>
              <a:gd name="connsiteY10" fmla="*/ 24383 h 307848"/>
              <a:gd name="connsiteX11" fmla="*/ 5346192 w 5359908"/>
              <a:gd name="connsiteY11" fmla="*/ 13715 h 3078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07848">
                <a:moveTo>
                  <a:pt x="13716" y="294132"/>
                </a:moveTo>
                <a:lnTo>
                  <a:pt x="498347" y="275844"/>
                </a:lnTo>
                <a:lnTo>
                  <a:pt x="982979" y="257555"/>
                </a:lnTo>
                <a:lnTo>
                  <a:pt x="1467611" y="266700"/>
                </a:lnTo>
                <a:lnTo>
                  <a:pt x="1952244" y="257555"/>
                </a:lnTo>
                <a:lnTo>
                  <a:pt x="2436876" y="182879"/>
                </a:lnTo>
                <a:lnTo>
                  <a:pt x="2921507" y="135635"/>
                </a:lnTo>
                <a:lnTo>
                  <a:pt x="3407663" y="117347"/>
                </a:lnTo>
                <a:lnTo>
                  <a:pt x="3892295" y="117347"/>
                </a:lnTo>
                <a:lnTo>
                  <a:pt x="4376927" y="70103"/>
                </a:lnTo>
                <a:lnTo>
                  <a:pt x="4861560" y="24383"/>
                </a:lnTo>
                <a:lnTo>
                  <a:pt x="5346192" y="13715"/>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1227" y="3788664"/>
            <a:ext cx="5359908" cy="167640"/>
          </a:xfrm>
          <a:custGeom>
            <a:avLst/>
            <a:gdLst>
              <a:gd name="connsiteX0" fmla="*/ 13716 w 5359908"/>
              <a:gd name="connsiteY0" fmla="*/ 135635 h 167640"/>
              <a:gd name="connsiteX1" fmla="*/ 498347 w 5359908"/>
              <a:gd name="connsiteY1" fmla="*/ 135635 h 167640"/>
              <a:gd name="connsiteX2" fmla="*/ 982979 w 5359908"/>
              <a:gd name="connsiteY2" fmla="*/ 135635 h 167640"/>
              <a:gd name="connsiteX3" fmla="*/ 1467611 w 5359908"/>
              <a:gd name="connsiteY3" fmla="*/ 144779 h 167640"/>
              <a:gd name="connsiteX4" fmla="*/ 1952244 w 5359908"/>
              <a:gd name="connsiteY4" fmla="*/ 153923 h 167640"/>
              <a:gd name="connsiteX5" fmla="*/ 2436876 w 5359908"/>
              <a:gd name="connsiteY5" fmla="*/ 115823 h 167640"/>
              <a:gd name="connsiteX6" fmla="*/ 2921507 w 5359908"/>
              <a:gd name="connsiteY6" fmla="*/ 79247 h 167640"/>
              <a:gd name="connsiteX7" fmla="*/ 3407663 w 5359908"/>
              <a:gd name="connsiteY7" fmla="*/ 70103 h 167640"/>
              <a:gd name="connsiteX8" fmla="*/ 3892295 w 5359908"/>
              <a:gd name="connsiteY8" fmla="*/ 70103 h 167640"/>
              <a:gd name="connsiteX9" fmla="*/ 4376927 w 5359908"/>
              <a:gd name="connsiteY9" fmla="*/ 41147 h 167640"/>
              <a:gd name="connsiteX10" fmla="*/ 4861560 w 5359908"/>
              <a:gd name="connsiteY10" fmla="*/ 13715 h 167640"/>
              <a:gd name="connsiteX11" fmla="*/ 5346192 w 5359908"/>
              <a:gd name="connsiteY11" fmla="*/ 13715 h 167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67640">
                <a:moveTo>
                  <a:pt x="13716" y="135635"/>
                </a:moveTo>
                <a:lnTo>
                  <a:pt x="498347" y="135635"/>
                </a:lnTo>
                <a:lnTo>
                  <a:pt x="982979" y="135635"/>
                </a:lnTo>
                <a:lnTo>
                  <a:pt x="1467611" y="144779"/>
                </a:lnTo>
                <a:lnTo>
                  <a:pt x="1952244" y="153923"/>
                </a:lnTo>
                <a:lnTo>
                  <a:pt x="2436876" y="115823"/>
                </a:lnTo>
                <a:lnTo>
                  <a:pt x="2921507" y="79247"/>
                </a:lnTo>
                <a:lnTo>
                  <a:pt x="3407663" y="70103"/>
                </a:lnTo>
                <a:lnTo>
                  <a:pt x="3892295" y="70103"/>
                </a:lnTo>
                <a:lnTo>
                  <a:pt x="4376927" y="41147"/>
                </a:lnTo>
                <a:lnTo>
                  <a:pt x="4861560" y="13715"/>
                </a:lnTo>
                <a:lnTo>
                  <a:pt x="5346192"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1227" y="3788664"/>
            <a:ext cx="5359908" cy="195072"/>
          </a:xfrm>
          <a:custGeom>
            <a:avLst/>
            <a:gdLst>
              <a:gd name="connsiteX0" fmla="*/ 13716 w 5359908"/>
              <a:gd name="connsiteY0" fmla="*/ 153923 h 195072"/>
              <a:gd name="connsiteX1" fmla="*/ 498347 w 5359908"/>
              <a:gd name="connsiteY1" fmla="*/ 144779 h 195072"/>
              <a:gd name="connsiteX2" fmla="*/ 982979 w 5359908"/>
              <a:gd name="connsiteY2" fmla="*/ 163067 h 195072"/>
              <a:gd name="connsiteX3" fmla="*/ 1467611 w 5359908"/>
              <a:gd name="connsiteY3" fmla="*/ 172211 h 195072"/>
              <a:gd name="connsiteX4" fmla="*/ 1952244 w 5359908"/>
              <a:gd name="connsiteY4" fmla="*/ 181355 h 195072"/>
              <a:gd name="connsiteX5" fmla="*/ 2436876 w 5359908"/>
              <a:gd name="connsiteY5" fmla="*/ 144779 h 195072"/>
              <a:gd name="connsiteX6" fmla="*/ 2921507 w 5359908"/>
              <a:gd name="connsiteY6" fmla="*/ 60959 h 195072"/>
              <a:gd name="connsiteX7" fmla="*/ 3407663 w 5359908"/>
              <a:gd name="connsiteY7" fmla="*/ 13715 h 195072"/>
              <a:gd name="connsiteX8" fmla="*/ 3892295 w 5359908"/>
              <a:gd name="connsiteY8" fmla="*/ 41147 h 195072"/>
              <a:gd name="connsiteX9" fmla="*/ 4376927 w 5359908"/>
              <a:gd name="connsiteY9" fmla="*/ 51815 h 195072"/>
              <a:gd name="connsiteX10" fmla="*/ 4861560 w 5359908"/>
              <a:gd name="connsiteY10" fmla="*/ 60959 h 195072"/>
              <a:gd name="connsiteX11" fmla="*/ 5346192 w 5359908"/>
              <a:gd name="connsiteY11" fmla="*/ 79247 h 1950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95072">
                <a:moveTo>
                  <a:pt x="13716" y="153923"/>
                </a:moveTo>
                <a:lnTo>
                  <a:pt x="498347" y="144779"/>
                </a:lnTo>
                <a:lnTo>
                  <a:pt x="982979" y="163067"/>
                </a:lnTo>
                <a:lnTo>
                  <a:pt x="1467611" y="172211"/>
                </a:lnTo>
                <a:lnTo>
                  <a:pt x="1952244" y="181355"/>
                </a:lnTo>
                <a:lnTo>
                  <a:pt x="2436876" y="144779"/>
                </a:lnTo>
                <a:lnTo>
                  <a:pt x="2921507" y="60959"/>
                </a:lnTo>
                <a:lnTo>
                  <a:pt x="3407663" y="13715"/>
                </a:lnTo>
                <a:lnTo>
                  <a:pt x="3892295" y="41147"/>
                </a:lnTo>
                <a:lnTo>
                  <a:pt x="4376927" y="51815"/>
                </a:lnTo>
                <a:lnTo>
                  <a:pt x="4861560" y="60959"/>
                </a:lnTo>
                <a:lnTo>
                  <a:pt x="5346192" y="79247"/>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1227" y="3881628"/>
            <a:ext cx="5359908" cy="65531"/>
          </a:xfrm>
          <a:custGeom>
            <a:avLst/>
            <a:gdLst>
              <a:gd name="connsiteX0" fmla="*/ 13716 w 5359908"/>
              <a:gd name="connsiteY0" fmla="*/ 33527 h 65531"/>
              <a:gd name="connsiteX1" fmla="*/ 498347 w 5359908"/>
              <a:gd name="connsiteY1" fmla="*/ 13715 h 65531"/>
              <a:gd name="connsiteX2" fmla="*/ 982979 w 5359908"/>
              <a:gd name="connsiteY2" fmla="*/ 13715 h 65531"/>
              <a:gd name="connsiteX3" fmla="*/ 1467611 w 5359908"/>
              <a:gd name="connsiteY3" fmla="*/ 51815 h 65531"/>
              <a:gd name="connsiteX4" fmla="*/ 1952244 w 5359908"/>
              <a:gd name="connsiteY4" fmla="*/ 51815 h 65531"/>
              <a:gd name="connsiteX5" fmla="*/ 2436876 w 5359908"/>
              <a:gd name="connsiteY5" fmla="*/ 33527 h 65531"/>
              <a:gd name="connsiteX6" fmla="*/ 2921507 w 5359908"/>
              <a:gd name="connsiteY6" fmla="*/ 22859 h 65531"/>
              <a:gd name="connsiteX7" fmla="*/ 3407663 w 5359908"/>
              <a:gd name="connsiteY7" fmla="*/ 33527 h 65531"/>
              <a:gd name="connsiteX8" fmla="*/ 3892295 w 5359908"/>
              <a:gd name="connsiteY8" fmla="*/ 51815 h 65531"/>
              <a:gd name="connsiteX9" fmla="*/ 4376927 w 5359908"/>
              <a:gd name="connsiteY9" fmla="*/ 42671 h 65531"/>
              <a:gd name="connsiteX10" fmla="*/ 4861560 w 5359908"/>
              <a:gd name="connsiteY10" fmla="*/ 33527 h 65531"/>
              <a:gd name="connsiteX11" fmla="*/ 5346192 w 5359908"/>
              <a:gd name="connsiteY11" fmla="*/ 42671 h 655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5531">
                <a:moveTo>
                  <a:pt x="13716" y="33527"/>
                </a:moveTo>
                <a:lnTo>
                  <a:pt x="498347" y="13715"/>
                </a:lnTo>
                <a:lnTo>
                  <a:pt x="982979" y="13715"/>
                </a:lnTo>
                <a:lnTo>
                  <a:pt x="1467611" y="51815"/>
                </a:lnTo>
                <a:lnTo>
                  <a:pt x="1952244" y="51815"/>
                </a:lnTo>
                <a:lnTo>
                  <a:pt x="2436876" y="33527"/>
                </a:lnTo>
                <a:lnTo>
                  <a:pt x="2921507" y="22859"/>
                </a:lnTo>
                <a:lnTo>
                  <a:pt x="3407663" y="33527"/>
                </a:lnTo>
                <a:lnTo>
                  <a:pt x="3892295" y="51815"/>
                </a:lnTo>
                <a:lnTo>
                  <a:pt x="4376927" y="42671"/>
                </a:lnTo>
                <a:lnTo>
                  <a:pt x="4861560" y="33527"/>
                </a:lnTo>
                <a:lnTo>
                  <a:pt x="5346192" y="42671"/>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1227" y="3928872"/>
            <a:ext cx="5359908" cy="92964"/>
          </a:xfrm>
          <a:custGeom>
            <a:avLst/>
            <a:gdLst>
              <a:gd name="connsiteX0" fmla="*/ 13716 w 5359908"/>
              <a:gd name="connsiteY0" fmla="*/ 79247 h 92964"/>
              <a:gd name="connsiteX1" fmla="*/ 498347 w 5359908"/>
              <a:gd name="connsiteY1" fmla="*/ 70103 h 92964"/>
              <a:gd name="connsiteX2" fmla="*/ 982979 w 5359908"/>
              <a:gd name="connsiteY2" fmla="*/ 70103 h 92964"/>
              <a:gd name="connsiteX3" fmla="*/ 1467611 w 5359908"/>
              <a:gd name="connsiteY3" fmla="*/ 70103 h 92964"/>
              <a:gd name="connsiteX4" fmla="*/ 1952244 w 5359908"/>
              <a:gd name="connsiteY4" fmla="*/ 60959 h 92964"/>
              <a:gd name="connsiteX5" fmla="*/ 2436876 w 5359908"/>
              <a:gd name="connsiteY5" fmla="*/ 70103 h 92964"/>
              <a:gd name="connsiteX6" fmla="*/ 2921507 w 5359908"/>
              <a:gd name="connsiteY6" fmla="*/ 60959 h 92964"/>
              <a:gd name="connsiteX7" fmla="*/ 3407663 w 5359908"/>
              <a:gd name="connsiteY7" fmla="*/ 50291 h 92964"/>
              <a:gd name="connsiteX8" fmla="*/ 3892295 w 5359908"/>
              <a:gd name="connsiteY8" fmla="*/ 41147 h 92964"/>
              <a:gd name="connsiteX9" fmla="*/ 4376927 w 5359908"/>
              <a:gd name="connsiteY9" fmla="*/ 32003 h 92964"/>
              <a:gd name="connsiteX10" fmla="*/ 4861560 w 5359908"/>
              <a:gd name="connsiteY10" fmla="*/ 22859 h 92964"/>
              <a:gd name="connsiteX11" fmla="*/ 5346192 w 5359908"/>
              <a:gd name="connsiteY11" fmla="*/ 13715 h 929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92964">
                <a:moveTo>
                  <a:pt x="13716" y="79247"/>
                </a:moveTo>
                <a:lnTo>
                  <a:pt x="498347" y="70103"/>
                </a:lnTo>
                <a:lnTo>
                  <a:pt x="982979" y="70103"/>
                </a:lnTo>
                <a:lnTo>
                  <a:pt x="1467611" y="70103"/>
                </a:lnTo>
                <a:lnTo>
                  <a:pt x="1952244" y="60959"/>
                </a:lnTo>
                <a:lnTo>
                  <a:pt x="2436876" y="70103"/>
                </a:lnTo>
                <a:lnTo>
                  <a:pt x="2921507" y="60959"/>
                </a:lnTo>
                <a:lnTo>
                  <a:pt x="3407663" y="50291"/>
                </a:lnTo>
                <a:lnTo>
                  <a:pt x="3892295" y="41147"/>
                </a:lnTo>
                <a:lnTo>
                  <a:pt x="4376927" y="32003"/>
                </a:lnTo>
                <a:lnTo>
                  <a:pt x="4861560" y="22859"/>
                </a:lnTo>
                <a:lnTo>
                  <a:pt x="5346192"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417564" y="20208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17564" y="22387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17564" y="245821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17564" y="267766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17564" y="28971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17564" y="3116579"/>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17564" y="333603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17564" y="35554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17564" y="377494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417564" y="399440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移动新闻类应用中，腾讯新闻用户覆盖量最高，小米新闻资讯则依托于小米手机的市场渗透力，成为用</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户覆盖增长最快的移动新闻应用</a:t>
            </a:r>
          </a:p>
        </p:txBody>
      </p:sp>
      <p:sp>
        <p:nvSpPr>
          <p:cNvPr id="1031" name="TextBox 1"/>
          <p:cNvSpPr txBox="1"/>
          <p:nvPr/>
        </p:nvSpPr>
        <p:spPr>
          <a:xfrm>
            <a:off x="6311900" y="1689100"/>
            <a:ext cx="2286000" cy="190500"/>
          </a:xfrm>
          <a:prstGeom prst="rect">
            <a:avLst/>
          </a:prstGeom>
          <a:noFill/>
        </p:spPr>
        <p:txBody>
          <a:bodyPr wrap="none" lIns="0" tIns="0" rIns="0" rtlCol="0">
            <a:spAutoFit/>
          </a:bodyPr>
          <a:lstStyle/>
          <a:p>
            <a:pPr>
              <a:lnSpc>
                <a:spcPts val="1500"/>
              </a:lnSpc>
              <a:tabLst/>
            </a:pPr>
            <a:r>
              <a:rPr lang="en-US" altLang="zh-CN" sz="1202" b="1" dirty="0" smtClean="0">
                <a:solidFill>
                  <a:srgbClr val="FFFFFF"/>
                </a:solidFill>
                <a:latin typeface="Microsoft YaHei UI" pitchFamily="18" charset="0"/>
                <a:cs typeface="Microsoft YaHei UI" pitchFamily="18" charset="0"/>
              </a:rPr>
              <a:t>2014 年1 月-12 月 用户覆盖量增幅</a:t>
            </a:r>
          </a:p>
        </p:txBody>
      </p:sp>
      <p:sp>
        <p:nvSpPr>
          <p:cNvPr id="1032" name="TextBox 1"/>
          <p:cNvSpPr txBox="1"/>
          <p:nvPr/>
        </p:nvSpPr>
        <p:spPr>
          <a:xfrm>
            <a:off x="7975600" y="1930400"/>
            <a:ext cx="533400" cy="2146300"/>
          </a:xfrm>
          <a:prstGeom prst="rect">
            <a:avLst/>
          </a:prstGeom>
          <a:noFill/>
        </p:spPr>
        <p:txBody>
          <a:bodyPr wrap="none" lIns="0" tIns="0" rIns="0" rtlCol="0">
            <a:spAutoFit/>
          </a:bodyPr>
          <a:lstStyle/>
          <a:p>
            <a:pPr>
              <a:lnSpc>
                <a:spcPts val="13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150.0%</a:t>
            </a:r>
          </a:p>
          <a:p>
            <a:pPr>
              <a:lnSpc>
                <a:spcPts val="1700"/>
              </a:lnSpc>
              <a:tabLst>
                <a:tab pos="38100" algn="l"/>
                <a:tab pos="50800" algn="l"/>
                <a:tab pos="88900" algn="l"/>
                <a:tab pos="101600" algn="l"/>
              </a:tabLst>
            </a:pPr>
            <a:r>
              <a:rPr lang="en-US" altLang="zh-CN" dirty="0" smtClean="0"/>
              <a:t>	</a:t>
            </a:r>
            <a:r>
              <a:rPr lang="en-US" altLang="zh-CN" sz="996" b="1" dirty="0" smtClean="0">
                <a:solidFill>
                  <a:srgbClr val="FF6600"/>
                </a:solidFill>
                <a:latin typeface="Microsoft YaHei UI" pitchFamily="18" charset="0"/>
                <a:cs typeface="Microsoft YaHei UI" pitchFamily="18" charset="0"/>
              </a:rPr>
              <a:t>251.9%</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100.0%</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61.0%</a:t>
            </a:r>
          </a:p>
          <a:p>
            <a:pPr>
              <a:lnSpc>
                <a:spcPts val="1700"/>
              </a:lnSpc>
              <a:tabLst>
                <a:tab pos="38100" algn="l"/>
                <a:tab pos="50800" algn="l"/>
                <a:tab pos="88900" algn="l"/>
                <a:tab pos="101600" algn="l"/>
              </a:tabLst>
            </a:pPr>
            <a:r>
              <a:rPr lang="en-US" altLang="zh-CN" sz="996" b="1" dirty="0" smtClean="0">
                <a:solidFill>
                  <a:srgbClr val="FF6600"/>
                </a:solidFill>
                <a:latin typeface="Microsoft YaHei UI" pitchFamily="18" charset="0"/>
                <a:cs typeface="Microsoft YaHei UI" pitchFamily="18" charset="0"/>
              </a:rPr>
              <a:t>1950.0%</a:t>
            </a:r>
          </a:p>
          <a:p>
            <a:pPr>
              <a:lnSpc>
                <a:spcPts val="1700"/>
              </a:lnSpc>
              <a:tabLst>
                <a:tab pos="38100" algn="l"/>
                <a:tab pos="50800" algn="l"/>
                <a:tab pos="88900" algn="l"/>
                <a:tab pos="101600" algn="l"/>
              </a:tabLst>
            </a:pPr>
            <a:r>
              <a:rPr lang="en-US" altLang="zh-CN" dirty="0" smtClean="0"/>
              <a:t>	</a:t>
            </a:r>
            <a:r>
              <a:rPr lang="en-US" altLang="zh-CN" sz="996" b="1" dirty="0" smtClean="0">
                <a:solidFill>
                  <a:srgbClr val="FF6600"/>
                </a:solidFill>
                <a:latin typeface="Microsoft YaHei UI" pitchFamily="18" charset="0"/>
                <a:cs typeface="Microsoft YaHei UI" pitchFamily="18" charset="0"/>
              </a:rPr>
              <a:t>333.3%</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92.9%</a:t>
            </a:r>
          </a:p>
          <a:p>
            <a:pPr>
              <a:lnSpc>
                <a:spcPts val="1700"/>
              </a:lnSpc>
              <a:tabLst>
                <a:tab pos="38100" algn="l"/>
                <a:tab pos="50800" algn="l"/>
                <a:tab pos="88900" algn="l"/>
                <a:tab pos="1016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66.7%</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-6.7%</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140.0%</a:t>
            </a:r>
          </a:p>
        </p:txBody>
      </p:sp>
      <p:sp>
        <p:nvSpPr>
          <p:cNvPr id="1033" name="TextBox 1"/>
          <p:cNvSpPr txBox="1"/>
          <p:nvPr/>
        </p:nvSpPr>
        <p:spPr>
          <a:xfrm>
            <a:off x="5829300" y="19304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2.36</a:t>
            </a:r>
          </a:p>
        </p:txBody>
      </p:sp>
      <p:sp>
        <p:nvSpPr>
          <p:cNvPr id="1034" name="TextBox 1"/>
          <p:cNvSpPr txBox="1"/>
          <p:nvPr/>
        </p:nvSpPr>
        <p:spPr>
          <a:xfrm>
            <a:off x="482600" y="4140200"/>
            <a:ext cx="8178800" cy="863600"/>
          </a:xfrm>
          <a:prstGeom prst="rect">
            <a:avLst/>
          </a:prstGeom>
          <a:noFill/>
        </p:spPr>
        <p:txBody>
          <a:bodyPr wrap="none" lIns="0" tIns="0" rIns="0" rtlCol="0">
            <a:spAutoFit/>
          </a:bodyPr>
          <a:lstStyle/>
          <a:p>
            <a:pPr>
              <a:lnSpc>
                <a:spcPts val="1300"/>
              </a:lnSpc>
              <a:tabLst>
                <a:tab pos="342900" algn="l"/>
                <a:tab pos="48895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42900" algn="l"/>
                <a:tab pos="4889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42900" algn="l"/>
                <a:tab pos="48895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1714500" y="1511300"/>
            <a:ext cx="3886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移动新闻应用用户覆盖量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p:txBody>
      </p:sp>
      <p:sp>
        <p:nvSpPr>
          <p:cNvPr id="1036" name="TextBox 1"/>
          <p:cNvSpPr txBox="1"/>
          <p:nvPr/>
        </p:nvSpPr>
        <p:spPr>
          <a:xfrm>
            <a:off x="6692900" y="1930400"/>
            <a:ext cx="1003300" cy="21336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腾讯新闻</a:t>
            </a:r>
          </a:p>
          <a:p>
            <a:pPr>
              <a:lnSpc>
                <a:spcPts val="1700"/>
              </a:lnSpc>
              <a:tabLst/>
            </a:pPr>
            <a:r>
              <a:rPr lang="en-US" altLang="zh-CN" sz="996" dirty="0" smtClean="0">
                <a:solidFill>
                  <a:srgbClr val="8087A4"/>
                </a:solidFill>
                <a:latin typeface="Microsoft YaHei UI" pitchFamily="18" charset="0"/>
                <a:cs typeface="Microsoft YaHei UI" pitchFamily="18" charset="0"/>
              </a:rPr>
              <a:t>今日头条</a:t>
            </a:r>
          </a:p>
          <a:p>
            <a:pPr>
              <a:lnSpc>
                <a:spcPts val="1700"/>
              </a:lnSpc>
              <a:tabLst/>
            </a:pPr>
            <a:r>
              <a:rPr lang="en-US" altLang="zh-CN" sz="996" dirty="0" smtClean="0">
                <a:solidFill>
                  <a:srgbClr val="8087A4"/>
                </a:solidFill>
                <a:latin typeface="Microsoft YaHei UI" pitchFamily="18" charset="0"/>
                <a:cs typeface="Microsoft YaHei UI" pitchFamily="18" charset="0"/>
              </a:rPr>
              <a:t>网易新闻</a:t>
            </a:r>
          </a:p>
          <a:p>
            <a:pPr>
              <a:lnSpc>
                <a:spcPts val="1700"/>
              </a:lnSpc>
              <a:tabLst/>
            </a:pPr>
            <a:r>
              <a:rPr lang="en-US" altLang="zh-CN" sz="998" dirty="0" smtClean="0">
                <a:solidFill>
                  <a:srgbClr val="8087A4"/>
                </a:solidFill>
                <a:latin typeface="Microsoft YaHei UI" pitchFamily="18" charset="0"/>
                <a:cs typeface="Microsoft YaHei UI" pitchFamily="18" charset="0"/>
              </a:rPr>
              <a:t>搜狐新闻</a:t>
            </a:r>
          </a:p>
          <a:p>
            <a:pPr>
              <a:lnSpc>
                <a:spcPts val="1700"/>
              </a:lnSpc>
              <a:tabLst/>
            </a:pPr>
            <a:r>
              <a:rPr lang="en-US" altLang="zh-CN" sz="996" dirty="0" smtClean="0">
                <a:solidFill>
                  <a:srgbClr val="8087A4"/>
                </a:solidFill>
                <a:latin typeface="Microsoft YaHei UI" pitchFamily="18" charset="0"/>
                <a:cs typeface="Microsoft YaHei UI" pitchFamily="18" charset="0"/>
              </a:rPr>
              <a:t>新闻资讯（小米）</a:t>
            </a:r>
          </a:p>
          <a:p>
            <a:pPr>
              <a:lnSpc>
                <a:spcPts val="1700"/>
              </a:lnSpc>
              <a:tabLst/>
            </a:pPr>
            <a:r>
              <a:rPr lang="en-US" altLang="zh-CN" sz="996" dirty="0" smtClean="0">
                <a:solidFill>
                  <a:srgbClr val="8087A4"/>
                </a:solidFill>
                <a:latin typeface="Microsoft YaHei UI" pitchFamily="18" charset="0"/>
                <a:cs typeface="Microsoft YaHei UI" pitchFamily="18" charset="0"/>
              </a:rPr>
              <a:t>Flipboard</a:t>
            </a:r>
          </a:p>
          <a:p>
            <a:pPr>
              <a:lnSpc>
                <a:spcPts val="1700"/>
              </a:lnSpc>
              <a:tabLst/>
            </a:pPr>
            <a:r>
              <a:rPr lang="en-US" altLang="zh-CN" sz="996" dirty="0" smtClean="0">
                <a:solidFill>
                  <a:srgbClr val="8087A4"/>
                </a:solidFill>
                <a:latin typeface="Microsoft YaHei UI" pitchFamily="18" charset="0"/>
                <a:cs typeface="Microsoft YaHei UI" pitchFamily="18" charset="0"/>
              </a:rPr>
              <a:t>凤凰新闻</a:t>
            </a:r>
          </a:p>
          <a:p>
            <a:pPr>
              <a:lnSpc>
                <a:spcPts val="1700"/>
              </a:lnSpc>
              <a:tabLst/>
            </a:pPr>
            <a:r>
              <a:rPr lang="en-US" altLang="zh-CN" sz="996" dirty="0" smtClean="0">
                <a:solidFill>
                  <a:srgbClr val="8087A4"/>
                </a:solidFill>
                <a:latin typeface="Microsoft YaHei UI" pitchFamily="18" charset="0"/>
                <a:cs typeface="Microsoft YaHei UI" pitchFamily="18" charset="0"/>
              </a:rPr>
              <a:t>新浪新闻</a:t>
            </a:r>
          </a:p>
          <a:p>
            <a:pPr>
              <a:lnSpc>
                <a:spcPts val="1700"/>
              </a:lnSpc>
              <a:tabLst/>
            </a:pPr>
            <a:r>
              <a:rPr lang="en-US" altLang="zh-CN" sz="996" dirty="0" smtClean="0">
                <a:solidFill>
                  <a:srgbClr val="8087A4"/>
                </a:solidFill>
                <a:latin typeface="Microsoft YaHei UI" pitchFamily="18" charset="0"/>
                <a:cs typeface="Microsoft YaHei UI" pitchFamily="18" charset="0"/>
              </a:rPr>
              <a:t>畅读</a:t>
            </a:r>
          </a:p>
          <a:p>
            <a:pPr>
              <a:lnSpc>
                <a:spcPts val="1700"/>
              </a:lnSpc>
              <a:tabLst/>
            </a:pPr>
            <a:r>
              <a:rPr lang="en-US" altLang="zh-CN" sz="996" dirty="0" smtClean="0">
                <a:solidFill>
                  <a:srgbClr val="8087A4"/>
                </a:solidFill>
                <a:latin typeface="Microsoft YaHei UI" pitchFamily="18" charset="0"/>
                <a:cs typeface="Microsoft YaHei UI" pitchFamily="18" charset="0"/>
              </a:rPr>
              <a:t>ZAKER</a:t>
            </a:r>
          </a:p>
        </p:txBody>
      </p:sp>
      <p:sp>
        <p:nvSpPr>
          <p:cNvPr id="1037" name="TextBox 1"/>
          <p:cNvSpPr txBox="1"/>
          <p:nvPr/>
        </p:nvSpPr>
        <p:spPr>
          <a:xfrm>
            <a:off x="774700" y="22352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12063" y="1459991"/>
            <a:ext cx="1799844" cy="457200"/>
          </a:xfrm>
          <a:custGeom>
            <a:avLst/>
            <a:gdLst>
              <a:gd name="connsiteX0" fmla="*/ 0 w 1799844"/>
              <a:gd name="connsiteY0" fmla="*/ 457200 h 457200"/>
              <a:gd name="connsiteX1" fmla="*/ 1799843 w 1799844"/>
              <a:gd name="connsiteY1" fmla="*/ 457200 h 457200"/>
              <a:gd name="connsiteX2" fmla="*/ 1799843 w 1799844"/>
              <a:gd name="connsiteY2" fmla="*/ 0 h 457200"/>
              <a:gd name="connsiteX3" fmla="*/ 0 w 1799844"/>
              <a:gd name="connsiteY3" fmla="*/ 0 h 457200"/>
              <a:gd name="connsiteX4" fmla="*/ 0 w 1799844"/>
              <a:gd name="connsiteY4" fmla="*/ 4572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4" h="457200">
                <a:moveTo>
                  <a:pt x="0" y="457200"/>
                </a:moveTo>
                <a:lnTo>
                  <a:pt x="1799843" y="457200"/>
                </a:lnTo>
                <a:lnTo>
                  <a:pt x="1799843" y="0"/>
                </a:lnTo>
                <a:lnTo>
                  <a:pt x="0" y="0"/>
                </a:lnTo>
                <a:lnTo>
                  <a:pt x="0" y="457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99872" y="1473708"/>
            <a:ext cx="1825751" cy="2726436"/>
          </a:xfrm>
          <a:custGeom>
            <a:avLst/>
            <a:gdLst>
              <a:gd name="connsiteX0" fmla="*/ 12954 w 1825751"/>
              <a:gd name="connsiteY0" fmla="*/ 2713482 h 2726436"/>
              <a:gd name="connsiteX1" fmla="*/ 1812798 w 1825751"/>
              <a:gd name="connsiteY1" fmla="*/ 2713482 h 2726436"/>
              <a:gd name="connsiteX2" fmla="*/ 1812798 w 1825751"/>
              <a:gd name="connsiteY2" fmla="*/ 12953 h 2726436"/>
              <a:gd name="connsiteX3" fmla="*/ 12954 w 1825751"/>
              <a:gd name="connsiteY3" fmla="*/ 12953 h 2726436"/>
              <a:gd name="connsiteX4" fmla="*/ 12954 w 1825751"/>
              <a:gd name="connsiteY4" fmla="*/ 2713482 h 2726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1" h="2726436">
                <a:moveTo>
                  <a:pt x="12954" y="2713482"/>
                </a:moveTo>
                <a:lnTo>
                  <a:pt x="1812798" y="2713482"/>
                </a:lnTo>
                <a:lnTo>
                  <a:pt x="1812798" y="12953"/>
                </a:lnTo>
                <a:lnTo>
                  <a:pt x="12954" y="12953"/>
                </a:lnTo>
                <a:lnTo>
                  <a:pt x="12954" y="2713482"/>
                </a:lnTo>
              </a:path>
            </a:pathLst>
          </a:custGeom>
          <a:solidFill>
            <a:srgbClr val="000000">
              <a:alpha val="0"/>
            </a:srgbClr>
          </a:solidFill>
          <a:ln w="25400">
            <a:solidFill>
              <a:srgbClr val="21A4F7">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712720" y="1488947"/>
            <a:ext cx="1801367" cy="457200"/>
          </a:xfrm>
          <a:custGeom>
            <a:avLst/>
            <a:gdLst>
              <a:gd name="connsiteX0" fmla="*/ 0 w 1801367"/>
              <a:gd name="connsiteY0" fmla="*/ 457200 h 457200"/>
              <a:gd name="connsiteX1" fmla="*/ 1801367 w 1801367"/>
              <a:gd name="connsiteY1" fmla="*/ 457200 h 457200"/>
              <a:gd name="connsiteX2" fmla="*/ 1801367 w 1801367"/>
              <a:gd name="connsiteY2" fmla="*/ 0 h 457200"/>
              <a:gd name="connsiteX3" fmla="*/ 0 w 1801367"/>
              <a:gd name="connsiteY3" fmla="*/ 0 h 457200"/>
              <a:gd name="connsiteX4" fmla="*/ 0 w 1801367"/>
              <a:gd name="connsiteY4" fmla="*/ 4572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01367" h="457200">
                <a:moveTo>
                  <a:pt x="0" y="457200"/>
                </a:moveTo>
                <a:lnTo>
                  <a:pt x="1801367" y="457200"/>
                </a:lnTo>
                <a:lnTo>
                  <a:pt x="1801367" y="0"/>
                </a:lnTo>
                <a:lnTo>
                  <a:pt x="0" y="0"/>
                </a:lnTo>
                <a:lnTo>
                  <a:pt x="0" y="457200"/>
                </a:ln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91383" y="1473708"/>
            <a:ext cx="1825751" cy="2726436"/>
          </a:xfrm>
          <a:custGeom>
            <a:avLst/>
            <a:gdLst>
              <a:gd name="connsiteX0" fmla="*/ 12954 w 1825751"/>
              <a:gd name="connsiteY0" fmla="*/ 2713482 h 2726436"/>
              <a:gd name="connsiteX1" fmla="*/ 1812798 w 1825751"/>
              <a:gd name="connsiteY1" fmla="*/ 2713482 h 2726436"/>
              <a:gd name="connsiteX2" fmla="*/ 1812798 w 1825751"/>
              <a:gd name="connsiteY2" fmla="*/ 12953 h 2726436"/>
              <a:gd name="connsiteX3" fmla="*/ 12954 w 1825751"/>
              <a:gd name="connsiteY3" fmla="*/ 12953 h 2726436"/>
              <a:gd name="connsiteX4" fmla="*/ 12954 w 1825751"/>
              <a:gd name="connsiteY4" fmla="*/ 2713482 h 2726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1" h="2726436">
                <a:moveTo>
                  <a:pt x="12954" y="2713482"/>
                </a:moveTo>
                <a:lnTo>
                  <a:pt x="1812798" y="2713482"/>
                </a:lnTo>
                <a:lnTo>
                  <a:pt x="1812798" y="12953"/>
                </a:lnTo>
                <a:lnTo>
                  <a:pt x="12954" y="12953"/>
                </a:lnTo>
                <a:lnTo>
                  <a:pt x="12954" y="2713482"/>
                </a:lnTo>
              </a:path>
            </a:pathLst>
          </a:custGeom>
          <a:solidFill>
            <a:srgbClr val="000000">
              <a:alpha val="0"/>
            </a:srgbClr>
          </a:solidFill>
          <a:ln w="25400">
            <a:solidFill>
              <a:srgbClr val="FFC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875276" y="1449324"/>
            <a:ext cx="1799843" cy="457199"/>
          </a:xfrm>
          <a:custGeom>
            <a:avLst/>
            <a:gdLst>
              <a:gd name="connsiteX0" fmla="*/ 0 w 1799843"/>
              <a:gd name="connsiteY0" fmla="*/ 457199 h 457199"/>
              <a:gd name="connsiteX1" fmla="*/ 1799843 w 1799843"/>
              <a:gd name="connsiteY1" fmla="*/ 457199 h 457199"/>
              <a:gd name="connsiteX2" fmla="*/ 1799843 w 1799843"/>
              <a:gd name="connsiteY2" fmla="*/ 0 h 457199"/>
              <a:gd name="connsiteX3" fmla="*/ 0 w 1799843"/>
              <a:gd name="connsiteY3" fmla="*/ 0 h 457199"/>
              <a:gd name="connsiteX4" fmla="*/ 0 w 1799843"/>
              <a:gd name="connsiteY4" fmla="*/ 457199 h 4571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3" h="457199">
                <a:moveTo>
                  <a:pt x="0" y="457199"/>
                </a:moveTo>
                <a:lnTo>
                  <a:pt x="1799843" y="457199"/>
                </a:lnTo>
                <a:lnTo>
                  <a:pt x="1799843" y="0"/>
                </a:lnTo>
                <a:lnTo>
                  <a:pt x="0" y="0"/>
                </a:lnTo>
                <a:lnTo>
                  <a:pt x="0" y="457199"/>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94131" y="1271016"/>
            <a:ext cx="422148" cy="422147"/>
          </a:xfrm>
          <a:custGeom>
            <a:avLst/>
            <a:gdLst>
              <a:gd name="connsiteX0" fmla="*/ 0 w 422148"/>
              <a:gd name="connsiteY0" fmla="*/ 211073 h 422147"/>
              <a:gd name="connsiteX1" fmla="*/ 211073 w 422148"/>
              <a:gd name="connsiteY1" fmla="*/ 0 h 422147"/>
              <a:gd name="connsiteX2" fmla="*/ 422148 w 422148"/>
              <a:gd name="connsiteY2" fmla="*/ 211073 h 422147"/>
              <a:gd name="connsiteX3" fmla="*/ 211073 w 422148"/>
              <a:gd name="connsiteY3" fmla="*/ 422148 h 422147"/>
              <a:gd name="connsiteX4" fmla="*/ 0 w 422148"/>
              <a:gd name="connsiteY4" fmla="*/ 211073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8" h="422147">
                <a:moveTo>
                  <a:pt x="0" y="211073"/>
                </a:moveTo>
                <a:cubicBezTo>
                  <a:pt x="0" y="94487"/>
                  <a:pt x="94500" y="0"/>
                  <a:pt x="211073" y="0"/>
                </a:cubicBezTo>
                <a:cubicBezTo>
                  <a:pt x="327647" y="0"/>
                  <a:pt x="422148" y="94487"/>
                  <a:pt x="422148" y="211073"/>
                </a:cubicBezTo>
                <a:cubicBezTo>
                  <a:pt x="422148" y="327659"/>
                  <a:pt x="327647" y="422148"/>
                  <a:pt x="211073" y="422148"/>
                </a:cubicBezTo>
                <a:cubicBezTo>
                  <a:pt x="94500" y="422148"/>
                  <a:pt x="0" y="327659"/>
                  <a:pt x="0" y="211073"/>
                </a:cubicBez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863084" y="1463040"/>
            <a:ext cx="1825752" cy="2726435"/>
          </a:xfrm>
          <a:custGeom>
            <a:avLst/>
            <a:gdLst>
              <a:gd name="connsiteX0" fmla="*/ 12953 w 1825752"/>
              <a:gd name="connsiteY0" fmla="*/ 2713481 h 2726435"/>
              <a:gd name="connsiteX1" fmla="*/ 1812797 w 1825752"/>
              <a:gd name="connsiteY1" fmla="*/ 2713481 h 2726435"/>
              <a:gd name="connsiteX2" fmla="*/ 1812797 w 1825752"/>
              <a:gd name="connsiteY2" fmla="*/ 12953 h 2726435"/>
              <a:gd name="connsiteX3" fmla="*/ 12953 w 1825752"/>
              <a:gd name="connsiteY3" fmla="*/ 12953 h 2726435"/>
              <a:gd name="connsiteX4" fmla="*/ 12953 w 1825752"/>
              <a:gd name="connsiteY4" fmla="*/ 2713481 h 2726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2" h="2726435">
                <a:moveTo>
                  <a:pt x="12953" y="2713481"/>
                </a:moveTo>
                <a:lnTo>
                  <a:pt x="1812797" y="2713481"/>
                </a:lnTo>
                <a:lnTo>
                  <a:pt x="1812797" y="12953"/>
                </a:lnTo>
                <a:lnTo>
                  <a:pt x="12953" y="12953"/>
                </a:lnTo>
                <a:lnTo>
                  <a:pt x="12953" y="2713481"/>
                </a:lnTo>
              </a:path>
            </a:pathLst>
          </a:custGeom>
          <a:solidFill>
            <a:srgbClr val="000000">
              <a:alpha val="0"/>
            </a:srgbClr>
          </a:solidFill>
          <a:ln w="25400">
            <a:solidFill>
              <a:srgbClr val="55BC3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537460" y="1298447"/>
            <a:ext cx="422147" cy="422147"/>
          </a:xfrm>
          <a:custGeom>
            <a:avLst/>
            <a:gdLst>
              <a:gd name="connsiteX0" fmla="*/ 0 w 422147"/>
              <a:gd name="connsiteY0" fmla="*/ 211074 h 422147"/>
              <a:gd name="connsiteX1" fmla="*/ 211073 w 422147"/>
              <a:gd name="connsiteY1" fmla="*/ 0 h 422147"/>
              <a:gd name="connsiteX2" fmla="*/ 422147 w 422147"/>
              <a:gd name="connsiteY2" fmla="*/ 211074 h 422147"/>
              <a:gd name="connsiteX3" fmla="*/ 211073 w 422147"/>
              <a:gd name="connsiteY3" fmla="*/ 422147 h 422147"/>
              <a:gd name="connsiteX4" fmla="*/ 0 w 422147"/>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7">
                <a:moveTo>
                  <a:pt x="0" y="211074"/>
                </a:moveTo>
                <a:cubicBezTo>
                  <a:pt x="0" y="94488"/>
                  <a:pt x="94488" y="0"/>
                  <a:pt x="211073" y="0"/>
                </a:cubicBezTo>
                <a:cubicBezTo>
                  <a:pt x="327660" y="0"/>
                  <a:pt x="422147" y="94488"/>
                  <a:pt x="422147" y="211074"/>
                </a:cubicBezTo>
                <a:cubicBezTo>
                  <a:pt x="422147" y="327659"/>
                  <a:pt x="327660" y="422147"/>
                  <a:pt x="211073" y="422147"/>
                </a:cubicBezTo>
                <a:cubicBezTo>
                  <a:pt x="94488" y="422147"/>
                  <a:pt x="0" y="327659"/>
                  <a:pt x="0" y="211074"/>
                </a:cubicBez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719828" y="1298447"/>
            <a:ext cx="420623" cy="422147"/>
          </a:xfrm>
          <a:custGeom>
            <a:avLst/>
            <a:gdLst>
              <a:gd name="connsiteX0" fmla="*/ 0 w 420623"/>
              <a:gd name="connsiteY0" fmla="*/ 211074 h 422147"/>
              <a:gd name="connsiteX1" fmla="*/ 210311 w 420623"/>
              <a:gd name="connsiteY1" fmla="*/ 0 h 422147"/>
              <a:gd name="connsiteX2" fmla="*/ 420623 w 420623"/>
              <a:gd name="connsiteY2" fmla="*/ 211074 h 422147"/>
              <a:gd name="connsiteX3" fmla="*/ 210311 w 420623"/>
              <a:gd name="connsiteY3" fmla="*/ 422147 h 422147"/>
              <a:gd name="connsiteX4" fmla="*/ 0 w 420623"/>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0623" h="422147">
                <a:moveTo>
                  <a:pt x="0" y="211074"/>
                </a:moveTo>
                <a:cubicBezTo>
                  <a:pt x="0" y="94488"/>
                  <a:pt x="94106" y="0"/>
                  <a:pt x="210311" y="0"/>
                </a:cubicBezTo>
                <a:cubicBezTo>
                  <a:pt x="326516" y="0"/>
                  <a:pt x="420623" y="94488"/>
                  <a:pt x="420623" y="211074"/>
                </a:cubicBezTo>
                <a:cubicBezTo>
                  <a:pt x="420623" y="327659"/>
                  <a:pt x="326516" y="422147"/>
                  <a:pt x="210311" y="422147"/>
                </a:cubicBezTo>
                <a:cubicBezTo>
                  <a:pt x="94106" y="422147"/>
                  <a:pt x="0" y="327659"/>
                  <a:pt x="0" y="211074"/>
                </a:cubicBez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019543" y="1449324"/>
            <a:ext cx="1799844" cy="457199"/>
          </a:xfrm>
          <a:custGeom>
            <a:avLst/>
            <a:gdLst>
              <a:gd name="connsiteX0" fmla="*/ 0 w 1799844"/>
              <a:gd name="connsiteY0" fmla="*/ 457199 h 457199"/>
              <a:gd name="connsiteX1" fmla="*/ 1799844 w 1799844"/>
              <a:gd name="connsiteY1" fmla="*/ 457199 h 457199"/>
              <a:gd name="connsiteX2" fmla="*/ 1799844 w 1799844"/>
              <a:gd name="connsiteY2" fmla="*/ 0 h 457199"/>
              <a:gd name="connsiteX3" fmla="*/ 0 w 1799844"/>
              <a:gd name="connsiteY3" fmla="*/ 0 h 457199"/>
              <a:gd name="connsiteX4" fmla="*/ 0 w 1799844"/>
              <a:gd name="connsiteY4" fmla="*/ 457199 h 4571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4" h="457199">
                <a:moveTo>
                  <a:pt x="0" y="457199"/>
                </a:moveTo>
                <a:lnTo>
                  <a:pt x="1799844" y="457199"/>
                </a:lnTo>
                <a:lnTo>
                  <a:pt x="1799844" y="0"/>
                </a:lnTo>
                <a:lnTo>
                  <a:pt x="0" y="0"/>
                </a:lnTo>
                <a:lnTo>
                  <a:pt x="0" y="457199"/>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007352" y="1463040"/>
            <a:ext cx="1827275" cy="2726435"/>
          </a:xfrm>
          <a:custGeom>
            <a:avLst/>
            <a:gdLst>
              <a:gd name="connsiteX0" fmla="*/ 12954 w 1827275"/>
              <a:gd name="connsiteY0" fmla="*/ 2713481 h 2726435"/>
              <a:gd name="connsiteX1" fmla="*/ 1814321 w 1827275"/>
              <a:gd name="connsiteY1" fmla="*/ 2713481 h 2726435"/>
              <a:gd name="connsiteX2" fmla="*/ 1814321 w 1827275"/>
              <a:gd name="connsiteY2" fmla="*/ 12953 h 2726435"/>
              <a:gd name="connsiteX3" fmla="*/ 12954 w 1827275"/>
              <a:gd name="connsiteY3" fmla="*/ 12953 h 2726435"/>
              <a:gd name="connsiteX4" fmla="*/ 12954 w 1827275"/>
              <a:gd name="connsiteY4" fmla="*/ 2713481 h 2726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275" h="2726435">
                <a:moveTo>
                  <a:pt x="12954" y="2713481"/>
                </a:moveTo>
                <a:lnTo>
                  <a:pt x="1814321" y="2713481"/>
                </a:lnTo>
                <a:lnTo>
                  <a:pt x="1814321" y="12953"/>
                </a:lnTo>
                <a:lnTo>
                  <a:pt x="12954" y="12953"/>
                </a:lnTo>
                <a:lnTo>
                  <a:pt x="12954" y="2713481"/>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864095" y="1298447"/>
            <a:ext cx="422147" cy="422147"/>
          </a:xfrm>
          <a:custGeom>
            <a:avLst/>
            <a:gdLst>
              <a:gd name="connsiteX0" fmla="*/ 0 w 422147"/>
              <a:gd name="connsiteY0" fmla="*/ 211074 h 422147"/>
              <a:gd name="connsiteX1" fmla="*/ 211073 w 422147"/>
              <a:gd name="connsiteY1" fmla="*/ 0 h 422147"/>
              <a:gd name="connsiteX2" fmla="*/ 422147 w 422147"/>
              <a:gd name="connsiteY2" fmla="*/ 211074 h 422147"/>
              <a:gd name="connsiteX3" fmla="*/ 211073 w 422147"/>
              <a:gd name="connsiteY3" fmla="*/ 422147 h 422147"/>
              <a:gd name="connsiteX4" fmla="*/ 0 w 422147"/>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7">
                <a:moveTo>
                  <a:pt x="0" y="211074"/>
                </a:moveTo>
                <a:cubicBezTo>
                  <a:pt x="0" y="94488"/>
                  <a:pt x="94488" y="0"/>
                  <a:pt x="211073" y="0"/>
                </a:cubicBezTo>
                <a:cubicBezTo>
                  <a:pt x="327660" y="0"/>
                  <a:pt x="422147" y="94488"/>
                  <a:pt x="422147" y="211074"/>
                </a:cubicBezTo>
                <a:cubicBezTo>
                  <a:pt x="422147" y="327659"/>
                  <a:pt x="327660" y="422147"/>
                  <a:pt x="211073" y="422147"/>
                </a:cubicBezTo>
                <a:cubicBezTo>
                  <a:pt x="94488" y="422147"/>
                  <a:pt x="0" y="327659"/>
                  <a:pt x="0" y="211074"/>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移动新闻行业热点：移动新闻用户的个性化需求增强，行业社交化、垂直化趋势明显，社交等应用、智</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能终端作为软、硬件的入口，对移动新闻的导流作用明显</a:t>
            </a:r>
          </a:p>
        </p:txBody>
      </p:sp>
      <p:sp>
        <p:nvSpPr>
          <p:cNvPr id="18" name="TextBox 1"/>
          <p:cNvSpPr txBox="1"/>
          <p:nvPr/>
        </p:nvSpPr>
        <p:spPr>
          <a:xfrm>
            <a:off x="635000" y="2286000"/>
            <a:ext cx="15367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ZAKER、鲜果等新闻应</a:t>
            </a:r>
          </a:p>
          <a:p>
            <a:pPr>
              <a:lnSpc>
                <a:spcPts val="1800"/>
              </a:lnSpc>
              <a:tabLst/>
            </a:pPr>
            <a:r>
              <a:rPr lang="en-US" altLang="zh-CN" sz="1202" dirty="0" smtClean="0">
                <a:solidFill>
                  <a:srgbClr val="8087A4"/>
                </a:solidFill>
                <a:latin typeface="Microsoft YaHei UI" pitchFamily="18" charset="0"/>
                <a:cs typeface="Microsoft YaHei UI" pitchFamily="18" charset="0"/>
              </a:rPr>
              <a:t>用主打个性化定制，腾</a:t>
            </a:r>
          </a:p>
          <a:p>
            <a:pPr>
              <a:lnSpc>
                <a:spcPts val="1800"/>
              </a:lnSpc>
              <a:tabLst/>
            </a:pPr>
            <a:r>
              <a:rPr lang="en-US" altLang="zh-CN" sz="1200" dirty="0" smtClean="0">
                <a:solidFill>
                  <a:srgbClr val="8087A4"/>
                </a:solidFill>
                <a:latin typeface="Microsoft YaHei UI" pitchFamily="18" charset="0"/>
                <a:cs typeface="Microsoft YaHei UI" pitchFamily="18" charset="0"/>
              </a:rPr>
              <a:t>讯新闻等综合新闻应用</a:t>
            </a:r>
          </a:p>
          <a:p>
            <a:pPr>
              <a:lnSpc>
                <a:spcPts val="1800"/>
              </a:lnSpc>
              <a:tabLst/>
            </a:pPr>
            <a:r>
              <a:rPr lang="en-US" altLang="zh-CN" sz="1200" dirty="0" smtClean="0">
                <a:solidFill>
                  <a:srgbClr val="8087A4"/>
                </a:solidFill>
                <a:latin typeface="Microsoft YaHei UI" pitchFamily="18" charset="0"/>
                <a:cs typeface="Microsoft YaHei UI" pitchFamily="18" charset="0"/>
              </a:rPr>
              <a:t>亦有订阅功能，移动时</a:t>
            </a:r>
          </a:p>
          <a:p>
            <a:pPr>
              <a:lnSpc>
                <a:spcPts val="1800"/>
              </a:lnSpc>
              <a:tabLst/>
            </a:pPr>
            <a:r>
              <a:rPr lang="en-US" altLang="zh-CN" sz="1200" dirty="0" smtClean="0">
                <a:solidFill>
                  <a:srgbClr val="8087A4"/>
                </a:solidFill>
                <a:latin typeface="Microsoft YaHei UI" pitchFamily="18" charset="0"/>
                <a:cs typeface="Microsoft YaHei UI" pitchFamily="18" charset="0"/>
              </a:rPr>
              <a:t>代的新闻不再是被动阅</a:t>
            </a:r>
          </a:p>
          <a:p>
            <a:pPr>
              <a:lnSpc>
                <a:spcPts val="1800"/>
              </a:lnSpc>
              <a:tabLst/>
            </a:pPr>
            <a:r>
              <a:rPr lang="en-US" altLang="zh-CN" sz="1200" dirty="0" smtClean="0">
                <a:solidFill>
                  <a:srgbClr val="8087A4"/>
                </a:solidFill>
                <a:latin typeface="Microsoft YaHei UI" pitchFamily="18" charset="0"/>
                <a:cs typeface="Microsoft YaHei UI" pitchFamily="18" charset="0"/>
              </a:rPr>
              <a:t>读，而是与兴趣匹配</a:t>
            </a:r>
          </a:p>
        </p:txBody>
      </p:sp>
      <p:sp>
        <p:nvSpPr>
          <p:cNvPr id="19" name="TextBox 1"/>
          <p:cNvSpPr txBox="1"/>
          <p:nvPr/>
        </p:nvSpPr>
        <p:spPr>
          <a:xfrm>
            <a:off x="419100" y="13081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20" name="TextBox 1"/>
          <p:cNvSpPr txBox="1"/>
          <p:nvPr/>
        </p:nvSpPr>
        <p:spPr>
          <a:xfrm>
            <a:off x="26670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
        <p:nvSpPr>
          <p:cNvPr id="21" name="TextBox 1"/>
          <p:cNvSpPr txBox="1"/>
          <p:nvPr/>
        </p:nvSpPr>
        <p:spPr>
          <a:xfrm>
            <a:off x="48514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3</a:t>
            </a:r>
          </a:p>
        </p:txBody>
      </p:sp>
      <p:sp>
        <p:nvSpPr>
          <p:cNvPr id="22" name="TextBox 1"/>
          <p:cNvSpPr txBox="1"/>
          <p:nvPr/>
        </p:nvSpPr>
        <p:spPr>
          <a:xfrm>
            <a:off x="49911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时政类、财经类、科技</a:t>
            </a:r>
          </a:p>
          <a:p>
            <a:pPr>
              <a:lnSpc>
                <a:spcPts val="1800"/>
              </a:lnSpc>
              <a:tabLst/>
            </a:pPr>
            <a:r>
              <a:rPr lang="en-US" altLang="zh-CN" sz="1202" dirty="0" smtClean="0">
                <a:solidFill>
                  <a:srgbClr val="8087A4"/>
                </a:solidFill>
                <a:latin typeface="Microsoft YaHei UI" pitchFamily="18" charset="0"/>
                <a:cs typeface="Microsoft YaHei UI" pitchFamily="18" charset="0"/>
              </a:rPr>
              <a:t>类垂直新闻应用，因其</a:t>
            </a:r>
          </a:p>
          <a:p>
            <a:pPr>
              <a:lnSpc>
                <a:spcPts val="1800"/>
              </a:lnSpc>
              <a:tabLst/>
            </a:pPr>
            <a:r>
              <a:rPr lang="en-US" altLang="zh-CN" sz="1200" dirty="0" smtClean="0">
                <a:solidFill>
                  <a:srgbClr val="8087A4"/>
                </a:solidFill>
                <a:latin typeface="Microsoft YaHei UI" pitchFamily="18" charset="0"/>
                <a:cs typeface="Microsoft YaHei UI" pitchFamily="18" charset="0"/>
              </a:rPr>
              <a:t>特殊属性得到细分用户</a:t>
            </a:r>
          </a:p>
          <a:p>
            <a:pPr>
              <a:lnSpc>
                <a:spcPts val="1800"/>
              </a:lnSpc>
              <a:tabLst/>
            </a:pPr>
            <a:r>
              <a:rPr lang="en-US" altLang="zh-CN" sz="1200" dirty="0" smtClean="0">
                <a:solidFill>
                  <a:srgbClr val="8087A4"/>
                </a:solidFill>
                <a:latin typeface="Microsoft YaHei UI" pitchFamily="18" charset="0"/>
                <a:cs typeface="Microsoft YaHei UI" pitchFamily="18" charset="0"/>
              </a:rPr>
              <a:t>高度关注，用户量和活</a:t>
            </a:r>
          </a:p>
          <a:p>
            <a:pPr>
              <a:lnSpc>
                <a:spcPts val="1800"/>
              </a:lnSpc>
              <a:tabLst/>
            </a:pPr>
            <a:r>
              <a:rPr lang="en-US" altLang="zh-CN" sz="1200" dirty="0" smtClean="0">
                <a:solidFill>
                  <a:srgbClr val="8087A4"/>
                </a:solidFill>
                <a:latin typeface="Microsoft YaHei UI" pitchFamily="18" charset="0"/>
                <a:cs typeface="Microsoft YaHei UI" pitchFamily="18" charset="0"/>
              </a:rPr>
              <a:t>跃次数增长趋势良好，</a:t>
            </a:r>
          </a:p>
          <a:p>
            <a:pPr>
              <a:lnSpc>
                <a:spcPts val="1800"/>
              </a:lnSpc>
              <a:tabLst/>
            </a:pPr>
            <a:r>
              <a:rPr lang="en-US" altLang="zh-CN" sz="1200" dirty="0" smtClean="0">
                <a:solidFill>
                  <a:srgbClr val="8087A4"/>
                </a:solidFill>
                <a:latin typeface="Microsoft YaHei UI" pitchFamily="18" charset="0"/>
                <a:cs typeface="Microsoft YaHei UI" pitchFamily="18" charset="0"/>
              </a:rPr>
              <a:t>成为移动新闻领域的新</a:t>
            </a:r>
          </a:p>
        </p:txBody>
      </p:sp>
      <p:sp>
        <p:nvSpPr>
          <p:cNvPr id="23" name="TextBox 1"/>
          <p:cNvSpPr txBox="1"/>
          <p:nvPr/>
        </p:nvSpPr>
        <p:spPr>
          <a:xfrm>
            <a:off x="825500" y="3721100"/>
            <a:ext cx="7835900" cy="1282700"/>
          </a:xfrm>
          <a:prstGeom prst="rect">
            <a:avLst/>
          </a:prstGeom>
          <a:noFill/>
        </p:spPr>
        <p:txBody>
          <a:bodyPr wrap="none" lIns="0" tIns="0" rIns="0" rtlCol="0">
            <a:spAutoFit/>
          </a:bodyPr>
          <a:lstStyle/>
          <a:p>
            <a:pPr>
              <a:lnSpc>
                <a:spcPts val="1500"/>
              </a:lnSpc>
              <a:tabLst>
                <a:tab pos="4165600" algn="l"/>
                <a:tab pos="4546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机会</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4165600" algn="l"/>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165600" algn="l"/>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28448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移动新闻应用基本上都</a:t>
            </a:r>
          </a:p>
          <a:p>
            <a:pPr>
              <a:lnSpc>
                <a:spcPts val="1800"/>
              </a:lnSpc>
              <a:tabLst/>
            </a:pPr>
            <a:r>
              <a:rPr lang="en-US" altLang="zh-CN" sz="1202" dirty="0" smtClean="0">
                <a:solidFill>
                  <a:srgbClr val="8087A4"/>
                </a:solidFill>
                <a:latin typeface="Microsoft YaHei UI" pitchFamily="18" charset="0"/>
                <a:cs typeface="Microsoft YaHei UI" pitchFamily="18" charset="0"/>
              </a:rPr>
              <a:t>具有社交分享的功能，</a:t>
            </a:r>
          </a:p>
          <a:p>
            <a:pPr>
              <a:lnSpc>
                <a:spcPts val="1800"/>
              </a:lnSpc>
              <a:tabLst/>
            </a:pPr>
            <a:r>
              <a:rPr lang="en-US" altLang="zh-CN" sz="1200" dirty="0" smtClean="0">
                <a:solidFill>
                  <a:srgbClr val="8087A4"/>
                </a:solidFill>
                <a:latin typeface="Microsoft YaHei UI" pitchFamily="18" charset="0"/>
                <a:cs typeface="Microsoft YaHei UI" pitchFamily="18" charset="0"/>
              </a:rPr>
              <a:t>移动时代更注重用户的</a:t>
            </a:r>
          </a:p>
          <a:p>
            <a:pPr>
              <a:lnSpc>
                <a:spcPts val="1800"/>
              </a:lnSpc>
              <a:tabLst/>
            </a:pPr>
            <a:r>
              <a:rPr lang="en-US" altLang="zh-CN" sz="1200" dirty="0" smtClean="0">
                <a:solidFill>
                  <a:srgbClr val="8087A4"/>
                </a:solidFill>
                <a:latin typeface="Microsoft YaHei UI" pitchFamily="18" charset="0"/>
                <a:cs typeface="Microsoft YaHei UI" pitchFamily="18" charset="0"/>
              </a:rPr>
              <a:t>互联，互动性和分享性</a:t>
            </a:r>
          </a:p>
          <a:p>
            <a:pPr>
              <a:lnSpc>
                <a:spcPts val="1800"/>
              </a:lnSpc>
              <a:tabLst/>
            </a:pPr>
            <a:r>
              <a:rPr lang="en-US" altLang="zh-CN" sz="1200" dirty="0" smtClean="0">
                <a:solidFill>
                  <a:srgbClr val="8087A4"/>
                </a:solidFill>
                <a:latin typeface="Microsoft YaHei UI" pitchFamily="18" charset="0"/>
                <a:cs typeface="Microsoft YaHei UI" pitchFamily="18" charset="0"/>
              </a:rPr>
              <a:t>在移动新闻应用的重要</a:t>
            </a:r>
          </a:p>
          <a:p>
            <a:pPr>
              <a:lnSpc>
                <a:spcPts val="1800"/>
              </a:lnSpc>
              <a:tabLst/>
            </a:pPr>
            <a:r>
              <a:rPr lang="en-US" altLang="zh-CN" sz="1200" dirty="0" smtClean="0">
                <a:solidFill>
                  <a:srgbClr val="8087A4"/>
                </a:solidFill>
                <a:latin typeface="Microsoft YaHei UI" pitchFamily="18" charset="0"/>
                <a:cs typeface="Microsoft YaHei UI" pitchFamily="18" charset="0"/>
              </a:rPr>
              <a:t>性增加</a:t>
            </a:r>
          </a:p>
        </p:txBody>
      </p:sp>
      <p:sp>
        <p:nvSpPr>
          <p:cNvPr id="25" name="TextBox 1"/>
          <p:cNvSpPr txBox="1"/>
          <p:nvPr/>
        </p:nvSpPr>
        <p:spPr>
          <a:xfrm>
            <a:off x="571500" y="1524000"/>
            <a:ext cx="1612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个性定制需求增强</a:t>
            </a:r>
          </a:p>
        </p:txBody>
      </p:sp>
      <p:sp>
        <p:nvSpPr>
          <p:cNvPr id="26" name="TextBox 1"/>
          <p:cNvSpPr txBox="1"/>
          <p:nvPr/>
        </p:nvSpPr>
        <p:spPr>
          <a:xfrm>
            <a:off x="2895600" y="1524000"/>
            <a:ext cx="14097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社交化趋势明显</a:t>
            </a:r>
          </a:p>
        </p:txBody>
      </p:sp>
      <p:sp>
        <p:nvSpPr>
          <p:cNvPr id="27" name="TextBox 1"/>
          <p:cNvSpPr txBox="1"/>
          <p:nvPr/>
        </p:nvSpPr>
        <p:spPr>
          <a:xfrm>
            <a:off x="4991100" y="1524000"/>
            <a:ext cx="1612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垂直领域蓬勃发展</a:t>
            </a:r>
          </a:p>
        </p:txBody>
      </p:sp>
      <p:sp>
        <p:nvSpPr>
          <p:cNvPr id="28" name="TextBox 1"/>
          <p:cNvSpPr txBox="1"/>
          <p:nvPr/>
        </p:nvSpPr>
        <p:spPr>
          <a:xfrm>
            <a:off x="69723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4</a:t>
            </a:r>
          </a:p>
        </p:txBody>
      </p:sp>
      <p:sp>
        <p:nvSpPr>
          <p:cNvPr id="29" name="TextBox 1"/>
          <p:cNvSpPr txBox="1"/>
          <p:nvPr/>
        </p:nvSpPr>
        <p:spPr>
          <a:xfrm>
            <a:off x="71247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腾讯新闻、新闻资讯</a:t>
            </a:r>
          </a:p>
          <a:p>
            <a:pPr>
              <a:lnSpc>
                <a:spcPts val="1800"/>
              </a:lnSpc>
              <a:tabLst/>
            </a:pPr>
            <a:r>
              <a:rPr lang="en-US" altLang="zh-CN" sz="1202" dirty="0" smtClean="0">
                <a:solidFill>
                  <a:srgbClr val="8087A4"/>
                </a:solidFill>
                <a:latin typeface="Microsoft YaHei UI" pitchFamily="18" charset="0"/>
                <a:cs typeface="Microsoft YaHei UI" pitchFamily="18" charset="0"/>
              </a:rPr>
              <a:t>（小米）分别凭借强势</a:t>
            </a:r>
          </a:p>
          <a:p>
            <a:pPr>
              <a:lnSpc>
                <a:spcPts val="1800"/>
              </a:lnSpc>
              <a:tabLst/>
            </a:pPr>
            <a:r>
              <a:rPr lang="en-US" altLang="zh-CN" sz="1200" dirty="0" smtClean="0">
                <a:solidFill>
                  <a:srgbClr val="8087A4"/>
                </a:solidFill>
                <a:latin typeface="Microsoft YaHei UI" pitchFamily="18" charset="0"/>
                <a:cs typeface="Microsoft YaHei UI" pitchFamily="18" charset="0"/>
              </a:rPr>
              <a:t>应用和智能终端导流，</a:t>
            </a:r>
          </a:p>
          <a:p>
            <a:pPr>
              <a:lnSpc>
                <a:spcPts val="1800"/>
              </a:lnSpc>
              <a:tabLst/>
            </a:pPr>
            <a:r>
              <a:rPr lang="en-US" altLang="zh-CN" sz="1200" dirty="0" smtClean="0">
                <a:solidFill>
                  <a:srgbClr val="8087A4"/>
                </a:solidFill>
                <a:latin typeface="Microsoft YaHei UI" pitchFamily="18" charset="0"/>
                <a:cs typeface="Microsoft YaHei UI" pitchFamily="18" charset="0"/>
              </a:rPr>
              <a:t>增速良好，未来入口将</a:t>
            </a:r>
          </a:p>
          <a:p>
            <a:pPr>
              <a:lnSpc>
                <a:spcPts val="1800"/>
              </a:lnSpc>
              <a:tabLst/>
            </a:pPr>
            <a:r>
              <a:rPr lang="en-US" altLang="zh-CN" sz="1200" dirty="0" smtClean="0">
                <a:solidFill>
                  <a:srgbClr val="8087A4"/>
                </a:solidFill>
                <a:latin typeface="Microsoft YaHei UI" pitchFamily="18" charset="0"/>
                <a:cs typeface="Microsoft YaHei UI" pitchFamily="18" charset="0"/>
              </a:rPr>
              <a:t>成为影响移动新闻应用</a:t>
            </a:r>
          </a:p>
          <a:p>
            <a:pPr>
              <a:lnSpc>
                <a:spcPts val="1800"/>
              </a:lnSpc>
              <a:tabLst/>
            </a:pPr>
            <a:r>
              <a:rPr lang="en-US" altLang="zh-CN" sz="1200" dirty="0" smtClean="0">
                <a:solidFill>
                  <a:srgbClr val="8087A4"/>
                </a:solidFill>
                <a:latin typeface="Microsoft YaHei UI" pitchFamily="18" charset="0"/>
                <a:cs typeface="Microsoft YaHei UI" pitchFamily="18" charset="0"/>
              </a:rPr>
              <a:t>发展的关键因素之一</a:t>
            </a:r>
          </a:p>
        </p:txBody>
      </p:sp>
      <p:sp>
        <p:nvSpPr>
          <p:cNvPr id="30" name="TextBox 1"/>
          <p:cNvSpPr txBox="1"/>
          <p:nvPr/>
        </p:nvSpPr>
        <p:spPr>
          <a:xfrm>
            <a:off x="7251700" y="1524000"/>
            <a:ext cx="14097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强入口导流明显</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841247" y="3421379"/>
            <a:ext cx="356616" cy="409955"/>
          </a:xfrm>
          <a:custGeom>
            <a:avLst/>
            <a:gdLst>
              <a:gd name="connsiteX0" fmla="*/ 0 w 356616"/>
              <a:gd name="connsiteY0" fmla="*/ 0 h 409955"/>
              <a:gd name="connsiteX1" fmla="*/ 356616 w 356616"/>
              <a:gd name="connsiteY1" fmla="*/ 0 h 409955"/>
              <a:gd name="connsiteX2" fmla="*/ 356616 w 356616"/>
              <a:gd name="connsiteY2" fmla="*/ 409955 h 409955"/>
              <a:gd name="connsiteX3" fmla="*/ 0 w 356616"/>
              <a:gd name="connsiteY3" fmla="*/ 409955 h 409955"/>
              <a:gd name="connsiteX4" fmla="*/ 0 w 356616"/>
              <a:gd name="connsiteY4" fmla="*/ 0 h 4099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409955">
                <a:moveTo>
                  <a:pt x="0" y="0"/>
                </a:moveTo>
                <a:lnTo>
                  <a:pt x="356616" y="0"/>
                </a:lnTo>
                <a:lnTo>
                  <a:pt x="356616" y="409955"/>
                </a:lnTo>
                <a:lnTo>
                  <a:pt x="0" y="4099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484375" y="3331464"/>
            <a:ext cx="356616" cy="499871"/>
          </a:xfrm>
          <a:custGeom>
            <a:avLst/>
            <a:gdLst>
              <a:gd name="connsiteX0" fmla="*/ 0 w 356616"/>
              <a:gd name="connsiteY0" fmla="*/ 0 h 499871"/>
              <a:gd name="connsiteX1" fmla="*/ 356616 w 356616"/>
              <a:gd name="connsiteY1" fmla="*/ 0 h 499871"/>
              <a:gd name="connsiteX2" fmla="*/ 356616 w 356616"/>
              <a:gd name="connsiteY2" fmla="*/ 499871 h 499871"/>
              <a:gd name="connsiteX3" fmla="*/ 0 w 356616"/>
              <a:gd name="connsiteY3" fmla="*/ 499871 h 499871"/>
              <a:gd name="connsiteX4" fmla="*/ 0 w 356616"/>
              <a:gd name="connsiteY4" fmla="*/ 0 h 4998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499871">
                <a:moveTo>
                  <a:pt x="0" y="0"/>
                </a:moveTo>
                <a:lnTo>
                  <a:pt x="356616" y="0"/>
                </a:lnTo>
                <a:lnTo>
                  <a:pt x="356616" y="499871"/>
                </a:lnTo>
                <a:lnTo>
                  <a:pt x="0" y="49987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125979" y="3287267"/>
            <a:ext cx="356616" cy="544067"/>
          </a:xfrm>
          <a:custGeom>
            <a:avLst/>
            <a:gdLst>
              <a:gd name="connsiteX0" fmla="*/ 0 w 356616"/>
              <a:gd name="connsiteY0" fmla="*/ 0 h 544067"/>
              <a:gd name="connsiteX1" fmla="*/ 356616 w 356616"/>
              <a:gd name="connsiteY1" fmla="*/ 0 h 544067"/>
              <a:gd name="connsiteX2" fmla="*/ 356616 w 356616"/>
              <a:gd name="connsiteY2" fmla="*/ 544067 h 544067"/>
              <a:gd name="connsiteX3" fmla="*/ 0 w 356616"/>
              <a:gd name="connsiteY3" fmla="*/ 544067 h 544067"/>
              <a:gd name="connsiteX4" fmla="*/ 0 w 356616"/>
              <a:gd name="connsiteY4" fmla="*/ 0 h 5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544067">
                <a:moveTo>
                  <a:pt x="0" y="0"/>
                </a:moveTo>
                <a:lnTo>
                  <a:pt x="356616" y="0"/>
                </a:lnTo>
                <a:lnTo>
                  <a:pt x="356616" y="544067"/>
                </a:lnTo>
                <a:lnTo>
                  <a:pt x="0" y="5440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767583" y="3307079"/>
            <a:ext cx="358139" cy="524255"/>
          </a:xfrm>
          <a:custGeom>
            <a:avLst/>
            <a:gdLst>
              <a:gd name="connsiteX0" fmla="*/ 0 w 358139"/>
              <a:gd name="connsiteY0" fmla="*/ 0 h 524255"/>
              <a:gd name="connsiteX1" fmla="*/ 358139 w 358139"/>
              <a:gd name="connsiteY1" fmla="*/ 0 h 524255"/>
              <a:gd name="connsiteX2" fmla="*/ 358139 w 358139"/>
              <a:gd name="connsiteY2" fmla="*/ 524255 h 524255"/>
              <a:gd name="connsiteX3" fmla="*/ 0 w 358139"/>
              <a:gd name="connsiteY3" fmla="*/ 524255 h 524255"/>
              <a:gd name="connsiteX4" fmla="*/ 0 w 358139"/>
              <a:gd name="connsiteY4" fmla="*/ 0 h 5242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39" h="524255">
                <a:moveTo>
                  <a:pt x="0" y="0"/>
                </a:moveTo>
                <a:lnTo>
                  <a:pt x="358139" y="0"/>
                </a:lnTo>
                <a:lnTo>
                  <a:pt x="358139" y="524255"/>
                </a:lnTo>
                <a:lnTo>
                  <a:pt x="0" y="5242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10711" y="3288791"/>
            <a:ext cx="356616" cy="542544"/>
          </a:xfrm>
          <a:custGeom>
            <a:avLst/>
            <a:gdLst>
              <a:gd name="connsiteX0" fmla="*/ 0 w 356616"/>
              <a:gd name="connsiteY0" fmla="*/ 0 h 542544"/>
              <a:gd name="connsiteX1" fmla="*/ 356616 w 356616"/>
              <a:gd name="connsiteY1" fmla="*/ 0 h 542544"/>
              <a:gd name="connsiteX2" fmla="*/ 356616 w 356616"/>
              <a:gd name="connsiteY2" fmla="*/ 542544 h 542544"/>
              <a:gd name="connsiteX3" fmla="*/ 0 w 356616"/>
              <a:gd name="connsiteY3" fmla="*/ 542544 h 542544"/>
              <a:gd name="connsiteX4" fmla="*/ 0 w 356616"/>
              <a:gd name="connsiteY4" fmla="*/ 0 h 5425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542544">
                <a:moveTo>
                  <a:pt x="0" y="0"/>
                </a:moveTo>
                <a:lnTo>
                  <a:pt x="356616" y="0"/>
                </a:lnTo>
                <a:lnTo>
                  <a:pt x="356616" y="542544"/>
                </a:lnTo>
                <a:lnTo>
                  <a:pt x="0" y="5425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52315" y="3174492"/>
            <a:ext cx="356616" cy="656843"/>
          </a:xfrm>
          <a:custGeom>
            <a:avLst/>
            <a:gdLst>
              <a:gd name="connsiteX0" fmla="*/ 0 w 356616"/>
              <a:gd name="connsiteY0" fmla="*/ 0 h 656843"/>
              <a:gd name="connsiteX1" fmla="*/ 356616 w 356616"/>
              <a:gd name="connsiteY1" fmla="*/ 0 h 656843"/>
              <a:gd name="connsiteX2" fmla="*/ 356616 w 356616"/>
              <a:gd name="connsiteY2" fmla="*/ 656843 h 656843"/>
              <a:gd name="connsiteX3" fmla="*/ 0 w 356616"/>
              <a:gd name="connsiteY3" fmla="*/ 656843 h 656843"/>
              <a:gd name="connsiteX4" fmla="*/ 0 w 356616"/>
              <a:gd name="connsiteY4" fmla="*/ 0 h 6568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656843">
                <a:moveTo>
                  <a:pt x="0" y="0"/>
                </a:moveTo>
                <a:lnTo>
                  <a:pt x="356616" y="0"/>
                </a:lnTo>
                <a:lnTo>
                  <a:pt x="356616" y="656843"/>
                </a:lnTo>
                <a:lnTo>
                  <a:pt x="0" y="6568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95444" y="3026664"/>
            <a:ext cx="356615" cy="804671"/>
          </a:xfrm>
          <a:custGeom>
            <a:avLst/>
            <a:gdLst>
              <a:gd name="connsiteX0" fmla="*/ 0 w 356615"/>
              <a:gd name="connsiteY0" fmla="*/ 0 h 804671"/>
              <a:gd name="connsiteX1" fmla="*/ 356615 w 356615"/>
              <a:gd name="connsiteY1" fmla="*/ 0 h 804671"/>
              <a:gd name="connsiteX2" fmla="*/ 356615 w 356615"/>
              <a:gd name="connsiteY2" fmla="*/ 804671 h 804671"/>
              <a:gd name="connsiteX3" fmla="*/ 0 w 356615"/>
              <a:gd name="connsiteY3" fmla="*/ 804671 h 804671"/>
              <a:gd name="connsiteX4" fmla="*/ 0 w 356615"/>
              <a:gd name="connsiteY4" fmla="*/ 0 h 804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5" h="804671">
                <a:moveTo>
                  <a:pt x="0" y="0"/>
                </a:moveTo>
                <a:lnTo>
                  <a:pt x="356615" y="0"/>
                </a:lnTo>
                <a:lnTo>
                  <a:pt x="356615" y="804671"/>
                </a:lnTo>
                <a:lnTo>
                  <a:pt x="0" y="80467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37047" y="2907792"/>
            <a:ext cx="356616" cy="923543"/>
          </a:xfrm>
          <a:custGeom>
            <a:avLst/>
            <a:gdLst>
              <a:gd name="connsiteX0" fmla="*/ 0 w 356616"/>
              <a:gd name="connsiteY0" fmla="*/ 0 h 923543"/>
              <a:gd name="connsiteX1" fmla="*/ 356616 w 356616"/>
              <a:gd name="connsiteY1" fmla="*/ 0 h 923543"/>
              <a:gd name="connsiteX2" fmla="*/ 356616 w 356616"/>
              <a:gd name="connsiteY2" fmla="*/ 923543 h 923543"/>
              <a:gd name="connsiteX3" fmla="*/ 0 w 356616"/>
              <a:gd name="connsiteY3" fmla="*/ 923543 h 923543"/>
              <a:gd name="connsiteX4" fmla="*/ 0 w 356616"/>
              <a:gd name="connsiteY4" fmla="*/ 0 h 9235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923543">
                <a:moveTo>
                  <a:pt x="0" y="0"/>
                </a:moveTo>
                <a:lnTo>
                  <a:pt x="356616" y="0"/>
                </a:lnTo>
                <a:lnTo>
                  <a:pt x="356616" y="923543"/>
                </a:lnTo>
                <a:lnTo>
                  <a:pt x="0" y="9235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78652" y="2857500"/>
            <a:ext cx="358140" cy="973835"/>
          </a:xfrm>
          <a:custGeom>
            <a:avLst/>
            <a:gdLst>
              <a:gd name="connsiteX0" fmla="*/ 0 w 358140"/>
              <a:gd name="connsiteY0" fmla="*/ 0 h 973835"/>
              <a:gd name="connsiteX1" fmla="*/ 358139 w 358140"/>
              <a:gd name="connsiteY1" fmla="*/ 0 h 973835"/>
              <a:gd name="connsiteX2" fmla="*/ 358139 w 358140"/>
              <a:gd name="connsiteY2" fmla="*/ 973835 h 973835"/>
              <a:gd name="connsiteX3" fmla="*/ 0 w 358140"/>
              <a:gd name="connsiteY3" fmla="*/ 973835 h 973835"/>
              <a:gd name="connsiteX4" fmla="*/ 0 w 358140"/>
              <a:gd name="connsiteY4" fmla="*/ 0 h 973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40" h="973835">
                <a:moveTo>
                  <a:pt x="0" y="0"/>
                </a:moveTo>
                <a:lnTo>
                  <a:pt x="358139" y="0"/>
                </a:lnTo>
                <a:lnTo>
                  <a:pt x="358139" y="973835"/>
                </a:lnTo>
                <a:lnTo>
                  <a:pt x="0" y="9738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621780" y="2670048"/>
            <a:ext cx="356616" cy="1161287"/>
          </a:xfrm>
          <a:custGeom>
            <a:avLst/>
            <a:gdLst>
              <a:gd name="connsiteX0" fmla="*/ 0 w 356616"/>
              <a:gd name="connsiteY0" fmla="*/ 0 h 1161287"/>
              <a:gd name="connsiteX1" fmla="*/ 356615 w 356616"/>
              <a:gd name="connsiteY1" fmla="*/ 0 h 1161287"/>
              <a:gd name="connsiteX2" fmla="*/ 356615 w 356616"/>
              <a:gd name="connsiteY2" fmla="*/ 1161287 h 1161287"/>
              <a:gd name="connsiteX3" fmla="*/ 0 w 356616"/>
              <a:gd name="connsiteY3" fmla="*/ 1161287 h 1161287"/>
              <a:gd name="connsiteX4" fmla="*/ 0 w 356616"/>
              <a:gd name="connsiteY4" fmla="*/ 0 h 1161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161287">
                <a:moveTo>
                  <a:pt x="0" y="0"/>
                </a:moveTo>
                <a:lnTo>
                  <a:pt x="356615" y="0"/>
                </a:lnTo>
                <a:lnTo>
                  <a:pt x="356615" y="1161287"/>
                </a:lnTo>
                <a:lnTo>
                  <a:pt x="0" y="116128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263383" y="2564892"/>
            <a:ext cx="356616" cy="1266443"/>
          </a:xfrm>
          <a:custGeom>
            <a:avLst/>
            <a:gdLst>
              <a:gd name="connsiteX0" fmla="*/ 0 w 356616"/>
              <a:gd name="connsiteY0" fmla="*/ 0 h 1266443"/>
              <a:gd name="connsiteX1" fmla="*/ 356616 w 356616"/>
              <a:gd name="connsiteY1" fmla="*/ 0 h 1266443"/>
              <a:gd name="connsiteX2" fmla="*/ 356616 w 356616"/>
              <a:gd name="connsiteY2" fmla="*/ 1266443 h 1266443"/>
              <a:gd name="connsiteX3" fmla="*/ 0 w 356616"/>
              <a:gd name="connsiteY3" fmla="*/ 1266443 h 1266443"/>
              <a:gd name="connsiteX4" fmla="*/ 0 w 356616"/>
              <a:gd name="connsiteY4" fmla="*/ 0 h 12664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266443">
                <a:moveTo>
                  <a:pt x="0" y="0"/>
                </a:moveTo>
                <a:lnTo>
                  <a:pt x="356616" y="0"/>
                </a:lnTo>
                <a:lnTo>
                  <a:pt x="356616" y="1266443"/>
                </a:lnTo>
                <a:lnTo>
                  <a:pt x="0" y="12664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906511" y="2520695"/>
            <a:ext cx="356616" cy="1310639"/>
          </a:xfrm>
          <a:custGeom>
            <a:avLst/>
            <a:gdLst>
              <a:gd name="connsiteX0" fmla="*/ 0 w 356616"/>
              <a:gd name="connsiteY0" fmla="*/ 0 h 1310639"/>
              <a:gd name="connsiteX1" fmla="*/ 356616 w 356616"/>
              <a:gd name="connsiteY1" fmla="*/ 0 h 1310639"/>
              <a:gd name="connsiteX2" fmla="*/ 356616 w 356616"/>
              <a:gd name="connsiteY2" fmla="*/ 1310639 h 1310639"/>
              <a:gd name="connsiteX3" fmla="*/ 0 w 356616"/>
              <a:gd name="connsiteY3" fmla="*/ 1310639 h 1310639"/>
              <a:gd name="connsiteX4" fmla="*/ 0 w 356616"/>
              <a:gd name="connsiteY4" fmla="*/ 0 h 13106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310639">
                <a:moveTo>
                  <a:pt x="0" y="0"/>
                </a:moveTo>
                <a:lnTo>
                  <a:pt x="356616" y="0"/>
                </a:lnTo>
                <a:lnTo>
                  <a:pt x="356616" y="1310639"/>
                </a:lnTo>
                <a:lnTo>
                  <a:pt x="0" y="13106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648967" y="2208276"/>
            <a:ext cx="6449568" cy="269747"/>
          </a:xfrm>
          <a:custGeom>
            <a:avLst/>
            <a:gdLst>
              <a:gd name="connsiteX0" fmla="*/ 13716 w 6449568"/>
              <a:gd name="connsiteY0" fmla="*/ 19811 h 269747"/>
              <a:gd name="connsiteX1" fmla="*/ 655320 w 6449568"/>
              <a:gd name="connsiteY1" fmla="*/ 141731 h 269747"/>
              <a:gd name="connsiteX2" fmla="*/ 1298448 w 6449568"/>
              <a:gd name="connsiteY2" fmla="*/ 256031 h 269747"/>
              <a:gd name="connsiteX3" fmla="*/ 1940052 w 6449568"/>
              <a:gd name="connsiteY3" fmla="*/ 192023 h 269747"/>
              <a:gd name="connsiteX4" fmla="*/ 2581655 w 6449568"/>
              <a:gd name="connsiteY4" fmla="*/ 27431 h 269747"/>
              <a:gd name="connsiteX5" fmla="*/ 3224784 w 6449568"/>
              <a:gd name="connsiteY5" fmla="*/ 13716 h 269747"/>
              <a:gd name="connsiteX6" fmla="*/ 3866388 w 6449568"/>
              <a:gd name="connsiteY6" fmla="*/ 85344 h 269747"/>
              <a:gd name="connsiteX7" fmla="*/ 4509516 w 6449568"/>
              <a:gd name="connsiteY7" fmla="*/ 172211 h 269747"/>
              <a:gd name="connsiteX8" fmla="*/ 5151120 w 6449568"/>
              <a:gd name="connsiteY8" fmla="*/ 44195 h 269747"/>
              <a:gd name="connsiteX9" fmla="*/ 5792724 w 6449568"/>
              <a:gd name="connsiteY9" fmla="*/ 138683 h 269747"/>
              <a:gd name="connsiteX10" fmla="*/ 6435851 w 6449568"/>
              <a:gd name="connsiteY10" fmla="*/ 190500 h 2697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449568" h="269747">
                <a:moveTo>
                  <a:pt x="13716" y="19811"/>
                </a:moveTo>
                <a:lnTo>
                  <a:pt x="655320" y="141731"/>
                </a:lnTo>
                <a:lnTo>
                  <a:pt x="1298448" y="256031"/>
                </a:lnTo>
                <a:lnTo>
                  <a:pt x="1940052" y="192023"/>
                </a:lnTo>
                <a:lnTo>
                  <a:pt x="2581655" y="27431"/>
                </a:lnTo>
                <a:lnTo>
                  <a:pt x="3224784" y="13716"/>
                </a:lnTo>
                <a:lnTo>
                  <a:pt x="3866388" y="85344"/>
                </a:lnTo>
                <a:lnTo>
                  <a:pt x="4509516" y="172211"/>
                </a:lnTo>
                <a:lnTo>
                  <a:pt x="5151120" y="44195"/>
                </a:lnTo>
                <a:lnTo>
                  <a:pt x="5792724" y="138683"/>
                </a:lnTo>
                <a:lnTo>
                  <a:pt x="6435851" y="19050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604899" y="2170557"/>
            <a:ext cx="114299" cy="114300"/>
          </a:xfrm>
          <a:custGeom>
            <a:avLst/>
            <a:gdLst>
              <a:gd name="connsiteX0" fmla="*/ 114299 w 114299"/>
              <a:gd name="connsiteY0" fmla="*/ 57150 h 114300"/>
              <a:gd name="connsiteX1" fmla="*/ 57149 w 114299"/>
              <a:gd name="connsiteY1" fmla="*/ 114300 h 114300"/>
              <a:gd name="connsiteX2" fmla="*/ 0 w 114299"/>
              <a:gd name="connsiteY2" fmla="*/ 57150 h 114300"/>
              <a:gd name="connsiteX3" fmla="*/ 57149 w 114299"/>
              <a:gd name="connsiteY3" fmla="*/ 0 h 114300"/>
              <a:gd name="connsiteX4" fmla="*/ 114299 w 114299"/>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299" h="114300">
                <a:moveTo>
                  <a:pt x="114299" y="57150"/>
                </a:moveTo>
                <a:cubicBezTo>
                  <a:pt x="114299" y="88645"/>
                  <a:pt x="88772" y="114300"/>
                  <a:pt x="57149" y="114300"/>
                </a:cubicBezTo>
                <a:cubicBezTo>
                  <a:pt x="25653" y="114300"/>
                  <a:pt x="0" y="88645"/>
                  <a:pt x="0" y="57150"/>
                </a:cubicBezTo>
                <a:cubicBezTo>
                  <a:pt x="0" y="25526"/>
                  <a:pt x="25653" y="0"/>
                  <a:pt x="57149" y="0"/>
                </a:cubicBezTo>
                <a:cubicBezTo>
                  <a:pt x="88772" y="0"/>
                  <a:pt x="114299" y="25526"/>
                  <a:pt x="114299"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598549" y="2164207"/>
            <a:ext cx="126999" cy="127000"/>
          </a:xfrm>
          <a:custGeom>
            <a:avLst/>
            <a:gdLst>
              <a:gd name="connsiteX0" fmla="*/ 120649 w 126999"/>
              <a:gd name="connsiteY0" fmla="*/ 63500 h 127000"/>
              <a:gd name="connsiteX1" fmla="*/ 63499 w 126999"/>
              <a:gd name="connsiteY1" fmla="*/ 120650 h 127000"/>
              <a:gd name="connsiteX2" fmla="*/ 6350 w 126999"/>
              <a:gd name="connsiteY2" fmla="*/ 63500 h 127000"/>
              <a:gd name="connsiteX3" fmla="*/ 63499 w 126999"/>
              <a:gd name="connsiteY3" fmla="*/ 6350 h 127000"/>
              <a:gd name="connsiteX4" fmla="*/ 120649 w 126999"/>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6999" h="127000">
                <a:moveTo>
                  <a:pt x="120649" y="63500"/>
                </a:moveTo>
                <a:cubicBezTo>
                  <a:pt x="120649" y="94995"/>
                  <a:pt x="95122" y="120650"/>
                  <a:pt x="63499" y="120650"/>
                </a:cubicBezTo>
                <a:cubicBezTo>
                  <a:pt x="32003" y="120650"/>
                  <a:pt x="6350" y="94995"/>
                  <a:pt x="6350" y="63500"/>
                </a:cubicBezTo>
                <a:cubicBezTo>
                  <a:pt x="6350" y="31876"/>
                  <a:pt x="32003" y="6350"/>
                  <a:pt x="63499" y="6350"/>
                </a:cubicBezTo>
                <a:cubicBezTo>
                  <a:pt x="95122" y="6350"/>
                  <a:pt x="120649" y="31876"/>
                  <a:pt x="120649"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246502" y="22924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240152" y="22861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889630" y="24067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883280" y="24004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31234" y="23427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524884" y="23364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172839" y="21781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166489" y="21718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5966" y="21644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09616" y="21581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57571" y="223608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51221" y="222973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100698" y="23229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94348" y="23166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742303" y="21949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735953" y="21885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383906" y="22894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77556" y="22830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8027034" y="234124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8020684" y="233489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906267" y="4271771"/>
            <a:ext cx="243839" cy="76200"/>
          </a:xfrm>
          <a:custGeom>
            <a:avLst/>
            <a:gdLst>
              <a:gd name="connsiteX0" fmla="*/ 0 w 243839"/>
              <a:gd name="connsiteY0" fmla="*/ 76200 h 76200"/>
              <a:gd name="connsiteX1" fmla="*/ 243839 w 243839"/>
              <a:gd name="connsiteY1" fmla="*/ 76200 h 76200"/>
              <a:gd name="connsiteX2" fmla="*/ 243839 w 243839"/>
              <a:gd name="connsiteY2" fmla="*/ 0 h 76200"/>
              <a:gd name="connsiteX3" fmla="*/ 0 w 243839"/>
              <a:gd name="connsiteY3" fmla="*/ 0 h 76200"/>
              <a:gd name="connsiteX4" fmla="*/ 0 w 243839"/>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6200">
                <a:moveTo>
                  <a:pt x="0" y="76200"/>
                </a:moveTo>
                <a:lnTo>
                  <a:pt x="243839" y="76200"/>
                </a:lnTo>
                <a:lnTo>
                  <a:pt x="243839"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455920"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551932"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7" y="76200"/>
                  <a:pt x="0" y="59144"/>
                  <a:pt x="0" y="38100"/>
                </a:cubicBezTo>
                <a:cubicBezTo>
                  <a:pt x="0" y="17056"/>
                  <a:pt x="17017"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545582"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7" y="82550"/>
                  <a:pt x="6350" y="65494"/>
                  <a:pt x="6350" y="44450"/>
                </a:cubicBezTo>
                <a:cubicBezTo>
                  <a:pt x="6350" y="23406"/>
                  <a:pt x="23367"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901700" y="3505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0.9</a:t>
            </a:r>
          </a:p>
        </p:txBody>
      </p:sp>
      <p:sp>
        <p:nvSpPr>
          <p:cNvPr id="1039" name="TextBox 1"/>
          <p:cNvSpPr txBox="1"/>
          <p:nvPr/>
        </p:nvSpPr>
        <p:spPr>
          <a:xfrm>
            <a:off x="1549400" y="3416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40" name="TextBox 1"/>
          <p:cNvSpPr txBox="1"/>
          <p:nvPr/>
        </p:nvSpPr>
        <p:spPr>
          <a:xfrm>
            <a:off x="2197100" y="33782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1.2</a:t>
            </a:r>
          </a:p>
        </p:txBody>
      </p:sp>
      <p:sp>
        <p:nvSpPr>
          <p:cNvPr id="1041" name="TextBox 1"/>
          <p:cNvSpPr txBox="1"/>
          <p:nvPr/>
        </p:nvSpPr>
        <p:spPr>
          <a:xfrm>
            <a:off x="2832100" y="3390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42" name="TextBox 1"/>
          <p:cNvSpPr txBox="1"/>
          <p:nvPr/>
        </p:nvSpPr>
        <p:spPr>
          <a:xfrm>
            <a:off x="3479800" y="3378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1.2</a:t>
            </a:r>
          </a:p>
        </p:txBody>
      </p:sp>
      <p:sp>
        <p:nvSpPr>
          <p:cNvPr id="1043" name="TextBox 1"/>
          <p:cNvSpPr txBox="1"/>
          <p:nvPr/>
        </p:nvSpPr>
        <p:spPr>
          <a:xfrm>
            <a:off x="4114800" y="3263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a:t>
            </a:r>
          </a:p>
        </p:txBody>
      </p:sp>
      <p:sp>
        <p:nvSpPr>
          <p:cNvPr id="1044" name="TextBox 1"/>
          <p:cNvSpPr txBox="1"/>
          <p:nvPr/>
        </p:nvSpPr>
        <p:spPr>
          <a:xfrm>
            <a:off x="4762500" y="3111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a:t>
            </a:r>
          </a:p>
        </p:txBody>
      </p:sp>
      <p:sp>
        <p:nvSpPr>
          <p:cNvPr id="1045" name="TextBox 1"/>
          <p:cNvSpPr txBox="1"/>
          <p:nvPr/>
        </p:nvSpPr>
        <p:spPr>
          <a:xfrm>
            <a:off x="5397500" y="2997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2.0</a:t>
            </a:r>
          </a:p>
        </p:txBody>
      </p:sp>
      <p:sp>
        <p:nvSpPr>
          <p:cNvPr id="1046" name="TextBox 1"/>
          <p:cNvSpPr txBox="1"/>
          <p:nvPr/>
        </p:nvSpPr>
        <p:spPr>
          <a:xfrm>
            <a:off x="6045200" y="29464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2.1</a:t>
            </a:r>
          </a:p>
        </p:txBody>
      </p:sp>
      <p:sp>
        <p:nvSpPr>
          <p:cNvPr id="1047" name="TextBox 1"/>
          <p:cNvSpPr txBox="1"/>
          <p:nvPr/>
        </p:nvSpPr>
        <p:spPr>
          <a:xfrm>
            <a:off x="6692900" y="2755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2.5</a:t>
            </a:r>
          </a:p>
        </p:txBody>
      </p:sp>
      <p:sp>
        <p:nvSpPr>
          <p:cNvPr id="1048" name="TextBox 1"/>
          <p:cNvSpPr txBox="1"/>
          <p:nvPr/>
        </p:nvSpPr>
        <p:spPr>
          <a:xfrm>
            <a:off x="7327900" y="2654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2.7</a:t>
            </a:r>
          </a:p>
        </p:txBody>
      </p:sp>
      <p:sp>
        <p:nvSpPr>
          <p:cNvPr id="1049" name="TextBox 1"/>
          <p:cNvSpPr txBox="1"/>
          <p:nvPr/>
        </p:nvSpPr>
        <p:spPr>
          <a:xfrm>
            <a:off x="7975600" y="2603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2.8</a:t>
            </a:r>
          </a:p>
        </p:txBody>
      </p:sp>
      <p:sp>
        <p:nvSpPr>
          <p:cNvPr id="1050" name="TextBox 1"/>
          <p:cNvSpPr txBox="1"/>
          <p:nvPr/>
        </p:nvSpPr>
        <p:spPr>
          <a:xfrm>
            <a:off x="14351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21.8%</a:t>
            </a:r>
          </a:p>
        </p:txBody>
      </p:sp>
      <p:sp>
        <p:nvSpPr>
          <p:cNvPr id="1051" name="TextBox 1"/>
          <p:cNvSpPr txBox="1"/>
          <p:nvPr/>
        </p:nvSpPr>
        <p:spPr>
          <a:xfrm>
            <a:off x="21209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8.8%</a:t>
            </a:r>
          </a:p>
        </p:txBody>
      </p:sp>
      <p:sp>
        <p:nvSpPr>
          <p:cNvPr id="1052" name="TextBox 1"/>
          <p:cNvSpPr txBox="1"/>
          <p:nvPr/>
        </p:nvSpPr>
        <p:spPr>
          <a:xfrm>
            <a:off x="2743200" y="21971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-3.4%</a:t>
            </a:r>
          </a:p>
        </p:txBody>
      </p:sp>
      <p:sp>
        <p:nvSpPr>
          <p:cNvPr id="1053" name="TextBox 1"/>
          <p:cNvSpPr txBox="1"/>
          <p:nvPr/>
        </p:nvSpPr>
        <p:spPr>
          <a:xfrm>
            <a:off x="3403600" y="2133600"/>
            <a:ext cx="3429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3.4%</a:t>
            </a:r>
          </a:p>
        </p:txBody>
      </p:sp>
      <p:sp>
        <p:nvSpPr>
          <p:cNvPr id="1054" name="TextBox 1"/>
          <p:cNvSpPr txBox="1"/>
          <p:nvPr/>
        </p:nvSpPr>
        <p:spPr>
          <a:xfrm>
            <a:off x="40132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21.0%</a:t>
            </a:r>
          </a:p>
        </p:txBody>
      </p:sp>
      <p:sp>
        <p:nvSpPr>
          <p:cNvPr id="1055" name="TextBox 1"/>
          <p:cNvSpPr txBox="1"/>
          <p:nvPr/>
        </p:nvSpPr>
        <p:spPr>
          <a:xfrm>
            <a:off x="4648200" y="19558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22.5%</a:t>
            </a:r>
          </a:p>
        </p:txBody>
      </p:sp>
      <p:sp>
        <p:nvSpPr>
          <p:cNvPr id="1056" name="TextBox 1"/>
          <p:cNvSpPr txBox="1"/>
          <p:nvPr/>
        </p:nvSpPr>
        <p:spPr>
          <a:xfrm>
            <a:off x="5295900" y="2032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57" name="TextBox 1"/>
          <p:cNvSpPr txBox="1"/>
          <p:nvPr/>
        </p:nvSpPr>
        <p:spPr>
          <a:xfrm>
            <a:off x="5981700" y="21209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5.5%</a:t>
            </a:r>
          </a:p>
        </p:txBody>
      </p:sp>
      <p:sp>
        <p:nvSpPr>
          <p:cNvPr id="1058" name="TextBox 1"/>
          <p:cNvSpPr txBox="1"/>
          <p:nvPr/>
        </p:nvSpPr>
        <p:spPr>
          <a:xfrm>
            <a:off x="65786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19.2%</a:t>
            </a:r>
          </a:p>
        </p:txBody>
      </p:sp>
      <p:sp>
        <p:nvSpPr>
          <p:cNvPr id="1059" name="TextBox 1"/>
          <p:cNvSpPr txBox="1"/>
          <p:nvPr/>
        </p:nvSpPr>
        <p:spPr>
          <a:xfrm>
            <a:off x="7264400" y="2082800"/>
            <a:ext cx="3429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9.0%</a:t>
            </a:r>
          </a:p>
        </p:txBody>
      </p:sp>
      <p:sp>
        <p:nvSpPr>
          <p:cNvPr id="1060" name="TextBox 1"/>
          <p:cNvSpPr txBox="1"/>
          <p:nvPr/>
        </p:nvSpPr>
        <p:spPr>
          <a:xfrm>
            <a:off x="78994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3.5%</a:t>
            </a:r>
          </a:p>
        </p:txBody>
      </p:sp>
      <p:sp>
        <p:nvSpPr>
          <p:cNvPr id="1061" name="TextBox 1"/>
          <p:cNvSpPr txBox="1"/>
          <p:nvPr/>
        </p:nvSpPr>
        <p:spPr>
          <a:xfrm>
            <a:off x="8128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46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095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743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378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259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609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308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9563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5532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p>
        </p:txBody>
      </p:sp>
      <p:sp>
        <p:nvSpPr>
          <p:cNvPr id="1071" name="TextBox 1"/>
          <p:cNvSpPr txBox="1"/>
          <p:nvPr/>
        </p:nvSpPr>
        <p:spPr>
          <a:xfrm>
            <a:off x="72009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2014.11</a:t>
            </a:r>
          </a:p>
        </p:txBody>
      </p:sp>
      <p:sp>
        <p:nvSpPr>
          <p:cNvPr id="1072" name="TextBox 1"/>
          <p:cNvSpPr txBox="1"/>
          <p:nvPr/>
        </p:nvSpPr>
        <p:spPr>
          <a:xfrm>
            <a:off x="78359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2014.12</a:t>
            </a:r>
          </a:p>
        </p:txBody>
      </p:sp>
      <p:sp>
        <p:nvSpPr>
          <p:cNvPr id="1073" name="TextBox 1"/>
          <p:cNvSpPr txBox="1"/>
          <p:nvPr/>
        </p:nvSpPr>
        <p:spPr>
          <a:xfrm>
            <a:off x="393700" y="254000"/>
            <a:ext cx="7378700" cy="1435100"/>
          </a:xfrm>
          <a:prstGeom prst="rect">
            <a:avLst/>
          </a:prstGeom>
          <a:noFill/>
        </p:spPr>
        <p:txBody>
          <a:bodyPr wrap="none" lIns="0" tIns="0" rIns="0" rtlCol="0">
            <a:spAutoFit/>
          </a:bodyPr>
          <a:lstStyle/>
          <a:p>
            <a:pPr>
              <a:lnSpc>
                <a:spcPts val="1400"/>
              </a:lnSpc>
              <a:tabLst>
                <a:tab pos="241300" algn="l"/>
                <a:tab pos="2095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 pos="2095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年移动旅游（综合预订）行业用户增长较快，用户规模达</a:t>
            </a:r>
            <a:r>
              <a:rPr lang="en-US" altLang="zh-CN" sz="1403" b="1" dirty="0" smtClean="0">
                <a:solidFill>
                  <a:srgbClr val="1B88EA"/>
                </a:solidFill>
                <a:latin typeface="Tahoma" pitchFamily="18" charset="0"/>
                <a:cs typeface="Tahoma" pitchFamily="18" charset="0"/>
              </a:rPr>
              <a:t>2.8</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211.1%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0955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移动旅游行业（综合预定类）用户规模及增长率</a:t>
            </a:r>
          </a:p>
        </p:txBody>
      </p:sp>
      <p:sp>
        <p:nvSpPr>
          <p:cNvPr id="1074" name="TextBox 1"/>
          <p:cNvSpPr txBox="1"/>
          <p:nvPr/>
        </p:nvSpPr>
        <p:spPr>
          <a:xfrm>
            <a:off x="3175000" y="4216400"/>
            <a:ext cx="2019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移动旅游预订行业用户规模（亿台）</a:t>
            </a:r>
          </a:p>
        </p:txBody>
      </p:sp>
      <p:sp>
        <p:nvSpPr>
          <p:cNvPr id="1075" name="TextBox 1"/>
          <p:cNvSpPr txBox="1"/>
          <p:nvPr/>
        </p:nvSpPr>
        <p:spPr>
          <a:xfrm>
            <a:off x="57277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09728" cy="262128"/>
          </a:xfrm>
          <a:custGeom>
            <a:avLst/>
            <a:gdLst>
              <a:gd name="connsiteX0" fmla="*/ 0 w 109728"/>
              <a:gd name="connsiteY0" fmla="*/ 262127 h 262128"/>
              <a:gd name="connsiteX1" fmla="*/ 109728 w 109728"/>
              <a:gd name="connsiteY1" fmla="*/ 262127 h 262128"/>
              <a:gd name="connsiteX2" fmla="*/ 109728 w 109728"/>
              <a:gd name="connsiteY2" fmla="*/ 0 h 262128"/>
              <a:gd name="connsiteX3" fmla="*/ 0 w 109728"/>
              <a:gd name="connsiteY3" fmla="*/ 0 h 262128"/>
              <a:gd name="connsiteX4" fmla="*/ 0 w 109728"/>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9728" h="262128">
                <a:moveTo>
                  <a:pt x="0" y="262127"/>
                </a:moveTo>
                <a:lnTo>
                  <a:pt x="109728" y="262127"/>
                </a:lnTo>
                <a:lnTo>
                  <a:pt x="10972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211835" cy="262128"/>
          </a:xfrm>
          <a:custGeom>
            <a:avLst/>
            <a:gdLst>
              <a:gd name="connsiteX0" fmla="*/ 0 w 211835"/>
              <a:gd name="connsiteY0" fmla="*/ 262128 h 262128"/>
              <a:gd name="connsiteX1" fmla="*/ 211835 w 211835"/>
              <a:gd name="connsiteY1" fmla="*/ 262128 h 262128"/>
              <a:gd name="connsiteX2" fmla="*/ 211835 w 211835"/>
              <a:gd name="connsiteY2" fmla="*/ 0 h 262128"/>
              <a:gd name="connsiteX3" fmla="*/ 0 w 211835"/>
              <a:gd name="connsiteY3" fmla="*/ 0 h 262128"/>
              <a:gd name="connsiteX4" fmla="*/ 0 w 211835"/>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1835" h="262128">
                <a:moveTo>
                  <a:pt x="0" y="262128"/>
                </a:moveTo>
                <a:lnTo>
                  <a:pt x="211835" y="262128"/>
                </a:lnTo>
                <a:lnTo>
                  <a:pt x="211835"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58140" cy="262127"/>
          </a:xfrm>
          <a:custGeom>
            <a:avLst/>
            <a:gdLst>
              <a:gd name="connsiteX0" fmla="*/ 0 w 358140"/>
              <a:gd name="connsiteY0" fmla="*/ 262127 h 262127"/>
              <a:gd name="connsiteX1" fmla="*/ 358140 w 358140"/>
              <a:gd name="connsiteY1" fmla="*/ 262127 h 262127"/>
              <a:gd name="connsiteX2" fmla="*/ 358140 w 358140"/>
              <a:gd name="connsiteY2" fmla="*/ 0 h 262127"/>
              <a:gd name="connsiteX3" fmla="*/ 0 w 358140"/>
              <a:gd name="connsiteY3" fmla="*/ 0 h 262127"/>
              <a:gd name="connsiteX4" fmla="*/ 0 w 3581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40" h="262127">
                <a:moveTo>
                  <a:pt x="0" y="262127"/>
                </a:moveTo>
                <a:lnTo>
                  <a:pt x="358140" y="262127"/>
                </a:lnTo>
                <a:lnTo>
                  <a:pt x="358140"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64235" cy="260604"/>
          </a:xfrm>
          <a:custGeom>
            <a:avLst/>
            <a:gdLst>
              <a:gd name="connsiteX0" fmla="*/ 0 w 364235"/>
              <a:gd name="connsiteY0" fmla="*/ 260604 h 260604"/>
              <a:gd name="connsiteX1" fmla="*/ 364235 w 364235"/>
              <a:gd name="connsiteY1" fmla="*/ 260604 h 260604"/>
              <a:gd name="connsiteX2" fmla="*/ 364235 w 364235"/>
              <a:gd name="connsiteY2" fmla="*/ 0 h 260604"/>
              <a:gd name="connsiteX3" fmla="*/ 0 w 364235"/>
              <a:gd name="connsiteY3" fmla="*/ 0 h 260604"/>
              <a:gd name="connsiteX4" fmla="*/ 0 w 36423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4235" h="260604">
                <a:moveTo>
                  <a:pt x="0" y="260604"/>
                </a:moveTo>
                <a:lnTo>
                  <a:pt x="364235" y="260604"/>
                </a:lnTo>
                <a:lnTo>
                  <a:pt x="36423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440435" cy="262127"/>
          </a:xfrm>
          <a:custGeom>
            <a:avLst/>
            <a:gdLst>
              <a:gd name="connsiteX0" fmla="*/ 0 w 440435"/>
              <a:gd name="connsiteY0" fmla="*/ 262127 h 262127"/>
              <a:gd name="connsiteX1" fmla="*/ 440435 w 440435"/>
              <a:gd name="connsiteY1" fmla="*/ 262127 h 262127"/>
              <a:gd name="connsiteX2" fmla="*/ 440435 w 440435"/>
              <a:gd name="connsiteY2" fmla="*/ 0 h 262127"/>
              <a:gd name="connsiteX3" fmla="*/ 0 w 440435"/>
              <a:gd name="connsiteY3" fmla="*/ 0 h 262127"/>
              <a:gd name="connsiteX4" fmla="*/ 0 w 44043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0435" h="262127">
                <a:moveTo>
                  <a:pt x="0" y="262127"/>
                </a:moveTo>
                <a:lnTo>
                  <a:pt x="440435" y="262127"/>
                </a:lnTo>
                <a:lnTo>
                  <a:pt x="440435"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569976" cy="262127"/>
          </a:xfrm>
          <a:custGeom>
            <a:avLst/>
            <a:gdLst>
              <a:gd name="connsiteX0" fmla="*/ 0 w 569976"/>
              <a:gd name="connsiteY0" fmla="*/ 262127 h 262127"/>
              <a:gd name="connsiteX1" fmla="*/ 569976 w 569976"/>
              <a:gd name="connsiteY1" fmla="*/ 262127 h 262127"/>
              <a:gd name="connsiteX2" fmla="*/ 569976 w 569976"/>
              <a:gd name="connsiteY2" fmla="*/ 0 h 262127"/>
              <a:gd name="connsiteX3" fmla="*/ 0 w 569976"/>
              <a:gd name="connsiteY3" fmla="*/ 0 h 262127"/>
              <a:gd name="connsiteX4" fmla="*/ 0 w 569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9976" h="262127">
                <a:moveTo>
                  <a:pt x="0" y="262127"/>
                </a:moveTo>
                <a:lnTo>
                  <a:pt x="569976" y="262127"/>
                </a:lnTo>
                <a:lnTo>
                  <a:pt x="5699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569976" cy="262127"/>
          </a:xfrm>
          <a:custGeom>
            <a:avLst/>
            <a:gdLst>
              <a:gd name="connsiteX0" fmla="*/ 0 w 569976"/>
              <a:gd name="connsiteY0" fmla="*/ 262127 h 262127"/>
              <a:gd name="connsiteX1" fmla="*/ 569976 w 569976"/>
              <a:gd name="connsiteY1" fmla="*/ 262127 h 262127"/>
              <a:gd name="connsiteX2" fmla="*/ 569976 w 569976"/>
              <a:gd name="connsiteY2" fmla="*/ 0 h 262127"/>
              <a:gd name="connsiteX3" fmla="*/ 0 w 569976"/>
              <a:gd name="connsiteY3" fmla="*/ 0 h 262127"/>
              <a:gd name="connsiteX4" fmla="*/ 0 w 569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9976" h="262127">
                <a:moveTo>
                  <a:pt x="0" y="262127"/>
                </a:moveTo>
                <a:lnTo>
                  <a:pt x="569976" y="262127"/>
                </a:lnTo>
                <a:lnTo>
                  <a:pt x="569976"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647444" cy="262127"/>
          </a:xfrm>
          <a:custGeom>
            <a:avLst/>
            <a:gdLst>
              <a:gd name="connsiteX0" fmla="*/ 0 w 1647444"/>
              <a:gd name="connsiteY0" fmla="*/ 262127 h 262127"/>
              <a:gd name="connsiteX1" fmla="*/ 1647444 w 1647444"/>
              <a:gd name="connsiteY1" fmla="*/ 262127 h 262127"/>
              <a:gd name="connsiteX2" fmla="*/ 1647444 w 1647444"/>
              <a:gd name="connsiteY2" fmla="*/ 0 h 262127"/>
              <a:gd name="connsiteX3" fmla="*/ 0 w 1647444"/>
              <a:gd name="connsiteY3" fmla="*/ 0 h 262127"/>
              <a:gd name="connsiteX4" fmla="*/ 0 w 16474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47444" h="262127">
                <a:moveTo>
                  <a:pt x="0" y="262127"/>
                </a:moveTo>
                <a:lnTo>
                  <a:pt x="1647444" y="262127"/>
                </a:lnTo>
                <a:lnTo>
                  <a:pt x="1647444"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711196" cy="260603"/>
          </a:xfrm>
          <a:custGeom>
            <a:avLst/>
            <a:gdLst>
              <a:gd name="connsiteX0" fmla="*/ 0 w 2711196"/>
              <a:gd name="connsiteY0" fmla="*/ 260603 h 260603"/>
              <a:gd name="connsiteX1" fmla="*/ 2711196 w 2711196"/>
              <a:gd name="connsiteY1" fmla="*/ 260603 h 260603"/>
              <a:gd name="connsiteX2" fmla="*/ 2711196 w 2711196"/>
              <a:gd name="connsiteY2" fmla="*/ 0 h 260603"/>
              <a:gd name="connsiteX3" fmla="*/ 0 w 2711196"/>
              <a:gd name="connsiteY3" fmla="*/ 0 h 260603"/>
              <a:gd name="connsiteX4" fmla="*/ 0 w 2711196"/>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11196" h="260603">
                <a:moveTo>
                  <a:pt x="0" y="260603"/>
                </a:moveTo>
                <a:lnTo>
                  <a:pt x="2711196" y="260603"/>
                </a:lnTo>
                <a:lnTo>
                  <a:pt x="2711196"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295900" y="1638300"/>
            <a:ext cx="762000" cy="2705100"/>
          </a:xfrm>
          <a:prstGeom prst="rect">
            <a:avLst/>
          </a:prstGeom>
          <a:noFill/>
        </p:spPr>
        <p:txBody>
          <a:bodyPr wrap="none" lIns="0" tIns="0" rIns="0" rtlCol="0">
            <a:spAutoFit/>
          </a:bodyPr>
          <a:lstStyle/>
          <a:p>
            <a:pPr>
              <a:lnSpc>
                <a:spcPts val="1100"/>
              </a:lnSpc>
              <a:tabLst>
                <a:tab pos="63500" algn="l"/>
                <a:tab pos="139700" algn="l"/>
                <a:tab pos="177800" algn="l"/>
                <a:tab pos="279400" algn="l"/>
                <a:tab pos="393700" algn="l"/>
                <a:tab pos="4191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1.3%</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sz="1200"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1.1%</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1.0%</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0.3%</a:t>
            </a:r>
          </a:p>
        </p:txBody>
      </p:sp>
      <p:sp>
        <p:nvSpPr>
          <p:cNvPr id="1026" name="TextBox 1"/>
          <p:cNvSpPr txBox="1"/>
          <p:nvPr/>
        </p:nvSpPr>
        <p:spPr>
          <a:xfrm>
            <a:off x="6502400" y="1270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28" name="TextBox 1"/>
          <p:cNvSpPr txBox="1"/>
          <p:nvPr/>
        </p:nvSpPr>
        <p:spPr>
          <a:xfrm>
            <a:off x="75692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8.2%</a:t>
            </a:r>
          </a:p>
        </p:txBody>
      </p:sp>
      <p:sp>
        <p:nvSpPr>
          <p:cNvPr id="1029" name="TextBox 1"/>
          <p:cNvSpPr txBox="1"/>
          <p:nvPr/>
        </p:nvSpPr>
        <p:spPr>
          <a:xfrm>
            <a:off x="4445000" y="1219200"/>
            <a:ext cx="698500" cy="3111500"/>
          </a:xfrm>
          <a:prstGeom prst="rect">
            <a:avLst/>
          </a:prstGeom>
          <a:noFill/>
        </p:spPr>
        <p:txBody>
          <a:bodyPr wrap="none" lIns="0" tIns="0" rIns="0" rtlCol="0">
            <a:spAutoFit/>
          </a:bodyPr>
          <a:lstStyle/>
          <a:p>
            <a:pPr>
              <a:lnSpc>
                <a:spcPts val="14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携程旅行</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智行火车票</a:t>
            </a:r>
          </a:p>
          <a:p>
            <a:pPr>
              <a:lnSpc>
                <a:spcPts val="1000"/>
              </a:lnSpc>
            </a:pPr>
            <a:endParaRPr lang="en-US" altLang="zh-CN" dirty="0" smtClean="0"/>
          </a:p>
          <a:p>
            <a:pPr>
              <a:lnSpc>
                <a:spcPts val="1800"/>
              </a:lnSpc>
              <a:tabLst>
                <a:tab pos="1397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同程旅游</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阿里旅行</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艺龙旅行</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周末去哪儿</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铁友火车票</a:t>
            </a:r>
          </a:p>
          <a:p>
            <a:pPr>
              <a:lnSpc>
                <a:spcPts val="1000"/>
              </a:lnSpc>
            </a:pPr>
            <a:endParaRPr lang="en-US" altLang="zh-CN" dirty="0" smtClean="0"/>
          </a:p>
          <a:p>
            <a:pPr>
              <a:lnSpc>
                <a:spcPts val="1800"/>
              </a:lnSpc>
              <a:tabLst>
                <a:tab pos="1397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途牛旅游</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华住酒店</a:t>
            </a:r>
          </a:p>
        </p:txBody>
      </p:sp>
      <p:sp>
        <p:nvSpPr>
          <p:cNvPr id="1030" name="TextBox 1"/>
          <p:cNvSpPr txBox="1"/>
          <p:nvPr/>
        </p:nvSpPr>
        <p:spPr>
          <a:xfrm>
            <a:off x="4445000" y="850900"/>
            <a:ext cx="6985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去哪儿旅行</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细分行业应用盘点——移动旅游</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移动旅游用户覆盖比例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去哪儿移动端用户覆盖率领先，携程</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居第二位。阿里旅行、周末去哪儿两</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款新应用用户也增长较快，成功跻身</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行业用户覆盖</a:t>
            </a:r>
            <a:r>
              <a:rPr lang="en-US" altLang="zh-CN" sz="1200" dirty="0" smtClean="0">
                <a:solidFill>
                  <a:srgbClr val="8087A4"/>
                </a:solidFill>
                <a:latin typeface="Tahoma" pitchFamily="18" charset="0"/>
                <a:cs typeface="Tahoma" pitchFamily="18" charset="0"/>
              </a:rPr>
              <a:t>Top10</a:t>
            </a:r>
            <a:r>
              <a:rPr lang="en-US" altLang="zh-CN" sz="1200" dirty="0" smtClean="0">
                <a:solidFill>
                  <a:srgbClr val="8087A4"/>
                </a:solidFill>
                <a:latin typeface="Microsoft YaHei UI" pitchFamily="18" charset="0"/>
                <a:cs typeface="Microsoft YaHei UI" pitchFamily="18" charset="0"/>
              </a:rPr>
              <a:t>行列。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4" name="TextBox 1"/>
          <p:cNvSpPr txBox="1"/>
          <p:nvPr/>
        </p:nvSpPr>
        <p:spPr>
          <a:xfrm>
            <a:off x="4127500" y="495300"/>
            <a:ext cx="4127500" cy="190500"/>
          </a:xfrm>
          <a:prstGeom prst="rect">
            <a:avLst/>
          </a:prstGeom>
          <a:noFill/>
        </p:spPr>
        <p:txBody>
          <a:bodyPr wrap="none" lIns="0" tIns="0" rIns="0" rtlCol="0">
            <a:spAutoFit/>
          </a:bodyPr>
          <a:lstStyle/>
          <a:p>
            <a:pPr>
              <a:lnSpc>
                <a:spcPts val="1500"/>
              </a:lnSpc>
              <a:tabLst/>
            </a:pPr>
            <a:r>
              <a:rPr lang="en-US" altLang="zh-CN" sz="1202" b="1" dirty="0" smtClean="0">
                <a:solidFill>
                  <a:srgbClr val="585E79"/>
                </a:solidFill>
                <a:latin typeface="Tahoma" pitchFamily="18" charset="0"/>
                <a:cs typeface="Tahoma" pitchFamily="18" charset="0"/>
              </a:rPr>
              <a:t>2014</a:t>
            </a:r>
            <a:r>
              <a:rPr lang="en-US" altLang="zh-CN" sz="1202" b="1" dirty="0" smtClean="0">
                <a:solidFill>
                  <a:srgbClr val="585E79"/>
                </a:solidFill>
                <a:latin typeface="Microsoft YaHei UI" pitchFamily="18" charset="0"/>
                <a:cs typeface="Microsoft YaHei UI" pitchFamily="18" charset="0"/>
              </a:rPr>
              <a:t>年</a:t>
            </a:r>
            <a:r>
              <a:rPr lang="en-US" altLang="zh-CN" sz="1202" b="1" dirty="0" smtClean="0">
                <a:solidFill>
                  <a:srgbClr val="585E79"/>
                </a:solidFill>
                <a:latin typeface="Tahoma" pitchFamily="18" charset="0"/>
                <a:cs typeface="Tahoma" pitchFamily="18" charset="0"/>
              </a:rPr>
              <a:t>12</a:t>
            </a:r>
            <a:r>
              <a:rPr lang="en-US" altLang="zh-CN" sz="1202" b="1" dirty="0" smtClean="0">
                <a:solidFill>
                  <a:srgbClr val="585E79"/>
                </a:solidFill>
                <a:latin typeface="Microsoft YaHei UI" pitchFamily="18" charset="0"/>
                <a:cs typeface="Microsoft YaHei UI" pitchFamily="18" charset="0"/>
              </a:rPr>
              <a:t>月移动旅游（综合预定）应用用户覆盖比例</a:t>
            </a:r>
            <a:r>
              <a:rPr lang="en-US" altLang="zh-CN" sz="1202" b="1" dirty="0" smtClean="0">
                <a:solidFill>
                  <a:srgbClr val="585E79"/>
                </a:solidFill>
                <a:latin typeface="Tahoma" pitchFamily="18" charset="0"/>
                <a:cs typeface="Tahoma" pitchFamily="18" charset="0"/>
              </a:rPr>
              <a:t>TOP10</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314958"/>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305169" y="2179104"/>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45094" y="2179104"/>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305169" y="2619540"/>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45094" y="2619540"/>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305169" y="3059849"/>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45094" y="3059849"/>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05169" y="3500158"/>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45094" y="3500158"/>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305169" y="3940568"/>
            <a:ext cx="1439925" cy="184873"/>
          </a:xfrm>
          <a:custGeom>
            <a:avLst/>
            <a:gdLst>
              <a:gd name="connsiteX0" fmla="*/ 0 w 1439925"/>
              <a:gd name="connsiteY0" fmla="*/ 184873 h 184873"/>
              <a:gd name="connsiteX1" fmla="*/ 1439925 w 1439925"/>
              <a:gd name="connsiteY1" fmla="*/ 184873 h 184873"/>
              <a:gd name="connsiteX2" fmla="*/ 1439925 w 1439925"/>
              <a:gd name="connsiteY2" fmla="*/ 0 h 184873"/>
              <a:gd name="connsiteX3" fmla="*/ 0 w 1439925"/>
              <a:gd name="connsiteY3" fmla="*/ 0 h 184873"/>
              <a:gd name="connsiteX4" fmla="*/ 0 w 1439925"/>
              <a:gd name="connsiteY4" fmla="*/ 184873 h 1848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184873">
                <a:moveTo>
                  <a:pt x="0" y="184873"/>
                </a:moveTo>
                <a:lnTo>
                  <a:pt x="1439925" y="184873"/>
                </a:lnTo>
                <a:lnTo>
                  <a:pt x="1439925" y="0"/>
                </a:lnTo>
                <a:lnTo>
                  <a:pt x="0" y="0"/>
                </a:lnTo>
                <a:lnTo>
                  <a:pt x="0" y="18487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45094" y="3940568"/>
            <a:ext cx="962965" cy="184873"/>
          </a:xfrm>
          <a:custGeom>
            <a:avLst/>
            <a:gdLst>
              <a:gd name="connsiteX0" fmla="*/ 0 w 962965"/>
              <a:gd name="connsiteY0" fmla="*/ 184873 h 184873"/>
              <a:gd name="connsiteX1" fmla="*/ 962965 w 962965"/>
              <a:gd name="connsiteY1" fmla="*/ 184873 h 184873"/>
              <a:gd name="connsiteX2" fmla="*/ 962965 w 962965"/>
              <a:gd name="connsiteY2" fmla="*/ 0 h 184873"/>
              <a:gd name="connsiteX3" fmla="*/ 0 w 962965"/>
              <a:gd name="connsiteY3" fmla="*/ 0 h 184873"/>
              <a:gd name="connsiteX4" fmla="*/ 0 w 962965"/>
              <a:gd name="connsiteY4" fmla="*/ 184873 h 1848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184873">
                <a:moveTo>
                  <a:pt x="0" y="184873"/>
                </a:moveTo>
                <a:lnTo>
                  <a:pt x="962965" y="184873"/>
                </a:lnTo>
                <a:lnTo>
                  <a:pt x="962965" y="0"/>
                </a:lnTo>
                <a:lnTo>
                  <a:pt x="0" y="0"/>
                </a:lnTo>
                <a:lnTo>
                  <a:pt x="0" y="18487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30807" y="1944687"/>
            <a:ext cx="57150" cy="2195042"/>
          </a:xfrm>
          <a:custGeom>
            <a:avLst/>
            <a:gdLst>
              <a:gd name="connsiteX0" fmla="*/ 14287 w 57150"/>
              <a:gd name="connsiteY0" fmla="*/ 14287 h 2195042"/>
              <a:gd name="connsiteX1" fmla="*/ 14287 w 57150"/>
              <a:gd name="connsiteY1" fmla="*/ 2180755 h 2195042"/>
            </a:gdLst>
            <a:ahLst/>
            <a:cxnLst>
              <a:cxn ang="0">
                <a:pos x="connsiteX0" y="connsiteY0"/>
              </a:cxn>
              <a:cxn ang="1">
                <a:pos x="connsiteX1" y="connsiteY1"/>
              </a:cxn>
            </a:cxnLst>
            <a:rect l="l" t="t" r="r" b="b"/>
            <a:pathLst>
              <a:path w="57150" h="2195042">
                <a:moveTo>
                  <a:pt x="14287" y="14287"/>
                </a:moveTo>
                <a:lnTo>
                  <a:pt x="14287" y="2180755"/>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46277" y="4041394"/>
            <a:ext cx="5867908" cy="21844"/>
          </a:xfrm>
          <a:custGeom>
            <a:avLst/>
            <a:gdLst>
              <a:gd name="connsiteX0" fmla="*/ 6350 w 5867908"/>
              <a:gd name="connsiteY0" fmla="*/ 6350 h 21844"/>
              <a:gd name="connsiteX1" fmla="*/ 5861557 w 5867908"/>
              <a:gd name="connsiteY1" fmla="*/ 6350 h 21844"/>
            </a:gdLst>
            <a:ahLst/>
            <a:cxnLst>
              <a:cxn ang="0">
                <a:pos x="connsiteX0" y="connsiteY0"/>
              </a:cxn>
              <a:cxn ang="1">
                <a:pos x="connsiteX1" y="connsiteY1"/>
              </a:cxn>
            </a:cxnLst>
            <a:rect l="l" t="t" r="r" b="b"/>
            <a:pathLst>
              <a:path w="5867908" h="21844">
                <a:moveTo>
                  <a:pt x="6350" y="6350"/>
                </a:moveTo>
                <a:lnTo>
                  <a:pt x="58615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82751" y="2223516"/>
            <a:ext cx="5394959" cy="1229867"/>
          </a:xfrm>
          <a:custGeom>
            <a:avLst/>
            <a:gdLst>
              <a:gd name="connsiteX0" fmla="*/ 13716 w 5394959"/>
              <a:gd name="connsiteY0" fmla="*/ 1216151 h 1229867"/>
              <a:gd name="connsiteX1" fmla="*/ 501395 w 5394959"/>
              <a:gd name="connsiteY1" fmla="*/ 1059180 h 1229867"/>
              <a:gd name="connsiteX2" fmla="*/ 989076 w 5394959"/>
              <a:gd name="connsiteY2" fmla="*/ 978407 h 1229867"/>
              <a:gd name="connsiteX3" fmla="*/ 1478280 w 5394959"/>
              <a:gd name="connsiteY3" fmla="*/ 1014983 h 1229867"/>
              <a:gd name="connsiteX4" fmla="*/ 1965959 w 5394959"/>
              <a:gd name="connsiteY4" fmla="*/ 1001267 h 1229867"/>
              <a:gd name="connsiteX5" fmla="*/ 2453640 w 5394959"/>
              <a:gd name="connsiteY5" fmla="*/ 830579 h 1229867"/>
              <a:gd name="connsiteX6" fmla="*/ 2941319 w 5394959"/>
              <a:gd name="connsiteY6" fmla="*/ 659891 h 1229867"/>
              <a:gd name="connsiteX7" fmla="*/ 3429000 w 5394959"/>
              <a:gd name="connsiteY7" fmla="*/ 560832 h 1229867"/>
              <a:gd name="connsiteX8" fmla="*/ 3916680 w 5394959"/>
              <a:gd name="connsiteY8" fmla="*/ 531876 h 1229867"/>
              <a:gd name="connsiteX9" fmla="*/ 4404359 w 5394959"/>
              <a:gd name="connsiteY9" fmla="*/ 313944 h 1229867"/>
              <a:gd name="connsiteX10" fmla="*/ 4893563 w 5394959"/>
              <a:gd name="connsiteY10" fmla="*/ 137160 h 1229867"/>
              <a:gd name="connsiteX11" fmla="*/ 5381244 w 5394959"/>
              <a:gd name="connsiteY11" fmla="*/ 13716 h 12298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229867">
                <a:moveTo>
                  <a:pt x="13716" y="1216151"/>
                </a:moveTo>
                <a:lnTo>
                  <a:pt x="501395" y="1059180"/>
                </a:lnTo>
                <a:lnTo>
                  <a:pt x="989076" y="978407"/>
                </a:lnTo>
                <a:lnTo>
                  <a:pt x="1478280" y="1014983"/>
                </a:lnTo>
                <a:lnTo>
                  <a:pt x="1965959" y="1001267"/>
                </a:lnTo>
                <a:lnTo>
                  <a:pt x="2453640" y="830579"/>
                </a:lnTo>
                <a:lnTo>
                  <a:pt x="2941319" y="659891"/>
                </a:lnTo>
                <a:lnTo>
                  <a:pt x="3429000" y="560832"/>
                </a:lnTo>
                <a:lnTo>
                  <a:pt x="3916680" y="531876"/>
                </a:lnTo>
                <a:lnTo>
                  <a:pt x="4404359" y="313944"/>
                </a:lnTo>
                <a:lnTo>
                  <a:pt x="4893563" y="137160"/>
                </a:lnTo>
                <a:lnTo>
                  <a:pt x="5381244"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2751" y="2933700"/>
            <a:ext cx="5394959" cy="777239"/>
          </a:xfrm>
          <a:custGeom>
            <a:avLst/>
            <a:gdLst>
              <a:gd name="connsiteX0" fmla="*/ 13716 w 5394959"/>
              <a:gd name="connsiteY0" fmla="*/ 763523 h 777239"/>
              <a:gd name="connsiteX1" fmla="*/ 501395 w 5394959"/>
              <a:gd name="connsiteY1" fmla="*/ 699515 h 777239"/>
              <a:gd name="connsiteX2" fmla="*/ 989076 w 5394959"/>
              <a:gd name="connsiteY2" fmla="*/ 676655 h 777239"/>
              <a:gd name="connsiteX3" fmla="*/ 1478280 w 5394959"/>
              <a:gd name="connsiteY3" fmla="*/ 699515 h 777239"/>
              <a:gd name="connsiteX4" fmla="*/ 1965959 w 5394959"/>
              <a:gd name="connsiteY4" fmla="*/ 678179 h 777239"/>
              <a:gd name="connsiteX5" fmla="*/ 2453640 w 5394959"/>
              <a:gd name="connsiteY5" fmla="*/ 589788 h 777239"/>
              <a:gd name="connsiteX6" fmla="*/ 2941319 w 5394959"/>
              <a:gd name="connsiteY6" fmla="*/ 475488 h 777239"/>
              <a:gd name="connsiteX7" fmla="*/ 3429000 w 5394959"/>
              <a:gd name="connsiteY7" fmla="*/ 402335 h 777239"/>
              <a:gd name="connsiteX8" fmla="*/ 3916680 w 5394959"/>
              <a:gd name="connsiteY8" fmla="*/ 352044 h 777239"/>
              <a:gd name="connsiteX9" fmla="*/ 4404359 w 5394959"/>
              <a:gd name="connsiteY9" fmla="*/ 185927 h 777239"/>
              <a:gd name="connsiteX10" fmla="*/ 4893563 w 5394959"/>
              <a:gd name="connsiteY10" fmla="*/ 62483 h 777239"/>
              <a:gd name="connsiteX11" fmla="*/ 5381244 w 5394959"/>
              <a:gd name="connsiteY11" fmla="*/ 13716 h 7772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777239">
                <a:moveTo>
                  <a:pt x="13716" y="763523"/>
                </a:moveTo>
                <a:lnTo>
                  <a:pt x="501395" y="699515"/>
                </a:lnTo>
                <a:lnTo>
                  <a:pt x="989076" y="676655"/>
                </a:lnTo>
                <a:lnTo>
                  <a:pt x="1478280" y="699515"/>
                </a:lnTo>
                <a:lnTo>
                  <a:pt x="1965959" y="678179"/>
                </a:lnTo>
                <a:lnTo>
                  <a:pt x="2453640" y="589788"/>
                </a:lnTo>
                <a:lnTo>
                  <a:pt x="2941319" y="475488"/>
                </a:lnTo>
                <a:lnTo>
                  <a:pt x="3429000" y="402335"/>
                </a:lnTo>
                <a:lnTo>
                  <a:pt x="3916680" y="352044"/>
                </a:lnTo>
                <a:lnTo>
                  <a:pt x="4404359" y="185927"/>
                </a:lnTo>
                <a:lnTo>
                  <a:pt x="4893563" y="62483"/>
                </a:lnTo>
                <a:lnTo>
                  <a:pt x="5381244" y="13716"/>
                </a:lnTo>
              </a:path>
            </a:pathLst>
          </a:custGeom>
          <a:ln w="25400">
            <a:solidFill>
              <a:srgbClr val="FFC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2751" y="3553968"/>
            <a:ext cx="5394959" cy="435863"/>
          </a:xfrm>
          <a:custGeom>
            <a:avLst/>
            <a:gdLst>
              <a:gd name="connsiteX0" fmla="*/ 13716 w 5394959"/>
              <a:gd name="connsiteY0" fmla="*/ 422147 h 435863"/>
              <a:gd name="connsiteX1" fmla="*/ 501395 w 5394959"/>
              <a:gd name="connsiteY1" fmla="*/ 419099 h 435863"/>
              <a:gd name="connsiteX2" fmla="*/ 989076 w 5394959"/>
              <a:gd name="connsiteY2" fmla="*/ 409955 h 435863"/>
              <a:gd name="connsiteX3" fmla="*/ 1478280 w 5394959"/>
              <a:gd name="connsiteY3" fmla="*/ 399287 h 435863"/>
              <a:gd name="connsiteX4" fmla="*/ 1965959 w 5394959"/>
              <a:gd name="connsiteY4" fmla="*/ 388619 h 435863"/>
              <a:gd name="connsiteX5" fmla="*/ 2453640 w 5394959"/>
              <a:gd name="connsiteY5" fmla="*/ 362711 h 435863"/>
              <a:gd name="connsiteX6" fmla="*/ 2941319 w 5394959"/>
              <a:gd name="connsiteY6" fmla="*/ 275843 h 435863"/>
              <a:gd name="connsiteX7" fmla="*/ 3429000 w 5394959"/>
              <a:gd name="connsiteY7" fmla="*/ 147827 h 435863"/>
              <a:gd name="connsiteX8" fmla="*/ 3916680 w 5394959"/>
              <a:gd name="connsiteY8" fmla="*/ 100583 h 435863"/>
              <a:gd name="connsiteX9" fmla="*/ 4404359 w 5394959"/>
              <a:gd name="connsiteY9" fmla="*/ 13715 h 435863"/>
              <a:gd name="connsiteX10" fmla="*/ 4893563 w 5394959"/>
              <a:gd name="connsiteY10" fmla="*/ 51815 h 435863"/>
              <a:gd name="connsiteX11" fmla="*/ 5381244 w 5394959"/>
              <a:gd name="connsiteY11" fmla="*/ 112775 h 4358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435863">
                <a:moveTo>
                  <a:pt x="13716" y="422147"/>
                </a:moveTo>
                <a:lnTo>
                  <a:pt x="501395" y="419099"/>
                </a:lnTo>
                <a:lnTo>
                  <a:pt x="989076" y="409955"/>
                </a:lnTo>
                <a:lnTo>
                  <a:pt x="1478280" y="399287"/>
                </a:lnTo>
                <a:lnTo>
                  <a:pt x="1965959" y="388619"/>
                </a:lnTo>
                <a:lnTo>
                  <a:pt x="2453640" y="362711"/>
                </a:lnTo>
                <a:lnTo>
                  <a:pt x="2941319" y="275843"/>
                </a:lnTo>
                <a:lnTo>
                  <a:pt x="3429000" y="147827"/>
                </a:lnTo>
                <a:lnTo>
                  <a:pt x="3916680" y="100583"/>
                </a:lnTo>
                <a:lnTo>
                  <a:pt x="4404359" y="13715"/>
                </a:lnTo>
                <a:lnTo>
                  <a:pt x="4893563" y="51815"/>
                </a:lnTo>
                <a:lnTo>
                  <a:pt x="5381244" y="112775"/>
                </a:lnTo>
              </a:path>
            </a:pathLst>
          </a:custGeom>
          <a:ln w="25400">
            <a:solidFill>
              <a:srgbClr val="92D05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2751" y="3654552"/>
            <a:ext cx="5394959" cy="309372"/>
          </a:xfrm>
          <a:custGeom>
            <a:avLst/>
            <a:gdLst>
              <a:gd name="connsiteX0" fmla="*/ 13716 w 5394959"/>
              <a:gd name="connsiteY0" fmla="*/ 295655 h 309372"/>
              <a:gd name="connsiteX1" fmla="*/ 501395 w 5394959"/>
              <a:gd name="connsiteY1" fmla="*/ 275844 h 309372"/>
              <a:gd name="connsiteX2" fmla="*/ 989076 w 5394959"/>
              <a:gd name="connsiteY2" fmla="*/ 277367 h 309372"/>
              <a:gd name="connsiteX3" fmla="*/ 1478280 w 5394959"/>
              <a:gd name="connsiteY3" fmla="*/ 281939 h 309372"/>
              <a:gd name="connsiteX4" fmla="*/ 1965959 w 5394959"/>
              <a:gd name="connsiteY4" fmla="*/ 278891 h 309372"/>
              <a:gd name="connsiteX5" fmla="*/ 2453640 w 5394959"/>
              <a:gd name="connsiteY5" fmla="*/ 266700 h 309372"/>
              <a:gd name="connsiteX6" fmla="*/ 2941319 w 5394959"/>
              <a:gd name="connsiteY6" fmla="*/ 251459 h 309372"/>
              <a:gd name="connsiteX7" fmla="*/ 3429000 w 5394959"/>
              <a:gd name="connsiteY7" fmla="*/ 220979 h 309372"/>
              <a:gd name="connsiteX8" fmla="*/ 3916680 w 5394959"/>
              <a:gd name="connsiteY8" fmla="*/ 166115 h 309372"/>
              <a:gd name="connsiteX9" fmla="*/ 4404359 w 5394959"/>
              <a:gd name="connsiteY9" fmla="*/ 126491 h 309372"/>
              <a:gd name="connsiteX10" fmla="*/ 4893563 w 5394959"/>
              <a:gd name="connsiteY10" fmla="*/ 114300 h 309372"/>
              <a:gd name="connsiteX11" fmla="*/ 5381244 w 5394959"/>
              <a:gd name="connsiteY11" fmla="*/ 13715 h 30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309372">
                <a:moveTo>
                  <a:pt x="13716" y="295655"/>
                </a:moveTo>
                <a:lnTo>
                  <a:pt x="501395" y="275844"/>
                </a:lnTo>
                <a:lnTo>
                  <a:pt x="989076" y="277367"/>
                </a:lnTo>
                <a:lnTo>
                  <a:pt x="1478280" y="281939"/>
                </a:lnTo>
                <a:lnTo>
                  <a:pt x="1965959" y="278891"/>
                </a:lnTo>
                <a:lnTo>
                  <a:pt x="2453640" y="266700"/>
                </a:lnTo>
                <a:lnTo>
                  <a:pt x="2941319" y="251459"/>
                </a:lnTo>
                <a:lnTo>
                  <a:pt x="3429000" y="220979"/>
                </a:lnTo>
                <a:lnTo>
                  <a:pt x="3916680" y="166115"/>
                </a:lnTo>
                <a:lnTo>
                  <a:pt x="4404359" y="126491"/>
                </a:lnTo>
                <a:lnTo>
                  <a:pt x="4893563" y="114300"/>
                </a:lnTo>
                <a:lnTo>
                  <a:pt x="5381244"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2751" y="3741420"/>
            <a:ext cx="5394959" cy="283464"/>
          </a:xfrm>
          <a:custGeom>
            <a:avLst/>
            <a:gdLst>
              <a:gd name="connsiteX0" fmla="*/ 13716 w 5394959"/>
              <a:gd name="connsiteY0" fmla="*/ 269747 h 283464"/>
              <a:gd name="connsiteX1" fmla="*/ 501395 w 5394959"/>
              <a:gd name="connsiteY1" fmla="*/ 266700 h 283464"/>
              <a:gd name="connsiteX2" fmla="*/ 989076 w 5394959"/>
              <a:gd name="connsiteY2" fmla="*/ 254508 h 283464"/>
              <a:gd name="connsiteX3" fmla="*/ 1478280 w 5394959"/>
              <a:gd name="connsiteY3" fmla="*/ 254508 h 283464"/>
              <a:gd name="connsiteX4" fmla="*/ 1965959 w 5394959"/>
              <a:gd name="connsiteY4" fmla="*/ 254508 h 283464"/>
              <a:gd name="connsiteX5" fmla="*/ 2453640 w 5394959"/>
              <a:gd name="connsiteY5" fmla="*/ 242315 h 283464"/>
              <a:gd name="connsiteX6" fmla="*/ 2941319 w 5394959"/>
              <a:gd name="connsiteY6" fmla="*/ 222503 h 283464"/>
              <a:gd name="connsiteX7" fmla="*/ 3429000 w 5394959"/>
              <a:gd name="connsiteY7" fmla="*/ 216408 h 283464"/>
              <a:gd name="connsiteX8" fmla="*/ 3916680 w 5394959"/>
              <a:gd name="connsiteY8" fmla="*/ 231647 h 283464"/>
              <a:gd name="connsiteX9" fmla="*/ 4404359 w 5394959"/>
              <a:gd name="connsiteY9" fmla="*/ 220979 h 283464"/>
              <a:gd name="connsiteX10" fmla="*/ 4893563 w 5394959"/>
              <a:gd name="connsiteY10" fmla="*/ 129539 h 283464"/>
              <a:gd name="connsiteX11" fmla="*/ 5381244 w 5394959"/>
              <a:gd name="connsiteY11" fmla="*/ 13715 h 2834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283464">
                <a:moveTo>
                  <a:pt x="13716" y="269747"/>
                </a:moveTo>
                <a:lnTo>
                  <a:pt x="501395" y="266700"/>
                </a:lnTo>
                <a:lnTo>
                  <a:pt x="989076" y="254508"/>
                </a:lnTo>
                <a:lnTo>
                  <a:pt x="1478280" y="254508"/>
                </a:lnTo>
                <a:lnTo>
                  <a:pt x="1965959" y="254508"/>
                </a:lnTo>
                <a:lnTo>
                  <a:pt x="2453640" y="242315"/>
                </a:lnTo>
                <a:lnTo>
                  <a:pt x="2941319" y="222503"/>
                </a:lnTo>
                <a:lnTo>
                  <a:pt x="3429000" y="216408"/>
                </a:lnTo>
                <a:lnTo>
                  <a:pt x="3916680" y="231647"/>
                </a:lnTo>
                <a:lnTo>
                  <a:pt x="4404359" y="220979"/>
                </a:lnTo>
                <a:lnTo>
                  <a:pt x="4893563" y="129539"/>
                </a:lnTo>
                <a:lnTo>
                  <a:pt x="5381244" y="13715"/>
                </a:lnTo>
              </a:path>
            </a:pathLst>
          </a:custGeom>
          <a:ln w="25400">
            <a:solidFill>
              <a:srgbClr val="39BBD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2751" y="3787140"/>
            <a:ext cx="5394959" cy="166115"/>
          </a:xfrm>
          <a:custGeom>
            <a:avLst/>
            <a:gdLst>
              <a:gd name="connsiteX0" fmla="*/ 13716 w 5394959"/>
              <a:gd name="connsiteY0" fmla="*/ 152400 h 166115"/>
              <a:gd name="connsiteX1" fmla="*/ 501395 w 5394959"/>
              <a:gd name="connsiteY1" fmla="*/ 131063 h 166115"/>
              <a:gd name="connsiteX2" fmla="*/ 989076 w 5394959"/>
              <a:gd name="connsiteY2" fmla="*/ 124967 h 166115"/>
              <a:gd name="connsiteX3" fmla="*/ 1478280 w 5394959"/>
              <a:gd name="connsiteY3" fmla="*/ 118871 h 166115"/>
              <a:gd name="connsiteX4" fmla="*/ 1965959 w 5394959"/>
              <a:gd name="connsiteY4" fmla="*/ 120395 h 166115"/>
              <a:gd name="connsiteX5" fmla="*/ 2453640 w 5394959"/>
              <a:gd name="connsiteY5" fmla="*/ 100583 h 166115"/>
              <a:gd name="connsiteX6" fmla="*/ 2941319 w 5394959"/>
              <a:gd name="connsiteY6" fmla="*/ 76200 h 166115"/>
              <a:gd name="connsiteX7" fmla="*/ 3429000 w 5394959"/>
              <a:gd name="connsiteY7" fmla="*/ 62483 h 166115"/>
              <a:gd name="connsiteX8" fmla="*/ 3916680 w 5394959"/>
              <a:gd name="connsiteY8" fmla="*/ 59435 h 166115"/>
              <a:gd name="connsiteX9" fmla="*/ 4404359 w 5394959"/>
              <a:gd name="connsiteY9" fmla="*/ 28955 h 166115"/>
              <a:gd name="connsiteX10" fmla="*/ 4893563 w 5394959"/>
              <a:gd name="connsiteY10" fmla="*/ 13715 h 166115"/>
              <a:gd name="connsiteX11" fmla="*/ 5381244 w 5394959"/>
              <a:gd name="connsiteY11" fmla="*/ 18288 h 1661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66115">
                <a:moveTo>
                  <a:pt x="13716" y="152400"/>
                </a:moveTo>
                <a:lnTo>
                  <a:pt x="501395" y="131063"/>
                </a:lnTo>
                <a:lnTo>
                  <a:pt x="989076" y="124967"/>
                </a:lnTo>
                <a:lnTo>
                  <a:pt x="1478280" y="118871"/>
                </a:lnTo>
                <a:lnTo>
                  <a:pt x="1965959" y="120395"/>
                </a:lnTo>
                <a:lnTo>
                  <a:pt x="2453640" y="100583"/>
                </a:lnTo>
                <a:lnTo>
                  <a:pt x="2941319" y="76200"/>
                </a:lnTo>
                <a:lnTo>
                  <a:pt x="3429000" y="62483"/>
                </a:lnTo>
                <a:lnTo>
                  <a:pt x="3916680" y="59435"/>
                </a:lnTo>
                <a:lnTo>
                  <a:pt x="4404359" y="28955"/>
                </a:lnTo>
                <a:lnTo>
                  <a:pt x="4893563" y="13715"/>
                </a:lnTo>
                <a:lnTo>
                  <a:pt x="5381244" y="18288"/>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2751" y="3794760"/>
            <a:ext cx="5394959" cy="260603"/>
          </a:xfrm>
          <a:custGeom>
            <a:avLst/>
            <a:gdLst>
              <a:gd name="connsiteX0" fmla="*/ 13716 w 5394959"/>
              <a:gd name="connsiteY0" fmla="*/ 246887 h 260603"/>
              <a:gd name="connsiteX1" fmla="*/ 501395 w 5394959"/>
              <a:gd name="connsiteY1" fmla="*/ 243839 h 260603"/>
              <a:gd name="connsiteX2" fmla="*/ 989076 w 5394959"/>
              <a:gd name="connsiteY2" fmla="*/ 242315 h 260603"/>
              <a:gd name="connsiteX3" fmla="*/ 1478280 w 5394959"/>
              <a:gd name="connsiteY3" fmla="*/ 236219 h 260603"/>
              <a:gd name="connsiteX4" fmla="*/ 1965959 w 5394959"/>
              <a:gd name="connsiteY4" fmla="*/ 234695 h 260603"/>
              <a:gd name="connsiteX5" fmla="*/ 2453640 w 5394959"/>
              <a:gd name="connsiteY5" fmla="*/ 230123 h 260603"/>
              <a:gd name="connsiteX6" fmla="*/ 2941319 w 5394959"/>
              <a:gd name="connsiteY6" fmla="*/ 224027 h 260603"/>
              <a:gd name="connsiteX7" fmla="*/ 3429000 w 5394959"/>
              <a:gd name="connsiteY7" fmla="*/ 211835 h 260603"/>
              <a:gd name="connsiteX8" fmla="*/ 3916680 w 5394959"/>
              <a:gd name="connsiteY8" fmla="*/ 169163 h 260603"/>
              <a:gd name="connsiteX9" fmla="*/ 4404359 w 5394959"/>
              <a:gd name="connsiteY9" fmla="*/ 135635 h 260603"/>
              <a:gd name="connsiteX10" fmla="*/ 4893563 w 5394959"/>
              <a:gd name="connsiteY10" fmla="*/ 36575 h 260603"/>
              <a:gd name="connsiteX11" fmla="*/ 5381244 w 5394959"/>
              <a:gd name="connsiteY11" fmla="*/ 13715 h 2606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260603">
                <a:moveTo>
                  <a:pt x="13716" y="246887"/>
                </a:moveTo>
                <a:lnTo>
                  <a:pt x="501395" y="243839"/>
                </a:lnTo>
                <a:lnTo>
                  <a:pt x="989076" y="242315"/>
                </a:lnTo>
                <a:lnTo>
                  <a:pt x="1478280" y="236219"/>
                </a:lnTo>
                <a:lnTo>
                  <a:pt x="1965959" y="234695"/>
                </a:lnTo>
                <a:lnTo>
                  <a:pt x="2453640" y="230123"/>
                </a:lnTo>
                <a:lnTo>
                  <a:pt x="2941319" y="224027"/>
                </a:lnTo>
                <a:lnTo>
                  <a:pt x="3429000" y="211835"/>
                </a:lnTo>
                <a:lnTo>
                  <a:pt x="3916680" y="169163"/>
                </a:lnTo>
                <a:lnTo>
                  <a:pt x="4404359" y="135635"/>
                </a:lnTo>
                <a:lnTo>
                  <a:pt x="4893563" y="36575"/>
                </a:lnTo>
                <a:lnTo>
                  <a:pt x="5381244"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2751" y="3816096"/>
            <a:ext cx="5394959" cy="175259"/>
          </a:xfrm>
          <a:custGeom>
            <a:avLst/>
            <a:gdLst>
              <a:gd name="connsiteX0" fmla="*/ 13716 w 5394959"/>
              <a:gd name="connsiteY0" fmla="*/ 161544 h 175259"/>
              <a:gd name="connsiteX1" fmla="*/ 501395 w 5394959"/>
              <a:gd name="connsiteY1" fmla="*/ 156971 h 175259"/>
              <a:gd name="connsiteX2" fmla="*/ 989076 w 5394959"/>
              <a:gd name="connsiteY2" fmla="*/ 153923 h 175259"/>
              <a:gd name="connsiteX3" fmla="*/ 1478280 w 5394959"/>
              <a:gd name="connsiteY3" fmla="*/ 147827 h 175259"/>
              <a:gd name="connsiteX4" fmla="*/ 1965959 w 5394959"/>
              <a:gd name="connsiteY4" fmla="*/ 146303 h 175259"/>
              <a:gd name="connsiteX5" fmla="*/ 2453640 w 5394959"/>
              <a:gd name="connsiteY5" fmla="*/ 135635 h 175259"/>
              <a:gd name="connsiteX6" fmla="*/ 2941319 w 5394959"/>
              <a:gd name="connsiteY6" fmla="*/ 117347 h 175259"/>
              <a:gd name="connsiteX7" fmla="*/ 3429000 w 5394959"/>
              <a:gd name="connsiteY7" fmla="*/ 97535 h 175259"/>
              <a:gd name="connsiteX8" fmla="*/ 3916680 w 5394959"/>
              <a:gd name="connsiteY8" fmla="*/ 79247 h 175259"/>
              <a:gd name="connsiteX9" fmla="*/ 4404359 w 5394959"/>
              <a:gd name="connsiteY9" fmla="*/ 64007 h 175259"/>
              <a:gd name="connsiteX10" fmla="*/ 4893563 w 5394959"/>
              <a:gd name="connsiteY10" fmla="*/ 60959 h 175259"/>
              <a:gd name="connsiteX11" fmla="*/ 5381244 w 5394959"/>
              <a:gd name="connsiteY11" fmla="*/ 13715 h 1752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75259">
                <a:moveTo>
                  <a:pt x="13716" y="161544"/>
                </a:moveTo>
                <a:lnTo>
                  <a:pt x="501395" y="156971"/>
                </a:lnTo>
                <a:lnTo>
                  <a:pt x="989076" y="153923"/>
                </a:lnTo>
                <a:lnTo>
                  <a:pt x="1478280" y="147827"/>
                </a:lnTo>
                <a:lnTo>
                  <a:pt x="1965959" y="146303"/>
                </a:lnTo>
                <a:lnTo>
                  <a:pt x="2453640" y="135635"/>
                </a:lnTo>
                <a:lnTo>
                  <a:pt x="2941319" y="117347"/>
                </a:lnTo>
                <a:lnTo>
                  <a:pt x="3429000" y="97535"/>
                </a:lnTo>
                <a:lnTo>
                  <a:pt x="3916680" y="79247"/>
                </a:lnTo>
                <a:lnTo>
                  <a:pt x="4404359" y="64007"/>
                </a:lnTo>
                <a:lnTo>
                  <a:pt x="4893563" y="60959"/>
                </a:lnTo>
                <a:lnTo>
                  <a:pt x="5381244" y="13715"/>
                </a:lnTo>
              </a:path>
            </a:pathLst>
          </a:custGeom>
          <a:ln w="25400">
            <a:solidFill>
              <a:srgbClr val="FF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2751" y="3887724"/>
            <a:ext cx="5394959" cy="160020"/>
          </a:xfrm>
          <a:custGeom>
            <a:avLst/>
            <a:gdLst>
              <a:gd name="connsiteX0" fmla="*/ 13716 w 5394959"/>
              <a:gd name="connsiteY0" fmla="*/ 146303 h 160020"/>
              <a:gd name="connsiteX1" fmla="*/ 501395 w 5394959"/>
              <a:gd name="connsiteY1" fmla="*/ 140207 h 160020"/>
              <a:gd name="connsiteX2" fmla="*/ 989076 w 5394959"/>
              <a:gd name="connsiteY2" fmla="*/ 123443 h 160020"/>
              <a:gd name="connsiteX3" fmla="*/ 1478280 w 5394959"/>
              <a:gd name="connsiteY3" fmla="*/ 99059 h 160020"/>
              <a:gd name="connsiteX4" fmla="*/ 1965959 w 5394959"/>
              <a:gd name="connsiteY4" fmla="*/ 86867 h 160020"/>
              <a:gd name="connsiteX5" fmla="*/ 2453640 w 5394959"/>
              <a:gd name="connsiteY5" fmla="*/ 68579 h 160020"/>
              <a:gd name="connsiteX6" fmla="*/ 2941319 w 5394959"/>
              <a:gd name="connsiteY6" fmla="*/ 53339 h 160020"/>
              <a:gd name="connsiteX7" fmla="*/ 3429000 w 5394959"/>
              <a:gd name="connsiteY7" fmla="*/ 38099 h 160020"/>
              <a:gd name="connsiteX8" fmla="*/ 3916680 w 5394959"/>
              <a:gd name="connsiteY8" fmla="*/ 27431 h 160020"/>
              <a:gd name="connsiteX9" fmla="*/ 4404359 w 5394959"/>
              <a:gd name="connsiteY9" fmla="*/ 18287 h 160020"/>
              <a:gd name="connsiteX10" fmla="*/ 4893563 w 5394959"/>
              <a:gd name="connsiteY10" fmla="*/ 13715 h 160020"/>
              <a:gd name="connsiteX11" fmla="*/ 5381244 w 5394959"/>
              <a:gd name="connsiteY11" fmla="*/ 18287 h 1600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60020">
                <a:moveTo>
                  <a:pt x="13716" y="146303"/>
                </a:moveTo>
                <a:lnTo>
                  <a:pt x="501395" y="140207"/>
                </a:lnTo>
                <a:lnTo>
                  <a:pt x="989076" y="123443"/>
                </a:lnTo>
                <a:lnTo>
                  <a:pt x="1478280" y="99059"/>
                </a:lnTo>
                <a:lnTo>
                  <a:pt x="1965959" y="86867"/>
                </a:lnTo>
                <a:lnTo>
                  <a:pt x="2453640" y="68579"/>
                </a:lnTo>
                <a:lnTo>
                  <a:pt x="2941319" y="53339"/>
                </a:lnTo>
                <a:lnTo>
                  <a:pt x="3429000" y="38099"/>
                </a:lnTo>
                <a:lnTo>
                  <a:pt x="3916680" y="27431"/>
                </a:lnTo>
                <a:lnTo>
                  <a:pt x="4404359" y="18287"/>
                </a:lnTo>
                <a:lnTo>
                  <a:pt x="4893563" y="13715"/>
                </a:lnTo>
                <a:lnTo>
                  <a:pt x="5381244" y="18287"/>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2751" y="3959352"/>
            <a:ext cx="5394959" cy="77723"/>
          </a:xfrm>
          <a:custGeom>
            <a:avLst/>
            <a:gdLst>
              <a:gd name="connsiteX0" fmla="*/ 13716 w 5394959"/>
              <a:gd name="connsiteY0" fmla="*/ 64007 h 77723"/>
              <a:gd name="connsiteX1" fmla="*/ 501395 w 5394959"/>
              <a:gd name="connsiteY1" fmla="*/ 54863 h 77723"/>
              <a:gd name="connsiteX2" fmla="*/ 989076 w 5394959"/>
              <a:gd name="connsiteY2" fmla="*/ 51815 h 77723"/>
              <a:gd name="connsiteX3" fmla="*/ 1478280 w 5394959"/>
              <a:gd name="connsiteY3" fmla="*/ 53339 h 77723"/>
              <a:gd name="connsiteX4" fmla="*/ 1965959 w 5394959"/>
              <a:gd name="connsiteY4" fmla="*/ 51815 h 77723"/>
              <a:gd name="connsiteX5" fmla="*/ 2453640 w 5394959"/>
              <a:gd name="connsiteY5" fmla="*/ 39623 h 77723"/>
              <a:gd name="connsiteX6" fmla="*/ 2941319 w 5394959"/>
              <a:gd name="connsiteY6" fmla="*/ 33527 h 77723"/>
              <a:gd name="connsiteX7" fmla="*/ 3429000 w 5394959"/>
              <a:gd name="connsiteY7" fmla="*/ 28955 h 77723"/>
              <a:gd name="connsiteX8" fmla="*/ 3916680 w 5394959"/>
              <a:gd name="connsiteY8" fmla="*/ 19811 h 77723"/>
              <a:gd name="connsiteX9" fmla="*/ 4404359 w 5394959"/>
              <a:gd name="connsiteY9" fmla="*/ 13715 h 77723"/>
              <a:gd name="connsiteX10" fmla="*/ 4893563 w 5394959"/>
              <a:gd name="connsiteY10" fmla="*/ 18288 h 77723"/>
              <a:gd name="connsiteX11" fmla="*/ 5381244 w 5394959"/>
              <a:gd name="connsiteY11" fmla="*/ 16763 h 777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77723">
                <a:moveTo>
                  <a:pt x="13716" y="64007"/>
                </a:moveTo>
                <a:lnTo>
                  <a:pt x="501395" y="54863"/>
                </a:lnTo>
                <a:lnTo>
                  <a:pt x="989076" y="51815"/>
                </a:lnTo>
                <a:lnTo>
                  <a:pt x="1478280" y="53339"/>
                </a:lnTo>
                <a:lnTo>
                  <a:pt x="1965959" y="51815"/>
                </a:lnTo>
                <a:lnTo>
                  <a:pt x="2453640" y="39623"/>
                </a:lnTo>
                <a:lnTo>
                  <a:pt x="2941319" y="33527"/>
                </a:lnTo>
                <a:lnTo>
                  <a:pt x="3429000" y="28955"/>
                </a:lnTo>
                <a:lnTo>
                  <a:pt x="3916680" y="19811"/>
                </a:lnTo>
                <a:lnTo>
                  <a:pt x="4404359" y="13715"/>
                </a:lnTo>
                <a:lnTo>
                  <a:pt x="4893563" y="18288"/>
                </a:lnTo>
                <a:lnTo>
                  <a:pt x="5381244" y="16763"/>
                </a:lnTo>
              </a:path>
            </a:pathLst>
          </a:custGeom>
          <a:ln w="25400">
            <a:solidFill>
              <a:srgbClr val="CC006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057646" y="2121154"/>
            <a:ext cx="21844" cy="122428"/>
          </a:xfrm>
          <a:custGeom>
            <a:avLst/>
            <a:gdLst>
              <a:gd name="connsiteX0" fmla="*/ 6350 w 21844"/>
              <a:gd name="connsiteY0" fmla="*/ 116077 h 122428"/>
              <a:gd name="connsiteX1" fmla="*/ 7873 w 21844"/>
              <a:gd name="connsiteY1" fmla="*/ 6350 h 122428"/>
            </a:gdLst>
            <a:ahLst/>
            <a:cxnLst>
              <a:cxn ang="0">
                <a:pos x="connsiteX0" y="connsiteY0"/>
              </a:cxn>
              <a:cxn ang="1">
                <a:pos x="connsiteX1" y="connsiteY1"/>
              </a:cxn>
            </a:cxnLst>
            <a:rect l="l" t="t" r="r" b="b"/>
            <a:pathLst>
              <a:path w="21844" h="122428">
                <a:moveTo>
                  <a:pt x="6350" y="116077"/>
                </a:moveTo>
                <a:lnTo>
                  <a:pt x="7873"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519671" y="20772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519671" y="2293619"/>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FC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519671" y="2510027"/>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92D05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519671" y="2726435"/>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519671" y="2942844"/>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9BBD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19671" y="3160776"/>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519671" y="3377184"/>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519671" y="3593592"/>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FF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519671" y="381000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519671" y="4027932"/>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CC006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7975600" y="2019300"/>
            <a:ext cx="495300" cy="2070100"/>
          </a:xfrm>
          <a:prstGeom prst="rect">
            <a:avLst/>
          </a:prstGeom>
          <a:noFill/>
        </p:spPr>
        <p:txBody>
          <a:bodyPr wrap="none" lIns="0" tIns="0" rIns="0" rtlCol="0">
            <a:spAutoFit/>
          </a:bodyPr>
          <a:lstStyle/>
          <a:p>
            <a:pPr>
              <a:lnSpc>
                <a:spcPts val="9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197.6%</a:t>
            </a:r>
          </a:p>
          <a:p>
            <a:pPr>
              <a:lnSpc>
                <a:spcPts val="1700"/>
              </a:lnSpc>
              <a:tabLst>
                <a:tab pos="38100" algn="l"/>
              </a:tabLst>
            </a:pPr>
            <a:r>
              <a:rPr lang="en-US" altLang="zh-CN" dirty="0" smtClean="0"/>
              <a:t>	</a:t>
            </a:r>
            <a:r>
              <a:rPr lang="en-US" altLang="zh-CN" sz="998" dirty="0" smtClean="0">
                <a:solidFill>
                  <a:srgbClr val="8087A4"/>
                </a:solidFill>
                <a:latin typeface="Times New Roman" pitchFamily="18" charset="0"/>
                <a:cs typeface="Times New Roman" pitchFamily="18" charset="0"/>
              </a:rPr>
              <a:t>213.9%</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425.2%</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286.2%</a:t>
            </a:r>
          </a:p>
          <a:p>
            <a:pPr>
              <a:lnSpc>
                <a:spcPts val="1700"/>
              </a:lnSpc>
              <a:tabLst>
                <a:tab pos="381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697.6%</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123.3%</a:t>
            </a:r>
          </a:p>
          <a:p>
            <a:pPr>
              <a:lnSpc>
                <a:spcPts val="1700"/>
              </a:lnSpc>
              <a:tabLst>
                <a:tab pos="38100" algn="l"/>
              </a:tabLst>
            </a:pPr>
            <a:r>
              <a:rPr lang="en-US" altLang="zh-CN" sz="996" b="1" dirty="0" smtClean="0">
                <a:solidFill>
                  <a:srgbClr val="FF6600"/>
                </a:solidFill>
                <a:latin typeface="Times New Roman" pitchFamily="18" charset="0"/>
                <a:cs typeface="Times New Roman" pitchFamily="18" charset="0"/>
              </a:rPr>
              <a:t>3172.8%</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211.8%</a:t>
            </a:r>
          </a:p>
          <a:p>
            <a:pPr>
              <a:lnSpc>
                <a:spcPts val="1700"/>
              </a:lnSpc>
              <a:tabLst>
                <a:tab pos="381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861.6%</a:t>
            </a:r>
          </a:p>
          <a:p>
            <a:pPr>
              <a:lnSpc>
                <a:spcPts val="15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186.1%</a:t>
            </a:r>
          </a:p>
        </p:txBody>
      </p:sp>
      <p:sp>
        <p:nvSpPr>
          <p:cNvPr id="1032" name="TextBox 1"/>
          <p:cNvSpPr txBox="1"/>
          <p:nvPr/>
        </p:nvSpPr>
        <p:spPr>
          <a:xfrm>
            <a:off x="5905500" y="1955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1.08</a:t>
            </a:r>
          </a:p>
        </p:txBody>
      </p:sp>
      <p:sp>
        <p:nvSpPr>
          <p:cNvPr id="1033" name="TextBox 1"/>
          <p:cNvSpPr txBox="1"/>
          <p:nvPr/>
        </p:nvSpPr>
        <p:spPr>
          <a:xfrm>
            <a:off x="495300" y="4127500"/>
            <a:ext cx="8178800" cy="8763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4" name="TextBox 1"/>
          <p:cNvSpPr txBox="1"/>
          <p:nvPr/>
        </p:nvSpPr>
        <p:spPr>
          <a:xfrm>
            <a:off x="393700" y="254000"/>
            <a:ext cx="8242300" cy="1689100"/>
          </a:xfrm>
          <a:prstGeom prst="rect">
            <a:avLst/>
          </a:prstGeom>
          <a:noFill/>
        </p:spPr>
        <p:txBody>
          <a:bodyPr wrap="none" lIns="0" tIns="0" rIns="0" rtlCol="0">
            <a:spAutoFit/>
          </a:bodyPr>
          <a:lstStyle/>
          <a:p>
            <a:pPr>
              <a:lnSpc>
                <a:spcPts val="1400"/>
              </a:lnSpc>
              <a:tabLst>
                <a:tab pos="241300" algn="l"/>
                <a:tab pos="1295400" algn="l"/>
                <a:tab pos="5956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 pos="1295400" algn="l"/>
                <a:tab pos="5956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移动预定类旅游应用中，去哪儿用户规模领先，携程居第二位，周末去哪儿用户增长最迅速，途牛与阿</a:t>
            </a:r>
          </a:p>
          <a:p>
            <a:pPr>
              <a:lnSpc>
                <a:spcPts val="2000"/>
              </a:lnSpc>
              <a:tabLst>
                <a:tab pos="241300" algn="l"/>
                <a:tab pos="1295400" algn="l"/>
                <a:tab pos="5956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里旅行用户增速也较快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295400" algn="l"/>
                <a:tab pos="59563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移动旅游预订类应用用户覆盖量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a:p>
            <a:pPr>
              <a:lnSpc>
                <a:spcPts val="1900"/>
              </a:lnSpc>
              <a:tabLst>
                <a:tab pos="241300" algn="l"/>
                <a:tab pos="1295400" algn="l"/>
                <a:tab pos="59563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5" name="TextBox 1"/>
          <p:cNvSpPr txBox="1"/>
          <p:nvPr/>
        </p:nvSpPr>
        <p:spPr>
          <a:xfrm>
            <a:off x="6794500" y="1993900"/>
            <a:ext cx="622300" cy="21082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去哪儿旅行</a:t>
            </a:r>
          </a:p>
          <a:p>
            <a:pPr>
              <a:lnSpc>
                <a:spcPts val="1700"/>
              </a:lnSpc>
              <a:tabLst/>
            </a:pPr>
            <a:r>
              <a:rPr lang="en-US" altLang="zh-CN" sz="996" dirty="0" smtClean="0">
                <a:solidFill>
                  <a:srgbClr val="8087A4"/>
                </a:solidFill>
                <a:latin typeface="Microsoft YaHei UI" pitchFamily="18" charset="0"/>
                <a:cs typeface="Microsoft YaHei UI" pitchFamily="18" charset="0"/>
              </a:rPr>
              <a:t>携程旅行</a:t>
            </a:r>
          </a:p>
          <a:p>
            <a:pPr>
              <a:lnSpc>
                <a:spcPts val="1700"/>
              </a:lnSpc>
              <a:tabLst/>
            </a:pPr>
            <a:r>
              <a:rPr lang="en-US" altLang="zh-CN" sz="996" dirty="0" smtClean="0">
                <a:solidFill>
                  <a:srgbClr val="8087A4"/>
                </a:solidFill>
                <a:latin typeface="Microsoft YaHei UI" pitchFamily="18" charset="0"/>
                <a:cs typeface="Microsoft YaHei UI" pitchFamily="18" charset="0"/>
              </a:rPr>
              <a:t>同程旅游</a:t>
            </a:r>
          </a:p>
          <a:p>
            <a:pPr>
              <a:lnSpc>
                <a:spcPts val="1700"/>
              </a:lnSpc>
              <a:tabLst/>
            </a:pPr>
            <a:r>
              <a:rPr lang="en-US" altLang="zh-CN" sz="996" dirty="0" smtClean="0">
                <a:solidFill>
                  <a:srgbClr val="8087A4"/>
                </a:solidFill>
                <a:latin typeface="Microsoft YaHei UI" pitchFamily="18" charset="0"/>
                <a:cs typeface="Microsoft YaHei UI" pitchFamily="18" charset="0"/>
              </a:rPr>
              <a:t>智行火车票</a:t>
            </a:r>
          </a:p>
          <a:p>
            <a:pPr>
              <a:lnSpc>
                <a:spcPts val="1700"/>
              </a:lnSpc>
              <a:tabLst/>
            </a:pPr>
            <a:r>
              <a:rPr lang="en-US" altLang="zh-CN" sz="996" dirty="0" smtClean="0">
                <a:solidFill>
                  <a:srgbClr val="8087A4"/>
                </a:solidFill>
                <a:latin typeface="Microsoft YaHei UI" pitchFamily="18" charset="0"/>
                <a:cs typeface="Microsoft YaHei UI" pitchFamily="18" charset="0"/>
              </a:rPr>
              <a:t>阿里旅行</a:t>
            </a:r>
          </a:p>
          <a:p>
            <a:pPr>
              <a:lnSpc>
                <a:spcPts val="1700"/>
              </a:lnSpc>
              <a:tabLst/>
            </a:pPr>
            <a:r>
              <a:rPr lang="en-US" altLang="zh-CN" sz="996" dirty="0" smtClean="0">
                <a:solidFill>
                  <a:srgbClr val="8087A4"/>
                </a:solidFill>
                <a:latin typeface="Microsoft YaHei UI" pitchFamily="18" charset="0"/>
                <a:cs typeface="Microsoft YaHei UI" pitchFamily="18" charset="0"/>
              </a:rPr>
              <a:t>艺龙旅行</a:t>
            </a:r>
          </a:p>
          <a:p>
            <a:pPr>
              <a:lnSpc>
                <a:spcPts val="1700"/>
              </a:lnSpc>
              <a:tabLst/>
            </a:pPr>
            <a:r>
              <a:rPr lang="en-US" altLang="zh-CN" sz="996" dirty="0" smtClean="0">
                <a:solidFill>
                  <a:srgbClr val="8087A4"/>
                </a:solidFill>
                <a:latin typeface="Microsoft YaHei UI" pitchFamily="18" charset="0"/>
                <a:cs typeface="Microsoft YaHei UI" pitchFamily="18" charset="0"/>
              </a:rPr>
              <a:t>周末去哪儿</a:t>
            </a:r>
          </a:p>
          <a:p>
            <a:pPr>
              <a:lnSpc>
                <a:spcPts val="1700"/>
              </a:lnSpc>
              <a:tabLst/>
            </a:pPr>
            <a:r>
              <a:rPr lang="en-US" altLang="zh-CN" sz="996" dirty="0" smtClean="0">
                <a:solidFill>
                  <a:srgbClr val="8087A4"/>
                </a:solidFill>
                <a:latin typeface="Microsoft YaHei UI" pitchFamily="18" charset="0"/>
                <a:cs typeface="Microsoft YaHei UI" pitchFamily="18" charset="0"/>
              </a:rPr>
              <a:t>铁友火车票</a:t>
            </a:r>
          </a:p>
          <a:p>
            <a:pPr>
              <a:lnSpc>
                <a:spcPts val="1700"/>
              </a:lnSpc>
              <a:tabLst/>
            </a:pPr>
            <a:r>
              <a:rPr lang="en-US" altLang="zh-CN" sz="996" dirty="0" smtClean="0">
                <a:solidFill>
                  <a:srgbClr val="8087A4"/>
                </a:solidFill>
                <a:latin typeface="Microsoft YaHei UI" pitchFamily="18" charset="0"/>
                <a:cs typeface="Microsoft YaHei UI" pitchFamily="18" charset="0"/>
              </a:rPr>
              <a:t>途牛旅游</a:t>
            </a:r>
          </a:p>
          <a:p>
            <a:pPr>
              <a:lnSpc>
                <a:spcPts val="1700"/>
              </a:lnSpc>
              <a:tabLst/>
            </a:pPr>
            <a:r>
              <a:rPr lang="en-US" altLang="zh-CN" sz="996" dirty="0" smtClean="0">
                <a:solidFill>
                  <a:srgbClr val="8087A4"/>
                </a:solidFill>
                <a:latin typeface="Microsoft YaHei UI" pitchFamily="18" charset="0"/>
                <a:cs typeface="Microsoft YaHei UI" pitchFamily="18" charset="0"/>
              </a:rPr>
              <a:t>华住酒店</a:t>
            </a:r>
          </a:p>
        </p:txBody>
      </p:sp>
      <p:sp>
        <p:nvSpPr>
          <p:cNvPr id="1036" name="TextBox 1"/>
          <p:cNvSpPr txBox="1"/>
          <p:nvPr/>
        </p:nvSpPr>
        <p:spPr>
          <a:xfrm>
            <a:off x="825500" y="1968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62171" y="1572767"/>
            <a:ext cx="1391412" cy="1389888"/>
          </a:xfrm>
          <a:custGeom>
            <a:avLst/>
            <a:gdLst>
              <a:gd name="connsiteX0" fmla="*/ 0 w 1391412"/>
              <a:gd name="connsiteY0" fmla="*/ 694944 h 1389888"/>
              <a:gd name="connsiteX1" fmla="*/ 695706 w 1391412"/>
              <a:gd name="connsiteY1" fmla="*/ 0 h 1389888"/>
              <a:gd name="connsiteX2" fmla="*/ 1391412 w 1391412"/>
              <a:gd name="connsiteY2" fmla="*/ 694944 h 1389888"/>
              <a:gd name="connsiteX3" fmla="*/ 695706 w 1391412"/>
              <a:gd name="connsiteY3" fmla="*/ 1389888 h 1389888"/>
              <a:gd name="connsiteX4" fmla="*/ 0 w 1391412"/>
              <a:gd name="connsiteY4" fmla="*/ 694944 h 13898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1412" h="1389888">
                <a:moveTo>
                  <a:pt x="0" y="694944"/>
                </a:moveTo>
                <a:cubicBezTo>
                  <a:pt x="0" y="311150"/>
                  <a:pt x="311531" y="0"/>
                  <a:pt x="695706" y="0"/>
                </a:cubicBezTo>
                <a:cubicBezTo>
                  <a:pt x="1079881" y="0"/>
                  <a:pt x="1391412" y="311150"/>
                  <a:pt x="1391412" y="694944"/>
                </a:cubicBezTo>
                <a:cubicBezTo>
                  <a:pt x="1391412" y="1078738"/>
                  <a:pt x="1079881" y="1389888"/>
                  <a:pt x="695706" y="1389888"/>
                </a:cubicBezTo>
                <a:cubicBezTo>
                  <a:pt x="311531" y="1389888"/>
                  <a:pt x="0" y="1078738"/>
                  <a:pt x="0" y="694944"/>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22953" y="2239517"/>
            <a:ext cx="2087880" cy="2340864"/>
          </a:xfrm>
          <a:custGeom>
            <a:avLst/>
            <a:gdLst>
              <a:gd name="connsiteX0" fmla="*/ 0 w 2087880"/>
              <a:gd name="connsiteY0" fmla="*/ 2340864 h 2340864"/>
              <a:gd name="connsiteX1" fmla="*/ 2087880 w 2087880"/>
              <a:gd name="connsiteY1" fmla="*/ 2340864 h 2340864"/>
              <a:gd name="connsiteX2" fmla="*/ 2087880 w 2087880"/>
              <a:gd name="connsiteY2" fmla="*/ 0 h 2340864"/>
              <a:gd name="connsiteX3" fmla="*/ 0 w 2087880"/>
              <a:gd name="connsiteY3" fmla="*/ 0 h 2340864"/>
              <a:gd name="connsiteX4" fmla="*/ 0 w 2087880"/>
              <a:gd name="connsiteY4" fmla="*/ 2340864 h 2340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80" h="2340864">
                <a:moveTo>
                  <a:pt x="0" y="2340864"/>
                </a:moveTo>
                <a:lnTo>
                  <a:pt x="2087880" y="2340864"/>
                </a:lnTo>
                <a:lnTo>
                  <a:pt x="2087880" y="0"/>
                </a:lnTo>
                <a:lnTo>
                  <a:pt x="0" y="0"/>
                </a:lnTo>
                <a:lnTo>
                  <a:pt x="0" y="2340864"/>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6603" y="2233167"/>
            <a:ext cx="2100580" cy="2353564"/>
          </a:xfrm>
          <a:custGeom>
            <a:avLst/>
            <a:gdLst>
              <a:gd name="connsiteX0" fmla="*/ 6350 w 2100580"/>
              <a:gd name="connsiteY0" fmla="*/ 2347214 h 2353564"/>
              <a:gd name="connsiteX1" fmla="*/ 2094230 w 2100580"/>
              <a:gd name="connsiteY1" fmla="*/ 2347214 h 2353564"/>
              <a:gd name="connsiteX2" fmla="*/ 2094230 w 2100580"/>
              <a:gd name="connsiteY2" fmla="*/ 6350 h 2353564"/>
              <a:gd name="connsiteX3" fmla="*/ 6350 w 2100580"/>
              <a:gd name="connsiteY3" fmla="*/ 6350 h 2353564"/>
              <a:gd name="connsiteX4" fmla="*/ 6350 w 2100580"/>
              <a:gd name="connsiteY4" fmla="*/ 2347214 h 23535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80" h="2353564">
                <a:moveTo>
                  <a:pt x="6350" y="2347214"/>
                </a:moveTo>
                <a:lnTo>
                  <a:pt x="2094230" y="2347214"/>
                </a:lnTo>
                <a:lnTo>
                  <a:pt x="2094230" y="6350"/>
                </a:lnTo>
                <a:lnTo>
                  <a:pt x="6350" y="6350"/>
                </a:lnTo>
                <a:lnTo>
                  <a:pt x="6350" y="2347214"/>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204203" y="1220724"/>
            <a:ext cx="1391411" cy="1389887"/>
          </a:xfrm>
          <a:custGeom>
            <a:avLst/>
            <a:gdLst>
              <a:gd name="connsiteX0" fmla="*/ 0 w 1391411"/>
              <a:gd name="connsiteY0" fmla="*/ 694943 h 1389887"/>
              <a:gd name="connsiteX1" fmla="*/ 695705 w 1391411"/>
              <a:gd name="connsiteY1" fmla="*/ 0 h 1389887"/>
              <a:gd name="connsiteX2" fmla="*/ 1391412 w 1391411"/>
              <a:gd name="connsiteY2" fmla="*/ 694943 h 1389887"/>
              <a:gd name="connsiteX3" fmla="*/ 695705 w 1391411"/>
              <a:gd name="connsiteY3" fmla="*/ 1389887 h 1389887"/>
              <a:gd name="connsiteX4" fmla="*/ 0 w 1391411"/>
              <a:gd name="connsiteY4" fmla="*/ 694943 h 13898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1411" h="1389887">
                <a:moveTo>
                  <a:pt x="0" y="694943"/>
                </a:moveTo>
                <a:cubicBezTo>
                  <a:pt x="0" y="311150"/>
                  <a:pt x="311530" y="0"/>
                  <a:pt x="695705" y="0"/>
                </a:cubicBezTo>
                <a:cubicBezTo>
                  <a:pt x="1079880" y="0"/>
                  <a:pt x="1391412" y="311150"/>
                  <a:pt x="1391412" y="694943"/>
                </a:cubicBezTo>
                <a:cubicBezTo>
                  <a:pt x="1391412" y="1078737"/>
                  <a:pt x="1079880" y="1389887"/>
                  <a:pt x="695705" y="1389887"/>
                </a:cubicBezTo>
                <a:cubicBezTo>
                  <a:pt x="311530" y="1389887"/>
                  <a:pt x="0" y="1078737"/>
                  <a:pt x="0" y="694943"/>
                </a:cubicBezTo>
              </a:path>
            </a:pathLst>
          </a:custGeom>
          <a:solidFill>
            <a:srgbClr val="1B88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065275" y="1217675"/>
            <a:ext cx="1389888" cy="1391412"/>
          </a:xfrm>
          <a:custGeom>
            <a:avLst/>
            <a:gdLst>
              <a:gd name="connsiteX0" fmla="*/ 0 w 1389888"/>
              <a:gd name="connsiteY0" fmla="*/ 695706 h 1391412"/>
              <a:gd name="connsiteX1" fmla="*/ 694944 w 1389888"/>
              <a:gd name="connsiteY1" fmla="*/ 0 h 1391412"/>
              <a:gd name="connsiteX2" fmla="*/ 1389888 w 1389888"/>
              <a:gd name="connsiteY2" fmla="*/ 695706 h 1391412"/>
              <a:gd name="connsiteX3" fmla="*/ 694944 w 1389888"/>
              <a:gd name="connsiteY3" fmla="*/ 1391412 h 1391412"/>
              <a:gd name="connsiteX4" fmla="*/ 0 w 1389888"/>
              <a:gd name="connsiteY4" fmla="*/ 695706 h 1391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89888" h="1391412">
                <a:moveTo>
                  <a:pt x="0" y="695706"/>
                </a:moveTo>
                <a:cubicBezTo>
                  <a:pt x="0" y="311531"/>
                  <a:pt x="311150" y="0"/>
                  <a:pt x="694944" y="0"/>
                </a:cubicBezTo>
                <a:cubicBezTo>
                  <a:pt x="1078738" y="0"/>
                  <a:pt x="1389888" y="311531"/>
                  <a:pt x="1389888" y="695706"/>
                </a:cubicBezTo>
                <a:cubicBezTo>
                  <a:pt x="1389888" y="1079881"/>
                  <a:pt x="1078738" y="1391412"/>
                  <a:pt x="694944" y="1391412"/>
                </a:cubicBezTo>
                <a:cubicBezTo>
                  <a:pt x="311150" y="1391412"/>
                  <a:pt x="0" y="1079881"/>
                  <a:pt x="0" y="695706"/>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360414" y="1954529"/>
            <a:ext cx="2087879" cy="2375916"/>
          </a:xfrm>
          <a:custGeom>
            <a:avLst/>
            <a:gdLst>
              <a:gd name="connsiteX0" fmla="*/ 0 w 2087879"/>
              <a:gd name="connsiteY0" fmla="*/ 2375916 h 2375916"/>
              <a:gd name="connsiteX1" fmla="*/ 2087879 w 2087879"/>
              <a:gd name="connsiteY1" fmla="*/ 2375916 h 2375916"/>
              <a:gd name="connsiteX2" fmla="*/ 2087879 w 2087879"/>
              <a:gd name="connsiteY2" fmla="*/ 0 h 2375916"/>
              <a:gd name="connsiteX3" fmla="*/ 0 w 2087879"/>
              <a:gd name="connsiteY3" fmla="*/ 0 h 2375916"/>
              <a:gd name="connsiteX4" fmla="*/ 0 w 2087879"/>
              <a:gd name="connsiteY4" fmla="*/ 2375916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79" h="2375916">
                <a:moveTo>
                  <a:pt x="0" y="2375916"/>
                </a:moveTo>
                <a:lnTo>
                  <a:pt x="2087879" y="2375916"/>
                </a:lnTo>
                <a:lnTo>
                  <a:pt x="2087879" y="0"/>
                </a:lnTo>
                <a:lnTo>
                  <a:pt x="0" y="0"/>
                </a:lnTo>
                <a:lnTo>
                  <a:pt x="0" y="2375916"/>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54064" y="1948179"/>
            <a:ext cx="2100579" cy="2388616"/>
          </a:xfrm>
          <a:custGeom>
            <a:avLst/>
            <a:gdLst>
              <a:gd name="connsiteX0" fmla="*/ 6350 w 2100579"/>
              <a:gd name="connsiteY0" fmla="*/ 2382266 h 2388616"/>
              <a:gd name="connsiteX1" fmla="*/ 2094229 w 2100579"/>
              <a:gd name="connsiteY1" fmla="*/ 2382266 h 2388616"/>
              <a:gd name="connsiteX2" fmla="*/ 2094229 w 2100579"/>
              <a:gd name="connsiteY2" fmla="*/ 6350 h 2388616"/>
              <a:gd name="connsiteX3" fmla="*/ 6350 w 2100579"/>
              <a:gd name="connsiteY3" fmla="*/ 6350 h 2388616"/>
              <a:gd name="connsiteX4" fmla="*/ 6350 w 2100579"/>
              <a:gd name="connsiteY4" fmla="*/ 2382266 h 2388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79" h="2388616">
                <a:moveTo>
                  <a:pt x="6350" y="2382266"/>
                </a:moveTo>
                <a:lnTo>
                  <a:pt x="2094229" y="2382266"/>
                </a:lnTo>
                <a:lnTo>
                  <a:pt x="2094229" y="6350"/>
                </a:lnTo>
                <a:lnTo>
                  <a:pt x="6350" y="6350"/>
                </a:lnTo>
                <a:lnTo>
                  <a:pt x="6350" y="2382266"/>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7582" y="1978914"/>
            <a:ext cx="2087879" cy="2375916"/>
          </a:xfrm>
          <a:custGeom>
            <a:avLst/>
            <a:gdLst>
              <a:gd name="connsiteX0" fmla="*/ 0 w 2087879"/>
              <a:gd name="connsiteY0" fmla="*/ 2375915 h 2375916"/>
              <a:gd name="connsiteX1" fmla="*/ 2087879 w 2087879"/>
              <a:gd name="connsiteY1" fmla="*/ 2375915 h 2375916"/>
              <a:gd name="connsiteX2" fmla="*/ 2087879 w 2087879"/>
              <a:gd name="connsiteY2" fmla="*/ 0 h 2375916"/>
              <a:gd name="connsiteX3" fmla="*/ 0 w 2087879"/>
              <a:gd name="connsiteY3" fmla="*/ 0 h 2375916"/>
              <a:gd name="connsiteX4" fmla="*/ 0 w 2087879"/>
              <a:gd name="connsiteY4" fmla="*/ 2375915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79" h="2375916">
                <a:moveTo>
                  <a:pt x="0" y="2375915"/>
                </a:moveTo>
                <a:lnTo>
                  <a:pt x="2087879" y="2375915"/>
                </a:lnTo>
                <a:lnTo>
                  <a:pt x="2087879" y="0"/>
                </a:lnTo>
                <a:lnTo>
                  <a:pt x="0" y="0"/>
                </a:lnTo>
                <a:lnTo>
                  <a:pt x="0" y="2375915"/>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21232" y="1972564"/>
            <a:ext cx="2100579" cy="2388616"/>
          </a:xfrm>
          <a:custGeom>
            <a:avLst/>
            <a:gdLst>
              <a:gd name="connsiteX0" fmla="*/ 6350 w 2100579"/>
              <a:gd name="connsiteY0" fmla="*/ 2382265 h 2388616"/>
              <a:gd name="connsiteX1" fmla="*/ 2094229 w 2100579"/>
              <a:gd name="connsiteY1" fmla="*/ 2382265 h 2388616"/>
              <a:gd name="connsiteX2" fmla="*/ 2094229 w 2100579"/>
              <a:gd name="connsiteY2" fmla="*/ 6350 h 2388616"/>
              <a:gd name="connsiteX3" fmla="*/ 6350 w 2100579"/>
              <a:gd name="connsiteY3" fmla="*/ 6350 h 2388616"/>
              <a:gd name="connsiteX4" fmla="*/ 6350 w 2100579"/>
              <a:gd name="connsiteY4" fmla="*/ 2382265 h 2388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79" h="2388616">
                <a:moveTo>
                  <a:pt x="6350" y="2382265"/>
                </a:moveTo>
                <a:lnTo>
                  <a:pt x="2094229" y="2382265"/>
                </a:lnTo>
                <a:lnTo>
                  <a:pt x="2094229" y="6350"/>
                </a:lnTo>
                <a:lnTo>
                  <a:pt x="6350" y="6350"/>
                </a:lnTo>
                <a:lnTo>
                  <a:pt x="6350" y="2382265"/>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365250" y="3122422"/>
            <a:ext cx="310007" cy="310006"/>
          </a:xfrm>
          <a:custGeom>
            <a:avLst/>
            <a:gdLst>
              <a:gd name="connsiteX0" fmla="*/ 58419 w 310007"/>
              <a:gd name="connsiteY0" fmla="*/ 6350 h 310006"/>
              <a:gd name="connsiteX1" fmla="*/ 251460 w 310007"/>
              <a:gd name="connsiteY1" fmla="*/ 6350 h 310006"/>
              <a:gd name="connsiteX2" fmla="*/ 271526 w 310007"/>
              <a:gd name="connsiteY2" fmla="*/ 10541 h 310006"/>
              <a:gd name="connsiteX3" fmla="*/ 288417 w 310007"/>
              <a:gd name="connsiteY3" fmla="*/ 21844 h 310006"/>
              <a:gd name="connsiteX4" fmla="*/ 299847 w 310007"/>
              <a:gd name="connsiteY4" fmla="*/ 38480 h 310006"/>
              <a:gd name="connsiteX5" fmla="*/ 303657 w 310007"/>
              <a:gd name="connsiteY5" fmla="*/ 58547 h 310006"/>
              <a:gd name="connsiteX6" fmla="*/ 303657 w 310007"/>
              <a:gd name="connsiteY6" fmla="*/ 251460 h 310006"/>
              <a:gd name="connsiteX7" fmla="*/ 299847 w 310007"/>
              <a:gd name="connsiteY7" fmla="*/ 271399 h 310006"/>
              <a:gd name="connsiteX8" fmla="*/ 288417 w 310007"/>
              <a:gd name="connsiteY8" fmla="*/ 288417 h 310006"/>
              <a:gd name="connsiteX9" fmla="*/ 271398 w 310007"/>
              <a:gd name="connsiteY9" fmla="*/ 299847 h 310006"/>
              <a:gd name="connsiteX10" fmla="*/ 251460 w 310007"/>
              <a:gd name="connsiteY10" fmla="*/ 303656 h 310006"/>
              <a:gd name="connsiteX11" fmla="*/ 58547 w 310007"/>
              <a:gd name="connsiteY11" fmla="*/ 303656 h 310006"/>
              <a:gd name="connsiteX12" fmla="*/ 38480 w 310007"/>
              <a:gd name="connsiteY12" fmla="*/ 299847 h 310006"/>
              <a:gd name="connsiteX13" fmla="*/ 21844 w 310007"/>
              <a:gd name="connsiteY13" fmla="*/ 288417 h 310006"/>
              <a:gd name="connsiteX14" fmla="*/ 10541 w 310007"/>
              <a:gd name="connsiteY14" fmla="*/ 271525 h 310006"/>
              <a:gd name="connsiteX15" fmla="*/ 6350 w 310007"/>
              <a:gd name="connsiteY15" fmla="*/ 251460 h 310006"/>
              <a:gd name="connsiteX16" fmla="*/ 6350 w 310007"/>
              <a:gd name="connsiteY16" fmla="*/ 58420 h 310006"/>
              <a:gd name="connsiteX17" fmla="*/ 10667 w 310007"/>
              <a:gd name="connsiteY17" fmla="*/ 38480 h 310006"/>
              <a:gd name="connsiteX18" fmla="*/ 21971 w 310007"/>
              <a:gd name="connsiteY18" fmla="*/ 21970 h 310006"/>
              <a:gd name="connsiteX19" fmla="*/ 38480 w 310007"/>
              <a:gd name="connsiteY19" fmla="*/ 10667 h 310006"/>
              <a:gd name="connsiteX20" fmla="*/ 58419 w 310007"/>
              <a:gd name="connsiteY20" fmla="*/ 6350 h 3100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10006">
                <a:moveTo>
                  <a:pt x="58419" y="6350"/>
                </a:moveTo>
                <a:lnTo>
                  <a:pt x="251460" y="6350"/>
                </a:lnTo>
                <a:lnTo>
                  <a:pt x="271526" y="10541"/>
                </a:lnTo>
                <a:lnTo>
                  <a:pt x="288417" y="21844"/>
                </a:lnTo>
                <a:lnTo>
                  <a:pt x="299847" y="38480"/>
                </a:lnTo>
                <a:lnTo>
                  <a:pt x="303657" y="58547"/>
                </a:lnTo>
                <a:lnTo>
                  <a:pt x="303657" y="251460"/>
                </a:lnTo>
                <a:lnTo>
                  <a:pt x="299847" y="271399"/>
                </a:lnTo>
                <a:lnTo>
                  <a:pt x="288417" y="288417"/>
                </a:lnTo>
                <a:lnTo>
                  <a:pt x="271398" y="299847"/>
                </a:lnTo>
                <a:lnTo>
                  <a:pt x="251460" y="303656"/>
                </a:lnTo>
                <a:lnTo>
                  <a:pt x="58547" y="303656"/>
                </a:lnTo>
                <a:lnTo>
                  <a:pt x="38480" y="299847"/>
                </a:lnTo>
                <a:lnTo>
                  <a:pt x="21844" y="288417"/>
                </a:lnTo>
                <a:lnTo>
                  <a:pt x="10541" y="271525"/>
                </a:lnTo>
                <a:lnTo>
                  <a:pt x="6350" y="251460"/>
                </a:lnTo>
                <a:lnTo>
                  <a:pt x="6350" y="58420"/>
                </a:lnTo>
                <a:lnTo>
                  <a:pt x="10667" y="38480"/>
                </a:lnTo>
                <a:lnTo>
                  <a:pt x="21971" y="21970"/>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365250" y="3805173"/>
            <a:ext cx="310007" cy="309969"/>
          </a:xfrm>
          <a:custGeom>
            <a:avLst/>
            <a:gdLst>
              <a:gd name="connsiteX0" fmla="*/ 58419 w 310007"/>
              <a:gd name="connsiteY0" fmla="*/ 6350 h 309969"/>
              <a:gd name="connsiteX1" fmla="*/ 251460 w 310007"/>
              <a:gd name="connsiteY1" fmla="*/ 6350 h 309969"/>
              <a:gd name="connsiteX2" fmla="*/ 271526 w 310007"/>
              <a:gd name="connsiteY2" fmla="*/ 10541 h 309969"/>
              <a:gd name="connsiteX3" fmla="*/ 288417 w 310007"/>
              <a:gd name="connsiteY3" fmla="*/ 21844 h 309969"/>
              <a:gd name="connsiteX4" fmla="*/ 299847 w 310007"/>
              <a:gd name="connsiteY4" fmla="*/ 38480 h 309969"/>
              <a:gd name="connsiteX5" fmla="*/ 303657 w 310007"/>
              <a:gd name="connsiteY5" fmla="*/ 58547 h 309969"/>
              <a:gd name="connsiteX6" fmla="*/ 303657 w 310007"/>
              <a:gd name="connsiteY6" fmla="*/ 251460 h 309969"/>
              <a:gd name="connsiteX7" fmla="*/ 299847 w 310007"/>
              <a:gd name="connsiteY7" fmla="*/ 271449 h 309969"/>
              <a:gd name="connsiteX8" fmla="*/ 288417 w 310007"/>
              <a:gd name="connsiteY8" fmla="*/ 288455 h 309969"/>
              <a:gd name="connsiteX9" fmla="*/ 271398 w 310007"/>
              <a:gd name="connsiteY9" fmla="*/ 299796 h 309969"/>
              <a:gd name="connsiteX10" fmla="*/ 251460 w 310007"/>
              <a:gd name="connsiteY10" fmla="*/ 303619 h 309969"/>
              <a:gd name="connsiteX11" fmla="*/ 58547 w 310007"/>
              <a:gd name="connsiteY11" fmla="*/ 303619 h 309969"/>
              <a:gd name="connsiteX12" fmla="*/ 38480 w 310007"/>
              <a:gd name="connsiteY12" fmla="*/ 299796 h 309969"/>
              <a:gd name="connsiteX13" fmla="*/ 21844 w 310007"/>
              <a:gd name="connsiteY13" fmla="*/ 288429 h 309969"/>
              <a:gd name="connsiteX14" fmla="*/ 10541 w 310007"/>
              <a:gd name="connsiteY14" fmla="*/ 271488 h 309969"/>
              <a:gd name="connsiteX15" fmla="*/ 6350 w 310007"/>
              <a:gd name="connsiteY15" fmla="*/ 251511 h 309969"/>
              <a:gd name="connsiteX16" fmla="*/ 6350 w 310007"/>
              <a:gd name="connsiteY16" fmla="*/ 58420 h 309969"/>
              <a:gd name="connsiteX17" fmla="*/ 10667 w 310007"/>
              <a:gd name="connsiteY17" fmla="*/ 38480 h 309969"/>
              <a:gd name="connsiteX18" fmla="*/ 21971 w 310007"/>
              <a:gd name="connsiteY18" fmla="*/ 21971 h 309969"/>
              <a:gd name="connsiteX19" fmla="*/ 38480 w 310007"/>
              <a:gd name="connsiteY19" fmla="*/ 10667 h 309969"/>
              <a:gd name="connsiteX20" fmla="*/ 58419 w 310007"/>
              <a:gd name="connsiteY20" fmla="*/ 6350 h 3099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09969">
                <a:moveTo>
                  <a:pt x="58419" y="6350"/>
                </a:moveTo>
                <a:lnTo>
                  <a:pt x="251460" y="6350"/>
                </a:lnTo>
                <a:lnTo>
                  <a:pt x="271526" y="10541"/>
                </a:lnTo>
                <a:lnTo>
                  <a:pt x="288417" y="21844"/>
                </a:lnTo>
                <a:lnTo>
                  <a:pt x="299847" y="38480"/>
                </a:lnTo>
                <a:lnTo>
                  <a:pt x="303657" y="58547"/>
                </a:lnTo>
                <a:lnTo>
                  <a:pt x="303657" y="251460"/>
                </a:lnTo>
                <a:lnTo>
                  <a:pt x="299847" y="271449"/>
                </a:lnTo>
                <a:lnTo>
                  <a:pt x="288417" y="288455"/>
                </a:lnTo>
                <a:lnTo>
                  <a:pt x="271398" y="299796"/>
                </a:lnTo>
                <a:lnTo>
                  <a:pt x="251460" y="303619"/>
                </a:lnTo>
                <a:lnTo>
                  <a:pt x="58547" y="303619"/>
                </a:lnTo>
                <a:lnTo>
                  <a:pt x="38480" y="299796"/>
                </a:lnTo>
                <a:lnTo>
                  <a:pt x="21844" y="288429"/>
                </a:lnTo>
                <a:lnTo>
                  <a:pt x="10541" y="271488"/>
                </a:lnTo>
                <a:lnTo>
                  <a:pt x="6350" y="251511"/>
                </a:lnTo>
                <a:lnTo>
                  <a:pt x="6350" y="58420"/>
                </a:lnTo>
                <a:lnTo>
                  <a:pt x="10667" y="38480"/>
                </a:lnTo>
                <a:lnTo>
                  <a:pt x="21971" y="21971"/>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405373" y="2407666"/>
            <a:ext cx="310007" cy="310007"/>
          </a:xfrm>
          <a:custGeom>
            <a:avLst/>
            <a:gdLst>
              <a:gd name="connsiteX0" fmla="*/ 58420 w 310007"/>
              <a:gd name="connsiteY0" fmla="*/ 6350 h 310007"/>
              <a:gd name="connsiteX1" fmla="*/ 251460 w 310007"/>
              <a:gd name="connsiteY1" fmla="*/ 6350 h 310007"/>
              <a:gd name="connsiteX2" fmla="*/ 271526 w 310007"/>
              <a:gd name="connsiteY2" fmla="*/ 10541 h 310007"/>
              <a:gd name="connsiteX3" fmla="*/ 288416 w 310007"/>
              <a:gd name="connsiteY3" fmla="*/ 21844 h 310007"/>
              <a:gd name="connsiteX4" fmla="*/ 299847 w 310007"/>
              <a:gd name="connsiteY4" fmla="*/ 38480 h 310007"/>
              <a:gd name="connsiteX5" fmla="*/ 303657 w 310007"/>
              <a:gd name="connsiteY5" fmla="*/ 58547 h 310007"/>
              <a:gd name="connsiteX6" fmla="*/ 303657 w 310007"/>
              <a:gd name="connsiteY6" fmla="*/ 251460 h 310007"/>
              <a:gd name="connsiteX7" fmla="*/ 299847 w 310007"/>
              <a:gd name="connsiteY7" fmla="*/ 271398 h 310007"/>
              <a:gd name="connsiteX8" fmla="*/ 288416 w 310007"/>
              <a:gd name="connsiteY8" fmla="*/ 288416 h 310007"/>
              <a:gd name="connsiteX9" fmla="*/ 271398 w 310007"/>
              <a:gd name="connsiteY9" fmla="*/ 299847 h 310007"/>
              <a:gd name="connsiteX10" fmla="*/ 251460 w 310007"/>
              <a:gd name="connsiteY10" fmla="*/ 303657 h 310007"/>
              <a:gd name="connsiteX11" fmla="*/ 58547 w 310007"/>
              <a:gd name="connsiteY11" fmla="*/ 303657 h 310007"/>
              <a:gd name="connsiteX12" fmla="*/ 38480 w 310007"/>
              <a:gd name="connsiteY12" fmla="*/ 299847 h 310007"/>
              <a:gd name="connsiteX13" fmla="*/ 21844 w 310007"/>
              <a:gd name="connsiteY13" fmla="*/ 288416 h 310007"/>
              <a:gd name="connsiteX14" fmla="*/ 10541 w 310007"/>
              <a:gd name="connsiteY14" fmla="*/ 271526 h 310007"/>
              <a:gd name="connsiteX15" fmla="*/ 6350 w 310007"/>
              <a:gd name="connsiteY15" fmla="*/ 251460 h 310007"/>
              <a:gd name="connsiteX16" fmla="*/ 6350 w 310007"/>
              <a:gd name="connsiteY16" fmla="*/ 58419 h 310007"/>
              <a:gd name="connsiteX17" fmla="*/ 10667 w 310007"/>
              <a:gd name="connsiteY17" fmla="*/ 38480 h 310007"/>
              <a:gd name="connsiteX18" fmla="*/ 21971 w 310007"/>
              <a:gd name="connsiteY18" fmla="*/ 21970 h 310007"/>
              <a:gd name="connsiteX19" fmla="*/ 38480 w 310007"/>
              <a:gd name="connsiteY19" fmla="*/ 10667 h 310007"/>
              <a:gd name="connsiteX20" fmla="*/ 58420 w 310007"/>
              <a:gd name="connsiteY20" fmla="*/ 6350 h 3100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10007">
                <a:moveTo>
                  <a:pt x="58420" y="6350"/>
                </a:moveTo>
                <a:lnTo>
                  <a:pt x="251460" y="6350"/>
                </a:lnTo>
                <a:lnTo>
                  <a:pt x="271526" y="10541"/>
                </a:lnTo>
                <a:lnTo>
                  <a:pt x="288416" y="21844"/>
                </a:lnTo>
                <a:lnTo>
                  <a:pt x="299847" y="38480"/>
                </a:lnTo>
                <a:lnTo>
                  <a:pt x="303657" y="58547"/>
                </a:lnTo>
                <a:lnTo>
                  <a:pt x="303657" y="251460"/>
                </a:lnTo>
                <a:lnTo>
                  <a:pt x="299847" y="271398"/>
                </a:lnTo>
                <a:lnTo>
                  <a:pt x="288416" y="288416"/>
                </a:lnTo>
                <a:lnTo>
                  <a:pt x="271398" y="299847"/>
                </a:lnTo>
                <a:lnTo>
                  <a:pt x="251460" y="303657"/>
                </a:lnTo>
                <a:lnTo>
                  <a:pt x="58547" y="303657"/>
                </a:lnTo>
                <a:lnTo>
                  <a:pt x="38480" y="299847"/>
                </a:lnTo>
                <a:lnTo>
                  <a:pt x="21844" y="288416"/>
                </a:lnTo>
                <a:lnTo>
                  <a:pt x="10541" y="271526"/>
                </a:lnTo>
                <a:lnTo>
                  <a:pt x="6350" y="251460"/>
                </a:lnTo>
                <a:lnTo>
                  <a:pt x="6350" y="58419"/>
                </a:lnTo>
                <a:lnTo>
                  <a:pt x="10667" y="38480"/>
                </a:lnTo>
                <a:lnTo>
                  <a:pt x="21971" y="21970"/>
                </a:lnTo>
                <a:lnTo>
                  <a:pt x="38480" y="10667"/>
                </a:lnTo>
                <a:lnTo>
                  <a:pt x="58420"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527038" y="3834129"/>
            <a:ext cx="310006" cy="309969"/>
          </a:xfrm>
          <a:custGeom>
            <a:avLst/>
            <a:gdLst>
              <a:gd name="connsiteX0" fmla="*/ 58419 w 310006"/>
              <a:gd name="connsiteY0" fmla="*/ 6350 h 309969"/>
              <a:gd name="connsiteX1" fmla="*/ 251459 w 310006"/>
              <a:gd name="connsiteY1" fmla="*/ 6350 h 309969"/>
              <a:gd name="connsiteX2" fmla="*/ 271526 w 310006"/>
              <a:gd name="connsiteY2" fmla="*/ 10541 h 309969"/>
              <a:gd name="connsiteX3" fmla="*/ 288417 w 310006"/>
              <a:gd name="connsiteY3" fmla="*/ 21844 h 309969"/>
              <a:gd name="connsiteX4" fmla="*/ 299846 w 310006"/>
              <a:gd name="connsiteY4" fmla="*/ 38480 h 309969"/>
              <a:gd name="connsiteX5" fmla="*/ 303656 w 310006"/>
              <a:gd name="connsiteY5" fmla="*/ 58508 h 309969"/>
              <a:gd name="connsiteX6" fmla="*/ 303656 w 310006"/>
              <a:gd name="connsiteY6" fmla="*/ 251460 h 309969"/>
              <a:gd name="connsiteX7" fmla="*/ 299846 w 310006"/>
              <a:gd name="connsiteY7" fmla="*/ 271449 h 309969"/>
              <a:gd name="connsiteX8" fmla="*/ 288417 w 310006"/>
              <a:gd name="connsiteY8" fmla="*/ 288455 h 309969"/>
              <a:gd name="connsiteX9" fmla="*/ 271398 w 310006"/>
              <a:gd name="connsiteY9" fmla="*/ 299796 h 309969"/>
              <a:gd name="connsiteX10" fmla="*/ 251459 w 310006"/>
              <a:gd name="connsiteY10" fmla="*/ 303619 h 309969"/>
              <a:gd name="connsiteX11" fmla="*/ 58546 w 310006"/>
              <a:gd name="connsiteY11" fmla="*/ 303619 h 309969"/>
              <a:gd name="connsiteX12" fmla="*/ 38480 w 310006"/>
              <a:gd name="connsiteY12" fmla="*/ 299796 h 309969"/>
              <a:gd name="connsiteX13" fmla="*/ 21843 w 310006"/>
              <a:gd name="connsiteY13" fmla="*/ 288429 h 309969"/>
              <a:gd name="connsiteX14" fmla="*/ 10541 w 310006"/>
              <a:gd name="connsiteY14" fmla="*/ 271488 h 309969"/>
              <a:gd name="connsiteX15" fmla="*/ 6350 w 310006"/>
              <a:gd name="connsiteY15" fmla="*/ 251511 h 309969"/>
              <a:gd name="connsiteX16" fmla="*/ 6350 w 310006"/>
              <a:gd name="connsiteY16" fmla="*/ 58458 h 309969"/>
              <a:gd name="connsiteX17" fmla="*/ 10668 w 310006"/>
              <a:gd name="connsiteY17" fmla="*/ 38480 h 309969"/>
              <a:gd name="connsiteX18" fmla="*/ 21970 w 310006"/>
              <a:gd name="connsiteY18" fmla="*/ 21971 h 309969"/>
              <a:gd name="connsiteX19" fmla="*/ 38480 w 310006"/>
              <a:gd name="connsiteY19" fmla="*/ 10667 h 309969"/>
              <a:gd name="connsiteX20" fmla="*/ 58419 w 310006"/>
              <a:gd name="connsiteY20" fmla="*/ 6350 h 3099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6" h="309969">
                <a:moveTo>
                  <a:pt x="58419" y="6350"/>
                </a:moveTo>
                <a:lnTo>
                  <a:pt x="251459" y="6350"/>
                </a:lnTo>
                <a:lnTo>
                  <a:pt x="271526" y="10541"/>
                </a:lnTo>
                <a:lnTo>
                  <a:pt x="288417" y="21844"/>
                </a:lnTo>
                <a:lnTo>
                  <a:pt x="299846" y="38480"/>
                </a:lnTo>
                <a:lnTo>
                  <a:pt x="303656" y="58508"/>
                </a:lnTo>
                <a:lnTo>
                  <a:pt x="303656" y="251460"/>
                </a:lnTo>
                <a:lnTo>
                  <a:pt x="299846" y="271449"/>
                </a:lnTo>
                <a:lnTo>
                  <a:pt x="288417" y="288455"/>
                </a:lnTo>
                <a:lnTo>
                  <a:pt x="271398" y="299796"/>
                </a:lnTo>
                <a:lnTo>
                  <a:pt x="251459" y="303619"/>
                </a:lnTo>
                <a:lnTo>
                  <a:pt x="58546" y="303619"/>
                </a:lnTo>
                <a:lnTo>
                  <a:pt x="38480" y="299796"/>
                </a:lnTo>
                <a:lnTo>
                  <a:pt x="21843" y="288429"/>
                </a:lnTo>
                <a:lnTo>
                  <a:pt x="10541" y="271488"/>
                </a:lnTo>
                <a:lnTo>
                  <a:pt x="6350" y="251511"/>
                </a:lnTo>
                <a:lnTo>
                  <a:pt x="6350" y="58458"/>
                </a:lnTo>
                <a:lnTo>
                  <a:pt x="10668" y="38480"/>
                </a:lnTo>
                <a:lnTo>
                  <a:pt x="21970" y="21971"/>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7264654" y="3829558"/>
            <a:ext cx="310006" cy="309968"/>
          </a:xfrm>
          <a:custGeom>
            <a:avLst/>
            <a:gdLst>
              <a:gd name="connsiteX0" fmla="*/ 58419 w 310006"/>
              <a:gd name="connsiteY0" fmla="*/ 6350 h 309968"/>
              <a:gd name="connsiteX1" fmla="*/ 251459 w 310006"/>
              <a:gd name="connsiteY1" fmla="*/ 6350 h 309968"/>
              <a:gd name="connsiteX2" fmla="*/ 271526 w 310006"/>
              <a:gd name="connsiteY2" fmla="*/ 10540 h 309968"/>
              <a:gd name="connsiteX3" fmla="*/ 288416 w 310006"/>
              <a:gd name="connsiteY3" fmla="*/ 21844 h 309968"/>
              <a:gd name="connsiteX4" fmla="*/ 299846 w 310006"/>
              <a:gd name="connsiteY4" fmla="*/ 38480 h 309968"/>
              <a:gd name="connsiteX5" fmla="*/ 303656 w 310006"/>
              <a:gd name="connsiteY5" fmla="*/ 58508 h 309968"/>
              <a:gd name="connsiteX6" fmla="*/ 303656 w 310006"/>
              <a:gd name="connsiteY6" fmla="*/ 251459 h 309968"/>
              <a:gd name="connsiteX7" fmla="*/ 299846 w 310006"/>
              <a:gd name="connsiteY7" fmla="*/ 271449 h 309968"/>
              <a:gd name="connsiteX8" fmla="*/ 288416 w 310006"/>
              <a:gd name="connsiteY8" fmla="*/ 288454 h 309968"/>
              <a:gd name="connsiteX9" fmla="*/ 271398 w 310006"/>
              <a:gd name="connsiteY9" fmla="*/ 299796 h 309968"/>
              <a:gd name="connsiteX10" fmla="*/ 251459 w 310006"/>
              <a:gd name="connsiteY10" fmla="*/ 303618 h 309968"/>
              <a:gd name="connsiteX11" fmla="*/ 58546 w 310006"/>
              <a:gd name="connsiteY11" fmla="*/ 303618 h 309968"/>
              <a:gd name="connsiteX12" fmla="*/ 38480 w 310006"/>
              <a:gd name="connsiteY12" fmla="*/ 299796 h 309968"/>
              <a:gd name="connsiteX13" fmla="*/ 21843 w 310006"/>
              <a:gd name="connsiteY13" fmla="*/ 288429 h 309968"/>
              <a:gd name="connsiteX14" fmla="*/ 10540 w 310006"/>
              <a:gd name="connsiteY14" fmla="*/ 271487 h 309968"/>
              <a:gd name="connsiteX15" fmla="*/ 6350 w 310006"/>
              <a:gd name="connsiteY15" fmla="*/ 251510 h 309968"/>
              <a:gd name="connsiteX16" fmla="*/ 6350 w 310006"/>
              <a:gd name="connsiteY16" fmla="*/ 58458 h 309968"/>
              <a:gd name="connsiteX17" fmla="*/ 10667 w 310006"/>
              <a:gd name="connsiteY17" fmla="*/ 38480 h 309968"/>
              <a:gd name="connsiteX18" fmla="*/ 21970 w 310006"/>
              <a:gd name="connsiteY18" fmla="*/ 21970 h 309968"/>
              <a:gd name="connsiteX19" fmla="*/ 38480 w 310006"/>
              <a:gd name="connsiteY19" fmla="*/ 10667 h 309968"/>
              <a:gd name="connsiteX20" fmla="*/ 58419 w 310006"/>
              <a:gd name="connsiteY20" fmla="*/ 6350 h 30996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6" h="309968">
                <a:moveTo>
                  <a:pt x="58419" y="6350"/>
                </a:moveTo>
                <a:lnTo>
                  <a:pt x="251459" y="6350"/>
                </a:lnTo>
                <a:lnTo>
                  <a:pt x="271526" y="10540"/>
                </a:lnTo>
                <a:lnTo>
                  <a:pt x="288416" y="21844"/>
                </a:lnTo>
                <a:lnTo>
                  <a:pt x="299846" y="38480"/>
                </a:lnTo>
                <a:lnTo>
                  <a:pt x="303656" y="58508"/>
                </a:lnTo>
                <a:lnTo>
                  <a:pt x="303656" y="251459"/>
                </a:lnTo>
                <a:lnTo>
                  <a:pt x="299846" y="271449"/>
                </a:lnTo>
                <a:lnTo>
                  <a:pt x="288416" y="288454"/>
                </a:lnTo>
                <a:lnTo>
                  <a:pt x="271398" y="299796"/>
                </a:lnTo>
                <a:lnTo>
                  <a:pt x="251459" y="303618"/>
                </a:lnTo>
                <a:lnTo>
                  <a:pt x="58546" y="303618"/>
                </a:lnTo>
                <a:lnTo>
                  <a:pt x="38480" y="299796"/>
                </a:lnTo>
                <a:lnTo>
                  <a:pt x="21843" y="288429"/>
                </a:lnTo>
                <a:lnTo>
                  <a:pt x="10540" y="271487"/>
                </a:lnTo>
                <a:lnTo>
                  <a:pt x="6350" y="251510"/>
                </a:lnTo>
                <a:lnTo>
                  <a:pt x="6350" y="58458"/>
                </a:lnTo>
                <a:lnTo>
                  <a:pt x="10667" y="38480"/>
                </a:lnTo>
                <a:lnTo>
                  <a:pt x="21970" y="21970"/>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358900" y="2781300"/>
            <a:ext cx="330200" cy="304800"/>
          </a:xfrm>
          <a:prstGeom prst="rect">
            <a:avLst/>
          </a:prstGeom>
          <a:noFill/>
        </p:spPr>
      </p:pic>
      <p:pic>
        <p:nvPicPr>
          <p:cNvPr id="20" name="Picture 3"/>
          <p:cNvPicPr>
            <a:picLocks noChangeAspect="1" noChangeArrowheads="1"/>
          </p:cNvPicPr>
          <p:nvPr/>
        </p:nvPicPr>
        <p:blipFill>
          <a:blip r:embed="rId3"/>
          <a:srcRect/>
          <a:stretch>
            <a:fillRect/>
          </a:stretch>
        </p:blipFill>
        <p:spPr bwMode="auto">
          <a:xfrm>
            <a:off x="1358900" y="3124200"/>
            <a:ext cx="317500" cy="304800"/>
          </a:xfrm>
          <a:prstGeom prst="rect">
            <a:avLst/>
          </a:prstGeom>
          <a:noFill/>
        </p:spPr>
      </p:pic>
      <p:pic>
        <p:nvPicPr>
          <p:cNvPr id="21" name="Picture 3"/>
          <p:cNvPicPr>
            <a:picLocks noChangeAspect="1" noChangeArrowheads="1"/>
          </p:cNvPicPr>
          <p:nvPr/>
        </p:nvPicPr>
        <p:blipFill>
          <a:blip r:embed="rId4"/>
          <a:srcRect/>
          <a:stretch>
            <a:fillRect/>
          </a:stretch>
        </p:blipFill>
        <p:spPr bwMode="auto">
          <a:xfrm>
            <a:off x="1358900" y="3467100"/>
            <a:ext cx="330200" cy="304800"/>
          </a:xfrm>
          <a:prstGeom prst="rect">
            <a:avLst/>
          </a:prstGeom>
          <a:noFill/>
        </p:spPr>
      </p:pic>
      <p:pic>
        <p:nvPicPr>
          <p:cNvPr id="22" name="Picture 3"/>
          <p:cNvPicPr>
            <a:picLocks noChangeAspect="1" noChangeArrowheads="1"/>
          </p:cNvPicPr>
          <p:nvPr/>
        </p:nvPicPr>
        <p:blipFill>
          <a:blip r:embed="rId5"/>
          <a:srcRect/>
          <a:stretch>
            <a:fillRect/>
          </a:stretch>
        </p:blipFill>
        <p:spPr bwMode="auto">
          <a:xfrm>
            <a:off x="1358900" y="3810000"/>
            <a:ext cx="317500" cy="304800"/>
          </a:xfrm>
          <a:prstGeom prst="rect">
            <a:avLst/>
          </a:prstGeom>
          <a:noFill/>
        </p:spPr>
      </p:pic>
      <p:pic>
        <p:nvPicPr>
          <p:cNvPr id="23" name="Picture 3"/>
          <p:cNvPicPr>
            <a:picLocks noChangeAspect="1" noChangeArrowheads="1"/>
          </p:cNvPicPr>
          <p:nvPr/>
        </p:nvPicPr>
        <p:blipFill>
          <a:blip r:embed="rId6"/>
          <a:srcRect/>
          <a:stretch>
            <a:fillRect/>
          </a:stretch>
        </p:blipFill>
        <p:spPr bwMode="auto">
          <a:xfrm>
            <a:off x="444500" y="4800600"/>
            <a:ext cx="1117600" cy="304800"/>
          </a:xfrm>
          <a:prstGeom prst="rect">
            <a:avLst/>
          </a:prstGeom>
          <a:noFill/>
        </p:spPr>
      </p:pic>
      <p:pic>
        <p:nvPicPr>
          <p:cNvPr id="24" name="Picture 3"/>
          <p:cNvPicPr>
            <a:picLocks noChangeAspect="1" noChangeArrowheads="1"/>
          </p:cNvPicPr>
          <p:nvPr/>
        </p:nvPicPr>
        <p:blipFill>
          <a:blip r:embed="rId7"/>
          <a:srcRect/>
          <a:stretch>
            <a:fillRect/>
          </a:stretch>
        </p:blipFill>
        <p:spPr bwMode="auto">
          <a:xfrm>
            <a:off x="4013200" y="2425700"/>
            <a:ext cx="330200" cy="292100"/>
          </a:xfrm>
          <a:prstGeom prst="rect">
            <a:avLst/>
          </a:prstGeom>
          <a:noFill/>
        </p:spPr>
      </p:pic>
      <p:pic>
        <p:nvPicPr>
          <p:cNvPr id="25" name="Picture 3"/>
          <p:cNvPicPr>
            <a:picLocks noChangeAspect="1" noChangeArrowheads="1"/>
          </p:cNvPicPr>
          <p:nvPr/>
        </p:nvPicPr>
        <p:blipFill>
          <a:blip r:embed="rId8"/>
          <a:srcRect/>
          <a:stretch>
            <a:fillRect/>
          </a:stretch>
        </p:blipFill>
        <p:spPr bwMode="auto">
          <a:xfrm>
            <a:off x="4013200" y="3594100"/>
            <a:ext cx="317500" cy="304800"/>
          </a:xfrm>
          <a:prstGeom prst="rect">
            <a:avLst/>
          </a:prstGeom>
          <a:noFill/>
        </p:spPr>
      </p:pic>
      <p:pic>
        <p:nvPicPr>
          <p:cNvPr id="26" name="Picture 3"/>
          <p:cNvPicPr>
            <a:picLocks noChangeAspect="1" noChangeArrowheads="1"/>
          </p:cNvPicPr>
          <p:nvPr/>
        </p:nvPicPr>
        <p:blipFill>
          <a:blip r:embed="rId9"/>
          <a:srcRect/>
          <a:stretch>
            <a:fillRect/>
          </a:stretch>
        </p:blipFill>
        <p:spPr bwMode="auto">
          <a:xfrm>
            <a:off x="4483100" y="2425700"/>
            <a:ext cx="317500" cy="292100"/>
          </a:xfrm>
          <a:prstGeom prst="rect">
            <a:avLst/>
          </a:prstGeom>
          <a:noFill/>
        </p:spPr>
      </p:pic>
      <p:pic>
        <p:nvPicPr>
          <p:cNvPr id="27" name="Picture 3"/>
          <p:cNvPicPr>
            <a:picLocks noChangeAspect="1" noChangeArrowheads="1"/>
          </p:cNvPicPr>
          <p:nvPr/>
        </p:nvPicPr>
        <p:blipFill>
          <a:blip r:embed="rId10"/>
          <a:srcRect/>
          <a:stretch>
            <a:fillRect/>
          </a:stretch>
        </p:blipFill>
        <p:spPr bwMode="auto">
          <a:xfrm>
            <a:off x="4940300" y="2400300"/>
            <a:ext cx="317500" cy="317500"/>
          </a:xfrm>
          <a:prstGeom prst="rect">
            <a:avLst/>
          </a:prstGeom>
          <a:noFill/>
        </p:spPr>
      </p:pic>
      <p:pic>
        <p:nvPicPr>
          <p:cNvPr id="28" name="Picture 3"/>
          <p:cNvPicPr>
            <a:picLocks noChangeAspect="1" noChangeArrowheads="1"/>
          </p:cNvPicPr>
          <p:nvPr/>
        </p:nvPicPr>
        <p:blipFill>
          <a:blip r:embed="rId11"/>
          <a:srcRect/>
          <a:stretch>
            <a:fillRect/>
          </a:stretch>
        </p:blipFill>
        <p:spPr bwMode="auto">
          <a:xfrm>
            <a:off x="5397500" y="2413000"/>
            <a:ext cx="317500" cy="304800"/>
          </a:xfrm>
          <a:prstGeom prst="rect">
            <a:avLst/>
          </a:prstGeom>
          <a:noFill/>
        </p:spPr>
      </p:pic>
      <p:pic>
        <p:nvPicPr>
          <p:cNvPr id="29" name="Picture 3"/>
          <p:cNvPicPr>
            <a:picLocks noChangeAspect="1" noChangeArrowheads="1"/>
          </p:cNvPicPr>
          <p:nvPr/>
        </p:nvPicPr>
        <p:blipFill>
          <a:blip r:embed="rId12"/>
          <a:srcRect/>
          <a:stretch>
            <a:fillRect/>
          </a:stretch>
        </p:blipFill>
        <p:spPr bwMode="auto">
          <a:xfrm>
            <a:off x="6527800" y="3835400"/>
            <a:ext cx="304800" cy="304800"/>
          </a:xfrm>
          <a:prstGeom prst="rect">
            <a:avLst/>
          </a:prstGeom>
          <a:noFill/>
        </p:spPr>
      </p:pic>
      <p:pic>
        <p:nvPicPr>
          <p:cNvPr id="30" name="Picture 3"/>
          <p:cNvPicPr>
            <a:picLocks noChangeAspect="1" noChangeArrowheads="1"/>
          </p:cNvPicPr>
          <p:nvPr/>
        </p:nvPicPr>
        <p:blipFill>
          <a:blip r:embed="rId13"/>
          <a:srcRect/>
          <a:stretch>
            <a:fillRect/>
          </a:stretch>
        </p:blipFill>
        <p:spPr bwMode="auto">
          <a:xfrm>
            <a:off x="6896100" y="3835400"/>
            <a:ext cx="317500" cy="317500"/>
          </a:xfrm>
          <a:prstGeom prst="rect">
            <a:avLst/>
          </a:prstGeom>
          <a:noFill/>
        </p:spPr>
      </p:pic>
      <p:pic>
        <p:nvPicPr>
          <p:cNvPr id="31" name="Picture 3"/>
          <p:cNvPicPr>
            <a:picLocks noChangeAspect="1" noChangeArrowheads="1"/>
          </p:cNvPicPr>
          <p:nvPr/>
        </p:nvPicPr>
        <p:blipFill>
          <a:blip r:embed="rId14"/>
          <a:srcRect/>
          <a:stretch>
            <a:fillRect/>
          </a:stretch>
        </p:blipFill>
        <p:spPr bwMode="auto">
          <a:xfrm>
            <a:off x="7264400" y="3835400"/>
            <a:ext cx="317500" cy="304800"/>
          </a:xfrm>
          <a:prstGeom prst="rect">
            <a:avLst/>
          </a:prstGeom>
          <a:noFill/>
        </p:spPr>
      </p:pic>
      <p:pic>
        <p:nvPicPr>
          <p:cNvPr id="1024" name="Picture 3"/>
          <p:cNvPicPr>
            <a:picLocks noChangeAspect="1" noChangeArrowheads="1"/>
          </p:cNvPicPr>
          <p:nvPr/>
        </p:nvPicPr>
        <p:blipFill>
          <a:blip r:embed="rId15"/>
          <a:srcRect/>
          <a:stretch>
            <a:fillRect/>
          </a:stretch>
        </p:blipFill>
        <p:spPr bwMode="auto">
          <a:xfrm>
            <a:off x="7632700" y="3822700"/>
            <a:ext cx="317500" cy="304800"/>
          </a:xfrm>
          <a:prstGeom prst="rect">
            <a:avLst/>
          </a:prstGeom>
          <a:noFill/>
        </p:spPr>
      </p:pic>
      <p:pic>
        <p:nvPicPr>
          <p:cNvPr id="1025" name="Picture 3"/>
          <p:cNvPicPr>
            <a:picLocks noChangeAspect="1" noChangeArrowheads="1"/>
          </p:cNvPicPr>
          <p:nvPr/>
        </p:nvPicPr>
        <p:blipFill>
          <a:blip r:embed="rId16"/>
          <a:srcRect/>
          <a:stretch>
            <a:fillRect/>
          </a:stretch>
        </p:blipFill>
        <p:spPr bwMode="auto">
          <a:xfrm>
            <a:off x="8001000" y="3835400"/>
            <a:ext cx="317500" cy="2921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393700" y="254000"/>
            <a:ext cx="82423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移动旅游行业热点：资本市场对移动旅游行业的关注升温，行业竞争持续白热化，应用类型日益细分化</a:t>
            </a:r>
          </a:p>
        </p:txBody>
      </p:sp>
      <p:sp>
        <p:nvSpPr>
          <p:cNvPr id="1028" name="TextBox 1"/>
          <p:cNvSpPr txBox="1"/>
          <p:nvPr/>
        </p:nvSpPr>
        <p:spPr>
          <a:xfrm>
            <a:off x="6362700" y="1638300"/>
            <a:ext cx="8890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应用细分化</a:t>
            </a:r>
          </a:p>
        </p:txBody>
      </p:sp>
      <p:sp>
        <p:nvSpPr>
          <p:cNvPr id="1029" name="TextBox 1"/>
          <p:cNvSpPr txBox="1"/>
          <p:nvPr/>
        </p:nvSpPr>
        <p:spPr>
          <a:xfrm>
            <a:off x="6515100" y="2146300"/>
            <a:ext cx="1892300" cy="1524000"/>
          </a:xfrm>
          <a:prstGeom prst="rect">
            <a:avLst/>
          </a:prstGeom>
          <a:noFill/>
        </p:spPr>
        <p:txBody>
          <a:bodyPr wrap="none" lIns="0" tIns="0" rIns="0" rtlCol="0">
            <a:spAutoFit/>
          </a:bodyPr>
          <a:lstStyle/>
          <a:p>
            <a:pPr>
              <a:lnSpc>
                <a:spcPts val="1400"/>
              </a:lnSpc>
              <a:tabLst/>
            </a:pPr>
            <a:r>
              <a:rPr lang="en-US" altLang="zh-CN" sz="1103" dirty="0" smtClean="0">
                <a:solidFill>
                  <a:srgbClr val="404040"/>
                </a:solidFill>
                <a:latin typeface="Microsoft YaHei UI" pitchFamily="18" charset="0"/>
                <a:cs typeface="Microsoft YaHei UI" pitchFamily="18" charset="0"/>
              </a:rPr>
              <a:t>周末去哪儿、要出发周边游、</a:t>
            </a:r>
          </a:p>
          <a:p>
            <a:pPr>
              <a:lnSpc>
                <a:spcPts val="1300"/>
              </a:lnSpc>
              <a:tabLst/>
            </a:pPr>
            <a:r>
              <a:rPr lang="en-US" altLang="zh-CN" sz="1103" dirty="0" smtClean="0">
                <a:solidFill>
                  <a:srgbClr val="404040"/>
                </a:solidFill>
                <a:latin typeface="Microsoft YaHei UI" pitchFamily="18" charset="0"/>
                <a:cs typeface="Microsoft YaHei UI" pitchFamily="18" charset="0"/>
              </a:rPr>
              <a:t>侠侣周边游、易周游等专门</a:t>
            </a:r>
          </a:p>
          <a:p>
            <a:pPr>
              <a:lnSpc>
                <a:spcPts val="1300"/>
              </a:lnSpc>
              <a:tabLst/>
            </a:pPr>
            <a:r>
              <a:rPr lang="en-US" altLang="zh-CN" sz="1103" dirty="0" smtClean="0">
                <a:solidFill>
                  <a:srgbClr val="404040"/>
                </a:solidFill>
                <a:latin typeface="Microsoft YaHei UI" pitchFamily="18" charset="0"/>
                <a:cs typeface="Microsoft YaHei UI" pitchFamily="18" charset="0"/>
              </a:rPr>
              <a:t>定位于周边短期旅游服务的</a:t>
            </a:r>
          </a:p>
          <a:p>
            <a:pPr>
              <a:lnSpc>
                <a:spcPts val="1300"/>
              </a:lnSpc>
              <a:tabLst/>
            </a:pPr>
            <a:r>
              <a:rPr lang="en-US" altLang="zh-CN" sz="1103" dirty="0" smtClean="0">
                <a:solidFill>
                  <a:srgbClr val="404040"/>
                </a:solidFill>
                <a:latin typeface="Microsoft YaHei UI" pitchFamily="18" charset="0"/>
                <a:cs typeface="Microsoft YaHei UI" pitchFamily="18" charset="0"/>
              </a:rPr>
              <a:t>细分应用陆续问世并快速获</a:t>
            </a:r>
          </a:p>
          <a:p>
            <a:pPr>
              <a:lnSpc>
                <a:spcPts val="1300"/>
              </a:lnSpc>
              <a:tabLst/>
            </a:pPr>
            <a:r>
              <a:rPr lang="en-US" altLang="zh-CN" sz="1106" dirty="0" smtClean="0">
                <a:solidFill>
                  <a:srgbClr val="404040"/>
                </a:solidFill>
                <a:latin typeface="Microsoft YaHei UI" pitchFamily="18" charset="0"/>
                <a:cs typeface="Microsoft YaHei UI" pitchFamily="18" charset="0"/>
              </a:rPr>
              <a:t>得用户；</a:t>
            </a:r>
          </a:p>
          <a:p>
            <a:pPr>
              <a:lnSpc>
                <a:spcPts val="1000"/>
              </a:lnSpc>
            </a:pPr>
            <a:endParaRPr lang="en-US" altLang="zh-CN" dirty="0" smtClean="0"/>
          </a:p>
          <a:p>
            <a:pPr>
              <a:lnSpc>
                <a:spcPts val="1600"/>
              </a:lnSpc>
              <a:tabLst/>
            </a:pPr>
            <a:r>
              <a:rPr lang="en-US" altLang="zh-CN" sz="1103" dirty="0" smtClean="0">
                <a:solidFill>
                  <a:srgbClr val="404040"/>
                </a:solidFill>
                <a:latin typeface="Microsoft YaHei UI" pitchFamily="18" charset="0"/>
                <a:cs typeface="Microsoft YaHei UI" pitchFamily="18" charset="0"/>
              </a:rPr>
              <a:t>周末去哪儿2014年用户月平</a:t>
            </a:r>
          </a:p>
          <a:p>
            <a:pPr>
              <a:lnSpc>
                <a:spcPts val="1300"/>
              </a:lnSpc>
              <a:tabLst/>
            </a:pPr>
            <a:r>
              <a:rPr lang="en-US" altLang="zh-CN" sz="1103" dirty="0" smtClean="0">
                <a:solidFill>
                  <a:srgbClr val="404040"/>
                </a:solidFill>
                <a:latin typeface="Microsoft YaHei UI" pitchFamily="18" charset="0"/>
                <a:cs typeface="Microsoft YaHei UI" pitchFamily="18" charset="0"/>
              </a:rPr>
              <a:t>均增速为40.3%，要出发周</a:t>
            </a:r>
          </a:p>
          <a:p>
            <a:pPr>
              <a:lnSpc>
                <a:spcPts val="1300"/>
              </a:lnSpc>
              <a:tabLst/>
            </a:pPr>
            <a:r>
              <a:rPr lang="en-US" altLang="zh-CN" sz="1103" dirty="0" smtClean="0">
                <a:solidFill>
                  <a:srgbClr val="404040"/>
                </a:solidFill>
                <a:latin typeface="Microsoft YaHei UI" pitchFamily="18" charset="0"/>
                <a:cs typeface="Microsoft YaHei UI" pitchFamily="18" charset="0"/>
              </a:rPr>
              <a:t>边游增速为26.2%。</a:t>
            </a:r>
          </a:p>
        </p:txBody>
      </p:sp>
      <p:sp>
        <p:nvSpPr>
          <p:cNvPr id="1030" name="TextBox 1"/>
          <p:cNvSpPr txBox="1"/>
          <p:nvPr/>
        </p:nvSpPr>
        <p:spPr>
          <a:xfrm>
            <a:off x="1206500" y="1663700"/>
            <a:ext cx="10668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资本市场升温</a:t>
            </a:r>
          </a:p>
        </p:txBody>
      </p:sp>
      <p:sp>
        <p:nvSpPr>
          <p:cNvPr id="1031" name="TextBox 1"/>
          <p:cNvSpPr txBox="1"/>
          <p:nvPr/>
        </p:nvSpPr>
        <p:spPr>
          <a:xfrm>
            <a:off x="825500" y="2171700"/>
            <a:ext cx="2451100" cy="2374900"/>
          </a:xfrm>
          <a:prstGeom prst="rect">
            <a:avLst/>
          </a:prstGeom>
          <a:noFill/>
        </p:spPr>
        <p:txBody>
          <a:bodyPr wrap="none" lIns="0" tIns="0" rIns="0" rtlCol="0">
            <a:spAutoFit/>
          </a:bodyPr>
          <a:lstStyle/>
          <a:p>
            <a:pPr>
              <a:lnSpc>
                <a:spcPts val="1400"/>
              </a:lnSpc>
              <a:tabLst>
                <a:tab pos="558800" algn="l"/>
                <a:tab pos="914400" algn="l"/>
                <a:tab pos="9271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随着移动端旅游服务的兴起，</a:t>
            </a:r>
          </a:p>
          <a:p>
            <a:pPr>
              <a:lnSpc>
                <a:spcPts val="1300"/>
              </a:lnSpc>
              <a:tabLst>
                <a:tab pos="558800" algn="l"/>
                <a:tab pos="914400" algn="l"/>
                <a:tab pos="9271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2014年行业投资事件频繁：</a:t>
            </a:r>
          </a:p>
          <a:p>
            <a:pPr>
              <a:lnSpc>
                <a:spcPts val="1000"/>
              </a:lnSpc>
            </a:pPr>
            <a:endParaRPr lang="en-US" altLang="zh-CN" dirty="0" smtClean="0"/>
          </a:p>
          <a:p>
            <a:pPr>
              <a:lnSpc>
                <a:spcPts val="1000"/>
              </a:lnSpc>
            </a:pPr>
            <a:endParaRPr lang="en-US" altLang="zh-CN" dirty="0" smtClean="0"/>
          </a:p>
          <a:p>
            <a:pPr>
              <a:lnSpc>
                <a:spcPts val="17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驴妈妈</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D轮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3亿元</a:t>
            </a:r>
          </a:p>
          <a:p>
            <a:pPr>
              <a:lnSpc>
                <a:spcPts val="1000"/>
              </a:lnSpc>
            </a:pPr>
            <a:endParaRPr lang="en-US" altLang="zh-CN" dirty="0" smtClean="0"/>
          </a:p>
          <a:p>
            <a:pPr>
              <a:lnSpc>
                <a:spcPts val="17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同程</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2.2亿美元</a:t>
            </a:r>
          </a:p>
          <a:p>
            <a:pPr>
              <a:lnSpc>
                <a:spcPts val="1000"/>
              </a:lnSpc>
            </a:pPr>
            <a:endParaRPr lang="en-US" altLang="zh-CN" dirty="0" smtClean="0"/>
          </a:p>
          <a:p>
            <a:pPr>
              <a:lnSpc>
                <a:spcPts val="16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面包旅行</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C轮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5千万美元</a:t>
            </a:r>
          </a:p>
          <a:p>
            <a:pPr>
              <a:lnSpc>
                <a:spcPts val="1000"/>
              </a:lnSpc>
            </a:pPr>
            <a:endParaRPr lang="en-US" altLang="zh-CN" dirty="0" smtClean="0"/>
          </a:p>
          <a:p>
            <a:pPr>
              <a:lnSpc>
                <a:spcPts val="16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周末去哪儿</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A轮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千万级</a:t>
            </a:r>
          </a:p>
          <a:p>
            <a:pPr>
              <a:lnSpc>
                <a:spcPts val="12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a:t>
            </a:r>
          </a:p>
          <a:p>
            <a:pPr>
              <a:lnSpc>
                <a:spcPts val="1000"/>
              </a:lnSpc>
            </a:pPr>
            <a:endParaRPr lang="en-US" altLang="zh-CN" dirty="0" smtClean="0"/>
          </a:p>
          <a:p>
            <a:pPr>
              <a:lnSpc>
                <a:spcPts val="1900"/>
              </a:lnSpc>
              <a:tabLst>
                <a:tab pos="558800" algn="l"/>
                <a:tab pos="914400" algn="l"/>
                <a:tab pos="927100" algn="l"/>
              </a:tabLst>
            </a:pPr>
            <a:r>
              <a:rPr lang="en-US" altLang="zh-CN" sz="996" dirty="0" smtClean="0">
                <a:solidFill>
                  <a:srgbClr val="8087A4"/>
                </a:solidFill>
                <a:latin typeface="Microsoft YaHei UI" pitchFamily="18" charset="0"/>
                <a:cs typeface="Microsoft YaHei UI" pitchFamily="18" charset="0"/>
              </a:rPr>
              <a:t>数据来源：行业公开信息</a:t>
            </a:r>
          </a:p>
        </p:txBody>
      </p:sp>
      <p:sp>
        <p:nvSpPr>
          <p:cNvPr id="1032" name="TextBox 1"/>
          <p:cNvSpPr txBox="1"/>
          <p:nvPr/>
        </p:nvSpPr>
        <p:spPr>
          <a:xfrm>
            <a:off x="3810000" y="1943100"/>
            <a:ext cx="1993900" cy="2489200"/>
          </a:xfrm>
          <a:prstGeom prst="rect">
            <a:avLst/>
          </a:prstGeom>
          <a:noFill/>
        </p:spPr>
        <p:txBody>
          <a:bodyPr wrap="none" lIns="0" tIns="0" rIns="0" rtlCol="0">
            <a:spAutoFit/>
          </a:bodyPr>
          <a:lstStyle/>
          <a:p>
            <a:pPr>
              <a:lnSpc>
                <a:spcPts val="1800"/>
              </a:lnSpc>
              <a:tabLst>
                <a:tab pos="203200" algn="l"/>
                <a:tab pos="596900" algn="l"/>
              </a:tabLst>
            </a:pPr>
            <a:r>
              <a:rPr lang="en-US" altLang="zh-CN" sz="1403" b="1" dirty="0" smtClean="0">
                <a:solidFill>
                  <a:srgbClr val="FFFFFF"/>
                </a:solidFill>
                <a:latin typeface="Microsoft YaHei UI" pitchFamily="18" charset="0"/>
                <a:cs typeface="Microsoft YaHei UI" pitchFamily="18" charset="0"/>
              </a:rPr>
              <a:t>行业竞争加剧</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携程入股同程、途牛，OTA</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巨头竞争白热化，在线旅游</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价格战继续升温；</a:t>
            </a:r>
          </a:p>
          <a:p>
            <a:pPr>
              <a:lnSpc>
                <a:spcPts val="1000"/>
              </a:lnSpc>
            </a:pPr>
            <a:endParaRPr lang="en-US" altLang="zh-CN" dirty="0" smtClean="0"/>
          </a:p>
          <a:p>
            <a:pPr>
              <a:lnSpc>
                <a:spcPts val="1000"/>
              </a:lnSpc>
            </a:pPr>
            <a:endParaRPr lang="en-US" altLang="zh-CN" dirty="0" smtClean="0"/>
          </a:p>
          <a:p>
            <a:pPr>
              <a:lnSpc>
                <a:spcPts val="1400"/>
              </a:lnSpc>
              <a:tabLst>
                <a:tab pos="203200" algn="l"/>
                <a:tab pos="596900" algn="l"/>
              </a:tabLst>
            </a:pPr>
            <a:r>
              <a:rPr lang="en-US" altLang="zh-CN" dirty="0" smtClean="0"/>
              <a:t>		</a:t>
            </a:r>
            <a:r>
              <a:rPr lang="en-US" altLang="zh-CN" sz="1106" dirty="0" smtClean="0">
                <a:solidFill>
                  <a:srgbClr val="404040"/>
                </a:solidFill>
                <a:latin typeface="Microsoft YaHei UI" pitchFamily="18" charset="0"/>
                <a:cs typeface="Microsoft YaHei UI" pitchFamily="18" charset="0"/>
              </a:rPr>
              <a:t>阿里加紧在线旅游行业</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布局，推出“阿里旅</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行·去啊”服务平台及</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客户端，行业竞争格局</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更加多元化</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361944"/>
            <a:ext cx="339852" cy="286511"/>
          </a:xfrm>
          <a:custGeom>
            <a:avLst/>
            <a:gdLst>
              <a:gd name="connsiteX0" fmla="*/ 0 w 339852"/>
              <a:gd name="connsiteY0" fmla="*/ 0 h 286511"/>
              <a:gd name="connsiteX1" fmla="*/ 339852 w 339852"/>
              <a:gd name="connsiteY1" fmla="*/ 0 h 286511"/>
              <a:gd name="connsiteX2" fmla="*/ 339852 w 339852"/>
              <a:gd name="connsiteY2" fmla="*/ 286511 h 286511"/>
              <a:gd name="connsiteX3" fmla="*/ 0 w 339852"/>
              <a:gd name="connsiteY3" fmla="*/ 286511 h 286511"/>
              <a:gd name="connsiteX4" fmla="*/ 0 w 339852"/>
              <a:gd name="connsiteY4" fmla="*/ 0 h 2865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286511">
                <a:moveTo>
                  <a:pt x="0" y="0"/>
                </a:moveTo>
                <a:lnTo>
                  <a:pt x="339852" y="0"/>
                </a:lnTo>
                <a:lnTo>
                  <a:pt x="339852" y="286511"/>
                </a:lnTo>
                <a:lnTo>
                  <a:pt x="0" y="2865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304032"/>
            <a:ext cx="338327" cy="344423"/>
          </a:xfrm>
          <a:custGeom>
            <a:avLst/>
            <a:gdLst>
              <a:gd name="connsiteX0" fmla="*/ 0 w 338327"/>
              <a:gd name="connsiteY0" fmla="*/ 0 h 344423"/>
              <a:gd name="connsiteX1" fmla="*/ 338327 w 338327"/>
              <a:gd name="connsiteY1" fmla="*/ 0 h 344423"/>
              <a:gd name="connsiteX2" fmla="*/ 338327 w 338327"/>
              <a:gd name="connsiteY2" fmla="*/ 344423 h 344423"/>
              <a:gd name="connsiteX3" fmla="*/ 0 w 338327"/>
              <a:gd name="connsiteY3" fmla="*/ 344423 h 344423"/>
              <a:gd name="connsiteX4" fmla="*/ 0 w 338327"/>
              <a:gd name="connsiteY4" fmla="*/ 0 h 3444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344423">
                <a:moveTo>
                  <a:pt x="0" y="0"/>
                </a:moveTo>
                <a:lnTo>
                  <a:pt x="338327" y="0"/>
                </a:lnTo>
                <a:lnTo>
                  <a:pt x="338327" y="344423"/>
                </a:lnTo>
                <a:lnTo>
                  <a:pt x="0" y="3444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247644"/>
            <a:ext cx="339851" cy="400811"/>
          </a:xfrm>
          <a:custGeom>
            <a:avLst/>
            <a:gdLst>
              <a:gd name="connsiteX0" fmla="*/ 0 w 339851"/>
              <a:gd name="connsiteY0" fmla="*/ 0 h 400811"/>
              <a:gd name="connsiteX1" fmla="*/ 339851 w 339851"/>
              <a:gd name="connsiteY1" fmla="*/ 0 h 400811"/>
              <a:gd name="connsiteX2" fmla="*/ 339851 w 339851"/>
              <a:gd name="connsiteY2" fmla="*/ 400811 h 400811"/>
              <a:gd name="connsiteX3" fmla="*/ 0 w 339851"/>
              <a:gd name="connsiteY3" fmla="*/ 400811 h 400811"/>
              <a:gd name="connsiteX4" fmla="*/ 0 w 339851"/>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00811">
                <a:moveTo>
                  <a:pt x="0" y="0"/>
                </a:moveTo>
                <a:lnTo>
                  <a:pt x="339851" y="0"/>
                </a:lnTo>
                <a:lnTo>
                  <a:pt x="339851"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247644"/>
            <a:ext cx="338327" cy="400811"/>
          </a:xfrm>
          <a:custGeom>
            <a:avLst/>
            <a:gdLst>
              <a:gd name="connsiteX0" fmla="*/ 0 w 338327"/>
              <a:gd name="connsiteY0" fmla="*/ 0 h 400811"/>
              <a:gd name="connsiteX1" fmla="*/ 338327 w 338327"/>
              <a:gd name="connsiteY1" fmla="*/ 0 h 400811"/>
              <a:gd name="connsiteX2" fmla="*/ 338327 w 338327"/>
              <a:gd name="connsiteY2" fmla="*/ 400811 h 400811"/>
              <a:gd name="connsiteX3" fmla="*/ 0 w 338327"/>
              <a:gd name="connsiteY3" fmla="*/ 400811 h 400811"/>
              <a:gd name="connsiteX4" fmla="*/ 0 w 338327"/>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00811">
                <a:moveTo>
                  <a:pt x="0" y="0"/>
                </a:moveTo>
                <a:lnTo>
                  <a:pt x="338327" y="0"/>
                </a:lnTo>
                <a:lnTo>
                  <a:pt x="338327"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247644"/>
            <a:ext cx="339852" cy="400811"/>
          </a:xfrm>
          <a:custGeom>
            <a:avLst/>
            <a:gdLst>
              <a:gd name="connsiteX0" fmla="*/ 0 w 339852"/>
              <a:gd name="connsiteY0" fmla="*/ 0 h 400811"/>
              <a:gd name="connsiteX1" fmla="*/ 339852 w 339852"/>
              <a:gd name="connsiteY1" fmla="*/ 0 h 400811"/>
              <a:gd name="connsiteX2" fmla="*/ 339852 w 339852"/>
              <a:gd name="connsiteY2" fmla="*/ 400811 h 400811"/>
              <a:gd name="connsiteX3" fmla="*/ 0 w 339852"/>
              <a:gd name="connsiteY3" fmla="*/ 400811 h 400811"/>
              <a:gd name="connsiteX4" fmla="*/ 0 w 339852"/>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00811">
                <a:moveTo>
                  <a:pt x="0" y="0"/>
                </a:moveTo>
                <a:lnTo>
                  <a:pt x="339852" y="0"/>
                </a:lnTo>
                <a:lnTo>
                  <a:pt x="339852"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3133344"/>
            <a:ext cx="339852" cy="515111"/>
          </a:xfrm>
          <a:custGeom>
            <a:avLst/>
            <a:gdLst>
              <a:gd name="connsiteX0" fmla="*/ 0 w 339852"/>
              <a:gd name="connsiteY0" fmla="*/ 0 h 515111"/>
              <a:gd name="connsiteX1" fmla="*/ 339852 w 339852"/>
              <a:gd name="connsiteY1" fmla="*/ 0 h 515111"/>
              <a:gd name="connsiteX2" fmla="*/ 339852 w 339852"/>
              <a:gd name="connsiteY2" fmla="*/ 515111 h 515111"/>
              <a:gd name="connsiteX3" fmla="*/ 0 w 339852"/>
              <a:gd name="connsiteY3" fmla="*/ 515111 h 515111"/>
              <a:gd name="connsiteX4" fmla="*/ 0 w 339852"/>
              <a:gd name="connsiteY4" fmla="*/ 0 h 5151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15111">
                <a:moveTo>
                  <a:pt x="0" y="0"/>
                </a:moveTo>
                <a:lnTo>
                  <a:pt x="339852" y="0"/>
                </a:lnTo>
                <a:lnTo>
                  <a:pt x="339852" y="515111"/>
                </a:lnTo>
                <a:lnTo>
                  <a:pt x="0" y="5151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3075432"/>
            <a:ext cx="338328" cy="573023"/>
          </a:xfrm>
          <a:custGeom>
            <a:avLst/>
            <a:gdLst>
              <a:gd name="connsiteX0" fmla="*/ 0 w 338328"/>
              <a:gd name="connsiteY0" fmla="*/ 0 h 573023"/>
              <a:gd name="connsiteX1" fmla="*/ 338328 w 338328"/>
              <a:gd name="connsiteY1" fmla="*/ 0 h 573023"/>
              <a:gd name="connsiteX2" fmla="*/ 338328 w 338328"/>
              <a:gd name="connsiteY2" fmla="*/ 573023 h 573023"/>
              <a:gd name="connsiteX3" fmla="*/ 0 w 338328"/>
              <a:gd name="connsiteY3" fmla="*/ 573023 h 573023"/>
              <a:gd name="connsiteX4" fmla="*/ 0 w 338328"/>
              <a:gd name="connsiteY4" fmla="*/ 0 h 5730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573023">
                <a:moveTo>
                  <a:pt x="0" y="0"/>
                </a:moveTo>
                <a:lnTo>
                  <a:pt x="338328" y="0"/>
                </a:lnTo>
                <a:lnTo>
                  <a:pt x="338328" y="573023"/>
                </a:lnTo>
                <a:lnTo>
                  <a:pt x="0" y="5730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3017520"/>
            <a:ext cx="339852" cy="630935"/>
          </a:xfrm>
          <a:custGeom>
            <a:avLst/>
            <a:gdLst>
              <a:gd name="connsiteX0" fmla="*/ 0 w 339852"/>
              <a:gd name="connsiteY0" fmla="*/ 0 h 630935"/>
              <a:gd name="connsiteX1" fmla="*/ 339852 w 339852"/>
              <a:gd name="connsiteY1" fmla="*/ 0 h 630935"/>
              <a:gd name="connsiteX2" fmla="*/ 339852 w 339852"/>
              <a:gd name="connsiteY2" fmla="*/ 630935 h 630935"/>
              <a:gd name="connsiteX3" fmla="*/ 0 w 339852"/>
              <a:gd name="connsiteY3" fmla="*/ 630935 h 630935"/>
              <a:gd name="connsiteX4" fmla="*/ 0 w 339852"/>
              <a:gd name="connsiteY4" fmla="*/ 0 h 630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30935">
                <a:moveTo>
                  <a:pt x="0" y="0"/>
                </a:moveTo>
                <a:lnTo>
                  <a:pt x="339852" y="0"/>
                </a:lnTo>
                <a:lnTo>
                  <a:pt x="339852" y="630935"/>
                </a:lnTo>
                <a:lnTo>
                  <a:pt x="0" y="630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3017520"/>
            <a:ext cx="338327" cy="630935"/>
          </a:xfrm>
          <a:custGeom>
            <a:avLst/>
            <a:gdLst>
              <a:gd name="connsiteX0" fmla="*/ 0 w 338327"/>
              <a:gd name="connsiteY0" fmla="*/ 0 h 630935"/>
              <a:gd name="connsiteX1" fmla="*/ 338327 w 338327"/>
              <a:gd name="connsiteY1" fmla="*/ 0 h 630935"/>
              <a:gd name="connsiteX2" fmla="*/ 338327 w 338327"/>
              <a:gd name="connsiteY2" fmla="*/ 630935 h 630935"/>
              <a:gd name="connsiteX3" fmla="*/ 0 w 338327"/>
              <a:gd name="connsiteY3" fmla="*/ 630935 h 630935"/>
              <a:gd name="connsiteX4" fmla="*/ 0 w 338327"/>
              <a:gd name="connsiteY4" fmla="*/ 0 h 630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630935">
                <a:moveTo>
                  <a:pt x="0" y="0"/>
                </a:moveTo>
                <a:lnTo>
                  <a:pt x="338327" y="0"/>
                </a:lnTo>
                <a:lnTo>
                  <a:pt x="338327" y="630935"/>
                </a:lnTo>
                <a:lnTo>
                  <a:pt x="0" y="630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961132"/>
            <a:ext cx="339852" cy="687323"/>
          </a:xfrm>
          <a:custGeom>
            <a:avLst/>
            <a:gdLst>
              <a:gd name="connsiteX0" fmla="*/ 0 w 339852"/>
              <a:gd name="connsiteY0" fmla="*/ 0 h 687323"/>
              <a:gd name="connsiteX1" fmla="*/ 339852 w 339852"/>
              <a:gd name="connsiteY1" fmla="*/ 0 h 687323"/>
              <a:gd name="connsiteX2" fmla="*/ 339852 w 339852"/>
              <a:gd name="connsiteY2" fmla="*/ 687323 h 687323"/>
              <a:gd name="connsiteX3" fmla="*/ 0 w 339852"/>
              <a:gd name="connsiteY3" fmla="*/ 687323 h 687323"/>
              <a:gd name="connsiteX4" fmla="*/ 0 w 339852"/>
              <a:gd name="connsiteY4" fmla="*/ 0 h 687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87323">
                <a:moveTo>
                  <a:pt x="0" y="0"/>
                </a:moveTo>
                <a:lnTo>
                  <a:pt x="339852" y="0"/>
                </a:lnTo>
                <a:lnTo>
                  <a:pt x="339852" y="687323"/>
                </a:lnTo>
                <a:lnTo>
                  <a:pt x="0" y="6873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961132"/>
            <a:ext cx="338328" cy="687323"/>
          </a:xfrm>
          <a:custGeom>
            <a:avLst/>
            <a:gdLst>
              <a:gd name="connsiteX0" fmla="*/ 0 w 338328"/>
              <a:gd name="connsiteY0" fmla="*/ 0 h 687323"/>
              <a:gd name="connsiteX1" fmla="*/ 338328 w 338328"/>
              <a:gd name="connsiteY1" fmla="*/ 0 h 687323"/>
              <a:gd name="connsiteX2" fmla="*/ 338328 w 338328"/>
              <a:gd name="connsiteY2" fmla="*/ 687323 h 687323"/>
              <a:gd name="connsiteX3" fmla="*/ 0 w 338328"/>
              <a:gd name="connsiteY3" fmla="*/ 687323 h 687323"/>
              <a:gd name="connsiteX4" fmla="*/ 0 w 338328"/>
              <a:gd name="connsiteY4" fmla="*/ 0 h 687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87323">
                <a:moveTo>
                  <a:pt x="0" y="0"/>
                </a:moveTo>
                <a:lnTo>
                  <a:pt x="338328" y="0"/>
                </a:lnTo>
                <a:lnTo>
                  <a:pt x="338328" y="687323"/>
                </a:lnTo>
                <a:lnTo>
                  <a:pt x="0" y="6873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967227"/>
            <a:ext cx="339852" cy="681227"/>
          </a:xfrm>
          <a:custGeom>
            <a:avLst/>
            <a:gdLst>
              <a:gd name="connsiteX0" fmla="*/ 0 w 339852"/>
              <a:gd name="connsiteY0" fmla="*/ 0 h 681227"/>
              <a:gd name="connsiteX1" fmla="*/ 339852 w 339852"/>
              <a:gd name="connsiteY1" fmla="*/ 0 h 681227"/>
              <a:gd name="connsiteX2" fmla="*/ 339852 w 339852"/>
              <a:gd name="connsiteY2" fmla="*/ 681227 h 681227"/>
              <a:gd name="connsiteX3" fmla="*/ 0 w 339852"/>
              <a:gd name="connsiteY3" fmla="*/ 681227 h 681227"/>
              <a:gd name="connsiteX4" fmla="*/ 0 w 339852"/>
              <a:gd name="connsiteY4" fmla="*/ 0 h 681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81227">
                <a:moveTo>
                  <a:pt x="0" y="0"/>
                </a:moveTo>
                <a:lnTo>
                  <a:pt x="339852" y="0"/>
                </a:lnTo>
                <a:lnTo>
                  <a:pt x="339852" y="681227"/>
                </a:lnTo>
                <a:lnTo>
                  <a:pt x="0" y="6812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6421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112263"/>
            <a:ext cx="6131051" cy="310896"/>
          </a:xfrm>
          <a:custGeom>
            <a:avLst/>
            <a:gdLst>
              <a:gd name="connsiteX0" fmla="*/ 13716 w 6131051"/>
              <a:gd name="connsiteY0" fmla="*/ 35052 h 310896"/>
              <a:gd name="connsiteX1" fmla="*/ 624840 w 6131051"/>
              <a:gd name="connsiteY1" fmla="*/ 91440 h 310896"/>
              <a:gd name="connsiteX2" fmla="*/ 1234440 w 6131051"/>
              <a:gd name="connsiteY2" fmla="*/ 297180 h 310896"/>
              <a:gd name="connsiteX3" fmla="*/ 1845564 w 6131051"/>
              <a:gd name="connsiteY3" fmla="*/ 192024 h 310896"/>
              <a:gd name="connsiteX4" fmla="*/ 2455164 w 6131051"/>
              <a:gd name="connsiteY4" fmla="*/ 13716 h 310896"/>
              <a:gd name="connsiteX5" fmla="*/ 3066288 w 6131051"/>
              <a:gd name="connsiteY5" fmla="*/ 137160 h 310896"/>
              <a:gd name="connsiteX6" fmla="*/ 3675888 w 6131051"/>
              <a:gd name="connsiteY6" fmla="*/ 173736 h 310896"/>
              <a:gd name="connsiteX7" fmla="*/ 4287011 w 6131051"/>
              <a:gd name="connsiteY7" fmla="*/ 266700 h 310896"/>
              <a:gd name="connsiteX8" fmla="*/ 4896611 w 6131051"/>
              <a:gd name="connsiteY8" fmla="*/ 153924 h 310896"/>
              <a:gd name="connsiteX9" fmla="*/ 5507735 w 6131051"/>
              <a:gd name="connsiteY9" fmla="*/ 208788 h 310896"/>
              <a:gd name="connsiteX10" fmla="*/ 6117335 w 6131051"/>
              <a:gd name="connsiteY10" fmla="*/ 268224 h 3108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310896">
                <a:moveTo>
                  <a:pt x="13716" y="35052"/>
                </a:moveTo>
                <a:lnTo>
                  <a:pt x="624840" y="91440"/>
                </a:lnTo>
                <a:lnTo>
                  <a:pt x="1234440" y="297180"/>
                </a:lnTo>
                <a:lnTo>
                  <a:pt x="1845564" y="192024"/>
                </a:lnTo>
                <a:lnTo>
                  <a:pt x="2455164" y="13716"/>
                </a:lnTo>
                <a:lnTo>
                  <a:pt x="3066288" y="137160"/>
                </a:lnTo>
                <a:lnTo>
                  <a:pt x="3675888" y="173736"/>
                </a:lnTo>
                <a:lnTo>
                  <a:pt x="4287011" y="266700"/>
                </a:lnTo>
                <a:lnTo>
                  <a:pt x="4896611" y="153924"/>
                </a:lnTo>
                <a:lnTo>
                  <a:pt x="5507735" y="208788"/>
                </a:lnTo>
                <a:lnTo>
                  <a:pt x="6117335" y="26822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0897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461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3519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2467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06844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284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3214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2086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635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3229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727960"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2638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423915"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8796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24.7%</a:t>
            </a:r>
          </a:p>
        </p:txBody>
      </p:sp>
      <p:sp>
        <p:nvSpPr>
          <p:cNvPr id="1028" name="TextBox 1"/>
          <p:cNvSpPr txBox="1"/>
          <p:nvPr/>
        </p:nvSpPr>
        <p:spPr>
          <a:xfrm>
            <a:off x="22098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18.1%</a:t>
            </a:r>
          </a:p>
        </p:txBody>
      </p:sp>
      <p:sp>
        <p:nvSpPr>
          <p:cNvPr id="1029" name="TextBox 1"/>
          <p:cNvSpPr txBox="1"/>
          <p:nvPr/>
        </p:nvSpPr>
        <p:spPr>
          <a:xfrm>
            <a:off x="2844800" y="21463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-5.9%</a:t>
            </a:r>
          </a:p>
        </p:txBody>
      </p:sp>
      <p:sp>
        <p:nvSpPr>
          <p:cNvPr id="1030" name="TextBox 1"/>
          <p:cNvSpPr txBox="1"/>
          <p:nvPr/>
        </p:nvSpPr>
        <p:spPr>
          <a:xfrm>
            <a:off x="3479800" y="2044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6.4%</a:t>
            </a:r>
          </a:p>
        </p:txBody>
      </p:sp>
      <p:sp>
        <p:nvSpPr>
          <p:cNvPr id="1031" name="TextBox 1"/>
          <p:cNvSpPr txBox="1"/>
          <p:nvPr/>
        </p:nvSpPr>
        <p:spPr>
          <a:xfrm>
            <a:off x="4038600" y="1866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27.2%</a:t>
            </a:r>
          </a:p>
        </p:txBody>
      </p:sp>
      <p:sp>
        <p:nvSpPr>
          <p:cNvPr id="1032" name="TextBox 1"/>
          <p:cNvSpPr txBox="1"/>
          <p:nvPr/>
        </p:nvSpPr>
        <p:spPr>
          <a:xfrm>
            <a:off x="46609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12.8%</a:t>
            </a:r>
          </a:p>
        </p:txBody>
      </p:sp>
      <p:sp>
        <p:nvSpPr>
          <p:cNvPr id="1033" name="TextBox 1"/>
          <p:cNvSpPr txBox="1"/>
          <p:nvPr/>
        </p:nvSpPr>
        <p:spPr>
          <a:xfrm>
            <a:off x="5308600" y="20193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8.5%</a:t>
            </a:r>
          </a:p>
        </p:txBody>
      </p:sp>
      <p:sp>
        <p:nvSpPr>
          <p:cNvPr id="1034" name="TextBox 1"/>
          <p:cNvSpPr txBox="1"/>
          <p:nvPr/>
        </p:nvSpPr>
        <p:spPr>
          <a:xfrm>
            <a:off x="5892800" y="21209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-2.2%</a:t>
            </a:r>
          </a:p>
        </p:txBody>
      </p:sp>
      <p:sp>
        <p:nvSpPr>
          <p:cNvPr id="1035" name="TextBox 1"/>
          <p:cNvSpPr txBox="1"/>
          <p:nvPr/>
        </p:nvSpPr>
        <p:spPr>
          <a:xfrm>
            <a:off x="6489700" y="20066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10.9%</a:t>
            </a:r>
          </a:p>
        </p:txBody>
      </p:sp>
      <p:sp>
        <p:nvSpPr>
          <p:cNvPr id="1036" name="TextBox 1"/>
          <p:cNvSpPr txBox="1"/>
          <p:nvPr/>
        </p:nvSpPr>
        <p:spPr>
          <a:xfrm>
            <a:off x="71374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4.4%</a:t>
            </a:r>
          </a:p>
        </p:txBody>
      </p:sp>
      <p:sp>
        <p:nvSpPr>
          <p:cNvPr id="1037" name="TextBox 1"/>
          <p:cNvSpPr txBox="1"/>
          <p:nvPr/>
        </p:nvSpPr>
        <p:spPr>
          <a:xfrm>
            <a:off x="7721600" y="21209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-2.4%</a:t>
            </a:r>
          </a:p>
        </p:txBody>
      </p:sp>
      <p:sp>
        <p:nvSpPr>
          <p:cNvPr id="1038" name="TextBox 1"/>
          <p:cNvSpPr txBox="1"/>
          <p:nvPr/>
        </p:nvSpPr>
        <p:spPr>
          <a:xfrm>
            <a:off x="1003300" y="3441700"/>
            <a:ext cx="393700" cy="4445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400"/>
              </a:lnSpc>
              <a:tabLst>
                <a:tab pos="101600" algn="l"/>
              </a:tabLst>
            </a:pPr>
            <a:r>
              <a:rPr lang="en-US" altLang="zh-CN" sz="996"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390900"/>
            <a:ext cx="393700" cy="5080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101600" algn="l"/>
              </a:tabLst>
            </a:pPr>
            <a:r>
              <a:rPr lang="en-US" altLang="zh-CN" sz="996"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213100"/>
            <a:ext cx="393700" cy="6731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a:t>
            </a:r>
          </a:p>
          <a:p>
            <a:pPr>
              <a:lnSpc>
                <a:spcPts val="1000"/>
              </a:lnSpc>
            </a:pPr>
            <a:endParaRPr lang="en-US" altLang="zh-CN" dirty="0" smtClean="0"/>
          </a:p>
          <a:p>
            <a:pPr>
              <a:lnSpc>
                <a:spcPts val="1000"/>
              </a:lnSpc>
            </a:pPr>
            <a:endParaRPr lang="en-US" altLang="zh-CN" dirty="0" smtClean="0"/>
          </a:p>
          <a:p>
            <a:pPr>
              <a:lnSpc>
                <a:spcPts val="2200"/>
              </a:lnSpc>
              <a:tabLst>
                <a:tab pos="88900" algn="l"/>
              </a:tabLst>
            </a:pPr>
            <a:r>
              <a:rPr lang="en-US" altLang="zh-CN" sz="996"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3162300"/>
            <a:ext cx="393700" cy="736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6"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3098800"/>
            <a:ext cx="393700" cy="7874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88900" algn="l"/>
              </a:tabLst>
            </a:pPr>
            <a:r>
              <a:rPr lang="en-US" altLang="zh-CN" sz="996"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3098800"/>
            <a:ext cx="393700" cy="7874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88900" algn="l"/>
              </a:tabLst>
            </a:pPr>
            <a:r>
              <a:rPr lang="en-US" altLang="zh-CN" sz="996"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3048000"/>
            <a:ext cx="469900" cy="8509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996"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3048000"/>
            <a:ext cx="469900" cy="8509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996"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3048000"/>
            <a:ext cx="469900" cy="8382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139700" algn="l"/>
              </a:tabLst>
            </a:pPr>
            <a:r>
              <a:rPr lang="en-US" altLang="zh-CN" sz="996"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60706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年，移动健康管理行业用户规模达到</a:t>
            </a:r>
            <a:r>
              <a:rPr lang="en-US" altLang="zh-CN" sz="1403" b="1" dirty="0" smtClean="0">
                <a:solidFill>
                  <a:srgbClr val="1B88EA"/>
                </a:solidFill>
                <a:latin typeface="Tahoma" pitchFamily="18" charset="0"/>
                <a:cs typeface="Tahoma" pitchFamily="18" charset="0"/>
              </a:rPr>
              <a:t>1.2</a:t>
            </a:r>
            <a:r>
              <a:rPr lang="en-US" altLang="zh-CN" sz="1403" b="1" dirty="0" smtClean="0">
                <a:solidFill>
                  <a:srgbClr val="1B88EA"/>
                </a:solidFill>
                <a:latin typeface="Microsoft YaHei UI" pitchFamily="18" charset="0"/>
                <a:cs typeface="Microsoft YaHei UI" pitchFamily="18" charset="0"/>
              </a:rPr>
              <a:t>亿，较年初翻了一番</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移动健康管理行业用户规模及增长率</a:t>
            </a:r>
          </a:p>
        </p:txBody>
      </p:sp>
      <p:sp>
        <p:nvSpPr>
          <p:cNvPr id="1051" name="TextBox 1"/>
          <p:cNvSpPr txBox="1"/>
          <p:nvPr/>
        </p:nvSpPr>
        <p:spPr>
          <a:xfrm>
            <a:off x="2997200" y="4064000"/>
            <a:ext cx="2019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移动健康管理行业用户规模（亿台）</a:t>
            </a:r>
          </a:p>
        </p:txBody>
      </p:sp>
      <p:sp>
        <p:nvSpPr>
          <p:cNvPr id="1052" name="TextBox 1"/>
          <p:cNvSpPr txBox="1"/>
          <p:nvPr/>
        </p:nvSpPr>
        <p:spPr>
          <a:xfrm>
            <a:off x="56007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64591" cy="262128"/>
          </a:xfrm>
          <a:custGeom>
            <a:avLst/>
            <a:gdLst>
              <a:gd name="connsiteX0" fmla="*/ 0 w 164591"/>
              <a:gd name="connsiteY0" fmla="*/ 262127 h 262128"/>
              <a:gd name="connsiteX1" fmla="*/ 164591 w 164591"/>
              <a:gd name="connsiteY1" fmla="*/ 262127 h 262128"/>
              <a:gd name="connsiteX2" fmla="*/ 164591 w 164591"/>
              <a:gd name="connsiteY2" fmla="*/ 0 h 262128"/>
              <a:gd name="connsiteX3" fmla="*/ 0 w 164591"/>
              <a:gd name="connsiteY3" fmla="*/ 0 h 262128"/>
              <a:gd name="connsiteX4" fmla="*/ 0 w 164591"/>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4591" h="262128">
                <a:moveTo>
                  <a:pt x="0" y="262127"/>
                </a:moveTo>
                <a:lnTo>
                  <a:pt x="164591" y="262127"/>
                </a:lnTo>
                <a:lnTo>
                  <a:pt x="1645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327660" cy="262128"/>
          </a:xfrm>
          <a:custGeom>
            <a:avLst/>
            <a:gdLst>
              <a:gd name="connsiteX0" fmla="*/ 0 w 327660"/>
              <a:gd name="connsiteY0" fmla="*/ 262128 h 262128"/>
              <a:gd name="connsiteX1" fmla="*/ 327660 w 327660"/>
              <a:gd name="connsiteY1" fmla="*/ 262128 h 262128"/>
              <a:gd name="connsiteX2" fmla="*/ 327660 w 327660"/>
              <a:gd name="connsiteY2" fmla="*/ 0 h 262128"/>
              <a:gd name="connsiteX3" fmla="*/ 0 w 327660"/>
              <a:gd name="connsiteY3" fmla="*/ 0 h 262128"/>
              <a:gd name="connsiteX4" fmla="*/ 0 w 327660"/>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8">
                <a:moveTo>
                  <a:pt x="0" y="262128"/>
                </a:moveTo>
                <a:lnTo>
                  <a:pt x="327660" y="262128"/>
                </a:lnTo>
                <a:lnTo>
                  <a:pt x="327660"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27660" cy="260604"/>
          </a:xfrm>
          <a:custGeom>
            <a:avLst/>
            <a:gdLst>
              <a:gd name="connsiteX0" fmla="*/ 0 w 327660"/>
              <a:gd name="connsiteY0" fmla="*/ 260604 h 260604"/>
              <a:gd name="connsiteX1" fmla="*/ 327660 w 327660"/>
              <a:gd name="connsiteY1" fmla="*/ 260604 h 260604"/>
              <a:gd name="connsiteX2" fmla="*/ 327660 w 327660"/>
              <a:gd name="connsiteY2" fmla="*/ 0 h 260604"/>
              <a:gd name="connsiteX3" fmla="*/ 0 w 327660"/>
              <a:gd name="connsiteY3" fmla="*/ 0 h 260604"/>
              <a:gd name="connsiteX4" fmla="*/ 0 w 327660"/>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0604">
                <a:moveTo>
                  <a:pt x="0" y="260604"/>
                </a:moveTo>
                <a:lnTo>
                  <a:pt x="327660" y="260604"/>
                </a:lnTo>
                <a:lnTo>
                  <a:pt x="327660"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492252" cy="262127"/>
          </a:xfrm>
          <a:custGeom>
            <a:avLst/>
            <a:gdLst>
              <a:gd name="connsiteX0" fmla="*/ 0 w 492252"/>
              <a:gd name="connsiteY0" fmla="*/ 262127 h 262127"/>
              <a:gd name="connsiteX1" fmla="*/ 492252 w 492252"/>
              <a:gd name="connsiteY1" fmla="*/ 262127 h 262127"/>
              <a:gd name="connsiteX2" fmla="*/ 492252 w 492252"/>
              <a:gd name="connsiteY2" fmla="*/ 0 h 262127"/>
              <a:gd name="connsiteX3" fmla="*/ 0 w 492252"/>
              <a:gd name="connsiteY3" fmla="*/ 0 h 262127"/>
              <a:gd name="connsiteX4" fmla="*/ 0 w 49225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2252" h="262127">
                <a:moveTo>
                  <a:pt x="0" y="262127"/>
                </a:moveTo>
                <a:lnTo>
                  <a:pt x="492252" y="262127"/>
                </a:lnTo>
                <a:lnTo>
                  <a:pt x="492252"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655320" cy="262127"/>
          </a:xfrm>
          <a:custGeom>
            <a:avLst/>
            <a:gdLst>
              <a:gd name="connsiteX0" fmla="*/ 0 w 655320"/>
              <a:gd name="connsiteY0" fmla="*/ 262127 h 262127"/>
              <a:gd name="connsiteX1" fmla="*/ 655320 w 655320"/>
              <a:gd name="connsiteY1" fmla="*/ 262127 h 262127"/>
              <a:gd name="connsiteX2" fmla="*/ 655320 w 655320"/>
              <a:gd name="connsiteY2" fmla="*/ 0 h 262127"/>
              <a:gd name="connsiteX3" fmla="*/ 0 w 655320"/>
              <a:gd name="connsiteY3" fmla="*/ 0 h 262127"/>
              <a:gd name="connsiteX4" fmla="*/ 0 w 6553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262127">
                <a:moveTo>
                  <a:pt x="0" y="262127"/>
                </a:moveTo>
                <a:lnTo>
                  <a:pt x="655320" y="262127"/>
                </a:lnTo>
                <a:lnTo>
                  <a:pt x="655320"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2456688" cy="262127"/>
          </a:xfrm>
          <a:custGeom>
            <a:avLst/>
            <a:gdLst>
              <a:gd name="connsiteX0" fmla="*/ 0 w 2456688"/>
              <a:gd name="connsiteY0" fmla="*/ 262127 h 262127"/>
              <a:gd name="connsiteX1" fmla="*/ 2456688 w 2456688"/>
              <a:gd name="connsiteY1" fmla="*/ 262127 h 262127"/>
              <a:gd name="connsiteX2" fmla="*/ 2456688 w 2456688"/>
              <a:gd name="connsiteY2" fmla="*/ 0 h 262127"/>
              <a:gd name="connsiteX3" fmla="*/ 0 w 2456688"/>
              <a:gd name="connsiteY3" fmla="*/ 0 h 262127"/>
              <a:gd name="connsiteX4" fmla="*/ 0 w 245668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56688" h="262127">
                <a:moveTo>
                  <a:pt x="0" y="262127"/>
                </a:moveTo>
                <a:lnTo>
                  <a:pt x="2456688" y="262127"/>
                </a:lnTo>
                <a:lnTo>
                  <a:pt x="2456688"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3112008" cy="260603"/>
          </a:xfrm>
          <a:custGeom>
            <a:avLst/>
            <a:gdLst>
              <a:gd name="connsiteX0" fmla="*/ 0 w 3112008"/>
              <a:gd name="connsiteY0" fmla="*/ 260603 h 260603"/>
              <a:gd name="connsiteX1" fmla="*/ 3112008 w 3112008"/>
              <a:gd name="connsiteY1" fmla="*/ 260603 h 260603"/>
              <a:gd name="connsiteX2" fmla="*/ 3112008 w 3112008"/>
              <a:gd name="connsiteY2" fmla="*/ 0 h 260603"/>
              <a:gd name="connsiteX3" fmla="*/ 0 w 3112008"/>
              <a:gd name="connsiteY3" fmla="*/ 0 h 260603"/>
              <a:gd name="connsiteX4" fmla="*/ 0 w 31120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12008" h="260603">
                <a:moveTo>
                  <a:pt x="0" y="260603"/>
                </a:moveTo>
                <a:lnTo>
                  <a:pt x="3112008" y="260603"/>
                </a:lnTo>
                <a:lnTo>
                  <a:pt x="31120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59400" y="1638300"/>
            <a:ext cx="647700" cy="2717800"/>
          </a:xfrm>
          <a:prstGeom prst="rect">
            <a:avLst/>
          </a:prstGeom>
          <a:noFill/>
        </p:spPr>
        <p:txBody>
          <a:bodyPr wrap="none" lIns="0" tIns="0" rIns="0" rtlCol="0">
            <a:spAutoFit/>
          </a:bodyPr>
          <a:lstStyle/>
          <a:p>
            <a:pPr>
              <a:lnSpc>
                <a:spcPts val="1100"/>
              </a:lnSpc>
              <a:tabLst>
                <a:tab pos="127000" algn="l"/>
                <a:tab pos="152400" algn="l"/>
                <a:tab pos="292100" algn="l"/>
                <a:tab pos="3048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800"/>
              </a:lnSpc>
              <a:tabLst>
                <a:tab pos="127000" algn="l"/>
                <a:tab pos="152400" algn="l"/>
                <a:tab pos="292100" algn="l"/>
                <a:tab pos="304800" algn="l"/>
              </a:tabLst>
            </a:pP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496ADC"/>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0.2%</a:t>
            </a:r>
          </a:p>
          <a:p>
            <a:pPr>
              <a:lnSpc>
                <a:spcPts val="1000"/>
              </a:lnSpc>
            </a:pPr>
            <a:endParaRPr lang="en-US" altLang="zh-CN" dirty="0" smtClean="0"/>
          </a:p>
          <a:p>
            <a:pPr>
              <a:lnSpc>
                <a:spcPts val="1900"/>
              </a:lnSpc>
              <a:tabLst>
                <a:tab pos="127000" algn="l"/>
                <a:tab pos="152400" algn="l"/>
                <a:tab pos="292100" algn="l"/>
                <a:tab pos="304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p:txBody>
      </p:sp>
      <p:sp>
        <p:nvSpPr>
          <p:cNvPr id="1026" name="TextBox 1"/>
          <p:cNvSpPr txBox="1"/>
          <p:nvPr/>
        </p:nvSpPr>
        <p:spPr>
          <a:xfrm>
            <a:off x="7315200" y="1270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a:t>
            </a:r>
          </a:p>
        </p:txBody>
      </p:sp>
      <p:sp>
        <p:nvSpPr>
          <p:cNvPr id="1028" name="TextBox 1"/>
          <p:cNvSpPr txBox="1"/>
          <p:nvPr/>
        </p:nvSpPr>
        <p:spPr>
          <a:xfrm>
            <a:off x="79756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1.9%</a:t>
            </a:r>
          </a:p>
        </p:txBody>
      </p:sp>
      <p:sp>
        <p:nvSpPr>
          <p:cNvPr id="1029" name="TextBox 1"/>
          <p:cNvSpPr txBox="1"/>
          <p:nvPr/>
        </p:nvSpPr>
        <p:spPr>
          <a:xfrm>
            <a:off x="4445000" y="1219200"/>
            <a:ext cx="698500" cy="3111500"/>
          </a:xfrm>
          <a:prstGeom prst="rect">
            <a:avLst/>
          </a:prstGeom>
          <a:noFill/>
        </p:spPr>
        <p:txBody>
          <a:bodyPr wrap="none" lIns="0" tIns="0" rIns="0" rtlCol="0">
            <a:spAutoFit/>
          </a:bodyPr>
          <a:lstStyle/>
          <a:p>
            <a:pPr>
              <a:lnSpc>
                <a:spcPts val="14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大姨吗</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咕咚</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薄荷</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超级减肥王</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乐动力跑步</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瘦瘦</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健身宝典</a:t>
            </a:r>
          </a:p>
          <a:p>
            <a:pPr>
              <a:lnSpc>
                <a:spcPts val="1000"/>
              </a:lnSpc>
            </a:pPr>
            <a:endParaRPr lang="en-US" altLang="zh-CN" dirty="0" smtClean="0"/>
          </a:p>
          <a:p>
            <a:pPr>
              <a:lnSpc>
                <a:spcPts val="1800"/>
              </a:lnSpc>
              <a:tabLst>
                <a:tab pos="139700" algn="l"/>
                <a:tab pos="279400" algn="l"/>
                <a:tab pos="419100" algn="l"/>
              </a:tabLst>
            </a:pPr>
            <a:r>
              <a:rPr lang="en-US" altLang="zh-CN" sz="1106" dirty="0" smtClean="0">
                <a:solidFill>
                  <a:srgbClr val="8087A4"/>
                </a:solidFill>
                <a:latin typeface="Microsoft YaHei UI" pitchFamily="18" charset="0"/>
                <a:cs typeface="Microsoft YaHei UI" pitchFamily="18" charset="0"/>
              </a:rPr>
              <a:t>春雨计步器</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月来越好</a:t>
            </a:r>
          </a:p>
        </p:txBody>
      </p:sp>
      <p:sp>
        <p:nvSpPr>
          <p:cNvPr id="1030" name="TextBox 1"/>
          <p:cNvSpPr txBox="1"/>
          <p:nvPr/>
        </p:nvSpPr>
        <p:spPr>
          <a:xfrm>
            <a:off x="4864100" y="850900"/>
            <a:ext cx="2794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美柚</a:t>
            </a:r>
          </a:p>
        </p:txBody>
      </p:sp>
      <p:sp>
        <p:nvSpPr>
          <p:cNvPr id="1031" name="TextBox 1"/>
          <p:cNvSpPr txBox="1"/>
          <p:nvPr/>
        </p:nvSpPr>
        <p:spPr>
          <a:xfrm>
            <a:off x="4546600" y="482600"/>
            <a:ext cx="3517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月移动健康管理应用用户覆盖比例</a:t>
            </a:r>
            <a:r>
              <a:rPr lang="en-US" altLang="zh-CN" sz="1200" b="1" dirty="0" smtClean="0">
                <a:solidFill>
                  <a:srgbClr val="585E79"/>
                </a:solidFill>
                <a:latin typeface="Tahoma" pitchFamily="18" charset="0"/>
                <a:cs typeface="Tahoma" pitchFamily="18" charset="0"/>
              </a:rPr>
              <a:t>TOP10</a:t>
            </a:r>
          </a:p>
        </p:txBody>
      </p:sp>
      <p:sp>
        <p:nvSpPr>
          <p:cNvPr id="1032" name="TextBox 1"/>
          <p:cNvSpPr txBox="1"/>
          <p:nvPr/>
        </p:nvSpPr>
        <p:spPr>
          <a:xfrm>
            <a:off x="635000" y="254000"/>
            <a:ext cx="22606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细分行业应用盘点——移动健康管理</a:t>
            </a:r>
          </a:p>
        </p:txBody>
      </p:sp>
      <p:sp>
        <p:nvSpPr>
          <p:cNvPr id="1033" name="TextBox 1"/>
          <p:cNvSpPr txBox="1"/>
          <p:nvPr/>
        </p:nvSpPr>
        <p:spPr>
          <a:xfrm>
            <a:off x="393700" y="520700"/>
            <a:ext cx="28829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4"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移动健康管理应用中，美柚的覆盖率</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最高，其次是大姨吗，面向女性用户</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的应用优势明显，咕咚、薄荷等运动</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健身和减肥类应用的用户覆盖率相对</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较低。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964935" y="1686814"/>
            <a:ext cx="1716370" cy="2334039"/>
          </a:xfrm>
          <a:custGeom>
            <a:avLst/>
            <a:gdLst>
              <a:gd name="connsiteX0" fmla="*/ 0 w 1716370"/>
              <a:gd name="connsiteY0" fmla="*/ 2196490 h 2334039"/>
              <a:gd name="connsiteX1" fmla="*/ 1578864 w 1716370"/>
              <a:gd name="connsiteY1" fmla="*/ 1716151 h 2334039"/>
              <a:gd name="connsiteX2" fmla="*/ 1098550 w 1716370"/>
              <a:gd name="connsiteY2" fmla="*/ 137286 h 2334039"/>
              <a:gd name="connsiteX3" fmla="*/ 549275 w 1716370"/>
              <a:gd name="connsiteY3" fmla="*/ 0 h 2334039"/>
              <a:gd name="connsiteX4" fmla="*/ 549275 w 1716370"/>
              <a:gd name="connsiteY4" fmla="*/ 700150 h 2334039"/>
              <a:gd name="connsiteX5" fmla="*/ 1016000 w 1716370"/>
              <a:gd name="connsiteY5" fmla="*/ 1166875 h 2334039"/>
              <a:gd name="connsiteX6" fmla="*/ 549275 w 1716370"/>
              <a:gd name="connsiteY6" fmla="*/ 1633727 h 2334039"/>
              <a:gd name="connsiteX7" fmla="*/ 329565 w 1716370"/>
              <a:gd name="connsiteY7" fmla="*/ 1578736 h 2334039"/>
              <a:gd name="connsiteX8" fmla="*/ 0 w 1716370"/>
              <a:gd name="connsiteY8" fmla="*/ 2196490 h 23340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716370" h="2334039">
                <a:moveTo>
                  <a:pt x="0" y="2196490"/>
                </a:moveTo>
                <a:cubicBezTo>
                  <a:pt x="568579" y="2499842"/>
                  <a:pt x="1275460" y="2284806"/>
                  <a:pt x="1578864" y="1716151"/>
                </a:cubicBezTo>
                <a:cubicBezTo>
                  <a:pt x="1882140" y="1147571"/>
                  <a:pt x="1667129" y="440689"/>
                  <a:pt x="1098550" y="137286"/>
                </a:cubicBezTo>
                <a:cubicBezTo>
                  <a:pt x="929513" y="47116"/>
                  <a:pt x="740918" y="0"/>
                  <a:pt x="549275" y="0"/>
                </a:cubicBezTo>
                <a:lnTo>
                  <a:pt x="549275" y="700150"/>
                </a:lnTo>
                <a:cubicBezTo>
                  <a:pt x="807084" y="700150"/>
                  <a:pt x="1016000" y="909065"/>
                  <a:pt x="1016000" y="1166875"/>
                </a:cubicBezTo>
                <a:cubicBezTo>
                  <a:pt x="1016000" y="1424685"/>
                  <a:pt x="807084" y="1633727"/>
                  <a:pt x="549275" y="1633727"/>
                </a:cubicBezTo>
                <a:cubicBezTo>
                  <a:pt x="472694" y="1633727"/>
                  <a:pt x="397129" y="1614804"/>
                  <a:pt x="329565" y="1578736"/>
                </a:cubicBezTo>
                <a:lnTo>
                  <a:pt x="0" y="219649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347208" y="1686814"/>
            <a:ext cx="1167002" cy="2196490"/>
          </a:xfrm>
          <a:custGeom>
            <a:avLst/>
            <a:gdLst>
              <a:gd name="connsiteX0" fmla="*/ 1167002 w 1167002"/>
              <a:gd name="connsiteY0" fmla="*/ 0 h 2196490"/>
              <a:gd name="connsiteX1" fmla="*/ 0 w 1167002"/>
              <a:gd name="connsiteY1" fmla="*/ 1166875 h 2196490"/>
              <a:gd name="connsiteX2" fmla="*/ 617727 w 1167002"/>
              <a:gd name="connsiteY2" fmla="*/ 2196490 h 2196490"/>
              <a:gd name="connsiteX3" fmla="*/ 947292 w 1167002"/>
              <a:gd name="connsiteY3" fmla="*/ 1578736 h 2196490"/>
              <a:gd name="connsiteX4" fmla="*/ 755141 w 1167002"/>
              <a:gd name="connsiteY4" fmla="*/ 947165 h 2196490"/>
              <a:gd name="connsiteX5" fmla="*/ 1167002 w 1167002"/>
              <a:gd name="connsiteY5" fmla="*/ 700150 h 2196490"/>
              <a:gd name="connsiteX6" fmla="*/ 1167002 w 1167002"/>
              <a:gd name="connsiteY6" fmla="*/ 0 h 21964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167002" h="2196490">
                <a:moveTo>
                  <a:pt x="1167002" y="0"/>
                </a:moveTo>
                <a:cubicBezTo>
                  <a:pt x="522477" y="0"/>
                  <a:pt x="0" y="522477"/>
                  <a:pt x="0" y="1166875"/>
                </a:cubicBezTo>
                <a:cubicBezTo>
                  <a:pt x="0" y="1597786"/>
                  <a:pt x="237489" y="1993645"/>
                  <a:pt x="617727" y="2196490"/>
                </a:cubicBezTo>
                <a:lnTo>
                  <a:pt x="947292" y="1578736"/>
                </a:lnTo>
                <a:cubicBezTo>
                  <a:pt x="719835" y="1457451"/>
                  <a:pt x="633857" y="1174622"/>
                  <a:pt x="755141" y="947165"/>
                </a:cubicBezTo>
                <a:cubicBezTo>
                  <a:pt x="836295" y="795146"/>
                  <a:pt x="994663" y="700150"/>
                  <a:pt x="1167002" y="700150"/>
                </a:cubicBezTo>
                <a:lnTo>
                  <a:pt x="1167002"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71615" y="42473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647688" y="42473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339456" y="2688970"/>
            <a:ext cx="201168" cy="217551"/>
          </a:xfrm>
          <a:custGeom>
            <a:avLst/>
            <a:gdLst>
              <a:gd name="connsiteX0" fmla="*/ 174879 w 201168"/>
              <a:gd name="connsiteY0" fmla="*/ 217551 h 217551"/>
              <a:gd name="connsiteX1" fmla="*/ 97028 w 201168"/>
              <a:gd name="connsiteY1" fmla="*/ 206883 h 217551"/>
              <a:gd name="connsiteX2" fmla="*/ 113538 w 201168"/>
              <a:gd name="connsiteY2" fmla="*/ 87502 h 217551"/>
              <a:gd name="connsiteX3" fmla="*/ 0 w 201168"/>
              <a:gd name="connsiteY3" fmla="*/ 71882 h 217551"/>
              <a:gd name="connsiteX4" fmla="*/ 9906 w 201168"/>
              <a:gd name="connsiteY4" fmla="*/ 0 h 217551"/>
              <a:gd name="connsiteX5" fmla="*/ 201168 w 201168"/>
              <a:gd name="connsiteY5" fmla="*/ 26289 h 217551"/>
              <a:gd name="connsiteX6" fmla="*/ 174879 w 201168"/>
              <a:gd name="connsiteY6" fmla="*/ 217551 h 2175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1168" h="217551">
                <a:moveTo>
                  <a:pt x="174879" y="217551"/>
                </a:moveTo>
                <a:lnTo>
                  <a:pt x="97028" y="206883"/>
                </a:lnTo>
                <a:lnTo>
                  <a:pt x="113538" y="87502"/>
                </a:lnTo>
                <a:lnTo>
                  <a:pt x="0" y="71882"/>
                </a:lnTo>
                <a:lnTo>
                  <a:pt x="9906" y="0"/>
                </a:lnTo>
                <a:lnTo>
                  <a:pt x="201168" y="26289"/>
                </a:lnTo>
                <a:lnTo>
                  <a:pt x="174879" y="217551"/>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327010" y="2706623"/>
            <a:ext cx="207391" cy="183896"/>
          </a:xfrm>
          <a:custGeom>
            <a:avLst/>
            <a:gdLst>
              <a:gd name="connsiteX0" fmla="*/ 157607 w 207391"/>
              <a:gd name="connsiteY0" fmla="*/ 0 h 183896"/>
              <a:gd name="connsiteX1" fmla="*/ 207391 w 207391"/>
              <a:gd name="connsiteY1" fmla="*/ 67564 h 183896"/>
              <a:gd name="connsiteX2" fmla="*/ 49783 w 207391"/>
              <a:gd name="connsiteY2" fmla="*/ 183896 h 183896"/>
              <a:gd name="connsiteX3" fmla="*/ 0 w 207391"/>
              <a:gd name="connsiteY3" fmla="*/ 116332 h 183896"/>
              <a:gd name="connsiteX4" fmla="*/ 157607 w 207391"/>
              <a:gd name="connsiteY4" fmla="*/ 0 h 1838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391" h="183896">
                <a:moveTo>
                  <a:pt x="157607" y="0"/>
                </a:moveTo>
                <a:lnTo>
                  <a:pt x="207391" y="67564"/>
                </a:lnTo>
                <a:lnTo>
                  <a:pt x="49783" y="183896"/>
                </a:lnTo>
                <a:lnTo>
                  <a:pt x="0" y="116332"/>
                </a:lnTo>
                <a:lnTo>
                  <a:pt x="157607" y="0"/>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542915" y="2604516"/>
            <a:ext cx="214248" cy="209804"/>
          </a:xfrm>
          <a:custGeom>
            <a:avLst/>
            <a:gdLst>
              <a:gd name="connsiteX0" fmla="*/ 58038 w 214248"/>
              <a:gd name="connsiteY0" fmla="*/ 209804 h 209804"/>
              <a:gd name="connsiteX1" fmla="*/ 0 w 214248"/>
              <a:gd name="connsiteY1" fmla="*/ 149098 h 209804"/>
              <a:gd name="connsiteX2" fmla="*/ 156336 w 214248"/>
              <a:gd name="connsiteY2" fmla="*/ 0 h 209804"/>
              <a:gd name="connsiteX3" fmla="*/ 214248 w 214248"/>
              <a:gd name="connsiteY3" fmla="*/ 60705 h 209804"/>
              <a:gd name="connsiteX4" fmla="*/ 58038 w 214248"/>
              <a:gd name="connsiteY4" fmla="*/ 209804 h 209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248" h="209804">
                <a:moveTo>
                  <a:pt x="58038" y="209804"/>
                </a:moveTo>
                <a:lnTo>
                  <a:pt x="0" y="149098"/>
                </a:lnTo>
                <a:lnTo>
                  <a:pt x="156336" y="0"/>
                </a:lnTo>
                <a:lnTo>
                  <a:pt x="214248" y="60705"/>
                </a:lnTo>
                <a:lnTo>
                  <a:pt x="58038" y="209804"/>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536438" y="2598039"/>
            <a:ext cx="227330" cy="233172"/>
          </a:xfrm>
          <a:custGeom>
            <a:avLst/>
            <a:gdLst>
              <a:gd name="connsiteX0" fmla="*/ 173990 w 227330"/>
              <a:gd name="connsiteY0" fmla="*/ 233171 h 233172"/>
              <a:gd name="connsiteX1" fmla="*/ 0 w 227330"/>
              <a:gd name="connsiteY1" fmla="*/ 50926 h 233172"/>
              <a:gd name="connsiteX2" fmla="*/ 53340 w 227330"/>
              <a:gd name="connsiteY2" fmla="*/ 0 h 233172"/>
              <a:gd name="connsiteX3" fmla="*/ 227329 w 227330"/>
              <a:gd name="connsiteY3" fmla="*/ 182244 h 233172"/>
              <a:gd name="connsiteX4" fmla="*/ 173990 w 227330"/>
              <a:gd name="connsiteY4" fmla="*/ 233171 h 23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7330" h="233172">
                <a:moveTo>
                  <a:pt x="173990" y="233171"/>
                </a:moveTo>
                <a:lnTo>
                  <a:pt x="0" y="50926"/>
                </a:lnTo>
                <a:lnTo>
                  <a:pt x="53340" y="0"/>
                </a:lnTo>
                <a:lnTo>
                  <a:pt x="227329" y="182244"/>
                </a:lnTo>
                <a:lnTo>
                  <a:pt x="173990" y="233171"/>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823973" y="1686814"/>
            <a:ext cx="1870523" cy="2333897"/>
          </a:xfrm>
          <a:custGeom>
            <a:avLst/>
            <a:gdLst>
              <a:gd name="connsiteX0" fmla="*/ 0 w 1870523"/>
              <a:gd name="connsiteY0" fmla="*/ 2097913 h 2333897"/>
              <a:gd name="connsiteX1" fmla="*/ 1634490 w 1870523"/>
              <a:gd name="connsiteY1" fmla="*/ 1870455 h 2333897"/>
              <a:gd name="connsiteX2" fmla="*/ 1407160 w 1870523"/>
              <a:gd name="connsiteY2" fmla="*/ 235965 h 2333897"/>
              <a:gd name="connsiteX3" fmla="*/ 703580 w 1870523"/>
              <a:gd name="connsiteY3" fmla="*/ 0 h 2333897"/>
              <a:gd name="connsiteX4" fmla="*/ 703580 w 1870523"/>
              <a:gd name="connsiteY4" fmla="*/ 700150 h 2333897"/>
              <a:gd name="connsiteX5" fmla="*/ 1170305 w 1870523"/>
              <a:gd name="connsiteY5" fmla="*/ 1166875 h 2333897"/>
              <a:gd name="connsiteX6" fmla="*/ 703580 w 1870523"/>
              <a:gd name="connsiteY6" fmla="*/ 1633727 h 2333897"/>
              <a:gd name="connsiteX7" fmla="*/ 422148 w 1870523"/>
              <a:gd name="connsiteY7" fmla="*/ 1539239 h 2333897"/>
              <a:gd name="connsiteX8" fmla="*/ 0 w 1870523"/>
              <a:gd name="connsiteY8" fmla="*/ 2097913 h 23338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870523" h="2333897">
                <a:moveTo>
                  <a:pt x="0" y="2097913"/>
                </a:moveTo>
                <a:cubicBezTo>
                  <a:pt x="514096" y="2486456"/>
                  <a:pt x="1245997" y="2384653"/>
                  <a:pt x="1634490" y="1870455"/>
                </a:cubicBezTo>
                <a:cubicBezTo>
                  <a:pt x="2023110" y="1356359"/>
                  <a:pt x="1921255" y="624458"/>
                  <a:pt x="1407160" y="235965"/>
                </a:cubicBezTo>
                <a:cubicBezTo>
                  <a:pt x="1204468" y="82803"/>
                  <a:pt x="957452" y="0"/>
                  <a:pt x="703580" y="0"/>
                </a:cubicBezTo>
                <a:lnTo>
                  <a:pt x="703580" y="700150"/>
                </a:lnTo>
                <a:cubicBezTo>
                  <a:pt x="961390" y="700150"/>
                  <a:pt x="1170305" y="909065"/>
                  <a:pt x="1170305" y="1166875"/>
                </a:cubicBezTo>
                <a:cubicBezTo>
                  <a:pt x="1170305" y="1424685"/>
                  <a:pt x="961390" y="1633727"/>
                  <a:pt x="703580" y="1633727"/>
                </a:cubicBezTo>
                <a:cubicBezTo>
                  <a:pt x="601980" y="1633727"/>
                  <a:pt x="503174" y="1600580"/>
                  <a:pt x="422148" y="1539239"/>
                </a:cubicBezTo>
                <a:lnTo>
                  <a:pt x="0" y="209791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360550" y="1686814"/>
            <a:ext cx="1167003" cy="2097913"/>
          </a:xfrm>
          <a:custGeom>
            <a:avLst/>
            <a:gdLst>
              <a:gd name="connsiteX0" fmla="*/ 1167003 w 1167003"/>
              <a:gd name="connsiteY0" fmla="*/ 0 h 2097913"/>
              <a:gd name="connsiteX1" fmla="*/ 0 w 1167003"/>
              <a:gd name="connsiteY1" fmla="*/ 1166875 h 2097913"/>
              <a:gd name="connsiteX2" fmla="*/ 463422 w 1167003"/>
              <a:gd name="connsiteY2" fmla="*/ 2097913 h 2097913"/>
              <a:gd name="connsiteX3" fmla="*/ 885571 w 1167003"/>
              <a:gd name="connsiteY3" fmla="*/ 1539239 h 2097913"/>
              <a:gd name="connsiteX4" fmla="*/ 794638 w 1167003"/>
              <a:gd name="connsiteY4" fmla="*/ 885443 h 2097913"/>
              <a:gd name="connsiteX5" fmla="*/ 1167003 w 1167003"/>
              <a:gd name="connsiteY5" fmla="*/ 700150 h 2097913"/>
              <a:gd name="connsiteX6" fmla="*/ 1167003 w 1167003"/>
              <a:gd name="connsiteY6" fmla="*/ 0 h 209791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167003" h="2097913">
                <a:moveTo>
                  <a:pt x="1167003" y="0"/>
                </a:moveTo>
                <a:cubicBezTo>
                  <a:pt x="522478" y="0"/>
                  <a:pt x="0" y="522477"/>
                  <a:pt x="0" y="1166875"/>
                </a:cubicBezTo>
                <a:cubicBezTo>
                  <a:pt x="0" y="1532762"/>
                  <a:pt x="171577" y="1877314"/>
                  <a:pt x="463422" y="2097913"/>
                </a:cubicBezTo>
                <a:lnTo>
                  <a:pt x="885571" y="1539239"/>
                </a:lnTo>
                <a:cubicBezTo>
                  <a:pt x="679831" y="1383918"/>
                  <a:pt x="639191" y="1091183"/>
                  <a:pt x="794638" y="885443"/>
                </a:cubicBezTo>
                <a:cubicBezTo>
                  <a:pt x="882777" y="768730"/>
                  <a:pt x="1020699" y="700150"/>
                  <a:pt x="1167003" y="700150"/>
                </a:cubicBezTo>
                <a:lnTo>
                  <a:pt x="1167003"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084832" y="4247388"/>
            <a:ext cx="74676" cy="76200"/>
          </a:xfrm>
          <a:custGeom>
            <a:avLst/>
            <a:gdLst>
              <a:gd name="connsiteX0" fmla="*/ 0 w 74676"/>
              <a:gd name="connsiteY0" fmla="*/ 76200 h 76200"/>
              <a:gd name="connsiteX1" fmla="*/ 74675 w 74676"/>
              <a:gd name="connsiteY1" fmla="*/ 76200 h 76200"/>
              <a:gd name="connsiteX2" fmla="*/ 74675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5" y="76200"/>
                </a:lnTo>
                <a:lnTo>
                  <a:pt x="74675"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660904" y="42473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332988" y="2771139"/>
            <a:ext cx="201167" cy="217678"/>
          </a:xfrm>
          <a:custGeom>
            <a:avLst/>
            <a:gdLst>
              <a:gd name="connsiteX0" fmla="*/ 174878 w 201167"/>
              <a:gd name="connsiteY0" fmla="*/ 217677 h 217678"/>
              <a:gd name="connsiteX1" fmla="*/ 97027 w 201167"/>
              <a:gd name="connsiteY1" fmla="*/ 206883 h 217678"/>
              <a:gd name="connsiteX2" fmla="*/ 113538 w 201167"/>
              <a:gd name="connsiteY2" fmla="*/ 87502 h 217678"/>
              <a:gd name="connsiteX3" fmla="*/ 0 w 201167"/>
              <a:gd name="connsiteY3" fmla="*/ 71882 h 217678"/>
              <a:gd name="connsiteX4" fmla="*/ 10033 w 201167"/>
              <a:gd name="connsiteY4" fmla="*/ 0 h 217678"/>
              <a:gd name="connsiteX5" fmla="*/ 201167 w 201167"/>
              <a:gd name="connsiteY5" fmla="*/ 26416 h 217678"/>
              <a:gd name="connsiteX6" fmla="*/ 174878 w 201167"/>
              <a:gd name="connsiteY6" fmla="*/ 217677 h 2176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1167" h="217678">
                <a:moveTo>
                  <a:pt x="174878" y="217677"/>
                </a:moveTo>
                <a:lnTo>
                  <a:pt x="97027" y="206883"/>
                </a:lnTo>
                <a:lnTo>
                  <a:pt x="113538" y="87502"/>
                </a:lnTo>
                <a:lnTo>
                  <a:pt x="0" y="71882"/>
                </a:lnTo>
                <a:lnTo>
                  <a:pt x="10033" y="0"/>
                </a:lnTo>
                <a:lnTo>
                  <a:pt x="201167" y="26416"/>
                </a:lnTo>
                <a:lnTo>
                  <a:pt x="174878" y="217677"/>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320541" y="2788920"/>
            <a:ext cx="207391" cy="183769"/>
          </a:xfrm>
          <a:custGeom>
            <a:avLst/>
            <a:gdLst>
              <a:gd name="connsiteX0" fmla="*/ 157607 w 207391"/>
              <a:gd name="connsiteY0" fmla="*/ 0 h 183769"/>
              <a:gd name="connsiteX1" fmla="*/ 207391 w 207391"/>
              <a:gd name="connsiteY1" fmla="*/ 67436 h 183769"/>
              <a:gd name="connsiteX2" fmla="*/ 49784 w 207391"/>
              <a:gd name="connsiteY2" fmla="*/ 183769 h 183769"/>
              <a:gd name="connsiteX3" fmla="*/ 0 w 207391"/>
              <a:gd name="connsiteY3" fmla="*/ 116331 h 183769"/>
              <a:gd name="connsiteX4" fmla="*/ 157607 w 207391"/>
              <a:gd name="connsiteY4" fmla="*/ 0 h 1837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391" h="183769">
                <a:moveTo>
                  <a:pt x="157607" y="0"/>
                </a:moveTo>
                <a:lnTo>
                  <a:pt x="207391" y="67436"/>
                </a:lnTo>
                <a:lnTo>
                  <a:pt x="49784" y="183769"/>
                </a:lnTo>
                <a:lnTo>
                  <a:pt x="0" y="116331"/>
                </a:lnTo>
                <a:lnTo>
                  <a:pt x="157607" y="0"/>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589658" y="2516632"/>
            <a:ext cx="214249" cy="209804"/>
          </a:xfrm>
          <a:custGeom>
            <a:avLst/>
            <a:gdLst>
              <a:gd name="connsiteX0" fmla="*/ 57911 w 214249"/>
              <a:gd name="connsiteY0" fmla="*/ 209803 h 209804"/>
              <a:gd name="connsiteX1" fmla="*/ 0 w 214249"/>
              <a:gd name="connsiteY1" fmla="*/ 149097 h 209804"/>
              <a:gd name="connsiteX2" fmla="*/ 156210 w 214249"/>
              <a:gd name="connsiteY2" fmla="*/ 0 h 209804"/>
              <a:gd name="connsiteX3" fmla="*/ 214248 w 214249"/>
              <a:gd name="connsiteY3" fmla="*/ 60705 h 209804"/>
              <a:gd name="connsiteX4" fmla="*/ 57911 w 214249"/>
              <a:gd name="connsiteY4" fmla="*/ 209803 h 209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249" h="209804">
                <a:moveTo>
                  <a:pt x="57911" y="209803"/>
                </a:moveTo>
                <a:lnTo>
                  <a:pt x="0" y="149097"/>
                </a:lnTo>
                <a:lnTo>
                  <a:pt x="156210" y="0"/>
                </a:lnTo>
                <a:lnTo>
                  <a:pt x="214248" y="60705"/>
                </a:lnTo>
                <a:lnTo>
                  <a:pt x="57911" y="209803"/>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583055" y="2510027"/>
            <a:ext cx="227330" cy="233298"/>
          </a:xfrm>
          <a:custGeom>
            <a:avLst/>
            <a:gdLst>
              <a:gd name="connsiteX0" fmla="*/ 173990 w 227330"/>
              <a:gd name="connsiteY0" fmla="*/ 233298 h 233298"/>
              <a:gd name="connsiteX1" fmla="*/ 0 w 227330"/>
              <a:gd name="connsiteY1" fmla="*/ 50926 h 233298"/>
              <a:gd name="connsiteX2" fmla="*/ 53340 w 227330"/>
              <a:gd name="connsiteY2" fmla="*/ 0 h 233298"/>
              <a:gd name="connsiteX3" fmla="*/ 227330 w 227330"/>
              <a:gd name="connsiteY3" fmla="*/ 182372 h 233298"/>
              <a:gd name="connsiteX4" fmla="*/ 173990 w 227330"/>
              <a:gd name="connsiteY4" fmla="*/ 233298 h 2332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7330" h="233298">
                <a:moveTo>
                  <a:pt x="173990" y="233298"/>
                </a:moveTo>
                <a:lnTo>
                  <a:pt x="0" y="50926"/>
                </a:lnTo>
                <a:lnTo>
                  <a:pt x="53340" y="0"/>
                </a:lnTo>
                <a:lnTo>
                  <a:pt x="227330" y="182372"/>
                </a:lnTo>
                <a:lnTo>
                  <a:pt x="173990" y="233298"/>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276344" y="2644139"/>
            <a:ext cx="716279" cy="611124"/>
          </a:xfrm>
          <a:custGeom>
            <a:avLst/>
            <a:gdLst>
              <a:gd name="connsiteX0" fmla="*/ 0 w 716279"/>
              <a:gd name="connsiteY0" fmla="*/ 152780 h 611124"/>
              <a:gd name="connsiteX1" fmla="*/ 410717 w 716279"/>
              <a:gd name="connsiteY1" fmla="*/ 152780 h 611124"/>
              <a:gd name="connsiteX2" fmla="*/ 410717 w 716279"/>
              <a:gd name="connsiteY2" fmla="*/ 0 h 611124"/>
              <a:gd name="connsiteX3" fmla="*/ 716279 w 716279"/>
              <a:gd name="connsiteY3" fmla="*/ 305561 h 611124"/>
              <a:gd name="connsiteX4" fmla="*/ 410717 w 716279"/>
              <a:gd name="connsiteY4" fmla="*/ 611124 h 611124"/>
              <a:gd name="connsiteX5" fmla="*/ 410717 w 716279"/>
              <a:gd name="connsiteY5" fmla="*/ 458342 h 611124"/>
              <a:gd name="connsiteX6" fmla="*/ 0 w 716279"/>
              <a:gd name="connsiteY6" fmla="*/ 458342 h 611124"/>
              <a:gd name="connsiteX7" fmla="*/ 0 w 716279"/>
              <a:gd name="connsiteY7" fmla="*/ 152780 h 6111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16279" h="611124">
                <a:moveTo>
                  <a:pt x="0" y="152780"/>
                </a:moveTo>
                <a:lnTo>
                  <a:pt x="410717" y="152780"/>
                </a:lnTo>
                <a:lnTo>
                  <a:pt x="410717" y="0"/>
                </a:lnTo>
                <a:lnTo>
                  <a:pt x="716279" y="305561"/>
                </a:lnTo>
                <a:lnTo>
                  <a:pt x="410717" y="611124"/>
                </a:lnTo>
                <a:lnTo>
                  <a:pt x="410717" y="458342"/>
                </a:lnTo>
                <a:lnTo>
                  <a:pt x="0" y="458342"/>
                </a:lnTo>
                <a:lnTo>
                  <a:pt x="0" y="152780"/>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1701800" y="2286000"/>
            <a:ext cx="342900" cy="34290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3060700" y="2857500"/>
            <a:ext cx="342900" cy="33020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5651500" y="2374900"/>
            <a:ext cx="342900" cy="342900"/>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7061200" y="2768600"/>
            <a:ext cx="342900" cy="342900"/>
          </a:xfrm>
          <a:prstGeom prst="rect">
            <a:avLst/>
          </a:prstGeom>
          <a:noFill/>
        </p:spPr>
      </p:pic>
      <p:sp>
        <p:nvSpPr>
          <p:cNvPr id="2" name="TextBox 1"/>
          <p:cNvSpPr txBox="1"/>
          <p:nvPr/>
        </p:nvSpPr>
        <p:spPr>
          <a:xfrm>
            <a:off x="393700" y="254000"/>
            <a:ext cx="71374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移动网民中男性用户更多，占比为</a:t>
            </a:r>
            <a:r>
              <a:rPr lang="en-US" altLang="zh-CN" sz="1403" b="1" dirty="0" smtClean="0">
                <a:solidFill>
                  <a:srgbClr val="1B88EA"/>
                </a:solidFill>
                <a:latin typeface="Tahoma" pitchFamily="18" charset="0"/>
                <a:cs typeface="Tahoma" pitchFamily="18" charset="0"/>
              </a:rPr>
              <a:t>57.8%</a:t>
            </a:r>
            <a:r>
              <a:rPr lang="en-US" altLang="zh-CN" sz="1403" b="1" dirty="0" smtClean="0">
                <a:solidFill>
                  <a:srgbClr val="1B88EA"/>
                </a:solidFill>
                <a:latin typeface="Microsoft YaHei UI" pitchFamily="18" charset="0"/>
                <a:cs typeface="Microsoft YaHei UI" pitchFamily="18" charset="0"/>
              </a:rPr>
              <a:t>，女性用户比例较年初有小幅增长，达</a:t>
            </a:r>
            <a:r>
              <a:rPr lang="en-US" altLang="zh-CN" sz="1403" b="1" dirty="0" smtClean="0">
                <a:solidFill>
                  <a:srgbClr val="1B88EA"/>
                </a:solidFill>
                <a:latin typeface="Tahoma" pitchFamily="18" charset="0"/>
                <a:cs typeface="Tahoma" pitchFamily="18" charset="0"/>
              </a:rPr>
              <a:t>42.2%</a:t>
            </a:r>
          </a:p>
        </p:txBody>
      </p:sp>
      <p:sp>
        <p:nvSpPr>
          <p:cNvPr id="2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8" name="TextBox 1"/>
          <p:cNvSpPr txBox="1"/>
          <p:nvPr/>
        </p:nvSpPr>
        <p:spPr>
          <a:xfrm>
            <a:off x="5029200" y="1244600"/>
            <a:ext cx="2743200" cy="2133600"/>
          </a:xfrm>
          <a:prstGeom prst="rect">
            <a:avLst/>
          </a:prstGeom>
          <a:noFill/>
        </p:spPr>
        <p:txBody>
          <a:bodyPr wrap="none" lIns="0" tIns="0" rIns="0" rtlCol="0">
            <a:spAutoFit/>
          </a:bodyPr>
          <a:lstStyle/>
          <a:p>
            <a:pPr>
              <a:lnSpc>
                <a:spcPts val="1500"/>
              </a:lnSpc>
              <a:tabLst>
                <a:tab pos="469900" algn="l"/>
                <a:tab pos="1917700" algn="l"/>
              </a:tabLst>
            </a:pPr>
            <a:r>
              <a:rPr lang="en-US" altLang="zh-CN" sz="1202" b="1" dirty="0" smtClean="0">
                <a:solidFill>
                  <a:srgbClr val="585E79"/>
                </a:solidFill>
                <a:latin typeface="Microsoft YaHei UI" pitchFamily="18" charset="0"/>
                <a:cs typeface="Microsoft YaHei UI" pitchFamily="18" charset="0"/>
              </a:rPr>
              <a:t>2014年12月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移动智能终端用户性别分布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469900" algn="l"/>
                <a:tab pos="19177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42.2%</a:t>
            </a:r>
          </a:p>
          <a:p>
            <a:pPr>
              <a:lnSpc>
                <a:spcPts val="1000"/>
              </a:lnSpc>
            </a:pPr>
            <a:endParaRPr lang="en-US" altLang="zh-CN" dirty="0" smtClean="0"/>
          </a:p>
          <a:p>
            <a:pPr>
              <a:lnSpc>
                <a:spcPts val="1500"/>
              </a:lnSpc>
              <a:tabLst>
                <a:tab pos="469900" algn="l"/>
                <a:tab pos="19177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57.8%</a:t>
            </a:r>
          </a:p>
        </p:txBody>
      </p:sp>
      <p:sp>
        <p:nvSpPr>
          <p:cNvPr id="29" name="TextBox 1"/>
          <p:cNvSpPr txBox="1"/>
          <p:nvPr/>
        </p:nvSpPr>
        <p:spPr>
          <a:xfrm>
            <a:off x="61722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男性</a:t>
            </a:r>
          </a:p>
        </p:txBody>
      </p:sp>
      <p:sp>
        <p:nvSpPr>
          <p:cNvPr id="30" name="TextBox 1"/>
          <p:cNvSpPr txBox="1"/>
          <p:nvPr/>
        </p:nvSpPr>
        <p:spPr>
          <a:xfrm>
            <a:off x="67564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女性</a:t>
            </a:r>
          </a:p>
        </p:txBody>
      </p:sp>
      <p:sp>
        <p:nvSpPr>
          <p:cNvPr id="31" name="TextBox 1"/>
          <p:cNvSpPr txBox="1"/>
          <p:nvPr/>
        </p:nvSpPr>
        <p:spPr>
          <a:xfrm>
            <a:off x="1079500" y="1244600"/>
            <a:ext cx="2641600" cy="2197100"/>
          </a:xfrm>
          <a:prstGeom prst="rect">
            <a:avLst/>
          </a:prstGeom>
          <a:noFill/>
        </p:spPr>
        <p:txBody>
          <a:bodyPr wrap="none" lIns="0" tIns="0" rIns="0" rtlCol="0">
            <a:spAutoFit/>
          </a:bodyPr>
          <a:lstStyle/>
          <a:p>
            <a:pPr>
              <a:lnSpc>
                <a:spcPts val="1500"/>
              </a:lnSpc>
              <a:tabLst>
                <a:tab pos="444500" algn="l"/>
                <a:tab pos="1866900" algn="l"/>
              </a:tabLst>
            </a:pPr>
            <a:r>
              <a:rPr lang="en-US" altLang="zh-CN" sz="1202" b="1" dirty="0" smtClean="0">
                <a:solidFill>
                  <a:srgbClr val="585E79"/>
                </a:solidFill>
                <a:latin typeface="Microsoft YaHei UI" pitchFamily="18" charset="0"/>
                <a:cs typeface="Microsoft YaHei UI" pitchFamily="18" charset="0"/>
              </a:rPr>
              <a:t>2014年1月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移动智能终端用户性别分布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444500" algn="l"/>
                <a:tab pos="18669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39.7%</a:t>
            </a:r>
          </a:p>
          <a:p>
            <a:pPr>
              <a:lnSpc>
                <a:spcPts val="1000"/>
              </a:lnSpc>
            </a:pPr>
            <a:endParaRPr lang="en-US" altLang="zh-CN" dirty="0" smtClean="0"/>
          </a:p>
          <a:p>
            <a:pPr>
              <a:lnSpc>
                <a:spcPts val="1000"/>
              </a:lnSpc>
            </a:pPr>
            <a:endParaRPr lang="en-US" altLang="zh-CN" dirty="0" smtClean="0"/>
          </a:p>
          <a:p>
            <a:pPr>
              <a:lnSpc>
                <a:spcPts val="1400"/>
              </a:lnSpc>
              <a:tabLst>
                <a:tab pos="444500" algn="l"/>
                <a:tab pos="18669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60.3%</a:t>
            </a:r>
          </a:p>
        </p:txBody>
      </p:sp>
      <p:sp>
        <p:nvSpPr>
          <p:cNvPr id="1024" name="TextBox 1"/>
          <p:cNvSpPr txBox="1"/>
          <p:nvPr/>
        </p:nvSpPr>
        <p:spPr>
          <a:xfrm>
            <a:off x="21844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男性</a:t>
            </a:r>
          </a:p>
        </p:txBody>
      </p:sp>
      <p:sp>
        <p:nvSpPr>
          <p:cNvPr id="1025" name="TextBox 1"/>
          <p:cNvSpPr txBox="1"/>
          <p:nvPr/>
        </p:nvSpPr>
        <p:spPr>
          <a:xfrm>
            <a:off x="27686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女性</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85610" y="2103208"/>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43570" y="2103208"/>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85610" y="2532468"/>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43570" y="2532468"/>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85610" y="2961855"/>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43570" y="2961855"/>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85610" y="3391243"/>
            <a:ext cx="1458086" cy="214667"/>
          </a:xfrm>
          <a:custGeom>
            <a:avLst/>
            <a:gdLst>
              <a:gd name="connsiteX0" fmla="*/ 0 w 1458086"/>
              <a:gd name="connsiteY0" fmla="*/ 214667 h 214667"/>
              <a:gd name="connsiteX1" fmla="*/ 1458086 w 1458086"/>
              <a:gd name="connsiteY1" fmla="*/ 214667 h 214667"/>
              <a:gd name="connsiteX2" fmla="*/ 1458086 w 1458086"/>
              <a:gd name="connsiteY2" fmla="*/ 0 h 214667"/>
              <a:gd name="connsiteX3" fmla="*/ 0 w 1458086"/>
              <a:gd name="connsiteY3" fmla="*/ 0 h 214667"/>
              <a:gd name="connsiteX4" fmla="*/ 0 w 1458086"/>
              <a:gd name="connsiteY4" fmla="*/ 214667 h 2146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7">
                <a:moveTo>
                  <a:pt x="0" y="214667"/>
                </a:moveTo>
                <a:lnTo>
                  <a:pt x="1458086" y="214667"/>
                </a:lnTo>
                <a:lnTo>
                  <a:pt x="1458086" y="0"/>
                </a:lnTo>
                <a:lnTo>
                  <a:pt x="0" y="0"/>
                </a:lnTo>
                <a:lnTo>
                  <a:pt x="0" y="214667"/>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43570" y="3391243"/>
            <a:ext cx="975106" cy="214667"/>
          </a:xfrm>
          <a:custGeom>
            <a:avLst/>
            <a:gdLst>
              <a:gd name="connsiteX0" fmla="*/ 0 w 975106"/>
              <a:gd name="connsiteY0" fmla="*/ 214667 h 214667"/>
              <a:gd name="connsiteX1" fmla="*/ 975106 w 975106"/>
              <a:gd name="connsiteY1" fmla="*/ 214667 h 214667"/>
              <a:gd name="connsiteX2" fmla="*/ 975106 w 975106"/>
              <a:gd name="connsiteY2" fmla="*/ 0 h 214667"/>
              <a:gd name="connsiteX3" fmla="*/ 0 w 975106"/>
              <a:gd name="connsiteY3" fmla="*/ 0 h 214667"/>
              <a:gd name="connsiteX4" fmla="*/ 0 w 975106"/>
              <a:gd name="connsiteY4" fmla="*/ 214667 h 2146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7">
                <a:moveTo>
                  <a:pt x="0" y="214667"/>
                </a:moveTo>
                <a:lnTo>
                  <a:pt x="975106" y="214667"/>
                </a:lnTo>
                <a:lnTo>
                  <a:pt x="975106" y="0"/>
                </a:lnTo>
                <a:lnTo>
                  <a:pt x="0" y="0"/>
                </a:lnTo>
                <a:lnTo>
                  <a:pt x="0" y="214667"/>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85610" y="3820540"/>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43570" y="3820540"/>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29283" y="1874202"/>
            <a:ext cx="57150" cy="2175294"/>
          </a:xfrm>
          <a:custGeom>
            <a:avLst/>
            <a:gdLst>
              <a:gd name="connsiteX0" fmla="*/ 14287 w 57150"/>
              <a:gd name="connsiteY0" fmla="*/ 14287 h 2175294"/>
              <a:gd name="connsiteX1" fmla="*/ 14287 w 57150"/>
              <a:gd name="connsiteY1" fmla="*/ 2161006 h 2175294"/>
            </a:gdLst>
            <a:ahLst/>
            <a:cxnLst>
              <a:cxn ang="0">
                <a:pos x="connsiteX0" y="connsiteY0"/>
              </a:cxn>
              <a:cxn ang="1">
                <a:pos x="connsiteX1" y="connsiteY1"/>
              </a:cxn>
            </a:cxnLst>
            <a:rect l="l" t="t" r="r" b="b"/>
            <a:pathLst>
              <a:path w="57150" h="2175294">
                <a:moveTo>
                  <a:pt x="14287" y="14287"/>
                </a:moveTo>
                <a:lnTo>
                  <a:pt x="14287" y="2161006"/>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58469" y="4049014"/>
            <a:ext cx="5829808" cy="21844"/>
          </a:xfrm>
          <a:custGeom>
            <a:avLst/>
            <a:gdLst>
              <a:gd name="connsiteX0" fmla="*/ 6350 w 5829808"/>
              <a:gd name="connsiteY0" fmla="*/ 6350 h 21844"/>
              <a:gd name="connsiteX1" fmla="*/ 5823458 w 5829808"/>
              <a:gd name="connsiteY1" fmla="*/ 6350 h 21844"/>
            </a:gdLst>
            <a:ahLst/>
            <a:cxnLst>
              <a:cxn ang="0">
                <a:pos x="connsiteX0" y="connsiteY0"/>
              </a:cxn>
              <a:cxn ang="1">
                <a:pos x="connsiteX1" y="connsiteY1"/>
              </a:cxn>
            </a:cxnLst>
            <a:rect l="l" t="t" r="r" b="b"/>
            <a:pathLst>
              <a:path w="5829808" h="21844">
                <a:moveTo>
                  <a:pt x="6350" y="6350"/>
                </a:moveTo>
                <a:lnTo>
                  <a:pt x="5823458"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93419" y="2456688"/>
            <a:ext cx="5359908" cy="1002792"/>
          </a:xfrm>
          <a:custGeom>
            <a:avLst/>
            <a:gdLst>
              <a:gd name="connsiteX0" fmla="*/ 13716 w 5359908"/>
              <a:gd name="connsiteY0" fmla="*/ 989076 h 1002792"/>
              <a:gd name="connsiteX1" fmla="*/ 498347 w 5359908"/>
              <a:gd name="connsiteY1" fmla="*/ 826008 h 1002792"/>
              <a:gd name="connsiteX2" fmla="*/ 982980 w 5359908"/>
              <a:gd name="connsiteY2" fmla="*/ 662939 h 1002792"/>
              <a:gd name="connsiteX3" fmla="*/ 1467612 w 5359908"/>
              <a:gd name="connsiteY3" fmla="*/ 704088 h 1002792"/>
              <a:gd name="connsiteX4" fmla="*/ 1952244 w 5359908"/>
              <a:gd name="connsiteY4" fmla="*/ 623316 h 1002792"/>
              <a:gd name="connsiteX5" fmla="*/ 2436875 w 5359908"/>
              <a:gd name="connsiteY5" fmla="*/ 460247 h 1002792"/>
              <a:gd name="connsiteX6" fmla="*/ 2923032 w 5359908"/>
              <a:gd name="connsiteY6" fmla="*/ 297179 h 1002792"/>
              <a:gd name="connsiteX7" fmla="*/ 3407664 w 5359908"/>
              <a:gd name="connsiteY7" fmla="*/ 216407 h 1002792"/>
              <a:gd name="connsiteX8" fmla="*/ 3892295 w 5359908"/>
              <a:gd name="connsiteY8" fmla="*/ 257555 h 1002792"/>
              <a:gd name="connsiteX9" fmla="*/ 4376927 w 5359908"/>
              <a:gd name="connsiteY9" fmla="*/ 94488 h 1002792"/>
              <a:gd name="connsiteX10" fmla="*/ 4861559 w 5359908"/>
              <a:gd name="connsiteY10" fmla="*/ 13716 h 1002792"/>
              <a:gd name="connsiteX11" fmla="*/ 5346191 w 5359908"/>
              <a:gd name="connsiteY11" fmla="*/ 13716 h 10027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02792">
                <a:moveTo>
                  <a:pt x="13716" y="989076"/>
                </a:moveTo>
                <a:lnTo>
                  <a:pt x="498347" y="826008"/>
                </a:lnTo>
                <a:lnTo>
                  <a:pt x="982980" y="662939"/>
                </a:lnTo>
                <a:lnTo>
                  <a:pt x="1467612" y="704088"/>
                </a:lnTo>
                <a:lnTo>
                  <a:pt x="1952244" y="623316"/>
                </a:lnTo>
                <a:lnTo>
                  <a:pt x="2436875" y="460247"/>
                </a:lnTo>
                <a:lnTo>
                  <a:pt x="2923032" y="297179"/>
                </a:lnTo>
                <a:lnTo>
                  <a:pt x="3407664" y="216407"/>
                </a:lnTo>
                <a:lnTo>
                  <a:pt x="3892295" y="257555"/>
                </a:lnTo>
                <a:lnTo>
                  <a:pt x="4376927" y="94488"/>
                </a:lnTo>
                <a:lnTo>
                  <a:pt x="4861559" y="13716"/>
                </a:lnTo>
                <a:lnTo>
                  <a:pt x="5346191"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93419" y="2822448"/>
            <a:ext cx="5359908" cy="595883"/>
          </a:xfrm>
          <a:custGeom>
            <a:avLst/>
            <a:gdLst>
              <a:gd name="connsiteX0" fmla="*/ 13716 w 5359908"/>
              <a:gd name="connsiteY0" fmla="*/ 582167 h 595883"/>
              <a:gd name="connsiteX1" fmla="*/ 498347 w 5359908"/>
              <a:gd name="connsiteY1" fmla="*/ 501395 h 595883"/>
              <a:gd name="connsiteX2" fmla="*/ 982980 w 5359908"/>
              <a:gd name="connsiteY2" fmla="*/ 379475 h 595883"/>
              <a:gd name="connsiteX3" fmla="*/ 1467612 w 5359908"/>
              <a:gd name="connsiteY3" fmla="*/ 501395 h 595883"/>
              <a:gd name="connsiteX4" fmla="*/ 1952244 w 5359908"/>
              <a:gd name="connsiteY4" fmla="*/ 460248 h 595883"/>
              <a:gd name="connsiteX5" fmla="*/ 2436875 w 5359908"/>
              <a:gd name="connsiteY5" fmla="*/ 216407 h 595883"/>
              <a:gd name="connsiteX6" fmla="*/ 2923032 w 5359908"/>
              <a:gd name="connsiteY6" fmla="*/ 94487 h 595883"/>
              <a:gd name="connsiteX7" fmla="*/ 3407664 w 5359908"/>
              <a:gd name="connsiteY7" fmla="*/ 53339 h 595883"/>
              <a:gd name="connsiteX8" fmla="*/ 3892295 w 5359908"/>
              <a:gd name="connsiteY8" fmla="*/ 135635 h 595883"/>
              <a:gd name="connsiteX9" fmla="*/ 4376927 w 5359908"/>
              <a:gd name="connsiteY9" fmla="*/ 53339 h 595883"/>
              <a:gd name="connsiteX10" fmla="*/ 4861559 w 5359908"/>
              <a:gd name="connsiteY10" fmla="*/ 13716 h 595883"/>
              <a:gd name="connsiteX11" fmla="*/ 5346191 w 5359908"/>
              <a:gd name="connsiteY11" fmla="*/ 13716 h 5958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95883">
                <a:moveTo>
                  <a:pt x="13716" y="582167"/>
                </a:moveTo>
                <a:lnTo>
                  <a:pt x="498347" y="501395"/>
                </a:lnTo>
                <a:lnTo>
                  <a:pt x="982980" y="379475"/>
                </a:lnTo>
                <a:lnTo>
                  <a:pt x="1467612" y="501395"/>
                </a:lnTo>
                <a:lnTo>
                  <a:pt x="1952244" y="460248"/>
                </a:lnTo>
                <a:lnTo>
                  <a:pt x="2436875" y="216407"/>
                </a:lnTo>
                <a:lnTo>
                  <a:pt x="2923032" y="94487"/>
                </a:lnTo>
                <a:lnTo>
                  <a:pt x="3407664" y="53339"/>
                </a:lnTo>
                <a:lnTo>
                  <a:pt x="3892295" y="135635"/>
                </a:lnTo>
                <a:lnTo>
                  <a:pt x="4376927" y="53339"/>
                </a:lnTo>
                <a:lnTo>
                  <a:pt x="4861559" y="13716"/>
                </a:lnTo>
                <a:lnTo>
                  <a:pt x="5346191"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93419" y="3634740"/>
            <a:ext cx="5359908" cy="352043"/>
          </a:xfrm>
          <a:custGeom>
            <a:avLst/>
            <a:gdLst>
              <a:gd name="connsiteX0" fmla="*/ 13716 w 5359908"/>
              <a:gd name="connsiteY0" fmla="*/ 338327 h 352043"/>
              <a:gd name="connsiteX1" fmla="*/ 498347 w 5359908"/>
              <a:gd name="connsiteY1" fmla="*/ 298703 h 352043"/>
              <a:gd name="connsiteX2" fmla="*/ 982980 w 5359908"/>
              <a:gd name="connsiteY2" fmla="*/ 298703 h 352043"/>
              <a:gd name="connsiteX3" fmla="*/ 1467612 w 5359908"/>
              <a:gd name="connsiteY3" fmla="*/ 257555 h 352043"/>
              <a:gd name="connsiteX4" fmla="*/ 1952244 w 5359908"/>
              <a:gd name="connsiteY4" fmla="*/ 257555 h 352043"/>
              <a:gd name="connsiteX5" fmla="*/ 2436875 w 5359908"/>
              <a:gd name="connsiteY5" fmla="*/ 216407 h 352043"/>
              <a:gd name="connsiteX6" fmla="*/ 2923032 w 5359908"/>
              <a:gd name="connsiteY6" fmla="*/ 176783 h 352043"/>
              <a:gd name="connsiteX7" fmla="*/ 3407664 w 5359908"/>
              <a:gd name="connsiteY7" fmla="*/ 135635 h 352043"/>
              <a:gd name="connsiteX8" fmla="*/ 3892295 w 5359908"/>
              <a:gd name="connsiteY8" fmla="*/ 94488 h 352043"/>
              <a:gd name="connsiteX9" fmla="*/ 4376927 w 5359908"/>
              <a:gd name="connsiteY9" fmla="*/ 54863 h 352043"/>
              <a:gd name="connsiteX10" fmla="*/ 4861559 w 5359908"/>
              <a:gd name="connsiteY10" fmla="*/ 13715 h 352043"/>
              <a:gd name="connsiteX11" fmla="*/ 5346191 w 5359908"/>
              <a:gd name="connsiteY11" fmla="*/ 54863 h 35204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52043">
                <a:moveTo>
                  <a:pt x="13716" y="338327"/>
                </a:moveTo>
                <a:lnTo>
                  <a:pt x="498347" y="298703"/>
                </a:lnTo>
                <a:lnTo>
                  <a:pt x="982980" y="298703"/>
                </a:lnTo>
                <a:lnTo>
                  <a:pt x="1467612" y="257555"/>
                </a:lnTo>
                <a:lnTo>
                  <a:pt x="1952244" y="257555"/>
                </a:lnTo>
                <a:lnTo>
                  <a:pt x="2436875" y="216407"/>
                </a:lnTo>
                <a:lnTo>
                  <a:pt x="2923032" y="176783"/>
                </a:lnTo>
                <a:lnTo>
                  <a:pt x="3407664" y="135635"/>
                </a:lnTo>
                <a:lnTo>
                  <a:pt x="3892295" y="94488"/>
                </a:lnTo>
                <a:lnTo>
                  <a:pt x="4376927" y="54863"/>
                </a:lnTo>
                <a:lnTo>
                  <a:pt x="4861559" y="13715"/>
                </a:lnTo>
                <a:lnTo>
                  <a:pt x="5346191" y="54863"/>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93419" y="3756660"/>
            <a:ext cx="5359908" cy="190499"/>
          </a:xfrm>
          <a:custGeom>
            <a:avLst/>
            <a:gdLst>
              <a:gd name="connsiteX0" fmla="*/ 13716 w 5359908"/>
              <a:gd name="connsiteY0" fmla="*/ 176783 h 190499"/>
              <a:gd name="connsiteX1" fmla="*/ 498347 w 5359908"/>
              <a:gd name="connsiteY1" fmla="*/ 135635 h 190499"/>
              <a:gd name="connsiteX2" fmla="*/ 982980 w 5359908"/>
              <a:gd name="connsiteY2" fmla="*/ 94487 h 190499"/>
              <a:gd name="connsiteX3" fmla="*/ 1467612 w 5359908"/>
              <a:gd name="connsiteY3" fmla="*/ 135635 h 190499"/>
              <a:gd name="connsiteX4" fmla="*/ 1952244 w 5359908"/>
              <a:gd name="connsiteY4" fmla="*/ 94487 h 190499"/>
              <a:gd name="connsiteX5" fmla="*/ 2436875 w 5359908"/>
              <a:gd name="connsiteY5" fmla="*/ 94487 h 190499"/>
              <a:gd name="connsiteX6" fmla="*/ 2923032 w 5359908"/>
              <a:gd name="connsiteY6" fmla="*/ 54863 h 190499"/>
              <a:gd name="connsiteX7" fmla="*/ 3407664 w 5359908"/>
              <a:gd name="connsiteY7" fmla="*/ 54863 h 190499"/>
              <a:gd name="connsiteX8" fmla="*/ 3892295 w 5359908"/>
              <a:gd name="connsiteY8" fmla="*/ 54863 h 190499"/>
              <a:gd name="connsiteX9" fmla="*/ 4376927 w 5359908"/>
              <a:gd name="connsiteY9" fmla="*/ 13715 h 190499"/>
              <a:gd name="connsiteX10" fmla="*/ 4861559 w 5359908"/>
              <a:gd name="connsiteY10" fmla="*/ 13715 h 190499"/>
              <a:gd name="connsiteX11" fmla="*/ 5346191 w 5359908"/>
              <a:gd name="connsiteY11" fmla="*/ 13715 h 1904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90499">
                <a:moveTo>
                  <a:pt x="13716" y="176783"/>
                </a:moveTo>
                <a:lnTo>
                  <a:pt x="498347" y="135635"/>
                </a:lnTo>
                <a:lnTo>
                  <a:pt x="982980" y="94487"/>
                </a:lnTo>
                <a:lnTo>
                  <a:pt x="1467612" y="135635"/>
                </a:lnTo>
                <a:lnTo>
                  <a:pt x="1952244" y="94487"/>
                </a:lnTo>
                <a:lnTo>
                  <a:pt x="2436875" y="94487"/>
                </a:lnTo>
                <a:lnTo>
                  <a:pt x="2923032" y="54863"/>
                </a:lnTo>
                <a:lnTo>
                  <a:pt x="3407664" y="54863"/>
                </a:lnTo>
                <a:lnTo>
                  <a:pt x="3892295" y="54863"/>
                </a:lnTo>
                <a:lnTo>
                  <a:pt x="4376927" y="13715"/>
                </a:lnTo>
                <a:lnTo>
                  <a:pt x="4861559" y="13715"/>
                </a:lnTo>
                <a:lnTo>
                  <a:pt x="5346191"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93419" y="3756660"/>
            <a:ext cx="5359908" cy="271271"/>
          </a:xfrm>
          <a:custGeom>
            <a:avLst/>
            <a:gdLst>
              <a:gd name="connsiteX0" fmla="*/ 13716 w 5359908"/>
              <a:gd name="connsiteY0" fmla="*/ 257555 h 271271"/>
              <a:gd name="connsiteX1" fmla="*/ 498347 w 5359908"/>
              <a:gd name="connsiteY1" fmla="*/ 216407 h 271271"/>
              <a:gd name="connsiteX2" fmla="*/ 982980 w 5359908"/>
              <a:gd name="connsiteY2" fmla="*/ 216407 h 271271"/>
              <a:gd name="connsiteX3" fmla="*/ 1467612 w 5359908"/>
              <a:gd name="connsiteY3" fmla="*/ 216407 h 271271"/>
              <a:gd name="connsiteX4" fmla="*/ 1952244 w 5359908"/>
              <a:gd name="connsiteY4" fmla="*/ 216407 h 271271"/>
              <a:gd name="connsiteX5" fmla="*/ 2436875 w 5359908"/>
              <a:gd name="connsiteY5" fmla="*/ 135635 h 271271"/>
              <a:gd name="connsiteX6" fmla="*/ 2923032 w 5359908"/>
              <a:gd name="connsiteY6" fmla="*/ 54863 h 271271"/>
              <a:gd name="connsiteX7" fmla="*/ 3407664 w 5359908"/>
              <a:gd name="connsiteY7" fmla="*/ 13715 h 271271"/>
              <a:gd name="connsiteX8" fmla="*/ 3892295 w 5359908"/>
              <a:gd name="connsiteY8" fmla="*/ 54863 h 271271"/>
              <a:gd name="connsiteX9" fmla="*/ 4376927 w 5359908"/>
              <a:gd name="connsiteY9" fmla="*/ 13715 h 271271"/>
              <a:gd name="connsiteX10" fmla="*/ 4861559 w 5359908"/>
              <a:gd name="connsiteY10" fmla="*/ 13715 h 271271"/>
              <a:gd name="connsiteX11" fmla="*/ 5346191 w 5359908"/>
              <a:gd name="connsiteY11" fmla="*/ 54863 h 2712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71271">
                <a:moveTo>
                  <a:pt x="13716" y="257555"/>
                </a:moveTo>
                <a:lnTo>
                  <a:pt x="498347" y="216407"/>
                </a:lnTo>
                <a:lnTo>
                  <a:pt x="982980" y="216407"/>
                </a:lnTo>
                <a:lnTo>
                  <a:pt x="1467612" y="216407"/>
                </a:lnTo>
                <a:lnTo>
                  <a:pt x="1952244" y="216407"/>
                </a:lnTo>
                <a:lnTo>
                  <a:pt x="2436875" y="135635"/>
                </a:lnTo>
                <a:lnTo>
                  <a:pt x="2923032" y="54863"/>
                </a:lnTo>
                <a:lnTo>
                  <a:pt x="3407664" y="13715"/>
                </a:lnTo>
                <a:lnTo>
                  <a:pt x="3892295" y="54863"/>
                </a:lnTo>
                <a:lnTo>
                  <a:pt x="4376927" y="13715"/>
                </a:lnTo>
                <a:lnTo>
                  <a:pt x="4861559" y="13715"/>
                </a:lnTo>
                <a:lnTo>
                  <a:pt x="5346191" y="54863"/>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93419" y="3797808"/>
            <a:ext cx="5359908" cy="230123"/>
          </a:xfrm>
          <a:custGeom>
            <a:avLst/>
            <a:gdLst>
              <a:gd name="connsiteX0" fmla="*/ 13716 w 5359908"/>
              <a:gd name="connsiteY0" fmla="*/ 216407 h 230123"/>
              <a:gd name="connsiteX1" fmla="*/ 498347 w 5359908"/>
              <a:gd name="connsiteY1" fmla="*/ 216407 h 230123"/>
              <a:gd name="connsiteX2" fmla="*/ 982980 w 5359908"/>
              <a:gd name="connsiteY2" fmla="*/ 175259 h 230123"/>
              <a:gd name="connsiteX3" fmla="*/ 1467612 w 5359908"/>
              <a:gd name="connsiteY3" fmla="*/ 175259 h 230123"/>
              <a:gd name="connsiteX4" fmla="*/ 1952244 w 5359908"/>
              <a:gd name="connsiteY4" fmla="*/ 175259 h 230123"/>
              <a:gd name="connsiteX5" fmla="*/ 2436875 w 5359908"/>
              <a:gd name="connsiteY5" fmla="*/ 175259 h 230123"/>
              <a:gd name="connsiteX6" fmla="*/ 2923032 w 5359908"/>
              <a:gd name="connsiteY6" fmla="*/ 135635 h 230123"/>
              <a:gd name="connsiteX7" fmla="*/ 3407664 w 5359908"/>
              <a:gd name="connsiteY7" fmla="*/ 94488 h 230123"/>
              <a:gd name="connsiteX8" fmla="*/ 3892295 w 5359908"/>
              <a:gd name="connsiteY8" fmla="*/ 94488 h 230123"/>
              <a:gd name="connsiteX9" fmla="*/ 4376927 w 5359908"/>
              <a:gd name="connsiteY9" fmla="*/ 53339 h 230123"/>
              <a:gd name="connsiteX10" fmla="*/ 4861559 w 5359908"/>
              <a:gd name="connsiteY10" fmla="*/ 13715 h 230123"/>
              <a:gd name="connsiteX11" fmla="*/ 5346191 w 5359908"/>
              <a:gd name="connsiteY11" fmla="*/ 53339 h 2301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30123">
                <a:moveTo>
                  <a:pt x="13716" y="216407"/>
                </a:moveTo>
                <a:lnTo>
                  <a:pt x="498347" y="216407"/>
                </a:lnTo>
                <a:lnTo>
                  <a:pt x="982980" y="175259"/>
                </a:lnTo>
                <a:lnTo>
                  <a:pt x="1467612" y="175259"/>
                </a:lnTo>
                <a:lnTo>
                  <a:pt x="1952244" y="175259"/>
                </a:lnTo>
                <a:lnTo>
                  <a:pt x="2436875" y="175259"/>
                </a:lnTo>
                <a:lnTo>
                  <a:pt x="2923032" y="135635"/>
                </a:lnTo>
                <a:lnTo>
                  <a:pt x="3407664" y="94488"/>
                </a:lnTo>
                <a:lnTo>
                  <a:pt x="3892295" y="94488"/>
                </a:lnTo>
                <a:lnTo>
                  <a:pt x="4376927" y="53339"/>
                </a:lnTo>
                <a:lnTo>
                  <a:pt x="4861559" y="13715"/>
                </a:lnTo>
                <a:lnTo>
                  <a:pt x="5346191" y="53339"/>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93419" y="3756660"/>
            <a:ext cx="5359908" cy="149351"/>
          </a:xfrm>
          <a:custGeom>
            <a:avLst/>
            <a:gdLst>
              <a:gd name="connsiteX0" fmla="*/ 13716 w 5359908"/>
              <a:gd name="connsiteY0" fmla="*/ 135635 h 149351"/>
              <a:gd name="connsiteX1" fmla="*/ 498347 w 5359908"/>
              <a:gd name="connsiteY1" fmla="*/ 54863 h 149351"/>
              <a:gd name="connsiteX2" fmla="*/ 982980 w 5359908"/>
              <a:gd name="connsiteY2" fmla="*/ 13715 h 149351"/>
              <a:gd name="connsiteX3" fmla="*/ 1467612 w 5359908"/>
              <a:gd name="connsiteY3" fmla="*/ 54863 h 149351"/>
              <a:gd name="connsiteX4" fmla="*/ 1952244 w 5359908"/>
              <a:gd name="connsiteY4" fmla="*/ 94487 h 149351"/>
              <a:gd name="connsiteX5" fmla="*/ 2436875 w 5359908"/>
              <a:gd name="connsiteY5" fmla="*/ 54863 h 149351"/>
              <a:gd name="connsiteX6" fmla="*/ 2923032 w 5359908"/>
              <a:gd name="connsiteY6" fmla="*/ 13715 h 149351"/>
              <a:gd name="connsiteX7" fmla="*/ 3407664 w 5359908"/>
              <a:gd name="connsiteY7" fmla="*/ 13715 h 149351"/>
              <a:gd name="connsiteX8" fmla="*/ 3892295 w 5359908"/>
              <a:gd name="connsiteY8" fmla="*/ 54863 h 149351"/>
              <a:gd name="connsiteX9" fmla="*/ 4376927 w 5359908"/>
              <a:gd name="connsiteY9" fmla="*/ 54863 h 149351"/>
              <a:gd name="connsiteX10" fmla="*/ 4861559 w 5359908"/>
              <a:gd name="connsiteY10" fmla="*/ 94487 h 149351"/>
              <a:gd name="connsiteX11" fmla="*/ 5346191 w 5359908"/>
              <a:gd name="connsiteY11" fmla="*/ 94487 h 1493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49351">
                <a:moveTo>
                  <a:pt x="13716" y="135635"/>
                </a:moveTo>
                <a:lnTo>
                  <a:pt x="498347" y="54863"/>
                </a:lnTo>
                <a:lnTo>
                  <a:pt x="982980" y="13715"/>
                </a:lnTo>
                <a:lnTo>
                  <a:pt x="1467612" y="54863"/>
                </a:lnTo>
                <a:lnTo>
                  <a:pt x="1952244" y="94487"/>
                </a:lnTo>
                <a:lnTo>
                  <a:pt x="2436875" y="54863"/>
                </a:lnTo>
                <a:lnTo>
                  <a:pt x="2923032" y="13715"/>
                </a:lnTo>
                <a:lnTo>
                  <a:pt x="3407664" y="13715"/>
                </a:lnTo>
                <a:lnTo>
                  <a:pt x="3892295" y="54863"/>
                </a:lnTo>
                <a:lnTo>
                  <a:pt x="4376927" y="54863"/>
                </a:lnTo>
                <a:lnTo>
                  <a:pt x="4861559" y="94487"/>
                </a:lnTo>
                <a:lnTo>
                  <a:pt x="5346191" y="94487"/>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93419" y="3878580"/>
            <a:ext cx="5359908" cy="68579"/>
          </a:xfrm>
          <a:custGeom>
            <a:avLst/>
            <a:gdLst>
              <a:gd name="connsiteX0" fmla="*/ 13716 w 5359908"/>
              <a:gd name="connsiteY0" fmla="*/ 54863 h 68579"/>
              <a:gd name="connsiteX1" fmla="*/ 498347 w 5359908"/>
              <a:gd name="connsiteY1" fmla="*/ 54863 h 68579"/>
              <a:gd name="connsiteX2" fmla="*/ 982980 w 5359908"/>
              <a:gd name="connsiteY2" fmla="*/ 13715 h 68579"/>
              <a:gd name="connsiteX3" fmla="*/ 1467612 w 5359908"/>
              <a:gd name="connsiteY3" fmla="*/ 13715 h 68579"/>
              <a:gd name="connsiteX4" fmla="*/ 1952244 w 5359908"/>
              <a:gd name="connsiteY4" fmla="*/ 13715 h 68579"/>
              <a:gd name="connsiteX5" fmla="*/ 2436875 w 5359908"/>
              <a:gd name="connsiteY5" fmla="*/ 13715 h 68579"/>
              <a:gd name="connsiteX6" fmla="*/ 2923032 w 5359908"/>
              <a:gd name="connsiteY6" fmla="*/ 13715 h 68579"/>
              <a:gd name="connsiteX7" fmla="*/ 3407664 w 5359908"/>
              <a:gd name="connsiteY7" fmla="*/ 13715 h 68579"/>
              <a:gd name="connsiteX8" fmla="*/ 3892295 w 5359908"/>
              <a:gd name="connsiteY8" fmla="*/ 13715 h 68579"/>
              <a:gd name="connsiteX9" fmla="*/ 4376927 w 5359908"/>
              <a:gd name="connsiteY9" fmla="*/ 13715 h 68579"/>
              <a:gd name="connsiteX10" fmla="*/ 4861559 w 5359908"/>
              <a:gd name="connsiteY10" fmla="*/ 13715 h 68579"/>
              <a:gd name="connsiteX11" fmla="*/ 5346191 w 5359908"/>
              <a:gd name="connsiteY11" fmla="*/ 13715 h 68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8579">
                <a:moveTo>
                  <a:pt x="13716" y="54863"/>
                </a:moveTo>
                <a:lnTo>
                  <a:pt x="498347" y="54863"/>
                </a:lnTo>
                <a:lnTo>
                  <a:pt x="982980" y="13715"/>
                </a:lnTo>
                <a:lnTo>
                  <a:pt x="1467612" y="13715"/>
                </a:lnTo>
                <a:lnTo>
                  <a:pt x="1952244" y="13715"/>
                </a:lnTo>
                <a:lnTo>
                  <a:pt x="2436875" y="13715"/>
                </a:lnTo>
                <a:lnTo>
                  <a:pt x="2923032" y="13715"/>
                </a:lnTo>
                <a:lnTo>
                  <a:pt x="3407664" y="13715"/>
                </a:lnTo>
                <a:lnTo>
                  <a:pt x="3892295" y="13715"/>
                </a:lnTo>
                <a:lnTo>
                  <a:pt x="4376927" y="13715"/>
                </a:lnTo>
                <a:lnTo>
                  <a:pt x="4861559" y="13715"/>
                </a:lnTo>
                <a:lnTo>
                  <a:pt x="5346191"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4572000" y="3878580"/>
            <a:ext cx="1481328" cy="149351"/>
          </a:xfrm>
          <a:custGeom>
            <a:avLst/>
            <a:gdLst>
              <a:gd name="connsiteX0" fmla="*/ 13715 w 1481328"/>
              <a:gd name="connsiteY0" fmla="*/ 135635 h 149351"/>
              <a:gd name="connsiteX1" fmla="*/ 498347 w 1481328"/>
              <a:gd name="connsiteY1" fmla="*/ 54863 h 149351"/>
              <a:gd name="connsiteX2" fmla="*/ 982979 w 1481328"/>
              <a:gd name="connsiteY2" fmla="*/ 13715 h 149351"/>
              <a:gd name="connsiteX3" fmla="*/ 1467611 w 1481328"/>
              <a:gd name="connsiteY3" fmla="*/ 13715 h 149351"/>
            </a:gdLst>
            <a:ahLst/>
            <a:cxnLst>
              <a:cxn ang="0">
                <a:pos x="connsiteX0" y="connsiteY0"/>
              </a:cxn>
              <a:cxn ang="1">
                <a:pos x="connsiteX1" y="connsiteY1"/>
              </a:cxn>
              <a:cxn ang="2">
                <a:pos x="connsiteX2" y="connsiteY2"/>
              </a:cxn>
              <a:cxn ang="3">
                <a:pos x="connsiteX3" y="connsiteY3"/>
              </a:cxn>
            </a:cxnLst>
            <a:rect l="l" t="t" r="r" b="b"/>
            <a:pathLst>
              <a:path w="1481328" h="149351">
                <a:moveTo>
                  <a:pt x="13715" y="135635"/>
                </a:moveTo>
                <a:lnTo>
                  <a:pt x="498347" y="54863"/>
                </a:lnTo>
                <a:lnTo>
                  <a:pt x="982979" y="13715"/>
                </a:lnTo>
                <a:lnTo>
                  <a:pt x="146761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93419" y="3919728"/>
            <a:ext cx="5359908" cy="67055"/>
          </a:xfrm>
          <a:custGeom>
            <a:avLst/>
            <a:gdLst>
              <a:gd name="connsiteX0" fmla="*/ 13716 w 5359908"/>
              <a:gd name="connsiteY0" fmla="*/ 53339 h 67055"/>
              <a:gd name="connsiteX1" fmla="*/ 498347 w 5359908"/>
              <a:gd name="connsiteY1" fmla="*/ 53339 h 67055"/>
              <a:gd name="connsiteX2" fmla="*/ 982980 w 5359908"/>
              <a:gd name="connsiteY2" fmla="*/ 53339 h 67055"/>
              <a:gd name="connsiteX3" fmla="*/ 1467612 w 5359908"/>
              <a:gd name="connsiteY3" fmla="*/ 53339 h 67055"/>
              <a:gd name="connsiteX4" fmla="*/ 1952244 w 5359908"/>
              <a:gd name="connsiteY4" fmla="*/ 53339 h 67055"/>
              <a:gd name="connsiteX5" fmla="*/ 2436875 w 5359908"/>
              <a:gd name="connsiteY5" fmla="*/ 13715 h 67055"/>
              <a:gd name="connsiteX6" fmla="*/ 2923032 w 5359908"/>
              <a:gd name="connsiteY6" fmla="*/ 13715 h 67055"/>
              <a:gd name="connsiteX7" fmla="*/ 3407664 w 5359908"/>
              <a:gd name="connsiteY7" fmla="*/ 13715 h 67055"/>
              <a:gd name="connsiteX8" fmla="*/ 3892295 w 5359908"/>
              <a:gd name="connsiteY8" fmla="*/ 13715 h 67055"/>
              <a:gd name="connsiteX9" fmla="*/ 4376927 w 5359908"/>
              <a:gd name="connsiteY9" fmla="*/ 13715 h 67055"/>
              <a:gd name="connsiteX10" fmla="*/ 4861559 w 5359908"/>
              <a:gd name="connsiteY10" fmla="*/ 13715 h 67055"/>
              <a:gd name="connsiteX11" fmla="*/ 5346191 w 5359908"/>
              <a:gd name="connsiteY11" fmla="*/ 13715 h 670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7055">
                <a:moveTo>
                  <a:pt x="13716" y="53339"/>
                </a:moveTo>
                <a:lnTo>
                  <a:pt x="498347" y="53339"/>
                </a:lnTo>
                <a:lnTo>
                  <a:pt x="982980" y="53339"/>
                </a:lnTo>
                <a:lnTo>
                  <a:pt x="1467612" y="53339"/>
                </a:lnTo>
                <a:lnTo>
                  <a:pt x="1952244" y="53339"/>
                </a:lnTo>
                <a:lnTo>
                  <a:pt x="2436875" y="13715"/>
                </a:lnTo>
                <a:lnTo>
                  <a:pt x="2923032" y="13715"/>
                </a:lnTo>
                <a:lnTo>
                  <a:pt x="3407664" y="13715"/>
                </a:lnTo>
                <a:lnTo>
                  <a:pt x="3892295" y="13715"/>
                </a:lnTo>
                <a:lnTo>
                  <a:pt x="4376927" y="13715"/>
                </a:lnTo>
                <a:lnTo>
                  <a:pt x="4861559" y="13715"/>
                </a:lnTo>
                <a:lnTo>
                  <a:pt x="5346191"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914390" y="2329942"/>
            <a:ext cx="131571" cy="146812"/>
          </a:xfrm>
          <a:custGeom>
            <a:avLst/>
            <a:gdLst>
              <a:gd name="connsiteX0" fmla="*/ 125221 w 131571"/>
              <a:gd name="connsiteY0" fmla="*/ 140461 h 146812"/>
              <a:gd name="connsiteX1" fmla="*/ 6350 w 131571"/>
              <a:gd name="connsiteY1" fmla="*/ 6350 h 146812"/>
            </a:gdLst>
            <a:ahLst/>
            <a:cxnLst>
              <a:cxn ang="0">
                <a:pos x="connsiteX0" y="connsiteY0"/>
              </a:cxn>
              <a:cxn ang="1">
                <a:pos x="connsiteX1" y="connsiteY1"/>
              </a:cxn>
            </a:cxnLst>
            <a:rect l="l" t="t" r="r" b="b"/>
            <a:pathLst>
              <a:path w="131571" h="146812">
                <a:moveTo>
                  <a:pt x="125221" y="140461"/>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531864" y="197967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531864" y="219608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531864" y="241401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531864" y="263042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531864" y="2846832"/>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31864" y="306476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531864" y="328117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531864" y="349758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531864" y="371551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531864" y="393192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移动健康管理类应用中，美柚和大姨吗的覆盖量优势较突出，达到千万级别，而从用户覆盖量增长情况</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来看，乐动力跑步、超级减肥王和咕咚的增速最快</a:t>
            </a:r>
          </a:p>
        </p:txBody>
      </p:sp>
      <p:sp>
        <p:nvSpPr>
          <p:cNvPr id="1032" name="TextBox 1"/>
          <p:cNvSpPr txBox="1"/>
          <p:nvPr/>
        </p:nvSpPr>
        <p:spPr>
          <a:xfrm>
            <a:off x="6350000" y="16764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3" name="TextBox 1"/>
          <p:cNvSpPr txBox="1"/>
          <p:nvPr/>
        </p:nvSpPr>
        <p:spPr>
          <a:xfrm>
            <a:off x="8001000" y="19050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160.3%</a:t>
            </a:r>
          </a:p>
        </p:txBody>
      </p:sp>
      <p:sp>
        <p:nvSpPr>
          <p:cNvPr id="1034" name="TextBox 1"/>
          <p:cNvSpPr txBox="1"/>
          <p:nvPr/>
        </p:nvSpPr>
        <p:spPr>
          <a:xfrm>
            <a:off x="7988300" y="2120900"/>
            <a:ext cx="457200" cy="18796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89.3%</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315.0%</a:t>
            </a:r>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118.9%</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484.6%</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529.3%</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13.8%</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50.2%</a:t>
            </a:r>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247.0%</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80.2%</a:t>
            </a:r>
          </a:p>
        </p:txBody>
      </p:sp>
      <p:sp>
        <p:nvSpPr>
          <p:cNvPr id="1035" name="TextBox 1"/>
          <p:cNvSpPr txBox="1"/>
          <p:nvPr/>
        </p:nvSpPr>
        <p:spPr>
          <a:xfrm>
            <a:off x="5778500" y="21082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0.39</a:t>
            </a:r>
          </a:p>
        </p:txBody>
      </p:sp>
      <p:sp>
        <p:nvSpPr>
          <p:cNvPr id="1036" name="TextBox 1"/>
          <p:cNvSpPr txBox="1"/>
          <p:nvPr/>
        </p:nvSpPr>
        <p:spPr>
          <a:xfrm>
            <a:off x="495300" y="4140200"/>
            <a:ext cx="8178800" cy="8636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1701800" y="1511300"/>
            <a:ext cx="43180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移动健康管理类应用用户覆盖量TOP10增长趋势</a:t>
            </a:r>
          </a:p>
        </p:txBody>
      </p:sp>
      <p:sp>
        <p:nvSpPr>
          <p:cNvPr id="1038" name="TextBox 1"/>
          <p:cNvSpPr txBox="1"/>
          <p:nvPr/>
        </p:nvSpPr>
        <p:spPr>
          <a:xfrm>
            <a:off x="6807200" y="18923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美柚</a:t>
            </a:r>
          </a:p>
        </p:txBody>
      </p:sp>
      <p:sp>
        <p:nvSpPr>
          <p:cNvPr id="1039" name="TextBox 1"/>
          <p:cNvSpPr txBox="1"/>
          <p:nvPr/>
        </p:nvSpPr>
        <p:spPr>
          <a:xfrm>
            <a:off x="6807200" y="2108200"/>
            <a:ext cx="622300" cy="18923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大姨吗</a:t>
            </a:r>
          </a:p>
          <a:p>
            <a:pPr>
              <a:lnSpc>
                <a:spcPts val="1700"/>
              </a:lnSpc>
              <a:tabLst/>
            </a:pPr>
            <a:r>
              <a:rPr lang="en-US" altLang="zh-CN" sz="996" dirty="0" smtClean="0">
                <a:solidFill>
                  <a:srgbClr val="8087A4"/>
                </a:solidFill>
                <a:latin typeface="Microsoft YaHei UI" pitchFamily="18" charset="0"/>
                <a:cs typeface="Microsoft YaHei UI" pitchFamily="18" charset="0"/>
              </a:rPr>
              <a:t>咕咚</a:t>
            </a:r>
          </a:p>
          <a:p>
            <a:pPr>
              <a:lnSpc>
                <a:spcPts val="1700"/>
              </a:lnSpc>
              <a:tabLst/>
            </a:pPr>
            <a:r>
              <a:rPr lang="en-US" altLang="zh-CN" sz="996" dirty="0" smtClean="0">
                <a:solidFill>
                  <a:srgbClr val="8087A4"/>
                </a:solidFill>
                <a:latin typeface="Microsoft YaHei UI" pitchFamily="18" charset="0"/>
                <a:cs typeface="Microsoft YaHei UI" pitchFamily="18" charset="0"/>
              </a:rPr>
              <a:t>薄荷</a:t>
            </a:r>
          </a:p>
          <a:p>
            <a:pPr>
              <a:lnSpc>
                <a:spcPts val="1700"/>
              </a:lnSpc>
              <a:tabLst/>
            </a:pPr>
            <a:r>
              <a:rPr lang="en-US" altLang="zh-CN" sz="996" dirty="0" smtClean="0">
                <a:solidFill>
                  <a:srgbClr val="8087A4"/>
                </a:solidFill>
                <a:latin typeface="Microsoft YaHei UI" pitchFamily="18" charset="0"/>
                <a:cs typeface="Microsoft YaHei UI" pitchFamily="18" charset="0"/>
              </a:rPr>
              <a:t>超级减肥王</a:t>
            </a:r>
          </a:p>
          <a:p>
            <a:pPr>
              <a:lnSpc>
                <a:spcPts val="1700"/>
              </a:lnSpc>
              <a:tabLst/>
            </a:pPr>
            <a:r>
              <a:rPr lang="en-US" altLang="zh-CN" sz="996" dirty="0" smtClean="0">
                <a:solidFill>
                  <a:srgbClr val="8087A4"/>
                </a:solidFill>
                <a:latin typeface="Microsoft YaHei UI" pitchFamily="18" charset="0"/>
                <a:cs typeface="Microsoft YaHei UI" pitchFamily="18" charset="0"/>
              </a:rPr>
              <a:t>乐动力跑步</a:t>
            </a:r>
          </a:p>
          <a:p>
            <a:pPr>
              <a:lnSpc>
                <a:spcPts val="1700"/>
              </a:lnSpc>
              <a:tabLst/>
            </a:pPr>
            <a:r>
              <a:rPr lang="en-US" altLang="zh-CN" sz="996" dirty="0" smtClean="0">
                <a:solidFill>
                  <a:srgbClr val="8087A4"/>
                </a:solidFill>
                <a:latin typeface="Microsoft YaHei UI" pitchFamily="18" charset="0"/>
                <a:cs typeface="Microsoft YaHei UI" pitchFamily="18" charset="0"/>
              </a:rPr>
              <a:t>瘦瘦</a:t>
            </a:r>
          </a:p>
          <a:p>
            <a:pPr>
              <a:lnSpc>
                <a:spcPts val="1700"/>
              </a:lnSpc>
              <a:tabLst/>
            </a:pPr>
            <a:r>
              <a:rPr lang="en-US" altLang="zh-CN" sz="996" dirty="0" smtClean="0">
                <a:solidFill>
                  <a:srgbClr val="8087A4"/>
                </a:solidFill>
                <a:latin typeface="Microsoft YaHei UI" pitchFamily="18" charset="0"/>
                <a:cs typeface="Microsoft YaHei UI" pitchFamily="18" charset="0"/>
              </a:rPr>
              <a:t>健身宝典</a:t>
            </a:r>
          </a:p>
          <a:p>
            <a:pPr>
              <a:lnSpc>
                <a:spcPts val="1700"/>
              </a:lnSpc>
              <a:tabLst/>
            </a:pPr>
            <a:r>
              <a:rPr lang="en-US" altLang="zh-CN" sz="996" dirty="0" smtClean="0">
                <a:solidFill>
                  <a:srgbClr val="8087A4"/>
                </a:solidFill>
                <a:latin typeface="Microsoft YaHei UI" pitchFamily="18" charset="0"/>
                <a:cs typeface="Microsoft YaHei UI" pitchFamily="18" charset="0"/>
              </a:rPr>
              <a:t>春雨计步器</a:t>
            </a:r>
          </a:p>
          <a:p>
            <a:pPr>
              <a:lnSpc>
                <a:spcPts val="1700"/>
              </a:lnSpc>
              <a:tabLst/>
            </a:pPr>
            <a:r>
              <a:rPr lang="en-US" altLang="zh-CN" sz="996" dirty="0" smtClean="0">
                <a:solidFill>
                  <a:srgbClr val="8087A4"/>
                </a:solidFill>
                <a:latin typeface="Microsoft YaHei UI" pitchFamily="18" charset="0"/>
                <a:cs typeface="Microsoft YaHei UI" pitchFamily="18" charset="0"/>
              </a:rPr>
              <a:t>月来越好</a:t>
            </a:r>
          </a:p>
        </p:txBody>
      </p:sp>
      <p:sp>
        <p:nvSpPr>
          <p:cNvPr id="1040" name="TextBox 1"/>
          <p:cNvSpPr txBox="1"/>
          <p:nvPr/>
        </p:nvSpPr>
        <p:spPr>
          <a:xfrm>
            <a:off x="698500" y="2222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832603" y="1353311"/>
            <a:ext cx="3636264" cy="394716"/>
          </a:xfrm>
          <a:custGeom>
            <a:avLst/>
            <a:gdLst>
              <a:gd name="connsiteX0" fmla="*/ 0 w 3636264"/>
              <a:gd name="connsiteY0" fmla="*/ 394716 h 394716"/>
              <a:gd name="connsiteX1" fmla="*/ 3636264 w 3636264"/>
              <a:gd name="connsiteY1" fmla="*/ 394716 h 394716"/>
              <a:gd name="connsiteX2" fmla="*/ 3636264 w 3636264"/>
              <a:gd name="connsiteY2" fmla="*/ 0 h 394716"/>
              <a:gd name="connsiteX3" fmla="*/ 0 w 3636264"/>
              <a:gd name="connsiteY3" fmla="*/ 0 h 394716"/>
              <a:gd name="connsiteX4" fmla="*/ 0 w 3636264"/>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36264" h="394716">
                <a:moveTo>
                  <a:pt x="0" y="394716"/>
                </a:moveTo>
                <a:lnTo>
                  <a:pt x="3636264" y="394716"/>
                </a:lnTo>
                <a:lnTo>
                  <a:pt x="3636264"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51331" y="1353311"/>
            <a:ext cx="3636264" cy="394716"/>
          </a:xfrm>
          <a:custGeom>
            <a:avLst/>
            <a:gdLst>
              <a:gd name="connsiteX0" fmla="*/ 0 w 3636264"/>
              <a:gd name="connsiteY0" fmla="*/ 394716 h 394716"/>
              <a:gd name="connsiteX1" fmla="*/ 3636264 w 3636264"/>
              <a:gd name="connsiteY1" fmla="*/ 394716 h 394716"/>
              <a:gd name="connsiteX2" fmla="*/ 3636264 w 3636264"/>
              <a:gd name="connsiteY2" fmla="*/ 0 h 394716"/>
              <a:gd name="connsiteX3" fmla="*/ 0 w 3636264"/>
              <a:gd name="connsiteY3" fmla="*/ 0 h 394716"/>
              <a:gd name="connsiteX4" fmla="*/ 0 w 3636264"/>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36264" h="394716">
                <a:moveTo>
                  <a:pt x="0" y="394716"/>
                </a:moveTo>
                <a:lnTo>
                  <a:pt x="3636264" y="394716"/>
                </a:lnTo>
                <a:lnTo>
                  <a:pt x="3636264"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52855" y="1696211"/>
            <a:ext cx="3627120" cy="2653284"/>
          </a:xfrm>
          <a:custGeom>
            <a:avLst/>
            <a:gdLst>
              <a:gd name="connsiteX0" fmla="*/ 12954 w 3627120"/>
              <a:gd name="connsiteY0" fmla="*/ 2640329 h 2653284"/>
              <a:gd name="connsiteX1" fmla="*/ 3614165 w 3627120"/>
              <a:gd name="connsiteY1" fmla="*/ 2640329 h 2653284"/>
              <a:gd name="connsiteX2" fmla="*/ 3614165 w 3627120"/>
              <a:gd name="connsiteY2" fmla="*/ 12954 h 2653284"/>
              <a:gd name="connsiteX3" fmla="*/ 12954 w 3627120"/>
              <a:gd name="connsiteY3" fmla="*/ 12954 h 2653284"/>
              <a:gd name="connsiteX4" fmla="*/ 12954 w 3627120"/>
              <a:gd name="connsiteY4" fmla="*/ 2640329 h 26532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2653284">
                <a:moveTo>
                  <a:pt x="12954" y="2640329"/>
                </a:moveTo>
                <a:lnTo>
                  <a:pt x="3614165" y="2640329"/>
                </a:lnTo>
                <a:lnTo>
                  <a:pt x="3614165" y="12954"/>
                </a:lnTo>
                <a:lnTo>
                  <a:pt x="12954" y="12954"/>
                </a:lnTo>
                <a:lnTo>
                  <a:pt x="12954" y="2640329"/>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832604" y="1705355"/>
            <a:ext cx="3625595" cy="2654807"/>
          </a:xfrm>
          <a:custGeom>
            <a:avLst/>
            <a:gdLst>
              <a:gd name="connsiteX0" fmla="*/ 12953 w 3625595"/>
              <a:gd name="connsiteY0" fmla="*/ 2641853 h 2654807"/>
              <a:gd name="connsiteX1" fmla="*/ 3612641 w 3625595"/>
              <a:gd name="connsiteY1" fmla="*/ 2641853 h 2654807"/>
              <a:gd name="connsiteX2" fmla="*/ 3612641 w 3625595"/>
              <a:gd name="connsiteY2" fmla="*/ 12954 h 2654807"/>
              <a:gd name="connsiteX3" fmla="*/ 12953 w 3625595"/>
              <a:gd name="connsiteY3" fmla="*/ 12954 h 2654807"/>
              <a:gd name="connsiteX4" fmla="*/ 12953 w 3625595"/>
              <a:gd name="connsiteY4" fmla="*/ 2641853 h 26548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5595" h="2654807">
                <a:moveTo>
                  <a:pt x="12953" y="2641853"/>
                </a:moveTo>
                <a:lnTo>
                  <a:pt x="3612641" y="2641853"/>
                </a:lnTo>
                <a:lnTo>
                  <a:pt x="3612641" y="12954"/>
                </a:lnTo>
                <a:lnTo>
                  <a:pt x="12953" y="12954"/>
                </a:lnTo>
                <a:lnTo>
                  <a:pt x="12953" y="2641853"/>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38555" y="1202436"/>
            <a:ext cx="420623" cy="422148"/>
          </a:xfrm>
          <a:custGeom>
            <a:avLst/>
            <a:gdLst>
              <a:gd name="connsiteX0" fmla="*/ 0 w 420623"/>
              <a:gd name="connsiteY0" fmla="*/ 211074 h 422148"/>
              <a:gd name="connsiteX1" fmla="*/ 210311 w 420623"/>
              <a:gd name="connsiteY1" fmla="*/ 0 h 422148"/>
              <a:gd name="connsiteX2" fmla="*/ 420624 w 420623"/>
              <a:gd name="connsiteY2" fmla="*/ 211074 h 422148"/>
              <a:gd name="connsiteX3" fmla="*/ 210311 w 420623"/>
              <a:gd name="connsiteY3" fmla="*/ 422147 h 422148"/>
              <a:gd name="connsiteX4" fmla="*/ 0 w 420623"/>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0623" h="422148">
                <a:moveTo>
                  <a:pt x="0" y="211074"/>
                </a:moveTo>
                <a:cubicBezTo>
                  <a:pt x="0" y="94488"/>
                  <a:pt x="94157" y="0"/>
                  <a:pt x="210311" y="0"/>
                </a:cubicBezTo>
                <a:cubicBezTo>
                  <a:pt x="326466" y="0"/>
                  <a:pt x="420624" y="94488"/>
                  <a:pt x="420624" y="211074"/>
                </a:cubicBezTo>
                <a:cubicBezTo>
                  <a:pt x="420624" y="327660"/>
                  <a:pt x="326466" y="422147"/>
                  <a:pt x="210311" y="422147"/>
                </a:cubicBezTo>
                <a:cubicBezTo>
                  <a:pt x="94157" y="422147"/>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693920" y="1202436"/>
            <a:ext cx="422147" cy="422148"/>
          </a:xfrm>
          <a:custGeom>
            <a:avLst/>
            <a:gdLst>
              <a:gd name="connsiteX0" fmla="*/ 0 w 422147"/>
              <a:gd name="connsiteY0" fmla="*/ 211074 h 422148"/>
              <a:gd name="connsiteX1" fmla="*/ 211073 w 422147"/>
              <a:gd name="connsiteY1" fmla="*/ 0 h 422148"/>
              <a:gd name="connsiteX2" fmla="*/ 422147 w 422147"/>
              <a:gd name="connsiteY2" fmla="*/ 211074 h 422148"/>
              <a:gd name="connsiteX3" fmla="*/ 211073 w 422147"/>
              <a:gd name="connsiteY3" fmla="*/ 422147 h 422148"/>
              <a:gd name="connsiteX4" fmla="*/ 0 w 422147"/>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8">
                <a:moveTo>
                  <a:pt x="0" y="211074"/>
                </a:moveTo>
                <a:cubicBezTo>
                  <a:pt x="0" y="94488"/>
                  <a:pt x="94488" y="0"/>
                  <a:pt x="211073" y="0"/>
                </a:cubicBezTo>
                <a:cubicBezTo>
                  <a:pt x="327659" y="0"/>
                  <a:pt x="422147" y="94488"/>
                  <a:pt x="422147" y="211074"/>
                </a:cubicBezTo>
                <a:cubicBezTo>
                  <a:pt x="422147" y="327660"/>
                  <a:pt x="327659" y="422147"/>
                  <a:pt x="211073" y="422147"/>
                </a:cubicBezTo>
                <a:cubicBezTo>
                  <a:pt x="94488" y="422147"/>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12864" y="3826764"/>
            <a:ext cx="405383" cy="129540"/>
          </a:xfrm>
          <a:custGeom>
            <a:avLst/>
            <a:gdLst>
              <a:gd name="connsiteX0" fmla="*/ 0 w 405383"/>
              <a:gd name="connsiteY0" fmla="*/ 32384 h 129540"/>
              <a:gd name="connsiteX1" fmla="*/ 340614 w 405383"/>
              <a:gd name="connsiteY1" fmla="*/ 32384 h 129540"/>
              <a:gd name="connsiteX2" fmla="*/ 340614 w 405383"/>
              <a:gd name="connsiteY2" fmla="*/ 0 h 129540"/>
              <a:gd name="connsiteX3" fmla="*/ 405383 w 405383"/>
              <a:gd name="connsiteY3" fmla="*/ 64770 h 129540"/>
              <a:gd name="connsiteX4" fmla="*/ 340614 w 405383"/>
              <a:gd name="connsiteY4" fmla="*/ 129539 h 129540"/>
              <a:gd name="connsiteX5" fmla="*/ 340614 w 405383"/>
              <a:gd name="connsiteY5" fmla="*/ 97154 h 129540"/>
              <a:gd name="connsiteX6" fmla="*/ 0 w 405383"/>
              <a:gd name="connsiteY6" fmla="*/ 97154 h 129540"/>
              <a:gd name="connsiteX7" fmla="*/ 0 w 405383"/>
              <a:gd name="connsiteY7" fmla="*/ 32384 h 1295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5383" h="129540">
                <a:moveTo>
                  <a:pt x="0" y="32384"/>
                </a:moveTo>
                <a:lnTo>
                  <a:pt x="340614" y="32384"/>
                </a:lnTo>
                <a:lnTo>
                  <a:pt x="340614" y="0"/>
                </a:lnTo>
                <a:lnTo>
                  <a:pt x="405383" y="64770"/>
                </a:lnTo>
                <a:lnTo>
                  <a:pt x="340614" y="129539"/>
                </a:lnTo>
                <a:lnTo>
                  <a:pt x="340614" y="97154"/>
                </a:lnTo>
                <a:lnTo>
                  <a:pt x="0" y="97154"/>
                </a:lnTo>
                <a:lnTo>
                  <a:pt x="0" y="32384"/>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549651" y="2648711"/>
            <a:ext cx="129540" cy="288036"/>
          </a:xfrm>
          <a:custGeom>
            <a:avLst/>
            <a:gdLst>
              <a:gd name="connsiteX0" fmla="*/ 97155 w 129540"/>
              <a:gd name="connsiteY0" fmla="*/ 0 h 288036"/>
              <a:gd name="connsiteX1" fmla="*/ 97155 w 129540"/>
              <a:gd name="connsiteY1" fmla="*/ 223266 h 288036"/>
              <a:gd name="connsiteX2" fmla="*/ 129540 w 129540"/>
              <a:gd name="connsiteY2" fmla="*/ 223266 h 288036"/>
              <a:gd name="connsiteX3" fmla="*/ 64770 w 129540"/>
              <a:gd name="connsiteY3" fmla="*/ 288036 h 288036"/>
              <a:gd name="connsiteX4" fmla="*/ 0 w 129540"/>
              <a:gd name="connsiteY4" fmla="*/ 223266 h 288036"/>
              <a:gd name="connsiteX5" fmla="*/ 32385 w 129540"/>
              <a:gd name="connsiteY5" fmla="*/ 223266 h 288036"/>
              <a:gd name="connsiteX6" fmla="*/ 32385 w 129540"/>
              <a:gd name="connsiteY6" fmla="*/ 0 h 288036"/>
              <a:gd name="connsiteX7" fmla="*/ 97155 w 129540"/>
              <a:gd name="connsiteY7" fmla="*/ 0 h 2880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29540" h="288036">
                <a:moveTo>
                  <a:pt x="97155" y="0"/>
                </a:moveTo>
                <a:lnTo>
                  <a:pt x="97155" y="223266"/>
                </a:lnTo>
                <a:lnTo>
                  <a:pt x="129540" y="223266"/>
                </a:lnTo>
                <a:lnTo>
                  <a:pt x="64770" y="288036"/>
                </a:lnTo>
                <a:lnTo>
                  <a:pt x="0" y="223266"/>
                </a:lnTo>
                <a:lnTo>
                  <a:pt x="32385" y="223266"/>
                </a:lnTo>
                <a:lnTo>
                  <a:pt x="32385" y="0"/>
                </a:lnTo>
                <a:lnTo>
                  <a:pt x="97155" y="0"/>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295400" y="3060700"/>
            <a:ext cx="482600" cy="482600"/>
          </a:xfrm>
          <a:prstGeom prst="rect">
            <a:avLst/>
          </a:prstGeom>
          <a:noFill/>
        </p:spPr>
      </p:pic>
      <p:pic>
        <p:nvPicPr>
          <p:cNvPr id="14"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pic>
        <p:nvPicPr>
          <p:cNvPr id="15" name="Picture 3"/>
          <p:cNvPicPr>
            <a:picLocks noChangeAspect="1" noChangeArrowheads="1"/>
          </p:cNvPicPr>
          <p:nvPr/>
        </p:nvPicPr>
        <p:blipFill>
          <a:blip r:embed="rId4"/>
          <a:srcRect/>
          <a:stretch>
            <a:fillRect/>
          </a:stretch>
        </p:blipFill>
        <p:spPr bwMode="auto">
          <a:xfrm>
            <a:off x="2336800" y="3035300"/>
            <a:ext cx="546100" cy="546100"/>
          </a:xfrm>
          <a:prstGeom prst="rect">
            <a:avLst/>
          </a:prstGeom>
          <a:noFill/>
        </p:spPr>
      </p:pic>
      <p:pic>
        <p:nvPicPr>
          <p:cNvPr id="16" name="Picture 3"/>
          <p:cNvPicPr>
            <a:picLocks noChangeAspect="1" noChangeArrowheads="1"/>
          </p:cNvPicPr>
          <p:nvPr/>
        </p:nvPicPr>
        <p:blipFill>
          <a:blip r:embed="rId5"/>
          <a:srcRect/>
          <a:stretch>
            <a:fillRect/>
          </a:stretch>
        </p:blipFill>
        <p:spPr bwMode="auto">
          <a:xfrm>
            <a:off x="3263900" y="2997200"/>
            <a:ext cx="723900" cy="609600"/>
          </a:xfrm>
          <a:prstGeom prst="rect">
            <a:avLst/>
          </a:prstGeom>
          <a:noFill/>
        </p:spPr>
      </p:pic>
      <p:pic>
        <p:nvPicPr>
          <p:cNvPr id="17" name="Picture 3"/>
          <p:cNvPicPr>
            <a:picLocks noChangeAspect="1" noChangeArrowheads="1"/>
          </p:cNvPicPr>
          <p:nvPr/>
        </p:nvPicPr>
        <p:blipFill>
          <a:blip r:embed="rId6"/>
          <a:srcRect/>
          <a:stretch>
            <a:fillRect/>
          </a:stretch>
        </p:blipFill>
        <p:spPr bwMode="auto">
          <a:xfrm>
            <a:off x="5308600" y="3644900"/>
            <a:ext cx="660400" cy="533400"/>
          </a:xfrm>
          <a:prstGeom prst="rect">
            <a:avLst/>
          </a:prstGeom>
          <a:noFill/>
        </p:spPr>
      </p:pic>
      <p:pic>
        <p:nvPicPr>
          <p:cNvPr id="18" name="Picture 3"/>
          <p:cNvPicPr>
            <a:picLocks noChangeAspect="1" noChangeArrowheads="1"/>
          </p:cNvPicPr>
          <p:nvPr/>
        </p:nvPicPr>
        <p:blipFill>
          <a:blip r:embed="rId7"/>
          <a:srcRect/>
          <a:stretch>
            <a:fillRect/>
          </a:stretch>
        </p:blipFill>
        <p:spPr bwMode="auto">
          <a:xfrm>
            <a:off x="6184900" y="3644900"/>
            <a:ext cx="495300" cy="558800"/>
          </a:xfrm>
          <a:prstGeom prst="rect">
            <a:avLst/>
          </a:prstGeom>
          <a:noFill/>
        </p:spPr>
      </p:pic>
      <p:pic>
        <p:nvPicPr>
          <p:cNvPr id="19" name="Picture 3"/>
          <p:cNvPicPr>
            <a:picLocks noChangeAspect="1" noChangeArrowheads="1"/>
          </p:cNvPicPr>
          <p:nvPr/>
        </p:nvPicPr>
        <p:blipFill>
          <a:blip r:embed="rId8"/>
          <a:srcRect/>
          <a:stretch>
            <a:fillRect/>
          </a:stretch>
        </p:blipFill>
        <p:spPr bwMode="auto">
          <a:xfrm>
            <a:off x="7416800" y="3619500"/>
            <a:ext cx="546100" cy="635000"/>
          </a:xfrm>
          <a:prstGeom prst="rect">
            <a:avLst/>
          </a:prstGeom>
          <a:noFill/>
        </p:spPr>
      </p:pic>
      <p:sp>
        <p:nvSpPr>
          <p:cNvPr id="2" name="TextBox 1"/>
          <p:cNvSpPr txBox="1"/>
          <p:nvPr/>
        </p:nvSpPr>
        <p:spPr>
          <a:xfrm>
            <a:off x="393700" y="254000"/>
            <a:ext cx="66421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移动健康管理行业热点：移动健康管理应用受资本市场青睐，可穿戴设备发展迅速</a:t>
            </a:r>
          </a:p>
        </p:txBody>
      </p:sp>
      <p:sp>
        <p:nvSpPr>
          <p:cNvPr id="20" name="TextBox 1"/>
          <p:cNvSpPr txBox="1"/>
          <p:nvPr/>
        </p:nvSpPr>
        <p:spPr>
          <a:xfrm>
            <a:off x="7620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21" name="TextBox 1"/>
          <p:cNvSpPr txBox="1"/>
          <p:nvPr/>
        </p:nvSpPr>
        <p:spPr>
          <a:xfrm>
            <a:off x="48260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
        <p:nvSpPr>
          <p:cNvPr id="22" name="TextBox 1"/>
          <p:cNvSpPr txBox="1"/>
          <p:nvPr/>
        </p:nvSpPr>
        <p:spPr>
          <a:xfrm>
            <a:off x="5016500" y="1409700"/>
            <a:ext cx="3251200" cy="1282700"/>
          </a:xfrm>
          <a:prstGeom prst="rect">
            <a:avLst/>
          </a:prstGeom>
          <a:noFill/>
        </p:spPr>
        <p:txBody>
          <a:bodyPr wrap="none" lIns="0" tIns="0" rIns="0" rtlCol="0">
            <a:spAutoFit/>
          </a:bodyPr>
          <a:lstStyle/>
          <a:p>
            <a:pPr>
              <a:lnSpc>
                <a:spcPts val="2000"/>
              </a:lnSpc>
              <a:tabLst>
                <a:tab pos="4191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可穿戴设备助力移动健康发展</a:t>
            </a:r>
          </a:p>
          <a:p>
            <a:pPr>
              <a:lnSpc>
                <a:spcPts val="1000"/>
              </a:lnSpc>
            </a:pPr>
            <a:endParaRPr lang="en-US" altLang="zh-CN" dirty="0" smtClean="0"/>
          </a:p>
          <a:p>
            <a:pPr>
              <a:lnSpc>
                <a:spcPts val="1000"/>
              </a:lnSpc>
            </a:pPr>
            <a:endParaRPr lang="en-US" altLang="zh-CN" dirty="0" smtClean="0"/>
          </a:p>
          <a:p>
            <a:pPr>
              <a:lnSpc>
                <a:spcPts val="2300"/>
              </a:lnSpc>
              <a:tabLst>
                <a:tab pos="419100" algn="l"/>
              </a:tabLst>
            </a:pPr>
            <a:r>
              <a:rPr lang="en-US" altLang="zh-CN" sz="1200" dirty="0" smtClean="0">
                <a:solidFill>
                  <a:srgbClr val="8087A4"/>
                </a:solidFill>
                <a:latin typeface="Microsoft YaHei UI" pitchFamily="18" charset="0"/>
                <a:cs typeface="Microsoft YaHei UI" pitchFamily="18" charset="0"/>
              </a:rPr>
              <a:t>2014年是可穿戴设备爆发的一年，智能手环、手</a:t>
            </a:r>
          </a:p>
          <a:p>
            <a:pPr>
              <a:lnSpc>
                <a:spcPts val="1800"/>
              </a:lnSpc>
              <a:tabLst>
                <a:tab pos="419100" algn="l"/>
              </a:tabLst>
            </a:pPr>
            <a:r>
              <a:rPr lang="en-US" altLang="zh-CN" sz="1200" dirty="0" smtClean="0">
                <a:solidFill>
                  <a:srgbClr val="8087A4"/>
                </a:solidFill>
                <a:latin typeface="Microsoft YaHei UI" pitchFamily="18" charset="0"/>
                <a:cs typeface="Microsoft YaHei UI" pitchFamily="18" charset="0"/>
              </a:rPr>
              <a:t>表、眼镜等相继火热，苹果、三星、微软、谷</a:t>
            </a:r>
          </a:p>
          <a:p>
            <a:pPr>
              <a:lnSpc>
                <a:spcPts val="1800"/>
              </a:lnSpc>
              <a:tabLst>
                <a:tab pos="419100" algn="l"/>
              </a:tabLst>
            </a:pPr>
            <a:r>
              <a:rPr lang="en-US" altLang="zh-CN" sz="1200" dirty="0" smtClean="0">
                <a:solidFill>
                  <a:srgbClr val="8087A4"/>
                </a:solidFill>
                <a:latin typeface="Microsoft YaHei UI" pitchFamily="18" charset="0"/>
                <a:cs typeface="Microsoft YaHei UI" pitchFamily="18" charset="0"/>
              </a:rPr>
              <a:t>歌、摩托罗拉、小米、华为、Jawbone、耐克等</a:t>
            </a:r>
          </a:p>
        </p:txBody>
      </p:sp>
      <p:sp>
        <p:nvSpPr>
          <p:cNvPr id="23" name="TextBox 1"/>
          <p:cNvSpPr txBox="1"/>
          <p:nvPr/>
        </p:nvSpPr>
        <p:spPr>
          <a:xfrm>
            <a:off x="5016500" y="2743200"/>
            <a:ext cx="3302000" cy="6731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各类厂商群雄逐鹿，推动可穿戴设备跨越式发</a:t>
            </a:r>
          </a:p>
          <a:p>
            <a:pPr>
              <a:lnSpc>
                <a:spcPts val="1800"/>
              </a:lnSpc>
              <a:tabLst/>
            </a:pPr>
            <a:r>
              <a:rPr lang="en-US" altLang="zh-CN" sz="1200" dirty="0" smtClean="0">
                <a:solidFill>
                  <a:srgbClr val="8087A4"/>
                </a:solidFill>
                <a:latin typeface="Microsoft YaHei UI" pitchFamily="18" charset="0"/>
                <a:cs typeface="Microsoft YaHei UI" pitchFamily="18" charset="0"/>
              </a:rPr>
              <a:t>展；可穿戴设备+手机的组合，可以帮助用户更好</a:t>
            </a:r>
          </a:p>
          <a:p>
            <a:pPr>
              <a:lnSpc>
                <a:spcPts val="1800"/>
              </a:lnSpc>
              <a:tabLst/>
            </a:pPr>
            <a:r>
              <a:rPr lang="en-US" altLang="zh-CN" sz="1200" dirty="0" smtClean="0">
                <a:solidFill>
                  <a:srgbClr val="8087A4"/>
                </a:solidFill>
                <a:latin typeface="Microsoft YaHei UI" pitchFamily="18" charset="0"/>
                <a:cs typeface="Microsoft YaHei UI" pitchFamily="18" charset="0"/>
              </a:rPr>
              <a:t>地进行健康监测、管理，助力移动健康快速发展</a:t>
            </a:r>
          </a:p>
        </p:txBody>
      </p:sp>
      <p:sp>
        <p:nvSpPr>
          <p:cNvPr id="24" name="TextBox 1"/>
          <p:cNvSpPr txBox="1"/>
          <p:nvPr/>
        </p:nvSpPr>
        <p:spPr>
          <a:xfrm>
            <a:off x="1104900" y="1422400"/>
            <a:ext cx="2857500" cy="1117600"/>
          </a:xfrm>
          <a:prstGeom prst="rect">
            <a:avLst/>
          </a:prstGeom>
          <a:noFill/>
        </p:spPr>
        <p:txBody>
          <a:bodyPr wrap="none" lIns="0" tIns="0" rIns="0" rtlCol="0">
            <a:spAutoFit/>
          </a:bodyPr>
          <a:lstStyle/>
          <a:p>
            <a:pPr>
              <a:lnSpc>
                <a:spcPts val="2000"/>
              </a:lnSpc>
              <a:tabLst>
                <a:tab pos="3302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移动健康管理获得资本青睐</a:t>
            </a:r>
          </a:p>
          <a:p>
            <a:pPr>
              <a:lnSpc>
                <a:spcPts val="1000"/>
              </a:lnSpc>
            </a:pPr>
            <a:endParaRPr lang="en-US" altLang="zh-CN" dirty="0" smtClean="0"/>
          </a:p>
          <a:p>
            <a:pPr>
              <a:lnSpc>
                <a:spcPts val="1000"/>
              </a:lnSpc>
            </a:pPr>
            <a:endParaRPr lang="en-US" altLang="zh-CN" dirty="0" smtClean="0"/>
          </a:p>
          <a:p>
            <a:pPr>
              <a:lnSpc>
                <a:spcPts val="2100"/>
              </a:lnSpc>
              <a:tabLst>
                <a:tab pos="330200" algn="l"/>
              </a:tabLst>
            </a:pPr>
            <a:r>
              <a:rPr lang="en-US" altLang="zh-CN" sz="1200" dirty="0" smtClean="0">
                <a:solidFill>
                  <a:srgbClr val="8087A4"/>
                </a:solidFill>
                <a:latin typeface="Microsoft YaHei UI" pitchFamily="18" charset="0"/>
                <a:cs typeface="Microsoft YaHei UI" pitchFamily="18" charset="0"/>
              </a:rPr>
              <a:t>2014年，移动健康管理领域发生投资</a:t>
            </a:r>
            <a:r>
              <a:rPr lang="en-US" altLang="zh-CN" sz="1403" b="1" dirty="0" smtClean="0">
                <a:solidFill>
                  <a:srgbClr val="F08E35"/>
                </a:solidFill>
                <a:latin typeface="Microsoft YaHei UI" pitchFamily="18" charset="0"/>
                <a:cs typeface="Microsoft YaHei UI" pitchFamily="18" charset="0"/>
              </a:rPr>
              <a:t>11</a:t>
            </a:r>
            <a:r>
              <a:rPr lang="en-US" altLang="zh-CN" sz="1200" dirty="0" smtClean="0">
                <a:solidFill>
                  <a:srgbClr val="8087A4"/>
                </a:solidFill>
                <a:latin typeface="Microsoft YaHei UI" pitchFamily="18" charset="0"/>
                <a:cs typeface="Microsoft YaHei UI" pitchFamily="18" charset="0"/>
              </a:rPr>
              <a:t>笔</a:t>
            </a:r>
          </a:p>
          <a:p>
            <a:pPr>
              <a:lnSpc>
                <a:spcPts val="2500"/>
              </a:lnSpc>
              <a:tabLst>
                <a:tab pos="330200" algn="l"/>
              </a:tabLst>
            </a:pPr>
            <a:r>
              <a:rPr lang="en-US" altLang="zh-CN" sz="1202" dirty="0" smtClean="0">
                <a:solidFill>
                  <a:srgbClr val="8087A4"/>
                </a:solidFill>
                <a:latin typeface="Microsoft YaHei UI" pitchFamily="18" charset="0"/>
                <a:cs typeface="Microsoft YaHei UI" pitchFamily="18" charset="0"/>
              </a:rPr>
              <a:t>其中，披露金额的</a:t>
            </a:r>
            <a:r>
              <a:rPr lang="en-US" altLang="zh-CN" sz="1406" b="1" dirty="0" smtClean="0">
                <a:solidFill>
                  <a:srgbClr val="F08E35"/>
                </a:solidFill>
                <a:latin typeface="Microsoft YaHei UI" pitchFamily="18" charset="0"/>
                <a:cs typeface="Microsoft YaHei UI" pitchFamily="18" charset="0"/>
              </a:rPr>
              <a:t>7</a:t>
            </a:r>
            <a:r>
              <a:rPr lang="en-US" altLang="zh-CN" sz="1202" dirty="0" smtClean="0">
                <a:solidFill>
                  <a:srgbClr val="8087A4"/>
                </a:solidFill>
                <a:latin typeface="Microsoft YaHei UI" pitchFamily="18" charset="0"/>
                <a:cs typeface="Microsoft YaHei UI" pitchFamily="18" charset="0"/>
              </a:rPr>
              <a:t>笔，共计</a:t>
            </a:r>
            <a:r>
              <a:rPr lang="en-US" altLang="zh-CN" sz="1406" b="1" dirty="0" smtClean="0">
                <a:solidFill>
                  <a:srgbClr val="F08E35"/>
                </a:solidFill>
                <a:latin typeface="Microsoft YaHei UI" pitchFamily="18" charset="0"/>
                <a:cs typeface="Microsoft YaHei UI" pitchFamily="18" charset="0"/>
              </a:rPr>
              <a:t>7.49</a:t>
            </a:r>
            <a:r>
              <a:rPr lang="en-US" altLang="zh-CN" sz="1202" dirty="0" smtClean="0">
                <a:solidFill>
                  <a:srgbClr val="8087A4"/>
                </a:solidFill>
                <a:latin typeface="Microsoft YaHei UI" pitchFamily="18" charset="0"/>
                <a:cs typeface="Microsoft YaHei UI" pitchFamily="18" charset="0"/>
              </a:rPr>
              <a:t>亿元</a:t>
            </a:r>
          </a:p>
        </p:txBody>
      </p:sp>
      <p:sp>
        <p:nvSpPr>
          <p:cNvPr id="25" name="TextBox 1"/>
          <p:cNvSpPr txBox="1"/>
          <p:nvPr/>
        </p:nvSpPr>
        <p:spPr>
          <a:xfrm>
            <a:off x="1143000" y="3683000"/>
            <a:ext cx="812800" cy="558800"/>
          </a:xfrm>
          <a:prstGeom prst="rect">
            <a:avLst/>
          </a:prstGeom>
          <a:noFill/>
        </p:spPr>
        <p:txBody>
          <a:bodyPr wrap="none" lIns="0" tIns="0" rIns="0" rtlCol="0">
            <a:spAutoFit/>
          </a:bodyPr>
          <a:lstStyle/>
          <a:p>
            <a:pPr>
              <a:lnSpc>
                <a:spcPts val="15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美柚</a:t>
            </a:r>
          </a:p>
          <a:p>
            <a:pPr>
              <a:lnSpc>
                <a:spcPts val="14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C轮</a:t>
            </a:r>
          </a:p>
          <a:p>
            <a:pPr>
              <a:lnSpc>
                <a:spcPts val="1400"/>
              </a:lnSpc>
              <a:tabLst>
                <a:tab pos="254000" algn="l"/>
                <a:tab pos="279400" algn="l"/>
              </a:tabLst>
            </a:pPr>
            <a:r>
              <a:rPr lang="en-US" altLang="zh-CN" sz="1200" dirty="0" smtClean="0">
                <a:solidFill>
                  <a:srgbClr val="8087A4"/>
                </a:solidFill>
                <a:latin typeface="Microsoft YaHei UI" pitchFamily="18" charset="0"/>
                <a:cs typeface="Microsoft YaHei UI" pitchFamily="18" charset="0"/>
              </a:rPr>
              <a:t>3500万美元</a:t>
            </a:r>
          </a:p>
        </p:txBody>
      </p:sp>
      <p:sp>
        <p:nvSpPr>
          <p:cNvPr id="26" name="TextBox 1"/>
          <p:cNvSpPr txBox="1"/>
          <p:nvPr/>
        </p:nvSpPr>
        <p:spPr>
          <a:xfrm>
            <a:off x="2184400" y="3695700"/>
            <a:ext cx="812800" cy="558800"/>
          </a:xfrm>
          <a:prstGeom prst="rect">
            <a:avLst/>
          </a:prstGeom>
          <a:noFill/>
        </p:spPr>
        <p:txBody>
          <a:bodyPr wrap="none" lIns="0" tIns="0" rIns="0" rtlCol="0">
            <a:spAutoFit/>
          </a:bodyPr>
          <a:lstStyle/>
          <a:p>
            <a:pPr>
              <a:lnSpc>
                <a:spcPts val="1500"/>
              </a:lnSpc>
              <a:tabLst>
                <a:tab pos="1778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大姨吗</a:t>
            </a:r>
          </a:p>
          <a:p>
            <a:pPr>
              <a:lnSpc>
                <a:spcPts val="1400"/>
              </a:lnSpc>
              <a:tabLst>
                <a:tab pos="1778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C轮</a:t>
            </a:r>
          </a:p>
          <a:p>
            <a:pPr>
              <a:lnSpc>
                <a:spcPts val="1400"/>
              </a:lnSpc>
              <a:tabLst>
                <a:tab pos="177800" algn="l"/>
                <a:tab pos="279400" algn="l"/>
              </a:tabLst>
            </a:pPr>
            <a:r>
              <a:rPr lang="en-US" altLang="zh-CN" sz="1200" dirty="0" smtClean="0">
                <a:solidFill>
                  <a:srgbClr val="8087A4"/>
                </a:solidFill>
                <a:latin typeface="Microsoft YaHei UI" pitchFamily="18" charset="0"/>
                <a:cs typeface="Microsoft YaHei UI" pitchFamily="18" charset="0"/>
              </a:rPr>
              <a:t>3500万美元</a:t>
            </a:r>
          </a:p>
        </p:txBody>
      </p:sp>
      <p:sp>
        <p:nvSpPr>
          <p:cNvPr id="27" name="TextBox 1"/>
          <p:cNvSpPr txBox="1"/>
          <p:nvPr/>
        </p:nvSpPr>
        <p:spPr>
          <a:xfrm>
            <a:off x="3225800" y="3695700"/>
            <a:ext cx="812800" cy="558800"/>
          </a:xfrm>
          <a:prstGeom prst="rect">
            <a:avLst/>
          </a:prstGeom>
          <a:noFill/>
        </p:spPr>
        <p:txBody>
          <a:bodyPr wrap="none" lIns="0" tIns="0" rIns="0" rtlCol="0">
            <a:spAutoFit/>
          </a:bodyPr>
          <a:lstStyle/>
          <a:p>
            <a:pPr>
              <a:lnSpc>
                <a:spcPts val="15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咕咚</a:t>
            </a:r>
          </a:p>
          <a:p>
            <a:pPr>
              <a:lnSpc>
                <a:spcPts val="14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B轮</a:t>
            </a:r>
          </a:p>
          <a:p>
            <a:pPr>
              <a:lnSpc>
                <a:spcPts val="1400"/>
              </a:lnSpc>
              <a:tabLst>
                <a:tab pos="254000" algn="l"/>
                <a:tab pos="279400" algn="l"/>
              </a:tabLst>
            </a:pPr>
            <a:r>
              <a:rPr lang="en-US" altLang="zh-CN" sz="1200" dirty="0" smtClean="0">
                <a:solidFill>
                  <a:srgbClr val="8087A4"/>
                </a:solidFill>
                <a:latin typeface="Microsoft YaHei UI" pitchFamily="18" charset="0"/>
                <a:cs typeface="Microsoft YaHei UI" pitchFamily="18" charset="0"/>
              </a:rPr>
              <a:t>3000万美元</a:t>
            </a:r>
          </a:p>
        </p:txBody>
      </p:sp>
      <p:sp>
        <p:nvSpPr>
          <p:cNvPr id="2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数据来源：网络公开资料</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注释：投资金额中，美元按照</a:t>
            </a:r>
            <a:r>
              <a:rPr lang="en-US" altLang="zh-CN" sz="996" dirty="0" smtClean="0">
                <a:solidFill>
                  <a:srgbClr val="8087A4"/>
                </a:solidFill>
                <a:latin typeface="Tahoma" pitchFamily="18" charset="0"/>
                <a:cs typeface="Tahoma" pitchFamily="18" charset="0"/>
              </a:rPr>
              <a:t>6.2</a:t>
            </a:r>
            <a:r>
              <a:rPr lang="en-US" altLang="zh-CN" sz="996" dirty="0" smtClean="0">
                <a:solidFill>
                  <a:srgbClr val="8087A4"/>
                </a:solidFill>
                <a:latin typeface="Microsoft YaHei UI" pitchFamily="18" charset="0"/>
                <a:cs typeface="Microsoft YaHei UI" pitchFamily="18" charset="0"/>
              </a:rPr>
              <a:t>的汇率换算成人民币</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50263" y="3281171"/>
            <a:ext cx="309371" cy="230124"/>
          </a:xfrm>
          <a:custGeom>
            <a:avLst/>
            <a:gdLst>
              <a:gd name="connsiteX0" fmla="*/ 0 w 309371"/>
              <a:gd name="connsiteY0" fmla="*/ 0 h 230124"/>
              <a:gd name="connsiteX1" fmla="*/ 309371 w 309371"/>
              <a:gd name="connsiteY1" fmla="*/ 0 h 230124"/>
              <a:gd name="connsiteX2" fmla="*/ 309371 w 309371"/>
              <a:gd name="connsiteY2" fmla="*/ 230124 h 230124"/>
              <a:gd name="connsiteX3" fmla="*/ 0 w 309371"/>
              <a:gd name="connsiteY3" fmla="*/ 230124 h 230124"/>
              <a:gd name="connsiteX4" fmla="*/ 0 w 309371"/>
              <a:gd name="connsiteY4" fmla="*/ 0 h 2301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230124">
                <a:moveTo>
                  <a:pt x="0" y="0"/>
                </a:moveTo>
                <a:lnTo>
                  <a:pt x="309371" y="0"/>
                </a:lnTo>
                <a:lnTo>
                  <a:pt x="309371" y="230124"/>
                </a:lnTo>
                <a:lnTo>
                  <a:pt x="0" y="2301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06523" y="3215639"/>
            <a:ext cx="309372" cy="295656"/>
          </a:xfrm>
          <a:custGeom>
            <a:avLst/>
            <a:gdLst>
              <a:gd name="connsiteX0" fmla="*/ 0 w 309372"/>
              <a:gd name="connsiteY0" fmla="*/ 0 h 295656"/>
              <a:gd name="connsiteX1" fmla="*/ 309372 w 309372"/>
              <a:gd name="connsiteY1" fmla="*/ 0 h 295656"/>
              <a:gd name="connsiteX2" fmla="*/ 309372 w 309372"/>
              <a:gd name="connsiteY2" fmla="*/ 295656 h 295656"/>
              <a:gd name="connsiteX3" fmla="*/ 0 w 309372"/>
              <a:gd name="connsiteY3" fmla="*/ 295656 h 295656"/>
              <a:gd name="connsiteX4" fmla="*/ 0 w 309372"/>
              <a:gd name="connsiteY4" fmla="*/ 0 h 29565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295656">
                <a:moveTo>
                  <a:pt x="0" y="0"/>
                </a:moveTo>
                <a:lnTo>
                  <a:pt x="309372" y="0"/>
                </a:lnTo>
                <a:lnTo>
                  <a:pt x="309372" y="295656"/>
                </a:lnTo>
                <a:lnTo>
                  <a:pt x="0" y="29565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2783" y="3153155"/>
            <a:ext cx="309372" cy="358140"/>
          </a:xfrm>
          <a:custGeom>
            <a:avLst/>
            <a:gdLst>
              <a:gd name="connsiteX0" fmla="*/ 0 w 309372"/>
              <a:gd name="connsiteY0" fmla="*/ 0 h 358140"/>
              <a:gd name="connsiteX1" fmla="*/ 309372 w 309372"/>
              <a:gd name="connsiteY1" fmla="*/ 0 h 358140"/>
              <a:gd name="connsiteX2" fmla="*/ 309372 w 309372"/>
              <a:gd name="connsiteY2" fmla="*/ 358140 h 358140"/>
              <a:gd name="connsiteX3" fmla="*/ 0 w 309372"/>
              <a:gd name="connsiteY3" fmla="*/ 358140 h 358140"/>
              <a:gd name="connsiteX4" fmla="*/ 0 w 309372"/>
              <a:gd name="connsiteY4" fmla="*/ 0 h 3581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8140">
                <a:moveTo>
                  <a:pt x="0" y="0"/>
                </a:moveTo>
                <a:lnTo>
                  <a:pt x="309372" y="0"/>
                </a:lnTo>
                <a:lnTo>
                  <a:pt x="309372" y="358140"/>
                </a:lnTo>
                <a:lnTo>
                  <a:pt x="0" y="3581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19044" y="3154679"/>
            <a:ext cx="309372" cy="356616"/>
          </a:xfrm>
          <a:custGeom>
            <a:avLst/>
            <a:gdLst>
              <a:gd name="connsiteX0" fmla="*/ 0 w 309372"/>
              <a:gd name="connsiteY0" fmla="*/ 0 h 356616"/>
              <a:gd name="connsiteX1" fmla="*/ 309371 w 309372"/>
              <a:gd name="connsiteY1" fmla="*/ 0 h 356616"/>
              <a:gd name="connsiteX2" fmla="*/ 309371 w 309372"/>
              <a:gd name="connsiteY2" fmla="*/ 356616 h 356616"/>
              <a:gd name="connsiteX3" fmla="*/ 0 w 309372"/>
              <a:gd name="connsiteY3" fmla="*/ 356616 h 356616"/>
              <a:gd name="connsiteX4" fmla="*/ 0 w 309372"/>
              <a:gd name="connsiteY4" fmla="*/ 0 h 356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6616">
                <a:moveTo>
                  <a:pt x="0" y="0"/>
                </a:moveTo>
                <a:lnTo>
                  <a:pt x="309371" y="0"/>
                </a:lnTo>
                <a:lnTo>
                  <a:pt x="309371" y="356616"/>
                </a:lnTo>
                <a:lnTo>
                  <a:pt x="0" y="3566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75303" y="3151632"/>
            <a:ext cx="309372" cy="359664"/>
          </a:xfrm>
          <a:custGeom>
            <a:avLst/>
            <a:gdLst>
              <a:gd name="connsiteX0" fmla="*/ 0 w 309372"/>
              <a:gd name="connsiteY0" fmla="*/ 0 h 359664"/>
              <a:gd name="connsiteX1" fmla="*/ 309372 w 309372"/>
              <a:gd name="connsiteY1" fmla="*/ 0 h 359664"/>
              <a:gd name="connsiteX2" fmla="*/ 309372 w 309372"/>
              <a:gd name="connsiteY2" fmla="*/ 359664 h 359664"/>
              <a:gd name="connsiteX3" fmla="*/ 0 w 309372"/>
              <a:gd name="connsiteY3" fmla="*/ 359664 h 359664"/>
              <a:gd name="connsiteX4" fmla="*/ 0 w 309372"/>
              <a:gd name="connsiteY4" fmla="*/ 0 h 3596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9664">
                <a:moveTo>
                  <a:pt x="0" y="0"/>
                </a:moveTo>
                <a:lnTo>
                  <a:pt x="309372" y="0"/>
                </a:lnTo>
                <a:lnTo>
                  <a:pt x="309372" y="359664"/>
                </a:lnTo>
                <a:lnTo>
                  <a:pt x="0" y="3596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31564" y="3087623"/>
            <a:ext cx="309371" cy="423672"/>
          </a:xfrm>
          <a:custGeom>
            <a:avLst/>
            <a:gdLst>
              <a:gd name="connsiteX0" fmla="*/ 0 w 309371"/>
              <a:gd name="connsiteY0" fmla="*/ 0 h 423672"/>
              <a:gd name="connsiteX1" fmla="*/ 309371 w 309371"/>
              <a:gd name="connsiteY1" fmla="*/ 0 h 423672"/>
              <a:gd name="connsiteX2" fmla="*/ 309371 w 309371"/>
              <a:gd name="connsiteY2" fmla="*/ 423672 h 423672"/>
              <a:gd name="connsiteX3" fmla="*/ 0 w 309371"/>
              <a:gd name="connsiteY3" fmla="*/ 423672 h 423672"/>
              <a:gd name="connsiteX4" fmla="*/ 0 w 309371"/>
              <a:gd name="connsiteY4" fmla="*/ 0 h 4236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23672">
                <a:moveTo>
                  <a:pt x="0" y="0"/>
                </a:moveTo>
                <a:lnTo>
                  <a:pt x="309371" y="0"/>
                </a:lnTo>
                <a:lnTo>
                  <a:pt x="309371" y="423672"/>
                </a:lnTo>
                <a:lnTo>
                  <a:pt x="0" y="4236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89347" y="3028188"/>
            <a:ext cx="307848" cy="483108"/>
          </a:xfrm>
          <a:custGeom>
            <a:avLst/>
            <a:gdLst>
              <a:gd name="connsiteX0" fmla="*/ 0 w 307848"/>
              <a:gd name="connsiteY0" fmla="*/ 0 h 483108"/>
              <a:gd name="connsiteX1" fmla="*/ 307848 w 307848"/>
              <a:gd name="connsiteY1" fmla="*/ 0 h 483108"/>
              <a:gd name="connsiteX2" fmla="*/ 307848 w 307848"/>
              <a:gd name="connsiteY2" fmla="*/ 483108 h 483108"/>
              <a:gd name="connsiteX3" fmla="*/ 0 w 307848"/>
              <a:gd name="connsiteY3" fmla="*/ 483108 h 483108"/>
              <a:gd name="connsiteX4" fmla="*/ 0 w 307848"/>
              <a:gd name="connsiteY4" fmla="*/ 0 h 4831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483108">
                <a:moveTo>
                  <a:pt x="0" y="0"/>
                </a:moveTo>
                <a:lnTo>
                  <a:pt x="307848" y="0"/>
                </a:lnTo>
                <a:lnTo>
                  <a:pt x="307848" y="483108"/>
                </a:lnTo>
                <a:lnTo>
                  <a:pt x="0" y="4831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245608" y="2985516"/>
            <a:ext cx="307847" cy="525780"/>
          </a:xfrm>
          <a:custGeom>
            <a:avLst/>
            <a:gdLst>
              <a:gd name="connsiteX0" fmla="*/ 0 w 307847"/>
              <a:gd name="connsiteY0" fmla="*/ 0 h 525780"/>
              <a:gd name="connsiteX1" fmla="*/ 307847 w 307847"/>
              <a:gd name="connsiteY1" fmla="*/ 0 h 525780"/>
              <a:gd name="connsiteX2" fmla="*/ 307847 w 307847"/>
              <a:gd name="connsiteY2" fmla="*/ 525780 h 525780"/>
              <a:gd name="connsiteX3" fmla="*/ 0 w 307847"/>
              <a:gd name="connsiteY3" fmla="*/ 525780 h 525780"/>
              <a:gd name="connsiteX4" fmla="*/ 0 w 307847"/>
              <a:gd name="connsiteY4" fmla="*/ 0 h 5257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525780">
                <a:moveTo>
                  <a:pt x="0" y="0"/>
                </a:moveTo>
                <a:lnTo>
                  <a:pt x="307847" y="0"/>
                </a:lnTo>
                <a:lnTo>
                  <a:pt x="307847" y="525780"/>
                </a:lnTo>
                <a:lnTo>
                  <a:pt x="0" y="52578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801867" y="2912364"/>
            <a:ext cx="309372" cy="598932"/>
          </a:xfrm>
          <a:custGeom>
            <a:avLst/>
            <a:gdLst>
              <a:gd name="connsiteX0" fmla="*/ 0 w 309372"/>
              <a:gd name="connsiteY0" fmla="*/ 0 h 598932"/>
              <a:gd name="connsiteX1" fmla="*/ 309372 w 309372"/>
              <a:gd name="connsiteY1" fmla="*/ 0 h 598932"/>
              <a:gd name="connsiteX2" fmla="*/ 309372 w 309372"/>
              <a:gd name="connsiteY2" fmla="*/ 598932 h 598932"/>
              <a:gd name="connsiteX3" fmla="*/ 0 w 309372"/>
              <a:gd name="connsiteY3" fmla="*/ 598932 h 598932"/>
              <a:gd name="connsiteX4" fmla="*/ 0 w 309372"/>
              <a:gd name="connsiteY4" fmla="*/ 0 h 5989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98932">
                <a:moveTo>
                  <a:pt x="0" y="0"/>
                </a:moveTo>
                <a:lnTo>
                  <a:pt x="309372" y="0"/>
                </a:lnTo>
                <a:lnTo>
                  <a:pt x="309372" y="598932"/>
                </a:lnTo>
                <a:lnTo>
                  <a:pt x="0" y="5989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58128" y="2738627"/>
            <a:ext cx="309371" cy="772668"/>
          </a:xfrm>
          <a:custGeom>
            <a:avLst/>
            <a:gdLst>
              <a:gd name="connsiteX0" fmla="*/ 0 w 309371"/>
              <a:gd name="connsiteY0" fmla="*/ 0 h 772668"/>
              <a:gd name="connsiteX1" fmla="*/ 309371 w 309371"/>
              <a:gd name="connsiteY1" fmla="*/ 0 h 772668"/>
              <a:gd name="connsiteX2" fmla="*/ 309371 w 309371"/>
              <a:gd name="connsiteY2" fmla="*/ 772668 h 772668"/>
              <a:gd name="connsiteX3" fmla="*/ 0 w 309371"/>
              <a:gd name="connsiteY3" fmla="*/ 772668 h 772668"/>
              <a:gd name="connsiteX4" fmla="*/ 0 w 309371"/>
              <a:gd name="connsiteY4" fmla="*/ 0 h 772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772668">
                <a:moveTo>
                  <a:pt x="0" y="0"/>
                </a:moveTo>
                <a:lnTo>
                  <a:pt x="309371" y="0"/>
                </a:lnTo>
                <a:lnTo>
                  <a:pt x="309371" y="772668"/>
                </a:lnTo>
                <a:lnTo>
                  <a:pt x="0" y="77266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14388" y="2622804"/>
            <a:ext cx="309371" cy="888492"/>
          </a:xfrm>
          <a:custGeom>
            <a:avLst/>
            <a:gdLst>
              <a:gd name="connsiteX0" fmla="*/ 0 w 309371"/>
              <a:gd name="connsiteY0" fmla="*/ 0 h 888492"/>
              <a:gd name="connsiteX1" fmla="*/ 309371 w 309371"/>
              <a:gd name="connsiteY1" fmla="*/ 0 h 888492"/>
              <a:gd name="connsiteX2" fmla="*/ 309371 w 309371"/>
              <a:gd name="connsiteY2" fmla="*/ 888492 h 888492"/>
              <a:gd name="connsiteX3" fmla="*/ 0 w 309371"/>
              <a:gd name="connsiteY3" fmla="*/ 888492 h 888492"/>
              <a:gd name="connsiteX4" fmla="*/ 0 w 309371"/>
              <a:gd name="connsiteY4" fmla="*/ 0 h 888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888492">
                <a:moveTo>
                  <a:pt x="0" y="0"/>
                </a:moveTo>
                <a:lnTo>
                  <a:pt x="309371" y="0"/>
                </a:lnTo>
                <a:lnTo>
                  <a:pt x="309371" y="888492"/>
                </a:lnTo>
                <a:lnTo>
                  <a:pt x="0" y="8884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470647" y="2593848"/>
            <a:ext cx="309371" cy="917448"/>
          </a:xfrm>
          <a:custGeom>
            <a:avLst/>
            <a:gdLst>
              <a:gd name="connsiteX0" fmla="*/ 0 w 309371"/>
              <a:gd name="connsiteY0" fmla="*/ 0 h 917448"/>
              <a:gd name="connsiteX1" fmla="*/ 309371 w 309371"/>
              <a:gd name="connsiteY1" fmla="*/ 0 h 917448"/>
              <a:gd name="connsiteX2" fmla="*/ 309371 w 309371"/>
              <a:gd name="connsiteY2" fmla="*/ 917448 h 917448"/>
              <a:gd name="connsiteX3" fmla="*/ 0 w 309371"/>
              <a:gd name="connsiteY3" fmla="*/ 917448 h 917448"/>
              <a:gd name="connsiteX4" fmla="*/ 0 w 309371"/>
              <a:gd name="connsiteY4" fmla="*/ 0 h 9174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17448">
                <a:moveTo>
                  <a:pt x="0" y="0"/>
                </a:moveTo>
                <a:lnTo>
                  <a:pt x="309371" y="0"/>
                </a:lnTo>
                <a:lnTo>
                  <a:pt x="309371" y="917448"/>
                </a:lnTo>
                <a:lnTo>
                  <a:pt x="0" y="9174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046732" y="2068067"/>
            <a:ext cx="5591555" cy="263652"/>
          </a:xfrm>
          <a:custGeom>
            <a:avLst/>
            <a:gdLst>
              <a:gd name="connsiteX0" fmla="*/ 13716 w 5591555"/>
              <a:gd name="connsiteY0" fmla="*/ 18288 h 263652"/>
              <a:gd name="connsiteX1" fmla="*/ 571500 w 5591555"/>
              <a:gd name="connsiteY1" fmla="*/ 79248 h 263652"/>
              <a:gd name="connsiteX2" fmla="*/ 1127760 w 5591555"/>
              <a:gd name="connsiteY2" fmla="*/ 249936 h 263652"/>
              <a:gd name="connsiteX3" fmla="*/ 1684020 w 5591555"/>
              <a:gd name="connsiteY3" fmla="*/ 237744 h 263652"/>
              <a:gd name="connsiteX4" fmla="*/ 2240279 w 5591555"/>
              <a:gd name="connsiteY4" fmla="*/ 106680 h 263652"/>
              <a:gd name="connsiteX5" fmla="*/ 2796539 w 5591555"/>
              <a:gd name="connsiteY5" fmla="*/ 132588 h 263652"/>
              <a:gd name="connsiteX6" fmla="*/ 3352800 w 5591555"/>
              <a:gd name="connsiteY6" fmla="*/ 176783 h 263652"/>
              <a:gd name="connsiteX7" fmla="*/ 3909059 w 5591555"/>
              <a:gd name="connsiteY7" fmla="*/ 135636 h 263652"/>
              <a:gd name="connsiteX8" fmla="*/ 4465320 w 5591555"/>
              <a:gd name="connsiteY8" fmla="*/ 13716 h 263652"/>
              <a:gd name="connsiteX9" fmla="*/ 5021579 w 5591555"/>
              <a:gd name="connsiteY9" fmla="*/ 128016 h 263652"/>
              <a:gd name="connsiteX10" fmla="*/ 5577839 w 5591555"/>
              <a:gd name="connsiteY10" fmla="*/ 220980 h 263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263652">
                <a:moveTo>
                  <a:pt x="13716" y="18288"/>
                </a:moveTo>
                <a:lnTo>
                  <a:pt x="571500" y="79248"/>
                </a:lnTo>
                <a:lnTo>
                  <a:pt x="1127760" y="249936"/>
                </a:lnTo>
                <a:lnTo>
                  <a:pt x="1684020" y="237744"/>
                </a:lnTo>
                <a:lnTo>
                  <a:pt x="2240279" y="106680"/>
                </a:lnTo>
                <a:lnTo>
                  <a:pt x="2796539" y="132588"/>
                </a:lnTo>
                <a:lnTo>
                  <a:pt x="3352800" y="176783"/>
                </a:lnTo>
                <a:lnTo>
                  <a:pt x="3909059" y="135636"/>
                </a:lnTo>
                <a:lnTo>
                  <a:pt x="4465320" y="13716"/>
                </a:lnTo>
                <a:lnTo>
                  <a:pt x="5021579" y="128016"/>
                </a:lnTo>
                <a:lnTo>
                  <a:pt x="5577839" y="22098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03044" y="20288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996694" y="20224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560827" y="20897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54477" y="20834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117088" y="2260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0738" y="22541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73347" y="22482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66997" y="22419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29608" y="21172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3258" y="21108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785867" y="21431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79517" y="21367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342128" y="21873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35778" y="21809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898388" y="21461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2038" y="21398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454647" y="20242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48297" y="20179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010907" y="21385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04557" y="21322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567168" y="22315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0818" y="22251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849879" y="4034028"/>
            <a:ext cx="243840" cy="74676"/>
          </a:xfrm>
          <a:custGeom>
            <a:avLst/>
            <a:gdLst>
              <a:gd name="connsiteX0" fmla="*/ 0 w 243840"/>
              <a:gd name="connsiteY0" fmla="*/ 74675 h 74676"/>
              <a:gd name="connsiteX1" fmla="*/ 243840 w 243840"/>
              <a:gd name="connsiteY1" fmla="*/ 74675 h 74676"/>
              <a:gd name="connsiteX2" fmla="*/ 243840 w 243840"/>
              <a:gd name="connsiteY2" fmla="*/ 0 h 74676"/>
              <a:gd name="connsiteX3" fmla="*/ 0 w 243840"/>
              <a:gd name="connsiteY3" fmla="*/ 0 h 74676"/>
              <a:gd name="connsiteX4" fmla="*/ 0 w 24384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5"/>
                </a:moveTo>
                <a:lnTo>
                  <a:pt x="243840" y="74675"/>
                </a:lnTo>
                <a:lnTo>
                  <a:pt x="243840" y="0"/>
                </a:lnTo>
                <a:lnTo>
                  <a:pt x="0" y="0"/>
                </a:lnTo>
                <a:lnTo>
                  <a:pt x="0" y="746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26380" y="405841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23915" y="4032503"/>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17565" y="4026153"/>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6362700" y="28194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1.45</a:t>
            </a:r>
          </a:p>
        </p:txBody>
      </p:sp>
      <p:sp>
        <p:nvSpPr>
          <p:cNvPr id="1039" name="TextBox 1"/>
          <p:cNvSpPr txBox="1"/>
          <p:nvPr/>
        </p:nvSpPr>
        <p:spPr>
          <a:xfrm>
            <a:off x="6908800" y="27051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1.67</a:t>
            </a:r>
          </a:p>
        </p:txBody>
      </p:sp>
      <p:sp>
        <p:nvSpPr>
          <p:cNvPr id="1040" name="TextBox 1"/>
          <p:cNvSpPr txBox="1"/>
          <p:nvPr/>
        </p:nvSpPr>
        <p:spPr>
          <a:xfrm>
            <a:off x="7467600" y="26797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1.72</a:t>
            </a:r>
          </a:p>
        </p:txBody>
      </p:sp>
      <p:sp>
        <p:nvSpPr>
          <p:cNvPr id="1041" name="TextBox 1"/>
          <p:cNvSpPr txBox="1"/>
          <p:nvPr/>
        </p:nvSpPr>
        <p:spPr>
          <a:xfrm>
            <a:off x="1841500" y="1828800"/>
            <a:ext cx="977900" cy="190500"/>
          </a:xfrm>
          <a:prstGeom prst="rect">
            <a:avLst/>
          </a:prstGeom>
          <a:noFill/>
        </p:spPr>
        <p:txBody>
          <a:bodyPr wrap="none" lIns="0" tIns="0" rIns="0" rtlCol="0">
            <a:spAutoFit/>
          </a:bodyPr>
          <a:lstStyle/>
          <a:p>
            <a:pPr>
              <a:lnSpc>
                <a:spcPts val="1500"/>
              </a:lnSpc>
              <a:tabLst/>
            </a:pPr>
            <a:r>
              <a:rPr lang="en-US" altLang="zh-CN" sz="1202" dirty="0" smtClean="0">
                <a:solidFill>
                  <a:srgbClr val="FF6600"/>
                </a:solidFill>
                <a:latin typeface="Times New Roman" pitchFamily="18" charset="0"/>
                <a:cs typeface="Times New Roman" pitchFamily="18" charset="0"/>
              </a:rPr>
              <a:t>28.6%</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Times New Roman" pitchFamily="18" charset="0"/>
                <a:cs typeface="Times New Roman" pitchFamily="18" charset="0"/>
              </a:rPr>
              <a:t>21.0%</a:t>
            </a:r>
          </a:p>
        </p:txBody>
      </p:sp>
      <p:sp>
        <p:nvSpPr>
          <p:cNvPr id="1042" name="TextBox 1"/>
          <p:cNvSpPr txBox="1"/>
          <p:nvPr/>
        </p:nvSpPr>
        <p:spPr>
          <a:xfrm>
            <a:off x="2971800" y="20574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-0.4%</a:t>
            </a:r>
          </a:p>
        </p:txBody>
      </p:sp>
      <p:sp>
        <p:nvSpPr>
          <p:cNvPr id="1043" name="TextBox 1"/>
          <p:cNvSpPr txBox="1"/>
          <p:nvPr/>
        </p:nvSpPr>
        <p:spPr>
          <a:xfrm>
            <a:off x="3556000" y="2044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a:t>
            </a:r>
          </a:p>
        </p:txBody>
      </p:sp>
      <p:sp>
        <p:nvSpPr>
          <p:cNvPr id="1044" name="TextBox 1"/>
          <p:cNvSpPr txBox="1"/>
          <p:nvPr/>
        </p:nvSpPr>
        <p:spPr>
          <a:xfrm>
            <a:off x="4064000" y="1917700"/>
            <a:ext cx="977900" cy="165100"/>
          </a:xfrm>
          <a:prstGeom prst="rect">
            <a:avLst/>
          </a:prstGeom>
          <a:noFill/>
        </p:spPr>
        <p:txBody>
          <a:bodyPr wrap="none" lIns="0" tIns="0" rIns="0" rtlCol="0">
            <a:spAutoFit/>
          </a:bodyPr>
          <a:lstStyle/>
          <a:p>
            <a:pPr>
              <a:lnSpc>
                <a:spcPts val="1300"/>
              </a:lnSpc>
              <a:tabLst/>
            </a:pPr>
            <a:r>
              <a:rPr lang="en-US" altLang="zh-CN" sz="1200" dirty="0" smtClean="0">
                <a:solidFill>
                  <a:srgbClr val="FF6600"/>
                </a:solidFill>
                <a:latin typeface="Times New Roman" pitchFamily="18" charset="0"/>
                <a:cs typeface="Times New Roman" pitchFamily="18" charset="0"/>
              </a:rPr>
              <a:t>17.5%</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Times New Roman" pitchFamily="18" charset="0"/>
                <a:cs typeface="Times New Roman" pitchFamily="18" charset="0"/>
              </a:rPr>
              <a:t>14.3%</a:t>
            </a:r>
          </a:p>
        </p:txBody>
      </p:sp>
      <p:sp>
        <p:nvSpPr>
          <p:cNvPr id="1045" name="TextBox 1"/>
          <p:cNvSpPr txBox="1"/>
          <p:nvPr/>
        </p:nvSpPr>
        <p:spPr>
          <a:xfrm>
            <a:off x="5219700" y="1981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8.7%</a:t>
            </a:r>
          </a:p>
        </p:txBody>
      </p:sp>
      <p:sp>
        <p:nvSpPr>
          <p:cNvPr id="1046" name="TextBox 1"/>
          <p:cNvSpPr txBox="1"/>
          <p:nvPr/>
        </p:nvSpPr>
        <p:spPr>
          <a:xfrm>
            <a:off x="57277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13.9%</a:t>
            </a:r>
          </a:p>
        </p:txBody>
      </p:sp>
      <p:sp>
        <p:nvSpPr>
          <p:cNvPr id="1047" name="TextBox 1"/>
          <p:cNvSpPr txBox="1"/>
          <p:nvPr/>
        </p:nvSpPr>
        <p:spPr>
          <a:xfrm>
            <a:off x="6286500" y="1816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29.1%</a:t>
            </a:r>
          </a:p>
        </p:txBody>
      </p:sp>
      <p:sp>
        <p:nvSpPr>
          <p:cNvPr id="1048" name="TextBox 1"/>
          <p:cNvSpPr txBox="1"/>
          <p:nvPr/>
        </p:nvSpPr>
        <p:spPr>
          <a:xfrm>
            <a:off x="6845300" y="1930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49" name="TextBox 1"/>
          <p:cNvSpPr txBox="1"/>
          <p:nvPr/>
        </p:nvSpPr>
        <p:spPr>
          <a:xfrm>
            <a:off x="7442200" y="2032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3.3%</a:t>
            </a:r>
          </a:p>
        </p:txBody>
      </p:sp>
      <p:sp>
        <p:nvSpPr>
          <p:cNvPr id="1050" name="TextBox 1"/>
          <p:cNvSpPr txBox="1"/>
          <p:nvPr/>
        </p:nvSpPr>
        <p:spPr>
          <a:xfrm>
            <a:off x="1295400" y="3302000"/>
            <a:ext cx="393700" cy="4445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0.43</a:t>
            </a:r>
          </a:p>
          <a:p>
            <a:pPr>
              <a:lnSpc>
                <a:spcPts val="1000"/>
              </a:lnSpc>
            </a:pPr>
            <a:endParaRPr lang="en-US" altLang="zh-CN" dirty="0" smtClean="0"/>
          </a:p>
          <a:p>
            <a:pPr>
              <a:lnSpc>
                <a:spcPts val="1400"/>
              </a:lnSpc>
              <a:tabLst>
                <a:tab pos="50800" algn="l"/>
              </a:tabLst>
            </a:pPr>
            <a:r>
              <a:rPr lang="en-US" altLang="zh-CN" sz="996" dirty="0" smtClean="0">
                <a:solidFill>
                  <a:srgbClr val="8087A4"/>
                </a:solidFill>
                <a:latin typeface="Microsoft YaHei UI" pitchFamily="18" charset="0"/>
                <a:cs typeface="Microsoft YaHei UI" pitchFamily="18" charset="0"/>
              </a:rPr>
              <a:t>2014.1</a:t>
            </a:r>
          </a:p>
        </p:txBody>
      </p:sp>
      <p:sp>
        <p:nvSpPr>
          <p:cNvPr id="1051" name="TextBox 1"/>
          <p:cNvSpPr txBox="1"/>
          <p:nvPr/>
        </p:nvSpPr>
        <p:spPr>
          <a:xfrm>
            <a:off x="1854200" y="3302000"/>
            <a:ext cx="393700" cy="4572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0.56</a:t>
            </a:r>
          </a:p>
          <a:p>
            <a:pPr>
              <a:lnSpc>
                <a:spcPts val="1000"/>
              </a:lnSpc>
            </a:pPr>
            <a:endParaRPr lang="en-US" altLang="zh-CN" dirty="0" smtClean="0"/>
          </a:p>
          <a:p>
            <a:pPr>
              <a:lnSpc>
                <a:spcPts val="1500"/>
              </a:lnSpc>
              <a:tabLst>
                <a:tab pos="50800" algn="l"/>
              </a:tabLst>
            </a:pPr>
            <a:r>
              <a:rPr lang="en-US" altLang="zh-CN" sz="996" dirty="0" smtClean="0">
                <a:solidFill>
                  <a:srgbClr val="8087A4"/>
                </a:solidFill>
                <a:latin typeface="Microsoft YaHei UI" pitchFamily="18" charset="0"/>
                <a:cs typeface="Microsoft YaHei UI" pitchFamily="18" charset="0"/>
              </a:rPr>
              <a:t>2014.2</a:t>
            </a:r>
          </a:p>
        </p:txBody>
      </p:sp>
      <p:sp>
        <p:nvSpPr>
          <p:cNvPr id="1052" name="TextBox 1"/>
          <p:cNvSpPr txBox="1"/>
          <p:nvPr/>
        </p:nvSpPr>
        <p:spPr>
          <a:xfrm>
            <a:off x="24130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0.67</a:t>
            </a:r>
          </a:p>
          <a:p>
            <a:pPr>
              <a:lnSpc>
                <a:spcPts val="1000"/>
              </a:lnSpc>
            </a:pPr>
            <a:endParaRPr lang="en-US" altLang="zh-CN" dirty="0" smtClean="0"/>
          </a:p>
          <a:p>
            <a:pPr>
              <a:lnSpc>
                <a:spcPts val="2000"/>
              </a:lnSpc>
              <a:tabLst>
                <a:tab pos="50800" algn="l"/>
              </a:tabLst>
            </a:pPr>
            <a:r>
              <a:rPr lang="en-US" altLang="zh-CN" sz="996" dirty="0" smtClean="0">
                <a:solidFill>
                  <a:srgbClr val="8087A4"/>
                </a:solidFill>
                <a:latin typeface="Microsoft YaHei UI" pitchFamily="18" charset="0"/>
                <a:cs typeface="Microsoft YaHei UI" pitchFamily="18" charset="0"/>
              </a:rPr>
              <a:t>2014.3</a:t>
            </a:r>
          </a:p>
        </p:txBody>
      </p:sp>
      <p:sp>
        <p:nvSpPr>
          <p:cNvPr id="1053" name="TextBox 1"/>
          <p:cNvSpPr txBox="1"/>
          <p:nvPr/>
        </p:nvSpPr>
        <p:spPr>
          <a:xfrm>
            <a:off x="29718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0.67</a:t>
            </a:r>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2014.4</a:t>
            </a:r>
          </a:p>
        </p:txBody>
      </p:sp>
      <p:sp>
        <p:nvSpPr>
          <p:cNvPr id="1054" name="TextBox 1"/>
          <p:cNvSpPr txBox="1"/>
          <p:nvPr/>
        </p:nvSpPr>
        <p:spPr>
          <a:xfrm>
            <a:off x="35179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0.68</a:t>
            </a:r>
          </a:p>
          <a:p>
            <a:pPr>
              <a:lnSpc>
                <a:spcPts val="1000"/>
              </a:lnSpc>
            </a:pPr>
            <a:endParaRPr lang="en-US" altLang="zh-CN" dirty="0" smtClean="0"/>
          </a:p>
          <a:p>
            <a:pPr>
              <a:lnSpc>
                <a:spcPts val="2000"/>
              </a:lnSpc>
              <a:tabLst>
                <a:tab pos="50800" algn="l"/>
              </a:tabLst>
            </a:pPr>
            <a:r>
              <a:rPr lang="en-US" altLang="zh-CN" sz="996" dirty="0" smtClean="0">
                <a:solidFill>
                  <a:srgbClr val="8087A4"/>
                </a:solidFill>
                <a:latin typeface="Microsoft YaHei UI" pitchFamily="18" charset="0"/>
                <a:cs typeface="Microsoft YaHei UI" pitchFamily="18" charset="0"/>
              </a:rPr>
              <a:t>2014.5</a:t>
            </a:r>
          </a:p>
        </p:txBody>
      </p:sp>
      <p:sp>
        <p:nvSpPr>
          <p:cNvPr id="1055" name="TextBox 1"/>
          <p:cNvSpPr txBox="1"/>
          <p:nvPr/>
        </p:nvSpPr>
        <p:spPr>
          <a:xfrm>
            <a:off x="4076700" y="3175000"/>
            <a:ext cx="393700" cy="5842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0.80</a:t>
            </a:r>
          </a:p>
          <a:p>
            <a:pPr>
              <a:lnSpc>
                <a:spcPts val="1000"/>
              </a:lnSpc>
            </a:pPr>
            <a:endParaRPr lang="en-US" altLang="zh-CN" dirty="0" smtClean="0"/>
          </a:p>
          <a:p>
            <a:pPr>
              <a:lnSpc>
                <a:spcPts val="1000"/>
              </a:lnSpc>
            </a:pPr>
            <a:endParaRPr lang="en-US" altLang="zh-CN" dirty="0" smtClean="0"/>
          </a:p>
          <a:p>
            <a:pPr>
              <a:lnSpc>
                <a:spcPts val="1500"/>
              </a:lnSpc>
              <a:tabLst>
                <a:tab pos="50800" algn="l"/>
              </a:tabLst>
            </a:pPr>
            <a:r>
              <a:rPr lang="en-US" altLang="zh-CN" sz="996" dirty="0" smtClean="0">
                <a:solidFill>
                  <a:srgbClr val="8087A4"/>
                </a:solidFill>
                <a:latin typeface="Microsoft YaHei UI" pitchFamily="18" charset="0"/>
                <a:cs typeface="Microsoft YaHei UI" pitchFamily="18" charset="0"/>
              </a:rPr>
              <a:t>2014.6</a:t>
            </a:r>
          </a:p>
        </p:txBody>
      </p:sp>
      <p:sp>
        <p:nvSpPr>
          <p:cNvPr id="1056" name="TextBox 1"/>
          <p:cNvSpPr txBox="1"/>
          <p:nvPr/>
        </p:nvSpPr>
        <p:spPr>
          <a:xfrm>
            <a:off x="4635500" y="3111500"/>
            <a:ext cx="393700" cy="647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0.91</a:t>
            </a:r>
          </a:p>
          <a:p>
            <a:pPr>
              <a:lnSpc>
                <a:spcPts val="1000"/>
              </a:lnSpc>
            </a:pPr>
            <a:endParaRPr lang="en-US" altLang="zh-CN" dirty="0" smtClean="0"/>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2014.7</a:t>
            </a:r>
          </a:p>
        </p:txBody>
      </p:sp>
      <p:sp>
        <p:nvSpPr>
          <p:cNvPr id="1057" name="TextBox 1"/>
          <p:cNvSpPr txBox="1"/>
          <p:nvPr/>
        </p:nvSpPr>
        <p:spPr>
          <a:xfrm>
            <a:off x="5194300" y="3073400"/>
            <a:ext cx="393700" cy="6858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sz="996" dirty="0" smtClean="0">
                <a:solidFill>
                  <a:srgbClr val="8087A4"/>
                </a:solidFill>
                <a:latin typeface="Microsoft YaHei UI" pitchFamily="18" charset="0"/>
                <a:cs typeface="Microsoft YaHei UI" pitchFamily="18" charset="0"/>
              </a:rPr>
              <a:t>2014.8</a:t>
            </a:r>
          </a:p>
        </p:txBody>
      </p:sp>
      <p:sp>
        <p:nvSpPr>
          <p:cNvPr id="1058" name="TextBox 1"/>
          <p:cNvSpPr txBox="1"/>
          <p:nvPr/>
        </p:nvSpPr>
        <p:spPr>
          <a:xfrm>
            <a:off x="5753100" y="2997200"/>
            <a:ext cx="2095500" cy="7620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59" name="TextBox 1"/>
          <p:cNvSpPr txBox="1"/>
          <p:nvPr/>
        </p:nvSpPr>
        <p:spPr>
          <a:xfrm>
            <a:off x="393700" y="254000"/>
            <a:ext cx="7150100" cy="1435100"/>
          </a:xfrm>
          <a:prstGeom prst="rect">
            <a:avLst/>
          </a:prstGeom>
          <a:noFill/>
        </p:spPr>
        <p:txBody>
          <a:bodyPr wrap="none" lIns="0" tIns="0" rIns="0" rtlCol="0">
            <a:spAutoFit/>
          </a:bodyPr>
          <a:lstStyle/>
          <a:p>
            <a:pPr>
              <a:lnSpc>
                <a:spcPts val="1400"/>
              </a:lnSpc>
              <a:tabLst>
                <a:tab pos="241300" algn="l"/>
                <a:tab pos="2540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 pos="2540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年是移动教育快速发展的一年，用户数持续上涨，达</a:t>
            </a:r>
            <a:r>
              <a:rPr lang="en-US" altLang="zh-CN" sz="1403" b="1" dirty="0" smtClean="0">
                <a:solidFill>
                  <a:srgbClr val="1B88EA"/>
                </a:solidFill>
                <a:latin typeface="Tahoma" pitchFamily="18" charset="0"/>
                <a:cs typeface="Tahoma" pitchFamily="18" charset="0"/>
              </a:rPr>
              <a:t>1.72</a:t>
            </a:r>
            <a:r>
              <a:rPr lang="en-US" altLang="zh-CN" sz="1403" b="1" dirty="0" smtClean="0">
                <a:solidFill>
                  <a:srgbClr val="1B88EA"/>
                </a:solidFill>
                <a:latin typeface="Microsoft YaHei UI" pitchFamily="18" charset="0"/>
                <a:cs typeface="Microsoft YaHei UI" pitchFamily="18" charset="0"/>
              </a:rPr>
              <a:t>亿，较年初增长了</a:t>
            </a:r>
            <a:r>
              <a:rPr lang="en-US" altLang="zh-CN" sz="1403" b="1" dirty="0" smtClean="0">
                <a:solidFill>
                  <a:srgbClr val="1B88EA"/>
                </a:solidFill>
                <a:latin typeface="Tahoma" pitchFamily="18" charset="0"/>
                <a:cs typeface="Tahoma" pitchFamily="18" charset="0"/>
              </a:rPr>
              <a:t>299%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40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移动教育行业用户规模及增长率</a:t>
            </a:r>
          </a:p>
        </p:txBody>
      </p:sp>
      <p:sp>
        <p:nvSpPr>
          <p:cNvPr id="1060" name="TextBox 1"/>
          <p:cNvSpPr txBox="1"/>
          <p:nvPr/>
        </p:nvSpPr>
        <p:spPr>
          <a:xfrm>
            <a:off x="3111500" y="39751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移动教育行业用户规模（亿台）</a:t>
            </a:r>
          </a:p>
        </p:txBody>
      </p:sp>
      <p:sp>
        <p:nvSpPr>
          <p:cNvPr id="1061" name="TextBox 1"/>
          <p:cNvSpPr txBox="1"/>
          <p:nvPr/>
        </p:nvSpPr>
        <p:spPr>
          <a:xfrm>
            <a:off x="5600700" y="39751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
        <p:nvSpPr>
          <p:cNvPr id="1062" name="TextBox 1"/>
          <p:cNvSpPr txBox="1"/>
          <p:nvPr/>
        </p:nvSpPr>
        <p:spPr>
          <a:xfrm>
            <a:off x="7239000" y="398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004316" cy="262128"/>
          </a:xfrm>
          <a:custGeom>
            <a:avLst/>
            <a:gdLst>
              <a:gd name="connsiteX0" fmla="*/ 0 w 1004316"/>
              <a:gd name="connsiteY0" fmla="*/ 262127 h 262128"/>
              <a:gd name="connsiteX1" fmla="*/ 1004316 w 1004316"/>
              <a:gd name="connsiteY1" fmla="*/ 262127 h 262128"/>
              <a:gd name="connsiteX2" fmla="*/ 1004316 w 1004316"/>
              <a:gd name="connsiteY2" fmla="*/ 0 h 262128"/>
              <a:gd name="connsiteX3" fmla="*/ 0 w 1004316"/>
              <a:gd name="connsiteY3" fmla="*/ 0 h 262128"/>
              <a:gd name="connsiteX4" fmla="*/ 0 w 1004316"/>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4316" h="262128">
                <a:moveTo>
                  <a:pt x="0" y="262127"/>
                </a:moveTo>
                <a:lnTo>
                  <a:pt x="1004316" y="262127"/>
                </a:lnTo>
                <a:lnTo>
                  <a:pt x="1004316"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048511" cy="262128"/>
          </a:xfrm>
          <a:custGeom>
            <a:avLst/>
            <a:gdLst>
              <a:gd name="connsiteX0" fmla="*/ 0 w 1048511"/>
              <a:gd name="connsiteY0" fmla="*/ 262128 h 262128"/>
              <a:gd name="connsiteX1" fmla="*/ 1048511 w 1048511"/>
              <a:gd name="connsiteY1" fmla="*/ 262128 h 262128"/>
              <a:gd name="connsiteX2" fmla="*/ 1048511 w 1048511"/>
              <a:gd name="connsiteY2" fmla="*/ 0 h 262128"/>
              <a:gd name="connsiteX3" fmla="*/ 0 w 1048511"/>
              <a:gd name="connsiteY3" fmla="*/ 0 h 262128"/>
              <a:gd name="connsiteX4" fmla="*/ 0 w 1048511"/>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48511" h="262128">
                <a:moveTo>
                  <a:pt x="0" y="262128"/>
                </a:moveTo>
                <a:lnTo>
                  <a:pt x="1048511" y="262128"/>
                </a:lnTo>
                <a:lnTo>
                  <a:pt x="1048511"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1048511" cy="262127"/>
          </a:xfrm>
          <a:custGeom>
            <a:avLst/>
            <a:gdLst>
              <a:gd name="connsiteX0" fmla="*/ 0 w 1048511"/>
              <a:gd name="connsiteY0" fmla="*/ 262127 h 262127"/>
              <a:gd name="connsiteX1" fmla="*/ 1048511 w 1048511"/>
              <a:gd name="connsiteY1" fmla="*/ 262127 h 262127"/>
              <a:gd name="connsiteX2" fmla="*/ 1048511 w 1048511"/>
              <a:gd name="connsiteY2" fmla="*/ 0 h 262127"/>
              <a:gd name="connsiteX3" fmla="*/ 0 w 1048511"/>
              <a:gd name="connsiteY3" fmla="*/ 0 h 262127"/>
              <a:gd name="connsiteX4" fmla="*/ 0 w 10485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48511" h="262127">
                <a:moveTo>
                  <a:pt x="0" y="262127"/>
                </a:moveTo>
                <a:lnTo>
                  <a:pt x="1048511" y="262127"/>
                </a:lnTo>
                <a:lnTo>
                  <a:pt x="104851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1179576" cy="262127"/>
          </a:xfrm>
          <a:custGeom>
            <a:avLst/>
            <a:gdLst>
              <a:gd name="connsiteX0" fmla="*/ 0 w 1179576"/>
              <a:gd name="connsiteY0" fmla="*/ 262127 h 262127"/>
              <a:gd name="connsiteX1" fmla="*/ 1179576 w 1179576"/>
              <a:gd name="connsiteY1" fmla="*/ 262127 h 262127"/>
              <a:gd name="connsiteX2" fmla="*/ 1179576 w 1179576"/>
              <a:gd name="connsiteY2" fmla="*/ 0 h 262127"/>
              <a:gd name="connsiteX3" fmla="*/ 0 w 1179576"/>
              <a:gd name="connsiteY3" fmla="*/ 0 h 262127"/>
              <a:gd name="connsiteX4" fmla="*/ 0 w 11795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79576" h="262127">
                <a:moveTo>
                  <a:pt x="0" y="262127"/>
                </a:moveTo>
                <a:lnTo>
                  <a:pt x="1179576" y="262127"/>
                </a:lnTo>
                <a:lnTo>
                  <a:pt x="1179576"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1223772" cy="260604"/>
          </a:xfrm>
          <a:custGeom>
            <a:avLst/>
            <a:gdLst>
              <a:gd name="connsiteX0" fmla="*/ 0 w 1223772"/>
              <a:gd name="connsiteY0" fmla="*/ 260604 h 260604"/>
              <a:gd name="connsiteX1" fmla="*/ 1223772 w 1223772"/>
              <a:gd name="connsiteY1" fmla="*/ 260604 h 260604"/>
              <a:gd name="connsiteX2" fmla="*/ 1223772 w 1223772"/>
              <a:gd name="connsiteY2" fmla="*/ 0 h 260604"/>
              <a:gd name="connsiteX3" fmla="*/ 0 w 1223772"/>
              <a:gd name="connsiteY3" fmla="*/ 0 h 260604"/>
              <a:gd name="connsiteX4" fmla="*/ 0 w 1223772"/>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3772" h="260604">
                <a:moveTo>
                  <a:pt x="0" y="260604"/>
                </a:moveTo>
                <a:lnTo>
                  <a:pt x="1223772" y="260604"/>
                </a:lnTo>
                <a:lnTo>
                  <a:pt x="1223772"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1245108" cy="262127"/>
          </a:xfrm>
          <a:custGeom>
            <a:avLst/>
            <a:gdLst>
              <a:gd name="connsiteX0" fmla="*/ 0 w 1245108"/>
              <a:gd name="connsiteY0" fmla="*/ 262127 h 262127"/>
              <a:gd name="connsiteX1" fmla="*/ 1245108 w 1245108"/>
              <a:gd name="connsiteY1" fmla="*/ 262127 h 262127"/>
              <a:gd name="connsiteX2" fmla="*/ 1245108 w 1245108"/>
              <a:gd name="connsiteY2" fmla="*/ 0 h 262127"/>
              <a:gd name="connsiteX3" fmla="*/ 0 w 1245108"/>
              <a:gd name="connsiteY3" fmla="*/ 0 h 262127"/>
              <a:gd name="connsiteX4" fmla="*/ 0 w 124510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45108" h="262127">
                <a:moveTo>
                  <a:pt x="0" y="262127"/>
                </a:moveTo>
                <a:lnTo>
                  <a:pt x="1245108" y="262127"/>
                </a:lnTo>
                <a:lnTo>
                  <a:pt x="1245108"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1418844" cy="262127"/>
          </a:xfrm>
          <a:custGeom>
            <a:avLst/>
            <a:gdLst>
              <a:gd name="connsiteX0" fmla="*/ 0 w 1418844"/>
              <a:gd name="connsiteY0" fmla="*/ 262127 h 262127"/>
              <a:gd name="connsiteX1" fmla="*/ 1418844 w 1418844"/>
              <a:gd name="connsiteY1" fmla="*/ 262127 h 262127"/>
              <a:gd name="connsiteX2" fmla="*/ 1418844 w 1418844"/>
              <a:gd name="connsiteY2" fmla="*/ 0 h 262127"/>
              <a:gd name="connsiteX3" fmla="*/ 0 w 1418844"/>
              <a:gd name="connsiteY3" fmla="*/ 0 h 262127"/>
              <a:gd name="connsiteX4" fmla="*/ 0 w 14188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18844" h="262127">
                <a:moveTo>
                  <a:pt x="0" y="262127"/>
                </a:moveTo>
                <a:lnTo>
                  <a:pt x="1418844" y="262127"/>
                </a:lnTo>
                <a:lnTo>
                  <a:pt x="141884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2074163" cy="262127"/>
          </a:xfrm>
          <a:custGeom>
            <a:avLst/>
            <a:gdLst>
              <a:gd name="connsiteX0" fmla="*/ 0 w 2074163"/>
              <a:gd name="connsiteY0" fmla="*/ 262127 h 262127"/>
              <a:gd name="connsiteX1" fmla="*/ 2074163 w 2074163"/>
              <a:gd name="connsiteY1" fmla="*/ 262127 h 262127"/>
              <a:gd name="connsiteX2" fmla="*/ 2074163 w 2074163"/>
              <a:gd name="connsiteY2" fmla="*/ 0 h 262127"/>
              <a:gd name="connsiteX3" fmla="*/ 0 w 2074163"/>
              <a:gd name="connsiteY3" fmla="*/ 0 h 262127"/>
              <a:gd name="connsiteX4" fmla="*/ 0 w 207416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4163" h="262127">
                <a:moveTo>
                  <a:pt x="0" y="262127"/>
                </a:moveTo>
                <a:lnTo>
                  <a:pt x="2074163" y="262127"/>
                </a:lnTo>
                <a:lnTo>
                  <a:pt x="2074163"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2139696" cy="262127"/>
          </a:xfrm>
          <a:custGeom>
            <a:avLst/>
            <a:gdLst>
              <a:gd name="connsiteX0" fmla="*/ 0 w 2139696"/>
              <a:gd name="connsiteY0" fmla="*/ 262127 h 262127"/>
              <a:gd name="connsiteX1" fmla="*/ 2139696 w 2139696"/>
              <a:gd name="connsiteY1" fmla="*/ 262127 h 262127"/>
              <a:gd name="connsiteX2" fmla="*/ 2139696 w 2139696"/>
              <a:gd name="connsiteY2" fmla="*/ 0 h 262127"/>
              <a:gd name="connsiteX3" fmla="*/ 0 w 2139696"/>
              <a:gd name="connsiteY3" fmla="*/ 0 h 262127"/>
              <a:gd name="connsiteX4" fmla="*/ 0 w 213969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9696" h="262127">
                <a:moveTo>
                  <a:pt x="0" y="262127"/>
                </a:moveTo>
                <a:lnTo>
                  <a:pt x="2139696" y="262127"/>
                </a:lnTo>
                <a:lnTo>
                  <a:pt x="2139696"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424684" cy="260603"/>
          </a:xfrm>
          <a:custGeom>
            <a:avLst/>
            <a:gdLst>
              <a:gd name="connsiteX0" fmla="*/ 0 w 2424684"/>
              <a:gd name="connsiteY0" fmla="*/ 260603 h 260603"/>
              <a:gd name="connsiteX1" fmla="*/ 2424684 w 2424684"/>
              <a:gd name="connsiteY1" fmla="*/ 260603 h 260603"/>
              <a:gd name="connsiteX2" fmla="*/ 2424684 w 2424684"/>
              <a:gd name="connsiteY2" fmla="*/ 0 h 260603"/>
              <a:gd name="connsiteX3" fmla="*/ 0 w 2424684"/>
              <a:gd name="connsiteY3" fmla="*/ 0 h 260603"/>
              <a:gd name="connsiteX4" fmla="*/ 0 w 242468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24684" h="260603">
                <a:moveTo>
                  <a:pt x="0" y="260603"/>
                </a:moveTo>
                <a:lnTo>
                  <a:pt x="2424684" y="260603"/>
                </a:lnTo>
                <a:lnTo>
                  <a:pt x="242468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867400" y="2006600"/>
            <a:ext cx="762000" cy="2336800"/>
          </a:xfrm>
          <a:prstGeom prst="rect">
            <a:avLst/>
          </a:prstGeom>
          <a:noFill/>
        </p:spPr>
        <p:txBody>
          <a:bodyPr wrap="none" lIns="0" tIns="0" rIns="0" rtlCol="0">
            <a:spAutoFit/>
          </a:bodyPr>
          <a:lstStyle/>
          <a:p>
            <a:pPr>
              <a:lnSpc>
                <a:spcPts val="11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sz="1200" b="1" dirty="0" smtClean="0">
                <a:solidFill>
                  <a:srgbClr val="FFFFFF"/>
                </a:solidFill>
                <a:latin typeface="Times New Roman" pitchFamily="18" charset="0"/>
                <a:cs typeface="Times New Roman" pitchFamily="18" charset="0"/>
              </a:rPr>
              <a:t>0.5%</a:t>
            </a:r>
          </a:p>
        </p:txBody>
      </p:sp>
      <p:sp>
        <p:nvSpPr>
          <p:cNvPr id="1026" name="TextBox 1"/>
          <p:cNvSpPr txBox="1"/>
          <p:nvPr/>
        </p:nvSpPr>
        <p:spPr>
          <a:xfrm>
            <a:off x="6934200" y="1270000"/>
            <a:ext cx="406400" cy="495300"/>
          </a:xfrm>
          <a:prstGeom prst="rect">
            <a:avLst/>
          </a:prstGeom>
          <a:noFill/>
        </p:spPr>
        <p:txBody>
          <a:bodyPr wrap="none" lIns="0" tIns="0" rIns="0" rtlCol="0">
            <a:spAutoFit/>
          </a:bodyPr>
          <a:lstStyle/>
          <a:p>
            <a:pPr>
              <a:lnSpc>
                <a:spcPts val="1100"/>
              </a:lnSpc>
              <a:tabLst>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1000"/>
              </a:lnSpc>
            </a:pPr>
            <a:endParaRPr lang="en-US" altLang="zh-CN" dirty="0" smtClean="0"/>
          </a:p>
          <a:p>
            <a:pPr>
              <a:lnSpc>
                <a:spcPts val="1800"/>
              </a:lnSpc>
              <a:tabLst>
                <a:tab pos="63500" algn="l"/>
              </a:tabLst>
            </a:pPr>
            <a:r>
              <a:rPr lang="en-US" altLang="zh-CN" sz="1202" b="1" dirty="0" smtClean="0">
                <a:solidFill>
                  <a:srgbClr val="FFFFFF"/>
                </a:solidFill>
                <a:latin typeface="Times New Roman" pitchFamily="18" charset="0"/>
                <a:cs typeface="Times New Roman" pitchFamily="18" charset="0"/>
              </a:rPr>
              <a:t>1.0%</a:t>
            </a:r>
          </a:p>
        </p:txBody>
      </p:sp>
      <p:sp>
        <p:nvSpPr>
          <p:cNvPr id="1028" name="TextBox 1"/>
          <p:cNvSpPr txBox="1"/>
          <p:nvPr/>
        </p:nvSpPr>
        <p:spPr>
          <a:xfrm>
            <a:off x="72898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29"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英语流利说</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百词斩</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猿题库</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作业帮</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小伴龙</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学霸君</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学习宝</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宝贝听听</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沪江开心词场</a:t>
            </a:r>
          </a:p>
        </p:txBody>
      </p:sp>
      <p:sp>
        <p:nvSpPr>
          <p:cNvPr id="1030" name="TextBox 1"/>
          <p:cNvSpPr txBox="1"/>
          <p:nvPr/>
        </p:nvSpPr>
        <p:spPr>
          <a:xfrm>
            <a:off x="4445000" y="850900"/>
            <a:ext cx="6985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超级课程表</a:t>
            </a:r>
          </a:p>
        </p:txBody>
      </p:sp>
      <p:sp>
        <p:nvSpPr>
          <p:cNvPr id="1031" name="TextBox 1"/>
          <p:cNvSpPr txBox="1"/>
          <p:nvPr/>
        </p:nvSpPr>
        <p:spPr>
          <a:xfrm>
            <a:off x="47244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月移动教育应用用户覆盖比例</a:t>
            </a:r>
            <a:r>
              <a:rPr lang="en-US" altLang="zh-CN" sz="1200" b="1" dirty="0" smtClean="0">
                <a:solidFill>
                  <a:srgbClr val="585E79"/>
                </a:solidFill>
                <a:latin typeface="Tahoma" pitchFamily="18" charset="0"/>
                <a:cs typeface="Tahoma" pitchFamily="18" charset="0"/>
              </a:rPr>
              <a:t>TOP10</a:t>
            </a:r>
          </a:p>
        </p:txBody>
      </p:sp>
      <p:sp>
        <p:nvSpPr>
          <p:cNvPr id="1032"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细分行业应用盘点——移动教育</a:t>
            </a:r>
          </a:p>
        </p:txBody>
      </p:sp>
      <p:sp>
        <p:nvSpPr>
          <p:cNvPr id="1033"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4"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移动教育行业用户覆盖比例最高为超</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级课程表，其次是英语流利说，总体</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来看，该行业用户覆盖率还普遍较</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低，仍有较大发展空间。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39534" y="230177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862569" y="230177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39534" y="272976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862569" y="272976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39534" y="3157626"/>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862569" y="3157626"/>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39534" y="3585616"/>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862569" y="3585616"/>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39534" y="401354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862569" y="401354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48282" y="2073592"/>
            <a:ext cx="57150" cy="2168207"/>
          </a:xfrm>
          <a:custGeom>
            <a:avLst/>
            <a:gdLst>
              <a:gd name="connsiteX0" fmla="*/ 14287 w 57150"/>
              <a:gd name="connsiteY0" fmla="*/ 14287 h 2168207"/>
              <a:gd name="connsiteX1" fmla="*/ 14287 w 57150"/>
              <a:gd name="connsiteY1" fmla="*/ 2153920 h 2168207"/>
            </a:gdLst>
            <a:ahLst/>
            <a:cxnLst>
              <a:cxn ang="0">
                <a:pos x="connsiteX0" y="connsiteY0"/>
              </a:cxn>
              <a:cxn ang="1">
                <a:pos x="connsiteX1" y="connsiteY1"/>
              </a:cxn>
            </a:cxnLst>
            <a:rect l="l" t="t" r="r" b="b"/>
            <a:pathLst>
              <a:path w="57150" h="2168207">
                <a:moveTo>
                  <a:pt x="14287" y="14287"/>
                </a:moveTo>
                <a:lnTo>
                  <a:pt x="14287" y="2153920"/>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63041" y="3890517"/>
            <a:ext cx="5983732" cy="21844"/>
          </a:xfrm>
          <a:custGeom>
            <a:avLst/>
            <a:gdLst>
              <a:gd name="connsiteX0" fmla="*/ 6350 w 5983732"/>
              <a:gd name="connsiteY0" fmla="*/ 6350 h 21844"/>
              <a:gd name="connsiteX1" fmla="*/ 5977381 w 5983732"/>
              <a:gd name="connsiteY1" fmla="*/ 6350 h 21844"/>
            </a:gdLst>
            <a:ahLst/>
            <a:cxnLst>
              <a:cxn ang="0">
                <a:pos x="connsiteX0" y="connsiteY0"/>
              </a:cxn>
              <a:cxn ang="1">
                <a:pos x="connsiteX1" y="connsiteY1"/>
              </a:cxn>
            </a:cxnLst>
            <a:rect l="l" t="t" r="r" b="b"/>
            <a:pathLst>
              <a:path w="5983732" h="21844">
                <a:moveTo>
                  <a:pt x="6350" y="6350"/>
                </a:moveTo>
                <a:lnTo>
                  <a:pt x="5977381"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05611" y="2153411"/>
            <a:ext cx="5498591" cy="1498092"/>
          </a:xfrm>
          <a:custGeom>
            <a:avLst/>
            <a:gdLst>
              <a:gd name="connsiteX0" fmla="*/ 13716 w 5498591"/>
              <a:gd name="connsiteY0" fmla="*/ 1484376 h 1498092"/>
              <a:gd name="connsiteX1" fmla="*/ 510540 w 5498591"/>
              <a:gd name="connsiteY1" fmla="*/ 1322832 h 1498092"/>
              <a:gd name="connsiteX2" fmla="*/ 1008888 w 5498591"/>
              <a:gd name="connsiteY2" fmla="*/ 1062227 h 1498092"/>
              <a:gd name="connsiteX3" fmla="*/ 1505711 w 5498591"/>
              <a:gd name="connsiteY3" fmla="*/ 1103376 h 1498092"/>
              <a:gd name="connsiteX4" fmla="*/ 2002536 w 5498591"/>
              <a:gd name="connsiteY4" fmla="*/ 1155191 h 1498092"/>
              <a:gd name="connsiteX5" fmla="*/ 2500883 w 5498591"/>
              <a:gd name="connsiteY5" fmla="*/ 1175003 h 1498092"/>
              <a:gd name="connsiteX6" fmla="*/ 2997708 w 5498591"/>
              <a:gd name="connsiteY6" fmla="*/ 1191767 h 1498092"/>
              <a:gd name="connsiteX7" fmla="*/ 3496055 w 5498591"/>
              <a:gd name="connsiteY7" fmla="*/ 1094232 h 1498092"/>
              <a:gd name="connsiteX8" fmla="*/ 3992879 w 5498591"/>
              <a:gd name="connsiteY8" fmla="*/ 594360 h 1498092"/>
              <a:gd name="connsiteX9" fmla="*/ 4491228 w 5498591"/>
              <a:gd name="connsiteY9" fmla="*/ 163067 h 1498092"/>
              <a:gd name="connsiteX10" fmla="*/ 4988052 w 5498591"/>
              <a:gd name="connsiteY10" fmla="*/ 54864 h 1498092"/>
              <a:gd name="connsiteX11" fmla="*/ 5484876 w 5498591"/>
              <a:gd name="connsiteY11" fmla="*/ 13716 h 14980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498092">
                <a:moveTo>
                  <a:pt x="13716" y="1484376"/>
                </a:moveTo>
                <a:lnTo>
                  <a:pt x="510540" y="1322832"/>
                </a:lnTo>
                <a:lnTo>
                  <a:pt x="1008888" y="1062227"/>
                </a:lnTo>
                <a:lnTo>
                  <a:pt x="1505711" y="1103376"/>
                </a:lnTo>
                <a:lnTo>
                  <a:pt x="2002536" y="1155191"/>
                </a:lnTo>
                <a:lnTo>
                  <a:pt x="2500883" y="1175003"/>
                </a:lnTo>
                <a:lnTo>
                  <a:pt x="2997708" y="1191767"/>
                </a:lnTo>
                <a:lnTo>
                  <a:pt x="3496055" y="1094232"/>
                </a:lnTo>
                <a:lnTo>
                  <a:pt x="3992879" y="594360"/>
                </a:lnTo>
                <a:lnTo>
                  <a:pt x="4491228" y="163067"/>
                </a:lnTo>
                <a:lnTo>
                  <a:pt x="4988052" y="54864"/>
                </a:lnTo>
                <a:lnTo>
                  <a:pt x="548487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05611" y="2234183"/>
            <a:ext cx="5498591" cy="995172"/>
          </a:xfrm>
          <a:custGeom>
            <a:avLst/>
            <a:gdLst>
              <a:gd name="connsiteX0" fmla="*/ 13716 w 5498591"/>
              <a:gd name="connsiteY0" fmla="*/ 981455 h 995172"/>
              <a:gd name="connsiteX1" fmla="*/ 510540 w 5498591"/>
              <a:gd name="connsiteY1" fmla="*/ 790955 h 995172"/>
              <a:gd name="connsiteX2" fmla="*/ 1008888 w 5498591"/>
              <a:gd name="connsiteY2" fmla="*/ 641604 h 995172"/>
              <a:gd name="connsiteX3" fmla="*/ 1505711 w 5498591"/>
              <a:gd name="connsiteY3" fmla="*/ 647700 h 995172"/>
              <a:gd name="connsiteX4" fmla="*/ 2002536 w 5498591"/>
              <a:gd name="connsiteY4" fmla="*/ 620267 h 995172"/>
              <a:gd name="connsiteX5" fmla="*/ 2500883 w 5498591"/>
              <a:gd name="connsiteY5" fmla="*/ 478536 h 995172"/>
              <a:gd name="connsiteX6" fmla="*/ 2997708 w 5498591"/>
              <a:gd name="connsiteY6" fmla="*/ 309372 h 995172"/>
              <a:gd name="connsiteX7" fmla="*/ 3496055 w 5498591"/>
              <a:gd name="connsiteY7" fmla="*/ 242316 h 995172"/>
              <a:gd name="connsiteX8" fmla="*/ 3992879 w 5498591"/>
              <a:gd name="connsiteY8" fmla="*/ 294132 h 995172"/>
              <a:gd name="connsiteX9" fmla="*/ 4491228 w 5498591"/>
              <a:gd name="connsiteY9" fmla="*/ 134111 h 995172"/>
              <a:gd name="connsiteX10" fmla="*/ 4988052 w 5498591"/>
              <a:gd name="connsiteY10" fmla="*/ 13716 h 995172"/>
              <a:gd name="connsiteX11" fmla="*/ 5484876 w 5498591"/>
              <a:gd name="connsiteY11" fmla="*/ 137160 h 9951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995172">
                <a:moveTo>
                  <a:pt x="13716" y="981455"/>
                </a:moveTo>
                <a:lnTo>
                  <a:pt x="510540" y="790955"/>
                </a:lnTo>
                <a:lnTo>
                  <a:pt x="1008888" y="641604"/>
                </a:lnTo>
                <a:lnTo>
                  <a:pt x="1505711" y="647700"/>
                </a:lnTo>
                <a:lnTo>
                  <a:pt x="2002536" y="620267"/>
                </a:lnTo>
                <a:lnTo>
                  <a:pt x="2500883" y="478536"/>
                </a:lnTo>
                <a:lnTo>
                  <a:pt x="2997708" y="309372"/>
                </a:lnTo>
                <a:lnTo>
                  <a:pt x="3496055" y="242316"/>
                </a:lnTo>
                <a:lnTo>
                  <a:pt x="3992879" y="294132"/>
                </a:lnTo>
                <a:lnTo>
                  <a:pt x="4491228" y="134111"/>
                </a:lnTo>
                <a:lnTo>
                  <a:pt x="4988052" y="13716"/>
                </a:lnTo>
                <a:lnTo>
                  <a:pt x="5484876" y="137160"/>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05611" y="2409444"/>
            <a:ext cx="5498591" cy="1072896"/>
          </a:xfrm>
          <a:custGeom>
            <a:avLst/>
            <a:gdLst>
              <a:gd name="connsiteX0" fmla="*/ 13716 w 5498591"/>
              <a:gd name="connsiteY0" fmla="*/ 1059179 h 1072896"/>
              <a:gd name="connsiteX1" fmla="*/ 510540 w 5498591"/>
              <a:gd name="connsiteY1" fmla="*/ 958596 h 1072896"/>
              <a:gd name="connsiteX2" fmla="*/ 1008888 w 5498591"/>
              <a:gd name="connsiteY2" fmla="*/ 818388 h 1072896"/>
              <a:gd name="connsiteX3" fmla="*/ 1505711 w 5498591"/>
              <a:gd name="connsiteY3" fmla="*/ 816863 h 1072896"/>
              <a:gd name="connsiteX4" fmla="*/ 2002536 w 5498591"/>
              <a:gd name="connsiteY4" fmla="*/ 800100 h 1072896"/>
              <a:gd name="connsiteX5" fmla="*/ 2500883 w 5498591"/>
              <a:gd name="connsiteY5" fmla="*/ 746760 h 1072896"/>
              <a:gd name="connsiteX6" fmla="*/ 2997708 w 5498591"/>
              <a:gd name="connsiteY6" fmla="*/ 669035 h 1072896"/>
              <a:gd name="connsiteX7" fmla="*/ 3496055 w 5498591"/>
              <a:gd name="connsiteY7" fmla="*/ 542544 h 1072896"/>
              <a:gd name="connsiteX8" fmla="*/ 3992879 w 5498591"/>
              <a:gd name="connsiteY8" fmla="*/ 431291 h 1072896"/>
              <a:gd name="connsiteX9" fmla="*/ 4491228 w 5498591"/>
              <a:gd name="connsiteY9" fmla="*/ 176783 h 1072896"/>
              <a:gd name="connsiteX10" fmla="*/ 4988052 w 5498591"/>
              <a:gd name="connsiteY10" fmla="*/ 44195 h 1072896"/>
              <a:gd name="connsiteX11" fmla="*/ 5484876 w 5498591"/>
              <a:gd name="connsiteY11" fmla="*/ 13716 h 10728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72896">
                <a:moveTo>
                  <a:pt x="13716" y="1059179"/>
                </a:moveTo>
                <a:lnTo>
                  <a:pt x="510540" y="958596"/>
                </a:lnTo>
                <a:lnTo>
                  <a:pt x="1008888" y="818388"/>
                </a:lnTo>
                <a:lnTo>
                  <a:pt x="1505711" y="816863"/>
                </a:lnTo>
                <a:lnTo>
                  <a:pt x="2002536" y="800100"/>
                </a:lnTo>
                <a:lnTo>
                  <a:pt x="2500883" y="746760"/>
                </a:lnTo>
                <a:lnTo>
                  <a:pt x="2997708" y="669035"/>
                </a:lnTo>
                <a:lnTo>
                  <a:pt x="3496055" y="542544"/>
                </a:lnTo>
                <a:lnTo>
                  <a:pt x="3992879" y="431291"/>
                </a:lnTo>
                <a:lnTo>
                  <a:pt x="4491228" y="176783"/>
                </a:lnTo>
                <a:lnTo>
                  <a:pt x="4988052" y="44195"/>
                </a:lnTo>
                <a:lnTo>
                  <a:pt x="548487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694432" y="2877311"/>
            <a:ext cx="3509772" cy="1014983"/>
          </a:xfrm>
          <a:custGeom>
            <a:avLst/>
            <a:gdLst>
              <a:gd name="connsiteX0" fmla="*/ 13716 w 3509772"/>
              <a:gd name="connsiteY0" fmla="*/ 1001267 h 1014983"/>
              <a:gd name="connsiteX1" fmla="*/ 512063 w 3509772"/>
              <a:gd name="connsiteY1" fmla="*/ 941832 h 1014983"/>
              <a:gd name="connsiteX2" fmla="*/ 1008888 w 3509772"/>
              <a:gd name="connsiteY2" fmla="*/ 746759 h 1014983"/>
              <a:gd name="connsiteX3" fmla="*/ 1507235 w 3509772"/>
              <a:gd name="connsiteY3" fmla="*/ 618744 h 1014983"/>
              <a:gd name="connsiteX4" fmla="*/ 2004059 w 3509772"/>
              <a:gd name="connsiteY4" fmla="*/ 487679 h 1014983"/>
              <a:gd name="connsiteX5" fmla="*/ 2502408 w 3509772"/>
              <a:gd name="connsiteY5" fmla="*/ 306323 h 1014983"/>
              <a:gd name="connsiteX6" fmla="*/ 2999232 w 3509772"/>
              <a:gd name="connsiteY6" fmla="*/ 141732 h 1014983"/>
              <a:gd name="connsiteX7" fmla="*/ 3496055 w 3509772"/>
              <a:gd name="connsiteY7" fmla="*/ 13716 h 10149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509772" h="1014983">
                <a:moveTo>
                  <a:pt x="13716" y="1001267"/>
                </a:moveTo>
                <a:lnTo>
                  <a:pt x="512063" y="941832"/>
                </a:lnTo>
                <a:lnTo>
                  <a:pt x="1008888" y="746759"/>
                </a:lnTo>
                <a:lnTo>
                  <a:pt x="1507235" y="618744"/>
                </a:lnTo>
                <a:lnTo>
                  <a:pt x="2004059" y="487679"/>
                </a:lnTo>
                <a:lnTo>
                  <a:pt x="2502408" y="306323"/>
                </a:lnTo>
                <a:lnTo>
                  <a:pt x="2999232" y="141732"/>
                </a:lnTo>
                <a:lnTo>
                  <a:pt x="34960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05611" y="3003804"/>
            <a:ext cx="5498591" cy="880871"/>
          </a:xfrm>
          <a:custGeom>
            <a:avLst/>
            <a:gdLst>
              <a:gd name="connsiteX0" fmla="*/ 13716 w 5498591"/>
              <a:gd name="connsiteY0" fmla="*/ 867155 h 880871"/>
              <a:gd name="connsiteX1" fmla="*/ 510540 w 5498591"/>
              <a:gd name="connsiteY1" fmla="*/ 769619 h 880871"/>
              <a:gd name="connsiteX2" fmla="*/ 1008888 w 5498591"/>
              <a:gd name="connsiteY2" fmla="*/ 682751 h 880871"/>
              <a:gd name="connsiteX3" fmla="*/ 1505711 w 5498591"/>
              <a:gd name="connsiteY3" fmla="*/ 580643 h 880871"/>
              <a:gd name="connsiteX4" fmla="*/ 2002536 w 5498591"/>
              <a:gd name="connsiteY4" fmla="*/ 528827 h 880871"/>
              <a:gd name="connsiteX5" fmla="*/ 2500883 w 5498591"/>
              <a:gd name="connsiteY5" fmla="*/ 406907 h 880871"/>
              <a:gd name="connsiteX6" fmla="*/ 2997708 w 5498591"/>
              <a:gd name="connsiteY6" fmla="*/ 361187 h 880871"/>
              <a:gd name="connsiteX7" fmla="*/ 3496055 w 5498591"/>
              <a:gd name="connsiteY7" fmla="*/ 387095 h 880871"/>
              <a:gd name="connsiteX8" fmla="*/ 3992879 w 5498591"/>
              <a:gd name="connsiteY8" fmla="*/ 348995 h 880871"/>
              <a:gd name="connsiteX9" fmla="*/ 4491228 w 5498591"/>
              <a:gd name="connsiteY9" fmla="*/ 153923 h 880871"/>
              <a:gd name="connsiteX10" fmla="*/ 4988052 w 5498591"/>
              <a:gd name="connsiteY10" fmla="*/ 62483 h 880871"/>
              <a:gd name="connsiteX11" fmla="*/ 5484876 w 5498591"/>
              <a:gd name="connsiteY11" fmla="*/ 13716 h 880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880871">
                <a:moveTo>
                  <a:pt x="13716" y="867155"/>
                </a:moveTo>
                <a:lnTo>
                  <a:pt x="510540" y="769619"/>
                </a:lnTo>
                <a:lnTo>
                  <a:pt x="1008888" y="682751"/>
                </a:lnTo>
                <a:lnTo>
                  <a:pt x="1505711" y="580643"/>
                </a:lnTo>
                <a:lnTo>
                  <a:pt x="2002536" y="528827"/>
                </a:lnTo>
                <a:lnTo>
                  <a:pt x="2500883" y="406907"/>
                </a:lnTo>
                <a:lnTo>
                  <a:pt x="2997708" y="361187"/>
                </a:lnTo>
                <a:lnTo>
                  <a:pt x="3496055" y="387095"/>
                </a:lnTo>
                <a:lnTo>
                  <a:pt x="3992879" y="348995"/>
                </a:lnTo>
                <a:lnTo>
                  <a:pt x="4491228" y="153923"/>
                </a:lnTo>
                <a:lnTo>
                  <a:pt x="4988052" y="62483"/>
                </a:lnTo>
                <a:lnTo>
                  <a:pt x="548487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05611" y="3015995"/>
            <a:ext cx="5498591" cy="512064"/>
          </a:xfrm>
          <a:custGeom>
            <a:avLst/>
            <a:gdLst>
              <a:gd name="connsiteX0" fmla="*/ 13716 w 5498591"/>
              <a:gd name="connsiteY0" fmla="*/ 498348 h 512064"/>
              <a:gd name="connsiteX1" fmla="*/ 510540 w 5498591"/>
              <a:gd name="connsiteY1" fmla="*/ 441960 h 512064"/>
              <a:gd name="connsiteX2" fmla="*/ 1008888 w 5498591"/>
              <a:gd name="connsiteY2" fmla="*/ 448056 h 512064"/>
              <a:gd name="connsiteX3" fmla="*/ 1505711 w 5498591"/>
              <a:gd name="connsiteY3" fmla="*/ 467868 h 512064"/>
              <a:gd name="connsiteX4" fmla="*/ 2002536 w 5498591"/>
              <a:gd name="connsiteY4" fmla="*/ 454151 h 512064"/>
              <a:gd name="connsiteX5" fmla="*/ 2500883 w 5498591"/>
              <a:gd name="connsiteY5" fmla="*/ 368807 h 512064"/>
              <a:gd name="connsiteX6" fmla="*/ 2997708 w 5498591"/>
              <a:gd name="connsiteY6" fmla="*/ 252983 h 512064"/>
              <a:gd name="connsiteX7" fmla="*/ 3496055 w 5498591"/>
              <a:gd name="connsiteY7" fmla="*/ 178308 h 512064"/>
              <a:gd name="connsiteX8" fmla="*/ 3992879 w 5498591"/>
              <a:gd name="connsiteY8" fmla="*/ 204216 h 512064"/>
              <a:gd name="connsiteX9" fmla="*/ 4491228 w 5498591"/>
              <a:gd name="connsiteY9" fmla="*/ 109727 h 512064"/>
              <a:gd name="connsiteX10" fmla="*/ 4988052 w 5498591"/>
              <a:gd name="connsiteY10" fmla="*/ 13716 h 512064"/>
              <a:gd name="connsiteX11" fmla="*/ 5484876 w 5498591"/>
              <a:gd name="connsiteY11" fmla="*/ 16764 h 512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12064">
                <a:moveTo>
                  <a:pt x="13716" y="498348"/>
                </a:moveTo>
                <a:lnTo>
                  <a:pt x="510540" y="441960"/>
                </a:lnTo>
                <a:lnTo>
                  <a:pt x="1008888" y="448056"/>
                </a:lnTo>
                <a:lnTo>
                  <a:pt x="1505711" y="467868"/>
                </a:lnTo>
                <a:lnTo>
                  <a:pt x="2002536" y="454151"/>
                </a:lnTo>
                <a:lnTo>
                  <a:pt x="2500883" y="368807"/>
                </a:lnTo>
                <a:lnTo>
                  <a:pt x="2997708" y="252983"/>
                </a:lnTo>
                <a:lnTo>
                  <a:pt x="3496055" y="178308"/>
                </a:lnTo>
                <a:lnTo>
                  <a:pt x="3992879" y="204216"/>
                </a:lnTo>
                <a:lnTo>
                  <a:pt x="4491228" y="109727"/>
                </a:lnTo>
                <a:lnTo>
                  <a:pt x="4988052" y="13716"/>
                </a:lnTo>
                <a:lnTo>
                  <a:pt x="5484876" y="16764"/>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05611" y="3051048"/>
            <a:ext cx="5498591" cy="853439"/>
          </a:xfrm>
          <a:custGeom>
            <a:avLst/>
            <a:gdLst>
              <a:gd name="connsiteX0" fmla="*/ 13716 w 5498591"/>
              <a:gd name="connsiteY0" fmla="*/ 839723 h 853439"/>
              <a:gd name="connsiteX1" fmla="*/ 510540 w 5498591"/>
              <a:gd name="connsiteY1" fmla="*/ 839723 h 853439"/>
              <a:gd name="connsiteX2" fmla="*/ 1008888 w 5498591"/>
              <a:gd name="connsiteY2" fmla="*/ 835151 h 853439"/>
              <a:gd name="connsiteX3" fmla="*/ 1505711 w 5498591"/>
              <a:gd name="connsiteY3" fmla="*/ 832104 h 853439"/>
              <a:gd name="connsiteX4" fmla="*/ 2002536 w 5498591"/>
              <a:gd name="connsiteY4" fmla="*/ 830580 h 853439"/>
              <a:gd name="connsiteX5" fmla="*/ 2500883 w 5498591"/>
              <a:gd name="connsiteY5" fmla="*/ 760475 h 853439"/>
              <a:gd name="connsiteX6" fmla="*/ 2997708 w 5498591"/>
              <a:gd name="connsiteY6" fmla="*/ 760475 h 853439"/>
              <a:gd name="connsiteX7" fmla="*/ 3496055 w 5498591"/>
              <a:gd name="connsiteY7" fmla="*/ 694943 h 853439"/>
              <a:gd name="connsiteX8" fmla="*/ 3992879 w 5498591"/>
              <a:gd name="connsiteY8" fmla="*/ 528827 h 853439"/>
              <a:gd name="connsiteX9" fmla="*/ 4491228 w 5498591"/>
              <a:gd name="connsiteY9" fmla="*/ 225551 h 853439"/>
              <a:gd name="connsiteX10" fmla="*/ 4988052 w 5498591"/>
              <a:gd name="connsiteY10" fmla="*/ 149351 h 853439"/>
              <a:gd name="connsiteX11" fmla="*/ 5484876 w 5498591"/>
              <a:gd name="connsiteY11" fmla="*/ 13716 h 853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853439">
                <a:moveTo>
                  <a:pt x="13716" y="839723"/>
                </a:moveTo>
                <a:lnTo>
                  <a:pt x="510540" y="839723"/>
                </a:lnTo>
                <a:lnTo>
                  <a:pt x="1008888" y="835151"/>
                </a:lnTo>
                <a:lnTo>
                  <a:pt x="1505711" y="832104"/>
                </a:lnTo>
                <a:lnTo>
                  <a:pt x="2002536" y="830580"/>
                </a:lnTo>
                <a:lnTo>
                  <a:pt x="2500883" y="760475"/>
                </a:lnTo>
                <a:lnTo>
                  <a:pt x="2997708" y="760475"/>
                </a:lnTo>
                <a:lnTo>
                  <a:pt x="3496055" y="694943"/>
                </a:lnTo>
                <a:lnTo>
                  <a:pt x="3992879" y="528827"/>
                </a:lnTo>
                <a:lnTo>
                  <a:pt x="4491228" y="225551"/>
                </a:lnTo>
                <a:lnTo>
                  <a:pt x="4988052" y="149351"/>
                </a:lnTo>
                <a:lnTo>
                  <a:pt x="5484876"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694432" y="3130295"/>
            <a:ext cx="3509772" cy="754379"/>
          </a:xfrm>
          <a:custGeom>
            <a:avLst/>
            <a:gdLst>
              <a:gd name="connsiteX0" fmla="*/ 13716 w 3509772"/>
              <a:gd name="connsiteY0" fmla="*/ 740663 h 754379"/>
              <a:gd name="connsiteX1" fmla="*/ 512063 w 3509772"/>
              <a:gd name="connsiteY1" fmla="*/ 635507 h 754379"/>
              <a:gd name="connsiteX2" fmla="*/ 1008888 w 3509772"/>
              <a:gd name="connsiteY2" fmla="*/ 623316 h 754379"/>
              <a:gd name="connsiteX3" fmla="*/ 1507235 w 3509772"/>
              <a:gd name="connsiteY3" fmla="*/ 623316 h 754379"/>
              <a:gd name="connsiteX4" fmla="*/ 2004059 w 3509772"/>
              <a:gd name="connsiteY4" fmla="*/ 574548 h 754379"/>
              <a:gd name="connsiteX5" fmla="*/ 2502408 w 3509772"/>
              <a:gd name="connsiteY5" fmla="*/ 352044 h 754379"/>
              <a:gd name="connsiteX6" fmla="*/ 2999232 w 3509772"/>
              <a:gd name="connsiteY6" fmla="*/ 35052 h 754379"/>
              <a:gd name="connsiteX7" fmla="*/ 3496055 w 3509772"/>
              <a:gd name="connsiteY7" fmla="*/ 13716 h 754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509772" h="754379">
                <a:moveTo>
                  <a:pt x="13716" y="740663"/>
                </a:moveTo>
                <a:lnTo>
                  <a:pt x="512063" y="635507"/>
                </a:lnTo>
                <a:lnTo>
                  <a:pt x="1008888" y="623316"/>
                </a:lnTo>
                <a:lnTo>
                  <a:pt x="1507235" y="623316"/>
                </a:lnTo>
                <a:lnTo>
                  <a:pt x="2004059" y="574548"/>
                </a:lnTo>
                <a:lnTo>
                  <a:pt x="2502408" y="352044"/>
                </a:lnTo>
                <a:lnTo>
                  <a:pt x="2999232" y="35052"/>
                </a:lnTo>
                <a:lnTo>
                  <a:pt x="3496055" y="13716"/>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05611" y="3058667"/>
            <a:ext cx="5498591" cy="227076"/>
          </a:xfrm>
          <a:custGeom>
            <a:avLst/>
            <a:gdLst>
              <a:gd name="connsiteX0" fmla="*/ 13716 w 5498591"/>
              <a:gd name="connsiteY0" fmla="*/ 213360 h 227076"/>
              <a:gd name="connsiteX1" fmla="*/ 510540 w 5498591"/>
              <a:gd name="connsiteY1" fmla="*/ 106680 h 227076"/>
              <a:gd name="connsiteX2" fmla="*/ 1008888 w 5498591"/>
              <a:gd name="connsiteY2" fmla="*/ 74676 h 227076"/>
              <a:gd name="connsiteX3" fmla="*/ 1505711 w 5498591"/>
              <a:gd name="connsiteY3" fmla="*/ 109727 h 227076"/>
              <a:gd name="connsiteX4" fmla="*/ 2002536 w 5498591"/>
              <a:gd name="connsiteY4" fmla="*/ 161544 h 227076"/>
              <a:gd name="connsiteX5" fmla="*/ 2500883 w 5498591"/>
              <a:gd name="connsiteY5" fmla="*/ 83820 h 227076"/>
              <a:gd name="connsiteX6" fmla="*/ 2997708 w 5498591"/>
              <a:gd name="connsiteY6" fmla="*/ 24383 h 227076"/>
              <a:gd name="connsiteX7" fmla="*/ 3496055 w 5498591"/>
              <a:gd name="connsiteY7" fmla="*/ 65532 h 227076"/>
              <a:gd name="connsiteX8" fmla="*/ 3992879 w 5498591"/>
              <a:gd name="connsiteY8" fmla="*/ 138683 h 227076"/>
              <a:gd name="connsiteX9" fmla="*/ 4491228 w 5498591"/>
              <a:gd name="connsiteY9" fmla="*/ 85344 h 227076"/>
              <a:gd name="connsiteX10" fmla="*/ 4988052 w 5498591"/>
              <a:gd name="connsiteY10" fmla="*/ 13716 h 227076"/>
              <a:gd name="connsiteX11" fmla="*/ 5484876 w 5498591"/>
              <a:gd name="connsiteY11" fmla="*/ 85344 h 227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227076">
                <a:moveTo>
                  <a:pt x="13716" y="213360"/>
                </a:moveTo>
                <a:lnTo>
                  <a:pt x="510540" y="106680"/>
                </a:lnTo>
                <a:lnTo>
                  <a:pt x="1008888" y="74676"/>
                </a:lnTo>
                <a:lnTo>
                  <a:pt x="1505711" y="109727"/>
                </a:lnTo>
                <a:lnTo>
                  <a:pt x="2002536" y="161544"/>
                </a:lnTo>
                <a:lnTo>
                  <a:pt x="2500883" y="83820"/>
                </a:lnTo>
                <a:lnTo>
                  <a:pt x="2997708" y="24383"/>
                </a:lnTo>
                <a:lnTo>
                  <a:pt x="3496055" y="65532"/>
                </a:lnTo>
                <a:lnTo>
                  <a:pt x="3992879" y="138683"/>
                </a:lnTo>
                <a:lnTo>
                  <a:pt x="4491228" y="85344"/>
                </a:lnTo>
                <a:lnTo>
                  <a:pt x="4988052" y="13716"/>
                </a:lnTo>
                <a:lnTo>
                  <a:pt x="5484876" y="85344"/>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05611" y="3169919"/>
            <a:ext cx="5498591" cy="510540"/>
          </a:xfrm>
          <a:custGeom>
            <a:avLst/>
            <a:gdLst>
              <a:gd name="connsiteX0" fmla="*/ 13716 w 5498591"/>
              <a:gd name="connsiteY0" fmla="*/ 496824 h 510540"/>
              <a:gd name="connsiteX1" fmla="*/ 510540 w 5498591"/>
              <a:gd name="connsiteY1" fmla="*/ 455676 h 510540"/>
              <a:gd name="connsiteX2" fmla="*/ 1008888 w 5498591"/>
              <a:gd name="connsiteY2" fmla="*/ 413004 h 510540"/>
              <a:gd name="connsiteX3" fmla="*/ 1505711 w 5498591"/>
              <a:gd name="connsiteY3" fmla="*/ 432816 h 510540"/>
              <a:gd name="connsiteX4" fmla="*/ 2002536 w 5498591"/>
              <a:gd name="connsiteY4" fmla="*/ 437388 h 510540"/>
              <a:gd name="connsiteX5" fmla="*/ 2500883 w 5498591"/>
              <a:gd name="connsiteY5" fmla="*/ 411480 h 510540"/>
              <a:gd name="connsiteX6" fmla="*/ 2997708 w 5498591"/>
              <a:gd name="connsiteY6" fmla="*/ 374904 h 510540"/>
              <a:gd name="connsiteX7" fmla="*/ 3496055 w 5498591"/>
              <a:gd name="connsiteY7" fmla="*/ 384048 h 510540"/>
              <a:gd name="connsiteX8" fmla="*/ 3992879 w 5498591"/>
              <a:gd name="connsiteY8" fmla="*/ 384048 h 510540"/>
              <a:gd name="connsiteX9" fmla="*/ 4491228 w 5498591"/>
              <a:gd name="connsiteY9" fmla="*/ 278892 h 510540"/>
              <a:gd name="connsiteX10" fmla="*/ 4988052 w 5498591"/>
              <a:gd name="connsiteY10" fmla="*/ 138683 h 510540"/>
              <a:gd name="connsiteX11" fmla="*/ 5484876 w 5498591"/>
              <a:gd name="connsiteY11" fmla="*/ 13716 h 5105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10540">
                <a:moveTo>
                  <a:pt x="13716" y="496824"/>
                </a:moveTo>
                <a:lnTo>
                  <a:pt x="510540" y="455676"/>
                </a:lnTo>
                <a:lnTo>
                  <a:pt x="1008888" y="413004"/>
                </a:lnTo>
                <a:lnTo>
                  <a:pt x="1505711" y="432816"/>
                </a:lnTo>
                <a:lnTo>
                  <a:pt x="2002536" y="437388"/>
                </a:lnTo>
                <a:lnTo>
                  <a:pt x="2500883" y="411480"/>
                </a:lnTo>
                <a:lnTo>
                  <a:pt x="2997708" y="374904"/>
                </a:lnTo>
                <a:lnTo>
                  <a:pt x="3496055" y="384048"/>
                </a:lnTo>
                <a:lnTo>
                  <a:pt x="3992879" y="384048"/>
                </a:lnTo>
                <a:lnTo>
                  <a:pt x="4491228" y="278892"/>
                </a:lnTo>
                <a:lnTo>
                  <a:pt x="4988052" y="138683"/>
                </a:lnTo>
                <a:lnTo>
                  <a:pt x="5484876" y="13716"/>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464808" y="21838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464808" y="239725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64808" y="261061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64808" y="282397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64808" y="30388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64808" y="325221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64808" y="346557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64808" y="367893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64808" y="389382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64808" y="41071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6477000" y="1879600"/>
            <a:ext cx="2286000" cy="190500"/>
          </a:xfrm>
          <a:prstGeom prst="rect">
            <a:avLst/>
          </a:prstGeom>
          <a:noFill/>
        </p:spPr>
        <p:txBody>
          <a:bodyPr wrap="none" lIns="0" tIns="0" rIns="0" rtlCol="0">
            <a:spAutoFit/>
          </a:bodyPr>
          <a:lstStyle/>
          <a:p>
            <a:pPr>
              <a:lnSpc>
                <a:spcPts val="1500"/>
              </a:lnSpc>
              <a:tabLst/>
            </a:pPr>
            <a:r>
              <a:rPr lang="en-US" altLang="zh-CN" sz="1202" b="1" dirty="0" smtClean="0">
                <a:solidFill>
                  <a:srgbClr val="FFFFFF"/>
                </a:solidFill>
                <a:latin typeface="Microsoft YaHei UI" pitchFamily="18" charset="0"/>
                <a:cs typeface="Microsoft YaHei UI" pitchFamily="18" charset="0"/>
              </a:rPr>
              <a:t>2014 年1 月-12 月 用户覆盖量增幅</a:t>
            </a:r>
          </a:p>
        </p:txBody>
      </p:sp>
      <p:sp>
        <p:nvSpPr>
          <p:cNvPr id="1031" name="TextBox 1"/>
          <p:cNvSpPr txBox="1"/>
          <p:nvPr/>
        </p:nvSpPr>
        <p:spPr>
          <a:xfrm>
            <a:off x="8115300" y="21082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566.6%</a:t>
            </a:r>
          </a:p>
        </p:txBody>
      </p:sp>
      <p:sp>
        <p:nvSpPr>
          <p:cNvPr id="1032" name="TextBox 1"/>
          <p:cNvSpPr txBox="1"/>
          <p:nvPr/>
        </p:nvSpPr>
        <p:spPr>
          <a:xfrm>
            <a:off x="8077200" y="2324100"/>
            <a:ext cx="508000" cy="1866900"/>
          </a:xfrm>
          <a:prstGeom prst="rect">
            <a:avLst/>
          </a:prstGeom>
          <a:noFill/>
        </p:spPr>
        <p:txBody>
          <a:bodyPr wrap="none" lIns="0" tIns="0" rIns="0" rtlCol="0">
            <a:spAutoFit/>
          </a:bodyPr>
          <a:lstStyle/>
          <a:p>
            <a:pPr>
              <a:lnSpc>
                <a:spcPts val="13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124.0%</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243.9%</a:t>
            </a:r>
          </a:p>
          <a:p>
            <a:pPr>
              <a:lnSpc>
                <a:spcPts val="16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1180.0%</a:t>
            </a:r>
          </a:p>
          <a:p>
            <a:pPr>
              <a:lnSpc>
                <a:spcPts val="1600"/>
              </a:lnSpc>
              <a:tabLst>
                <a:tab pos="38100" algn="l"/>
                <a:tab pos="76200" algn="l"/>
              </a:tabLst>
            </a:pPr>
            <a:r>
              <a:rPr lang="en-US" altLang="zh-CN" sz="998" dirty="0" smtClean="0">
                <a:solidFill>
                  <a:srgbClr val="FF0000"/>
                </a:solidFill>
                <a:latin typeface="Microsoft YaHei UI" pitchFamily="18" charset="0"/>
                <a:cs typeface="Microsoft YaHei UI" pitchFamily="18" charset="0"/>
              </a:rPr>
              <a:t>3231.4%</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125.9%</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867.9%</a:t>
            </a:r>
          </a:p>
          <a:p>
            <a:pPr>
              <a:lnSpc>
                <a:spcPts val="16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2752.9%</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20.4%</a:t>
            </a:r>
          </a:p>
          <a:p>
            <a:pPr>
              <a:lnSpc>
                <a:spcPts val="1600"/>
              </a:lnSpc>
              <a:tabLst>
                <a:tab pos="38100" algn="l"/>
                <a:tab pos="762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209.4%</a:t>
            </a:r>
          </a:p>
        </p:txBody>
      </p:sp>
      <p:sp>
        <p:nvSpPr>
          <p:cNvPr id="1033" name="TextBox 1"/>
          <p:cNvSpPr txBox="1"/>
          <p:nvPr/>
        </p:nvSpPr>
        <p:spPr>
          <a:xfrm>
            <a:off x="5981700" y="19177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0.45</a:t>
            </a:r>
          </a:p>
        </p:txBody>
      </p:sp>
      <p:sp>
        <p:nvSpPr>
          <p:cNvPr id="1034" name="TextBox 1"/>
          <p:cNvSpPr txBox="1"/>
          <p:nvPr/>
        </p:nvSpPr>
        <p:spPr>
          <a:xfrm>
            <a:off x="6743700" y="2095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超级课程表</a:t>
            </a:r>
          </a:p>
        </p:txBody>
      </p:sp>
      <p:sp>
        <p:nvSpPr>
          <p:cNvPr id="1035" name="TextBox 1"/>
          <p:cNvSpPr txBox="1"/>
          <p:nvPr/>
        </p:nvSpPr>
        <p:spPr>
          <a:xfrm>
            <a:off x="6743700" y="2311400"/>
            <a:ext cx="749300" cy="1866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英语流利说</a:t>
            </a:r>
          </a:p>
          <a:p>
            <a:pPr>
              <a:lnSpc>
                <a:spcPts val="1600"/>
              </a:lnSpc>
              <a:tabLst/>
            </a:pPr>
            <a:r>
              <a:rPr lang="en-US" altLang="zh-CN" sz="996" dirty="0" smtClean="0">
                <a:solidFill>
                  <a:srgbClr val="8087A4"/>
                </a:solidFill>
                <a:latin typeface="Microsoft YaHei UI" pitchFamily="18" charset="0"/>
                <a:cs typeface="Microsoft YaHei UI" pitchFamily="18" charset="0"/>
              </a:rPr>
              <a:t>百词斩</a:t>
            </a:r>
          </a:p>
          <a:p>
            <a:pPr>
              <a:lnSpc>
                <a:spcPts val="1600"/>
              </a:lnSpc>
              <a:tabLst/>
            </a:pPr>
            <a:r>
              <a:rPr lang="en-US" altLang="zh-CN" sz="996" dirty="0" smtClean="0">
                <a:solidFill>
                  <a:srgbClr val="8087A4"/>
                </a:solidFill>
                <a:latin typeface="Microsoft YaHei UI" pitchFamily="18" charset="0"/>
                <a:cs typeface="Microsoft YaHei UI" pitchFamily="18" charset="0"/>
              </a:rPr>
              <a:t>猿题库</a:t>
            </a:r>
          </a:p>
          <a:p>
            <a:pPr>
              <a:lnSpc>
                <a:spcPts val="1600"/>
              </a:lnSpc>
              <a:tabLst/>
            </a:pPr>
            <a:r>
              <a:rPr lang="en-US" altLang="zh-CN" sz="996" dirty="0" smtClean="0">
                <a:solidFill>
                  <a:srgbClr val="8087A4"/>
                </a:solidFill>
                <a:latin typeface="Microsoft YaHei UI" pitchFamily="18" charset="0"/>
                <a:cs typeface="Microsoft YaHei UI" pitchFamily="18" charset="0"/>
              </a:rPr>
              <a:t>作业帮</a:t>
            </a:r>
          </a:p>
          <a:p>
            <a:pPr>
              <a:lnSpc>
                <a:spcPts val="1600"/>
              </a:lnSpc>
              <a:tabLst/>
            </a:pPr>
            <a:r>
              <a:rPr lang="en-US" altLang="zh-CN" sz="996" dirty="0" smtClean="0">
                <a:solidFill>
                  <a:srgbClr val="8087A4"/>
                </a:solidFill>
                <a:latin typeface="Microsoft YaHei UI" pitchFamily="18" charset="0"/>
                <a:cs typeface="Microsoft YaHei UI" pitchFamily="18" charset="0"/>
              </a:rPr>
              <a:t>小伴龙</a:t>
            </a:r>
          </a:p>
          <a:p>
            <a:pPr>
              <a:lnSpc>
                <a:spcPts val="1600"/>
              </a:lnSpc>
              <a:tabLst/>
            </a:pPr>
            <a:r>
              <a:rPr lang="en-US" altLang="zh-CN" sz="996" dirty="0" smtClean="0">
                <a:solidFill>
                  <a:srgbClr val="8087A4"/>
                </a:solidFill>
                <a:latin typeface="Microsoft YaHei UI" pitchFamily="18" charset="0"/>
                <a:cs typeface="Microsoft YaHei UI" pitchFamily="18" charset="0"/>
              </a:rPr>
              <a:t>学霸君</a:t>
            </a:r>
          </a:p>
          <a:p>
            <a:pPr>
              <a:lnSpc>
                <a:spcPts val="1600"/>
              </a:lnSpc>
              <a:tabLst/>
            </a:pPr>
            <a:r>
              <a:rPr lang="en-US" altLang="zh-CN" sz="996" dirty="0" smtClean="0">
                <a:solidFill>
                  <a:srgbClr val="8087A4"/>
                </a:solidFill>
                <a:latin typeface="Microsoft YaHei UI" pitchFamily="18" charset="0"/>
                <a:cs typeface="Microsoft YaHei UI" pitchFamily="18" charset="0"/>
              </a:rPr>
              <a:t>学习宝</a:t>
            </a:r>
          </a:p>
          <a:p>
            <a:pPr>
              <a:lnSpc>
                <a:spcPts val="1600"/>
              </a:lnSpc>
              <a:tabLst/>
            </a:pPr>
            <a:r>
              <a:rPr lang="en-US" altLang="zh-CN" sz="996" dirty="0" smtClean="0">
                <a:solidFill>
                  <a:srgbClr val="8087A4"/>
                </a:solidFill>
                <a:latin typeface="Microsoft YaHei UI" pitchFamily="18" charset="0"/>
                <a:cs typeface="Microsoft YaHei UI" pitchFamily="18" charset="0"/>
              </a:rPr>
              <a:t>宝贝听听</a:t>
            </a:r>
          </a:p>
          <a:p>
            <a:pPr>
              <a:lnSpc>
                <a:spcPts val="1600"/>
              </a:lnSpc>
              <a:tabLst/>
            </a:pPr>
            <a:r>
              <a:rPr lang="en-US" altLang="zh-CN" sz="996" dirty="0" smtClean="0">
                <a:solidFill>
                  <a:srgbClr val="8087A4"/>
                </a:solidFill>
                <a:latin typeface="Microsoft YaHei UI" pitchFamily="18" charset="0"/>
                <a:cs typeface="Microsoft YaHei UI" pitchFamily="18" charset="0"/>
              </a:rPr>
              <a:t>沪江开心词场</a:t>
            </a:r>
          </a:p>
        </p:txBody>
      </p:sp>
      <p:sp>
        <p:nvSpPr>
          <p:cNvPr id="1036" name="TextBox 1"/>
          <p:cNvSpPr txBox="1"/>
          <p:nvPr/>
        </p:nvSpPr>
        <p:spPr>
          <a:xfrm>
            <a:off x="508000" y="2286000"/>
            <a:ext cx="5905500" cy="18542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单位：亿台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286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393700" y="254000"/>
            <a:ext cx="7708900" cy="1447800"/>
          </a:xfrm>
          <a:prstGeom prst="rect">
            <a:avLst/>
          </a:prstGeom>
          <a:noFill/>
        </p:spPr>
        <p:txBody>
          <a:bodyPr wrap="none" lIns="0" tIns="0" rIns="0" rtlCol="0">
            <a:spAutoFit/>
          </a:bodyPr>
          <a:lstStyle/>
          <a:p>
            <a:pPr>
              <a:lnSpc>
                <a:spcPts val="1400"/>
              </a:lnSpc>
              <a:tabLst>
                <a:tab pos="241300" algn="l"/>
                <a:tab pos="1397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 pos="1397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移动教育类应用中，超级课程表用户覆盖量居首，作业帮、学习宝和猿题库用户覆盖量增速较快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397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移动教育类应用用户覆盖量TOP10增长趋势</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1689100" y="1778000"/>
            <a:ext cx="876300" cy="9017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3314700" y="1778000"/>
            <a:ext cx="889000" cy="8890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5041900" y="1752600"/>
            <a:ext cx="889000" cy="901700"/>
          </a:xfrm>
          <a:prstGeom prst="rect">
            <a:avLst/>
          </a:prstGeom>
          <a:noFill/>
        </p:spPr>
      </p:pic>
      <p:pic>
        <p:nvPicPr>
          <p:cNvPr id="9" name="Picture 3"/>
          <p:cNvPicPr>
            <a:picLocks noChangeAspect="1" noChangeArrowheads="1"/>
          </p:cNvPicPr>
          <p:nvPr/>
        </p:nvPicPr>
        <p:blipFill>
          <a:blip r:embed="rId6"/>
          <a:srcRect/>
          <a:stretch>
            <a:fillRect/>
          </a:stretch>
        </p:blipFill>
        <p:spPr bwMode="auto">
          <a:xfrm>
            <a:off x="6692900" y="1778000"/>
            <a:ext cx="889000" cy="901700"/>
          </a:xfrm>
          <a:prstGeom prst="rect">
            <a:avLst/>
          </a:prstGeom>
          <a:noFill/>
        </p:spPr>
      </p:pic>
      <p:sp>
        <p:nvSpPr>
          <p:cNvPr id="2" name="TextBox 1"/>
          <p:cNvSpPr txBox="1"/>
          <p:nvPr/>
        </p:nvSpPr>
        <p:spPr>
          <a:xfrm>
            <a:off x="393700" y="254000"/>
            <a:ext cx="81534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a:t>
            </a:r>
            <a:r>
              <a:rPr lang="en-US" altLang="zh-CN" sz="1403" b="1" dirty="0" smtClean="0">
                <a:solidFill>
                  <a:srgbClr val="1B88EA"/>
                </a:solidFill>
                <a:latin typeface="Tahoma" pitchFamily="18" charset="0"/>
                <a:cs typeface="Tahoma" pitchFamily="18" charset="0"/>
              </a:rPr>
              <a:t>K12</a:t>
            </a:r>
            <a:r>
              <a:rPr lang="en-US" altLang="zh-CN" sz="1403" b="1" dirty="0" smtClean="0">
                <a:solidFill>
                  <a:srgbClr val="1B88EA"/>
                </a:solidFill>
                <a:latin typeface="Microsoft YaHei UI" pitchFamily="18" charset="0"/>
                <a:cs typeface="Microsoft YaHei UI" pitchFamily="18" charset="0"/>
              </a:rPr>
              <a:t>教育类创新型应用发展迅速，百度旗下作业帮，以及学霸君、猿题</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库、学习宝等应用在今年内都有亮眼表现，用户量成倍数增长</a:t>
            </a:r>
          </a:p>
        </p:txBody>
      </p:sp>
      <p:sp>
        <p:nvSpPr>
          <p:cNvPr id="1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4800600" y="2806700"/>
            <a:ext cx="1371600" cy="1270000"/>
          </a:xfrm>
          <a:prstGeom prst="rect">
            <a:avLst/>
          </a:prstGeom>
          <a:noFill/>
        </p:spPr>
        <p:txBody>
          <a:bodyPr wrap="none" lIns="0" tIns="0" rIns="0" rtlCol="0">
            <a:spAutoFit/>
          </a:bodyPr>
          <a:lstStyle/>
          <a:p>
            <a:pPr>
              <a:lnSpc>
                <a:spcPts val="1800"/>
              </a:lnSpc>
              <a:tabLst>
                <a:tab pos="330200" algn="l"/>
                <a:tab pos="381000" algn="l"/>
                <a:tab pos="4191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猿题库</a:t>
            </a:r>
          </a:p>
          <a:p>
            <a:pPr>
              <a:lnSpc>
                <a:spcPts val="1400"/>
              </a:lnSpc>
              <a:tabLst>
                <a:tab pos="330200" algn="l"/>
                <a:tab pos="381000" algn="l"/>
                <a:tab pos="419100" algn="l"/>
              </a:tabLst>
            </a:pPr>
            <a:r>
              <a:rPr lang="en-US" altLang="zh-CN" sz="1200" dirty="0" smtClean="0">
                <a:solidFill>
                  <a:srgbClr val="404040"/>
                </a:solidFill>
                <a:latin typeface="Microsoft YaHei UI" pitchFamily="18" charset="0"/>
                <a:cs typeface="Microsoft YaHei UI" pitchFamily="18" charset="0"/>
              </a:rPr>
              <a:t>包括初高中全部知识</a:t>
            </a:r>
          </a:p>
          <a:p>
            <a:pPr>
              <a:lnSpc>
                <a:spcPts val="1400"/>
              </a:lnSpc>
              <a:tabLst>
                <a:tab pos="330200" algn="l"/>
                <a:tab pos="381000" algn="l"/>
                <a:tab pos="419100" algn="l"/>
              </a:tabLst>
            </a:pPr>
            <a:r>
              <a:rPr lang="en-US" altLang="zh-CN" sz="1200" dirty="0" smtClean="0">
                <a:solidFill>
                  <a:srgbClr val="404040"/>
                </a:solidFill>
                <a:latin typeface="Microsoft YaHei UI" pitchFamily="18" charset="0"/>
                <a:cs typeface="Microsoft YaHei UI" pitchFamily="18" charset="0"/>
              </a:rPr>
              <a:t>点，可在线做题评测</a:t>
            </a:r>
          </a:p>
          <a:p>
            <a:pPr>
              <a:lnSpc>
                <a:spcPts val="1000"/>
              </a:lnSpc>
            </a:pPr>
            <a:endParaRPr lang="en-US" altLang="zh-CN" dirty="0" smtClean="0"/>
          </a:p>
          <a:p>
            <a:pPr>
              <a:lnSpc>
                <a:spcPts val="2100"/>
              </a:lnSpc>
              <a:tabLst>
                <a:tab pos="330200" algn="l"/>
                <a:tab pos="381000" algn="l"/>
                <a:tab pos="4191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30200" algn="l"/>
                <a:tab pos="381000" algn="l"/>
                <a:tab pos="4191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53倍</a:t>
            </a:r>
          </a:p>
        </p:txBody>
      </p:sp>
      <p:sp>
        <p:nvSpPr>
          <p:cNvPr id="12" name="TextBox 1"/>
          <p:cNvSpPr txBox="1"/>
          <p:nvPr/>
        </p:nvSpPr>
        <p:spPr>
          <a:xfrm>
            <a:off x="1435100" y="2806700"/>
            <a:ext cx="1371600" cy="1270000"/>
          </a:xfrm>
          <a:prstGeom prst="rect">
            <a:avLst/>
          </a:prstGeom>
          <a:noFill/>
        </p:spPr>
        <p:txBody>
          <a:bodyPr wrap="none" lIns="0" tIns="0" rIns="0" rtlCol="0">
            <a:spAutoFit/>
          </a:bodyPr>
          <a:lstStyle/>
          <a:p>
            <a:pPr>
              <a:lnSpc>
                <a:spcPts val="1800"/>
              </a:lnSpc>
              <a:tabLst>
                <a:tab pos="381000" algn="l"/>
                <a:tab pos="419100" algn="l"/>
                <a:tab pos="4318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作业帮</a:t>
            </a:r>
          </a:p>
          <a:p>
            <a:pPr>
              <a:lnSpc>
                <a:spcPts val="1400"/>
              </a:lnSpc>
              <a:tabLst>
                <a:tab pos="381000" algn="l"/>
                <a:tab pos="419100" algn="l"/>
                <a:tab pos="431800" algn="l"/>
              </a:tabLst>
            </a:pPr>
            <a:r>
              <a:rPr lang="en-US" altLang="zh-CN" sz="1200" dirty="0" smtClean="0">
                <a:solidFill>
                  <a:srgbClr val="404040"/>
                </a:solidFill>
                <a:latin typeface="Microsoft YaHei UI" pitchFamily="18" charset="0"/>
                <a:cs typeface="Microsoft YaHei UI" pitchFamily="18" charset="0"/>
              </a:rPr>
              <a:t>问作业、和老师同学</a:t>
            </a:r>
          </a:p>
          <a:p>
            <a:pPr>
              <a:lnSpc>
                <a:spcPts val="1400"/>
              </a:lnSpc>
              <a:tabLst>
                <a:tab pos="381000" algn="l"/>
                <a:tab pos="419100" algn="l"/>
                <a:tab pos="431800" algn="l"/>
              </a:tabLst>
            </a:pPr>
            <a:r>
              <a:rPr lang="en-US" altLang="zh-CN" sz="1200" dirty="0" smtClean="0">
                <a:solidFill>
                  <a:srgbClr val="404040"/>
                </a:solidFill>
                <a:latin typeface="Microsoft YaHei UI" pitchFamily="18" charset="0"/>
                <a:cs typeface="Microsoft YaHei UI" pitchFamily="18" charset="0"/>
              </a:rPr>
              <a:t>交流、观看名校视频</a:t>
            </a:r>
          </a:p>
          <a:p>
            <a:pPr>
              <a:lnSpc>
                <a:spcPts val="1000"/>
              </a:lnSpc>
            </a:pPr>
            <a:endParaRPr lang="en-US" altLang="zh-CN" dirty="0" smtClean="0"/>
          </a:p>
          <a:p>
            <a:pPr>
              <a:lnSpc>
                <a:spcPts val="2100"/>
              </a:lnSpc>
              <a:tabLst>
                <a:tab pos="381000" algn="l"/>
                <a:tab pos="419100" algn="l"/>
                <a:tab pos="4318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81000" algn="l"/>
                <a:tab pos="419100" algn="l"/>
                <a:tab pos="4318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33倍</a:t>
            </a:r>
          </a:p>
        </p:txBody>
      </p:sp>
      <p:sp>
        <p:nvSpPr>
          <p:cNvPr id="13" name="TextBox 1"/>
          <p:cNvSpPr txBox="1"/>
          <p:nvPr/>
        </p:nvSpPr>
        <p:spPr>
          <a:xfrm>
            <a:off x="3149600" y="2806700"/>
            <a:ext cx="1206500" cy="1270000"/>
          </a:xfrm>
          <a:prstGeom prst="rect">
            <a:avLst/>
          </a:prstGeom>
          <a:noFill/>
        </p:spPr>
        <p:txBody>
          <a:bodyPr wrap="none" lIns="0" tIns="0" rIns="0" rtlCol="0">
            <a:spAutoFit/>
          </a:bodyPr>
          <a:lstStyle/>
          <a:p>
            <a:pPr>
              <a:lnSpc>
                <a:spcPts val="1800"/>
              </a:lnSpc>
              <a:tabLst>
                <a:tab pos="279400" algn="l"/>
                <a:tab pos="304800" algn="l"/>
                <a:tab pos="3429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学霸君</a:t>
            </a:r>
          </a:p>
          <a:p>
            <a:pPr>
              <a:lnSpc>
                <a:spcPts val="1400"/>
              </a:lnSpc>
              <a:tabLst>
                <a:tab pos="279400" algn="l"/>
                <a:tab pos="304800" algn="l"/>
                <a:tab pos="342900" algn="l"/>
              </a:tabLst>
            </a:pPr>
            <a:r>
              <a:rPr lang="en-US" altLang="zh-CN" sz="1200" dirty="0" smtClean="0">
                <a:solidFill>
                  <a:srgbClr val="404040"/>
                </a:solidFill>
                <a:latin typeface="Microsoft YaHei UI" pitchFamily="18" charset="0"/>
                <a:cs typeface="Microsoft YaHei UI" pitchFamily="18" charset="0"/>
              </a:rPr>
              <a:t>包含各类初高中题</a:t>
            </a:r>
          </a:p>
          <a:p>
            <a:pPr>
              <a:lnSpc>
                <a:spcPts val="1400"/>
              </a:lnSpc>
              <a:tabLst>
                <a:tab pos="279400" algn="l"/>
                <a:tab pos="304800" algn="l"/>
                <a:tab pos="342900" algn="l"/>
              </a:tabLst>
            </a:pPr>
            <a:r>
              <a:rPr lang="en-US" altLang="zh-CN" sz="1200" dirty="0" smtClean="0">
                <a:solidFill>
                  <a:srgbClr val="404040"/>
                </a:solidFill>
                <a:latin typeface="Microsoft YaHei UI" pitchFamily="18" charset="0"/>
                <a:cs typeface="Microsoft YaHei UI" pitchFamily="18" charset="0"/>
              </a:rPr>
              <a:t>库，支持拍照上传</a:t>
            </a:r>
          </a:p>
          <a:p>
            <a:pPr>
              <a:lnSpc>
                <a:spcPts val="1000"/>
              </a:lnSpc>
            </a:pPr>
            <a:endParaRPr lang="en-US" altLang="zh-CN" dirty="0" smtClean="0"/>
          </a:p>
          <a:p>
            <a:pPr>
              <a:lnSpc>
                <a:spcPts val="2100"/>
              </a:lnSpc>
              <a:tabLst>
                <a:tab pos="279400" algn="l"/>
                <a:tab pos="304800" algn="l"/>
                <a:tab pos="3429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279400" algn="l"/>
                <a:tab pos="304800" algn="l"/>
                <a:tab pos="3429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143倍</a:t>
            </a:r>
          </a:p>
        </p:txBody>
      </p:sp>
      <p:sp>
        <p:nvSpPr>
          <p:cNvPr id="14" name="TextBox 1"/>
          <p:cNvSpPr txBox="1"/>
          <p:nvPr/>
        </p:nvSpPr>
        <p:spPr>
          <a:xfrm>
            <a:off x="6438900" y="2806700"/>
            <a:ext cx="1358900" cy="1270000"/>
          </a:xfrm>
          <a:prstGeom prst="rect">
            <a:avLst/>
          </a:prstGeom>
          <a:noFill/>
        </p:spPr>
        <p:txBody>
          <a:bodyPr wrap="none" lIns="0" tIns="0" rIns="0" rtlCol="0">
            <a:spAutoFit/>
          </a:bodyPr>
          <a:lstStyle/>
          <a:p>
            <a:pPr>
              <a:lnSpc>
                <a:spcPts val="1500"/>
              </a:lnSpc>
              <a:tabLst>
                <a:tab pos="381000" algn="l"/>
                <a:tab pos="431800" algn="l"/>
                <a:tab pos="4572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学习宝</a:t>
            </a:r>
          </a:p>
          <a:p>
            <a:pPr>
              <a:lnSpc>
                <a:spcPts val="1400"/>
              </a:lnSpc>
              <a:tabLst>
                <a:tab pos="381000" algn="l"/>
                <a:tab pos="431800" algn="l"/>
                <a:tab pos="457200" algn="l"/>
              </a:tabLst>
            </a:pPr>
            <a:r>
              <a:rPr lang="en-US" altLang="zh-CN" sz="1200" dirty="0" smtClean="0">
                <a:solidFill>
                  <a:srgbClr val="404040"/>
                </a:solidFill>
                <a:latin typeface="Microsoft YaHei UI" pitchFamily="18" charset="0"/>
                <a:cs typeface="Microsoft YaHei UI" pitchFamily="18" charset="0"/>
              </a:rPr>
              <a:t>针对初高中的基于图</a:t>
            </a:r>
          </a:p>
          <a:p>
            <a:pPr>
              <a:lnSpc>
                <a:spcPts val="1400"/>
              </a:lnSpc>
              <a:tabLst>
                <a:tab pos="381000" algn="l"/>
                <a:tab pos="431800" algn="l"/>
                <a:tab pos="457200" algn="l"/>
              </a:tabLst>
            </a:pPr>
            <a:r>
              <a:rPr lang="en-US" altLang="zh-CN" sz="1200" dirty="0" smtClean="0">
                <a:solidFill>
                  <a:srgbClr val="404040"/>
                </a:solidFill>
                <a:latin typeface="Microsoft YaHei UI" pitchFamily="18" charset="0"/>
                <a:cs typeface="Microsoft YaHei UI" pitchFamily="18" charset="0"/>
              </a:rPr>
              <a:t>像搜索技术答题产品</a:t>
            </a:r>
          </a:p>
          <a:p>
            <a:pPr>
              <a:lnSpc>
                <a:spcPts val="1000"/>
              </a:lnSpc>
            </a:pPr>
            <a:endParaRPr lang="en-US" altLang="zh-CN" dirty="0" smtClean="0"/>
          </a:p>
          <a:p>
            <a:pPr>
              <a:lnSpc>
                <a:spcPts val="2400"/>
              </a:lnSpc>
              <a:tabLst>
                <a:tab pos="381000" algn="l"/>
                <a:tab pos="431800" algn="l"/>
                <a:tab pos="4572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81000" algn="l"/>
                <a:tab pos="431800" algn="l"/>
                <a:tab pos="457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29倍</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243072"/>
            <a:ext cx="339852" cy="329183"/>
          </a:xfrm>
          <a:custGeom>
            <a:avLst/>
            <a:gdLst>
              <a:gd name="connsiteX0" fmla="*/ 0 w 339852"/>
              <a:gd name="connsiteY0" fmla="*/ 0 h 329183"/>
              <a:gd name="connsiteX1" fmla="*/ 339852 w 339852"/>
              <a:gd name="connsiteY1" fmla="*/ 0 h 329183"/>
              <a:gd name="connsiteX2" fmla="*/ 339852 w 339852"/>
              <a:gd name="connsiteY2" fmla="*/ 329183 h 329183"/>
              <a:gd name="connsiteX3" fmla="*/ 0 w 339852"/>
              <a:gd name="connsiteY3" fmla="*/ 329183 h 329183"/>
              <a:gd name="connsiteX4" fmla="*/ 0 w 339852"/>
              <a:gd name="connsiteY4" fmla="*/ 0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329183">
                <a:moveTo>
                  <a:pt x="0" y="0"/>
                </a:moveTo>
                <a:lnTo>
                  <a:pt x="339852" y="0"/>
                </a:lnTo>
                <a:lnTo>
                  <a:pt x="339852" y="329183"/>
                </a:lnTo>
                <a:lnTo>
                  <a:pt x="0" y="3291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243072"/>
            <a:ext cx="338327" cy="329183"/>
          </a:xfrm>
          <a:custGeom>
            <a:avLst/>
            <a:gdLst>
              <a:gd name="connsiteX0" fmla="*/ 0 w 338327"/>
              <a:gd name="connsiteY0" fmla="*/ 0 h 329183"/>
              <a:gd name="connsiteX1" fmla="*/ 338327 w 338327"/>
              <a:gd name="connsiteY1" fmla="*/ 0 h 329183"/>
              <a:gd name="connsiteX2" fmla="*/ 338327 w 338327"/>
              <a:gd name="connsiteY2" fmla="*/ 329183 h 329183"/>
              <a:gd name="connsiteX3" fmla="*/ 0 w 338327"/>
              <a:gd name="connsiteY3" fmla="*/ 329183 h 329183"/>
              <a:gd name="connsiteX4" fmla="*/ 0 w 338327"/>
              <a:gd name="connsiteY4" fmla="*/ 0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329183">
                <a:moveTo>
                  <a:pt x="0" y="0"/>
                </a:moveTo>
                <a:lnTo>
                  <a:pt x="338327" y="0"/>
                </a:lnTo>
                <a:lnTo>
                  <a:pt x="338327" y="329183"/>
                </a:lnTo>
                <a:lnTo>
                  <a:pt x="0" y="3291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133344"/>
            <a:ext cx="339851" cy="438911"/>
          </a:xfrm>
          <a:custGeom>
            <a:avLst/>
            <a:gdLst>
              <a:gd name="connsiteX0" fmla="*/ 0 w 339851"/>
              <a:gd name="connsiteY0" fmla="*/ 0 h 438911"/>
              <a:gd name="connsiteX1" fmla="*/ 339851 w 339851"/>
              <a:gd name="connsiteY1" fmla="*/ 0 h 438911"/>
              <a:gd name="connsiteX2" fmla="*/ 339851 w 339851"/>
              <a:gd name="connsiteY2" fmla="*/ 438911 h 438911"/>
              <a:gd name="connsiteX3" fmla="*/ 0 w 339851"/>
              <a:gd name="connsiteY3" fmla="*/ 438911 h 438911"/>
              <a:gd name="connsiteX4" fmla="*/ 0 w 339851"/>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38911">
                <a:moveTo>
                  <a:pt x="0" y="0"/>
                </a:moveTo>
                <a:lnTo>
                  <a:pt x="339851" y="0"/>
                </a:lnTo>
                <a:lnTo>
                  <a:pt x="339851"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133344"/>
            <a:ext cx="338327" cy="438911"/>
          </a:xfrm>
          <a:custGeom>
            <a:avLst/>
            <a:gdLst>
              <a:gd name="connsiteX0" fmla="*/ 0 w 338327"/>
              <a:gd name="connsiteY0" fmla="*/ 0 h 438911"/>
              <a:gd name="connsiteX1" fmla="*/ 338327 w 338327"/>
              <a:gd name="connsiteY1" fmla="*/ 0 h 438911"/>
              <a:gd name="connsiteX2" fmla="*/ 338327 w 338327"/>
              <a:gd name="connsiteY2" fmla="*/ 438911 h 438911"/>
              <a:gd name="connsiteX3" fmla="*/ 0 w 338327"/>
              <a:gd name="connsiteY3" fmla="*/ 438911 h 438911"/>
              <a:gd name="connsiteX4" fmla="*/ 0 w 338327"/>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38911">
                <a:moveTo>
                  <a:pt x="0" y="0"/>
                </a:moveTo>
                <a:lnTo>
                  <a:pt x="338327" y="0"/>
                </a:lnTo>
                <a:lnTo>
                  <a:pt x="338327"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133344"/>
            <a:ext cx="339852" cy="438911"/>
          </a:xfrm>
          <a:custGeom>
            <a:avLst/>
            <a:gdLst>
              <a:gd name="connsiteX0" fmla="*/ 0 w 339852"/>
              <a:gd name="connsiteY0" fmla="*/ 0 h 438911"/>
              <a:gd name="connsiteX1" fmla="*/ 339852 w 339852"/>
              <a:gd name="connsiteY1" fmla="*/ 0 h 438911"/>
              <a:gd name="connsiteX2" fmla="*/ 339852 w 339852"/>
              <a:gd name="connsiteY2" fmla="*/ 438911 h 438911"/>
              <a:gd name="connsiteX3" fmla="*/ 0 w 339852"/>
              <a:gd name="connsiteY3" fmla="*/ 438911 h 438911"/>
              <a:gd name="connsiteX4" fmla="*/ 0 w 339852"/>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38911">
                <a:moveTo>
                  <a:pt x="0" y="0"/>
                </a:moveTo>
                <a:lnTo>
                  <a:pt x="339852" y="0"/>
                </a:lnTo>
                <a:lnTo>
                  <a:pt x="339852"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3133344"/>
            <a:ext cx="339852" cy="438911"/>
          </a:xfrm>
          <a:custGeom>
            <a:avLst/>
            <a:gdLst>
              <a:gd name="connsiteX0" fmla="*/ 0 w 339852"/>
              <a:gd name="connsiteY0" fmla="*/ 0 h 438911"/>
              <a:gd name="connsiteX1" fmla="*/ 339852 w 339852"/>
              <a:gd name="connsiteY1" fmla="*/ 0 h 438911"/>
              <a:gd name="connsiteX2" fmla="*/ 339852 w 339852"/>
              <a:gd name="connsiteY2" fmla="*/ 438911 h 438911"/>
              <a:gd name="connsiteX3" fmla="*/ 0 w 339852"/>
              <a:gd name="connsiteY3" fmla="*/ 438911 h 438911"/>
              <a:gd name="connsiteX4" fmla="*/ 0 w 339852"/>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38911">
                <a:moveTo>
                  <a:pt x="0" y="0"/>
                </a:moveTo>
                <a:lnTo>
                  <a:pt x="339852" y="0"/>
                </a:lnTo>
                <a:lnTo>
                  <a:pt x="339852"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3133344"/>
            <a:ext cx="338328" cy="438911"/>
          </a:xfrm>
          <a:custGeom>
            <a:avLst/>
            <a:gdLst>
              <a:gd name="connsiteX0" fmla="*/ 0 w 338328"/>
              <a:gd name="connsiteY0" fmla="*/ 0 h 438911"/>
              <a:gd name="connsiteX1" fmla="*/ 338328 w 338328"/>
              <a:gd name="connsiteY1" fmla="*/ 0 h 438911"/>
              <a:gd name="connsiteX2" fmla="*/ 338328 w 338328"/>
              <a:gd name="connsiteY2" fmla="*/ 438911 h 438911"/>
              <a:gd name="connsiteX3" fmla="*/ 0 w 338328"/>
              <a:gd name="connsiteY3" fmla="*/ 438911 h 438911"/>
              <a:gd name="connsiteX4" fmla="*/ 0 w 338328"/>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438911">
                <a:moveTo>
                  <a:pt x="0" y="0"/>
                </a:moveTo>
                <a:lnTo>
                  <a:pt x="338328" y="0"/>
                </a:lnTo>
                <a:lnTo>
                  <a:pt x="338328"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3025139"/>
            <a:ext cx="339852" cy="547116"/>
          </a:xfrm>
          <a:custGeom>
            <a:avLst/>
            <a:gdLst>
              <a:gd name="connsiteX0" fmla="*/ 0 w 339852"/>
              <a:gd name="connsiteY0" fmla="*/ 0 h 547116"/>
              <a:gd name="connsiteX1" fmla="*/ 339852 w 339852"/>
              <a:gd name="connsiteY1" fmla="*/ 0 h 547116"/>
              <a:gd name="connsiteX2" fmla="*/ 339852 w 339852"/>
              <a:gd name="connsiteY2" fmla="*/ 547116 h 547116"/>
              <a:gd name="connsiteX3" fmla="*/ 0 w 339852"/>
              <a:gd name="connsiteY3" fmla="*/ 547116 h 547116"/>
              <a:gd name="connsiteX4" fmla="*/ 0 w 339852"/>
              <a:gd name="connsiteY4" fmla="*/ 0 h 5471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47116">
                <a:moveTo>
                  <a:pt x="0" y="0"/>
                </a:moveTo>
                <a:lnTo>
                  <a:pt x="339852" y="0"/>
                </a:lnTo>
                <a:lnTo>
                  <a:pt x="339852" y="547116"/>
                </a:lnTo>
                <a:lnTo>
                  <a:pt x="0" y="5471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3025139"/>
            <a:ext cx="338327" cy="547116"/>
          </a:xfrm>
          <a:custGeom>
            <a:avLst/>
            <a:gdLst>
              <a:gd name="connsiteX0" fmla="*/ 0 w 338327"/>
              <a:gd name="connsiteY0" fmla="*/ 0 h 547116"/>
              <a:gd name="connsiteX1" fmla="*/ 338327 w 338327"/>
              <a:gd name="connsiteY1" fmla="*/ 0 h 547116"/>
              <a:gd name="connsiteX2" fmla="*/ 338327 w 338327"/>
              <a:gd name="connsiteY2" fmla="*/ 547116 h 547116"/>
              <a:gd name="connsiteX3" fmla="*/ 0 w 338327"/>
              <a:gd name="connsiteY3" fmla="*/ 547116 h 547116"/>
              <a:gd name="connsiteX4" fmla="*/ 0 w 338327"/>
              <a:gd name="connsiteY4" fmla="*/ 0 h 5471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547116">
                <a:moveTo>
                  <a:pt x="0" y="0"/>
                </a:moveTo>
                <a:lnTo>
                  <a:pt x="338327" y="0"/>
                </a:lnTo>
                <a:lnTo>
                  <a:pt x="338327" y="547116"/>
                </a:lnTo>
                <a:lnTo>
                  <a:pt x="0" y="5471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915411"/>
            <a:ext cx="339852" cy="656844"/>
          </a:xfrm>
          <a:custGeom>
            <a:avLst/>
            <a:gdLst>
              <a:gd name="connsiteX0" fmla="*/ 0 w 339852"/>
              <a:gd name="connsiteY0" fmla="*/ 0 h 656844"/>
              <a:gd name="connsiteX1" fmla="*/ 339852 w 339852"/>
              <a:gd name="connsiteY1" fmla="*/ 0 h 656844"/>
              <a:gd name="connsiteX2" fmla="*/ 339852 w 339852"/>
              <a:gd name="connsiteY2" fmla="*/ 656844 h 656844"/>
              <a:gd name="connsiteX3" fmla="*/ 0 w 339852"/>
              <a:gd name="connsiteY3" fmla="*/ 656844 h 656844"/>
              <a:gd name="connsiteX4" fmla="*/ 0 w 339852"/>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56844">
                <a:moveTo>
                  <a:pt x="0" y="0"/>
                </a:moveTo>
                <a:lnTo>
                  <a:pt x="339852" y="0"/>
                </a:lnTo>
                <a:lnTo>
                  <a:pt x="339852"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915411"/>
            <a:ext cx="338328" cy="656844"/>
          </a:xfrm>
          <a:custGeom>
            <a:avLst/>
            <a:gdLst>
              <a:gd name="connsiteX0" fmla="*/ 0 w 338328"/>
              <a:gd name="connsiteY0" fmla="*/ 0 h 656844"/>
              <a:gd name="connsiteX1" fmla="*/ 338328 w 338328"/>
              <a:gd name="connsiteY1" fmla="*/ 0 h 656844"/>
              <a:gd name="connsiteX2" fmla="*/ 338328 w 338328"/>
              <a:gd name="connsiteY2" fmla="*/ 656844 h 656844"/>
              <a:gd name="connsiteX3" fmla="*/ 0 w 338328"/>
              <a:gd name="connsiteY3" fmla="*/ 656844 h 656844"/>
              <a:gd name="connsiteX4" fmla="*/ 0 w 338328"/>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56844">
                <a:moveTo>
                  <a:pt x="0" y="0"/>
                </a:moveTo>
                <a:lnTo>
                  <a:pt x="338328" y="0"/>
                </a:lnTo>
                <a:lnTo>
                  <a:pt x="338328"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795016"/>
            <a:ext cx="339852" cy="777239"/>
          </a:xfrm>
          <a:custGeom>
            <a:avLst/>
            <a:gdLst>
              <a:gd name="connsiteX0" fmla="*/ 0 w 339852"/>
              <a:gd name="connsiteY0" fmla="*/ 0 h 777239"/>
              <a:gd name="connsiteX1" fmla="*/ 339852 w 339852"/>
              <a:gd name="connsiteY1" fmla="*/ 0 h 777239"/>
              <a:gd name="connsiteX2" fmla="*/ 339852 w 339852"/>
              <a:gd name="connsiteY2" fmla="*/ 777239 h 777239"/>
              <a:gd name="connsiteX3" fmla="*/ 0 w 339852"/>
              <a:gd name="connsiteY3" fmla="*/ 777239 h 777239"/>
              <a:gd name="connsiteX4" fmla="*/ 0 w 339852"/>
              <a:gd name="connsiteY4" fmla="*/ 0 h 7772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77239">
                <a:moveTo>
                  <a:pt x="0" y="0"/>
                </a:moveTo>
                <a:lnTo>
                  <a:pt x="339852" y="0"/>
                </a:lnTo>
                <a:lnTo>
                  <a:pt x="339852" y="777239"/>
                </a:lnTo>
                <a:lnTo>
                  <a:pt x="0" y="7772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5659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234183"/>
            <a:ext cx="6131051" cy="231648"/>
          </a:xfrm>
          <a:custGeom>
            <a:avLst/>
            <a:gdLst>
              <a:gd name="connsiteX0" fmla="*/ 13716 w 6131051"/>
              <a:gd name="connsiteY0" fmla="*/ 27432 h 231648"/>
              <a:gd name="connsiteX1" fmla="*/ 624840 w 6131051"/>
              <a:gd name="connsiteY1" fmla="*/ 13716 h 231648"/>
              <a:gd name="connsiteX2" fmla="*/ 1234440 w 6131051"/>
              <a:gd name="connsiteY2" fmla="*/ 131064 h 231648"/>
              <a:gd name="connsiteX3" fmla="*/ 1845564 w 6131051"/>
              <a:gd name="connsiteY3" fmla="*/ 217932 h 231648"/>
              <a:gd name="connsiteX4" fmla="*/ 2455164 w 6131051"/>
              <a:gd name="connsiteY4" fmla="*/ 62483 h 231648"/>
              <a:gd name="connsiteX5" fmla="*/ 3066288 w 6131051"/>
              <a:gd name="connsiteY5" fmla="*/ 67055 h 231648"/>
              <a:gd name="connsiteX6" fmla="*/ 3675888 w 6131051"/>
              <a:gd name="connsiteY6" fmla="*/ 62483 h 231648"/>
              <a:gd name="connsiteX7" fmla="*/ 4287011 w 6131051"/>
              <a:gd name="connsiteY7" fmla="*/ 152400 h 231648"/>
              <a:gd name="connsiteX8" fmla="*/ 4896611 w 6131051"/>
              <a:gd name="connsiteY8" fmla="*/ 80772 h 231648"/>
              <a:gd name="connsiteX9" fmla="*/ 5507735 w 6131051"/>
              <a:gd name="connsiteY9" fmla="*/ 48767 h 231648"/>
              <a:gd name="connsiteX10" fmla="*/ 6117335 w 6131051"/>
              <a:gd name="connsiteY10" fmla="*/ 83820 h 2316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231648">
                <a:moveTo>
                  <a:pt x="13716" y="27432"/>
                </a:moveTo>
                <a:lnTo>
                  <a:pt x="624840" y="13716"/>
                </a:lnTo>
                <a:lnTo>
                  <a:pt x="1234440" y="131064"/>
                </a:lnTo>
                <a:lnTo>
                  <a:pt x="1845564" y="217932"/>
                </a:lnTo>
                <a:lnTo>
                  <a:pt x="2455164" y="62483"/>
                </a:lnTo>
                <a:lnTo>
                  <a:pt x="3066288" y="67055"/>
                </a:lnTo>
                <a:lnTo>
                  <a:pt x="3675888" y="62483"/>
                </a:lnTo>
                <a:lnTo>
                  <a:pt x="4287011" y="152400"/>
                </a:lnTo>
                <a:lnTo>
                  <a:pt x="4896611" y="80772"/>
                </a:lnTo>
                <a:lnTo>
                  <a:pt x="5507735" y="48767"/>
                </a:lnTo>
                <a:lnTo>
                  <a:pt x="6117335" y="8382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2040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903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3077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3945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24370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3290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2574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254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260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813304"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24256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338571"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17.6%</a:t>
            </a:r>
          </a:p>
        </p:txBody>
      </p:sp>
      <p:sp>
        <p:nvSpPr>
          <p:cNvPr id="1028" name="TextBox 1"/>
          <p:cNvSpPr txBox="1"/>
          <p:nvPr/>
        </p:nvSpPr>
        <p:spPr>
          <a:xfrm>
            <a:off x="2209800" y="19812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19.3%</a:t>
            </a:r>
          </a:p>
        </p:txBody>
      </p:sp>
      <p:sp>
        <p:nvSpPr>
          <p:cNvPr id="1029" name="TextBox 1"/>
          <p:cNvSpPr txBox="1"/>
          <p:nvPr/>
        </p:nvSpPr>
        <p:spPr>
          <a:xfrm>
            <a:off x="28702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4.3%</a:t>
            </a:r>
          </a:p>
        </p:txBody>
      </p:sp>
      <p:sp>
        <p:nvSpPr>
          <p:cNvPr id="1030" name="TextBox 1"/>
          <p:cNvSpPr txBox="1"/>
          <p:nvPr/>
        </p:nvSpPr>
        <p:spPr>
          <a:xfrm>
            <a:off x="3454400" y="21844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-6.7%</a:t>
            </a:r>
          </a:p>
        </p:txBody>
      </p:sp>
      <p:sp>
        <p:nvSpPr>
          <p:cNvPr id="1031" name="TextBox 1"/>
          <p:cNvSpPr txBox="1"/>
          <p:nvPr/>
        </p:nvSpPr>
        <p:spPr>
          <a:xfrm>
            <a:off x="4038600" y="2032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13.0%</a:t>
            </a:r>
          </a:p>
        </p:txBody>
      </p:sp>
      <p:sp>
        <p:nvSpPr>
          <p:cNvPr id="1032" name="TextBox 1"/>
          <p:cNvSpPr txBox="1"/>
          <p:nvPr/>
        </p:nvSpPr>
        <p:spPr>
          <a:xfrm>
            <a:off x="4660900" y="20447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12.4%</a:t>
            </a:r>
          </a:p>
        </p:txBody>
      </p:sp>
      <p:sp>
        <p:nvSpPr>
          <p:cNvPr id="1033" name="TextBox 1"/>
          <p:cNvSpPr txBox="1"/>
          <p:nvPr/>
        </p:nvSpPr>
        <p:spPr>
          <a:xfrm>
            <a:off x="5270500" y="20320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13.1%</a:t>
            </a:r>
          </a:p>
        </p:txBody>
      </p:sp>
      <p:sp>
        <p:nvSpPr>
          <p:cNvPr id="1034" name="TextBox 1"/>
          <p:cNvSpPr txBox="1"/>
          <p:nvPr/>
        </p:nvSpPr>
        <p:spPr>
          <a:xfrm>
            <a:off x="5918200" y="21209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1.5%</a:t>
            </a:r>
          </a:p>
        </p:txBody>
      </p:sp>
      <p:sp>
        <p:nvSpPr>
          <p:cNvPr id="1035" name="TextBox 1"/>
          <p:cNvSpPr txBox="1"/>
          <p:nvPr/>
        </p:nvSpPr>
        <p:spPr>
          <a:xfrm>
            <a:off x="64897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10.7%</a:t>
            </a:r>
          </a:p>
        </p:txBody>
      </p:sp>
      <p:sp>
        <p:nvSpPr>
          <p:cNvPr id="1036" name="TextBox 1"/>
          <p:cNvSpPr txBox="1"/>
          <p:nvPr/>
        </p:nvSpPr>
        <p:spPr>
          <a:xfrm>
            <a:off x="7099300" y="20193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37" name="TextBox 1"/>
          <p:cNvSpPr txBox="1"/>
          <p:nvPr/>
        </p:nvSpPr>
        <p:spPr>
          <a:xfrm>
            <a:off x="77089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10.3%</a:t>
            </a:r>
          </a:p>
        </p:txBody>
      </p:sp>
      <p:sp>
        <p:nvSpPr>
          <p:cNvPr id="1038" name="TextBox 1"/>
          <p:cNvSpPr txBox="1"/>
          <p:nvPr/>
        </p:nvSpPr>
        <p:spPr>
          <a:xfrm>
            <a:off x="1003300" y="3327400"/>
            <a:ext cx="393700" cy="4826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700"/>
              </a:lnSpc>
              <a:tabLst>
                <a:tab pos="101600" algn="l"/>
              </a:tabLst>
            </a:pPr>
            <a:r>
              <a:rPr lang="en-US" altLang="zh-CN" sz="998"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327400"/>
            <a:ext cx="393700" cy="4826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700"/>
              </a:lnSpc>
              <a:tabLst>
                <a:tab pos="101600" algn="l"/>
              </a:tabLst>
            </a:pPr>
            <a:r>
              <a:rPr lang="en-US" altLang="zh-CN" sz="998"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3111500"/>
            <a:ext cx="393700" cy="711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3111500"/>
            <a:ext cx="393700" cy="711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2997200"/>
            <a:ext cx="469900" cy="812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2997200"/>
            <a:ext cx="469900" cy="812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2882900"/>
            <a:ext cx="469900" cy="9398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tab pos="139700" algn="l"/>
              </a:tabLst>
            </a:pPr>
            <a:r>
              <a:rPr lang="en-US" altLang="zh-CN" sz="998"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82677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年是移动医疗元年，年初以来，行业用户数量持续平稳上涨，年底达到</a:t>
            </a:r>
            <a:r>
              <a:rPr lang="en-US" altLang="zh-CN" sz="1403" b="1" dirty="0" smtClean="0">
                <a:solidFill>
                  <a:srgbClr val="1B88EA"/>
                </a:solidFill>
                <a:latin typeface="Tahoma" pitchFamily="18" charset="0"/>
                <a:cs typeface="Tahoma" pitchFamily="18" charset="0"/>
              </a:rPr>
              <a:t>7</a:t>
            </a:r>
            <a:r>
              <a:rPr lang="en-US" altLang="zh-CN" sz="1403" b="1" dirty="0" smtClean="0">
                <a:solidFill>
                  <a:srgbClr val="1B88EA"/>
                </a:solidFill>
                <a:latin typeface="Microsoft YaHei UI" pitchFamily="18" charset="0"/>
                <a:cs typeface="Microsoft YaHei UI" pitchFamily="18" charset="0"/>
              </a:rPr>
              <a:t>千万，用户增长潜力仍较</a:t>
            </a:r>
          </a:p>
          <a:p>
            <a:pPr>
              <a:lnSpc>
                <a:spcPts val="2000"/>
              </a:lnSpc>
              <a:tabLst>
                <a:tab pos="241300" algn="l"/>
                <a:tab pos="2565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大</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移动医疗行业用户规模及增长率</a:t>
            </a:r>
          </a:p>
        </p:txBody>
      </p:sp>
      <p:sp>
        <p:nvSpPr>
          <p:cNvPr id="1051" name="TextBox 1"/>
          <p:cNvSpPr txBox="1"/>
          <p:nvPr/>
        </p:nvSpPr>
        <p:spPr>
          <a:xfrm>
            <a:off x="3073400" y="40640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移动医疗行业用户规模（亿台）</a:t>
            </a:r>
          </a:p>
        </p:txBody>
      </p:sp>
      <p:sp>
        <p:nvSpPr>
          <p:cNvPr id="1052" name="TextBox 1"/>
          <p:cNvSpPr txBox="1"/>
          <p:nvPr/>
        </p:nvSpPr>
        <p:spPr>
          <a:xfrm>
            <a:off x="55245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208788" cy="262128"/>
          </a:xfrm>
          <a:custGeom>
            <a:avLst/>
            <a:gdLst>
              <a:gd name="connsiteX0" fmla="*/ 0 w 208788"/>
              <a:gd name="connsiteY0" fmla="*/ 262127 h 262128"/>
              <a:gd name="connsiteX1" fmla="*/ 208788 w 208788"/>
              <a:gd name="connsiteY1" fmla="*/ 262127 h 262128"/>
              <a:gd name="connsiteX2" fmla="*/ 208788 w 208788"/>
              <a:gd name="connsiteY2" fmla="*/ 0 h 262128"/>
              <a:gd name="connsiteX3" fmla="*/ 0 w 208788"/>
              <a:gd name="connsiteY3" fmla="*/ 0 h 262128"/>
              <a:gd name="connsiteX4" fmla="*/ 0 w 208788"/>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8" h="262128">
                <a:moveTo>
                  <a:pt x="0" y="262127"/>
                </a:moveTo>
                <a:lnTo>
                  <a:pt x="208788" y="262127"/>
                </a:lnTo>
                <a:lnTo>
                  <a:pt x="20878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278891" cy="262128"/>
          </a:xfrm>
          <a:custGeom>
            <a:avLst/>
            <a:gdLst>
              <a:gd name="connsiteX0" fmla="*/ 0 w 278891"/>
              <a:gd name="connsiteY0" fmla="*/ 262128 h 262128"/>
              <a:gd name="connsiteX1" fmla="*/ 278891 w 278891"/>
              <a:gd name="connsiteY1" fmla="*/ 262128 h 262128"/>
              <a:gd name="connsiteX2" fmla="*/ 278891 w 278891"/>
              <a:gd name="connsiteY2" fmla="*/ 0 h 262128"/>
              <a:gd name="connsiteX3" fmla="*/ 0 w 278891"/>
              <a:gd name="connsiteY3" fmla="*/ 0 h 262128"/>
              <a:gd name="connsiteX4" fmla="*/ 0 w 278891"/>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891" h="262128">
                <a:moveTo>
                  <a:pt x="0" y="262128"/>
                </a:moveTo>
                <a:lnTo>
                  <a:pt x="278891" y="262128"/>
                </a:lnTo>
                <a:lnTo>
                  <a:pt x="278891"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13944" cy="262127"/>
          </a:xfrm>
          <a:custGeom>
            <a:avLst/>
            <a:gdLst>
              <a:gd name="connsiteX0" fmla="*/ 0 w 313944"/>
              <a:gd name="connsiteY0" fmla="*/ 262127 h 262127"/>
              <a:gd name="connsiteX1" fmla="*/ 313944 w 313944"/>
              <a:gd name="connsiteY1" fmla="*/ 262127 h 262127"/>
              <a:gd name="connsiteX2" fmla="*/ 313944 w 313944"/>
              <a:gd name="connsiteY2" fmla="*/ 0 h 262127"/>
              <a:gd name="connsiteX3" fmla="*/ 0 w 313944"/>
              <a:gd name="connsiteY3" fmla="*/ 0 h 262127"/>
              <a:gd name="connsiteX4" fmla="*/ 0 w 3139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3944" h="262127">
                <a:moveTo>
                  <a:pt x="0" y="262127"/>
                </a:moveTo>
                <a:lnTo>
                  <a:pt x="313944" y="262127"/>
                </a:lnTo>
                <a:lnTo>
                  <a:pt x="313944"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47472" cy="262127"/>
          </a:xfrm>
          <a:custGeom>
            <a:avLst/>
            <a:gdLst>
              <a:gd name="connsiteX0" fmla="*/ 0 w 347472"/>
              <a:gd name="connsiteY0" fmla="*/ 262127 h 262127"/>
              <a:gd name="connsiteX1" fmla="*/ 347472 w 347472"/>
              <a:gd name="connsiteY1" fmla="*/ 262127 h 262127"/>
              <a:gd name="connsiteX2" fmla="*/ 347472 w 347472"/>
              <a:gd name="connsiteY2" fmla="*/ 0 h 262127"/>
              <a:gd name="connsiteX3" fmla="*/ 0 w 347472"/>
              <a:gd name="connsiteY3" fmla="*/ 0 h 262127"/>
              <a:gd name="connsiteX4" fmla="*/ 0 w 3474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2127">
                <a:moveTo>
                  <a:pt x="0" y="262127"/>
                </a:moveTo>
                <a:lnTo>
                  <a:pt x="347472" y="262127"/>
                </a:lnTo>
                <a:lnTo>
                  <a:pt x="347472"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47472" cy="260604"/>
          </a:xfrm>
          <a:custGeom>
            <a:avLst/>
            <a:gdLst>
              <a:gd name="connsiteX0" fmla="*/ 0 w 347472"/>
              <a:gd name="connsiteY0" fmla="*/ 260604 h 260604"/>
              <a:gd name="connsiteX1" fmla="*/ 347472 w 347472"/>
              <a:gd name="connsiteY1" fmla="*/ 260604 h 260604"/>
              <a:gd name="connsiteX2" fmla="*/ 347472 w 347472"/>
              <a:gd name="connsiteY2" fmla="*/ 0 h 260604"/>
              <a:gd name="connsiteX3" fmla="*/ 0 w 347472"/>
              <a:gd name="connsiteY3" fmla="*/ 0 h 260604"/>
              <a:gd name="connsiteX4" fmla="*/ 0 w 347472"/>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0604">
                <a:moveTo>
                  <a:pt x="0" y="260604"/>
                </a:moveTo>
                <a:lnTo>
                  <a:pt x="347472" y="260604"/>
                </a:lnTo>
                <a:lnTo>
                  <a:pt x="347472"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347472" cy="262127"/>
          </a:xfrm>
          <a:custGeom>
            <a:avLst/>
            <a:gdLst>
              <a:gd name="connsiteX0" fmla="*/ 0 w 347472"/>
              <a:gd name="connsiteY0" fmla="*/ 262127 h 262127"/>
              <a:gd name="connsiteX1" fmla="*/ 347472 w 347472"/>
              <a:gd name="connsiteY1" fmla="*/ 262127 h 262127"/>
              <a:gd name="connsiteX2" fmla="*/ 347472 w 347472"/>
              <a:gd name="connsiteY2" fmla="*/ 0 h 262127"/>
              <a:gd name="connsiteX3" fmla="*/ 0 w 347472"/>
              <a:gd name="connsiteY3" fmla="*/ 0 h 262127"/>
              <a:gd name="connsiteX4" fmla="*/ 0 w 3474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2127">
                <a:moveTo>
                  <a:pt x="0" y="262127"/>
                </a:moveTo>
                <a:lnTo>
                  <a:pt x="347472" y="262127"/>
                </a:lnTo>
                <a:lnTo>
                  <a:pt x="347472"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452628" cy="262127"/>
          </a:xfrm>
          <a:custGeom>
            <a:avLst/>
            <a:gdLst>
              <a:gd name="connsiteX0" fmla="*/ 0 w 452628"/>
              <a:gd name="connsiteY0" fmla="*/ 262127 h 262127"/>
              <a:gd name="connsiteX1" fmla="*/ 452628 w 452628"/>
              <a:gd name="connsiteY1" fmla="*/ 262127 h 262127"/>
              <a:gd name="connsiteX2" fmla="*/ 452628 w 452628"/>
              <a:gd name="connsiteY2" fmla="*/ 0 h 262127"/>
              <a:gd name="connsiteX3" fmla="*/ 0 w 452628"/>
              <a:gd name="connsiteY3" fmla="*/ 0 h 262127"/>
              <a:gd name="connsiteX4" fmla="*/ 0 w 45262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2628" h="262127">
                <a:moveTo>
                  <a:pt x="0" y="262127"/>
                </a:moveTo>
                <a:lnTo>
                  <a:pt x="452628" y="262127"/>
                </a:lnTo>
                <a:lnTo>
                  <a:pt x="452628"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487679" cy="262127"/>
          </a:xfrm>
          <a:custGeom>
            <a:avLst/>
            <a:gdLst>
              <a:gd name="connsiteX0" fmla="*/ 0 w 487679"/>
              <a:gd name="connsiteY0" fmla="*/ 262127 h 262127"/>
              <a:gd name="connsiteX1" fmla="*/ 487679 w 487679"/>
              <a:gd name="connsiteY1" fmla="*/ 262127 h 262127"/>
              <a:gd name="connsiteX2" fmla="*/ 487679 w 487679"/>
              <a:gd name="connsiteY2" fmla="*/ 0 h 262127"/>
              <a:gd name="connsiteX3" fmla="*/ 0 w 487679"/>
              <a:gd name="connsiteY3" fmla="*/ 0 h 262127"/>
              <a:gd name="connsiteX4" fmla="*/ 0 w 4876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7679" h="262127">
                <a:moveTo>
                  <a:pt x="0" y="262127"/>
                </a:moveTo>
                <a:lnTo>
                  <a:pt x="487679" y="262127"/>
                </a:lnTo>
                <a:lnTo>
                  <a:pt x="487679"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731520" cy="262127"/>
          </a:xfrm>
          <a:custGeom>
            <a:avLst/>
            <a:gdLst>
              <a:gd name="connsiteX0" fmla="*/ 0 w 731520"/>
              <a:gd name="connsiteY0" fmla="*/ 262127 h 262127"/>
              <a:gd name="connsiteX1" fmla="*/ 731520 w 731520"/>
              <a:gd name="connsiteY1" fmla="*/ 262127 h 262127"/>
              <a:gd name="connsiteX2" fmla="*/ 731520 w 731520"/>
              <a:gd name="connsiteY2" fmla="*/ 0 h 262127"/>
              <a:gd name="connsiteX3" fmla="*/ 0 w 731520"/>
              <a:gd name="connsiteY3" fmla="*/ 0 h 262127"/>
              <a:gd name="connsiteX4" fmla="*/ 0 w 7315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1520" h="262127">
                <a:moveTo>
                  <a:pt x="0" y="262127"/>
                </a:moveTo>
                <a:lnTo>
                  <a:pt x="731520" y="262127"/>
                </a:lnTo>
                <a:lnTo>
                  <a:pt x="73152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782824" cy="260603"/>
          </a:xfrm>
          <a:custGeom>
            <a:avLst/>
            <a:gdLst>
              <a:gd name="connsiteX0" fmla="*/ 0 w 2782824"/>
              <a:gd name="connsiteY0" fmla="*/ 260603 h 260603"/>
              <a:gd name="connsiteX1" fmla="*/ 2782824 w 2782824"/>
              <a:gd name="connsiteY1" fmla="*/ 260603 h 260603"/>
              <a:gd name="connsiteX2" fmla="*/ 2782824 w 2782824"/>
              <a:gd name="connsiteY2" fmla="*/ 0 h 260603"/>
              <a:gd name="connsiteX3" fmla="*/ 0 w 2782824"/>
              <a:gd name="connsiteY3" fmla="*/ 0 h 260603"/>
              <a:gd name="connsiteX4" fmla="*/ 0 w 278282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2824" h="260603">
                <a:moveTo>
                  <a:pt x="0" y="260603"/>
                </a:moveTo>
                <a:lnTo>
                  <a:pt x="2782824" y="260603"/>
                </a:lnTo>
                <a:lnTo>
                  <a:pt x="278282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59400" y="1270000"/>
            <a:ext cx="774700" cy="3073400"/>
          </a:xfrm>
          <a:prstGeom prst="rect">
            <a:avLst/>
          </a:prstGeom>
          <a:noFill/>
        </p:spPr>
        <p:txBody>
          <a:bodyPr wrap="none" lIns="0" tIns="0" rIns="0" rtlCol="0">
            <a:spAutoFit/>
          </a:bodyPr>
          <a:lstStyle/>
          <a:p>
            <a:pPr>
              <a:lnSpc>
                <a:spcPts val="11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sz="1202" b="1" dirty="0" smtClean="0">
                <a:solidFill>
                  <a:srgbClr val="FFFFFF"/>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2" b="1" dirty="0" smtClean="0">
                <a:solidFill>
                  <a:srgbClr val="7D9CF9"/>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a:p>
            <a:pPr>
              <a:lnSpc>
                <a:spcPts val="1000"/>
              </a:lnSpc>
            </a:pPr>
            <a:endParaRPr lang="en-US" altLang="zh-CN" dirty="0" smtClean="0"/>
          </a:p>
          <a:p>
            <a:pPr>
              <a:lnSpc>
                <a:spcPts val="19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p:txBody>
      </p:sp>
      <p:sp>
        <p:nvSpPr>
          <p:cNvPr id="1026" name="TextBox 1"/>
          <p:cNvSpPr txBox="1"/>
          <p:nvPr/>
        </p:nvSpPr>
        <p:spPr>
          <a:xfrm>
            <a:off x="76454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0.8%</a:t>
            </a:r>
          </a:p>
        </p:txBody>
      </p:sp>
      <p:sp>
        <p:nvSpPr>
          <p:cNvPr id="1028"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快速问医生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微医</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1号药店</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丁香医生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用药助手</a:t>
            </a:r>
          </a:p>
          <a:p>
            <a:pPr>
              <a:lnSpc>
                <a:spcPts val="1000"/>
              </a:lnSpc>
            </a:pPr>
            <a:endParaRPr lang="en-US" altLang="zh-CN" dirty="0" smtClean="0"/>
          </a:p>
          <a:p>
            <a:pPr>
              <a:lnSpc>
                <a:spcPts val="1800"/>
              </a:lnSpc>
              <a:tabLst>
                <a:tab pos="139700" algn="l"/>
                <a:tab pos="279400" algn="l"/>
                <a:tab pos="330200" algn="l"/>
                <a:tab pos="558800" algn="l"/>
              </a:tabLst>
            </a:pPr>
            <a:r>
              <a:rPr lang="en-US" altLang="zh-CN" sz="1103" dirty="0" smtClean="0">
                <a:solidFill>
                  <a:srgbClr val="8087A4"/>
                </a:solidFill>
                <a:latin typeface="Microsoft YaHei UI" pitchFamily="18" charset="0"/>
                <a:cs typeface="Microsoft YaHei UI" pitchFamily="18" charset="0"/>
              </a:rPr>
              <a:t>女性私人医生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好大夫在线</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掌上药店</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易诊</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春雨医生</a:t>
            </a:r>
          </a:p>
        </p:txBody>
      </p:sp>
      <p:sp>
        <p:nvSpPr>
          <p:cNvPr id="1030" name="TextBox 1"/>
          <p:cNvSpPr txBox="1"/>
          <p:nvPr/>
        </p:nvSpPr>
        <p:spPr>
          <a:xfrm>
            <a:off x="46736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月移动医疗应用用户覆盖比例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细分行业应用盘点——移动医疗</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春雨医生以</a:t>
            </a:r>
            <a:r>
              <a:rPr lang="en-US" altLang="zh-CN" sz="1202" dirty="0" smtClean="0">
                <a:solidFill>
                  <a:srgbClr val="8087A4"/>
                </a:solidFill>
                <a:latin typeface="Tahoma" pitchFamily="18" charset="0"/>
                <a:cs typeface="Tahoma" pitchFamily="18" charset="0"/>
              </a:rPr>
              <a:t>0.8%</a:t>
            </a:r>
            <a:r>
              <a:rPr lang="en-US" altLang="zh-CN" sz="1202" dirty="0" smtClean="0">
                <a:solidFill>
                  <a:srgbClr val="8087A4"/>
                </a:solidFill>
                <a:latin typeface="Microsoft YaHei UI" pitchFamily="18" charset="0"/>
                <a:cs typeface="Microsoft YaHei UI" pitchFamily="18" charset="0"/>
              </a:rPr>
              <a:t>的用户覆盖率领先于</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移动医疗行业其他应用，整体而言，</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移动医疗行业还属于移动端的新兴领</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域，用户覆盖仍有较大增长空间。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85610" y="2014004"/>
            <a:ext cx="1445259" cy="228816"/>
          </a:xfrm>
          <a:custGeom>
            <a:avLst/>
            <a:gdLst>
              <a:gd name="connsiteX0" fmla="*/ 0 w 1445259"/>
              <a:gd name="connsiteY0" fmla="*/ 228816 h 228816"/>
              <a:gd name="connsiteX1" fmla="*/ 1445259 w 1445259"/>
              <a:gd name="connsiteY1" fmla="*/ 228816 h 228816"/>
              <a:gd name="connsiteX2" fmla="*/ 1445259 w 1445259"/>
              <a:gd name="connsiteY2" fmla="*/ 0 h 228816"/>
              <a:gd name="connsiteX3" fmla="*/ 0 w 1445259"/>
              <a:gd name="connsiteY3" fmla="*/ 0 h 228816"/>
              <a:gd name="connsiteX4" fmla="*/ 0 w 1445259"/>
              <a:gd name="connsiteY4" fmla="*/ 228816 h 228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6">
                <a:moveTo>
                  <a:pt x="0" y="228816"/>
                </a:moveTo>
                <a:lnTo>
                  <a:pt x="1445259" y="228816"/>
                </a:lnTo>
                <a:lnTo>
                  <a:pt x="1445259" y="0"/>
                </a:lnTo>
                <a:lnTo>
                  <a:pt x="0" y="0"/>
                </a:lnTo>
                <a:lnTo>
                  <a:pt x="0" y="22881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30870" y="2014004"/>
            <a:ext cx="966584" cy="228816"/>
          </a:xfrm>
          <a:custGeom>
            <a:avLst/>
            <a:gdLst>
              <a:gd name="connsiteX0" fmla="*/ 0 w 966584"/>
              <a:gd name="connsiteY0" fmla="*/ 228816 h 228816"/>
              <a:gd name="connsiteX1" fmla="*/ 966584 w 966584"/>
              <a:gd name="connsiteY1" fmla="*/ 228816 h 228816"/>
              <a:gd name="connsiteX2" fmla="*/ 966584 w 966584"/>
              <a:gd name="connsiteY2" fmla="*/ 0 h 228816"/>
              <a:gd name="connsiteX3" fmla="*/ 0 w 966584"/>
              <a:gd name="connsiteY3" fmla="*/ 0 h 228816"/>
              <a:gd name="connsiteX4" fmla="*/ 0 w 966584"/>
              <a:gd name="connsiteY4" fmla="*/ 228816 h 228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6">
                <a:moveTo>
                  <a:pt x="0" y="228816"/>
                </a:moveTo>
                <a:lnTo>
                  <a:pt x="966584" y="228816"/>
                </a:lnTo>
                <a:lnTo>
                  <a:pt x="966584" y="0"/>
                </a:lnTo>
                <a:lnTo>
                  <a:pt x="0" y="0"/>
                </a:lnTo>
                <a:lnTo>
                  <a:pt x="0" y="22881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85610" y="2471712"/>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30870" y="2471712"/>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85610" y="2929293"/>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30870" y="2929293"/>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85610" y="3387001"/>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30870" y="3387001"/>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85610" y="3844632"/>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30870" y="3844632"/>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16583" y="1770951"/>
            <a:ext cx="57150" cy="2316784"/>
          </a:xfrm>
          <a:custGeom>
            <a:avLst/>
            <a:gdLst>
              <a:gd name="connsiteX0" fmla="*/ 14287 w 57150"/>
              <a:gd name="connsiteY0" fmla="*/ 14287 h 2316784"/>
              <a:gd name="connsiteX1" fmla="*/ 14287 w 57150"/>
              <a:gd name="connsiteY1" fmla="*/ 2302497 h 2316784"/>
            </a:gdLst>
            <a:ahLst/>
            <a:cxnLst>
              <a:cxn ang="0">
                <a:pos x="connsiteX0" y="connsiteY0"/>
              </a:cxn>
              <a:cxn ang="1">
                <a:pos x="connsiteX1" y="connsiteY1"/>
              </a:cxn>
            </a:cxnLst>
            <a:rect l="l" t="t" r="r" b="b"/>
            <a:pathLst>
              <a:path w="57150" h="2316784">
                <a:moveTo>
                  <a:pt x="14287" y="14287"/>
                </a:moveTo>
                <a:lnTo>
                  <a:pt x="14287" y="2302497"/>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58469" y="3981958"/>
            <a:ext cx="5829808" cy="21844"/>
          </a:xfrm>
          <a:custGeom>
            <a:avLst/>
            <a:gdLst>
              <a:gd name="connsiteX0" fmla="*/ 6350 w 5829808"/>
              <a:gd name="connsiteY0" fmla="*/ 6350 h 21844"/>
              <a:gd name="connsiteX1" fmla="*/ 5823458 w 5829808"/>
              <a:gd name="connsiteY1" fmla="*/ 6350 h 21844"/>
            </a:gdLst>
            <a:ahLst/>
            <a:cxnLst>
              <a:cxn ang="0">
                <a:pos x="connsiteX0" y="connsiteY0"/>
              </a:cxn>
              <a:cxn ang="1">
                <a:pos x="connsiteX1" y="connsiteY1"/>
              </a:cxn>
            </a:cxnLst>
            <a:rect l="l" t="t" r="r" b="b"/>
            <a:pathLst>
              <a:path w="5829808" h="21844">
                <a:moveTo>
                  <a:pt x="6350" y="6350"/>
                </a:moveTo>
                <a:lnTo>
                  <a:pt x="5823458"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93419" y="2654807"/>
            <a:ext cx="5359908" cy="1048511"/>
          </a:xfrm>
          <a:custGeom>
            <a:avLst/>
            <a:gdLst>
              <a:gd name="connsiteX0" fmla="*/ 13716 w 5359908"/>
              <a:gd name="connsiteY0" fmla="*/ 1034795 h 1048511"/>
              <a:gd name="connsiteX1" fmla="*/ 498347 w 5359908"/>
              <a:gd name="connsiteY1" fmla="*/ 949451 h 1048511"/>
              <a:gd name="connsiteX2" fmla="*/ 982980 w 5359908"/>
              <a:gd name="connsiteY2" fmla="*/ 758951 h 1048511"/>
              <a:gd name="connsiteX3" fmla="*/ 1467612 w 5359908"/>
              <a:gd name="connsiteY3" fmla="*/ 696468 h 1048511"/>
              <a:gd name="connsiteX4" fmla="*/ 1952244 w 5359908"/>
              <a:gd name="connsiteY4" fmla="*/ 781812 h 1048511"/>
              <a:gd name="connsiteX5" fmla="*/ 2436875 w 5359908"/>
              <a:gd name="connsiteY5" fmla="*/ 669036 h 1048511"/>
              <a:gd name="connsiteX6" fmla="*/ 2923032 w 5359908"/>
              <a:gd name="connsiteY6" fmla="*/ 571500 h 1048511"/>
              <a:gd name="connsiteX7" fmla="*/ 3407664 w 5359908"/>
              <a:gd name="connsiteY7" fmla="*/ 402336 h 1048511"/>
              <a:gd name="connsiteX8" fmla="*/ 3892295 w 5359908"/>
              <a:gd name="connsiteY8" fmla="*/ 364236 h 1048511"/>
              <a:gd name="connsiteX9" fmla="*/ 4376927 w 5359908"/>
              <a:gd name="connsiteY9" fmla="*/ 205740 h 1048511"/>
              <a:gd name="connsiteX10" fmla="*/ 4861559 w 5359908"/>
              <a:gd name="connsiteY10" fmla="*/ 47244 h 1048511"/>
              <a:gd name="connsiteX11" fmla="*/ 5346191 w 5359908"/>
              <a:gd name="connsiteY11" fmla="*/ 13716 h 10485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48511">
                <a:moveTo>
                  <a:pt x="13716" y="1034795"/>
                </a:moveTo>
                <a:lnTo>
                  <a:pt x="498347" y="949451"/>
                </a:lnTo>
                <a:lnTo>
                  <a:pt x="982980" y="758951"/>
                </a:lnTo>
                <a:lnTo>
                  <a:pt x="1467612" y="696468"/>
                </a:lnTo>
                <a:lnTo>
                  <a:pt x="1952244" y="781812"/>
                </a:lnTo>
                <a:lnTo>
                  <a:pt x="2436875" y="669036"/>
                </a:lnTo>
                <a:lnTo>
                  <a:pt x="2923032" y="571500"/>
                </a:lnTo>
                <a:lnTo>
                  <a:pt x="3407664" y="402336"/>
                </a:lnTo>
                <a:lnTo>
                  <a:pt x="3892295" y="364236"/>
                </a:lnTo>
                <a:lnTo>
                  <a:pt x="4376927" y="205740"/>
                </a:lnTo>
                <a:lnTo>
                  <a:pt x="4861559" y="47244"/>
                </a:lnTo>
                <a:lnTo>
                  <a:pt x="5346191"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93419" y="3692652"/>
            <a:ext cx="5359908" cy="251459"/>
          </a:xfrm>
          <a:custGeom>
            <a:avLst/>
            <a:gdLst>
              <a:gd name="connsiteX0" fmla="*/ 13716 w 5359908"/>
              <a:gd name="connsiteY0" fmla="*/ 237744 h 251459"/>
              <a:gd name="connsiteX1" fmla="*/ 498347 w 5359908"/>
              <a:gd name="connsiteY1" fmla="*/ 216407 h 251459"/>
              <a:gd name="connsiteX2" fmla="*/ 982980 w 5359908"/>
              <a:gd name="connsiteY2" fmla="*/ 199644 h 251459"/>
              <a:gd name="connsiteX3" fmla="*/ 1467612 w 5359908"/>
              <a:gd name="connsiteY3" fmla="*/ 195071 h 251459"/>
              <a:gd name="connsiteX4" fmla="*/ 1952244 w 5359908"/>
              <a:gd name="connsiteY4" fmla="*/ 178307 h 251459"/>
              <a:gd name="connsiteX5" fmla="*/ 2436875 w 5359908"/>
              <a:gd name="connsiteY5" fmla="*/ 150876 h 251459"/>
              <a:gd name="connsiteX6" fmla="*/ 2923032 w 5359908"/>
              <a:gd name="connsiteY6" fmla="*/ 131063 h 251459"/>
              <a:gd name="connsiteX7" fmla="*/ 3407664 w 5359908"/>
              <a:gd name="connsiteY7" fmla="*/ 124967 h 251459"/>
              <a:gd name="connsiteX8" fmla="*/ 3892295 w 5359908"/>
              <a:gd name="connsiteY8" fmla="*/ 111251 h 251459"/>
              <a:gd name="connsiteX9" fmla="*/ 4376927 w 5359908"/>
              <a:gd name="connsiteY9" fmla="*/ 80771 h 251459"/>
              <a:gd name="connsiteX10" fmla="*/ 4861559 w 5359908"/>
              <a:gd name="connsiteY10" fmla="*/ 44195 h 251459"/>
              <a:gd name="connsiteX11" fmla="*/ 5346191 w 5359908"/>
              <a:gd name="connsiteY11" fmla="*/ 13715 h 2514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51459">
                <a:moveTo>
                  <a:pt x="13716" y="237744"/>
                </a:moveTo>
                <a:lnTo>
                  <a:pt x="498347" y="216407"/>
                </a:lnTo>
                <a:lnTo>
                  <a:pt x="982980" y="199644"/>
                </a:lnTo>
                <a:lnTo>
                  <a:pt x="1467612" y="195071"/>
                </a:lnTo>
                <a:lnTo>
                  <a:pt x="1952244" y="178307"/>
                </a:lnTo>
                <a:lnTo>
                  <a:pt x="2436875" y="150876"/>
                </a:lnTo>
                <a:lnTo>
                  <a:pt x="2923032" y="131063"/>
                </a:lnTo>
                <a:lnTo>
                  <a:pt x="3407664" y="124967"/>
                </a:lnTo>
                <a:lnTo>
                  <a:pt x="3892295" y="111251"/>
                </a:lnTo>
                <a:lnTo>
                  <a:pt x="4376927" y="80771"/>
                </a:lnTo>
                <a:lnTo>
                  <a:pt x="4861559" y="44195"/>
                </a:lnTo>
                <a:lnTo>
                  <a:pt x="5346191" y="13715"/>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93419" y="3543300"/>
            <a:ext cx="5359908" cy="301752"/>
          </a:xfrm>
          <a:custGeom>
            <a:avLst/>
            <a:gdLst>
              <a:gd name="connsiteX0" fmla="*/ 13716 w 5359908"/>
              <a:gd name="connsiteY0" fmla="*/ 236220 h 301752"/>
              <a:gd name="connsiteX1" fmla="*/ 498347 w 5359908"/>
              <a:gd name="connsiteY1" fmla="*/ 234696 h 301752"/>
              <a:gd name="connsiteX2" fmla="*/ 982980 w 5359908"/>
              <a:gd name="connsiteY2" fmla="*/ 251459 h 301752"/>
              <a:gd name="connsiteX3" fmla="*/ 1467612 w 5359908"/>
              <a:gd name="connsiteY3" fmla="*/ 275844 h 301752"/>
              <a:gd name="connsiteX4" fmla="*/ 1952244 w 5359908"/>
              <a:gd name="connsiteY4" fmla="*/ 288035 h 301752"/>
              <a:gd name="connsiteX5" fmla="*/ 2436875 w 5359908"/>
              <a:gd name="connsiteY5" fmla="*/ 278891 h 301752"/>
              <a:gd name="connsiteX6" fmla="*/ 2923032 w 5359908"/>
              <a:gd name="connsiteY6" fmla="*/ 275844 h 301752"/>
              <a:gd name="connsiteX7" fmla="*/ 3407664 w 5359908"/>
              <a:gd name="connsiteY7" fmla="*/ 237744 h 301752"/>
              <a:gd name="connsiteX8" fmla="*/ 3892295 w 5359908"/>
              <a:gd name="connsiteY8" fmla="*/ 239267 h 301752"/>
              <a:gd name="connsiteX9" fmla="*/ 4376927 w 5359908"/>
              <a:gd name="connsiteY9" fmla="*/ 269747 h 301752"/>
              <a:gd name="connsiteX10" fmla="*/ 4861559 w 5359908"/>
              <a:gd name="connsiteY10" fmla="*/ 196596 h 301752"/>
              <a:gd name="connsiteX11" fmla="*/ 5346191 w 5359908"/>
              <a:gd name="connsiteY11" fmla="*/ 13715 h 3017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01752">
                <a:moveTo>
                  <a:pt x="13716" y="236220"/>
                </a:moveTo>
                <a:lnTo>
                  <a:pt x="498347" y="234696"/>
                </a:lnTo>
                <a:lnTo>
                  <a:pt x="982980" y="251459"/>
                </a:lnTo>
                <a:lnTo>
                  <a:pt x="1467612" y="275844"/>
                </a:lnTo>
                <a:lnTo>
                  <a:pt x="1952244" y="288035"/>
                </a:lnTo>
                <a:lnTo>
                  <a:pt x="2436875" y="278891"/>
                </a:lnTo>
                <a:lnTo>
                  <a:pt x="2923032" y="275844"/>
                </a:lnTo>
                <a:lnTo>
                  <a:pt x="3407664" y="237744"/>
                </a:lnTo>
                <a:lnTo>
                  <a:pt x="3892295" y="239267"/>
                </a:lnTo>
                <a:lnTo>
                  <a:pt x="4376927" y="269747"/>
                </a:lnTo>
                <a:lnTo>
                  <a:pt x="4861559" y="196596"/>
                </a:lnTo>
                <a:lnTo>
                  <a:pt x="5346191"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93419" y="3713988"/>
            <a:ext cx="5359908" cy="245364"/>
          </a:xfrm>
          <a:custGeom>
            <a:avLst/>
            <a:gdLst>
              <a:gd name="connsiteX0" fmla="*/ 13716 w 5359908"/>
              <a:gd name="connsiteY0" fmla="*/ 231647 h 245364"/>
              <a:gd name="connsiteX1" fmla="*/ 498347 w 5359908"/>
              <a:gd name="connsiteY1" fmla="*/ 219455 h 245364"/>
              <a:gd name="connsiteX2" fmla="*/ 982980 w 5359908"/>
              <a:gd name="connsiteY2" fmla="*/ 208788 h 245364"/>
              <a:gd name="connsiteX3" fmla="*/ 1467612 w 5359908"/>
              <a:gd name="connsiteY3" fmla="*/ 211835 h 245364"/>
              <a:gd name="connsiteX4" fmla="*/ 1952244 w 5359908"/>
              <a:gd name="connsiteY4" fmla="*/ 207264 h 245364"/>
              <a:gd name="connsiteX5" fmla="*/ 2436875 w 5359908"/>
              <a:gd name="connsiteY5" fmla="*/ 181355 h 245364"/>
              <a:gd name="connsiteX6" fmla="*/ 2923032 w 5359908"/>
              <a:gd name="connsiteY6" fmla="*/ 173735 h 245364"/>
              <a:gd name="connsiteX7" fmla="*/ 3407664 w 5359908"/>
              <a:gd name="connsiteY7" fmla="*/ 131064 h 245364"/>
              <a:gd name="connsiteX8" fmla="*/ 3892295 w 5359908"/>
              <a:gd name="connsiteY8" fmla="*/ 106679 h 245364"/>
              <a:gd name="connsiteX9" fmla="*/ 4376927 w 5359908"/>
              <a:gd name="connsiteY9" fmla="*/ 85344 h 245364"/>
              <a:gd name="connsiteX10" fmla="*/ 4861559 w 5359908"/>
              <a:gd name="connsiteY10" fmla="*/ 35052 h 245364"/>
              <a:gd name="connsiteX11" fmla="*/ 5346191 w 5359908"/>
              <a:gd name="connsiteY11" fmla="*/ 13715 h 2453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45364">
                <a:moveTo>
                  <a:pt x="13716" y="231647"/>
                </a:moveTo>
                <a:lnTo>
                  <a:pt x="498347" y="219455"/>
                </a:lnTo>
                <a:lnTo>
                  <a:pt x="982980" y="208788"/>
                </a:lnTo>
                <a:lnTo>
                  <a:pt x="1467612" y="211835"/>
                </a:lnTo>
                <a:lnTo>
                  <a:pt x="1952244" y="207264"/>
                </a:lnTo>
                <a:lnTo>
                  <a:pt x="2436875" y="181355"/>
                </a:lnTo>
                <a:lnTo>
                  <a:pt x="2923032" y="173735"/>
                </a:lnTo>
                <a:lnTo>
                  <a:pt x="3407664" y="131064"/>
                </a:lnTo>
                <a:lnTo>
                  <a:pt x="3892295" y="106679"/>
                </a:lnTo>
                <a:lnTo>
                  <a:pt x="4376927" y="85344"/>
                </a:lnTo>
                <a:lnTo>
                  <a:pt x="4861559" y="35052"/>
                </a:lnTo>
                <a:lnTo>
                  <a:pt x="5346191"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93419" y="3695700"/>
            <a:ext cx="5359908" cy="105155"/>
          </a:xfrm>
          <a:custGeom>
            <a:avLst/>
            <a:gdLst>
              <a:gd name="connsiteX0" fmla="*/ 13716 w 5359908"/>
              <a:gd name="connsiteY0" fmla="*/ 89915 h 105155"/>
              <a:gd name="connsiteX1" fmla="*/ 498347 w 5359908"/>
              <a:gd name="connsiteY1" fmla="*/ 65532 h 105155"/>
              <a:gd name="connsiteX2" fmla="*/ 982980 w 5359908"/>
              <a:gd name="connsiteY2" fmla="*/ 64008 h 105155"/>
              <a:gd name="connsiteX3" fmla="*/ 1467612 w 5359908"/>
              <a:gd name="connsiteY3" fmla="*/ 39623 h 105155"/>
              <a:gd name="connsiteX4" fmla="*/ 1952244 w 5359908"/>
              <a:gd name="connsiteY4" fmla="*/ 42671 h 105155"/>
              <a:gd name="connsiteX5" fmla="*/ 2436875 w 5359908"/>
              <a:gd name="connsiteY5" fmla="*/ 50291 h 105155"/>
              <a:gd name="connsiteX6" fmla="*/ 2923032 w 5359908"/>
              <a:gd name="connsiteY6" fmla="*/ 13715 h 105155"/>
              <a:gd name="connsiteX7" fmla="*/ 3407664 w 5359908"/>
              <a:gd name="connsiteY7" fmla="*/ 33528 h 105155"/>
              <a:gd name="connsiteX8" fmla="*/ 3892295 w 5359908"/>
              <a:gd name="connsiteY8" fmla="*/ 60959 h 105155"/>
              <a:gd name="connsiteX9" fmla="*/ 4376927 w 5359908"/>
              <a:gd name="connsiteY9" fmla="*/ 62484 h 105155"/>
              <a:gd name="connsiteX10" fmla="*/ 4861559 w 5359908"/>
              <a:gd name="connsiteY10" fmla="*/ 68579 h 105155"/>
              <a:gd name="connsiteX11" fmla="*/ 5346191 w 5359908"/>
              <a:gd name="connsiteY11" fmla="*/ 91440 h 1051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5155">
                <a:moveTo>
                  <a:pt x="13716" y="89915"/>
                </a:moveTo>
                <a:lnTo>
                  <a:pt x="498347" y="65532"/>
                </a:lnTo>
                <a:lnTo>
                  <a:pt x="982980" y="64008"/>
                </a:lnTo>
                <a:lnTo>
                  <a:pt x="1467612" y="39623"/>
                </a:lnTo>
                <a:lnTo>
                  <a:pt x="1952244" y="42671"/>
                </a:lnTo>
                <a:lnTo>
                  <a:pt x="2436875" y="50291"/>
                </a:lnTo>
                <a:lnTo>
                  <a:pt x="2923032" y="13715"/>
                </a:lnTo>
                <a:lnTo>
                  <a:pt x="3407664" y="33528"/>
                </a:lnTo>
                <a:lnTo>
                  <a:pt x="3892295" y="60959"/>
                </a:lnTo>
                <a:lnTo>
                  <a:pt x="4376927" y="62484"/>
                </a:lnTo>
                <a:lnTo>
                  <a:pt x="4861559" y="68579"/>
                </a:lnTo>
                <a:lnTo>
                  <a:pt x="5346191" y="91440"/>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93419" y="3759708"/>
            <a:ext cx="5359908" cy="118872"/>
          </a:xfrm>
          <a:custGeom>
            <a:avLst/>
            <a:gdLst>
              <a:gd name="connsiteX0" fmla="*/ 13716 w 5359908"/>
              <a:gd name="connsiteY0" fmla="*/ 105155 h 118872"/>
              <a:gd name="connsiteX1" fmla="*/ 498347 w 5359908"/>
              <a:gd name="connsiteY1" fmla="*/ 67055 h 118872"/>
              <a:gd name="connsiteX2" fmla="*/ 982980 w 5359908"/>
              <a:gd name="connsiteY2" fmla="*/ 54863 h 118872"/>
              <a:gd name="connsiteX3" fmla="*/ 1467612 w 5359908"/>
              <a:gd name="connsiteY3" fmla="*/ 79247 h 118872"/>
              <a:gd name="connsiteX4" fmla="*/ 1952244 w 5359908"/>
              <a:gd name="connsiteY4" fmla="*/ 82295 h 118872"/>
              <a:gd name="connsiteX5" fmla="*/ 2436875 w 5359908"/>
              <a:gd name="connsiteY5" fmla="*/ 62483 h 118872"/>
              <a:gd name="connsiteX6" fmla="*/ 2923032 w 5359908"/>
              <a:gd name="connsiteY6" fmla="*/ 51815 h 118872"/>
              <a:gd name="connsiteX7" fmla="*/ 3407664 w 5359908"/>
              <a:gd name="connsiteY7" fmla="*/ 45720 h 118872"/>
              <a:gd name="connsiteX8" fmla="*/ 3892295 w 5359908"/>
              <a:gd name="connsiteY8" fmla="*/ 44195 h 118872"/>
              <a:gd name="connsiteX9" fmla="*/ 4376927 w 5359908"/>
              <a:gd name="connsiteY9" fmla="*/ 25907 h 118872"/>
              <a:gd name="connsiteX10" fmla="*/ 4861559 w 5359908"/>
              <a:gd name="connsiteY10" fmla="*/ 13715 h 118872"/>
              <a:gd name="connsiteX11" fmla="*/ 5346191 w 5359908"/>
              <a:gd name="connsiteY11" fmla="*/ 13715 h 1188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18872">
                <a:moveTo>
                  <a:pt x="13716" y="105155"/>
                </a:moveTo>
                <a:lnTo>
                  <a:pt x="498347" y="67055"/>
                </a:lnTo>
                <a:lnTo>
                  <a:pt x="982980" y="54863"/>
                </a:lnTo>
                <a:lnTo>
                  <a:pt x="1467612" y="79247"/>
                </a:lnTo>
                <a:lnTo>
                  <a:pt x="1952244" y="82295"/>
                </a:lnTo>
                <a:lnTo>
                  <a:pt x="2436875" y="62483"/>
                </a:lnTo>
                <a:lnTo>
                  <a:pt x="2923032" y="51815"/>
                </a:lnTo>
                <a:lnTo>
                  <a:pt x="3407664" y="45720"/>
                </a:lnTo>
                <a:lnTo>
                  <a:pt x="3892295" y="44195"/>
                </a:lnTo>
                <a:lnTo>
                  <a:pt x="4376927" y="25907"/>
                </a:lnTo>
                <a:lnTo>
                  <a:pt x="4861559" y="13715"/>
                </a:lnTo>
                <a:lnTo>
                  <a:pt x="5346191"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93419" y="3787140"/>
            <a:ext cx="5359908" cy="114299"/>
          </a:xfrm>
          <a:custGeom>
            <a:avLst/>
            <a:gdLst>
              <a:gd name="connsiteX0" fmla="*/ 13716 w 5359908"/>
              <a:gd name="connsiteY0" fmla="*/ 100583 h 114299"/>
              <a:gd name="connsiteX1" fmla="*/ 498347 w 5359908"/>
              <a:gd name="connsiteY1" fmla="*/ 80771 h 114299"/>
              <a:gd name="connsiteX2" fmla="*/ 982980 w 5359908"/>
              <a:gd name="connsiteY2" fmla="*/ 77723 h 114299"/>
              <a:gd name="connsiteX3" fmla="*/ 1467612 w 5359908"/>
              <a:gd name="connsiteY3" fmla="*/ 89915 h 114299"/>
              <a:gd name="connsiteX4" fmla="*/ 1952244 w 5359908"/>
              <a:gd name="connsiteY4" fmla="*/ 91439 h 114299"/>
              <a:gd name="connsiteX5" fmla="*/ 2436875 w 5359908"/>
              <a:gd name="connsiteY5" fmla="*/ 79247 h 114299"/>
              <a:gd name="connsiteX6" fmla="*/ 2923032 w 5359908"/>
              <a:gd name="connsiteY6" fmla="*/ 70103 h 114299"/>
              <a:gd name="connsiteX7" fmla="*/ 3407664 w 5359908"/>
              <a:gd name="connsiteY7" fmla="*/ 68579 h 114299"/>
              <a:gd name="connsiteX8" fmla="*/ 3892295 w 5359908"/>
              <a:gd name="connsiteY8" fmla="*/ 64007 h 114299"/>
              <a:gd name="connsiteX9" fmla="*/ 4376927 w 5359908"/>
              <a:gd name="connsiteY9" fmla="*/ 38100 h 114299"/>
              <a:gd name="connsiteX10" fmla="*/ 4861559 w 5359908"/>
              <a:gd name="connsiteY10" fmla="*/ 18288 h 114299"/>
              <a:gd name="connsiteX11" fmla="*/ 5346191 w 5359908"/>
              <a:gd name="connsiteY11" fmla="*/ 13715 h 1142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14299">
                <a:moveTo>
                  <a:pt x="13716" y="100583"/>
                </a:moveTo>
                <a:lnTo>
                  <a:pt x="498347" y="80771"/>
                </a:lnTo>
                <a:lnTo>
                  <a:pt x="982980" y="77723"/>
                </a:lnTo>
                <a:lnTo>
                  <a:pt x="1467612" y="89915"/>
                </a:lnTo>
                <a:lnTo>
                  <a:pt x="1952244" y="91439"/>
                </a:lnTo>
                <a:lnTo>
                  <a:pt x="2436875" y="79247"/>
                </a:lnTo>
                <a:lnTo>
                  <a:pt x="2923032" y="70103"/>
                </a:lnTo>
                <a:lnTo>
                  <a:pt x="3407664" y="68579"/>
                </a:lnTo>
                <a:lnTo>
                  <a:pt x="3892295" y="64007"/>
                </a:lnTo>
                <a:lnTo>
                  <a:pt x="4376927" y="38100"/>
                </a:lnTo>
                <a:lnTo>
                  <a:pt x="4861559" y="18288"/>
                </a:lnTo>
                <a:lnTo>
                  <a:pt x="5346191"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93419" y="3674364"/>
            <a:ext cx="5359908" cy="164591"/>
          </a:xfrm>
          <a:custGeom>
            <a:avLst/>
            <a:gdLst>
              <a:gd name="connsiteX0" fmla="*/ 13716 w 5359908"/>
              <a:gd name="connsiteY0" fmla="*/ 86867 h 164591"/>
              <a:gd name="connsiteX1" fmla="*/ 498347 w 5359908"/>
              <a:gd name="connsiteY1" fmla="*/ 53339 h 164591"/>
              <a:gd name="connsiteX2" fmla="*/ 982980 w 5359908"/>
              <a:gd name="connsiteY2" fmla="*/ 13715 h 164591"/>
              <a:gd name="connsiteX3" fmla="*/ 1467612 w 5359908"/>
              <a:gd name="connsiteY3" fmla="*/ 77723 h 164591"/>
              <a:gd name="connsiteX4" fmla="*/ 1952244 w 5359908"/>
              <a:gd name="connsiteY4" fmla="*/ 103632 h 164591"/>
              <a:gd name="connsiteX5" fmla="*/ 2436875 w 5359908"/>
              <a:gd name="connsiteY5" fmla="*/ 102107 h 164591"/>
              <a:gd name="connsiteX6" fmla="*/ 2923032 w 5359908"/>
              <a:gd name="connsiteY6" fmla="*/ 112776 h 164591"/>
              <a:gd name="connsiteX7" fmla="*/ 3407664 w 5359908"/>
              <a:gd name="connsiteY7" fmla="*/ 134111 h 164591"/>
              <a:gd name="connsiteX8" fmla="*/ 3892295 w 5359908"/>
              <a:gd name="connsiteY8" fmla="*/ 146303 h 164591"/>
              <a:gd name="connsiteX9" fmla="*/ 4376927 w 5359908"/>
              <a:gd name="connsiteY9" fmla="*/ 141732 h 164591"/>
              <a:gd name="connsiteX10" fmla="*/ 4861559 w 5359908"/>
              <a:gd name="connsiteY10" fmla="*/ 137159 h 164591"/>
              <a:gd name="connsiteX11" fmla="*/ 5346191 w 5359908"/>
              <a:gd name="connsiteY11" fmla="*/ 150876 h 1645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64591">
                <a:moveTo>
                  <a:pt x="13716" y="86867"/>
                </a:moveTo>
                <a:lnTo>
                  <a:pt x="498347" y="53339"/>
                </a:lnTo>
                <a:lnTo>
                  <a:pt x="982980" y="13715"/>
                </a:lnTo>
                <a:lnTo>
                  <a:pt x="1467612" y="77723"/>
                </a:lnTo>
                <a:lnTo>
                  <a:pt x="1952244" y="103632"/>
                </a:lnTo>
                <a:lnTo>
                  <a:pt x="2436875" y="102107"/>
                </a:lnTo>
                <a:lnTo>
                  <a:pt x="2923032" y="112776"/>
                </a:lnTo>
                <a:lnTo>
                  <a:pt x="3407664" y="134111"/>
                </a:lnTo>
                <a:lnTo>
                  <a:pt x="3892295" y="146303"/>
                </a:lnTo>
                <a:lnTo>
                  <a:pt x="4376927" y="141732"/>
                </a:lnTo>
                <a:lnTo>
                  <a:pt x="4861559" y="137159"/>
                </a:lnTo>
                <a:lnTo>
                  <a:pt x="5346191" y="150876"/>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93419" y="3768852"/>
            <a:ext cx="5359908" cy="176783"/>
          </a:xfrm>
          <a:custGeom>
            <a:avLst/>
            <a:gdLst>
              <a:gd name="connsiteX0" fmla="*/ 13716 w 5359908"/>
              <a:gd name="connsiteY0" fmla="*/ 163067 h 176783"/>
              <a:gd name="connsiteX1" fmla="*/ 498347 w 5359908"/>
              <a:gd name="connsiteY1" fmla="*/ 158495 h 176783"/>
              <a:gd name="connsiteX2" fmla="*/ 982980 w 5359908"/>
              <a:gd name="connsiteY2" fmla="*/ 153923 h 176783"/>
              <a:gd name="connsiteX3" fmla="*/ 1467612 w 5359908"/>
              <a:gd name="connsiteY3" fmla="*/ 161544 h 176783"/>
              <a:gd name="connsiteX4" fmla="*/ 1952244 w 5359908"/>
              <a:gd name="connsiteY4" fmla="*/ 156971 h 176783"/>
              <a:gd name="connsiteX5" fmla="*/ 2436875 w 5359908"/>
              <a:gd name="connsiteY5" fmla="*/ 143255 h 176783"/>
              <a:gd name="connsiteX6" fmla="*/ 2923032 w 5359908"/>
              <a:gd name="connsiteY6" fmla="*/ 137159 h 176783"/>
              <a:gd name="connsiteX7" fmla="*/ 3407664 w 5359908"/>
              <a:gd name="connsiteY7" fmla="*/ 131063 h 176783"/>
              <a:gd name="connsiteX8" fmla="*/ 3892295 w 5359908"/>
              <a:gd name="connsiteY8" fmla="*/ 123444 h 176783"/>
              <a:gd name="connsiteX9" fmla="*/ 4376927 w 5359908"/>
              <a:gd name="connsiteY9" fmla="*/ 120395 h 176783"/>
              <a:gd name="connsiteX10" fmla="*/ 4861559 w 5359908"/>
              <a:gd name="connsiteY10" fmla="*/ 103632 h 176783"/>
              <a:gd name="connsiteX11" fmla="*/ 5346191 w 5359908"/>
              <a:gd name="connsiteY11" fmla="*/ 13715 h 176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76783">
                <a:moveTo>
                  <a:pt x="13716" y="163067"/>
                </a:moveTo>
                <a:lnTo>
                  <a:pt x="498347" y="158495"/>
                </a:lnTo>
                <a:lnTo>
                  <a:pt x="982980" y="153923"/>
                </a:lnTo>
                <a:lnTo>
                  <a:pt x="1467612" y="161544"/>
                </a:lnTo>
                <a:lnTo>
                  <a:pt x="1952244" y="156971"/>
                </a:lnTo>
                <a:lnTo>
                  <a:pt x="2436875" y="143255"/>
                </a:lnTo>
                <a:lnTo>
                  <a:pt x="2923032" y="137159"/>
                </a:lnTo>
                <a:lnTo>
                  <a:pt x="3407664" y="131063"/>
                </a:lnTo>
                <a:lnTo>
                  <a:pt x="3892295" y="123444"/>
                </a:lnTo>
                <a:lnTo>
                  <a:pt x="4376927" y="120395"/>
                </a:lnTo>
                <a:lnTo>
                  <a:pt x="4861559" y="103632"/>
                </a:lnTo>
                <a:lnTo>
                  <a:pt x="534619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4572000" y="3860292"/>
            <a:ext cx="1481328" cy="115823"/>
          </a:xfrm>
          <a:custGeom>
            <a:avLst/>
            <a:gdLst>
              <a:gd name="connsiteX0" fmla="*/ 13715 w 1481328"/>
              <a:gd name="connsiteY0" fmla="*/ 102107 h 115823"/>
              <a:gd name="connsiteX1" fmla="*/ 498347 w 1481328"/>
              <a:gd name="connsiteY1" fmla="*/ 76199 h 115823"/>
              <a:gd name="connsiteX2" fmla="*/ 982979 w 1481328"/>
              <a:gd name="connsiteY2" fmla="*/ 25907 h 115823"/>
              <a:gd name="connsiteX3" fmla="*/ 1467611 w 1481328"/>
              <a:gd name="connsiteY3" fmla="*/ 13715 h 115823"/>
            </a:gdLst>
            <a:ahLst/>
            <a:cxnLst>
              <a:cxn ang="0">
                <a:pos x="connsiteX0" y="connsiteY0"/>
              </a:cxn>
              <a:cxn ang="1">
                <a:pos x="connsiteX1" y="connsiteY1"/>
              </a:cxn>
              <a:cxn ang="2">
                <a:pos x="connsiteX2" y="connsiteY2"/>
              </a:cxn>
              <a:cxn ang="3">
                <a:pos x="connsiteX3" y="connsiteY3"/>
              </a:cxn>
            </a:cxnLst>
            <a:rect l="l" t="t" r="r" b="b"/>
            <a:pathLst>
              <a:path w="1481328" h="115823">
                <a:moveTo>
                  <a:pt x="13715" y="102107"/>
                </a:moveTo>
                <a:lnTo>
                  <a:pt x="498347" y="76199"/>
                </a:lnTo>
                <a:lnTo>
                  <a:pt x="982979" y="25907"/>
                </a:lnTo>
                <a:lnTo>
                  <a:pt x="1467611"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914390" y="2529585"/>
            <a:ext cx="131571" cy="145287"/>
          </a:xfrm>
          <a:custGeom>
            <a:avLst/>
            <a:gdLst>
              <a:gd name="connsiteX0" fmla="*/ 125221 w 131571"/>
              <a:gd name="connsiteY0" fmla="*/ 138938 h 145287"/>
              <a:gd name="connsiteX1" fmla="*/ 6350 w 131571"/>
              <a:gd name="connsiteY1" fmla="*/ 6350 h 145287"/>
            </a:gdLst>
            <a:ahLst/>
            <a:cxnLst>
              <a:cxn ang="0">
                <a:pos x="connsiteX0" y="connsiteY0"/>
              </a:cxn>
              <a:cxn ang="1">
                <a:pos x="connsiteX1" y="connsiteY1"/>
              </a:cxn>
            </a:cxnLst>
            <a:rect l="l" t="t" r="r" b="b"/>
            <a:pathLst>
              <a:path w="131571" h="145287">
                <a:moveTo>
                  <a:pt x="125221" y="138938"/>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67855" y="19171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67855" y="214274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67855" y="236829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67855" y="259537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67855" y="28209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67855" y="304647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67855" y="327202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67855" y="34975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467855" y="372313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467855" y="395020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6454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移动医疗类应用中，春雨医生覆盖量最多，</a:t>
            </a:r>
            <a:r>
              <a:rPr lang="en-US" altLang="zh-CN" sz="1403" b="1" dirty="0" smtClean="0">
                <a:solidFill>
                  <a:srgbClr val="1B88EA"/>
                </a:solidFill>
                <a:latin typeface="Tahoma" pitchFamily="18" charset="0"/>
                <a:cs typeface="Tahoma" pitchFamily="18" charset="0"/>
              </a:rPr>
              <a:t>1</a:t>
            </a:r>
            <a:r>
              <a:rPr lang="en-US" altLang="zh-CN" sz="1403" b="1" dirty="0" smtClean="0">
                <a:solidFill>
                  <a:srgbClr val="1B88EA"/>
                </a:solidFill>
                <a:latin typeface="Microsoft YaHei UI" pitchFamily="18" charset="0"/>
                <a:cs typeface="Microsoft YaHei UI" pitchFamily="18" charset="0"/>
              </a:rPr>
              <a:t>号药店、微医和易诊三款应用的用户覆盖增长最快</a:t>
            </a:r>
          </a:p>
        </p:txBody>
      </p:sp>
      <p:sp>
        <p:nvSpPr>
          <p:cNvPr id="1032" name="TextBox 1"/>
          <p:cNvSpPr txBox="1"/>
          <p:nvPr/>
        </p:nvSpPr>
        <p:spPr>
          <a:xfrm>
            <a:off x="6337300" y="15621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3" name="TextBox 1"/>
          <p:cNvSpPr txBox="1"/>
          <p:nvPr/>
        </p:nvSpPr>
        <p:spPr>
          <a:xfrm>
            <a:off x="7988300" y="18034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341.5%</a:t>
            </a:r>
          </a:p>
        </p:txBody>
      </p:sp>
      <p:sp>
        <p:nvSpPr>
          <p:cNvPr id="1034" name="TextBox 1"/>
          <p:cNvSpPr txBox="1"/>
          <p:nvPr/>
        </p:nvSpPr>
        <p:spPr>
          <a:xfrm>
            <a:off x="7975600" y="2032000"/>
            <a:ext cx="457200" cy="1993900"/>
          </a:xfrm>
          <a:prstGeom prst="rect">
            <a:avLst/>
          </a:prstGeom>
          <a:noFill/>
        </p:spPr>
        <p:txBody>
          <a:bodyPr wrap="none" lIns="0" tIns="0" rIns="0" rtlCol="0">
            <a:spAutoFit/>
          </a:bodyPr>
          <a:lstStyle/>
          <a:p>
            <a:pPr>
              <a:lnSpc>
                <a:spcPts val="1300"/>
              </a:lnSpc>
              <a:tabLst>
                <a:tab pos="25400" algn="l"/>
                <a:tab pos="50800" algn="l"/>
                <a:tab pos="63500" algn="l"/>
              </a:tabLst>
            </a:pPr>
            <a:r>
              <a:rPr lang="en-US" altLang="zh-CN" sz="996" b="1" dirty="0" smtClean="0">
                <a:solidFill>
                  <a:srgbClr val="FF6600"/>
                </a:solidFill>
                <a:latin typeface="Microsoft YaHei UI" pitchFamily="18" charset="0"/>
                <a:cs typeface="Microsoft YaHei UI" pitchFamily="18" charset="0"/>
              </a:rPr>
              <a:t>387.3%</a:t>
            </a:r>
          </a:p>
          <a:p>
            <a:pPr>
              <a:lnSpc>
                <a:spcPts val="1800"/>
              </a:lnSpc>
              <a:tabLst>
                <a:tab pos="25400" algn="l"/>
                <a:tab pos="50800" algn="l"/>
                <a:tab pos="63500" algn="l"/>
              </a:tabLst>
            </a:pPr>
            <a:r>
              <a:rPr lang="en-US" altLang="zh-CN" sz="996" dirty="0" smtClean="0">
                <a:solidFill>
                  <a:srgbClr val="8087A4"/>
                </a:solidFill>
                <a:latin typeface="Microsoft YaHei UI" pitchFamily="18" charset="0"/>
                <a:cs typeface="Microsoft YaHei UI" pitchFamily="18" charset="0"/>
              </a:rPr>
              <a:t>106.8%</a:t>
            </a:r>
          </a:p>
          <a:p>
            <a:pPr>
              <a:lnSpc>
                <a:spcPts val="1800"/>
              </a:lnSpc>
              <a:tabLst>
                <a:tab pos="25400" algn="l"/>
                <a:tab pos="50800" algn="l"/>
                <a:tab pos="63500" algn="l"/>
              </a:tabLst>
            </a:pPr>
            <a:r>
              <a:rPr lang="en-US" altLang="zh-CN" sz="996" b="1" dirty="0" smtClean="0">
                <a:solidFill>
                  <a:srgbClr val="FF6600"/>
                </a:solidFill>
                <a:latin typeface="Microsoft YaHei UI" pitchFamily="18" charset="0"/>
                <a:cs typeface="Microsoft YaHei UI" pitchFamily="18" charset="0"/>
              </a:rPr>
              <a:t>519.9%</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-0.9%</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74.4%</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87.6%</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-28.3%</a:t>
            </a:r>
          </a:p>
          <a:p>
            <a:pPr>
              <a:lnSpc>
                <a:spcPts val="1800"/>
              </a:lnSpc>
              <a:tabLst>
                <a:tab pos="25400" algn="l"/>
                <a:tab pos="50800" algn="l"/>
                <a:tab pos="63500" algn="l"/>
              </a:tabLst>
            </a:pPr>
            <a:r>
              <a:rPr lang="en-US" altLang="zh-CN" sz="996" dirty="0" smtClean="0">
                <a:solidFill>
                  <a:srgbClr val="8087A4"/>
                </a:solidFill>
                <a:latin typeface="Microsoft YaHei UI" pitchFamily="18" charset="0"/>
                <a:cs typeface="Microsoft YaHei UI" pitchFamily="18" charset="0"/>
              </a:rPr>
              <a:t>268.6%</a:t>
            </a:r>
          </a:p>
          <a:p>
            <a:pPr>
              <a:lnSpc>
                <a:spcPts val="1800"/>
              </a:lnSpc>
              <a:tabLst>
                <a:tab pos="25400" algn="l"/>
                <a:tab pos="50800" algn="l"/>
                <a:tab pos="63500" algn="l"/>
              </a:tabLst>
            </a:pPr>
            <a:r>
              <a:rPr lang="en-US" altLang="zh-CN" sz="998" b="1" dirty="0" smtClean="0">
                <a:solidFill>
                  <a:srgbClr val="FF6600"/>
                </a:solidFill>
                <a:latin typeface="Microsoft YaHei UI" pitchFamily="18" charset="0"/>
                <a:cs typeface="Microsoft YaHei UI" pitchFamily="18" charset="0"/>
              </a:rPr>
              <a:t>349.8%</a:t>
            </a:r>
          </a:p>
        </p:txBody>
      </p:sp>
      <p:sp>
        <p:nvSpPr>
          <p:cNvPr id="1035" name="TextBox 1"/>
          <p:cNvSpPr txBox="1"/>
          <p:nvPr/>
        </p:nvSpPr>
        <p:spPr>
          <a:xfrm>
            <a:off x="5778500" y="23114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0.16</a:t>
            </a:r>
          </a:p>
        </p:txBody>
      </p:sp>
      <p:sp>
        <p:nvSpPr>
          <p:cNvPr id="1036" name="TextBox 1"/>
          <p:cNvSpPr txBox="1"/>
          <p:nvPr/>
        </p:nvSpPr>
        <p:spPr>
          <a:xfrm>
            <a:off x="495300" y="4076700"/>
            <a:ext cx="8178800" cy="9398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1701800" y="1447800"/>
            <a:ext cx="4013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移动医疗类应用用户覆盖量TOP10增长趋势</a:t>
            </a:r>
          </a:p>
        </p:txBody>
      </p:sp>
      <p:sp>
        <p:nvSpPr>
          <p:cNvPr id="1038" name="TextBox 1"/>
          <p:cNvSpPr txBox="1"/>
          <p:nvPr/>
        </p:nvSpPr>
        <p:spPr>
          <a:xfrm>
            <a:off x="6743700" y="1828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春雨医生</a:t>
            </a:r>
          </a:p>
        </p:txBody>
      </p:sp>
      <p:sp>
        <p:nvSpPr>
          <p:cNvPr id="1039" name="TextBox 1"/>
          <p:cNvSpPr txBox="1"/>
          <p:nvPr/>
        </p:nvSpPr>
        <p:spPr>
          <a:xfrm>
            <a:off x="6743700" y="2057400"/>
            <a:ext cx="749300" cy="1968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微医</a:t>
            </a:r>
          </a:p>
          <a:p>
            <a:pPr>
              <a:lnSpc>
                <a:spcPts val="1700"/>
              </a:lnSpc>
              <a:tabLst/>
            </a:pPr>
            <a:r>
              <a:rPr lang="en-US" altLang="zh-CN" sz="996" dirty="0" smtClean="0">
                <a:solidFill>
                  <a:srgbClr val="8087A4"/>
                </a:solidFill>
                <a:latin typeface="Microsoft YaHei UI" pitchFamily="18" charset="0"/>
                <a:cs typeface="Microsoft YaHei UI" pitchFamily="18" charset="0"/>
              </a:rPr>
              <a:t>快速问医生</a:t>
            </a:r>
          </a:p>
          <a:p>
            <a:pPr>
              <a:lnSpc>
                <a:spcPts val="1700"/>
              </a:lnSpc>
              <a:tabLst/>
            </a:pPr>
            <a:r>
              <a:rPr lang="en-US" altLang="zh-CN" sz="996" dirty="0" smtClean="0">
                <a:solidFill>
                  <a:srgbClr val="8087A4"/>
                </a:solidFill>
                <a:latin typeface="Microsoft YaHei UI" pitchFamily="18" charset="0"/>
                <a:cs typeface="Microsoft YaHei UI" pitchFamily="18" charset="0"/>
              </a:rPr>
              <a:t>1号药店</a:t>
            </a:r>
          </a:p>
          <a:p>
            <a:pPr>
              <a:lnSpc>
                <a:spcPts val="1700"/>
              </a:lnSpc>
              <a:tabLst/>
            </a:pPr>
            <a:r>
              <a:rPr lang="en-US" altLang="zh-CN" sz="996" dirty="0" smtClean="0">
                <a:solidFill>
                  <a:srgbClr val="8087A4"/>
                </a:solidFill>
                <a:latin typeface="Microsoft YaHei UI" pitchFamily="18" charset="0"/>
                <a:cs typeface="Microsoft YaHei UI" pitchFamily="18" charset="0"/>
              </a:rPr>
              <a:t>丁香医生</a:t>
            </a:r>
          </a:p>
          <a:p>
            <a:pPr>
              <a:lnSpc>
                <a:spcPts val="1700"/>
              </a:lnSpc>
              <a:tabLst/>
            </a:pPr>
            <a:r>
              <a:rPr lang="en-US" altLang="zh-CN" sz="996" dirty="0" smtClean="0">
                <a:solidFill>
                  <a:srgbClr val="8087A4"/>
                </a:solidFill>
                <a:latin typeface="Microsoft YaHei UI" pitchFamily="18" charset="0"/>
                <a:cs typeface="Microsoft YaHei UI" pitchFamily="18" charset="0"/>
              </a:rPr>
              <a:t>用药助手</a:t>
            </a:r>
          </a:p>
          <a:p>
            <a:pPr>
              <a:lnSpc>
                <a:spcPts val="1700"/>
              </a:lnSpc>
              <a:tabLst/>
            </a:pPr>
            <a:r>
              <a:rPr lang="en-US" altLang="zh-CN" sz="996" dirty="0" smtClean="0">
                <a:solidFill>
                  <a:srgbClr val="8087A4"/>
                </a:solidFill>
                <a:latin typeface="Microsoft YaHei UI" pitchFamily="18" charset="0"/>
                <a:cs typeface="Microsoft YaHei UI" pitchFamily="18" charset="0"/>
              </a:rPr>
              <a:t>好大夫在线</a:t>
            </a:r>
          </a:p>
          <a:p>
            <a:pPr>
              <a:lnSpc>
                <a:spcPts val="1700"/>
              </a:lnSpc>
              <a:tabLst/>
            </a:pPr>
            <a:r>
              <a:rPr lang="en-US" altLang="zh-CN" sz="996" dirty="0" smtClean="0">
                <a:solidFill>
                  <a:srgbClr val="8087A4"/>
                </a:solidFill>
                <a:latin typeface="Microsoft YaHei UI" pitchFamily="18" charset="0"/>
                <a:cs typeface="Microsoft YaHei UI" pitchFamily="18" charset="0"/>
              </a:rPr>
              <a:t>掌上药店</a:t>
            </a:r>
          </a:p>
          <a:p>
            <a:pPr>
              <a:lnSpc>
                <a:spcPts val="1700"/>
              </a:lnSpc>
              <a:tabLst/>
            </a:pPr>
            <a:r>
              <a:rPr lang="en-US" altLang="zh-CN" sz="996" dirty="0" smtClean="0">
                <a:solidFill>
                  <a:srgbClr val="8087A4"/>
                </a:solidFill>
                <a:latin typeface="Microsoft YaHei UI" pitchFamily="18" charset="0"/>
                <a:cs typeface="Microsoft YaHei UI" pitchFamily="18" charset="0"/>
              </a:rPr>
              <a:t>女性私人医生</a:t>
            </a:r>
          </a:p>
          <a:p>
            <a:pPr>
              <a:lnSpc>
                <a:spcPts val="1700"/>
              </a:lnSpc>
              <a:tabLst/>
            </a:pPr>
            <a:r>
              <a:rPr lang="en-US" altLang="zh-CN" sz="996" dirty="0" smtClean="0">
                <a:solidFill>
                  <a:srgbClr val="8087A4"/>
                </a:solidFill>
                <a:latin typeface="Microsoft YaHei UI" pitchFamily="18" charset="0"/>
                <a:cs typeface="Microsoft YaHei UI" pitchFamily="18" charset="0"/>
              </a:rPr>
              <a:t>易诊</a:t>
            </a:r>
          </a:p>
        </p:txBody>
      </p:sp>
      <p:sp>
        <p:nvSpPr>
          <p:cNvPr id="1040" name="TextBox 1"/>
          <p:cNvSpPr txBox="1"/>
          <p:nvPr/>
        </p:nvSpPr>
        <p:spPr>
          <a:xfrm>
            <a:off x="723900" y="21971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942332" y="1342644"/>
            <a:ext cx="3686555" cy="394716"/>
          </a:xfrm>
          <a:custGeom>
            <a:avLst/>
            <a:gdLst>
              <a:gd name="connsiteX0" fmla="*/ 0 w 3686555"/>
              <a:gd name="connsiteY0" fmla="*/ 394716 h 394716"/>
              <a:gd name="connsiteX1" fmla="*/ 3686555 w 3686555"/>
              <a:gd name="connsiteY1" fmla="*/ 394716 h 394716"/>
              <a:gd name="connsiteX2" fmla="*/ 3686555 w 3686555"/>
              <a:gd name="connsiteY2" fmla="*/ 0 h 394716"/>
              <a:gd name="connsiteX3" fmla="*/ 0 w 3686555"/>
              <a:gd name="connsiteY3" fmla="*/ 0 h 394716"/>
              <a:gd name="connsiteX4" fmla="*/ 0 w 3686555"/>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6555" h="394716">
                <a:moveTo>
                  <a:pt x="0" y="394716"/>
                </a:moveTo>
                <a:lnTo>
                  <a:pt x="3686555" y="394716"/>
                </a:lnTo>
                <a:lnTo>
                  <a:pt x="3686555"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17804" y="1342644"/>
            <a:ext cx="3686555" cy="394716"/>
          </a:xfrm>
          <a:custGeom>
            <a:avLst/>
            <a:gdLst>
              <a:gd name="connsiteX0" fmla="*/ 0 w 3686555"/>
              <a:gd name="connsiteY0" fmla="*/ 394716 h 394716"/>
              <a:gd name="connsiteX1" fmla="*/ 3686555 w 3686555"/>
              <a:gd name="connsiteY1" fmla="*/ 394716 h 394716"/>
              <a:gd name="connsiteX2" fmla="*/ 3686555 w 3686555"/>
              <a:gd name="connsiteY2" fmla="*/ 0 h 394716"/>
              <a:gd name="connsiteX3" fmla="*/ 0 w 3686555"/>
              <a:gd name="connsiteY3" fmla="*/ 0 h 394716"/>
              <a:gd name="connsiteX4" fmla="*/ 0 w 3686555"/>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6555" h="394716">
                <a:moveTo>
                  <a:pt x="0" y="394716"/>
                </a:moveTo>
                <a:lnTo>
                  <a:pt x="3686555" y="394716"/>
                </a:lnTo>
                <a:lnTo>
                  <a:pt x="3686555"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248655" y="3517391"/>
            <a:ext cx="371855" cy="457200"/>
          </a:xfrm>
          <a:custGeom>
            <a:avLst/>
            <a:gdLst>
              <a:gd name="connsiteX0" fmla="*/ 0 w 371855"/>
              <a:gd name="connsiteY0" fmla="*/ 0 h 457200"/>
              <a:gd name="connsiteX1" fmla="*/ 371855 w 371855"/>
              <a:gd name="connsiteY1" fmla="*/ 0 h 457200"/>
              <a:gd name="connsiteX2" fmla="*/ 371855 w 371855"/>
              <a:gd name="connsiteY2" fmla="*/ 457200 h 457200"/>
              <a:gd name="connsiteX3" fmla="*/ 0 w 371855"/>
              <a:gd name="connsiteY3" fmla="*/ 457200 h 457200"/>
              <a:gd name="connsiteX4" fmla="*/ 0 w 371855"/>
              <a:gd name="connsiteY4" fmla="*/ 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457200">
                <a:moveTo>
                  <a:pt x="0" y="0"/>
                </a:moveTo>
                <a:lnTo>
                  <a:pt x="371855" y="0"/>
                </a:lnTo>
                <a:lnTo>
                  <a:pt x="371855" y="457200"/>
                </a:lnTo>
                <a:lnTo>
                  <a:pt x="0" y="4572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919215" y="3308603"/>
            <a:ext cx="371855" cy="665988"/>
          </a:xfrm>
          <a:custGeom>
            <a:avLst/>
            <a:gdLst>
              <a:gd name="connsiteX0" fmla="*/ 0 w 371855"/>
              <a:gd name="connsiteY0" fmla="*/ 0 h 665988"/>
              <a:gd name="connsiteX1" fmla="*/ 371855 w 371855"/>
              <a:gd name="connsiteY1" fmla="*/ 0 h 665988"/>
              <a:gd name="connsiteX2" fmla="*/ 371855 w 371855"/>
              <a:gd name="connsiteY2" fmla="*/ 665988 h 665988"/>
              <a:gd name="connsiteX3" fmla="*/ 0 w 371855"/>
              <a:gd name="connsiteY3" fmla="*/ 665988 h 665988"/>
              <a:gd name="connsiteX4" fmla="*/ 0 w 371855"/>
              <a:gd name="connsiteY4" fmla="*/ 0 h 665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665988">
                <a:moveTo>
                  <a:pt x="0" y="0"/>
                </a:moveTo>
                <a:lnTo>
                  <a:pt x="371855" y="0"/>
                </a:lnTo>
                <a:lnTo>
                  <a:pt x="371855" y="665988"/>
                </a:lnTo>
                <a:lnTo>
                  <a:pt x="0" y="6659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589776" y="3849623"/>
            <a:ext cx="373380" cy="124967"/>
          </a:xfrm>
          <a:custGeom>
            <a:avLst/>
            <a:gdLst>
              <a:gd name="connsiteX0" fmla="*/ 0 w 373380"/>
              <a:gd name="connsiteY0" fmla="*/ 0 h 124967"/>
              <a:gd name="connsiteX1" fmla="*/ 373380 w 373380"/>
              <a:gd name="connsiteY1" fmla="*/ 0 h 124967"/>
              <a:gd name="connsiteX2" fmla="*/ 373380 w 373380"/>
              <a:gd name="connsiteY2" fmla="*/ 124967 h 124967"/>
              <a:gd name="connsiteX3" fmla="*/ 0 w 373380"/>
              <a:gd name="connsiteY3" fmla="*/ 124967 h 124967"/>
              <a:gd name="connsiteX4" fmla="*/ 0 w 373380"/>
              <a:gd name="connsiteY4" fmla="*/ 0 h 1249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380" h="124967">
                <a:moveTo>
                  <a:pt x="0" y="0"/>
                </a:moveTo>
                <a:lnTo>
                  <a:pt x="373380" y="0"/>
                </a:lnTo>
                <a:lnTo>
                  <a:pt x="373380" y="124967"/>
                </a:lnTo>
                <a:lnTo>
                  <a:pt x="0" y="1249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260335" y="3724655"/>
            <a:ext cx="373380" cy="249935"/>
          </a:xfrm>
          <a:custGeom>
            <a:avLst/>
            <a:gdLst>
              <a:gd name="connsiteX0" fmla="*/ 0 w 373380"/>
              <a:gd name="connsiteY0" fmla="*/ 0 h 249935"/>
              <a:gd name="connsiteX1" fmla="*/ 373380 w 373380"/>
              <a:gd name="connsiteY1" fmla="*/ 0 h 249935"/>
              <a:gd name="connsiteX2" fmla="*/ 373380 w 373380"/>
              <a:gd name="connsiteY2" fmla="*/ 249935 h 249935"/>
              <a:gd name="connsiteX3" fmla="*/ 0 w 373380"/>
              <a:gd name="connsiteY3" fmla="*/ 249935 h 249935"/>
              <a:gd name="connsiteX4" fmla="*/ 0 w 373380"/>
              <a:gd name="connsiteY4" fmla="*/ 0 h 249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380" h="249935">
                <a:moveTo>
                  <a:pt x="0" y="0"/>
                </a:moveTo>
                <a:lnTo>
                  <a:pt x="373380" y="0"/>
                </a:lnTo>
                <a:lnTo>
                  <a:pt x="373380" y="249935"/>
                </a:lnTo>
                <a:lnTo>
                  <a:pt x="0" y="249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32419" y="3933444"/>
            <a:ext cx="371856" cy="41147"/>
          </a:xfrm>
          <a:custGeom>
            <a:avLst/>
            <a:gdLst>
              <a:gd name="connsiteX0" fmla="*/ 0 w 371856"/>
              <a:gd name="connsiteY0" fmla="*/ 20573 h 41147"/>
              <a:gd name="connsiteX1" fmla="*/ 371856 w 371856"/>
              <a:gd name="connsiteY1" fmla="*/ 20573 h 41147"/>
            </a:gdLst>
            <a:ahLst/>
            <a:cxnLst>
              <a:cxn ang="0">
                <a:pos x="connsiteX0" y="connsiteY0"/>
              </a:cxn>
              <a:cxn ang="1">
                <a:pos x="connsiteX1" y="connsiteY1"/>
              </a:cxn>
            </a:cxnLst>
            <a:rect l="l" t="t" r="r" b="b"/>
            <a:pathLst>
              <a:path w="371856" h="41147">
                <a:moveTo>
                  <a:pt x="0" y="20573"/>
                </a:moveTo>
                <a:lnTo>
                  <a:pt x="371856" y="20573"/>
                </a:lnTo>
              </a:path>
            </a:pathLst>
          </a:custGeom>
          <a:ln w="508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720851" y="1696211"/>
            <a:ext cx="3688080" cy="2653284"/>
          </a:xfrm>
          <a:custGeom>
            <a:avLst/>
            <a:gdLst>
              <a:gd name="connsiteX0" fmla="*/ 12954 w 3688080"/>
              <a:gd name="connsiteY0" fmla="*/ 2640329 h 2653284"/>
              <a:gd name="connsiteX1" fmla="*/ 3675126 w 3688080"/>
              <a:gd name="connsiteY1" fmla="*/ 2640329 h 2653284"/>
              <a:gd name="connsiteX2" fmla="*/ 3675126 w 3688080"/>
              <a:gd name="connsiteY2" fmla="*/ 12954 h 2653284"/>
              <a:gd name="connsiteX3" fmla="*/ 12954 w 3688080"/>
              <a:gd name="connsiteY3" fmla="*/ 12954 h 2653284"/>
              <a:gd name="connsiteX4" fmla="*/ 12954 w 3688080"/>
              <a:gd name="connsiteY4" fmla="*/ 2640329 h 26532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8080" h="2653284">
                <a:moveTo>
                  <a:pt x="12954" y="2640329"/>
                </a:moveTo>
                <a:lnTo>
                  <a:pt x="3675126" y="2640329"/>
                </a:lnTo>
                <a:lnTo>
                  <a:pt x="3675126" y="12954"/>
                </a:lnTo>
                <a:lnTo>
                  <a:pt x="12954" y="12954"/>
                </a:lnTo>
                <a:lnTo>
                  <a:pt x="12954" y="2640329"/>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942332" y="1705355"/>
            <a:ext cx="3688079" cy="2654807"/>
          </a:xfrm>
          <a:custGeom>
            <a:avLst/>
            <a:gdLst>
              <a:gd name="connsiteX0" fmla="*/ 12953 w 3688079"/>
              <a:gd name="connsiteY0" fmla="*/ 2641853 h 2654807"/>
              <a:gd name="connsiteX1" fmla="*/ 3675125 w 3688079"/>
              <a:gd name="connsiteY1" fmla="*/ 2641853 h 2654807"/>
              <a:gd name="connsiteX2" fmla="*/ 3675125 w 3688079"/>
              <a:gd name="connsiteY2" fmla="*/ 12954 h 2654807"/>
              <a:gd name="connsiteX3" fmla="*/ 12953 w 3688079"/>
              <a:gd name="connsiteY3" fmla="*/ 12954 h 2654807"/>
              <a:gd name="connsiteX4" fmla="*/ 12953 w 3688079"/>
              <a:gd name="connsiteY4" fmla="*/ 2641853 h 26548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8079" h="2654807">
                <a:moveTo>
                  <a:pt x="12953" y="2641853"/>
                </a:moveTo>
                <a:lnTo>
                  <a:pt x="3675125" y="2641853"/>
                </a:lnTo>
                <a:lnTo>
                  <a:pt x="3675125" y="12954"/>
                </a:lnTo>
                <a:lnTo>
                  <a:pt x="12953" y="12954"/>
                </a:lnTo>
                <a:lnTo>
                  <a:pt x="12953" y="2641853"/>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94359" y="1191767"/>
            <a:ext cx="422148" cy="422148"/>
          </a:xfrm>
          <a:custGeom>
            <a:avLst/>
            <a:gdLst>
              <a:gd name="connsiteX0" fmla="*/ 0 w 422148"/>
              <a:gd name="connsiteY0" fmla="*/ 211074 h 422148"/>
              <a:gd name="connsiteX1" fmla="*/ 211073 w 422148"/>
              <a:gd name="connsiteY1" fmla="*/ 0 h 422148"/>
              <a:gd name="connsiteX2" fmla="*/ 422148 w 422148"/>
              <a:gd name="connsiteY2" fmla="*/ 211074 h 422148"/>
              <a:gd name="connsiteX3" fmla="*/ 211073 w 422148"/>
              <a:gd name="connsiteY3" fmla="*/ 422148 h 422148"/>
              <a:gd name="connsiteX4" fmla="*/ 0 w 422148"/>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8" h="422148">
                <a:moveTo>
                  <a:pt x="0" y="211074"/>
                </a:moveTo>
                <a:cubicBezTo>
                  <a:pt x="0" y="94488"/>
                  <a:pt x="94500" y="0"/>
                  <a:pt x="211073" y="0"/>
                </a:cubicBezTo>
                <a:cubicBezTo>
                  <a:pt x="327647" y="0"/>
                  <a:pt x="422148" y="94488"/>
                  <a:pt x="422148" y="211074"/>
                </a:cubicBezTo>
                <a:cubicBezTo>
                  <a:pt x="422148" y="327660"/>
                  <a:pt x="327647" y="422148"/>
                  <a:pt x="211073" y="422148"/>
                </a:cubicBezTo>
                <a:cubicBezTo>
                  <a:pt x="94500" y="422148"/>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4792979" y="1191767"/>
            <a:ext cx="422147" cy="422148"/>
          </a:xfrm>
          <a:custGeom>
            <a:avLst/>
            <a:gdLst>
              <a:gd name="connsiteX0" fmla="*/ 0 w 422147"/>
              <a:gd name="connsiteY0" fmla="*/ 211074 h 422148"/>
              <a:gd name="connsiteX1" fmla="*/ 211073 w 422147"/>
              <a:gd name="connsiteY1" fmla="*/ 0 h 422148"/>
              <a:gd name="connsiteX2" fmla="*/ 422148 w 422147"/>
              <a:gd name="connsiteY2" fmla="*/ 211074 h 422148"/>
              <a:gd name="connsiteX3" fmla="*/ 211073 w 422147"/>
              <a:gd name="connsiteY3" fmla="*/ 422148 h 422148"/>
              <a:gd name="connsiteX4" fmla="*/ 0 w 422147"/>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8">
                <a:moveTo>
                  <a:pt x="0" y="211074"/>
                </a:moveTo>
                <a:cubicBezTo>
                  <a:pt x="0" y="94488"/>
                  <a:pt x="94488" y="0"/>
                  <a:pt x="211073" y="0"/>
                </a:cubicBezTo>
                <a:cubicBezTo>
                  <a:pt x="327660" y="0"/>
                  <a:pt x="422148" y="94488"/>
                  <a:pt x="422148" y="211074"/>
                </a:cubicBezTo>
                <a:cubicBezTo>
                  <a:pt x="422148" y="327660"/>
                  <a:pt x="327660" y="422148"/>
                  <a:pt x="211073" y="422148"/>
                </a:cubicBezTo>
                <a:cubicBezTo>
                  <a:pt x="94488" y="422148"/>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812800" y="1841500"/>
            <a:ext cx="1155700" cy="762000"/>
          </a:xfrm>
          <a:prstGeom prst="rect">
            <a:avLst/>
          </a:prstGeom>
          <a:noFill/>
        </p:spPr>
      </p:pic>
      <p:pic>
        <p:nvPicPr>
          <p:cNvPr id="17" name="Picture 3"/>
          <p:cNvPicPr>
            <a:picLocks noChangeAspect="1" noChangeArrowheads="1"/>
          </p:cNvPicPr>
          <p:nvPr/>
        </p:nvPicPr>
        <p:blipFill>
          <a:blip r:embed="rId3"/>
          <a:srcRect/>
          <a:stretch>
            <a:fillRect/>
          </a:stretch>
        </p:blipFill>
        <p:spPr bwMode="auto">
          <a:xfrm>
            <a:off x="927100" y="2794000"/>
            <a:ext cx="927100" cy="444500"/>
          </a:xfrm>
          <a:prstGeom prst="rect">
            <a:avLst/>
          </a:prstGeom>
          <a:noFill/>
        </p:spPr>
      </p:pic>
      <p:pic>
        <p:nvPicPr>
          <p:cNvPr id="18" name="Picture 3"/>
          <p:cNvPicPr>
            <a:picLocks noChangeAspect="1" noChangeArrowheads="1"/>
          </p:cNvPicPr>
          <p:nvPr/>
        </p:nvPicPr>
        <p:blipFill>
          <a:blip r:embed="rId4"/>
          <a:srcRect/>
          <a:stretch>
            <a:fillRect/>
          </a:stretch>
        </p:blipFill>
        <p:spPr bwMode="auto">
          <a:xfrm>
            <a:off x="736600" y="3683000"/>
            <a:ext cx="1308100" cy="444500"/>
          </a:xfrm>
          <a:prstGeom prst="rect">
            <a:avLst/>
          </a:prstGeom>
          <a:noFill/>
        </p:spPr>
      </p:pic>
      <p:pic>
        <p:nvPicPr>
          <p:cNvPr id="19" name="Picture 3"/>
          <p:cNvPicPr>
            <a:picLocks noChangeAspect="1" noChangeArrowheads="1"/>
          </p:cNvPicPr>
          <p:nvPr/>
        </p:nvPicPr>
        <p:blipFill>
          <a:blip r:embed="rId5"/>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52197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移动医疗行业热点：</a:t>
            </a:r>
            <a:r>
              <a:rPr lang="en-US" altLang="zh-CN" sz="1403" b="1" dirty="0" smtClean="0">
                <a:solidFill>
                  <a:srgbClr val="1B88EA"/>
                </a:solidFill>
                <a:latin typeface="Tahoma" pitchFamily="18" charset="0"/>
                <a:cs typeface="Tahoma" pitchFamily="18" charset="0"/>
              </a:rPr>
              <a:t>BAT</a:t>
            </a:r>
            <a:r>
              <a:rPr lang="en-US" altLang="zh-CN" sz="1403" b="1" dirty="0" smtClean="0">
                <a:solidFill>
                  <a:srgbClr val="1B88EA"/>
                </a:solidFill>
                <a:latin typeface="Microsoft YaHei UI" pitchFamily="18" charset="0"/>
                <a:cs typeface="Microsoft YaHei UI" pitchFamily="18" charset="0"/>
              </a:rPr>
              <a:t>加速移动医疗布局，行业投资热潮涌动</a:t>
            </a:r>
          </a:p>
        </p:txBody>
      </p:sp>
      <p:sp>
        <p:nvSpPr>
          <p:cNvPr id="2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数据来源：网络公开资料</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注释：投资金额中，美元按照</a:t>
            </a:r>
            <a:r>
              <a:rPr lang="en-US" altLang="zh-CN" sz="996" dirty="0" smtClean="0">
                <a:solidFill>
                  <a:srgbClr val="8087A4"/>
                </a:solidFill>
                <a:latin typeface="Tahoma" pitchFamily="18" charset="0"/>
                <a:cs typeface="Tahoma" pitchFamily="18" charset="0"/>
              </a:rPr>
              <a:t>6.2</a:t>
            </a:r>
            <a:r>
              <a:rPr lang="en-US" altLang="zh-CN" sz="996" dirty="0" smtClean="0">
                <a:solidFill>
                  <a:srgbClr val="8087A4"/>
                </a:solidFill>
                <a:latin typeface="Microsoft YaHei UI" pitchFamily="18" charset="0"/>
                <a:cs typeface="Microsoft YaHei UI" pitchFamily="18" charset="0"/>
              </a:rPr>
              <a:t>的汇率换算成人民币</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1" name="TextBox 1"/>
          <p:cNvSpPr txBox="1"/>
          <p:nvPr/>
        </p:nvSpPr>
        <p:spPr>
          <a:xfrm>
            <a:off x="2159000" y="3657600"/>
            <a:ext cx="19939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借助微信平台推出”智慧医疗“计</a:t>
            </a:r>
          </a:p>
          <a:p>
            <a:pPr>
              <a:lnSpc>
                <a:spcPts val="1200"/>
              </a:lnSpc>
              <a:tabLst/>
            </a:pPr>
            <a:r>
              <a:rPr lang="en-US" altLang="zh-CN" sz="996" dirty="0" smtClean="0">
                <a:solidFill>
                  <a:srgbClr val="8087A4"/>
                </a:solidFill>
                <a:latin typeface="Microsoft YaHei UI" pitchFamily="18" charset="0"/>
                <a:cs typeface="Microsoft YaHei UI" pitchFamily="18" charset="0"/>
              </a:rPr>
              <a:t>划，目前在全国范围内已经接入100</a:t>
            </a:r>
          </a:p>
          <a:p>
            <a:pPr>
              <a:lnSpc>
                <a:spcPts val="1200"/>
              </a:lnSpc>
              <a:tabLst/>
            </a:pPr>
            <a:r>
              <a:rPr lang="en-US" altLang="zh-CN" sz="996" dirty="0" smtClean="0">
                <a:solidFill>
                  <a:srgbClr val="8087A4"/>
                </a:solidFill>
                <a:latin typeface="Microsoft YaHei UI" pitchFamily="18" charset="0"/>
                <a:cs typeface="Microsoft YaHei UI" pitchFamily="18" charset="0"/>
              </a:rPr>
              <a:t>多家医院；投资丁香园、挂号网</a:t>
            </a:r>
          </a:p>
        </p:txBody>
      </p:sp>
      <p:sp>
        <p:nvSpPr>
          <p:cNvPr id="22" name="TextBox 1"/>
          <p:cNvSpPr txBox="1"/>
          <p:nvPr/>
        </p:nvSpPr>
        <p:spPr>
          <a:xfrm>
            <a:off x="1739900" y="1409700"/>
            <a:ext cx="2501900" cy="1892300"/>
          </a:xfrm>
          <a:prstGeom prst="rect">
            <a:avLst/>
          </a:prstGeom>
          <a:noFill/>
        </p:spPr>
        <p:txBody>
          <a:bodyPr wrap="none" lIns="0" tIns="0" rIns="0" rtlCol="0">
            <a:spAutoFit/>
          </a:bodyPr>
          <a:lstStyle/>
          <a:p>
            <a:pPr>
              <a:lnSpc>
                <a:spcPts val="2000"/>
              </a:lnSpc>
              <a:tabLst>
                <a:tab pos="317500" algn="l"/>
                <a:tab pos="355600" algn="l"/>
              </a:tabLst>
            </a:pPr>
            <a:r>
              <a:rPr lang="en-US" altLang="zh-CN" sz="1596" b="1" dirty="0" smtClean="0">
                <a:solidFill>
                  <a:srgbClr val="FFFFFF"/>
                </a:solidFill>
                <a:latin typeface="Microsoft YaHei UI" pitchFamily="18" charset="0"/>
                <a:cs typeface="Microsoft YaHei UI" pitchFamily="18" charset="0"/>
              </a:rPr>
              <a:t>互联网巨头加速布局</a:t>
            </a:r>
          </a:p>
          <a:p>
            <a:pPr>
              <a:lnSpc>
                <a:spcPts val="1000"/>
              </a:lnSpc>
            </a:pPr>
            <a:endParaRPr lang="en-US" altLang="zh-CN" dirty="0" smtClean="0"/>
          </a:p>
          <a:p>
            <a:pPr>
              <a:lnSpc>
                <a:spcPts val="1000"/>
              </a:lnSpc>
            </a:pPr>
            <a:endParaRPr lang="en-US" altLang="zh-CN" dirty="0" smtClean="0"/>
          </a:p>
          <a:p>
            <a:pPr>
              <a:lnSpc>
                <a:spcPts val="14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“未来医院”计划基于支付宝平台，目</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前已接入全国数十万家药店，并在部分</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医院支持预约挂号和医保实时结算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推出”北京健康云“，通过硬件设备感</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知，监测用户健康数据；投资好大夫在</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线</a:t>
            </a:r>
          </a:p>
        </p:txBody>
      </p:sp>
      <p:sp>
        <p:nvSpPr>
          <p:cNvPr id="23" name="TextBox 1"/>
          <p:cNvSpPr txBox="1"/>
          <p:nvPr/>
        </p:nvSpPr>
        <p:spPr>
          <a:xfrm>
            <a:off x="5156200" y="4089400"/>
            <a:ext cx="533400" cy="165100"/>
          </a:xfrm>
          <a:prstGeom prst="rect">
            <a:avLst/>
          </a:prstGeom>
          <a:noFill/>
        </p:spPr>
        <p:txBody>
          <a:bodyPr wrap="none" lIns="0" tIns="0" rIns="0" rtlCol="0">
            <a:spAutoFit/>
          </a:bodyPr>
          <a:lstStyle/>
          <a:p>
            <a:pPr>
              <a:lnSpc>
                <a:spcPts val="1300"/>
              </a:lnSpc>
              <a:tabLst/>
            </a:pPr>
            <a:r>
              <a:rPr lang="en-US" altLang="zh-CN" sz="1056" dirty="0" smtClean="0">
                <a:solidFill>
                  <a:srgbClr val="8087A4"/>
                </a:solidFill>
                <a:latin typeface="Microsoft YaHei UI" pitchFamily="18" charset="0"/>
                <a:cs typeface="Microsoft YaHei UI" pitchFamily="18" charset="0"/>
              </a:rPr>
              <a:t>天使投资</a:t>
            </a:r>
          </a:p>
        </p:txBody>
      </p:sp>
      <p:sp>
        <p:nvSpPr>
          <p:cNvPr id="24" name="TextBox 1"/>
          <p:cNvSpPr txBox="1"/>
          <p:nvPr/>
        </p:nvSpPr>
        <p:spPr>
          <a:xfrm>
            <a:off x="5981700" y="4089400"/>
            <a:ext cx="228600" cy="165100"/>
          </a:xfrm>
          <a:prstGeom prst="rect">
            <a:avLst/>
          </a:prstGeom>
          <a:noFill/>
        </p:spPr>
        <p:txBody>
          <a:bodyPr wrap="none" lIns="0" tIns="0" rIns="0" rtlCol="0">
            <a:spAutoFit/>
          </a:bodyPr>
          <a:lstStyle/>
          <a:p>
            <a:pPr>
              <a:lnSpc>
                <a:spcPts val="1300"/>
              </a:lnSpc>
              <a:tabLst/>
            </a:pPr>
            <a:r>
              <a:rPr lang="en-US" altLang="zh-CN" sz="1056" dirty="0" smtClean="0">
                <a:solidFill>
                  <a:srgbClr val="8087A4"/>
                </a:solidFill>
                <a:latin typeface="Microsoft YaHei UI" pitchFamily="18" charset="0"/>
                <a:cs typeface="Microsoft YaHei UI" pitchFamily="18" charset="0"/>
              </a:rPr>
              <a:t>A轮</a:t>
            </a:r>
          </a:p>
        </p:txBody>
      </p:sp>
      <p:sp>
        <p:nvSpPr>
          <p:cNvPr id="25" name="TextBox 1"/>
          <p:cNvSpPr txBox="1"/>
          <p:nvPr/>
        </p:nvSpPr>
        <p:spPr>
          <a:xfrm>
            <a:off x="6667500" y="3594100"/>
            <a:ext cx="215900" cy="660400"/>
          </a:xfrm>
          <a:prstGeom prst="rect">
            <a:avLst/>
          </a:prstGeom>
          <a:noFill/>
        </p:spPr>
        <p:txBody>
          <a:bodyPr wrap="none" lIns="0" tIns="0" rIns="0" rtlCol="0">
            <a:spAutoFit/>
          </a:bodyPr>
          <a:lstStyle/>
          <a:p>
            <a:pPr>
              <a:lnSpc>
                <a:spcPts val="1300"/>
              </a:lnSpc>
              <a:tabLst>
                <a:tab pos="63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3</a:t>
            </a:r>
          </a:p>
          <a:p>
            <a:pPr>
              <a:lnSpc>
                <a:spcPts val="1000"/>
              </a:lnSpc>
            </a:pPr>
            <a:endParaRPr lang="en-US" altLang="zh-CN" dirty="0" smtClean="0"/>
          </a:p>
          <a:p>
            <a:pPr>
              <a:lnSpc>
                <a:spcPts val="1000"/>
              </a:lnSpc>
            </a:pPr>
            <a:endParaRPr lang="en-US" altLang="zh-CN" dirty="0" smtClean="0"/>
          </a:p>
          <a:p>
            <a:pPr>
              <a:lnSpc>
                <a:spcPts val="1900"/>
              </a:lnSpc>
              <a:tabLst>
                <a:tab pos="63500" algn="l"/>
              </a:tabLst>
            </a:pPr>
            <a:r>
              <a:rPr lang="en-US" altLang="zh-CN" sz="1056" dirty="0" smtClean="0">
                <a:solidFill>
                  <a:srgbClr val="8087A4"/>
                </a:solidFill>
                <a:latin typeface="Microsoft YaHei UI" pitchFamily="18" charset="0"/>
                <a:cs typeface="Microsoft YaHei UI" pitchFamily="18" charset="0"/>
              </a:rPr>
              <a:t>B轮</a:t>
            </a:r>
          </a:p>
        </p:txBody>
      </p:sp>
      <p:sp>
        <p:nvSpPr>
          <p:cNvPr id="26" name="TextBox 1"/>
          <p:cNvSpPr txBox="1"/>
          <p:nvPr/>
        </p:nvSpPr>
        <p:spPr>
          <a:xfrm>
            <a:off x="7327900" y="3467100"/>
            <a:ext cx="215900" cy="787400"/>
          </a:xfrm>
          <a:prstGeom prst="rect">
            <a:avLst/>
          </a:prstGeom>
          <a:noFill/>
        </p:spPr>
        <p:txBody>
          <a:bodyPr wrap="none" lIns="0" tIns="0" rIns="0" rtlCol="0">
            <a:spAutoFit/>
          </a:bodyPr>
          <a:lstStyle/>
          <a:p>
            <a:pPr>
              <a:lnSpc>
                <a:spcPts val="1300"/>
              </a:lnSpc>
              <a:tabLst>
                <a:tab pos="762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76200" algn="l"/>
              </a:tabLst>
            </a:pPr>
            <a:r>
              <a:rPr lang="en-US" altLang="zh-CN" sz="1056" dirty="0" smtClean="0">
                <a:solidFill>
                  <a:srgbClr val="8087A4"/>
                </a:solidFill>
                <a:latin typeface="Microsoft YaHei UI" pitchFamily="18" charset="0"/>
                <a:cs typeface="Microsoft YaHei UI" pitchFamily="18" charset="0"/>
              </a:rPr>
              <a:t>C轮</a:t>
            </a:r>
          </a:p>
        </p:txBody>
      </p:sp>
      <p:sp>
        <p:nvSpPr>
          <p:cNvPr id="27" name="TextBox 1"/>
          <p:cNvSpPr txBox="1"/>
          <p:nvPr/>
        </p:nvSpPr>
        <p:spPr>
          <a:xfrm>
            <a:off x="7848600" y="3683000"/>
            <a:ext cx="533400" cy="5842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a:t>
            </a:r>
          </a:p>
          <a:p>
            <a:pPr>
              <a:lnSpc>
                <a:spcPts val="1000"/>
              </a:lnSpc>
            </a:pPr>
            <a:endParaRPr lang="en-US" altLang="zh-CN" dirty="0" smtClean="0"/>
          </a:p>
          <a:p>
            <a:pPr>
              <a:lnSpc>
                <a:spcPts val="2300"/>
              </a:lnSpc>
              <a:tabLst>
                <a:tab pos="228600" algn="l"/>
              </a:tabLst>
            </a:pPr>
            <a:r>
              <a:rPr lang="en-US" altLang="zh-CN" sz="1056" dirty="0" smtClean="0">
                <a:solidFill>
                  <a:srgbClr val="8087A4"/>
                </a:solidFill>
                <a:latin typeface="Microsoft YaHei UI" pitchFamily="18" charset="0"/>
                <a:cs typeface="Microsoft YaHei UI" pitchFamily="18" charset="0"/>
              </a:rPr>
              <a:t>战略投资</a:t>
            </a:r>
          </a:p>
        </p:txBody>
      </p:sp>
      <p:sp>
        <p:nvSpPr>
          <p:cNvPr id="28" name="TextBox 1"/>
          <p:cNvSpPr txBox="1"/>
          <p:nvPr/>
        </p:nvSpPr>
        <p:spPr>
          <a:xfrm>
            <a:off x="5207000" y="1409700"/>
            <a:ext cx="2882900" cy="2006600"/>
          </a:xfrm>
          <a:prstGeom prst="rect">
            <a:avLst/>
          </a:prstGeom>
          <a:noFill/>
        </p:spPr>
        <p:txBody>
          <a:bodyPr wrap="none" lIns="0" tIns="0" rIns="0" rtlCol="0">
            <a:spAutoFit/>
          </a:bodyPr>
          <a:lstStyle/>
          <a:p>
            <a:pPr>
              <a:lnSpc>
                <a:spcPts val="2000"/>
              </a:lnSpc>
              <a:tabLst>
                <a:tab pos="152400" algn="l"/>
                <a:tab pos="520700" algn="l"/>
                <a:tab pos="812800" algn="l"/>
                <a:tab pos="10795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投资热潮涌动</a:t>
            </a:r>
          </a:p>
          <a:p>
            <a:pPr>
              <a:lnSpc>
                <a:spcPts val="1000"/>
              </a:lnSpc>
            </a:pPr>
            <a:endParaRPr lang="en-US" altLang="zh-CN" dirty="0" smtClean="0"/>
          </a:p>
          <a:p>
            <a:pPr>
              <a:lnSpc>
                <a:spcPts val="2800"/>
              </a:lnSpc>
              <a:tabLst>
                <a:tab pos="152400" algn="l"/>
                <a:tab pos="520700" algn="l"/>
                <a:tab pos="812800" algn="l"/>
                <a:tab pos="1079500" algn="l"/>
              </a:tabLst>
            </a:pPr>
            <a:r>
              <a:rPr lang="en-US" altLang="zh-CN" sz="1200" dirty="0" smtClean="0">
                <a:solidFill>
                  <a:srgbClr val="8087A4"/>
                </a:solidFill>
                <a:latin typeface="Microsoft YaHei UI" pitchFamily="18" charset="0"/>
                <a:cs typeface="Microsoft YaHei UI" pitchFamily="18" charset="0"/>
              </a:rPr>
              <a:t>2014年，移动医疗领域发生投资</a:t>
            </a:r>
            <a:r>
              <a:rPr lang="en-US" altLang="zh-CN" sz="1403" b="1" dirty="0" smtClean="0">
                <a:solidFill>
                  <a:srgbClr val="F08E35"/>
                </a:solidFill>
                <a:latin typeface="Microsoft YaHei UI" pitchFamily="18" charset="0"/>
                <a:cs typeface="Microsoft YaHei UI" pitchFamily="18" charset="0"/>
              </a:rPr>
              <a:t>37</a:t>
            </a:r>
            <a:r>
              <a:rPr lang="en-US" altLang="zh-CN" sz="1200" dirty="0" smtClean="0">
                <a:solidFill>
                  <a:srgbClr val="8087A4"/>
                </a:solidFill>
                <a:latin typeface="Microsoft YaHei UI" pitchFamily="18" charset="0"/>
                <a:cs typeface="Microsoft YaHei UI" pitchFamily="18" charset="0"/>
              </a:rPr>
              <a:t>笔</a:t>
            </a:r>
          </a:p>
          <a:p>
            <a:pPr>
              <a:lnSpc>
                <a:spcPts val="2500"/>
              </a:lnSpc>
              <a:tabLst>
                <a:tab pos="152400" algn="l"/>
                <a:tab pos="520700" algn="l"/>
                <a:tab pos="812800" algn="l"/>
                <a:tab pos="1079500" algn="l"/>
              </a:tabLst>
            </a:pPr>
            <a:r>
              <a:rPr lang="en-US" altLang="zh-CN" sz="1200" dirty="0" smtClean="0">
                <a:solidFill>
                  <a:srgbClr val="8087A4"/>
                </a:solidFill>
                <a:latin typeface="Microsoft YaHei UI" pitchFamily="18" charset="0"/>
                <a:cs typeface="Microsoft YaHei UI" pitchFamily="18" charset="0"/>
              </a:rPr>
              <a:t>其中，披露金额的</a:t>
            </a:r>
            <a:r>
              <a:rPr lang="en-US" altLang="zh-CN" sz="1403" b="1" dirty="0" smtClean="0">
                <a:solidFill>
                  <a:srgbClr val="F08E35"/>
                </a:solidFill>
                <a:latin typeface="Microsoft YaHei UI" pitchFamily="18" charset="0"/>
                <a:cs typeface="Microsoft YaHei UI" pitchFamily="18" charset="0"/>
              </a:rPr>
              <a:t>22</a:t>
            </a:r>
            <a:r>
              <a:rPr lang="en-US" altLang="zh-CN" sz="1200" dirty="0" smtClean="0">
                <a:solidFill>
                  <a:srgbClr val="8087A4"/>
                </a:solidFill>
                <a:latin typeface="Microsoft YaHei UI" pitchFamily="18" charset="0"/>
                <a:cs typeface="Microsoft YaHei UI" pitchFamily="18" charset="0"/>
              </a:rPr>
              <a:t>笔，共计</a:t>
            </a:r>
            <a:r>
              <a:rPr lang="en-US" altLang="zh-CN" sz="1403" b="1" dirty="0" smtClean="0">
                <a:solidFill>
                  <a:srgbClr val="F08E35"/>
                </a:solidFill>
                <a:latin typeface="Microsoft YaHei UI" pitchFamily="18" charset="0"/>
                <a:cs typeface="Microsoft YaHei UI" pitchFamily="18" charset="0"/>
              </a:rPr>
              <a:t>63.41</a:t>
            </a:r>
            <a:r>
              <a:rPr lang="en-US" altLang="zh-CN" sz="1200" dirty="0" smtClean="0">
                <a:solidFill>
                  <a:srgbClr val="8087A4"/>
                </a:solidFill>
                <a:latin typeface="Microsoft YaHei UI" pitchFamily="18" charset="0"/>
                <a:cs typeface="Microsoft YaHei UI" pitchFamily="18" charset="0"/>
              </a:rPr>
              <a:t>亿元</a:t>
            </a:r>
          </a:p>
          <a:p>
            <a:pPr>
              <a:lnSpc>
                <a:spcPts val="1000"/>
              </a:lnSpc>
            </a:pPr>
            <a:endParaRPr lang="en-US" altLang="zh-CN" dirty="0" smtClean="0"/>
          </a:p>
          <a:p>
            <a:pPr>
              <a:lnSpc>
                <a:spcPts val="1000"/>
              </a:lnSpc>
            </a:pPr>
            <a:endParaRPr lang="en-US" altLang="zh-CN" dirty="0" smtClean="0"/>
          </a:p>
          <a:p>
            <a:pPr>
              <a:lnSpc>
                <a:spcPts val="2100"/>
              </a:lnSpc>
              <a:tabLst>
                <a:tab pos="152400" algn="l"/>
                <a:tab pos="520700" algn="l"/>
                <a:tab pos="812800" algn="l"/>
                <a:tab pos="1079500" algn="l"/>
              </a:tabLst>
            </a:pPr>
            <a:r>
              <a:rPr lang="en-US" altLang="zh-CN" dirty="0" smtClean="0"/>
              <a:t>		</a:t>
            </a:r>
            <a:r>
              <a:rPr lang="en-US" altLang="zh-CN" sz="1200" b="1" dirty="0" smtClean="0">
                <a:solidFill>
                  <a:srgbClr val="617486"/>
                </a:solidFill>
                <a:latin typeface="Tahoma" pitchFamily="18" charset="0"/>
                <a:cs typeface="Tahoma" pitchFamily="18" charset="0"/>
              </a:rPr>
              <a:t>2014</a:t>
            </a:r>
            <a:r>
              <a:rPr lang="en-US" altLang="zh-CN" sz="1200" b="1" dirty="0" smtClean="0">
                <a:solidFill>
                  <a:srgbClr val="617486"/>
                </a:solidFill>
                <a:latin typeface="Microsoft YaHei UI" pitchFamily="18" charset="0"/>
                <a:cs typeface="Microsoft YaHei UI" pitchFamily="18" charset="0"/>
              </a:rPr>
              <a:t>年移动医疗领域投资数量分布</a:t>
            </a:r>
          </a:p>
          <a:p>
            <a:pPr>
              <a:lnSpc>
                <a:spcPts val="1600"/>
              </a:lnSpc>
              <a:tabLst>
                <a:tab pos="152400" algn="l"/>
                <a:tab pos="520700" algn="l"/>
                <a:tab pos="812800" algn="l"/>
                <a:tab pos="1079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16</a:t>
            </a:r>
          </a:p>
          <a:p>
            <a:pPr>
              <a:lnSpc>
                <a:spcPts val="1600"/>
              </a:lnSpc>
              <a:tabLst>
                <a:tab pos="152400" algn="l"/>
                <a:tab pos="520700" algn="l"/>
                <a:tab pos="812800" algn="l"/>
                <a:tab pos="1079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11</a:t>
            </a:r>
          </a:p>
        </p:txBody>
      </p:sp>
      <p:sp>
        <p:nvSpPr>
          <p:cNvPr id="29" name="TextBox 1"/>
          <p:cNvSpPr txBox="1"/>
          <p:nvPr/>
        </p:nvSpPr>
        <p:spPr>
          <a:xfrm>
            <a:off x="736600" y="12319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30" name="TextBox 1"/>
          <p:cNvSpPr txBox="1"/>
          <p:nvPr/>
        </p:nvSpPr>
        <p:spPr>
          <a:xfrm>
            <a:off x="49403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682239" y="3858767"/>
            <a:ext cx="379476" cy="341376"/>
          </a:xfrm>
          <a:custGeom>
            <a:avLst/>
            <a:gdLst>
              <a:gd name="connsiteX0" fmla="*/ 0 w 379476"/>
              <a:gd name="connsiteY0" fmla="*/ 341376 h 341376"/>
              <a:gd name="connsiteX1" fmla="*/ 379476 w 379476"/>
              <a:gd name="connsiteY1" fmla="*/ 341376 h 341376"/>
              <a:gd name="connsiteX2" fmla="*/ 379476 w 379476"/>
              <a:gd name="connsiteY2" fmla="*/ 0 h 341376"/>
              <a:gd name="connsiteX3" fmla="*/ 0 w 379476"/>
              <a:gd name="connsiteY3" fmla="*/ 0 h 341376"/>
              <a:gd name="connsiteX4" fmla="*/ 0 w 379476"/>
              <a:gd name="connsiteY4" fmla="*/ 341376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9476" h="341376">
                <a:moveTo>
                  <a:pt x="0" y="341376"/>
                </a:moveTo>
                <a:lnTo>
                  <a:pt x="379476" y="341376"/>
                </a:lnTo>
                <a:lnTo>
                  <a:pt x="379476" y="0"/>
                </a:lnTo>
                <a:lnTo>
                  <a:pt x="0" y="0"/>
                </a:lnTo>
                <a:lnTo>
                  <a:pt x="0" y="341376"/>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682239" y="3314700"/>
            <a:ext cx="932688" cy="339852"/>
          </a:xfrm>
          <a:custGeom>
            <a:avLst/>
            <a:gdLst>
              <a:gd name="connsiteX0" fmla="*/ 0 w 932688"/>
              <a:gd name="connsiteY0" fmla="*/ 339852 h 339852"/>
              <a:gd name="connsiteX1" fmla="*/ 932688 w 932688"/>
              <a:gd name="connsiteY1" fmla="*/ 339852 h 339852"/>
              <a:gd name="connsiteX2" fmla="*/ 932688 w 932688"/>
              <a:gd name="connsiteY2" fmla="*/ 0 h 339852"/>
              <a:gd name="connsiteX3" fmla="*/ 0 w 932688"/>
              <a:gd name="connsiteY3" fmla="*/ 0 h 339852"/>
              <a:gd name="connsiteX4" fmla="*/ 0 w 932688"/>
              <a:gd name="connsiteY4" fmla="*/ 339852 h 3398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2688" h="339852">
                <a:moveTo>
                  <a:pt x="0" y="339852"/>
                </a:moveTo>
                <a:lnTo>
                  <a:pt x="932688" y="339852"/>
                </a:lnTo>
                <a:lnTo>
                  <a:pt x="932688" y="0"/>
                </a:lnTo>
                <a:lnTo>
                  <a:pt x="0" y="0"/>
                </a:lnTo>
                <a:lnTo>
                  <a:pt x="0" y="339852"/>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682239" y="2769107"/>
            <a:ext cx="1353312" cy="341376"/>
          </a:xfrm>
          <a:custGeom>
            <a:avLst/>
            <a:gdLst>
              <a:gd name="connsiteX0" fmla="*/ 0 w 1353312"/>
              <a:gd name="connsiteY0" fmla="*/ 341376 h 341376"/>
              <a:gd name="connsiteX1" fmla="*/ 1353312 w 1353312"/>
              <a:gd name="connsiteY1" fmla="*/ 341376 h 341376"/>
              <a:gd name="connsiteX2" fmla="*/ 1353312 w 1353312"/>
              <a:gd name="connsiteY2" fmla="*/ 0 h 341376"/>
              <a:gd name="connsiteX3" fmla="*/ 0 w 1353312"/>
              <a:gd name="connsiteY3" fmla="*/ 0 h 341376"/>
              <a:gd name="connsiteX4" fmla="*/ 0 w 1353312"/>
              <a:gd name="connsiteY4" fmla="*/ 341376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53312" h="341376">
                <a:moveTo>
                  <a:pt x="0" y="341376"/>
                </a:moveTo>
                <a:lnTo>
                  <a:pt x="1353312" y="341376"/>
                </a:lnTo>
                <a:lnTo>
                  <a:pt x="1353312" y="0"/>
                </a:lnTo>
                <a:lnTo>
                  <a:pt x="0" y="0"/>
                </a:lnTo>
                <a:lnTo>
                  <a:pt x="0" y="341376"/>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682239" y="2225039"/>
            <a:ext cx="3927347" cy="339852"/>
          </a:xfrm>
          <a:custGeom>
            <a:avLst/>
            <a:gdLst>
              <a:gd name="connsiteX0" fmla="*/ 0 w 3927347"/>
              <a:gd name="connsiteY0" fmla="*/ 339852 h 339852"/>
              <a:gd name="connsiteX1" fmla="*/ 3927348 w 3927347"/>
              <a:gd name="connsiteY1" fmla="*/ 339852 h 339852"/>
              <a:gd name="connsiteX2" fmla="*/ 3927348 w 3927347"/>
              <a:gd name="connsiteY2" fmla="*/ 0 h 339852"/>
              <a:gd name="connsiteX3" fmla="*/ 0 w 3927347"/>
              <a:gd name="connsiteY3" fmla="*/ 0 h 339852"/>
              <a:gd name="connsiteX4" fmla="*/ 0 w 3927347"/>
              <a:gd name="connsiteY4" fmla="*/ 339852 h 3398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27347" h="339852">
                <a:moveTo>
                  <a:pt x="0" y="339852"/>
                </a:moveTo>
                <a:lnTo>
                  <a:pt x="3927348" y="339852"/>
                </a:lnTo>
                <a:lnTo>
                  <a:pt x="3927348" y="0"/>
                </a:lnTo>
                <a:lnTo>
                  <a:pt x="0" y="0"/>
                </a:lnTo>
                <a:lnTo>
                  <a:pt x="0" y="339852"/>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82239" y="1679448"/>
            <a:ext cx="3660647" cy="341376"/>
          </a:xfrm>
          <a:custGeom>
            <a:avLst/>
            <a:gdLst>
              <a:gd name="connsiteX0" fmla="*/ 0 w 3660647"/>
              <a:gd name="connsiteY0" fmla="*/ 341375 h 341376"/>
              <a:gd name="connsiteX1" fmla="*/ 3660648 w 3660647"/>
              <a:gd name="connsiteY1" fmla="*/ 341375 h 341376"/>
              <a:gd name="connsiteX2" fmla="*/ 3660648 w 3660647"/>
              <a:gd name="connsiteY2" fmla="*/ 0 h 341376"/>
              <a:gd name="connsiteX3" fmla="*/ 0 w 3660647"/>
              <a:gd name="connsiteY3" fmla="*/ 0 h 341376"/>
              <a:gd name="connsiteX4" fmla="*/ 0 w 3660647"/>
              <a:gd name="connsiteY4" fmla="*/ 341375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60647" h="341376">
                <a:moveTo>
                  <a:pt x="0" y="341375"/>
                </a:moveTo>
                <a:lnTo>
                  <a:pt x="3660648" y="341375"/>
                </a:lnTo>
                <a:lnTo>
                  <a:pt x="3660648" y="0"/>
                </a:lnTo>
                <a:lnTo>
                  <a:pt x="0" y="0"/>
                </a:lnTo>
                <a:lnTo>
                  <a:pt x="0" y="3413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75889" y="1570989"/>
            <a:ext cx="21844" cy="2737611"/>
          </a:xfrm>
          <a:custGeom>
            <a:avLst/>
            <a:gdLst>
              <a:gd name="connsiteX0" fmla="*/ 6350 w 21844"/>
              <a:gd name="connsiteY0" fmla="*/ 2731262 h 2737611"/>
              <a:gd name="connsiteX1" fmla="*/ 6350 w 21844"/>
              <a:gd name="connsiteY1" fmla="*/ 6350 h 2737611"/>
            </a:gdLst>
            <a:ahLst/>
            <a:cxnLst>
              <a:cxn ang="0">
                <a:pos x="connsiteX0" y="connsiteY0"/>
              </a:cxn>
              <a:cxn ang="1">
                <a:pos x="connsiteX1" y="connsiteY1"/>
              </a:cxn>
            </a:cxnLst>
            <a:rect l="l" t="t" r="r" b="b"/>
            <a:pathLst>
              <a:path w="21844" h="2737611">
                <a:moveTo>
                  <a:pt x="6350" y="2731262"/>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12" name="Picture 3"/>
          <p:cNvPicPr>
            <a:picLocks noChangeAspect="1" noChangeArrowheads="1"/>
          </p:cNvPicPr>
          <p:nvPr/>
        </p:nvPicPr>
        <p:blipFill>
          <a:blip r:embed="rId3"/>
          <a:srcRect/>
          <a:stretch>
            <a:fillRect/>
          </a:stretch>
        </p:blipFill>
        <p:spPr bwMode="auto">
          <a:xfrm>
            <a:off x="4152900" y="2717800"/>
            <a:ext cx="355600" cy="419100"/>
          </a:xfrm>
          <a:prstGeom prst="rect">
            <a:avLst/>
          </a:prstGeom>
          <a:noFill/>
        </p:spPr>
      </p:pic>
      <p:pic>
        <p:nvPicPr>
          <p:cNvPr id="13" name="Picture 3"/>
          <p:cNvPicPr>
            <a:picLocks noChangeAspect="1" noChangeArrowheads="1"/>
          </p:cNvPicPr>
          <p:nvPr/>
        </p:nvPicPr>
        <p:blipFill>
          <a:blip r:embed="rId4"/>
          <a:srcRect/>
          <a:stretch>
            <a:fillRect/>
          </a:stretch>
        </p:blipFill>
        <p:spPr bwMode="auto">
          <a:xfrm>
            <a:off x="3822700" y="3289300"/>
            <a:ext cx="342900" cy="419100"/>
          </a:xfrm>
          <a:prstGeom prst="rect">
            <a:avLst/>
          </a:prstGeom>
          <a:noFill/>
        </p:spPr>
      </p:pic>
      <p:pic>
        <p:nvPicPr>
          <p:cNvPr id="14" name="Picture 3"/>
          <p:cNvPicPr>
            <a:picLocks noChangeAspect="1" noChangeArrowheads="1"/>
          </p:cNvPicPr>
          <p:nvPr/>
        </p:nvPicPr>
        <p:blipFill>
          <a:blip r:embed="rId5"/>
          <a:srcRect/>
          <a:stretch>
            <a:fillRect/>
          </a:stretch>
        </p:blipFill>
        <p:spPr bwMode="auto">
          <a:xfrm>
            <a:off x="3606800" y="3810000"/>
            <a:ext cx="342900" cy="419100"/>
          </a:xfrm>
          <a:prstGeom prst="rect">
            <a:avLst/>
          </a:prstGeom>
          <a:noFill/>
        </p:spPr>
      </p:pic>
      <p:pic>
        <p:nvPicPr>
          <p:cNvPr id="15" name="Picture 3"/>
          <p:cNvPicPr>
            <a:picLocks noChangeAspect="1" noChangeArrowheads="1"/>
          </p:cNvPicPr>
          <p:nvPr/>
        </p:nvPicPr>
        <p:blipFill>
          <a:blip r:embed="rId6"/>
          <a:srcRect/>
          <a:stretch>
            <a:fillRect/>
          </a:stretch>
        </p:blipFill>
        <p:spPr bwMode="auto">
          <a:xfrm>
            <a:off x="6502400" y="1651000"/>
            <a:ext cx="304800" cy="419100"/>
          </a:xfrm>
          <a:prstGeom prst="rect">
            <a:avLst/>
          </a:prstGeom>
          <a:noFill/>
        </p:spPr>
      </p:pic>
      <p:pic>
        <p:nvPicPr>
          <p:cNvPr id="16" name="Picture 3"/>
          <p:cNvPicPr>
            <a:picLocks noChangeAspect="1" noChangeArrowheads="1"/>
          </p:cNvPicPr>
          <p:nvPr/>
        </p:nvPicPr>
        <p:blipFill>
          <a:blip r:embed="rId7"/>
          <a:srcRect/>
          <a:stretch>
            <a:fillRect/>
          </a:stretch>
        </p:blipFill>
        <p:spPr bwMode="auto">
          <a:xfrm>
            <a:off x="6769100" y="2184400"/>
            <a:ext cx="330200" cy="419100"/>
          </a:xfrm>
          <a:prstGeom prst="rect">
            <a:avLst/>
          </a:prstGeom>
          <a:noFill/>
        </p:spPr>
      </p:pic>
      <p:sp>
        <p:nvSpPr>
          <p:cNvPr id="2" name="TextBox 1"/>
          <p:cNvSpPr txBox="1"/>
          <p:nvPr/>
        </p:nvSpPr>
        <p:spPr>
          <a:xfrm>
            <a:off x="3098800" y="2870200"/>
            <a:ext cx="850900" cy="1231900"/>
          </a:xfrm>
          <a:prstGeom prst="rect">
            <a:avLst/>
          </a:prstGeom>
          <a:noFill/>
        </p:spPr>
        <p:txBody>
          <a:bodyPr wrap="none" lIns="0" tIns="0" rIns="0" rtlCol="0">
            <a:spAutoFit/>
          </a:bodyPr>
          <a:lstStyle/>
          <a:p>
            <a:pPr>
              <a:lnSpc>
                <a:spcPts val="1200"/>
              </a:lnSpc>
              <a:tabLst>
                <a:tab pos="25400" algn="l"/>
                <a:tab pos="3556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13.2%</a:t>
            </a:r>
          </a:p>
          <a:p>
            <a:pPr>
              <a:lnSpc>
                <a:spcPts val="1000"/>
              </a:lnSpc>
            </a:pPr>
            <a:endParaRPr lang="en-US" altLang="zh-CN" dirty="0" smtClean="0"/>
          </a:p>
          <a:p>
            <a:pPr>
              <a:lnSpc>
                <a:spcPts val="1000"/>
              </a:lnSpc>
            </a:pPr>
            <a:endParaRPr lang="en-US" altLang="zh-CN" dirty="0" smtClean="0"/>
          </a:p>
          <a:p>
            <a:pPr>
              <a:lnSpc>
                <a:spcPts val="2200"/>
              </a:lnSpc>
              <a:tabLst>
                <a:tab pos="25400" algn="l"/>
                <a:tab pos="3556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9.1%</a:t>
            </a:r>
          </a:p>
          <a:p>
            <a:pPr>
              <a:lnSpc>
                <a:spcPts val="1000"/>
              </a:lnSpc>
            </a:pPr>
            <a:endParaRPr lang="en-US" altLang="zh-CN" dirty="0" smtClean="0"/>
          </a:p>
          <a:p>
            <a:pPr>
              <a:lnSpc>
                <a:spcPts val="1000"/>
              </a:lnSpc>
            </a:pPr>
            <a:endParaRPr lang="en-US" altLang="zh-CN" dirty="0" smtClean="0"/>
          </a:p>
          <a:p>
            <a:pPr>
              <a:lnSpc>
                <a:spcPts val="2100"/>
              </a:lnSpc>
              <a:tabLst>
                <a:tab pos="25400" algn="l"/>
                <a:tab pos="355600" algn="l"/>
              </a:tabLst>
            </a:pPr>
            <a:r>
              <a:rPr lang="en-US" altLang="zh-CN" sz="1406" b="1" dirty="0" smtClean="0">
                <a:solidFill>
                  <a:srgbClr val="7D9CF9"/>
                </a:solidFill>
                <a:latin typeface="Times New Roman" pitchFamily="18" charset="0"/>
                <a:cs typeface="Times New Roman" pitchFamily="18" charset="0"/>
              </a:rPr>
              <a:t>3.7%</a:t>
            </a:r>
          </a:p>
        </p:txBody>
      </p:sp>
      <p:sp>
        <p:nvSpPr>
          <p:cNvPr id="17" name="TextBox 1"/>
          <p:cNvSpPr txBox="1"/>
          <p:nvPr/>
        </p:nvSpPr>
        <p:spPr>
          <a:xfrm>
            <a:off x="5765800" y="1778000"/>
            <a:ext cx="762000" cy="698500"/>
          </a:xfrm>
          <a:prstGeom prst="rect">
            <a:avLst/>
          </a:prstGeom>
          <a:noFill/>
        </p:spPr>
        <p:txBody>
          <a:bodyPr wrap="none" lIns="0" tIns="0" rIns="0" rtlCol="0">
            <a:spAutoFit/>
          </a:bodyPr>
          <a:lstStyle/>
          <a:p>
            <a:pPr>
              <a:lnSpc>
                <a:spcPts val="1200"/>
              </a:lnSpc>
              <a:tabLst>
                <a:tab pos="266700" algn="l"/>
              </a:tabLst>
            </a:pPr>
            <a:r>
              <a:rPr lang="en-US" altLang="zh-CN" sz="1403" b="1" dirty="0" smtClean="0">
                <a:solidFill>
                  <a:srgbClr val="FFFFFF"/>
                </a:solidFill>
                <a:latin typeface="Times New Roman" pitchFamily="18" charset="0"/>
                <a:cs typeface="Times New Roman" pitchFamily="18" charset="0"/>
              </a:rPr>
              <a:t>35.7%</a:t>
            </a:r>
          </a:p>
          <a:p>
            <a:pPr>
              <a:lnSpc>
                <a:spcPts val="1000"/>
              </a:lnSpc>
            </a:pPr>
            <a:endParaRPr lang="en-US" altLang="zh-CN" dirty="0" smtClean="0"/>
          </a:p>
          <a:p>
            <a:pPr>
              <a:lnSpc>
                <a:spcPts val="1000"/>
              </a:lnSpc>
            </a:pPr>
            <a:endParaRPr lang="en-US" altLang="zh-CN" dirty="0" smtClean="0"/>
          </a:p>
          <a:p>
            <a:pPr>
              <a:lnSpc>
                <a:spcPts val="2200"/>
              </a:lnSpc>
              <a:tabLst>
                <a:tab pos="2667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38.3%</a:t>
            </a:r>
          </a:p>
        </p:txBody>
      </p:sp>
      <p:sp>
        <p:nvSpPr>
          <p:cNvPr id="18" name="TextBox 1"/>
          <p:cNvSpPr txBox="1"/>
          <p:nvPr/>
        </p:nvSpPr>
        <p:spPr>
          <a:xfrm>
            <a:off x="2019300" y="2844800"/>
            <a:ext cx="520700" cy="12446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36-45岁</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46-55岁</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996" dirty="0" smtClean="0">
                <a:solidFill>
                  <a:srgbClr val="8087A4"/>
                </a:solidFill>
                <a:latin typeface="Microsoft YaHei UI" pitchFamily="18" charset="0"/>
                <a:cs typeface="Microsoft YaHei UI" pitchFamily="18" charset="0"/>
              </a:rPr>
              <a:t>55岁以上</a:t>
            </a:r>
          </a:p>
        </p:txBody>
      </p:sp>
      <p:sp>
        <p:nvSpPr>
          <p:cNvPr id="19" name="TextBox 1"/>
          <p:cNvSpPr txBox="1"/>
          <p:nvPr/>
        </p:nvSpPr>
        <p:spPr>
          <a:xfrm>
            <a:off x="1892300" y="1752600"/>
            <a:ext cx="647700" cy="698500"/>
          </a:xfrm>
          <a:prstGeom prst="rect">
            <a:avLst/>
          </a:prstGeom>
          <a:noFill/>
        </p:spPr>
        <p:txBody>
          <a:bodyPr wrap="none" lIns="0" tIns="0" rIns="0" rtlCol="0">
            <a:spAutoFit/>
          </a:bodyPr>
          <a:lstStyle/>
          <a:p>
            <a:pPr>
              <a:lnSpc>
                <a:spcPts val="1300"/>
              </a:lnSpc>
              <a:tabLst>
                <a:tab pos="177800" algn="l"/>
              </a:tabLst>
            </a:pPr>
            <a:r>
              <a:rPr lang="en-US" altLang="zh-CN" sz="996" dirty="0" smtClean="0">
                <a:solidFill>
                  <a:srgbClr val="8087A4"/>
                </a:solidFill>
                <a:latin typeface="Microsoft YaHei UI" pitchFamily="18" charset="0"/>
                <a:cs typeface="Microsoft YaHei UI" pitchFamily="18" charset="0"/>
              </a:rPr>
              <a:t>25岁及以下</a:t>
            </a:r>
          </a:p>
          <a:p>
            <a:pPr>
              <a:lnSpc>
                <a:spcPts val="1000"/>
              </a:lnSpc>
            </a:pPr>
            <a:endParaRPr lang="en-US" altLang="zh-CN" dirty="0" smtClean="0"/>
          </a:p>
          <a:p>
            <a:pPr>
              <a:lnSpc>
                <a:spcPts val="1000"/>
              </a:lnSpc>
            </a:pPr>
            <a:endParaRPr lang="en-US" altLang="zh-CN" dirty="0" smtClean="0"/>
          </a:p>
          <a:p>
            <a:pPr>
              <a:lnSpc>
                <a:spcPts val="2200"/>
              </a:lnSpc>
              <a:tabLst>
                <a:tab pos="177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26-35岁</a:t>
            </a:r>
          </a:p>
        </p:txBody>
      </p:sp>
      <p:sp>
        <p:nvSpPr>
          <p:cNvPr id="20" name="TextBox 1"/>
          <p:cNvSpPr txBox="1"/>
          <p:nvPr/>
        </p:nvSpPr>
        <p:spPr>
          <a:xfrm>
            <a:off x="393700" y="254000"/>
            <a:ext cx="7086600" cy="1193800"/>
          </a:xfrm>
          <a:prstGeom prst="rect">
            <a:avLst/>
          </a:prstGeom>
          <a:noFill/>
        </p:spPr>
        <p:txBody>
          <a:bodyPr wrap="none" lIns="0" tIns="0" rIns="0" rtlCol="0">
            <a:spAutoFit/>
          </a:bodyPr>
          <a:lstStyle/>
          <a:p>
            <a:pPr>
              <a:lnSpc>
                <a:spcPts val="1400"/>
              </a:lnSpc>
              <a:tabLst>
                <a:tab pos="241300" algn="l"/>
                <a:tab pos="2870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870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80</a:t>
            </a:r>
            <a:r>
              <a:rPr lang="en-US" altLang="zh-CN" sz="1403" b="1" dirty="0" smtClean="0">
                <a:solidFill>
                  <a:srgbClr val="1B88EA"/>
                </a:solidFill>
                <a:latin typeface="Microsoft YaHei UI" pitchFamily="18" charset="0"/>
                <a:cs typeface="Microsoft YaHei UI" pitchFamily="18" charset="0"/>
              </a:rPr>
              <a:t>后中青年用户是移动网民的主力军，而</a:t>
            </a:r>
            <a:r>
              <a:rPr lang="en-US" altLang="zh-CN" sz="1403" b="1" dirty="0" smtClean="0">
                <a:solidFill>
                  <a:srgbClr val="1B88EA"/>
                </a:solidFill>
                <a:latin typeface="Tahoma" pitchFamily="18" charset="0"/>
                <a:cs typeface="Tahoma" pitchFamily="18" charset="0"/>
              </a:rPr>
              <a:t>90</a:t>
            </a:r>
            <a:r>
              <a:rPr lang="en-US" altLang="zh-CN" sz="1403" b="1" dirty="0" smtClean="0">
                <a:solidFill>
                  <a:srgbClr val="1B88EA"/>
                </a:solidFill>
                <a:latin typeface="Microsoft YaHei UI" pitchFamily="18" charset="0"/>
                <a:cs typeface="Microsoft YaHei UI" pitchFamily="18" charset="0"/>
              </a:rPr>
              <a:t>后青少年已逐渐成为移动互联网的新生力量</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2870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移动智能终端用户年龄分布</a:t>
            </a:r>
          </a:p>
        </p:txBody>
      </p:sp>
      <p:sp>
        <p:nvSpPr>
          <p:cNvPr id="21"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2" name="TextBox 1"/>
          <p:cNvSpPr txBox="1"/>
          <p:nvPr/>
        </p:nvSpPr>
        <p:spPr>
          <a:xfrm>
            <a:off x="6896100" y="1739900"/>
            <a:ext cx="622300" cy="762000"/>
          </a:xfrm>
          <a:prstGeom prst="rect">
            <a:avLst/>
          </a:prstGeom>
          <a:noFill/>
        </p:spPr>
        <p:txBody>
          <a:bodyPr wrap="none" lIns="0" tIns="0" rIns="0" rtlCol="0">
            <a:spAutoFit/>
          </a:bodyPr>
          <a:lstStyle/>
          <a:p>
            <a:pPr>
              <a:lnSpc>
                <a:spcPts val="1800"/>
              </a:lnSpc>
              <a:tabLst>
                <a:tab pos="241300" algn="l"/>
              </a:tabLst>
            </a:pPr>
            <a:r>
              <a:rPr lang="en-US" altLang="zh-CN" sz="1403" b="1" dirty="0" smtClean="0">
                <a:solidFill>
                  <a:srgbClr val="3E5CCC"/>
                </a:solidFill>
                <a:latin typeface="Microsoft YaHei UI" pitchFamily="18" charset="0"/>
                <a:cs typeface="Microsoft YaHei UI" pitchFamily="18" charset="0"/>
              </a:rPr>
              <a:t>90后</a:t>
            </a:r>
          </a:p>
          <a:p>
            <a:pPr>
              <a:lnSpc>
                <a:spcPts val="1000"/>
              </a:lnSpc>
            </a:pPr>
            <a:endParaRPr lang="en-US" altLang="zh-CN" dirty="0" smtClean="0"/>
          </a:p>
          <a:p>
            <a:pPr>
              <a:lnSpc>
                <a:spcPts val="1000"/>
              </a:lnSpc>
            </a:pPr>
            <a:endParaRPr lang="en-US" altLang="zh-CN" dirty="0" smtClean="0"/>
          </a:p>
          <a:p>
            <a:pPr>
              <a:lnSpc>
                <a:spcPts val="2200"/>
              </a:lnSpc>
              <a:tabLst>
                <a:tab pos="241300" algn="l"/>
              </a:tabLst>
            </a:pPr>
            <a:r>
              <a:rPr lang="en-US" altLang="zh-CN" dirty="0" smtClean="0"/>
              <a:t>	</a:t>
            </a:r>
            <a:r>
              <a:rPr lang="en-US" altLang="zh-CN" sz="1403" b="1" dirty="0" smtClean="0">
                <a:solidFill>
                  <a:srgbClr val="3E5CCC"/>
                </a:solidFill>
                <a:latin typeface="Microsoft YaHei UI" pitchFamily="18" charset="0"/>
                <a:cs typeface="Microsoft YaHei UI" pitchFamily="18" charset="0"/>
              </a:rPr>
              <a:t>80后</a:t>
            </a:r>
          </a:p>
        </p:txBody>
      </p:sp>
      <p:sp>
        <p:nvSpPr>
          <p:cNvPr id="23" name="TextBox 1"/>
          <p:cNvSpPr txBox="1"/>
          <p:nvPr/>
        </p:nvSpPr>
        <p:spPr>
          <a:xfrm>
            <a:off x="4013200" y="2819400"/>
            <a:ext cx="927100" cy="1320800"/>
          </a:xfrm>
          <a:prstGeom prst="rect">
            <a:avLst/>
          </a:prstGeom>
          <a:noFill/>
        </p:spPr>
        <p:txBody>
          <a:bodyPr wrap="none" lIns="0" tIns="0" rIns="0" rtlCol="0">
            <a:spAutoFit/>
          </a:bodyPr>
          <a:lstStyle/>
          <a:p>
            <a:pPr>
              <a:lnSpc>
                <a:spcPts val="1800"/>
              </a:lnSpc>
              <a:tabLst>
                <a:tab pos="228600" algn="l"/>
                <a:tab pos="533400" algn="l"/>
              </a:tabLst>
            </a:pPr>
            <a:r>
              <a:rPr lang="en-US" altLang="zh-CN" dirty="0" smtClean="0"/>
              <a:t>		</a:t>
            </a:r>
            <a:r>
              <a:rPr lang="en-US" altLang="zh-CN" sz="1403" b="1" dirty="0" smtClean="0">
                <a:solidFill>
                  <a:srgbClr val="5879E5"/>
                </a:solidFill>
                <a:latin typeface="Microsoft YaHei UI" pitchFamily="18" charset="0"/>
                <a:cs typeface="Microsoft YaHei UI" pitchFamily="18" charset="0"/>
              </a:rPr>
              <a:t>70后</a:t>
            </a:r>
          </a:p>
          <a:p>
            <a:pPr>
              <a:lnSpc>
                <a:spcPts val="1000"/>
              </a:lnSpc>
            </a:pPr>
            <a:endParaRPr lang="en-US" altLang="zh-CN" dirty="0" smtClean="0"/>
          </a:p>
          <a:p>
            <a:pPr>
              <a:lnSpc>
                <a:spcPts val="1000"/>
              </a:lnSpc>
            </a:pPr>
            <a:endParaRPr lang="en-US" altLang="zh-CN" dirty="0" smtClean="0"/>
          </a:p>
          <a:p>
            <a:pPr>
              <a:lnSpc>
                <a:spcPts val="2300"/>
              </a:lnSpc>
              <a:tabLst>
                <a:tab pos="228600" algn="l"/>
                <a:tab pos="533400" algn="l"/>
              </a:tabLst>
            </a:pPr>
            <a:r>
              <a:rPr lang="en-US" altLang="zh-CN" dirty="0" smtClean="0"/>
              <a:t>	</a:t>
            </a:r>
            <a:r>
              <a:rPr lang="en-US" altLang="zh-CN" sz="1406" b="1" dirty="0" smtClean="0">
                <a:solidFill>
                  <a:srgbClr val="7896F1"/>
                </a:solidFill>
                <a:latin typeface="Microsoft YaHei UI" pitchFamily="18" charset="0"/>
                <a:cs typeface="Microsoft YaHei UI" pitchFamily="18" charset="0"/>
              </a:rPr>
              <a:t>60后</a:t>
            </a:r>
          </a:p>
          <a:p>
            <a:pPr>
              <a:lnSpc>
                <a:spcPts val="1000"/>
              </a:lnSpc>
            </a:pPr>
            <a:endParaRPr lang="en-US" altLang="zh-CN" dirty="0" smtClean="0"/>
          </a:p>
          <a:p>
            <a:pPr>
              <a:lnSpc>
                <a:spcPts val="1000"/>
              </a:lnSpc>
            </a:pPr>
            <a:endParaRPr lang="en-US" altLang="zh-CN" dirty="0" smtClean="0"/>
          </a:p>
          <a:p>
            <a:pPr>
              <a:lnSpc>
                <a:spcPts val="2200"/>
              </a:lnSpc>
              <a:tabLst>
                <a:tab pos="228600" algn="l"/>
                <a:tab pos="533400" algn="l"/>
              </a:tabLst>
            </a:pPr>
            <a:r>
              <a:rPr lang="en-US" altLang="zh-CN" sz="1403" b="1" dirty="0" smtClean="0">
                <a:solidFill>
                  <a:srgbClr val="7D9CF9"/>
                </a:solidFill>
                <a:latin typeface="Microsoft YaHei UI" pitchFamily="18" charset="0"/>
                <a:cs typeface="Microsoft YaHei UI" pitchFamily="18" charset="0"/>
              </a:rPr>
              <a:t>60后以上</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46101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移动互联网用户线下消费习惯</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6985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1日</a:t>
            </a:r>
          </a:p>
        </p:txBody>
      </p:sp>
      <p:sp>
        <p:nvSpPr>
          <p:cNvPr id="3" name="TextBox 1"/>
          <p:cNvSpPr txBox="1"/>
          <p:nvPr/>
        </p:nvSpPr>
        <p:spPr>
          <a:xfrm>
            <a:off x="12192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3日</a:t>
            </a:r>
          </a:p>
        </p:txBody>
      </p:sp>
      <p:sp>
        <p:nvSpPr>
          <p:cNvPr id="4" name="TextBox 1"/>
          <p:cNvSpPr txBox="1"/>
          <p:nvPr/>
        </p:nvSpPr>
        <p:spPr>
          <a:xfrm>
            <a:off x="17399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5日</a:t>
            </a:r>
          </a:p>
        </p:txBody>
      </p:sp>
      <p:sp>
        <p:nvSpPr>
          <p:cNvPr id="5" name="TextBox 1"/>
          <p:cNvSpPr txBox="1"/>
          <p:nvPr/>
        </p:nvSpPr>
        <p:spPr>
          <a:xfrm>
            <a:off x="22606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7日</a:t>
            </a:r>
          </a:p>
        </p:txBody>
      </p:sp>
      <p:sp>
        <p:nvSpPr>
          <p:cNvPr id="6" name="TextBox 1"/>
          <p:cNvSpPr txBox="1"/>
          <p:nvPr/>
        </p:nvSpPr>
        <p:spPr>
          <a:xfrm>
            <a:off x="27813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9日</a:t>
            </a:r>
          </a:p>
        </p:txBody>
      </p:sp>
      <p:sp>
        <p:nvSpPr>
          <p:cNvPr id="7" name="TextBox 1"/>
          <p:cNvSpPr txBox="1"/>
          <p:nvPr/>
        </p:nvSpPr>
        <p:spPr>
          <a:xfrm>
            <a:off x="32639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11日</a:t>
            </a:r>
          </a:p>
        </p:txBody>
      </p:sp>
      <p:sp>
        <p:nvSpPr>
          <p:cNvPr id="8" name="TextBox 1"/>
          <p:cNvSpPr txBox="1"/>
          <p:nvPr/>
        </p:nvSpPr>
        <p:spPr>
          <a:xfrm>
            <a:off x="37719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13日</a:t>
            </a:r>
          </a:p>
        </p:txBody>
      </p:sp>
      <p:sp>
        <p:nvSpPr>
          <p:cNvPr id="9" name="TextBox 1"/>
          <p:cNvSpPr txBox="1"/>
          <p:nvPr/>
        </p:nvSpPr>
        <p:spPr>
          <a:xfrm>
            <a:off x="42926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15日</a:t>
            </a:r>
          </a:p>
        </p:txBody>
      </p:sp>
      <p:sp>
        <p:nvSpPr>
          <p:cNvPr id="10" name="TextBox 1"/>
          <p:cNvSpPr txBox="1"/>
          <p:nvPr/>
        </p:nvSpPr>
        <p:spPr>
          <a:xfrm>
            <a:off x="48133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17日</a:t>
            </a:r>
          </a:p>
        </p:txBody>
      </p:sp>
      <p:sp>
        <p:nvSpPr>
          <p:cNvPr id="11" name="TextBox 1"/>
          <p:cNvSpPr txBox="1"/>
          <p:nvPr/>
        </p:nvSpPr>
        <p:spPr>
          <a:xfrm>
            <a:off x="53340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19日</a:t>
            </a:r>
          </a:p>
        </p:txBody>
      </p:sp>
      <p:sp>
        <p:nvSpPr>
          <p:cNvPr id="12" name="TextBox 1"/>
          <p:cNvSpPr txBox="1"/>
          <p:nvPr/>
        </p:nvSpPr>
        <p:spPr>
          <a:xfrm>
            <a:off x="58547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21日</a:t>
            </a:r>
          </a:p>
        </p:txBody>
      </p:sp>
      <p:sp>
        <p:nvSpPr>
          <p:cNvPr id="13" name="TextBox 1"/>
          <p:cNvSpPr txBox="1"/>
          <p:nvPr/>
        </p:nvSpPr>
        <p:spPr>
          <a:xfrm>
            <a:off x="63754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23日</a:t>
            </a:r>
          </a:p>
        </p:txBody>
      </p:sp>
      <p:sp>
        <p:nvSpPr>
          <p:cNvPr id="14" name="TextBox 1"/>
          <p:cNvSpPr txBox="1"/>
          <p:nvPr/>
        </p:nvSpPr>
        <p:spPr>
          <a:xfrm>
            <a:off x="68834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25日</a:t>
            </a:r>
          </a:p>
        </p:txBody>
      </p:sp>
      <p:sp>
        <p:nvSpPr>
          <p:cNvPr id="15" name="TextBox 1"/>
          <p:cNvSpPr txBox="1"/>
          <p:nvPr/>
        </p:nvSpPr>
        <p:spPr>
          <a:xfrm>
            <a:off x="74041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27日</a:t>
            </a:r>
          </a:p>
        </p:txBody>
      </p:sp>
      <p:sp>
        <p:nvSpPr>
          <p:cNvPr id="16" name="TextBox 1"/>
          <p:cNvSpPr txBox="1"/>
          <p:nvPr/>
        </p:nvSpPr>
        <p:spPr>
          <a:xfrm>
            <a:off x="79248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29日</a:t>
            </a:r>
          </a:p>
        </p:txBody>
      </p:sp>
      <p:sp>
        <p:nvSpPr>
          <p:cNvPr id="17" name="TextBox 1"/>
          <p:cNvSpPr txBox="1"/>
          <p:nvPr/>
        </p:nvSpPr>
        <p:spPr>
          <a:xfrm>
            <a:off x="838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18" name="TextBox 1"/>
          <p:cNvSpPr txBox="1"/>
          <p:nvPr/>
        </p:nvSpPr>
        <p:spPr>
          <a:xfrm>
            <a:off x="2616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19" name="TextBox 1"/>
          <p:cNvSpPr txBox="1"/>
          <p:nvPr/>
        </p:nvSpPr>
        <p:spPr>
          <a:xfrm>
            <a:off x="44196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0" name="TextBox 1"/>
          <p:cNvSpPr txBox="1"/>
          <p:nvPr/>
        </p:nvSpPr>
        <p:spPr>
          <a:xfrm>
            <a:off x="63246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1" name="TextBox 1"/>
          <p:cNvSpPr txBox="1"/>
          <p:nvPr/>
        </p:nvSpPr>
        <p:spPr>
          <a:xfrm>
            <a:off x="3289300" y="2298700"/>
            <a:ext cx="177800" cy="7874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双</a:t>
            </a:r>
          </a:p>
          <a:p>
            <a:pPr>
              <a:lnSpc>
                <a:spcPts val="2200"/>
              </a:lnSpc>
              <a:tabLst/>
            </a:pPr>
            <a:r>
              <a:rPr lang="en-US" altLang="zh-CN" sz="1403" dirty="0" smtClean="0">
                <a:solidFill>
                  <a:srgbClr val="000000"/>
                </a:solidFill>
                <a:latin typeface="Microsoft YaHei UI" pitchFamily="18" charset="0"/>
                <a:cs typeface="Microsoft YaHei UI" pitchFamily="18" charset="0"/>
              </a:rPr>
              <a:t>十</a:t>
            </a:r>
          </a:p>
          <a:p>
            <a:pPr>
              <a:lnSpc>
                <a:spcPts val="2200"/>
              </a:lnSpc>
              <a:tabLst/>
            </a:pPr>
            <a:r>
              <a:rPr lang="en-US" altLang="zh-CN" sz="1403" dirty="0" smtClean="0">
                <a:solidFill>
                  <a:srgbClr val="000000"/>
                </a:solidFill>
                <a:latin typeface="Microsoft YaHei UI" pitchFamily="18" charset="0"/>
                <a:cs typeface="Microsoft YaHei UI" pitchFamily="18" charset="0"/>
              </a:rPr>
              <a:t>一</a:t>
            </a:r>
          </a:p>
        </p:txBody>
      </p:sp>
      <p:sp>
        <p:nvSpPr>
          <p:cNvPr id="22" name="TextBox 1"/>
          <p:cNvSpPr txBox="1"/>
          <p:nvPr/>
        </p:nvSpPr>
        <p:spPr>
          <a:xfrm>
            <a:off x="393700" y="254000"/>
            <a:ext cx="8242300" cy="1244600"/>
          </a:xfrm>
          <a:prstGeom prst="rect">
            <a:avLst/>
          </a:prstGeom>
          <a:noFill/>
        </p:spPr>
        <p:txBody>
          <a:bodyPr wrap="none" lIns="0" tIns="0" rIns="0" rtlCol="0">
            <a:spAutoFit/>
          </a:bodyPr>
          <a:lstStyle/>
          <a:p>
            <a:pPr>
              <a:lnSpc>
                <a:spcPts val="1400"/>
              </a:lnSpc>
              <a:tabLst>
                <a:tab pos="241300" algn="l"/>
                <a:tab pos="2057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057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移动智能终端用户在线下店铺的客流量呈现周一最低，随后逐渐增长，周六达到峰值，周日回落的一周</a:t>
            </a:r>
          </a:p>
          <a:p>
            <a:pPr>
              <a:lnSpc>
                <a:spcPts val="2000"/>
              </a:lnSpc>
              <a:tabLst>
                <a:tab pos="241300" algn="l"/>
                <a:tab pos="2057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趋势；双十一期间，线上电商促销活动对线下店铺也产生一定积极影响，线下客流量相应出现明显波动</a:t>
            </a:r>
          </a:p>
          <a:p>
            <a:pPr>
              <a:lnSpc>
                <a:spcPts val="1000"/>
              </a:lnSpc>
            </a:pPr>
            <a:endParaRPr lang="en-US" altLang="zh-CN" dirty="0" smtClean="0"/>
          </a:p>
          <a:p>
            <a:pPr>
              <a:lnSpc>
                <a:spcPts val="1000"/>
              </a:lnSpc>
            </a:pPr>
            <a:endParaRPr lang="en-US" altLang="zh-CN" dirty="0" smtClean="0"/>
          </a:p>
          <a:p>
            <a:pPr>
              <a:lnSpc>
                <a:spcPts val="1800"/>
              </a:lnSpc>
              <a:tabLst>
                <a:tab pos="241300" algn="l"/>
                <a:tab pos="2057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2014年11月移动智能终端用户线下店铺客流量&amp;移动电商App使用频次变化趋势</a:t>
            </a:r>
          </a:p>
        </p:txBody>
      </p:sp>
      <p:sp>
        <p:nvSpPr>
          <p:cNvPr id="2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8077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5" name="TextBox 1"/>
          <p:cNvSpPr txBox="1"/>
          <p:nvPr/>
        </p:nvSpPr>
        <p:spPr>
          <a:xfrm>
            <a:off x="3314700" y="4102100"/>
            <a:ext cx="876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线下店铺客流量</a:t>
            </a:r>
          </a:p>
        </p:txBody>
      </p:sp>
      <p:sp>
        <p:nvSpPr>
          <p:cNvPr id="26" name="TextBox 1"/>
          <p:cNvSpPr txBox="1"/>
          <p:nvPr/>
        </p:nvSpPr>
        <p:spPr>
          <a:xfrm>
            <a:off x="5156200" y="41021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移动电商App使用频次</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637789" y="2401570"/>
            <a:ext cx="864616" cy="50800"/>
          </a:xfrm>
          <a:custGeom>
            <a:avLst/>
            <a:gdLst>
              <a:gd name="connsiteX0" fmla="*/ 858266 w 864616"/>
              <a:gd name="connsiteY0" fmla="*/ 6350 h 50800"/>
              <a:gd name="connsiteX1" fmla="*/ 62738 w 864616"/>
              <a:gd name="connsiteY1" fmla="*/ 44450 h 50800"/>
              <a:gd name="connsiteX2" fmla="*/ 6350 w 864616"/>
              <a:gd name="connsiteY2" fmla="*/ 44450 h 50800"/>
            </a:gdLst>
            <a:ahLst/>
            <a:cxnLst>
              <a:cxn ang="0">
                <a:pos x="connsiteX0" y="connsiteY0"/>
              </a:cxn>
              <a:cxn ang="1">
                <a:pos x="connsiteX1" y="connsiteY1"/>
              </a:cxn>
              <a:cxn ang="2">
                <a:pos x="connsiteX2" y="connsiteY2"/>
              </a:cxn>
            </a:cxnLst>
            <a:rect l="l" t="t" r="r" b="b"/>
            <a:pathLst>
              <a:path w="864616" h="50800">
                <a:moveTo>
                  <a:pt x="858266" y="6350"/>
                </a:moveTo>
                <a:lnTo>
                  <a:pt x="62738" y="44450"/>
                </a:lnTo>
                <a:lnTo>
                  <a:pt x="6350" y="444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099561" y="2209545"/>
            <a:ext cx="596391" cy="154432"/>
          </a:xfrm>
          <a:custGeom>
            <a:avLst/>
            <a:gdLst>
              <a:gd name="connsiteX0" fmla="*/ 590041 w 596391"/>
              <a:gd name="connsiteY0" fmla="*/ 148082 h 154432"/>
              <a:gd name="connsiteX1" fmla="*/ 62738 w 596391"/>
              <a:gd name="connsiteY1" fmla="*/ 6350 h 154432"/>
              <a:gd name="connsiteX2" fmla="*/ 6350 w 596391"/>
              <a:gd name="connsiteY2" fmla="*/ 6350 h 154432"/>
            </a:gdLst>
            <a:ahLst/>
            <a:cxnLst>
              <a:cxn ang="0">
                <a:pos x="connsiteX0" y="connsiteY0"/>
              </a:cxn>
              <a:cxn ang="1">
                <a:pos x="connsiteX1" y="connsiteY1"/>
              </a:cxn>
              <a:cxn ang="2">
                <a:pos x="connsiteX2" y="connsiteY2"/>
              </a:cxn>
            </a:cxnLst>
            <a:rect l="l" t="t" r="r" b="b"/>
            <a:pathLst>
              <a:path w="596391" h="154432">
                <a:moveTo>
                  <a:pt x="590041" y="148082"/>
                </a:moveTo>
                <a:lnTo>
                  <a:pt x="62738"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760978" y="2134870"/>
            <a:ext cx="114808" cy="195579"/>
          </a:xfrm>
          <a:custGeom>
            <a:avLst/>
            <a:gdLst>
              <a:gd name="connsiteX0" fmla="*/ 108457 w 114808"/>
              <a:gd name="connsiteY0" fmla="*/ 189229 h 195579"/>
              <a:gd name="connsiteX1" fmla="*/ 64261 w 114808"/>
              <a:gd name="connsiteY1" fmla="*/ 6350 h 195579"/>
              <a:gd name="connsiteX2" fmla="*/ 6350 w 114808"/>
              <a:gd name="connsiteY2" fmla="*/ 6350 h 195579"/>
            </a:gdLst>
            <a:ahLst/>
            <a:cxnLst>
              <a:cxn ang="0">
                <a:pos x="connsiteX0" y="connsiteY0"/>
              </a:cxn>
              <a:cxn ang="1">
                <a:pos x="connsiteX1" y="connsiteY1"/>
              </a:cxn>
              <a:cxn ang="2">
                <a:pos x="connsiteX2" y="connsiteY2"/>
              </a:cxn>
            </a:cxnLst>
            <a:rect l="l" t="t" r="r" b="b"/>
            <a:pathLst>
              <a:path w="114808" h="195579">
                <a:moveTo>
                  <a:pt x="108457" y="189229"/>
                </a:moveTo>
                <a:lnTo>
                  <a:pt x="64261"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030726" y="2212594"/>
            <a:ext cx="12700" cy="96520"/>
          </a:xfrm>
          <a:custGeom>
            <a:avLst/>
            <a:gdLst>
              <a:gd name="connsiteX0" fmla="*/ 6350 w 12700"/>
              <a:gd name="connsiteY0" fmla="*/ 90170 h 96520"/>
              <a:gd name="connsiteX1" fmla="*/ 6350 w 12700"/>
              <a:gd name="connsiteY1" fmla="*/ 62738 h 96520"/>
              <a:gd name="connsiteX2" fmla="*/ 6350 w 12700"/>
              <a:gd name="connsiteY2" fmla="*/ 6350 h 96520"/>
            </a:gdLst>
            <a:ahLst/>
            <a:cxnLst>
              <a:cxn ang="0">
                <a:pos x="connsiteX0" y="connsiteY0"/>
              </a:cxn>
              <a:cxn ang="1">
                <a:pos x="connsiteX1" y="connsiteY1"/>
              </a:cxn>
              <a:cxn ang="2">
                <a:pos x="connsiteX2" y="connsiteY2"/>
              </a:cxn>
            </a:cxnLst>
            <a:rect l="l" t="t" r="r" b="b"/>
            <a:pathLst>
              <a:path w="12700" h="96520">
                <a:moveTo>
                  <a:pt x="6350" y="90170"/>
                </a:moveTo>
                <a:lnTo>
                  <a:pt x="6350" y="62738"/>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4172458" y="2099817"/>
            <a:ext cx="12700" cy="197104"/>
          </a:xfrm>
          <a:custGeom>
            <a:avLst/>
            <a:gdLst>
              <a:gd name="connsiteX0" fmla="*/ 6350 w 12700"/>
              <a:gd name="connsiteY0" fmla="*/ 190754 h 197104"/>
              <a:gd name="connsiteX1" fmla="*/ 6350 w 12700"/>
              <a:gd name="connsiteY1" fmla="*/ 64261 h 197104"/>
              <a:gd name="connsiteX2" fmla="*/ 6350 w 12700"/>
              <a:gd name="connsiteY2" fmla="*/ 6350 h 197104"/>
            </a:gdLst>
            <a:ahLst/>
            <a:cxnLst>
              <a:cxn ang="0">
                <a:pos x="connsiteX0" y="connsiteY0"/>
              </a:cxn>
              <a:cxn ang="1">
                <a:pos x="connsiteX1" y="connsiteY1"/>
              </a:cxn>
              <a:cxn ang="2">
                <a:pos x="connsiteX2" y="connsiteY2"/>
              </a:cxn>
            </a:cxnLst>
            <a:rect l="l" t="t" r="r" b="b"/>
            <a:pathLst>
              <a:path w="12700" h="197104">
                <a:moveTo>
                  <a:pt x="6350" y="190754"/>
                </a:moveTo>
                <a:lnTo>
                  <a:pt x="6350" y="64261"/>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305046" y="2128773"/>
            <a:ext cx="477519" cy="163576"/>
          </a:xfrm>
          <a:custGeom>
            <a:avLst/>
            <a:gdLst>
              <a:gd name="connsiteX0" fmla="*/ 6350 w 477519"/>
              <a:gd name="connsiteY0" fmla="*/ 157226 h 163576"/>
              <a:gd name="connsiteX1" fmla="*/ 413257 w 477519"/>
              <a:gd name="connsiteY1" fmla="*/ 6350 h 163576"/>
              <a:gd name="connsiteX2" fmla="*/ 471169 w 477519"/>
              <a:gd name="connsiteY2" fmla="*/ 6350 h 163576"/>
            </a:gdLst>
            <a:ahLst/>
            <a:cxnLst>
              <a:cxn ang="0">
                <a:pos x="connsiteX0" y="connsiteY0"/>
              </a:cxn>
              <a:cxn ang="1">
                <a:pos x="connsiteX1" y="connsiteY1"/>
              </a:cxn>
              <a:cxn ang="2">
                <a:pos x="connsiteX2" y="connsiteY2"/>
              </a:cxn>
            </a:cxnLst>
            <a:rect l="l" t="t" r="r" b="b"/>
            <a:pathLst>
              <a:path w="477519" h="163576">
                <a:moveTo>
                  <a:pt x="6350" y="157226"/>
                </a:moveTo>
                <a:lnTo>
                  <a:pt x="413257" y="6350"/>
                </a:lnTo>
                <a:lnTo>
                  <a:pt x="471169"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02195" y="1943100"/>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02195" y="215798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02195" y="2371344"/>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902195" y="2584704"/>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02195" y="279958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902195" y="301294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902195" y="3227832"/>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902195" y="3441191"/>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902195" y="365455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1748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6902195" y="3869435"/>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902195" y="4082796"/>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476500" y="2247900"/>
            <a:ext cx="3810000" cy="2006600"/>
          </a:xfrm>
          <a:prstGeom prst="rect">
            <a:avLst/>
          </a:prstGeom>
          <a:noFill/>
        </p:spPr>
      </p:pic>
      <p:sp>
        <p:nvSpPr>
          <p:cNvPr id="2" name="TextBox 1"/>
          <p:cNvSpPr txBox="1"/>
          <p:nvPr/>
        </p:nvSpPr>
        <p:spPr>
          <a:xfrm>
            <a:off x="5130800" y="3073400"/>
            <a:ext cx="2540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58%</a:t>
            </a:r>
          </a:p>
        </p:txBody>
      </p:sp>
      <p:sp>
        <p:nvSpPr>
          <p:cNvPr id="24" name="TextBox 1"/>
          <p:cNvSpPr txBox="1"/>
          <p:nvPr/>
        </p:nvSpPr>
        <p:spPr>
          <a:xfrm>
            <a:off x="3302000" y="3175000"/>
            <a:ext cx="2540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16%</a:t>
            </a:r>
          </a:p>
        </p:txBody>
      </p:sp>
      <p:sp>
        <p:nvSpPr>
          <p:cNvPr id="25" name="TextBox 1"/>
          <p:cNvSpPr txBox="1"/>
          <p:nvPr/>
        </p:nvSpPr>
        <p:spPr>
          <a:xfrm>
            <a:off x="3048000" y="27432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6%</a:t>
            </a:r>
          </a:p>
        </p:txBody>
      </p:sp>
      <p:sp>
        <p:nvSpPr>
          <p:cNvPr id="26" name="TextBox 1"/>
          <p:cNvSpPr txBox="1"/>
          <p:nvPr/>
        </p:nvSpPr>
        <p:spPr>
          <a:xfrm>
            <a:off x="3200400" y="25654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4%</a:t>
            </a:r>
          </a:p>
        </p:txBody>
      </p:sp>
      <p:sp>
        <p:nvSpPr>
          <p:cNvPr id="27" name="TextBox 1"/>
          <p:cNvSpPr txBox="1"/>
          <p:nvPr/>
        </p:nvSpPr>
        <p:spPr>
          <a:xfrm>
            <a:off x="2425700" y="23114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a:t>
            </a:r>
          </a:p>
        </p:txBody>
      </p:sp>
      <p:sp>
        <p:nvSpPr>
          <p:cNvPr id="28" name="TextBox 1"/>
          <p:cNvSpPr txBox="1"/>
          <p:nvPr/>
        </p:nvSpPr>
        <p:spPr>
          <a:xfrm>
            <a:off x="2895600" y="20828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29" name="TextBox 1"/>
          <p:cNvSpPr txBox="1"/>
          <p:nvPr/>
        </p:nvSpPr>
        <p:spPr>
          <a:xfrm>
            <a:off x="3403600" y="2006600"/>
            <a:ext cx="342900" cy="609600"/>
          </a:xfrm>
          <a:prstGeom prst="rect">
            <a:avLst/>
          </a:prstGeom>
          <a:noFill/>
        </p:spPr>
        <p:txBody>
          <a:bodyPr wrap="none" lIns="0" tIns="0" rIns="0" rtlCol="0">
            <a:spAutoFit/>
          </a:bodyPr>
          <a:lstStyle/>
          <a:p>
            <a:pPr>
              <a:lnSpc>
                <a:spcPts val="1300"/>
              </a:lnSpc>
              <a:tabLst>
                <a:tab pos="152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000"/>
              </a:lnSpc>
            </a:pPr>
            <a:endParaRPr lang="en-US" altLang="zh-CN" dirty="0" smtClean="0"/>
          </a:p>
          <a:p>
            <a:pPr>
              <a:lnSpc>
                <a:spcPts val="1500"/>
              </a:lnSpc>
              <a:tabLst>
                <a:tab pos="152400" algn="l"/>
              </a:tabLst>
            </a:pPr>
            <a:r>
              <a:rPr lang="en-US" altLang="zh-CN" sz="996" dirty="0" smtClean="0">
                <a:solidFill>
                  <a:srgbClr val="FFFFFF"/>
                </a:solidFill>
                <a:latin typeface="Microsoft YaHei UI" pitchFamily="18" charset="0"/>
                <a:cs typeface="Microsoft YaHei UI" pitchFamily="18" charset="0"/>
              </a:rPr>
              <a:t>3%</a:t>
            </a:r>
          </a:p>
        </p:txBody>
      </p:sp>
      <p:sp>
        <p:nvSpPr>
          <p:cNvPr id="30" name="TextBox 1"/>
          <p:cNvSpPr txBox="1"/>
          <p:nvPr/>
        </p:nvSpPr>
        <p:spPr>
          <a:xfrm>
            <a:off x="3873500" y="20193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31" name="TextBox 1"/>
          <p:cNvSpPr txBox="1"/>
          <p:nvPr/>
        </p:nvSpPr>
        <p:spPr>
          <a:xfrm>
            <a:off x="4064000" y="19050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024" name="TextBox 1"/>
          <p:cNvSpPr txBox="1"/>
          <p:nvPr/>
        </p:nvSpPr>
        <p:spPr>
          <a:xfrm>
            <a:off x="4787900" y="19939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025" name="TextBox 1"/>
          <p:cNvSpPr txBox="1"/>
          <p:nvPr/>
        </p:nvSpPr>
        <p:spPr>
          <a:xfrm>
            <a:off x="393700" y="254000"/>
            <a:ext cx="8331200" cy="1435100"/>
          </a:xfrm>
          <a:prstGeom prst="rect">
            <a:avLst/>
          </a:prstGeom>
          <a:noFill/>
        </p:spPr>
        <p:txBody>
          <a:bodyPr wrap="none" lIns="0" tIns="0" rIns="0" rtlCol="0">
            <a:spAutoFit/>
          </a:bodyPr>
          <a:lstStyle/>
          <a:p>
            <a:pPr>
              <a:lnSpc>
                <a:spcPts val="1400"/>
              </a:lnSpc>
              <a:tabLst>
                <a:tab pos="241300" algn="l"/>
                <a:tab pos="2324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324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服装服饰与餐饮是移动网民在线下消费最多的两大品类，两者客流量之和占线下店铺总体客流量的</a:t>
            </a:r>
            <a:r>
              <a:rPr lang="en-US" altLang="zh-CN" sz="1403" b="1" dirty="0" smtClean="0">
                <a:solidFill>
                  <a:srgbClr val="1B88EA"/>
                </a:solidFill>
                <a:latin typeface="Tahoma" pitchFamily="18" charset="0"/>
                <a:cs typeface="Tahoma" pitchFamily="18" charset="0"/>
              </a:rPr>
              <a:t>74%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324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2014年11月移动智能终端用户线下店铺不同品类客流量分布</a:t>
            </a:r>
          </a:p>
        </p:txBody>
      </p:sp>
      <p:sp>
        <p:nvSpPr>
          <p:cNvPr id="1026" name="TextBox 1"/>
          <p:cNvSpPr txBox="1"/>
          <p:nvPr/>
        </p:nvSpPr>
        <p:spPr>
          <a:xfrm>
            <a:off x="7010400" y="1879600"/>
            <a:ext cx="495300" cy="800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a:p>
            <a:pPr>
              <a:lnSpc>
                <a:spcPts val="1600"/>
              </a:lnSpc>
              <a:tabLst/>
            </a:pPr>
            <a:r>
              <a:rPr lang="en-US" altLang="zh-CN" sz="996" dirty="0" smtClean="0">
                <a:solidFill>
                  <a:srgbClr val="8087A4"/>
                </a:solidFill>
                <a:latin typeface="Microsoft YaHei UI" pitchFamily="18" charset="0"/>
                <a:cs typeface="Microsoft YaHei UI" pitchFamily="18" charset="0"/>
              </a:rPr>
              <a:t>餐饮</a:t>
            </a:r>
          </a:p>
          <a:p>
            <a:pPr>
              <a:lnSpc>
                <a:spcPts val="1600"/>
              </a:lnSpc>
              <a:tabLst/>
            </a:pPr>
            <a:r>
              <a:rPr lang="en-US" altLang="zh-CN" sz="996" dirty="0" smtClean="0">
                <a:solidFill>
                  <a:srgbClr val="8087A4"/>
                </a:solidFill>
                <a:latin typeface="Microsoft YaHei UI" pitchFamily="18" charset="0"/>
                <a:cs typeface="Microsoft YaHei UI" pitchFamily="18" charset="0"/>
              </a:rPr>
              <a:t>珠宝手表</a:t>
            </a:r>
          </a:p>
          <a:p>
            <a:pPr>
              <a:lnSpc>
                <a:spcPts val="16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1028" name="TextBox 1"/>
          <p:cNvSpPr txBox="1"/>
          <p:nvPr/>
        </p:nvSpPr>
        <p:spPr>
          <a:xfrm>
            <a:off x="7010400" y="27432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1029" name="TextBox 1"/>
          <p:cNvSpPr txBox="1"/>
          <p:nvPr/>
        </p:nvSpPr>
        <p:spPr>
          <a:xfrm>
            <a:off x="7010400" y="2946400"/>
            <a:ext cx="495300" cy="3683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奢侈品</a:t>
            </a:r>
          </a:p>
          <a:p>
            <a:pPr>
              <a:lnSpc>
                <a:spcPts val="1600"/>
              </a:lnSpc>
              <a:tabLst/>
            </a:pPr>
            <a:r>
              <a:rPr lang="en-US" altLang="zh-CN" sz="996" dirty="0" smtClean="0">
                <a:solidFill>
                  <a:srgbClr val="8087A4"/>
                </a:solidFill>
                <a:latin typeface="Microsoft YaHei UI" pitchFamily="18" charset="0"/>
                <a:cs typeface="Microsoft YaHei UI" pitchFamily="18" charset="0"/>
              </a:rPr>
              <a:t>生活服务</a:t>
            </a:r>
          </a:p>
        </p:txBody>
      </p:sp>
      <p:sp>
        <p:nvSpPr>
          <p:cNvPr id="1030" name="TextBox 1"/>
          <p:cNvSpPr txBox="1"/>
          <p:nvPr/>
        </p:nvSpPr>
        <p:spPr>
          <a:xfrm>
            <a:off x="825500" y="3378200"/>
            <a:ext cx="7835900" cy="1625600"/>
          </a:xfrm>
          <a:prstGeom prst="rect">
            <a:avLst/>
          </a:prstGeom>
          <a:noFill/>
        </p:spPr>
        <p:txBody>
          <a:bodyPr wrap="none" lIns="0" tIns="0" rIns="0" rtlCol="0">
            <a:spAutoFit/>
          </a:bodyPr>
          <a:lstStyle/>
          <a:p>
            <a:pPr>
              <a:lnSpc>
                <a:spcPts val="13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家具电器</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箱包</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数码</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其他</a:t>
            </a:r>
          </a:p>
          <a:p>
            <a:pPr>
              <a:lnSpc>
                <a:spcPts val="1000"/>
              </a:lnSpc>
            </a:pPr>
            <a:endParaRPr lang="en-US" altLang="zh-CN" dirty="0" smtClean="0"/>
          </a:p>
          <a:p>
            <a:pPr>
              <a:lnSpc>
                <a:spcPts val="1900"/>
              </a:lnSpc>
              <a:tabLst>
                <a:tab pos="4546600" algn="l"/>
                <a:tab pos="61849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1849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81534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4" name="TextBox 1"/>
          <p:cNvSpPr txBox="1"/>
          <p:nvPr/>
        </p:nvSpPr>
        <p:spPr>
          <a:xfrm>
            <a:off x="63500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5" name="TextBox 1"/>
          <p:cNvSpPr txBox="1"/>
          <p:nvPr/>
        </p:nvSpPr>
        <p:spPr>
          <a:xfrm>
            <a:off x="44958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6" name="TextBox 1"/>
          <p:cNvSpPr txBox="1"/>
          <p:nvPr/>
        </p:nvSpPr>
        <p:spPr>
          <a:xfrm>
            <a:off x="27178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7" name="TextBox 1"/>
          <p:cNvSpPr txBox="1"/>
          <p:nvPr/>
        </p:nvSpPr>
        <p:spPr>
          <a:xfrm>
            <a:off x="9144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8" name="TextBox 1"/>
          <p:cNvSpPr txBox="1"/>
          <p:nvPr/>
        </p:nvSpPr>
        <p:spPr>
          <a:xfrm>
            <a:off x="3390900" y="2514600"/>
            <a:ext cx="177800" cy="7874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双</a:t>
            </a:r>
          </a:p>
          <a:p>
            <a:pPr>
              <a:lnSpc>
                <a:spcPts val="2200"/>
              </a:lnSpc>
              <a:tabLst/>
            </a:pPr>
            <a:r>
              <a:rPr lang="en-US" altLang="zh-CN" sz="1403" dirty="0" smtClean="0">
                <a:solidFill>
                  <a:srgbClr val="000000"/>
                </a:solidFill>
                <a:latin typeface="Microsoft YaHei UI" pitchFamily="18" charset="0"/>
                <a:cs typeface="Microsoft YaHei UI" pitchFamily="18" charset="0"/>
              </a:rPr>
              <a:t>十</a:t>
            </a:r>
          </a:p>
          <a:p>
            <a:pPr>
              <a:lnSpc>
                <a:spcPts val="2200"/>
              </a:lnSpc>
              <a:tabLst/>
            </a:pPr>
            <a:r>
              <a:rPr lang="en-US" altLang="zh-CN" sz="1403" dirty="0" smtClean="0">
                <a:solidFill>
                  <a:srgbClr val="000000"/>
                </a:solidFill>
                <a:latin typeface="Microsoft YaHei UI" pitchFamily="18" charset="0"/>
                <a:cs typeface="Microsoft YaHei UI" pitchFamily="18" charset="0"/>
              </a:rPr>
              <a:t>一</a:t>
            </a:r>
          </a:p>
        </p:txBody>
      </p:sp>
      <p:sp>
        <p:nvSpPr>
          <p:cNvPr id="9" name="TextBox 1"/>
          <p:cNvSpPr txBox="1"/>
          <p:nvPr/>
        </p:nvSpPr>
        <p:spPr>
          <a:xfrm>
            <a:off x="8382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1日</a:t>
            </a:r>
          </a:p>
        </p:txBody>
      </p:sp>
      <p:sp>
        <p:nvSpPr>
          <p:cNvPr id="10" name="TextBox 1"/>
          <p:cNvSpPr txBox="1"/>
          <p:nvPr/>
        </p:nvSpPr>
        <p:spPr>
          <a:xfrm>
            <a:off x="13462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3日</a:t>
            </a:r>
          </a:p>
        </p:txBody>
      </p:sp>
      <p:sp>
        <p:nvSpPr>
          <p:cNvPr id="11" name="TextBox 1"/>
          <p:cNvSpPr txBox="1"/>
          <p:nvPr/>
        </p:nvSpPr>
        <p:spPr>
          <a:xfrm>
            <a:off x="18669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5日</a:t>
            </a:r>
          </a:p>
        </p:txBody>
      </p:sp>
      <p:sp>
        <p:nvSpPr>
          <p:cNvPr id="12" name="TextBox 1"/>
          <p:cNvSpPr txBox="1"/>
          <p:nvPr/>
        </p:nvSpPr>
        <p:spPr>
          <a:xfrm>
            <a:off x="23876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7日</a:t>
            </a:r>
          </a:p>
        </p:txBody>
      </p:sp>
      <p:sp>
        <p:nvSpPr>
          <p:cNvPr id="13" name="TextBox 1"/>
          <p:cNvSpPr txBox="1"/>
          <p:nvPr/>
        </p:nvSpPr>
        <p:spPr>
          <a:xfrm>
            <a:off x="28956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9日</a:t>
            </a:r>
          </a:p>
        </p:txBody>
      </p:sp>
      <p:sp>
        <p:nvSpPr>
          <p:cNvPr id="14" name="TextBox 1"/>
          <p:cNvSpPr txBox="1"/>
          <p:nvPr/>
        </p:nvSpPr>
        <p:spPr>
          <a:xfrm>
            <a:off x="33782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11日</a:t>
            </a:r>
          </a:p>
        </p:txBody>
      </p:sp>
      <p:sp>
        <p:nvSpPr>
          <p:cNvPr id="15" name="TextBox 1"/>
          <p:cNvSpPr txBox="1"/>
          <p:nvPr/>
        </p:nvSpPr>
        <p:spPr>
          <a:xfrm>
            <a:off x="38989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13日</a:t>
            </a:r>
          </a:p>
        </p:txBody>
      </p:sp>
      <p:sp>
        <p:nvSpPr>
          <p:cNvPr id="16" name="TextBox 1"/>
          <p:cNvSpPr txBox="1"/>
          <p:nvPr/>
        </p:nvSpPr>
        <p:spPr>
          <a:xfrm>
            <a:off x="44196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15日</a:t>
            </a:r>
          </a:p>
        </p:txBody>
      </p:sp>
      <p:sp>
        <p:nvSpPr>
          <p:cNvPr id="17" name="TextBox 1"/>
          <p:cNvSpPr txBox="1"/>
          <p:nvPr/>
        </p:nvSpPr>
        <p:spPr>
          <a:xfrm>
            <a:off x="49276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17日</a:t>
            </a:r>
          </a:p>
        </p:txBody>
      </p:sp>
      <p:sp>
        <p:nvSpPr>
          <p:cNvPr id="18" name="TextBox 1"/>
          <p:cNvSpPr txBox="1"/>
          <p:nvPr/>
        </p:nvSpPr>
        <p:spPr>
          <a:xfrm>
            <a:off x="54483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19日</a:t>
            </a:r>
          </a:p>
        </p:txBody>
      </p:sp>
      <p:sp>
        <p:nvSpPr>
          <p:cNvPr id="19" name="TextBox 1"/>
          <p:cNvSpPr txBox="1"/>
          <p:nvPr/>
        </p:nvSpPr>
        <p:spPr>
          <a:xfrm>
            <a:off x="59690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21日</a:t>
            </a:r>
          </a:p>
        </p:txBody>
      </p:sp>
      <p:sp>
        <p:nvSpPr>
          <p:cNvPr id="20" name="TextBox 1"/>
          <p:cNvSpPr txBox="1"/>
          <p:nvPr/>
        </p:nvSpPr>
        <p:spPr>
          <a:xfrm>
            <a:off x="64770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23日</a:t>
            </a:r>
          </a:p>
        </p:txBody>
      </p:sp>
      <p:sp>
        <p:nvSpPr>
          <p:cNvPr id="21" name="TextBox 1"/>
          <p:cNvSpPr txBox="1"/>
          <p:nvPr/>
        </p:nvSpPr>
        <p:spPr>
          <a:xfrm>
            <a:off x="69977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25日</a:t>
            </a:r>
          </a:p>
        </p:txBody>
      </p:sp>
      <p:sp>
        <p:nvSpPr>
          <p:cNvPr id="22" name="TextBox 1"/>
          <p:cNvSpPr txBox="1"/>
          <p:nvPr/>
        </p:nvSpPr>
        <p:spPr>
          <a:xfrm>
            <a:off x="75184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27日</a:t>
            </a:r>
          </a:p>
        </p:txBody>
      </p:sp>
      <p:sp>
        <p:nvSpPr>
          <p:cNvPr id="23" name="TextBox 1"/>
          <p:cNvSpPr txBox="1"/>
          <p:nvPr/>
        </p:nvSpPr>
        <p:spPr>
          <a:xfrm>
            <a:off x="80264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29日</a:t>
            </a:r>
          </a:p>
        </p:txBody>
      </p:sp>
      <p:sp>
        <p:nvSpPr>
          <p:cNvPr id="24" name="TextBox 1"/>
          <p:cNvSpPr txBox="1"/>
          <p:nvPr/>
        </p:nvSpPr>
        <p:spPr>
          <a:xfrm>
            <a:off x="393700" y="254000"/>
            <a:ext cx="8064500" cy="1409700"/>
          </a:xfrm>
          <a:prstGeom prst="rect">
            <a:avLst/>
          </a:prstGeom>
          <a:noFill/>
        </p:spPr>
        <p:txBody>
          <a:bodyPr wrap="none" lIns="0" tIns="0" rIns="0" rtlCol="0">
            <a:spAutoFit/>
          </a:bodyPr>
          <a:lstStyle/>
          <a:p>
            <a:pPr>
              <a:lnSpc>
                <a:spcPts val="1400"/>
              </a:lnSpc>
              <a:tabLst>
                <a:tab pos="241300" algn="l"/>
                <a:tab pos="2273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273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用户在各细分品类的线下店铺客流量与总体客流量变化趋势基本一致，除双十一等特殊节假日的影响</a:t>
            </a:r>
          </a:p>
          <a:p>
            <a:pPr>
              <a:lnSpc>
                <a:spcPts val="2000"/>
              </a:lnSpc>
              <a:tabLst>
                <a:tab pos="241300" algn="l"/>
                <a:tab pos="2273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外，周六达到峰值；珠宝手表类的客流量峰值通常出现在周五</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273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2014年11月移动智能终端用户线下店铺分品类客流量TOP5变化趋势</a:t>
            </a:r>
          </a:p>
        </p:txBody>
      </p:sp>
      <p:sp>
        <p:nvSpPr>
          <p:cNvPr id="25" name="TextBox 1"/>
          <p:cNvSpPr txBox="1"/>
          <p:nvPr/>
        </p:nvSpPr>
        <p:spPr>
          <a:xfrm>
            <a:off x="40640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餐饮</a:t>
            </a:r>
          </a:p>
        </p:txBody>
      </p:sp>
      <p:sp>
        <p:nvSpPr>
          <p:cNvPr id="26" name="TextBox 1"/>
          <p:cNvSpPr txBox="1"/>
          <p:nvPr/>
        </p:nvSpPr>
        <p:spPr>
          <a:xfrm>
            <a:off x="47371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珠宝手表</a:t>
            </a:r>
          </a:p>
        </p:txBody>
      </p:sp>
      <p:sp>
        <p:nvSpPr>
          <p:cNvPr id="27" name="TextBox 1"/>
          <p:cNvSpPr txBox="1"/>
          <p:nvPr/>
        </p:nvSpPr>
        <p:spPr>
          <a:xfrm>
            <a:off x="5664200" y="41910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28" name="TextBox 1"/>
          <p:cNvSpPr txBox="1"/>
          <p:nvPr/>
        </p:nvSpPr>
        <p:spPr>
          <a:xfrm>
            <a:off x="64643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29" name="TextBox 1"/>
          <p:cNvSpPr txBox="1"/>
          <p:nvPr/>
        </p:nvSpPr>
        <p:spPr>
          <a:xfrm>
            <a:off x="31369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100327" y="2420111"/>
            <a:ext cx="176783" cy="1597152"/>
          </a:xfrm>
          <a:custGeom>
            <a:avLst/>
            <a:gdLst>
              <a:gd name="connsiteX0" fmla="*/ 0 w 176783"/>
              <a:gd name="connsiteY0" fmla="*/ 0 h 1597152"/>
              <a:gd name="connsiteX1" fmla="*/ 176783 w 176783"/>
              <a:gd name="connsiteY1" fmla="*/ 0 h 1597152"/>
              <a:gd name="connsiteX2" fmla="*/ 176783 w 176783"/>
              <a:gd name="connsiteY2" fmla="*/ 1597152 h 1597152"/>
              <a:gd name="connsiteX3" fmla="*/ 0 w 176783"/>
              <a:gd name="connsiteY3" fmla="*/ 1597152 h 1597152"/>
              <a:gd name="connsiteX4" fmla="*/ 0 w 176783"/>
              <a:gd name="connsiteY4" fmla="*/ 0 h 15971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597152">
                <a:moveTo>
                  <a:pt x="0" y="0"/>
                </a:moveTo>
                <a:lnTo>
                  <a:pt x="176783" y="0"/>
                </a:lnTo>
                <a:lnTo>
                  <a:pt x="176783" y="1597152"/>
                </a:lnTo>
                <a:lnTo>
                  <a:pt x="0" y="15971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54123" y="3465576"/>
            <a:ext cx="176783" cy="551688"/>
          </a:xfrm>
          <a:custGeom>
            <a:avLst/>
            <a:gdLst>
              <a:gd name="connsiteX0" fmla="*/ 0 w 176783"/>
              <a:gd name="connsiteY0" fmla="*/ 0 h 551688"/>
              <a:gd name="connsiteX1" fmla="*/ 176783 w 176783"/>
              <a:gd name="connsiteY1" fmla="*/ 0 h 551688"/>
              <a:gd name="connsiteX2" fmla="*/ 176783 w 176783"/>
              <a:gd name="connsiteY2" fmla="*/ 551688 h 551688"/>
              <a:gd name="connsiteX3" fmla="*/ 0 w 176783"/>
              <a:gd name="connsiteY3" fmla="*/ 551688 h 551688"/>
              <a:gd name="connsiteX4" fmla="*/ 0 w 176783"/>
              <a:gd name="connsiteY4" fmla="*/ 0 h 551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551688">
                <a:moveTo>
                  <a:pt x="0" y="0"/>
                </a:moveTo>
                <a:lnTo>
                  <a:pt x="176783" y="0"/>
                </a:lnTo>
                <a:lnTo>
                  <a:pt x="176783" y="551688"/>
                </a:lnTo>
                <a:lnTo>
                  <a:pt x="0" y="5516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07920" y="3825240"/>
            <a:ext cx="176783" cy="192023"/>
          </a:xfrm>
          <a:custGeom>
            <a:avLst/>
            <a:gdLst>
              <a:gd name="connsiteX0" fmla="*/ 0 w 176783"/>
              <a:gd name="connsiteY0" fmla="*/ 0 h 192023"/>
              <a:gd name="connsiteX1" fmla="*/ 176783 w 176783"/>
              <a:gd name="connsiteY1" fmla="*/ 0 h 192023"/>
              <a:gd name="connsiteX2" fmla="*/ 176783 w 176783"/>
              <a:gd name="connsiteY2" fmla="*/ 192023 h 192023"/>
              <a:gd name="connsiteX3" fmla="*/ 0 w 176783"/>
              <a:gd name="connsiteY3" fmla="*/ 192023 h 192023"/>
              <a:gd name="connsiteX4" fmla="*/ 0 w 176783"/>
              <a:gd name="connsiteY4" fmla="*/ 0 h 1920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92023">
                <a:moveTo>
                  <a:pt x="0" y="0"/>
                </a:moveTo>
                <a:lnTo>
                  <a:pt x="176783" y="0"/>
                </a:lnTo>
                <a:lnTo>
                  <a:pt x="176783" y="192023"/>
                </a:lnTo>
                <a:lnTo>
                  <a:pt x="0" y="1920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63239" y="3890771"/>
            <a:ext cx="176783" cy="126492"/>
          </a:xfrm>
          <a:custGeom>
            <a:avLst/>
            <a:gdLst>
              <a:gd name="connsiteX0" fmla="*/ 0 w 176783"/>
              <a:gd name="connsiteY0" fmla="*/ 0 h 126492"/>
              <a:gd name="connsiteX1" fmla="*/ 176783 w 176783"/>
              <a:gd name="connsiteY1" fmla="*/ 0 h 126492"/>
              <a:gd name="connsiteX2" fmla="*/ 176783 w 176783"/>
              <a:gd name="connsiteY2" fmla="*/ 126492 h 126492"/>
              <a:gd name="connsiteX3" fmla="*/ 0 w 176783"/>
              <a:gd name="connsiteY3" fmla="*/ 126492 h 126492"/>
              <a:gd name="connsiteX4" fmla="*/ 0 w 176783"/>
              <a:gd name="connsiteY4" fmla="*/ 0 h 126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26492">
                <a:moveTo>
                  <a:pt x="0" y="0"/>
                </a:moveTo>
                <a:lnTo>
                  <a:pt x="176783" y="0"/>
                </a:lnTo>
                <a:lnTo>
                  <a:pt x="176783" y="126492"/>
                </a:lnTo>
                <a:lnTo>
                  <a:pt x="0" y="1264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717035" y="3912108"/>
            <a:ext cx="176784" cy="105155"/>
          </a:xfrm>
          <a:custGeom>
            <a:avLst/>
            <a:gdLst>
              <a:gd name="connsiteX0" fmla="*/ 0 w 176784"/>
              <a:gd name="connsiteY0" fmla="*/ 0 h 105155"/>
              <a:gd name="connsiteX1" fmla="*/ 176784 w 176784"/>
              <a:gd name="connsiteY1" fmla="*/ 0 h 105155"/>
              <a:gd name="connsiteX2" fmla="*/ 176784 w 176784"/>
              <a:gd name="connsiteY2" fmla="*/ 105155 h 105155"/>
              <a:gd name="connsiteX3" fmla="*/ 0 w 176784"/>
              <a:gd name="connsiteY3" fmla="*/ 105155 h 105155"/>
              <a:gd name="connsiteX4" fmla="*/ 0 w 176784"/>
              <a:gd name="connsiteY4" fmla="*/ 0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05155">
                <a:moveTo>
                  <a:pt x="0" y="0"/>
                </a:moveTo>
                <a:lnTo>
                  <a:pt x="176784" y="0"/>
                </a:lnTo>
                <a:lnTo>
                  <a:pt x="176784" y="105155"/>
                </a:lnTo>
                <a:lnTo>
                  <a:pt x="0" y="1051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370832" y="3919728"/>
            <a:ext cx="176784" cy="97535"/>
          </a:xfrm>
          <a:custGeom>
            <a:avLst/>
            <a:gdLst>
              <a:gd name="connsiteX0" fmla="*/ 0 w 176784"/>
              <a:gd name="connsiteY0" fmla="*/ 0 h 97535"/>
              <a:gd name="connsiteX1" fmla="*/ 176783 w 176784"/>
              <a:gd name="connsiteY1" fmla="*/ 0 h 97535"/>
              <a:gd name="connsiteX2" fmla="*/ 176783 w 176784"/>
              <a:gd name="connsiteY2" fmla="*/ 97535 h 97535"/>
              <a:gd name="connsiteX3" fmla="*/ 0 w 176784"/>
              <a:gd name="connsiteY3" fmla="*/ 97535 h 97535"/>
              <a:gd name="connsiteX4" fmla="*/ 0 w 176784"/>
              <a:gd name="connsiteY4" fmla="*/ 0 h 975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97535">
                <a:moveTo>
                  <a:pt x="0" y="0"/>
                </a:moveTo>
                <a:lnTo>
                  <a:pt x="176783" y="0"/>
                </a:lnTo>
                <a:lnTo>
                  <a:pt x="176783" y="97535"/>
                </a:lnTo>
                <a:lnTo>
                  <a:pt x="0" y="975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026152" y="3945635"/>
            <a:ext cx="176784" cy="71628"/>
          </a:xfrm>
          <a:custGeom>
            <a:avLst/>
            <a:gdLst>
              <a:gd name="connsiteX0" fmla="*/ 0 w 176784"/>
              <a:gd name="connsiteY0" fmla="*/ 0 h 71628"/>
              <a:gd name="connsiteX1" fmla="*/ 176783 w 176784"/>
              <a:gd name="connsiteY1" fmla="*/ 0 h 71628"/>
              <a:gd name="connsiteX2" fmla="*/ 176783 w 176784"/>
              <a:gd name="connsiteY2" fmla="*/ 71628 h 71628"/>
              <a:gd name="connsiteX3" fmla="*/ 0 w 176784"/>
              <a:gd name="connsiteY3" fmla="*/ 71628 h 71628"/>
              <a:gd name="connsiteX4" fmla="*/ 0 w 176784"/>
              <a:gd name="connsiteY4" fmla="*/ 0 h 716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1628">
                <a:moveTo>
                  <a:pt x="0" y="0"/>
                </a:moveTo>
                <a:lnTo>
                  <a:pt x="176783" y="0"/>
                </a:lnTo>
                <a:lnTo>
                  <a:pt x="176783" y="71628"/>
                </a:lnTo>
                <a:lnTo>
                  <a:pt x="0" y="716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679947" y="3966971"/>
            <a:ext cx="176784" cy="50292"/>
          </a:xfrm>
          <a:custGeom>
            <a:avLst/>
            <a:gdLst>
              <a:gd name="connsiteX0" fmla="*/ 0 w 176784"/>
              <a:gd name="connsiteY0" fmla="*/ 25146 h 50292"/>
              <a:gd name="connsiteX1" fmla="*/ 176784 w 176784"/>
              <a:gd name="connsiteY1" fmla="*/ 25146 h 50292"/>
            </a:gdLst>
            <a:ahLst/>
            <a:cxnLst>
              <a:cxn ang="0">
                <a:pos x="connsiteX0" y="connsiteY0"/>
              </a:cxn>
              <a:cxn ang="1">
                <a:pos x="connsiteX1" y="connsiteY1"/>
              </a:cxn>
            </a:cxnLst>
            <a:rect l="l" t="t" r="r" b="b"/>
            <a:pathLst>
              <a:path w="176784" h="50292">
                <a:moveTo>
                  <a:pt x="0" y="25146"/>
                </a:moveTo>
                <a:lnTo>
                  <a:pt x="176784" y="25146"/>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333744" y="3971544"/>
            <a:ext cx="178308" cy="45720"/>
          </a:xfrm>
          <a:custGeom>
            <a:avLst/>
            <a:gdLst>
              <a:gd name="connsiteX0" fmla="*/ 0 w 178308"/>
              <a:gd name="connsiteY0" fmla="*/ 22860 h 45720"/>
              <a:gd name="connsiteX1" fmla="*/ 178308 w 178308"/>
              <a:gd name="connsiteY1" fmla="*/ 22860 h 45720"/>
            </a:gdLst>
            <a:ahLst/>
            <a:cxnLst>
              <a:cxn ang="0">
                <a:pos x="connsiteX0" y="connsiteY0"/>
              </a:cxn>
              <a:cxn ang="1">
                <a:pos x="connsiteX1" y="connsiteY1"/>
              </a:cxn>
            </a:cxnLst>
            <a:rect l="l" t="t" r="r" b="b"/>
            <a:pathLst>
              <a:path w="178308" h="45720">
                <a:moveTo>
                  <a:pt x="0" y="22860"/>
                </a:moveTo>
                <a:lnTo>
                  <a:pt x="178308" y="22860"/>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989064" y="3977640"/>
            <a:ext cx="176783" cy="39623"/>
          </a:xfrm>
          <a:custGeom>
            <a:avLst/>
            <a:gdLst>
              <a:gd name="connsiteX0" fmla="*/ 0 w 176783"/>
              <a:gd name="connsiteY0" fmla="*/ 19811 h 39623"/>
              <a:gd name="connsiteX1" fmla="*/ 176783 w 176783"/>
              <a:gd name="connsiteY1" fmla="*/ 19811 h 39623"/>
            </a:gdLst>
            <a:ahLst/>
            <a:cxnLst>
              <a:cxn ang="0">
                <a:pos x="connsiteX0" y="connsiteY0"/>
              </a:cxn>
              <a:cxn ang="1">
                <a:pos x="connsiteX1" y="connsiteY1"/>
              </a:cxn>
            </a:cxnLst>
            <a:rect l="l" t="t" r="r" b="b"/>
            <a:pathLst>
              <a:path w="176783" h="39623">
                <a:moveTo>
                  <a:pt x="0" y="19811"/>
                </a:moveTo>
                <a:lnTo>
                  <a:pt x="176783" y="19811"/>
                </a:lnTo>
              </a:path>
            </a:pathLst>
          </a:custGeom>
          <a:ln w="508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7642859" y="3966971"/>
            <a:ext cx="176783" cy="50292"/>
          </a:xfrm>
          <a:custGeom>
            <a:avLst/>
            <a:gdLst>
              <a:gd name="connsiteX0" fmla="*/ 0 w 176783"/>
              <a:gd name="connsiteY0" fmla="*/ 25146 h 50292"/>
              <a:gd name="connsiteX1" fmla="*/ 176783 w 176783"/>
              <a:gd name="connsiteY1" fmla="*/ 25146 h 50292"/>
            </a:gdLst>
            <a:ahLst/>
            <a:cxnLst>
              <a:cxn ang="0">
                <a:pos x="connsiteX0" y="connsiteY0"/>
              </a:cxn>
              <a:cxn ang="1">
                <a:pos x="connsiteX1" y="connsiteY1"/>
              </a:cxn>
            </a:cxnLst>
            <a:rect l="l" t="t" r="r" b="b"/>
            <a:pathLst>
              <a:path w="176783" h="50292">
                <a:moveTo>
                  <a:pt x="0" y="25146"/>
                </a:moveTo>
                <a:lnTo>
                  <a:pt x="176783" y="25146"/>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1312163" y="2177795"/>
            <a:ext cx="176783" cy="1839468"/>
          </a:xfrm>
          <a:custGeom>
            <a:avLst/>
            <a:gdLst>
              <a:gd name="connsiteX0" fmla="*/ 0 w 176783"/>
              <a:gd name="connsiteY0" fmla="*/ 0 h 1839468"/>
              <a:gd name="connsiteX1" fmla="*/ 176783 w 176783"/>
              <a:gd name="connsiteY1" fmla="*/ 0 h 1839468"/>
              <a:gd name="connsiteX2" fmla="*/ 176783 w 176783"/>
              <a:gd name="connsiteY2" fmla="*/ 1839468 h 1839468"/>
              <a:gd name="connsiteX3" fmla="*/ 0 w 176783"/>
              <a:gd name="connsiteY3" fmla="*/ 1839468 h 1839468"/>
              <a:gd name="connsiteX4" fmla="*/ 0 w 176783"/>
              <a:gd name="connsiteY4" fmla="*/ 0 h 18394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839468">
                <a:moveTo>
                  <a:pt x="0" y="0"/>
                </a:moveTo>
                <a:lnTo>
                  <a:pt x="176783" y="0"/>
                </a:lnTo>
                <a:lnTo>
                  <a:pt x="176783" y="1839468"/>
                </a:lnTo>
                <a:lnTo>
                  <a:pt x="0" y="183946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965960" y="3610355"/>
            <a:ext cx="176783" cy="406908"/>
          </a:xfrm>
          <a:custGeom>
            <a:avLst/>
            <a:gdLst>
              <a:gd name="connsiteX0" fmla="*/ 0 w 176783"/>
              <a:gd name="connsiteY0" fmla="*/ 0 h 406908"/>
              <a:gd name="connsiteX1" fmla="*/ 176783 w 176783"/>
              <a:gd name="connsiteY1" fmla="*/ 0 h 406908"/>
              <a:gd name="connsiteX2" fmla="*/ 176783 w 176783"/>
              <a:gd name="connsiteY2" fmla="*/ 406908 h 406908"/>
              <a:gd name="connsiteX3" fmla="*/ 0 w 176783"/>
              <a:gd name="connsiteY3" fmla="*/ 406908 h 406908"/>
              <a:gd name="connsiteX4" fmla="*/ 0 w 176783"/>
              <a:gd name="connsiteY4" fmla="*/ 0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406908">
                <a:moveTo>
                  <a:pt x="0" y="0"/>
                </a:moveTo>
                <a:lnTo>
                  <a:pt x="176783" y="0"/>
                </a:lnTo>
                <a:lnTo>
                  <a:pt x="176783" y="406908"/>
                </a:lnTo>
                <a:lnTo>
                  <a:pt x="0" y="40690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2621279" y="3877055"/>
            <a:ext cx="176784" cy="140208"/>
          </a:xfrm>
          <a:custGeom>
            <a:avLst/>
            <a:gdLst>
              <a:gd name="connsiteX0" fmla="*/ 0 w 176784"/>
              <a:gd name="connsiteY0" fmla="*/ 0 h 140208"/>
              <a:gd name="connsiteX1" fmla="*/ 176784 w 176784"/>
              <a:gd name="connsiteY1" fmla="*/ 0 h 140208"/>
              <a:gd name="connsiteX2" fmla="*/ 176784 w 176784"/>
              <a:gd name="connsiteY2" fmla="*/ 140208 h 140208"/>
              <a:gd name="connsiteX3" fmla="*/ 0 w 176784"/>
              <a:gd name="connsiteY3" fmla="*/ 140208 h 140208"/>
              <a:gd name="connsiteX4" fmla="*/ 0 w 176784"/>
              <a:gd name="connsiteY4" fmla="*/ 0 h 140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40208">
                <a:moveTo>
                  <a:pt x="0" y="0"/>
                </a:moveTo>
                <a:lnTo>
                  <a:pt x="176784" y="0"/>
                </a:lnTo>
                <a:lnTo>
                  <a:pt x="176784" y="140208"/>
                </a:lnTo>
                <a:lnTo>
                  <a:pt x="0" y="14020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275076" y="3945635"/>
            <a:ext cx="176784" cy="71628"/>
          </a:xfrm>
          <a:custGeom>
            <a:avLst/>
            <a:gdLst>
              <a:gd name="connsiteX0" fmla="*/ 0 w 176784"/>
              <a:gd name="connsiteY0" fmla="*/ 0 h 71628"/>
              <a:gd name="connsiteX1" fmla="*/ 176783 w 176784"/>
              <a:gd name="connsiteY1" fmla="*/ 0 h 71628"/>
              <a:gd name="connsiteX2" fmla="*/ 176783 w 176784"/>
              <a:gd name="connsiteY2" fmla="*/ 71628 h 71628"/>
              <a:gd name="connsiteX3" fmla="*/ 0 w 176784"/>
              <a:gd name="connsiteY3" fmla="*/ 71628 h 71628"/>
              <a:gd name="connsiteX4" fmla="*/ 0 w 176784"/>
              <a:gd name="connsiteY4" fmla="*/ 0 h 716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1628">
                <a:moveTo>
                  <a:pt x="0" y="0"/>
                </a:moveTo>
                <a:lnTo>
                  <a:pt x="176783" y="0"/>
                </a:lnTo>
                <a:lnTo>
                  <a:pt x="176783" y="71628"/>
                </a:lnTo>
                <a:lnTo>
                  <a:pt x="0" y="7162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928871" y="4002023"/>
            <a:ext cx="176784" cy="15240"/>
          </a:xfrm>
          <a:custGeom>
            <a:avLst/>
            <a:gdLst>
              <a:gd name="connsiteX0" fmla="*/ 0 w 176784"/>
              <a:gd name="connsiteY0" fmla="*/ 7620 h 15240"/>
              <a:gd name="connsiteX1" fmla="*/ 176784 w 176784"/>
              <a:gd name="connsiteY1" fmla="*/ 7620 h 15240"/>
            </a:gdLst>
            <a:ahLst/>
            <a:cxnLst>
              <a:cxn ang="0">
                <a:pos x="connsiteX0" y="connsiteY0"/>
              </a:cxn>
              <a:cxn ang="1">
                <a:pos x="connsiteX1" y="connsiteY1"/>
              </a:cxn>
            </a:cxnLst>
            <a:rect l="l" t="t" r="r" b="b"/>
            <a:pathLst>
              <a:path w="176784" h="15240">
                <a:moveTo>
                  <a:pt x="0" y="7620"/>
                </a:moveTo>
                <a:lnTo>
                  <a:pt x="176784" y="7620"/>
                </a:lnTo>
              </a:path>
            </a:pathLst>
          </a:custGeom>
          <a:ln w="127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4584191" y="3938015"/>
            <a:ext cx="176784" cy="79248"/>
          </a:xfrm>
          <a:custGeom>
            <a:avLst/>
            <a:gdLst>
              <a:gd name="connsiteX0" fmla="*/ 0 w 176784"/>
              <a:gd name="connsiteY0" fmla="*/ 0 h 79248"/>
              <a:gd name="connsiteX1" fmla="*/ 176784 w 176784"/>
              <a:gd name="connsiteY1" fmla="*/ 0 h 79248"/>
              <a:gd name="connsiteX2" fmla="*/ 176784 w 176784"/>
              <a:gd name="connsiteY2" fmla="*/ 79248 h 79248"/>
              <a:gd name="connsiteX3" fmla="*/ 0 w 176784"/>
              <a:gd name="connsiteY3" fmla="*/ 79248 h 79248"/>
              <a:gd name="connsiteX4" fmla="*/ 0 w 176784"/>
              <a:gd name="connsiteY4" fmla="*/ 0 h 79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9248">
                <a:moveTo>
                  <a:pt x="0" y="0"/>
                </a:moveTo>
                <a:lnTo>
                  <a:pt x="176784" y="0"/>
                </a:lnTo>
                <a:lnTo>
                  <a:pt x="176784" y="79248"/>
                </a:lnTo>
                <a:lnTo>
                  <a:pt x="0" y="7924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37988" y="3962400"/>
            <a:ext cx="176784" cy="54864"/>
          </a:xfrm>
          <a:custGeom>
            <a:avLst/>
            <a:gdLst>
              <a:gd name="connsiteX0" fmla="*/ 0 w 176784"/>
              <a:gd name="connsiteY0" fmla="*/ 27432 h 54864"/>
              <a:gd name="connsiteX1" fmla="*/ 176784 w 176784"/>
              <a:gd name="connsiteY1" fmla="*/ 27432 h 54864"/>
            </a:gdLst>
            <a:ahLst/>
            <a:cxnLst>
              <a:cxn ang="0">
                <a:pos x="connsiteX0" y="connsiteY0"/>
              </a:cxn>
              <a:cxn ang="1">
                <a:pos x="connsiteX1" y="connsiteY1"/>
              </a:cxn>
            </a:cxnLst>
            <a:rect l="l" t="t" r="r" b="b"/>
            <a:pathLst>
              <a:path w="176784" h="54864">
                <a:moveTo>
                  <a:pt x="0" y="27432"/>
                </a:moveTo>
                <a:lnTo>
                  <a:pt x="176784" y="27432"/>
                </a:lnTo>
              </a:path>
            </a:pathLst>
          </a:custGeom>
          <a:ln w="762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5891784" y="3840479"/>
            <a:ext cx="176784" cy="176784"/>
          </a:xfrm>
          <a:custGeom>
            <a:avLst/>
            <a:gdLst>
              <a:gd name="connsiteX0" fmla="*/ 0 w 176784"/>
              <a:gd name="connsiteY0" fmla="*/ 0 h 176784"/>
              <a:gd name="connsiteX1" fmla="*/ 176783 w 176784"/>
              <a:gd name="connsiteY1" fmla="*/ 0 h 176784"/>
              <a:gd name="connsiteX2" fmla="*/ 176783 w 176784"/>
              <a:gd name="connsiteY2" fmla="*/ 176784 h 176784"/>
              <a:gd name="connsiteX3" fmla="*/ 0 w 176784"/>
              <a:gd name="connsiteY3" fmla="*/ 176784 h 176784"/>
              <a:gd name="connsiteX4" fmla="*/ 0 w 176784"/>
              <a:gd name="connsiteY4" fmla="*/ 0 h 1767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76784">
                <a:moveTo>
                  <a:pt x="0" y="0"/>
                </a:moveTo>
                <a:lnTo>
                  <a:pt x="176783" y="0"/>
                </a:lnTo>
                <a:lnTo>
                  <a:pt x="176783" y="176784"/>
                </a:lnTo>
                <a:lnTo>
                  <a:pt x="0" y="176784"/>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6547104" y="3989832"/>
            <a:ext cx="176783" cy="27432"/>
          </a:xfrm>
          <a:custGeom>
            <a:avLst/>
            <a:gdLst>
              <a:gd name="connsiteX0" fmla="*/ 0 w 176783"/>
              <a:gd name="connsiteY0" fmla="*/ 13715 h 27432"/>
              <a:gd name="connsiteX1" fmla="*/ 176783 w 176783"/>
              <a:gd name="connsiteY1" fmla="*/ 13715 h 27432"/>
            </a:gdLst>
            <a:ahLst/>
            <a:cxnLst>
              <a:cxn ang="0">
                <a:pos x="connsiteX0" y="connsiteY0"/>
              </a:cxn>
              <a:cxn ang="1">
                <a:pos x="connsiteX1" y="connsiteY1"/>
              </a:cxn>
            </a:cxnLst>
            <a:rect l="l" t="t" r="r" b="b"/>
            <a:pathLst>
              <a:path w="176783" h="27432">
                <a:moveTo>
                  <a:pt x="0" y="13715"/>
                </a:moveTo>
                <a:lnTo>
                  <a:pt x="176783" y="13715"/>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200900" y="3938015"/>
            <a:ext cx="176783" cy="79248"/>
          </a:xfrm>
          <a:custGeom>
            <a:avLst/>
            <a:gdLst>
              <a:gd name="connsiteX0" fmla="*/ 0 w 176783"/>
              <a:gd name="connsiteY0" fmla="*/ 0 h 79248"/>
              <a:gd name="connsiteX1" fmla="*/ 176783 w 176783"/>
              <a:gd name="connsiteY1" fmla="*/ 0 h 79248"/>
              <a:gd name="connsiteX2" fmla="*/ 176783 w 176783"/>
              <a:gd name="connsiteY2" fmla="*/ 79248 h 79248"/>
              <a:gd name="connsiteX3" fmla="*/ 0 w 176783"/>
              <a:gd name="connsiteY3" fmla="*/ 79248 h 79248"/>
              <a:gd name="connsiteX4" fmla="*/ 0 w 176783"/>
              <a:gd name="connsiteY4" fmla="*/ 0 h 79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79248">
                <a:moveTo>
                  <a:pt x="0" y="0"/>
                </a:moveTo>
                <a:lnTo>
                  <a:pt x="176783" y="0"/>
                </a:lnTo>
                <a:lnTo>
                  <a:pt x="176783" y="79248"/>
                </a:lnTo>
                <a:lnTo>
                  <a:pt x="0" y="7924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7854695" y="3979164"/>
            <a:ext cx="176784" cy="38100"/>
          </a:xfrm>
          <a:custGeom>
            <a:avLst/>
            <a:gdLst>
              <a:gd name="connsiteX0" fmla="*/ 0 w 176784"/>
              <a:gd name="connsiteY0" fmla="*/ 19050 h 38100"/>
              <a:gd name="connsiteX1" fmla="*/ 176784 w 176784"/>
              <a:gd name="connsiteY1" fmla="*/ 19050 h 38100"/>
            </a:gdLst>
            <a:ahLst/>
            <a:cxnLst>
              <a:cxn ang="0">
                <a:pos x="connsiteX0" y="connsiteY0"/>
              </a:cxn>
              <a:cxn ang="1">
                <a:pos x="connsiteX1" y="connsiteY1"/>
              </a:cxn>
            </a:cxnLst>
            <a:rect l="l" t="t" r="r" b="b"/>
            <a:pathLst>
              <a:path w="176784" h="38100">
                <a:moveTo>
                  <a:pt x="0" y="19050"/>
                </a:moveTo>
                <a:lnTo>
                  <a:pt x="176784" y="19050"/>
                </a:lnTo>
              </a:path>
            </a:pathLst>
          </a:custGeom>
          <a:ln w="508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961389" y="4010914"/>
            <a:ext cx="7209028" cy="21844"/>
          </a:xfrm>
          <a:custGeom>
            <a:avLst/>
            <a:gdLst>
              <a:gd name="connsiteX0" fmla="*/ 6350 w 7209028"/>
              <a:gd name="connsiteY0" fmla="*/ 6350 h 21844"/>
              <a:gd name="connsiteX1" fmla="*/ 7202678 w 7209028"/>
              <a:gd name="connsiteY1" fmla="*/ 6350 h 21844"/>
            </a:gdLst>
            <a:ahLst/>
            <a:cxnLst>
              <a:cxn ang="0">
                <a:pos x="connsiteX0" y="connsiteY0"/>
              </a:cxn>
              <a:cxn ang="1">
                <a:pos x="connsiteX1" y="connsiteY1"/>
              </a:cxn>
            </a:cxnLst>
            <a:rect l="l" t="t" r="r" b="b"/>
            <a:pathLst>
              <a:path w="7209028" h="21844">
                <a:moveTo>
                  <a:pt x="6350" y="6350"/>
                </a:moveTo>
                <a:lnTo>
                  <a:pt x="7202678"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7434071" y="2529839"/>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434071" y="275539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1627632" y="1853183"/>
            <a:ext cx="690372" cy="2503931"/>
          </a:xfrm>
          <a:custGeom>
            <a:avLst/>
            <a:gdLst>
              <a:gd name="connsiteX0" fmla="*/ 9905 w 690372"/>
              <a:gd name="connsiteY0" fmla="*/ 2494025 h 2503931"/>
              <a:gd name="connsiteX1" fmla="*/ 680466 w 690372"/>
              <a:gd name="connsiteY1" fmla="*/ 2494025 h 2503931"/>
              <a:gd name="connsiteX2" fmla="*/ 680466 w 690372"/>
              <a:gd name="connsiteY2" fmla="*/ 9905 h 2503931"/>
              <a:gd name="connsiteX3" fmla="*/ 9905 w 690372"/>
              <a:gd name="connsiteY3" fmla="*/ 9905 h 2503931"/>
              <a:gd name="connsiteX4" fmla="*/ 9905 w 690372"/>
              <a:gd name="connsiteY4" fmla="*/ 2494025 h 250393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0372" h="2503931">
                <a:moveTo>
                  <a:pt x="9905" y="2494025"/>
                </a:moveTo>
                <a:lnTo>
                  <a:pt x="680466" y="2494025"/>
                </a:lnTo>
                <a:lnTo>
                  <a:pt x="680466" y="9905"/>
                </a:lnTo>
                <a:lnTo>
                  <a:pt x="9905" y="9905"/>
                </a:lnTo>
                <a:lnTo>
                  <a:pt x="9905" y="2494025"/>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577840" y="2176272"/>
            <a:ext cx="597408" cy="2179319"/>
          </a:xfrm>
          <a:custGeom>
            <a:avLst/>
            <a:gdLst>
              <a:gd name="connsiteX0" fmla="*/ 9905 w 597408"/>
              <a:gd name="connsiteY0" fmla="*/ 2169413 h 2179319"/>
              <a:gd name="connsiteX1" fmla="*/ 587501 w 597408"/>
              <a:gd name="connsiteY1" fmla="*/ 2169413 h 2179319"/>
              <a:gd name="connsiteX2" fmla="*/ 587501 w 597408"/>
              <a:gd name="connsiteY2" fmla="*/ 9905 h 2179319"/>
              <a:gd name="connsiteX3" fmla="*/ 9905 w 597408"/>
              <a:gd name="connsiteY3" fmla="*/ 9905 h 2179319"/>
              <a:gd name="connsiteX4" fmla="*/ 9905 w 597408"/>
              <a:gd name="connsiteY4" fmla="*/ 2169413 h 21793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408" h="2179319">
                <a:moveTo>
                  <a:pt x="9905" y="2169413"/>
                </a:moveTo>
                <a:lnTo>
                  <a:pt x="587501" y="2169413"/>
                </a:lnTo>
                <a:lnTo>
                  <a:pt x="587501" y="9905"/>
                </a:lnTo>
                <a:lnTo>
                  <a:pt x="9905" y="9905"/>
                </a:lnTo>
                <a:lnTo>
                  <a:pt x="9905" y="2169413"/>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890016" y="1853183"/>
            <a:ext cx="694944" cy="2503931"/>
          </a:xfrm>
          <a:custGeom>
            <a:avLst/>
            <a:gdLst>
              <a:gd name="connsiteX0" fmla="*/ 9905 w 694944"/>
              <a:gd name="connsiteY0" fmla="*/ 2494025 h 2503931"/>
              <a:gd name="connsiteX1" fmla="*/ 685037 w 694944"/>
              <a:gd name="connsiteY1" fmla="*/ 2494025 h 2503931"/>
              <a:gd name="connsiteX2" fmla="*/ 685037 w 694944"/>
              <a:gd name="connsiteY2" fmla="*/ 9905 h 2503931"/>
              <a:gd name="connsiteX3" fmla="*/ 9905 w 694944"/>
              <a:gd name="connsiteY3" fmla="*/ 9905 h 2503931"/>
              <a:gd name="connsiteX4" fmla="*/ 9905 w 694944"/>
              <a:gd name="connsiteY4" fmla="*/ 2494025 h 250393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4944" h="2503931">
                <a:moveTo>
                  <a:pt x="9905" y="2494025"/>
                </a:moveTo>
                <a:lnTo>
                  <a:pt x="685037" y="2494025"/>
                </a:lnTo>
                <a:lnTo>
                  <a:pt x="685037" y="9905"/>
                </a:lnTo>
                <a:lnTo>
                  <a:pt x="9905" y="9905"/>
                </a:lnTo>
                <a:lnTo>
                  <a:pt x="9905" y="2494025"/>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3573779" y="2176272"/>
            <a:ext cx="690372" cy="2179319"/>
          </a:xfrm>
          <a:custGeom>
            <a:avLst/>
            <a:gdLst>
              <a:gd name="connsiteX0" fmla="*/ 9905 w 690372"/>
              <a:gd name="connsiteY0" fmla="*/ 2169413 h 2179319"/>
              <a:gd name="connsiteX1" fmla="*/ 680466 w 690372"/>
              <a:gd name="connsiteY1" fmla="*/ 2169413 h 2179319"/>
              <a:gd name="connsiteX2" fmla="*/ 680466 w 690372"/>
              <a:gd name="connsiteY2" fmla="*/ 9905 h 2179319"/>
              <a:gd name="connsiteX3" fmla="*/ 9905 w 690372"/>
              <a:gd name="connsiteY3" fmla="*/ 9905 h 2179319"/>
              <a:gd name="connsiteX4" fmla="*/ 9905 w 690372"/>
              <a:gd name="connsiteY4" fmla="*/ 2169413 h 21793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0372" h="2179319">
                <a:moveTo>
                  <a:pt x="9905" y="2169413"/>
                </a:moveTo>
                <a:lnTo>
                  <a:pt x="680466" y="2169413"/>
                </a:lnTo>
                <a:lnTo>
                  <a:pt x="680466" y="9905"/>
                </a:lnTo>
                <a:lnTo>
                  <a:pt x="9905" y="9905"/>
                </a:lnTo>
                <a:lnTo>
                  <a:pt x="9905" y="2169413"/>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8" name="TextBox 1"/>
          <p:cNvSpPr txBox="1"/>
          <p:nvPr/>
        </p:nvSpPr>
        <p:spPr>
          <a:xfrm>
            <a:off x="2324100" y="3594100"/>
            <a:ext cx="546100" cy="190500"/>
          </a:xfrm>
          <a:prstGeom prst="rect">
            <a:avLst/>
          </a:prstGeom>
          <a:noFill/>
        </p:spPr>
        <p:txBody>
          <a:bodyPr wrap="none" lIns="0" tIns="0" rIns="0" rtlCol="0">
            <a:spAutoFit/>
          </a:bodyPr>
          <a:lstStyle/>
          <a:p>
            <a:pPr>
              <a:lnSpc>
                <a:spcPts val="1500"/>
              </a:lnSpc>
              <a:tabLst/>
            </a:pPr>
            <a:r>
              <a:rPr lang="en-US" altLang="zh-CN" sz="900" dirty="0" smtClean="0">
                <a:solidFill>
                  <a:srgbClr val="3E5CCC"/>
                </a:solidFill>
                <a:latin typeface="Microsoft YaHei UI" pitchFamily="18" charset="0"/>
                <a:cs typeface="Microsoft YaHei UI" pitchFamily="18" charset="0"/>
              </a:rPr>
              <a:t>6.5%</a:t>
            </a:r>
            <a:r>
              <a:rPr lang="en-US" altLang="zh-CN" sz="902" dirty="0" smtClean="0">
                <a:solidFill>
                  <a:srgbClr val="F08E35"/>
                </a:solidFill>
                <a:latin typeface="Microsoft YaHei UI" pitchFamily="18" charset="0"/>
                <a:cs typeface="Microsoft YaHei UI" pitchFamily="18" charset="0"/>
              </a:rPr>
              <a:t>4.8%</a:t>
            </a:r>
          </a:p>
        </p:txBody>
      </p:sp>
      <p:sp>
        <p:nvSpPr>
          <p:cNvPr id="1029" name="TextBox 1"/>
          <p:cNvSpPr txBox="1"/>
          <p:nvPr/>
        </p:nvSpPr>
        <p:spPr>
          <a:xfrm>
            <a:off x="2971800" y="3657600"/>
            <a:ext cx="914400" cy="203200"/>
          </a:xfrm>
          <a:prstGeom prst="rect">
            <a:avLst/>
          </a:prstGeom>
          <a:noFill/>
        </p:spPr>
        <p:txBody>
          <a:bodyPr wrap="none" lIns="0" tIns="0" rIns="0" rtlCol="0">
            <a:spAutoFit/>
          </a:bodyPr>
          <a:lstStyle/>
          <a:p>
            <a:pPr>
              <a:lnSpc>
                <a:spcPts val="1600"/>
              </a:lnSpc>
              <a:tabLst/>
            </a:pPr>
            <a:r>
              <a:rPr lang="en-US" altLang="zh-CN" sz="900" dirty="0" smtClean="0">
                <a:solidFill>
                  <a:srgbClr val="3E5CCC"/>
                </a:solidFill>
                <a:latin typeface="Microsoft YaHei UI" pitchFamily="18" charset="0"/>
                <a:cs typeface="Microsoft YaHei UI" pitchFamily="18" charset="0"/>
              </a:rPr>
              <a:t>4.3%</a:t>
            </a:r>
            <a:r>
              <a:rPr lang="en-US" altLang="zh-CN" sz="900" dirty="0" smtClean="0">
                <a:solidFill>
                  <a:srgbClr val="F08E35"/>
                </a:solidFill>
                <a:latin typeface="Microsoft YaHei UI" pitchFamily="18" charset="0"/>
                <a:cs typeface="Microsoft YaHei UI" pitchFamily="18" charset="0"/>
              </a:rPr>
              <a:t>2.5%</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3.6%</a:t>
            </a:r>
          </a:p>
        </p:txBody>
      </p:sp>
      <p:sp>
        <p:nvSpPr>
          <p:cNvPr id="1030" name="TextBox 1"/>
          <p:cNvSpPr txBox="1"/>
          <p:nvPr/>
        </p:nvSpPr>
        <p:spPr>
          <a:xfrm>
            <a:off x="3911600" y="3759200"/>
            <a:ext cx="254000" cy="139700"/>
          </a:xfrm>
          <a:prstGeom prst="rect">
            <a:avLst/>
          </a:prstGeom>
          <a:noFill/>
        </p:spPr>
        <p:txBody>
          <a:bodyPr wrap="none" lIns="0" tIns="0" rIns="0" rtlCol="0">
            <a:spAutoFit/>
          </a:bodyPr>
          <a:lstStyle/>
          <a:p>
            <a:pPr>
              <a:lnSpc>
                <a:spcPts val="1100"/>
              </a:lnSpc>
              <a:tabLst/>
            </a:pPr>
            <a:r>
              <a:rPr lang="en-US" altLang="zh-CN" sz="900" dirty="0" smtClean="0">
                <a:solidFill>
                  <a:srgbClr val="F08E35"/>
                </a:solidFill>
                <a:latin typeface="Microsoft YaHei UI" pitchFamily="18" charset="0"/>
                <a:cs typeface="Microsoft YaHei UI" pitchFamily="18" charset="0"/>
              </a:rPr>
              <a:t>0.5%</a:t>
            </a:r>
          </a:p>
        </p:txBody>
      </p:sp>
      <p:sp>
        <p:nvSpPr>
          <p:cNvPr id="1031" name="TextBox 1"/>
          <p:cNvSpPr txBox="1"/>
          <p:nvPr/>
        </p:nvSpPr>
        <p:spPr>
          <a:xfrm>
            <a:off x="4279900" y="3683000"/>
            <a:ext cx="1562100" cy="190500"/>
          </a:xfrm>
          <a:prstGeom prst="rect">
            <a:avLst/>
          </a:prstGeom>
          <a:noFill/>
        </p:spPr>
        <p:txBody>
          <a:bodyPr wrap="none" lIns="0" tIns="0" rIns="0" rtlCol="0">
            <a:spAutoFit/>
          </a:bodyPr>
          <a:lstStyle/>
          <a:p>
            <a:pPr>
              <a:lnSpc>
                <a:spcPts val="1500"/>
              </a:lnSpc>
              <a:tabLst/>
            </a:pPr>
            <a:r>
              <a:rPr lang="en-US" altLang="zh-CN" sz="900" dirty="0" smtClean="0">
                <a:solidFill>
                  <a:srgbClr val="3E5CCC"/>
                </a:solidFill>
                <a:latin typeface="Microsoft YaHei UI" pitchFamily="18" charset="0"/>
                <a:cs typeface="Microsoft YaHei UI" pitchFamily="18" charset="0"/>
              </a:rPr>
              <a:t>3.3%</a:t>
            </a:r>
            <a:r>
              <a:rPr lang="en-US" altLang="zh-CN" sz="900" dirty="0" smtClean="0">
                <a:solidFill>
                  <a:srgbClr val="F08E35"/>
                </a:solidFill>
                <a:latin typeface="Microsoft YaHei UI" pitchFamily="18" charset="0"/>
                <a:cs typeface="Microsoft YaHei UI" pitchFamily="18" charset="0"/>
              </a:rPr>
              <a:t>2.7%</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2.4%</a:t>
            </a:r>
            <a:r>
              <a:rPr lang="en-US" altLang="zh-CN" sz="900" dirty="0" smtClean="0">
                <a:solidFill>
                  <a:srgbClr val="F08E35"/>
                </a:solidFill>
                <a:latin typeface="Microsoft YaHei UI" pitchFamily="18" charset="0"/>
                <a:cs typeface="Microsoft YaHei UI" pitchFamily="18" charset="0"/>
              </a:rPr>
              <a:t>1.8%</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1.7%</a:t>
            </a:r>
          </a:p>
        </p:txBody>
      </p:sp>
      <p:sp>
        <p:nvSpPr>
          <p:cNvPr id="1032" name="TextBox 1"/>
          <p:cNvSpPr txBox="1"/>
          <p:nvPr/>
        </p:nvSpPr>
        <p:spPr>
          <a:xfrm>
            <a:off x="5880100" y="3606800"/>
            <a:ext cx="254000" cy="139700"/>
          </a:xfrm>
          <a:prstGeom prst="rect">
            <a:avLst/>
          </a:prstGeom>
          <a:noFill/>
        </p:spPr>
        <p:txBody>
          <a:bodyPr wrap="none" lIns="0" tIns="0" rIns="0" rtlCol="0">
            <a:spAutoFit/>
          </a:bodyPr>
          <a:lstStyle/>
          <a:p>
            <a:pPr>
              <a:lnSpc>
                <a:spcPts val="1100"/>
              </a:lnSpc>
              <a:tabLst/>
            </a:pPr>
            <a:r>
              <a:rPr lang="en-US" altLang="zh-CN" sz="900" dirty="0" smtClean="0">
                <a:solidFill>
                  <a:srgbClr val="F08E35"/>
                </a:solidFill>
                <a:latin typeface="Microsoft YaHei UI" pitchFamily="18" charset="0"/>
                <a:cs typeface="Microsoft YaHei UI" pitchFamily="18" charset="0"/>
              </a:rPr>
              <a:t>6.0%</a:t>
            </a:r>
          </a:p>
        </p:txBody>
      </p:sp>
      <p:sp>
        <p:nvSpPr>
          <p:cNvPr id="1033" name="TextBox 1"/>
          <p:cNvSpPr txBox="1"/>
          <p:nvPr/>
        </p:nvSpPr>
        <p:spPr>
          <a:xfrm>
            <a:off x="6248400" y="3695700"/>
            <a:ext cx="1854200" cy="228600"/>
          </a:xfrm>
          <a:prstGeom prst="rect">
            <a:avLst/>
          </a:prstGeom>
          <a:noFill/>
        </p:spPr>
        <p:txBody>
          <a:bodyPr wrap="none" lIns="0" tIns="0" rIns="0" rtlCol="0">
            <a:spAutoFit/>
          </a:bodyPr>
          <a:lstStyle/>
          <a:p>
            <a:pPr>
              <a:lnSpc>
                <a:spcPts val="1800"/>
              </a:lnSpc>
              <a:tabLst/>
            </a:pPr>
            <a:r>
              <a:rPr lang="en-US" altLang="zh-CN" sz="900" dirty="0" smtClean="0">
                <a:solidFill>
                  <a:srgbClr val="3E5CCC"/>
                </a:solidFill>
                <a:latin typeface="Microsoft YaHei UI" pitchFamily="18" charset="0"/>
                <a:cs typeface="Microsoft YaHei UI" pitchFamily="18" charset="0"/>
              </a:rPr>
              <a:t>1.6%</a:t>
            </a:r>
            <a:r>
              <a:rPr lang="en-US" altLang="zh-CN" sz="900" dirty="0" smtClean="0">
                <a:solidFill>
                  <a:srgbClr val="F08E35"/>
                </a:solidFill>
                <a:latin typeface="Microsoft YaHei UI" pitchFamily="18" charset="0"/>
                <a:cs typeface="Microsoft YaHei UI" pitchFamily="18" charset="0"/>
              </a:rPr>
              <a:t>0.9%</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1.4%</a:t>
            </a:r>
            <a:r>
              <a:rPr lang="en-US" altLang="zh-CN" sz="900" dirty="0" smtClean="0">
                <a:solidFill>
                  <a:srgbClr val="F08E35"/>
                </a:solidFill>
                <a:latin typeface="Microsoft YaHei UI" pitchFamily="18" charset="0"/>
                <a:cs typeface="Microsoft YaHei UI" pitchFamily="18" charset="0"/>
              </a:rPr>
              <a:t>2.7%</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1.7%</a:t>
            </a:r>
            <a:r>
              <a:rPr lang="en-US" altLang="zh-CN" sz="900" dirty="0" smtClean="0">
                <a:solidFill>
                  <a:srgbClr val="F08E35"/>
                </a:solidFill>
                <a:latin typeface="Microsoft YaHei UI" pitchFamily="18" charset="0"/>
                <a:cs typeface="Microsoft YaHei UI" pitchFamily="18" charset="0"/>
              </a:rPr>
              <a:t>1.3%</a:t>
            </a:r>
          </a:p>
        </p:txBody>
      </p:sp>
      <p:sp>
        <p:nvSpPr>
          <p:cNvPr id="1034" name="TextBox 1"/>
          <p:cNvSpPr txBox="1"/>
          <p:nvPr/>
        </p:nvSpPr>
        <p:spPr>
          <a:xfrm>
            <a:off x="10287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p:txBody>
      </p:sp>
      <p:sp>
        <p:nvSpPr>
          <p:cNvPr id="1035" name="TextBox 1"/>
          <p:cNvSpPr txBox="1"/>
          <p:nvPr/>
        </p:nvSpPr>
        <p:spPr>
          <a:xfrm>
            <a:off x="18161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餐饮</a:t>
            </a:r>
          </a:p>
        </p:txBody>
      </p:sp>
      <p:sp>
        <p:nvSpPr>
          <p:cNvPr id="1036" name="TextBox 1"/>
          <p:cNvSpPr txBox="1"/>
          <p:nvPr/>
        </p:nvSpPr>
        <p:spPr>
          <a:xfrm>
            <a:off x="23368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珠宝手表</a:t>
            </a:r>
          </a:p>
        </p:txBody>
      </p:sp>
      <p:sp>
        <p:nvSpPr>
          <p:cNvPr id="1037" name="TextBox 1"/>
          <p:cNvSpPr txBox="1"/>
          <p:nvPr/>
        </p:nvSpPr>
        <p:spPr>
          <a:xfrm>
            <a:off x="29972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1038" name="TextBox 1"/>
          <p:cNvSpPr txBox="1"/>
          <p:nvPr/>
        </p:nvSpPr>
        <p:spPr>
          <a:xfrm>
            <a:off x="36576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生活服务</a:t>
            </a:r>
          </a:p>
        </p:txBody>
      </p:sp>
      <p:sp>
        <p:nvSpPr>
          <p:cNvPr id="1039" name="TextBox 1"/>
          <p:cNvSpPr txBox="1"/>
          <p:nvPr/>
        </p:nvSpPr>
        <p:spPr>
          <a:xfrm>
            <a:off x="4368800" y="4127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1040" name="TextBox 1"/>
          <p:cNvSpPr txBox="1"/>
          <p:nvPr/>
        </p:nvSpPr>
        <p:spPr>
          <a:xfrm>
            <a:off x="5029200" y="4127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奢侈品</a:t>
            </a:r>
          </a:p>
        </p:txBody>
      </p:sp>
      <p:sp>
        <p:nvSpPr>
          <p:cNvPr id="1041" name="TextBox 1"/>
          <p:cNvSpPr txBox="1"/>
          <p:nvPr/>
        </p:nvSpPr>
        <p:spPr>
          <a:xfrm>
            <a:off x="56134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家具电器</a:t>
            </a:r>
          </a:p>
        </p:txBody>
      </p:sp>
      <p:sp>
        <p:nvSpPr>
          <p:cNvPr id="1042" name="TextBox 1"/>
          <p:cNvSpPr txBox="1"/>
          <p:nvPr/>
        </p:nvSpPr>
        <p:spPr>
          <a:xfrm>
            <a:off x="64008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箱包</a:t>
            </a:r>
          </a:p>
        </p:txBody>
      </p:sp>
      <p:sp>
        <p:nvSpPr>
          <p:cNvPr id="1043" name="TextBox 1"/>
          <p:cNvSpPr txBox="1"/>
          <p:nvPr/>
        </p:nvSpPr>
        <p:spPr>
          <a:xfrm>
            <a:off x="70485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数码</a:t>
            </a:r>
          </a:p>
        </p:txBody>
      </p:sp>
      <p:sp>
        <p:nvSpPr>
          <p:cNvPr id="1044" name="TextBox 1"/>
          <p:cNvSpPr txBox="1"/>
          <p:nvPr/>
        </p:nvSpPr>
        <p:spPr>
          <a:xfrm>
            <a:off x="77089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
        <p:nvSpPr>
          <p:cNvPr id="1045" name="TextBox 1"/>
          <p:cNvSpPr txBox="1"/>
          <p:nvPr/>
        </p:nvSpPr>
        <p:spPr>
          <a:xfrm>
            <a:off x="393700" y="254000"/>
            <a:ext cx="8343900" cy="3263900"/>
          </a:xfrm>
          <a:prstGeom prst="rect">
            <a:avLst/>
          </a:prstGeom>
          <a:noFill/>
        </p:spPr>
        <p:txBody>
          <a:bodyPr wrap="none" lIns="0" tIns="0" rIns="0" rtlCol="0">
            <a:spAutoFit/>
          </a:bodyPr>
          <a:lstStyle/>
          <a:p>
            <a:pPr>
              <a:lnSpc>
                <a:spcPts val="1400"/>
              </a:lnSpc>
              <a:tabLst>
                <a:tab pos="241300" algn="l"/>
                <a:tab pos="533400" algn="l"/>
                <a:tab pos="812800" algn="l"/>
                <a:tab pos="1270000" algn="l"/>
                <a:tab pos="1562100" algn="l"/>
                <a:tab pos="2336800" algn="l"/>
                <a:tab pos="7150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533400" algn="l"/>
                <a:tab pos="812800" algn="l"/>
                <a:tab pos="1270000" algn="l"/>
                <a:tab pos="1562100" algn="l"/>
                <a:tab pos="2336800" algn="l"/>
                <a:tab pos="7150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得益于发达的服装批发业，广州用户的服装服饰类消费力高于北京</a:t>
            </a:r>
            <a:r>
              <a:rPr lang="en-US" altLang="zh-CN" sz="1403" b="1" dirty="0" smtClean="0">
                <a:solidFill>
                  <a:srgbClr val="1B88EA"/>
                </a:solidFill>
                <a:latin typeface="Tahoma" pitchFamily="18" charset="0"/>
                <a:cs typeface="Tahoma" pitchFamily="18" charset="0"/>
              </a:rPr>
              <a:t>8.3</a:t>
            </a:r>
            <a:r>
              <a:rPr lang="en-US" altLang="zh-CN" sz="1403" b="1" dirty="0" smtClean="0">
                <a:solidFill>
                  <a:srgbClr val="1B88EA"/>
                </a:solidFill>
                <a:latin typeface="Microsoft YaHei UI" pitchFamily="18" charset="0"/>
                <a:cs typeface="Microsoft YaHei UI" pitchFamily="18" charset="0"/>
              </a:rPr>
              <a:t>个百分点，而北京作为各路美食聚</a:t>
            </a:r>
          </a:p>
          <a:p>
            <a:pPr>
              <a:lnSpc>
                <a:spcPts val="2000"/>
              </a:lnSpc>
              <a:tabLst>
                <a:tab pos="241300" algn="l"/>
                <a:tab pos="533400" algn="l"/>
                <a:tab pos="812800" algn="l"/>
                <a:tab pos="1270000" algn="l"/>
                <a:tab pos="1562100" algn="l"/>
                <a:tab pos="2336800" algn="l"/>
                <a:tab pos="71501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集地，吸引了</a:t>
            </a:r>
            <a:r>
              <a:rPr lang="en-US" altLang="zh-CN" sz="1403" b="1" dirty="0" smtClean="0">
                <a:solidFill>
                  <a:srgbClr val="1B88EA"/>
                </a:solidFill>
                <a:latin typeface="Tahoma" pitchFamily="18" charset="0"/>
                <a:cs typeface="Tahoma" pitchFamily="18" charset="0"/>
              </a:rPr>
              <a:t>18.9%</a:t>
            </a:r>
            <a:r>
              <a:rPr lang="en-US" altLang="zh-CN" sz="1403" b="1" dirty="0" smtClean="0">
                <a:solidFill>
                  <a:srgbClr val="1B88EA"/>
                </a:solidFill>
                <a:latin typeface="Microsoft YaHei UI" pitchFamily="18" charset="0"/>
                <a:cs typeface="Microsoft YaHei UI" pitchFamily="18" charset="0"/>
              </a:rPr>
              <a:t>的客流；此外，北京人爱外出就餐、享受生活服务，广州人更注重服饰、也更居家</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533400" algn="l"/>
                <a:tab pos="812800" algn="l"/>
                <a:tab pos="1270000" algn="l"/>
                <a:tab pos="1562100" algn="l"/>
                <a:tab pos="2336800" algn="l"/>
                <a:tab pos="7150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2014年11月北京&amp;广州移动智能终端用户线下店铺客流量分布对比</a:t>
            </a:r>
          </a:p>
          <a:p>
            <a:pPr>
              <a:lnSpc>
                <a:spcPts val="1000"/>
              </a:lnSpc>
            </a:pPr>
            <a:endParaRPr lang="en-US" altLang="zh-CN" dirty="0" smtClean="0"/>
          </a:p>
          <a:p>
            <a:pPr>
              <a:lnSpc>
                <a:spcPts val="21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F08E35"/>
                </a:solidFill>
                <a:latin typeface="Microsoft YaHei UI" pitchFamily="18" charset="0"/>
                <a:cs typeface="Microsoft YaHei UI" pitchFamily="18" charset="0"/>
              </a:rPr>
              <a:t>62.9%</a:t>
            </a:r>
          </a:p>
          <a:p>
            <a:pPr>
              <a:lnSpc>
                <a:spcPts val="15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3E5CCC"/>
                </a:solidFill>
                <a:latin typeface="Microsoft YaHei UI" pitchFamily="18" charset="0"/>
                <a:cs typeface="Microsoft YaHei UI" pitchFamily="18" charset="0"/>
              </a:rPr>
              <a:t>54.6%</a:t>
            </a:r>
          </a:p>
          <a:p>
            <a:pPr>
              <a:lnSpc>
                <a:spcPts val="1000"/>
              </a:lnSpc>
            </a:pPr>
            <a:endParaRPr lang="en-US" altLang="zh-CN" dirty="0" smtClean="0"/>
          </a:p>
          <a:p>
            <a:pPr>
              <a:lnSpc>
                <a:spcPts val="1600"/>
              </a:lnSpc>
              <a:tabLst>
                <a:tab pos="241300" algn="l"/>
                <a:tab pos="533400" algn="l"/>
                <a:tab pos="812800" algn="l"/>
                <a:tab pos="1270000" algn="l"/>
                <a:tab pos="1562100" algn="l"/>
                <a:tab pos="2336800" algn="l"/>
                <a:tab pos="7150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北京</a:t>
            </a:r>
          </a:p>
          <a:p>
            <a:pPr>
              <a:lnSpc>
                <a:spcPts val="1700"/>
              </a:lnSpc>
              <a:tabLst>
                <a:tab pos="241300" algn="l"/>
                <a:tab pos="533400" algn="l"/>
                <a:tab pos="812800" algn="l"/>
                <a:tab pos="1270000" algn="l"/>
                <a:tab pos="1562100" algn="l"/>
                <a:tab pos="2336800" algn="l"/>
                <a:tab pos="7150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a:p>
            <a:pPr>
              <a:lnSpc>
                <a:spcPts val="1000"/>
              </a:lnSpc>
            </a:pPr>
            <a:endParaRPr lang="en-US" altLang="zh-CN" dirty="0" smtClean="0"/>
          </a:p>
          <a:p>
            <a:pPr>
              <a:lnSpc>
                <a:spcPts val="1000"/>
              </a:lnSpc>
            </a:pPr>
            <a:endParaRPr lang="en-US" altLang="zh-CN" dirty="0" smtClean="0"/>
          </a:p>
          <a:p>
            <a:pPr>
              <a:lnSpc>
                <a:spcPts val="19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3E5CCC"/>
                </a:solidFill>
                <a:latin typeface="Microsoft YaHei UI" pitchFamily="18" charset="0"/>
                <a:cs typeface="Microsoft YaHei UI" pitchFamily="18" charset="0"/>
              </a:rPr>
              <a:t>18.9%</a:t>
            </a:r>
          </a:p>
          <a:p>
            <a:pPr>
              <a:lnSpc>
                <a:spcPts val="12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F08E35"/>
                </a:solidFill>
                <a:latin typeface="Microsoft YaHei UI" pitchFamily="18" charset="0"/>
                <a:cs typeface="Microsoft YaHei UI" pitchFamily="18" charset="0"/>
              </a:rPr>
              <a:t>13.9%</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831338" y="2707894"/>
            <a:ext cx="572008" cy="238251"/>
          </a:xfrm>
          <a:custGeom>
            <a:avLst/>
            <a:gdLst>
              <a:gd name="connsiteX0" fmla="*/ 565658 w 572008"/>
              <a:gd name="connsiteY0" fmla="*/ 6350 h 238251"/>
              <a:gd name="connsiteX1" fmla="*/ 62738 w 572008"/>
              <a:gd name="connsiteY1" fmla="*/ 231901 h 238251"/>
              <a:gd name="connsiteX2" fmla="*/ 6350 w 572008"/>
              <a:gd name="connsiteY2" fmla="*/ 231901 h 238251"/>
            </a:gdLst>
            <a:ahLst/>
            <a:cxnLst>
              <a:cxn ang="0">
                <a:pos x="connsiteX0" y="connsiteY0"/>
              </a:cxn>
              <a:cxn ang="1">
                <a:pos x="connsiteX1" y="connsiteY1"/>
              </a:cxn>
              <a:cxn ang="2">
                <a:pos x="connsiteX2" y="connsiteY2"/>
              </a:cxn>
            </a:cxnLst>
            <a:rect l="l" t="t" r="r" b="b"/>
            <a:pathLst>
              <a:path w="572008" h="238251">
                <a:moveTo>
                  <a:pt x="565658" y="6350"/>
                </a:moveTo>
                <a:lnTo>
                  <a:pt x="62738" y="231901"/>
                </a:lnTo>
                <a:lnTo>
                  <a:pt x="6350" y="231901"/>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168142" y="2546350"/>
            <a:ext cx="576580" cy="27939"/>
          </a:xfrm>
          <a:custGeom>
            <a:avLst/>
            <a:gdLst>
              <a:gd name="connsiteX0" fmla="*/ 570229 w 576580"/>
              <a:gd name="connsiteY0" fmla="*/ 6350 h 27939"/>
              <a:gd name="connsiteX1" fmla="*/ 64261 w 576580"/>
              <a:gd name="connsiteY1" fmla="*/ 21589 h 27939"/>
              <a:gd name="connsiteX2" fmla="*/ 6350 w 576580"/>
              <a:gd name="connsiteY2" fmla="*/ 21589 h 27939"/>
            </a:gdLst>
            <a:ahLst/>
            <a:cxnLst>
              <a:cxn ang="0">
                <a:pos x="connsiteX0" y="connsiteY0"/>
              </a:cxn>
              <a:cxn ang="1">
                <a:pos x="connsiteX1" y="connsiteY1"/>
              </a:cxn>
              <a:cxn ang="2">
                <a:pos x="connsiteX2" y="connsiteY2"/>
              </a:cxn>
            </a:cxnLst>
            <a:rect l="l" t="t" r="r" b="b"/>
            <a:pathLst>
              <a:path w="576580" h="27939">
                <a:moveTo>
                  <a:pt x="570229" y="6350"/>
                </a:moveTo>
                <a:lnTo>
                  <a:pt x="64261" y="21589"/>
                </a:lnTo>
                <a:lnTo>
                  <a:pt x="6350" y="21589"/>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645153" y="2386329"/>
            <a:ext cx="401320" cy="98044"/>
          </a:xfrm>
          <a:custGeom>
            <a:avLst/>
            <a:gdLst>
              <a:gd name="connsiteX0" fmla="*/ 394970 w 401320"/>
              <a:gd name="connsiteY0" fmla="*/ 91694 h 98044"/>
              <a:gd name="connsiteX1" fmla="*/ 64261 w 401320"/>
              <a:gd name="connsiteY1" fmla="*/ 6350 h 98044"/>
              <a:gd name="connsiteX2" fmla="*/ 6350 w 401320"/>
              <a:gd name="connsiteY2" fmla="*/ 6350 h 98044"/>
            </a:gdLst>
            <a:ahLst/>
            <a:cxnLst>
              <a:cxn ang="0">
                <a:pos x="connsiteX0" y="connsiteY0"/>
              </a:cxn>
              <a:cxn ang="1">
                <a:pos x="connsiteX1" y="connsiteY1"/>
              </a:cxn>
              <a:cxn ang="2">
                <a:pos x="connsiteX2" y="connsiteY2"/>
              </a:cxn>
            </a:cxnLst>
            <a:rect l="l" t="t" r="r" b="b"/>
            <a:pathLst>
              <a:path w="401320" h="98044">
                <a:moveTo>
                  <a:pt x="394970" y="91694"/>
                </a:moveTo>
                <a:lnTo>
                  <a:pt x="64261"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218178" y="2261361"/>
            <a:ext cx="35559" cy="197104"/>
          </a:xfrm>
          <a:custGeom>
            <a:avLst/>
            <a:gdLst>
              <a:gd name="connsiteX0" fmla="*/ 29209 w 35559"/>
              <a:gd name="connsiteY0" fmla="*/ 190754 h 197104"/>
              <a:gd name="connsiteX1" fmla="*/ 6350 w 35559"/>
              <a:gd name="connsiteY1" fmla="*/ 6350 h 197104"/>
            </a:gdLst>
            <a:ahLst/>
            <a:cxnLst>
              <a:cxn ang="0">
                <a:pos x="connsiteX0" y="connsiteY0"/>
              </a:cxn>
              <a:cxn ang="1">
                <a:pos x="connsiteX1" y="connsiteY1"/>
              </a:cxn>
            </a:cxnLst>
            <a:rect l="l" t="t" r="r" b="b"/>
            <a:pathLst>
              <a:path w="35559" h="197104">
                <a:moveTo>
                  <a:pt x="29209" y="190754"/>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4431538" y="2320798"/>
            <a:ext cx="12700" cy="123951"/>
          </a:xfrm>
          <a:custGeom>
            <a:avLst/>
            <a:gdLst>
              <a:gd name="connsiteX0" fmla="*/ 6350 w 12700"/>
              <a:gd name="connsiteY0" fmla="*/ 117601 h 123951"/>
              <a:gd name="connsiteX1" fmla="*/ 6350 w 12700"/>
              <a:gd name="connsiteY1" fmla="*/ 64261 h 123951"/>
              <a:gd name="connsiteX2" fmla="*/ 6350 w 12700"/>
              <a:gd name="connsiteY2" fmla="*/ 6350 h 123951"/>
            </a:gdLst>
            <a:ahLst/>
            <a:cxnLst>
              <a:cxn ang="0">
                <a:pos x="connsiteX0" y="connsiteY0"/>
              </a:cxn>
              <a:cxn ang="1">
                <a:pos x="connsiteX1" y="connsiteY1"/>
              </a:cxn>
              <a:cxn ang="2">
                <a:pos x="connsiteX2" y="connsiteY2"/>
              </a:cxn>
            </a:cxnLst>
            <a:rect l="l" t="t" r="r" b="b"/>
            <a:pathLst>
              <a:path w="12700" h="123951">
                <a:moveTo>
                  <a:pt x="6350" y="117601"/>
                </a:moveTo>
                <a:lnTo>
                  <a:pt x="6350" y="64261"/>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955535" y="194462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5535" y="218389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55535" y="2424683"/>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55535" y="2665476"/>
            <a:ext cx="76200" cy="74676"/>
          </a:xfrm>
          <a:custGeom>
            <a:avLst/>
            <a:gdLst>
              <a:gd name="connsiteX0" fmla="*/ 0 w 76200"/>
              <a:gd name="connsiteY0" fmla="*/ 74675 h 74676"/>
              <a:gd name="connsiteX1" fmla="*/ 76200 w 76200"/>
              <a:gd name="connsiteY1" fmla="*/ 74675 h 74676"/>
              <a:gd name="connsiteX2" fmla="*/ 76200 w 76200"/>
              <a:gd name="connsiteY2" fmla="*/ 0 h 74676"/>
              <a:gd name="connsiteX3" fmla="*/ 0 w 76200"/>
              <a:gd name="connsiteY3" fmla="*/ 0 h 74676"/>
              <a:gd name="connsiteX4" fmla="*/ 0 w 7620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5"/>
                </a:moveTo>
                <a:lnTo>
                  <a:pt x="76200" y="74675"/>
                </a:lnTo>
                <a:lnTo>
                  <a:pt x="76200" y="0"/>
                </a:lnTo>
                <a:lnTo>
                  <a:pt x="0" y="0"/>
                </a:lnTo>
                <a:lnTo>
                  <a:pt x="0" y="74675"/>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955535" y="2906267"/>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55535" y="3147060"/>
            <a:ext cx="76200" cy="74676"/>
          </a:xfrm>
          <a:custGeom>
            <a:avLst/>
            <a:gdLst>
              <a:gd name="connsiteX0" fmla="*/ 0 w 76200"/>
              <a:gd name="connsiteY0" fmla="*/ 74675 h 74676"/>
              <a:gd name="connsiteX1" fmla="*/ 76200 w 76200"/>
              <a:gd name="connsiteY1" fmla="*/ 74675 h 74676"/>
              <a:gd name="connsiteX2" fmla="*/ 76200 w 76200"/>
              <a:gd name="connsiteY2" fmla="*/ 0 h 74676"/>
              <a:gd name="connsiteX3" fmla="*/ 0 w 76200"/>
              <a:gd name="connsiteY3" fmla="*/ 0 h 74676"/>
              <a:gd name="connsiteX4" fmla="*/ 0 w 7620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5"/>
                </a:moveTo>
                <a:lnTo>
                  <a:pt x="76200" y="74675"/>
                </a:lnTo>
                <a:lnTo>
                  <a:pt x="76200" y="0"/>
                </a:lnTo>
                <a:lnTo>
                  <a:pt x="0" y="0"/>
                </a:lnTo>
                <a:lnTo>
                  <a:pt x="0" y="74675"/>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955535" y="338632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955535" y="3627120"/>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955535" y="3867911"/>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955535" y="410870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296DA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21" name="Picture 3"/>
          <p:cNvPicPr>
            <a:picLocks noChangeAspect="1" noChangeArrowheads="1"/>
          </p:cNvPicPr>
          <p:nvPr/>
        </p:nvPicPr>
        <p:blipFill>
          <a:blip r:embed="rId3"/>
          <a:srcRect/>
          <a:stretch>
            <a:fillRect/>
          </a:stretch>
        </p:blipFill>
        <p:spPr bwMode="auto">
          <a:xfrm>
            <a:off x="1600200" y="2400300"/>
            <a:ext cx="5867400" cy="1701800"/>
          </a:xfrm>
          <a:prstGeom prst="rect">
            <a:avLst/>
          </a:prstGeom>
          <a:noFill/>
        </p:spPr>
      </p:pic>
      <p:sp>
        <p:nvSpPr>
          <p:cNvPr id="2" name="TextBox 1"/>
          <p:cNvSpPr txBox="1"/>
          <p:nvPr/>
        </p:nvSpPr>
        <p:spPr>
          <a:xfrm>
            <a:off x="4826000" y="25654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22.3%</a:t>
            </a:r>
          </a:p>
        </p:txBody>
      </p:sp>
      <p:sp>
        <p:nvSpPr>
          <p:cNvPr id="22" name="TextBox 1"/>
          <p:cNvSpPr txBox="1"/>
          <p:nvPr/>
        </p:nvSpPr>
        <p:spPr>
          <a:xfrm>
            <a:off x="5397500" y="30861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18.8%</a:t>
            </a:r>
          </a:p>
        </p:txBody>
      </p:sp>
      <p:sp>
        <p:nvSpPr>
          <p:cNvPr id="23" name="TextBox 1"/>
          <p:cNvSpPr txBox="1"/>
          <p:nvPr/>
        </p:nvSpPr>
        <p:spPr>
          <a:xfrm>
            <a:off x="4356100" y="35052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17.3%</a:t>
            </a:r>
          </a:p>
        </p:txBody>
      </p:sp>
      <p:sp>
        <p:nvSpPr>
          <p:cNvPr id="24" name="TextBox 1"/>
          <p:cNvSpPr txBox="1"/>
          <p:nvPr/>
        </p:nvSpPr>
        <p:spPr>
          <a:xfrm>
            <a:off x="3416300" y="32258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11.5%</a:t>
            </a:r>
          </a:p>
        </p:txBody>
      </p:sp>
      <p:sp>
        <p:nvSpPr>
          <p:cNvPr id="25" name="TextBox 1"/>
          <p:cNvSpPr txBox="1"/>
          <p:nvPr/>
        </p:nvSpPr>
        <p:spPr>
          <a:xfrm>
            <a:off x="3276600" y="2895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8.8%</a:t>
            </a:r>
          </a:p>
        </p:txBody>
      </p:sp>
      <p:sp>
        <p:nvSpPr>
          <p:cNvPr id="26" name="TextBox 1"/>
          <p:cNvSpPr txBox="1"/>
          <p:nvPr/>
        </p:nvSpPr>
        <p:spPr>
          <a:xfrm>
            <a:off x="2514600" y="28067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6.6%</a:t>
            </a:r>
          </a:p>
        </p:txBody>
      </p:sp>
      <p:sp>
        <p:nvSpPr>
          <p:cNvPr id="27" name="TextBox 1"/>
          <p:cNvSpPr txBox="1"/>
          <p:nvPr/>
        </p:nvSpPr>
        <p:spPr>
          <a:xfrm>
            <a:off x="2857500" y="24257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6.0%</a:t>
            </a:r>
          </a:p>
        </p:txBody>
      </p:sp>
      <p:sp>
        <p:nvSpPr>
          <p:cNvPr id="28" name="TextBox 1"/>
          <p:cNvSpPr txBox="1"/>
          <p:nvPr/>
        </p:nvSpPr>
        <p:spPr>
          <a:xfrm>
            <a:off x="3327400" y="22479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3.2%</a:t>
            </a:r>
          </a:p>
        </p:txBody>
      </p:sp>
      <p:sp>
        <p:nvSpPr>
          <p:cNvPr id="29" name="TextBox 1"/>
          <p:cNvSpPr txBox="1"/>
          <p:nvPr/>
        </p:nvSpPr>
        <p:spPr>
          <a:xfrm>
            <a:off x="39116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a:t>
            </a:r>
          </a:p>
        </p:txBody>
      </p:sp>
      <p:sp>
        <p:nvSpPr>
          <p:cNvPr id="30" name="TextBox 1"/>
          <p:cNvSpPr txBox="1"/>
          <p:nvPr/>
        </p:nvSpPr>
        <p:spPr>
          <a:xfrm>
            <a:off x="43942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2.6%</a:t>
            </a:r>
          </a:p>
        </p:txBody>
      </p:sp>
      <p:sp>
        <p:nvSpPr>
          <p:cNvPr id="31" name="TextBox 1"/>
          <p:cNvSpPr txBox="1"/>
          <p:nvPr/>
        </p:nvSpPr>
        <p:spPr>
          <a:xfrm>
            <a:off x="393700" y="254000"/>
            <a:ext cx="8242300" cy="1790700"/>
          </a:xfrm>
          <a:prstGeom prst="rect">
            <a:avLst/>
          </a:prstGeom>
          <a:noFill/>
        </p:spPr>
        <p:txBody>
          <a:bodyPr wrap="none" lIns="0" tIns="0" rIns="0" rtlCol="0">
            <a:spAutoFit/>
          </a:bodyPr>
          <a:lstStyle/>
          <a:p>
            <a:pPr>
              <a:lnSpc>
                <a:spcPts val="1400"/>
              </a:lnSpc>
              <a:tabLst>
                <a:tab pos="241300" algn="l"/>
                <a:tab pos="2298700" algn="l"/>
                <a:tab pos="6667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298700" algn="l"/>
                <a:tab pos="6667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运动户外、潮流女装、牛仔休闲和鞋履是用户关注最多的几类服装服饰品类，四类店铺客流量占服装服</a:t>
            </a:r>
          </a:p>
          <a:p>
            <a:pPr>
              <a:lnSpc>
                <a:spcPts val="2000"/>
              </a:lnSpc>
              <a:tabLst>
                <a:tab pos="241300" algn="l"/>
                <a:tab pos="2298700" algn="l"/>
                <a:tab pos="6667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饰整体客流的</a:t>
            </a:r>
            <a:r>
              <a:rPr lang="en-US" altLang="zh-CN" sz="1403" b="1" dirty="0" smtClean="0">
                <a:solidFill>
                  <a:srgbClr val="1B88EA"/>
                </a:solidFill>
                <a:latin typeface="Tahoma" pitchFamily="18" charset="0"/>
                <a:cs typeface="Tahoma" pitchFamily="18" charset="0"/>
              </a:rPr>
              <a:t>70%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298700" algn="l"/>
                <a:tab pos="6667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2014年11月移动智能终端用户线下店铺服装服饰类客流量分布</a:t>
            </a:r>
          </a:p>
          <a:p>
            <a:pPr>
              <a:lnSpc>
                <a:spcPts val="1000"/>
              </a:lnSpc>
            </a:pPr>
            <a:endParaRPr lang="en-US" altLang="zh-CN" dirty="0" smtClean="0"/>
          </a:p>
          <a:p>
            <a:pPr>
              <a:lnSpc>
                <a:spcPts val="1700"/>
              </a:lnSpc>
              <a:tabLst>
                <a:tab pos="241300" algn="l"/>
                <a:tab pos="2298700" algn="l"/>
                <a:tab pos="66675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运动户外</a:t>
            </a:r>
          </a:p>
        </p:txBody>
      </p:sp>
      <p:sp>
        <p:nvSpPr>
          <p:cNvPr id="1024" name="TextBox 1"/>
          <p:cNvSpPr txBox="1"/>
          <p:nvPr/>
        </p:nvSpPr>
        <p:spPr>
          <a:xfrm>
            <a:off x="7061200" y="2120900"/>
            <a:ext cx="495300" cy="635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潮流女装</a:t>
            </a:r>
          </a:p>
          <a:p>
            <a:pPr>
              <a:lnSpc>
                <a:spcPts val="1800"/>
              </a:lnSpc>
              <a:tabLst/>
            </a:pPr>
            <a:r>
              <a:rPr lang="en-US" altLang="zh-CN" sz="996" dirty="0" smtClean="0">
                <a:solidFill>
                  <a:srgbClr val="8087A4"/>
                </a:solidFill>
                <a:latin typeface="Microsoft YaHei UI" pitchFamily="18" charset="0"/>
                <a:cs typeface="Microsoft YaHei UI" pitchFamily="18" charset="0"/>
              </a:rPr>
              <a:t>牛仔休闲</a:t>
            </a:r>
          </a:p>
          <a:p>
            <a:pPr>
              <a:lnSpc>
                <a:spcPts val="1800"/>
              </a:lnSpc>
              <a:tabLst/>
            </a:pPr>
            <a:r>
              <a:rPr lang="en-US" altLang="zh-CN" sz="996" dirty="0" smtClean="0">
                <a:solidFill>
                  <a:srgbClr val="8087A4"/>
                </a:solidFill>
                <a:latin typeface="Microsoft YaHei UI" pitchFamily="18" charset="0"/>
                <a:cs typeface="Microsoft YaHei UI" pitchFamily="18" charset="0"/>
              </a:rPr>
              <a:t>鞋履</a:t>
            </a:r>
          </a:p>
        </p:txBody>
      </p:sp>
      <p:sp>
        <p:nvSpPr>
          <p:cNvPr id="1025" name="TextBox 1"/>
          <p:cNvSpPr txBox="1"/>
          <p:nvPr/>
        </p:nvSpPr>
        <p:spPr>
          <a:xfrm>
            <a:off x="7061200" y="284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成熟女装</a:t>
            </a:r>
          </a:p>
        </p:txBody>
      </p:sp>
      <p:sp>
        <p:nvSpPr>
          <p:cNvPr id="1026" name="TextBox 1"/>
          <p:cNvSpPr txBox="1"/>
          <p:nvPr/>
        </p:nvSpPr>
        <p:spPr>
          <a:xfrm>
            <a:off x="7061200" y="3086100"/>
            <a:ext cx="495300" cy="635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商务男装</a:t>
            </a:r>
          </a:p>
          <a:p>
            <a:pPr>
              <a:lnSpc>
                <a:spcPts val="1800"/>
              </a:lnSpc>
              <a:tabLst/>
            </a:pPr>
            <a:r>
              <a:rPr lang="en-US" altLang="zh-CN" sz="996" dirty="0" smtClean="0">
                <a:solidFill>
                  <a:srgbClr val="8087A4"/>
                </a:solidFill>
                <a:latin typeface="Microsoft YaHei UI" pitchFamily="18" charset="0"/>
                <a:cs typeface="Microsoft YaHei UI" pitchFamily="18" charset="0"/>
              </a:rPr>
              <a:t>配饰</a:t>
            </a:r>
          </a:p>
          <a:p>
            <a:pPr>
              <a:lnSpc>
                <a:spcPts val="1800"/>
              </a:lnSpc>
              <a:tabLst/>
            </a:pPr>
            <a:r>
              <a:rPr lang="en-US" altLang="zh-CN" sz="996" dirty="0" smtClean="0">
                <a:solidFill>
                  <a:srgbClr val="8087A4"/>
                </a:solidFill>
                <a:latin typeface="Microsoft YaHei UI" pitchFamily="18" charset="0"/>
                <a:cs typeface="Microsoft YaHei UI" pitchFamily="18" charset="0"/>
              </a:rPr>
              <a:t>内衣</a:t>
            </a:r>
          </a:p>
        </p:txBody>
      </p:sp>
      <p:sp>
        <p:nvSpPr>
          <p:cNvPr id="1028" name="TextBox 1"/>
          <p:cNvSpPr txBox="1"/>
          <p:nvPr/>
        </p:nvSpPr>
        <p:spPr>
          <a:xfrm>
            <a:off x="825500" y="3810000"/>
            <a:ext cx="7835900" cy="1193800"/>
          </a:xfrm>
          <a:prstGeom prst="rect">
            <a:avLst/>
          </a:prstGeom>
          <a:noFill/>
        </p:spPr>
        <p:txBody>
          <a:bodyPr wrap="none" lIns="0" tIns="0" rIns="0" rtlCol="0">
            <a:spAutoFit/>
          </a:bodyPr>
          <a:lstStyle/>
          <a:p>
            <a:pPr>
              <a:lnSpc>
                <a:spcPts val="1300"/>
              </a:lnSpc>
              <a:tabLst>
                <a:tab pos="4546600" algn="l"/>
                <a:tab pos="6235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潮流男装</a:t>
            </a:r>
          </a:p>
          <a:p>
            <a:pPr>
              <a:lnSpc>
                <a:spcPts val="1800"/>
              </a:lnSpc>
              <a:tabLst>
                <a:tab pos="4546600" algn="l"/>
                <a:tab pos="6235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童装</a:t>
            </a:r>
          </a:p>
          <a:p>
            <a:pPr>
              <a:lnSpc>
                <a:spcPts val="1000"/>
              </a:lnSpc>
            </a:pPr>
            <a:endParaRPr lang="en-US" altLang="zh-CN" dirty="0" smtClean="0"/>
          </a:p>
          <a:p>
            <a:pPr>
              <a:lnSpc>
                <a:spcPts val="1700"/>
              </a:lnSpc>
              <a:tabLst>
                <a:tab pos="4546600" algn="l"/>
                <a:tab pos="62357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2357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214627" y="3732276"/>
            <a:ext cx="156972" cy="249935"/>
          </a:xfrm>
          <a:custGeom>
            <a:avLst/>
            <a:gdLst>
              <a:gd name="connsiteX0" fmla="*/ 0 w 156972"/>
              <a:gd name="connsiteY0" fmla="*/ 0 h 249935"/>
              <a:gd name="connsiteX1" fmla="*/ 156972 w 156972"/>
              <a:gd name="connsiteY1" fmla="*/ 0 h 249935"/>
              <a:gd name="connsiteX2" fmla="*/ 156972 w 156972"/>
              <a:gd name="connsiteY2" fmla="*/ 249935 h 249935"/>
              <a:gd name="connsiteX3" fmla="*/ 0 w 156972"/>
              <a:gd name="connsiteY3" fmla="*/ 249935 h 249935"/>
              <a:gd name="connsiteX4" fmla="*/ 0 w 156972"/>
              <a:gd name="connsiteY4" fmla="*/ 0 h 249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249935">
                <a:moveTo>
                  <a:pt x="0" y="0"/>
                </a:moveTo>
                <a:lnTo>
                  <a:pt x="156972" y="0"/>
                </a:lnTo>
                <a:lnTo>
                  <a:pt x="156972" y="249935"/>
                </a:lnTo>
                <a:lnTo>
                  <a:pt x="0" y="249935"/>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15667" y="2298192"/>
            <a:ext cx="156972" cy="1684019"/>
          </a:xfrm>
          <a:custGeom>
            <a:avLst/>
            <a:gdLst>
              <a:gd name="connsiteX0" fmla="*/ 0 w 156972"/>
              <a:gd name="connsiteY0" fmla="*/ 0 h 1684019"/>
              <a:gd name="connsiteX1" fmla="*/ 156972 w 156972"/>
              <a:gd name="connsiteY1" fmla="*/ 0 h 1684019"/>
              <a:gd name="connsiteX2" fmla="*/ 156972 w 156972"/>
              <a:gd name="connsiteY2" fmla="*/ 1684019 h 1684019"/>
              <a:gd name="connsiteX3" fmla="*/ 0 w 156972"/>
              <a:gd name="connsiteY3" fmla="*/ 1684019 h 1684019"/>
              <a:gd name="connsiteX4" fmla="*/ 0 w 156972"/>
              <a:gd name="connsiteY4" fmla="*/ 0 h 16840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684019">
                <a:moveTo>
                  <a:pt x="0" y="0"/>
                </a:moveTo>
                <a:lnTo>
                  <a:pt x="156972" y="0"/>
                </a:lnTo>
                <a:lnTo>
                  <a:pt x="156972" y="1684019"/>
                </a:lnTo>
                <a:lnTo>
                  <a:pt x="0" y="1684019"/>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616707" y="3704844"/>
            <a:ext cx="158496" cy="277367"/>
          </a:xfrm>
          <a:custGeom>
            <a:avLst/>
            <a:gdLst>
              <a:gd name="connsiteX0" fmla="*/ 0 w 158496"/>
              <a:gd name="connsiteY0" fmla="*/ 0 h 277367"/>
              <a:gd name="connsiteX1" fmla="*/ 158496 w 158496"/>
              <a:gd name="connsiteY1" fmla="*/ 0 h 277367"/>
              <a:gd name="connsiteX2" fmla="*/ 158496 w 158496"/>
              <a:gd name="connsiteY2" fmla="*/ 277367 h 277367"/>
              <a:gd name="connsiteX3" fmla="*/ 0 w 158496"/>
              <a:gd name="connsiteY3" fmla="*/ 277367 h 277367"/>
              <a:gd name="connsiteX4" fmla="*/ 0 w 158496"/>
              <a:gd name="connsiteY4" fmla="*/ 0 h 2773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277367">
                <a:moveTo>
                  <a:pt x="0" y="0"/>
                </a:moveTo>
                <a:lnTo>
                  <a:pt x="158496" y="0"/>
                </a:lnTo>
                <a:lnTo>
                  <a:pt x="158496" y="277367"/>
                </a:lnTo>
                <a:lnTo>
                  <a:pt x="0" y="277367"/>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317747" y="3762755"/>
            <a:ext cx="158496" cy="219455"/>
          </a:xfrm>
          <a:custGeom>
            <a:avLst/>
            <a:gdLst>
              <a:gd name="connsiteX0" fmla="*/ 0 w 158496"/>
              <a:gd name="connsiteY0" fmla="*/ 0 h 219455"/>
              <a:gd name="connsiteX1" fmla="*/ 158496 w 158496"/>
              <a:gd name="connsiteY1" fmla="*/ 0 h 219455"/>
              <a:gd name="connsiteX2" fmla="*/ 158496 w 158496"/>
              <a:gd name="connsiteY2" fmla="*/ 219455 h 219455"/>
              <a:gd name="connsiteX3" fmla="*/ 0 w 158496"/>
              <a:gd name="connsiteY3" fmla="*/ 219455 h 219455"/>
              <a:gd name="connsiteX4" fmla="*/ 0 w 158496"/>
              <a:gd name="connsiteY4" fmla="*/ 0 h 2194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219455">
                <a:moveTo>
                  <a:pt x="0" y="0"/>
                </a:moveTo>
                <a:lnTo>
                  <a:pt x="158496" y="0"/>
                </a:lnTo>
                <a:lnTo>
                  <a:pt x="158496" y="219455"/>
                </a:lnTo>
                <a:lnTo>
                  <a:pt x="0" y="219455"/>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020311" y="3963923"/>
            <a:ext cx="156972" cy="18288"/>
          </a:xfrm>
          <a:custGeom>
            <a:avLst/>
            <a:gdLst>
              <a:gd name="connsiteX0" fmla="*/ 0 w 156972"/>
              <a:gd name="connsiteY0" fmla="*/ 9144 h 18288"/>
              <a:gd name="connsiteX1" fmla="*/ 156972 w 156972"/>
              <a:gd name="connsiteY1" fmla="*/ 9144 h 18288"/>
            </a:gdLst>
            <a:ahLst/>
            <a:cxnLst>
              <a:cxn ang="0">
                <a:pos x="connsiteX0" y="connsiteY0"/>
              </a:cxn>
              <a:cxn ang="1">
                <a:pos x="connsiteX1" y="connsiteY1"/>
              </a:cxn>
            </a:cxnLst>
            <a:rect l="l" t="t" r="r" b="b"/>
            <a:pathLst>
              <a:path w="156972" h="18288">
                <a:moveTo>
                  <a:pt x="0" y="9144"/>
                </a:moveTo>
                <a:lnTo>
                  <a:pt x="156972" y="9144"/>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721352" y="3886200"/>
            <a:ext cx="156971" cy="96011"/>
          </a:xfrm>
          <a:custGeom>
            <a:avLst/>
            <a:gdLst>
              <a:gd name="connsiteX0" fmla="*/ 0 w 156971"/>
              <a:gd name="connsiteY0" fmla="*/ 0 h 96011"/>
              <a:gd name="connsiteX1" fmla="*/ 156971 w 156971"/>
              <a:gd name="connsiteY1" fmla="*/ 0 h 96011"/>
              <a:gd name="connsiteX2" fmla="*/ 156971 w 156971"/>
              <a:gd name="connsiteY2" fmla="*/ 96011 h 96011"/>
              <a:gd name="connsiteX3" fmla="*/ 0 w 156971"/>
              <a:gd name="connsiteY3" fmla="*/ 96011 h 96011"/>
              <a:gd name="connsiteX4" fmla="*/ 0 w 156971"/>
              <a:gd name="connsiteY4" fmla="*/ 0 h 96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96011">
                <a:moveTo>
                  <a:pt x="0" y="0"/>
                </a:moveTo>
                <a:lnTo>
                  <a:pt x="156971" y="0"/>
                </a:lnTo>
                <a:lnTo>
                  <a:pt x="156971" y="96011"/>
                </a:lnTo>
                <a:lnTo>
                  <a:pt x="0" y="96011"/>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22391" y="3852671"/>
            <a:ext cx="156972" cy="129540"/>
          </a:xfrm>
          <a:custGeom>
            <a:avLst/>
            <a:gdLst>
              <a:gd name="connsiteX0" fmla="*/ 0 w 156972"/>
              <a:gd name="connsiteY0" fmla="*/ 0 h 129540"/>
              <a:gd name="connsiteX1" fmla="*/ 156972 w 156972"/>
              <a:gd name="connsiteY1" fmla="*/ 0 h 129540"/>
              <a:gd name="connsiteX2" fmla="*/ 156972 w 156972"/>
              <a:gd name="connsiteY2" fmla="*/ 129540 h 129540"/>
              <a:gd name="connsiteX3" fmla="*/ 0 w 156972"/>
              <a:gd name="connsiteY3" fmla="*/ 129540 h 129540"/>
              <a:gd name="connsiteX4" fmla="*/ 0 w 156972"/>
              <a:gd name="connsiteY4" fmla="*/ 0 h 1295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29540">
                <a:moveTo>
                  <a:pt x="0" y="0"/>
                </a:moveTo>
                <a:lnTo>
                  <a:pt x="156972" y="0"/>
                </a:lnTo>
                <a:lnTo>
                  <a:pt x="156972" y="129540"/>
                </a:lnTo>
                <a:lnTo>
                  <a:pt x="0" y="12954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23432" y="3954779"/>
            <a:ext cx="156971" cy="27432"/>
          </a:xfrm>
          <a:custGeom>
            <a:avLst/>
            <a:gdLst>
              <a:gd name="connsiteX0" fmla="*/ 0 w 156971"/>
              <a:gd name="connsiteY0" fmla="*/ 13715 h 27432"/>
              <a:gd name="connsiteX1" fmla="*/ 156971 w 156971"/>
              <a:gd name="connsiteY1" fmla="*/ 13715 h 27432"/>
            </a:gdLst>
            <a:ahLst/>
            <a:cxnLst>
              <a:cxn ang="0">
                <a:pos x="connsiteX0" y="connsiteY0"/>
              </a:cxn>
              <a:cxn ang="1">
                <a:pos x="connsiteX1" y="connsiteY1"/>
              </a:cxn>
            </a:cxnLst>
            <a:rect l="l" t="t" r="r" b="b"/>
            <a:pathLst>
              <a:path w="156971" h="27432">
                <a:moveTo>
                  <a:pt x="0" y="13715"/>
                </a:moveTo>
                <a:lnTo>
                  <a:pt x="156971" y="13715"/>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824471" y="3948684"/>
            <a:ext cx="156971" cy="33528"/>
          </a:xfrm>
          <a:custGeom>
            <a:avLst/>
            <a:gdLst>
              <a:gd name="connsiteX0" fmla="*/ 0 w 156971"/>
              <a:gd name="connsiteY0" fmla="*/ 16764 h 33528"/>
              <a:gd name="connsiteX1" fmla="*/ 156971 w 156971"/>
              <a:gd name="connsiteY1" fmla="*/ 16764 h 33528"/>
            </a:gdLst>
            <a:ahLst/>
            <a:cxnLst>
              <a:cxn ang="0">
                <a:pos x="connsiteX0" y="connsiteY0"/>
              </a:cxn>
              <a:cxn ang="1">
                <a:pos x="connsiteX1" y="connsiteY1"/>
              </a:cxn>
            </a:cxnLst>
            <a:rect l="l" t="t" r="r" b="b"/>
            <a:pathLst>
              <a:path w="156971" h="33528">
                <a:moveTo>
                  <a:pt x="0" y="16764"/>
                </a:moveTo>
                <a:lnTo>
                  <a:pt x="156971" y="16764"/>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25511" y="3916679"/>
            <a:ext cx="158495" cy="65532"/>
          </a:xfrm>
          <a:custGeom>
            <a:avLst/>
            <a:gdLst>
              <a:gd name="connsiteX0" fmla="*/ 0 w 158495"/>
              <a:gd name="connsiteY0" fmla="*/ 0 h 65532"/>
              <a:gd name="connsiteX1" fmla="*/ 158495 w 158495"/>
              <a:gd name="connsiteY1" fmla="*/ 0 h 65532"/>
              <a:gd name="connsiteX2" fmla="*/ 158495 w 158495"/>
              <a:gd name="connsiteY2" fmla="*/ 65532 h 65532"/>
              <a:gd name="connsiteX3" fmla="*/ 0 w 158495"/>
              <a:gd name="connsiteY3" fmla="*/ 65532 h 65532"/>
              <a:gd name="connsiteX4" fmla="*/ 0 w 158495"/>
              <a:gd name="connsiteY4" fmla="*/ 0 h 65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5" h="65532">
                <a:moveTo>
                  <a:pt x="0" y="0"/>
                </a:moveTo>
                <a:lnTo>
                  <a:pt x="158495" y="0"/>
                </a:lnTo>
                <a:lnTo>
                  <a:pt x="158495" y="65532"/>
                </a:lnTo>
                <a:lnTo>
                  <a:pt x="0" y="65532"/>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414272" y="3176016"/>
            <a:ext cx="156972" cy="806195"/>
          </a:xfrm>
          <a:custGeom>
            <a:avLst/>
            <a:gdLst>
              <a:gd name="connsiteX0" fmla="*/ 0 w 156972"/>
              <a:gd name="connsiteY0" fmla="*/ 0 h 806195"/>
              <a:gd name="connsiteX1" fmla="*/ 156972 w 156972"/>
              <a:gd name="connsiteY1" fmla="*/ 0 h 806195"/>
              <a:gd name="connsiteX2" fmla="*/ 156972 w 156972"/>
              <a:gd name="connsiteY2" fmla="*/ 806195 h 806195"/>
              <a:gd name="connsiteX3" fmla="*/ 0 w 156972"/>
              <a:gd name="connsiteY3" fmla="*/ 806195 h 806195"/>
              <a:gd name="connsiteX4" fmla="*/ 0 w 156972"/>
              <a:gd name="connsiteY4" fmla="*/ 0 h 8061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806195">
                <a:moveTo>
                  <a:pt x="0" y="0"/>
                </a:moveTo>
                <a:lnTo>
                  <a:pt x="156972" y="0"/>
                </a:lnTo>
                <a:lnTo>
                  <a:pt x="156972" y="806195"/>
                </a:lnTo>
                <a:lnTo>
                  <a:pt x="0" y="806195"/>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115311" y="3668267"/>
            <a:ext cx="156972" cy="313944"/>
          </a:xfrm>
          <a:custGeom>
            <a:avLst/>
            <a:gdLst>
              <a:gd name="connsiteX0" fmla="*/ 0 w 156972"/>
              <a:gd name="connsiteY0" fmla="*/ 0 h 313944"/>
              <a:gd name="connsiteX1" fmla="*/ 156972 w 156972"/>
              <a:gd name="connsiteY1" fmla="*/ 0 h 313944"/>
              <a:gd name="connsiteX2" fmla="*/ 156972 w 156972"/>
              <a:gd name="connsiteY2" fmla="*/ 313944 h 313944"/>
              <a:gd name="connsiteX3" fmla="*/ 0 w 156972"/>
              <a:gd name="connsiteY3" fmla="*/ 313944 h 313944"/>
              <a:gd name="connsiteX4" fmla="*/ 0 w 156972"/>
              <a:gd name="connsiteY4" fmla="*/ 0 h 3139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313944">
                <a:moveTo>
                  <a:pt x="0" y="0"/>
                </a:moveTo>
                <a:lnTo>
                  <a:pt x="156972" y="0"/>
                </a:lnTo>
                <a:lnTo>
                  <a:pt x="156972" y="313944"/>
                </a:lnTo>
                <a:lnTo>
                  <a:pt x="0" y="313944"/>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816351" y="3171444"/>
            <a:ext cx="158496" cy="810767"/>
          </a:xfrm>
          <a:custGeom>
            <a:avLst/>
            <a:gdLst>
              <a:gd name="connsiteX0" fmla="*/ 0 w 158496"/>
              <a:gd name="connsiteY0" fmla="*/ 0 h 810767"/>
              <a:gd name="connsiteX1" fmla="*/ 158496 w 158496"/>
              <a:gd name="connsiteY1" fmla="*/ 0 h 810767"/>
              <a:gd name="connsiteX2" fmla="*/ 158496 w 158496"/>
              <a:gd name="connsiteY2" fmla="*/ 810767 h 810767"/>
              <a:gd name="connsiteX3" fmla="*/ 0 w 158496"/>
              <a:gd name="connsiteY3" fmla="*/ 810767 h 810767"/>
              <a:gd name="connsiteX4" fmla="*/ 0 w 158496"/>
              <a:gd name="connsiteY4" fmla="*/ 0 h 81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810767">
                <a:moveTo>
                  <a:pt x="0" y="0"/>
                </a:moveTo>
                <a:lnTo>
                  <a:pt x="158496" y="0"/>
                </a:lnTo>
                <a:lnTo>
                  <a:pt x="158496" y="810767"/>
                </a:lnTo>
                <a:lnTo>
                  <a:pt x="0" y="810767"/>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518915" y="3738371"/>
            <a:ext cx="156972" cy="243840"/>
          </a:xfrm>
          <a:custGeom>
            <a:avLst/>
            <a:gdLst>
              <a:gd name="connsiteX0" fmla="*/ 0 w 156972"/>
              <a:gd name="connsiteY0" fmla="*/ 0 h 243840"/>
              <a:gd name="connsiteX1" fmla="*/ 156972 w 156972"/>
              <a:gd name="connsiteY1" fmla="*/ 0 h 243840"/>
              <a:gd name="connsiteX2" fmla="*/ 156972 w 156972"/>
              <a:gd name="connsiteY2" fmla="*/ 243840 h 243840"/>
              <a:gd name="connsiteX3" fmla="*/ 0 w 156972"/>
              <a:gd name="connsiteY3" fmla="*/ 243840 h 243840"/>
              <a:gd name="connsiteX4" fmla="*/ 0 w 156972"/>
              <a:gd name="connsiteY4" fmla="*/ 0 h 243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243840">
                <a:moveTo>
                  <a:pt x="0" y="0"/>
                </a:moveTo>
                <a:lnTo>
                  <a:pt x="156972" y="0"/>
                </a:lnTo>
                <a:lnTo>
                  <a:pt x="156972" y="243840"/>
                </a:lnTo>
                <a:lnTo>
                  <a:pt x="0" y="243840"/>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4219955" y="3957828"/>
            <a:ext cx="156972" cy="24384"/>
          </a:xfrm>
          <a:custGeom>
            <a:avLst/>
            <a:gdLst>
              <a:gd name="connsiteX0" fmla="*/ 0 w 156972"/>
              <a:gd name="connsiteY0" fmla="*/ 12192 h 24384"/>
              <a:gd name="connsiteX1" fmla="*/ 156972 w 156972"/>
              <a:gd name="connsiteY1" fmla="*/ 12192 h 24384"/>
            </a:gdLst>
            <a:ahLst/>
            <a:cxnLst>
              <a:cxn ang="0">
                <a:pos x="connsiteX0" y="connsiteY0"/>
              </a:cxn>
              <a:cxn ang="1">
                <a:pos x="connsiteX1" y="connsiteY1"/>
              </a:cxn>
            </a:cxnLst>
            <a:rect l="l" t="t" r="r" b="b"/>
            <a:pathLst>
              <a:path w="156972" h="24384">
                <a:moveTo>
                  <a:pt x="0" y="12192"/>
                </a:moveTo>
                <a:lnTo>
                  <a:pt x="156972" y="12192"/>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4920996" y="3681984"/>
            <a:ext cx="156971" cy="300227"/>
          </a:xfrm>
          <a:custGeom>
            <a:avLst/>
            <a:gdLst>
              <a:gd name="connsiteX0" fmla="*/ 0 w 156971"/>
              <a:gd name="connsiteY0" fmla="*/ 0 h 300227"/>
              <a:gd name="connsiteX1" fmla="*/ 156971 w 156971"/>
              <a:gd name="connsiteY1" fmla="*/ 0 h 300227"/>
              <a:gd name="connsiteX2" fmla="*/ 156971 w 156971"/>
              <a:gd name="connsiteY2" fmla="*/ 300227 h 300227"/>
              <a:gd name="connsiteX3" fmla="*/ 0 w 156971"/>
              <a:gd name="connsiteY3" fmla="*/ 300227 h 300227"/>
              <a:gd name="connsiteX4" fmla="*/ 0 w 156971"/>
              <a:gd name="connsiteY4" fmla="*/ 0 h 300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300227">
                <a:moveTo>
                  <a:pt x="0" y="0"/>
                </a:moveTo>
                <a:lnTo>
                  <a:pt x="156971" y="0"/>
                </a:lnTo>
                <a:lnTo>
                  <a:pt x="156971" y="300227"/>
                </a:lnTo>
                <a:lnTo>
                  <a:pt x="0" y="300227"/>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622035" y="3861815"/>
            <a:ext cx="156972" cy="120396"/>
          </a:xfrm>
          <a:custGeom>
            <a:avLst/>
            <a:gdLst>
              <a:gd name="connsiteX0" fmla="*/ 0 w 156972"/>
              <a:gd name="connsiteY0" fmla="*/ 0 h 120396"/>
              <a:gd name="connsiteX1" fmla="*/ 156972 w 156972"/>
              <a:gd name="connsiteY1" fmla="*/ 0 h 120396"/>
              <a:gd name="connsiteX2" fmla="*/ 156972 w 156972"/>
              <a:gd name="connsiteY2" fmla="*/ 120396 h 120396"/>
              <a:gd name="connsiteX3" fmla="*/ 0 w 156972"/>
              <a:gd name="connsiteY3" fmla="*/ 120396 h 120396"/>
              <a:gd name="connsiteX4" fmla="*/ 0 w 156972"/>
              <a:gd name="connsiteY4" fmla="*/ 0 h 1203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20396">
                <a:moveTo>
                  <a:pt x="0" y="0"/>
                </a:moveTo>
                <a:lnTo>
                  <a:pt x="156972" y="0"/>
                </a:lnTo>
                <a:lnTo>
                  <a:pt x="156972" y="120396"/>
                </a:lnTo>
                <a:lnTo>
                  <a:pt x="0" y="12039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323076" y="3965447"/>
            <a:ext cx="156971" cy="16764"/>
          </a:xfrm>
          <a:custGeom>
            <a:avLst/>
            <a:gdLst>
              <a:gd name="connsiteX0" fmla="*/ 0 w 156971"/>
              <a:gd name="connsiteY0" fmla="*/ 8382 h 16764"/>
              <a:gd name="connsiteX1" fmla="*/ 156971 w 156971"/>
              <a:gd name="connsiteY1" fmla="*/ 8382 h 16764"/>
            </a:gdLst>
            <a:ahLst/>
            <a:cxnLst>
              <a:cxn ang="0">
                <a:pos x="connsiteX0" y="connsiteY0"/>
              </a:cxn>
              <a:cxn ang="1">
                <a:pos x="connsiteX1" y="connsiteY1"/>
              </a:cxn>
            </a:cxnLst>
            <a:rect l="l" t="t" r="r" b="b"/>
            <a:pathLst>
              <a:path w="156971" h="16764">
                <a:moveTo>
                  <a:pt x="0" y="8382"/>
                </a:moveTo>
                <a:lnTo>
                  <a:pt x="156971" y="8382"/>
                </a:lnTo>
              </a:path>
            </a:pathLst>
          </a:custGeom>
          <a:ln w="127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024116" y="3907535"/>
            <a:ext cx="156971" cy="74676"/>
          </a:xfrm>
          <a:custGeom>
            <a:avLst/>
            <a:gdLst>
              <a:gd name="connsiteX0" fmla="*/ 0 w 156971"/>
              <a:gd name="connsiteY0" fmla="*/ 0 h 74676"/>
              <a:gd name="connsiteX1" fmla="*/ 156971 w 156971"/>
              <a:gd name="connsiteY1" fmla="*/ 0 h 74676"/>
              <a:gd name="connsiteX2" fmla="*/ 156971 w 156971"/>
              <a:gd name="connsiteY2" fmla="*/ 74676 h 74676"/>
              <a:gd name="connsiteX3" fmla="*/ 0 w 156971"/>
              <a:gd name="connsiteY3" fmla="*/ 74676 h 74676"/>
              <a:gd name="connsiteX4" fmla="*/ 0 w 156971"/>
              <a:gd name="connsiteY4" fmla="*/ 0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74676">
                <a:moveTo>
                  <a:pt x="0" y="0"/>
                </a:moveTo>
                <a:lnTo>
                  <a:pt x="156971" y="0"/>
                </a:lnTo>
                <a:lnTo>
                  <a:pt x="156971" y="74676"/>
                </a:lnTo>
                <a:lnTo>
                  <a:pt x="0" y="7467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7725156" y="3893820"/>
            <a:ext cx="158495" cy="88391"/>
          </a:xfrm>
          <a:custGeom>
            <a:avLst/>
            <a:gdLst>
              <a:gd name="connsiteX0" fmla="*/ 0 w 158495"/>
              <a:gd name="connsiteY0" fmla="*/ 0 h 88391"/>
              <a:gd name="connsiteX1" fmla="*/ 158495 w 158495"/>
              <a:gd name="connsiteY1" fmla="*/ 0 h 88391"/>
              <a:gd name="connsiteX2" fmla="*/ 158495 w 158495"/>
              <a:gd name="connsiteY2" fmla="*/ 88391 h 88391"/>
              <a:gd name="connsiteX3" fmla="*/ 0 w 158495"/>
              <a:gd name="connsiteY3" fmla="*/ 88391 h 88391"/>
              <a:gd name="connsiteX4" fmla="*/ 0 w 158495"/>
              <a:gd name="connsiteY4" fmla="*/ 0 h 88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5" h="88391">
                <a:moveTo>
                  <a:pt x="0" y="0"/>
                </a:moveTo>
                <a:lnTo>
                  <a:pt x="158495" y="0"/>
                </a:lnTo>
                <a:lnTo>
                  <a:pt x="158495" y="88391"/>
                </a:lnTo>
                <a:lnTo>
                  <a:pt x="0" y="88391"/>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036066" y="3975861"/>
            <a:ext cx="7026147" cy="21844"/>
          </a:xfrm>
          <a:custGeom>
            <a:avLst/>
            <a:gdLst>
              <a:gd name="connsiteX0" fmla="*/ 6350 w 7026147"/>
              <a:gd name="connsiteY0" fmla="*/ 6350 h 21844"/>
              <a:gd name="connsiteX1" fmla="*/ 7019798 w 7026147"/>
              <a:gd name="connsiteY1" fmla="*/ 6350 h 21844"/>
            </a:gdLst>
            <a:ahLst/>
            <a:cxnLst>
              <a:cxn ang="0">
                <a:pos x="connsiteX0" y="connsiteY0"/>
              </a:cxn>
              <a:cxn ang="1">
                <a:pos x="connsiteX1" y="connsiteY1"/>
              </a:cxn>
            </a:cxnLst>
            <a:rect l="l" t="t" r="r" b="b"/>
            <a:pathLst>
              <a:path w="7026147" h="21844">
                <a:moveTo>
                  <a:pt x="6350" y="6350"/>
                </a:moveTo>
                <a:lnTo>
                  <a:pt x="7019798"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7367016" y="258013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7367016" y="2849879"/>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9" name="TextBox 1"/>
          <p:cNvSpPr txBox="1"/>
          <p:nvPr/>
        </p:nvSpPr>
        <p:spPr>
          <a:xfrm>
            <a:off x="1079500" y="34798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F08E35"/>
                </a:solidFill>
                <a:latin typeface="Microsoft YaHei UI" pitchFamily="18" charset="0"/>
                <a:cs typeface="Microsoft YaHei UI" pitchFamily="18" charset="0"/>
              </a:rPr>
              <a:t>8.9%</a:t>
            </a:r>
          </a:p>
        </p:txBody>
      </p:sp>
      <p:sp>
        <p:nvSpPr>
          <p:cNvPr id="30" name="TextBox 1"/>
          <p:cNvSpPr txBox="1"/>
          <p:nvPr/>
        </p:nvSpPr>
        <p:spPr>
          <a:xfrm>
            <a:off x="1358900" y="29210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55BC38"/>
                </a:solidFill>
                <a:latin typeface="Microsoft YaHei UI" pitchFamily="18" charset="0"/>
                <a:cs typeface="Microsoft YaHei UI" pitchFamily="18" charset="0"/>
              </a:rPr>
              <a:t>28.8%</a:t>
            </a:r>
          </a:p>
        </p:txBody>
      </p:sp>
      <p:sp>
        <p:nvSpPr>
          <p:cNvPr id="31" name="TextBox 1"/>
          <p:cNvSpPr txBox="1"/>
          <p:nvPr/>
        </p:nvSpPr>
        <p:spPr>
          <a:xfrm>
            <a:off x="2057400" y="3416300"/>
            <a:ext cx="711200" cy="190500"/>
          </a:xfrm>
          <a:prstGeom prst="rect">
            <a:avLst/>
          </a:prstGeom>
          <a:noFill/>
        </p:spPr>
        <p:txBody>
          <a:bodyPr wrap="none" lIns="0" tIns="0" rIns="0" rtlCol="0">
            <a:spAutoFit/>
          </a:bodyPr>
          <a:lstStyle/>
          <a:p>
            <a:pPr>
              <a:lnSpc>
                <a:spcPts val="1500"/>
              </a:lnSpc>
              <a:tabLst/>
            </a:pPr>
            <a:r>
              <a:rPr lang="en-US" altLang="zh-CN" sz="996" dirty="0" smtClean="0">
                <a:solidFill>
                  <a:srgbClr val="55BC38"/>
                </a:solidFill>
                <a:latin typeface="Microsoft YaHei UI" pitchFamily="18" charset="0"/>
                <a:cs typeface="Microsoft YaHei UI" pitchFamily="18" charset="0"/>
              </a:rPr>
              <a:t>11.2%</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9.9%</a:t>
            </a:r>
          </a:p>
        </p:txBody>
      </p:sp>
      <p:sp>
        <p:nvSpPr>
          <p:cNvPr id="1024" name="TextBox 1"/>
          <p:cNvSpPr txBox="1"/>
          <p:nvPr/>
        </p:nvSpPr>
        <p:spPr>
          <a:xfrm>
            <a:off x="2755900" y="29210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55BC38"/>
                </a:solidFill>
                <a:latin typeface="Microsoft YaHei UI" pitchFamily="18" charset="0"/>
                <a:cs typeface="Microsoft YaHei UI" pitchFamily="18" charset="0"/>
              </a:rPr>
              <a:t>28.9%</a:t>
            </a:r>
          </a:p>
        </p:txBody>
      </p:sp>
      <p:sp>
        <p:nvSpPr>
          <p:cNvPr id="1025" name="TextBox 1"/>
          <p:cNvSpPr txBox="1"/>
          <p:nvPr/>
        </p:nvSpPr>
        <p:spPr>
          <a:xfrm>
            <a:off x="3187700" y="3479800"/>
            <a:ext cx="596900" cy="190500"/>
          </a:xfrm>
          <a:prstGeom prst="rect">
            <a:avLst/>
          </a:prstGeom>
          <a:noFill/>
        </p:spPr>
        <p:txBody>
          <a:bodyPr wrap="none" lIns="0" tIns="0" rIns="0" rtlCol="0">
            <a:spAutoFit/>
          </a:bodyPr>
          <a:lstStyle/>
          <a:p>
            <a:pPr>
              <a:lnSpc>
                <a:spcPts val="1500"/>
              </a:lnSpc>
              <a:tabLst/>
            </a:pPr>
            <a:r>
              <a:rPr lang="en-US" altLang="zh-CN" sz="996" dirty="0" smtClean="0">
                <a:solidFill>
                  <a:srgbClr val="F08E35"/>
                </a:solidFill>
                <a:latin typeface="Microsoft YaHei UI" pitchFamily="18" charset="0"/>
                <a:cs typeface="Microsoft YaHei UI" pitchFamily="18" charset="0"/>
              </a:rPr>
              <a:t>7.8%</a:t>
            </a:r>
            <a:r>
              <a:rPr lang="en-US" altLang="zh-CN" sz="996" dirty="0" smtClean="0">
                <a:solidFill>
                  <a:srgbClr val="55BC38"/>
                </a:solidFill>
                <a:latin typeface="Microsoft YaHei UI" pitchFamily="18" charset="0"/>
                <a:cs typeface="Microsoft YaHei UI" pitchFamily="18" charset="0"/>
              </a:rPr>
              <a:t>8.7%</a:t>
            </a:r>
          </a:p>
        </p:txBody>
      </p:sp>
      <p:sp>
        <p:nvSpPr>
          <p:cNvPr id="1026" name="TextBox 1"/>
          <p:cNvSpPr txBox="1"/>
          <p:nvPr/>
        </p:nvSpPr>
        <p:spPr>
          <a:xfrm>
            <a:off x="3886200" y="3695700"/>
            <a:ext cx="596900" cy="165100"/>
          </a:xfrm>
          <a:prstGeom prst="rect">
            <a:avLst/>
          </a:prstGeom>
          <a:noFill/>
        </p:spPr>
        <p:txBody>
          <a:bodyPr wrap="none" lIns="0" tIns="0" rIns="0" rtlCol="0">
            <a:spAutoFit/>
          </a:bodyPr>
          <a:lstStyle/>
          <a:p>
            <a:pPr>
              <a:lnSpc>
                <a:spcPts val="1300"/>
              </a:lnSpc>
              <a:tabLst/>
            </a:pPr>
            <a:r>
              <a:rPr lang="en-US" altLang="zh-CN" sz="998" dirty="0" smtClean="0">
                <a:solidFill>
                  <a:srgbClr val="F08E35"/>
                </a:solidFill>
                <a:latin typeface="Microsoft YaHei UI" pitchFamily="18" charset="0"/>
                <a:cs typeface="Microsoft YaHei UI" pitchFamily="18" charset="0"/>
              </a:rPr>
              <a:t>0.7%</a:t>
            </a:r>
            <a:r>
              <a:rPr lang="en-US" altLang="zh-CN" sz="996" dirty="0" smtClean="0">
                <a:solidFill>
                  <a:srgbClr val="55BC38"/>
                </a:solidFill>
                <a:latin typeface="Microsoft YaHei UI" pitchFamily="18" charset="0"/>
                <a:cs typeface="Microsoft YaHei UI" pitchFamily="18" charset="0"/>
              </a:rPr>
              <a:t>0.9%</a:t>
            </a:r>
          </a:p>
        </p:txBody>
      </p:sp>
      <p:sp>
        <p:nvSpPr>
          <p:cNvPr id="1028" name="TextBox 1"/>
          <p:cNvSpPr txBox="1"/>
          <p:nvPr/>
        </p:nvSpPr>
        <p:spPr>
          <a:xfrm>
            <a:off x="4597400" y="3429000"/>
            <a:ext cx="635000" cy="368300"/>
          </a:xfrm>
          <a:prstGeom prst="rect">
            <a:avLst/>
          </a:prstGeom>
          <a:noFill/>
        </p:spPr>
        <p:txBody>
          <a:bodyPr wrap="none" lIns="0" tIns="0" rIns="0" rtlCol="0">
            <a:spAutoFit/>
          </a:bodyPr>
          <a:lstStyle/>
          <a:p>
            <a:pPr>
              <a:lnSpc>
                <a:spcPts val="1300"/>
              </a:lnSpc>
              <a:tabLst>
                <a:tab pos="2667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10.7%</a:t>
            </a:r>
          </a:p>
          <a:p>
            <a:pPr>
              <a:lnSpc>
                <a:spcPts val="1600"/>
              </a:lnSpc>
              <a:tabLst>
                <a:tab pos="266700" algn="l"/>
              </a:tabLst>
            </a:pPr>
            <a:r>
              <a:rPr lang="en-US" altLang="zh-CN" sz="996" dirty="0" smtClean="0">
                <a:solidFill>
                  <a:srgbClr val="F08E35"/>
                </a:solidFill>
                <a:latin typeface="Microsoft YaHei UI" pitchFamily="18" charset="0"/>
                <a:cs typeface="Microsoft YaHei UI" pitchFamily="18" charset="0"/>
              </a:rPr>
              <a:t>3.4%</a:t>
            </a:r>
          </a:p>
        </p:txBody>
      </p:sp>
      <p:sp>
        <p:nvSpPr>
          <p:cNvPr id="1029" name="TextBox 1"/>
          <p:cNvSpPr txBox="1"/>
          <p:nvPr/>
        </p:nvSpPr>
        <p:spPr>
          <a:xfrm>
            <a:off x="5295900" y="3594100"/>
            <a:ext cx="596900" cy="165100"/>
          </a:xfrm>
          <a:prstGeom prst="rect">
            <a:avLst/>
          </a:prstGeom>
          <a:noFill/>
        </p:spPr>
        <p:txBody>
          <a:bodyPr wrap="none" lIns="0" tIns="0" rIns="0" rtlCol="0">
            <a:spAutoFit/>
          </a:bodyPr>
          <a:lstStyle/>
          <a:p>
            <a:pPr>
              <a:lnSpc>
                <a:spcPts val="1300"/>
              </a:lnSpc>
              <a:tabLst/>
            </a:pPr>
            <a:r>
              <a:rPr lang="en-US" altLang="zh-CN" sz="996" dirty="0" smtClean="0">
                <a:solidFill>
                  <a:srgbClr val="F08E35"/>
                </a:solidFill>
                <a:latin typeface="Microsoft YaHei UI" pitchFamily="18" charset="0"/>
                <a:cs typeface="Microsoft YaHei UI" pitchFamily="18" charset="0"/>
              </a:rPr>
              <a:t>4.6%</a:t>
            </a:r>
            <a:r>
              <a:rPr lang="en-US" altLang="zh-CN" sz="996" dirty="0" smtClean="0">
                <a:solidFill>
                  <a:srgbClr val="55BC38"/>
                </a:solidFill>
                <a:latin typeface="Microsoft YaHei UI" pitchFamily="18" charset="0"/>
                <a:cs typeface="Microsoft YaHei UI" pitchFamily="18" charset="0"/>
              </a:rPr>
              <a:t>4.3%</a:t>
            </a:r>
          </a:p>
        </p:txBody>
      </p:sp>
      <p:sp>
        <p:nvSpPr>
          <p:cNvPr id="1030" name="TextBox 1"/>
          <p:cNvSpPr txBox="1"/>
          <p:nvPr/>
        </p:nvSpPr>
        <p:spPr>
          <a:xfrm>
            <a:off x="5994400" y="3644900"/>
            <a:ext cx="1993900" cy="228600"/>
          </a:xfrm>
          <a:prstGeom prst="rect">
            <a:avLst/>
          </a:prstGeom>
          <a:noFill/>
        </p:spPr>
        <p:txBody>
          <a:bodyPr wrap="none" lIns="0" tIns="0" rIns="0" rtlCol="0">
            <a:spAutoFit/>
          </a:bodyPr>
          <a:lstStyle/>
          <a:p>
            <a:pPr>
              <a:lnSpc>
                <a:spcPts val="1800"/>
              </a:lnSpc>
              <a:tabLst/>
            </a:pPr>
            <a:r>
              <a:rPr lang="en-US" altLang="zh-CN" sz="996" dirty="0" smtClean="0">
                <a:solidFill>
                  <a:srgbClr val="F08E35"/>
                </a:solidFill>
                <a:latin typeface="Microsoft YaHei UI" pitchFamily="18" charset="0"/>
                <a:cs typeface="Microsoft YaHei UI" pitchFamily="18" charset="0"/>
              </a:rPr>
              <a:t>1.0%</a:t>
            </a:r>
            <a:r>
              <a:rPr lang="en-US" altLang="zh-CN" sz="996" dirty="0" smtClean="0">
                <a:solidFill>
                  <a:srgbClr val="55BC38"/>
                </a:solidFill>
                <a:latin typeface="Microsoft YaHei UI" pitchFamily="18" charset="0"/>
                <a:cs typeface="Microsoft YaHei UI" pitchFamily="18" charset="0"/>
              </a:rPr>
              <a:t>0.6%</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1.2%</a:t>
            </a:r>
            <a:r>
              <a:rPr lang="en-US" altLang="zh-CN" sz="996" dirty="0" smtClean="0">
                <a:solidFill>
                  <a:srgbClr val="55BC38"/>
                </a:solidFill>
                <a:latin typeface="Microsoft YaHei UI" pitchFamily="18" charset="0"/>
                <a:cs typeface="Microsoft YaHei UI" pitchFamily="18" charset="0"/>
              </a:rPr>
              <a:t>2.7%</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2.3%</a:t>
            </a:r>
            <a:r>
              <a:rPr lang="en-US" altLang="zh-CN" sz="996" dirty="0" smtClean="0">
                <a:solidFill>
                  <a:srgbClr val="55BC38"/>
                </a:solidFill>
                <a:latin typeface="Microsoft YaHei UI" pitchFamily="18" charset="0"/>
                <a:cs typeface="Microsoft YaHei UI" pitchFamily="18" charset="0"/>
              </a:rPr>
              <a:t>3.1%</a:t>
            </a:r>
          </a:p>
        </p:txBody>
      </p:sp>
      <p:sp>
        <p:nvSpPr>
          <p:cNvPr id="1031" name="TextBox 1"/>
          <p:cNvSpPr txBox="1"/>
          <p:nvPr/>
        </p:nvSpPr>
        <p:spPr>
          <a:xfrm>
            <a:off x="11303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潮流女装</a:t>
            </a:r>
          </a:p>
        </p:txBody>
      </p:sp>
      <p:sp>
        <p:nvSpPr>
          <p:cNvPr id="1032" name="TextBox 1"/>
          <p:cNvSpPr txBox="1"/>
          <p:nvPr/>
        </p:nvSpPr>
        <p:spPr>
          <a:xfrm>
            <a:off x="18415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运动户外</a:t>
            </a:r>
          </a:p>
        </p:txBody>
      </p:sp>
      <p:sp>
        <p:nvSpPr>
          <p:cNvPr id="1033" name="TextBox 1"/>
          <p:cNvSpPr txBox="1"/>
          <p:nvPr/>
        </p:nvSpPr>
        <p:spPr>
          <a:xfrm>
            <a:off x="25400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牛仔休闲</a:t>
            </a:r>
          </a:p>
        </p:txBody>
      </p:sp>
      <p:sp>
        <p:nvSpPr>
          <p:cNvPr id="1034" name="TextBox 1"/>
          <p:cNvSpPr txBox="1"/>
          <p:nvPr/>
        </p:nvSpPr>
        <p:spPr>
          <a:xfrm>
            <a:off x="33655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鞋履</a:t>
            </a:r>
          </a:p>
        </p:txBody>
      </p:sp>
      <p:sp>
        <p:nvSpPr>
          <p:cNvPr id="1035" name="TextBox 1"/>
          <p:cNvSpPr txBox="1"/>
          <p:nvPr/>
        </p:nvSpPr>
        <p:spPr>
          <a:xfrm>
            <a:off x="40640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配饰</a:t>
            </a:r>
          </a:p>
        </p:txBody>
      </p:sp>
      <p:sp>
        <p:nvSpPr>
          <p:cNvPr id="1036" name="TextBox 1"/>
          <p:cNvSpPr txBox="1"/>
          <p:nvPr/>
        </p:nvSpPr>
        <p:spPr>
          <a:xfrm>
            <a:off x="46355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成熟女装</a:t>
            </a:r>
          </a:p>
        </p:txBody>
      </p:sp>
      <p:sp>
        <p:nvSpPr>
          <p:cNvPr id="1037" name="TextBox 1"/>
          <p:cNvSpPr txBox="1"/>
          <p:nvPr/>
        </p:nvSpPr>
        <p:spPr>
          <a:xfrm>
            <a:off x="53467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商务男装</a:t>
            </a:r>
          </a:p>
        </p:txBody>
      </p:sp>
      <p:sp>
        <p:nvSpPr>
          <p:cNvPr id="1038" name="TextBox 1"/>
          <p:cNvSpPr txBox="1"/>
          <p:nvPr/>
        </p:nvSpPr>
        <p:spPr>
          <a:xfrm>
            <a:off x="61722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童装</a:t>
            </a:r>
          </a:p>
        </p:txBody>
      </p:sp>
      <p:sp>
        <p:nvSpPr>
          <p:cNvPr id="1039" name="TextBox 1"/>
          <p:cNvSpPr txBox="1"/>
          <p:nvPr/>
        </p:nvSpPr>
        <p:spPr>
          <a:xfrm>
            <a:off x="67437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潮流男装</a:t>
            </a:r>
          </a:p>
        </p:txBody>
      </p:sp>
      <p:sp>
        <p:nvSpPr>
          <p:cNvPr id="1040" name="TextBox 1"/>
          <p:cNvSpPr txBox="1"/>
          <p:nvPr/>
        </p:nvSpPr>
        <p:spPr>
          <a:xfrm>
            <a:off x="75692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内衣</a:t>
            </a:r>
          </a:p>
        </p:txBody>
      </p:sp>
      <p:sp>
        <p:nvSpPr>
          <p:cNvPr id="1041" name="TextBox 1"/>
          <p:cNvSpPr txBox="1"/>
          <p:nvPr/>
        </p:nvSpPr>
        <p:spPr>
          <a:xfrm>
            <a:off x="393700" y="254000"/>
            <a:ext cx="8331200" cy="2425700"/>
          </a:xfrm>
          <a:prstGeom prst="rect">
            <a:avLst/>
          </a:prstGeom>
          <a:noFill/>
        </p:spPr>
        <p:txBody>
          <a:bodyPr wrap="none" lIns="0" tIns="0" rIns="0" rtlCol="0">
            <a:spAutoFit/>
          </a:bodyPr>
          <a:lstStyle/>
          <a:p>
            <a:pPr>
              <a:lnSpc>
                <a:spcPts val="1400"/>
              </a:lnSpc>
              <a:tabLst>
                <a:tab pos="241300" algn="l"/>
                <a:tab pos="1358900" algn="l"/>
                <a:tab pos="1765300" algn="l"/>
                <a:tab pos="7073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1358900" algn="l"/>
                <a:tab pos="1765300" algn="l"/>
                <a:tab pos="7073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广州用户的运动户外类店铺客流量占服装服饰类整体客流的</a:t>
            </a:r>
            <a:r>
              <a:rPr lang="en-US" altLang="zh-CN" sz="1403" b="1" dirty="0" smtClean="0">
                <a:solidFill>
                  <a:srgbClr val="1B88EA"/>
                </a:solidFill>
                <a:latin typeface="Tahoma" pitchFamily="18" charset="0"/>
                <a:cs typeface="Tahoma" pitchFamily="18" charset="0"/>
              </a:rPr>
              <a:t>60%</a:t>
            </a:r>
            <a:r>
              <a:rPr lang="en-US" altLang="zh-CN" sz="1403" b="1" dirty="0" smtClean="0">
                <a:solidFill>
                  <a:srgbClr val="1B88EA"/>
                </a:solidFill>
                <a:latin typeface="Microsoft YaHei UI" pitchFamily="18" charset="0"/>
                <a:cs typeface="Microsoft YaHei UI" pitchFamily="18" charset="0"/>
              </a:rPr>
              <a:t>，而上海的潮流女装和牛仔休闲类客流</a:t>
            </a:r>
          </a:p>
          <a:p>
            <a:pPr>
              <a:lnSpc>
                <a:spcPts val="2000"/>
              </a:lnSpc>
              <a:tabLst>
                <a:tab pos="241300" algn="l"/>
                <a:tab pos="1358900" algn="l"/>
                <a:tab pos="1765300" algn="l"/>
                <a:tab pos="70739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量接近</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成，可以看出，广州人爱运动，上海人爱时尚、更休闲</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358900" algn="l"/>
                <a:tab pos="1765300" algn="l"/>
                <a:tab pos="7073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2014年11月广州&amp;上海移动智能终端用户线下店铺服装服饰类客流量分布</a:t>
            </a:r>
          </a:p>
          <a:p>
            <a:pPr>
              <a:lnSpc>
                <a:spcPts val="1000"/>
              </a:lnSpc>
            </a:pPr>
            <a:endParaRPr lang="en-US" altLang="zh-CN" dirty="0" smtClean="0"/>
          </a:p>
          <a:p>
            <a:pPr>
              <a:lnSpc>
                <a:spcPts val="1000"/>
              </a:lnSpc>
            </a:pPr>
            <a:endParaRPr lang="en-US" altLang="zh-CN" dirty="0" smtClean="0"/>
          </a:p>
          <a:p>
            <a:pPr>
              <a:lnSpc>
                <a:spcPts val="2000"/>
              </a:lnSpc>
              <a:tabLst>
                <a:tab pos="241300" algn="l"/>
                <a:tab pos="1358900" algn="l"/>
                <a:tab pos="1765300" algn="l"/>
                <a:tab pos="7073900" algn="l"/>
              </a:tabLst>
            </a:pPr>
            <a:r>
              <a:rPr lang="en-US" altLang="zh-CN" dirty="0" smtClean="0"/>
              <a:t>		</a:t>
            </a:r>
            <a:r>
              <a:rPr lang="en-US" altLang="zh-CN" sz="996" dirty="0" smtClean="0">
                <a:solidFill>
                  <a:srgbClr val="F08E35"/>
                </a:solidFill>
                <a:latin typeface="Microsoft YaHei UI" pitchFamily="18" charset="0"/>
                <a:cs typeface="Microsoft YaHei UI" pitchFamily="18" charset="0"/>
              </a:rPr>
              <a:t>60.1%</a:t>
            </a:r>
          </a:p>
          <a:p>
            <a:pPr>
              <a:lnSpc>
                <a:spcPts val="1000"/>
              </a:lnSpc>
            </a:pPr>
            <a:endParaRPr lang="en-US" altLang="zh-CN" dirty="0" smtClean="0"/>
          </a:p>
          <a:p>
            <a:pPr>
              <a:lnSpc>
                <a:spcPts val="1000"/>
              </a:lnSpc>
            </a:pPr>
            <a:endParaRPr lang="en-US" altLang="zh-CN" dirty="0" smtClean="0"/>
          </a:p>
          <a:p>
            <a:pPr>
              <a:lnSpc>
                <a:spcPts val="1700"/>
              </a:lnSpc>
              <a:tabLst>
                <a:tab pos="241300" algn="l"/>
                <a:tab pos="1358900" algn="l"/>
                <a:tab pos="1765300" algn="l"/>
                <a:tab pos="7073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p:txBody>
      </p:sp>
      <p:sp>
        <p:nvSpPr>
          <p:cNvPr id="1042" name="TextBox 1"/>
          <p:cNvSpPr txBox="1"/>
          <p:nvPr/>
        </p:nvSpPr>
        <p:spPr>
          <a:xfrm>
            <a:off x="7467600" y="2794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上海</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990600" y="2209800"/>
            <a:ext cx="2133600" cy="21209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3657600" y="2209800"/>
            <a:ext cx="2133600" cy="21209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6324600" y="2209800"/>
            <a:ext cx="2133600" cy="21209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9" name="TextBox 1"/>
          <p:cNvSpPr txBox="1"/>
          <p:nvPr/>
        </p:nvSpPr>
        <p:spPr>
          <a:xfrm>
            <a:off x="393700" y="254000"/>
            <a:ext cx="8051800" cy="1435100"/>
          </a:xfrm>
          <a:prstGeom prst="rect">
            <a:avLst/>
          </a:prstGeom>
          <a:noFill/>
        </p:spPr>
        <p:txBody>
          <a:bodyPr wrap="none" lIns="0" tIns="0" rIns="0" rtlCol="0">
            <a:spAutoFit/>
          </a:bodyPr>
          <a:lstStyle/>
          <a:p>
            <a:pPr>
              <a:lnSpc>
                <a:spcPts val="1400"/>
              </a:lnSpc>
              <a:tabLst>
                <a:tab pos="241300" algn="l"/>
                <a:tab pos="1790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1790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服装服饰类线下品牌中，北京人品牌偏好更平均，相对偏爱</a:t>
            </a:r>
            <a:r>
              <a:rPr lang="en-US" altLang="zh-CN" sz="1403" b="1" dirty="0" smtClean="0">
                <a:solidFill>
                  <a:srgbClr val="1B88EA"/>
                </a:solidFill>
                <a:latin typeface="Tahoma" pitchFamily="18" charset="0"/>
                <a:cs typeface="Tahoma" pitchFamily="18" charset="0"/>
              </a:rPr>
              <a:t>URBAN</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REVIVO</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UNIQLO</a:t>
            </a:r>
            <a:r>
              <a:rPr lang="en-US" altLang="zh-CN" sz="1403" b="1" dirty="0" smtClean="0">
                <a:solidFill>
                  <a:srgbClr val="1B88EA"/>
                </a:solidFill>
                <a:latin typeface="Microsoft YaHei UI" pitchFamily="18" charset="0"/>
                <a:cs typeface="Microsoft YaHei UI" pitchFamily="18" charset="0"/>
              </a:rPr>
              <a:t>等快时尚品</a:t>
            </a:r>
          </a:p>
          <a:p>
            <a:pPr>
              <a:lnSpc>
                <a:spcPts val="2000"/>
              </a:lnSpc>
              <a:tabLst>
                <a:tab pos="241300" algn="l"/>
                <a:tab pos="1790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牌，广州人偏爱</a:t>
            </a:r>
            <a:r>
              <a:rPr lang="en-US" altLang="zh-CN" sz="1403" b="1" dirty="0" smtClean="0">
                <a:solidFill>
                  <a:srgbClr val="1B88EA"/>
                </a:solidFill>
                <a:latin typeface="Tahoma" pitchFamily="18" charset="0"/>
                <a:cs typeface="Tahoma" pitchFamily="18" charset="0"/>
              </a:rPr>
              <a:t>ANTA</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NIKE</a:t>
            </a:r>
            <a:r>
              <a:rPr lang="en-US" altLang="zh-CN" sz="1403" b="1" dirty="0" smtClean="0">
                <a:solidFill>
                  <a:srgbClr val="1B88EA"/>
                </a:solidFill>
                <a:latin typeface="Microsoft YaHei UI" pitchFamily="18" charset="0"/>
                <a:cs typeface="Microsoft YaHei UI" pitchFamily="18" charset="0"/>
              </a:rPr>
              <a:t>等运动品牌，上海人则更喜欢</a:t>
            </a:r>
            <a:r>
              <a:rPr lang="en-US" altLang="zh-CN" sz="1403" b="1" dirty="0" smtClean="0">
                <a:solidFill>
                  <a:srgbClr val="1B88EA"/>
                </a:solidFill>
                <a:latin typeface="Tahoma" pitchFamily="18" charset="0"/>
                <a:cs typeface="Tahoma" pitchFamily="18" charset="0"/>
              </a:rPr>
              <a:t>GUESS</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IT</a:t>
            </a:r>
            <a:r>
              <a:rPr lang="en-US" altLang="zh-CN" sz="1403" b="1" dirty="0" smtClean="0">
                <a:solidFill>
                  <a:srgbClr val="1B88EA"/>
                </a:solidFill>
                <a:latin typeface="Microsoft YaHei UI" pitchFamily="18" charset="0"/>
                <a:cs typeface="Microsoft YaHei UI" pitchFamily="18" charset="0"/>
              </a:rPr>
              <a:t>等时尚潮牌</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790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2014年11月移动智能终端用户服装服饰类线下店铺按品牌客流量分布热度图</a:t>
            </a:r>
          </a:p>
        </p:txBody>
      </p:sp>
      <p:sp>
        <p:nvSpPr>
          <p:cNvPr id="10" name="TextBox 1"/>
          <p:cNvSpPr txBox="1"/>
          <p:nvPr/>
        </p:nvSpPr>
        <p:spPr>
          <a:xfrm>
            <a:off x="4546600" y="19431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广</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州</a:t>
            </a:r>
          </a:p>
        </p:txBody>
      </p:sp>
      <p:sp>
        <p:nvSpPr>
          <p:cNvPr id="11" name="TextBox 1"/>
          <p:cNvSpPr txBox="1"/>
          <p:nvPr/>
        </p:nvSpPr>
        <p:spPr>
          <a:xfrm>
            <a:off x="72644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上</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海</a:t>
            </a:r>
          </a:p>
        </p:txBody>
      </p:sp>
      <p:sp>
        <p:nvSpPr>
          <p:cNvPr id="12" name="TextBox 1"/>
          <p:cNvSpPr txBox="1"/>
          <p:nvPr/>
        </p:nvSpPr>
        <p:spPr>
          <a:xfrm>
            <a:off x="1828800" y="19431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北</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京</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282441" y="2265933"/>
            <a:ext cx="722884" cy="125476"/>
          </a:xfrm>
          <a:custGeom>
            <a:avLst/>
            <a:gdLst>
              <a:gd name="connsiteX0" fmla="*/ 716534 w 722884"/>
              <a:gd name="connsiteY0" fmla="*/ 119126 h 125476"/>
              <a:gd name="connsiteX1" fmla="*/ 62738 w 722884"/>
              <a:gd name="connsiteY1" fmla="*/ 6350 h 125476"/>
              <a:gd name="connsiteX2" fmla="*/ 6350 w 722884"/>
              <a:gd name="connsiteY2" fmla="*/ 6350 h 125476"/>
            </a:gdLst>
            <a:ahLst/>
            <a:cxnLst>
              <a:cxn ang="0">
                <a:pos x="connsiteX0" y="connsiteY0"/>
              </a:cxn>
              <a:cxn ang="1">
                <a:pos x="connsiteX1" y="connsiteY1"/>
              </a:cxn>
              <a:cxn ang="2">
                <a:pos x="connsiteX2" y="connsiteY2"/>
              </a:cxn>
            </a:cxnLst>
            <a:rect l="l" t="t" r="r" b="b"/>
            <a:pathLst>
              <a:path w="722884" h="125476">
                <a:moveTo>
                  <a:pt x="716534" y="119126"/>
                </a:moveTo>
                <a:lnTo>
                  <a:pt x="62738"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893565" y="2188210"/>
            <a:ext cx="242824" cy="191007"/>
          </a:xfrm>
          <a:custGeom>
            <a:avLst/>
            <a:gdLst>
              <a:gd name="connsiteX0" fmla="*/ 236474 w 242824"/>
              <a:gd name="connsiteY0" fmla="*/ 184657 h 191007"/>
              <a:gd name="connsiteX1" fmla="*/ 64262 w 242824"/>
              <a:gd name="connsiteY1" fmla="*/ 6350 h 191007"/>
              <a:gd name="connsiteX2" fmla="*/ 6350 w 242824"/>
              <a:gd name="connsiteY2" fmla="*/ 6350 h 191007"/>
            </a:gdLst>
            <a:ahLst/>
            <a:cxnLst>
              <a:cxn ang="0">
                <a:pos x="connsiteX0" y="connsiteY0"/>
              </a:cxn>
              <a:cxn ang="1">
                <a:pos x="connsiteX1" y="connsiteY1"/>
              </a:cxn>
              <a:cxn ang="2">
                <a:pos x="connsiteX2" y="connsiteY2"/>
              </a:cxn>
            </a:cxnLst>
            <a:rect l="l" t="t" r="r" b="b"/>
            <a:pathLst>
              <a:path w="242824" h="191007">
                <a:moveTo>
                  <a:pt x="236474" y="184657"/>
                </a:moveTo>
                <a:lnTo>
                  <a:pt x="64262"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4231894" y="2133345"/>
            <a:ext cx="12700" cy="241300"/>
          </a:xfrm>
          <a:custGeom>
            <a:avLst/>
            <a:gdLst>
              <a:gd name="connsiteX0" fmla="*/ 6350 w 12700"/>
              <a:gd name="connsiteY0" fmla="*/ 234950 h 241300"/>
              <a:gd name="connsiteX1" fmla="*/ 6350 w 12700"/>
              <a:gd name="connsiteY1" fmla="*/ 62738 h 241300"/>
              <a:gd name="connsiteX2" fmla="*/ 6350 w 12700"/>
              <a:gd name="connsiteY2" fmla="*/ 6350 h 241300"/>
            </a:gdLst>
            <a:ahLst/>
            <a:cxnLst>
              <a:cxn ang="0">
                <a:pos x="connsiteX0" y="connsiteY0"/>
              </a:cxn>
              <a:cxn ang="1">
                <a:pos x="connsiteX1" y="connsiteY1"/>
              </a:cxn>
              <a:cxn ang="2">
                <a:pos x="connsiteX2" y="connsiteY2"/>
              </a:cxn>
            </a:cxnLst>
            <a:rect l="l" t="t" r="r" b="b"/>
            <a:pathLst>
              <a:path w="12700" h="241300">
                <a:moveTo>
                  <a:pt x="6350" y="234950"/>
                </a:moveTo>
                <a:lnTo>
                  <a:pt x="6350" y="62738"/>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297426" y="2160777"/>
            <a:ext cx="186435" cy="212344"/>
          </a:xfrm>
          <a:custGeom>
            <a:avLst/>
            <a:gdLst>
              <a:gd name="connsiteX0" fmla="*/ 6350 w 186435"/>
              <a:gd name="connsiteY0" fmla="*/ 205994 h 212344"/>
              <a:gd name="connsiteX1" fmla="*/ 122173 w 186435"/>
              <a:gd name="connsiteY1" fmla="*/ 6350 h 212344"/>
              <a:gd name="connsiteX2" fmla="*/ 180085 w 186435"/>
              <a:gd name="connsiteY2" fmla="*/ 6350 h 212344"/>
            </a:gdLst>
            <a:ahLst/>
            <a:cxnLst>
              <a:cxn ang="0">
                <a:pos x="connsiteX0" y="connsiteY0"/>
              </a:cxn>
              <a:cxn ang="1">
                <a:pos x="connsiteX1" y="connsiteY1"/>
              </a:cxn>
              <a:cxn ang="2">
                <a:pos x="connsiteX2" y="connsiteY2"/>
              </a:cxn>
            </a:cxnLst>
            <a:rect l="l" t="t" r="r" b="b"/>
            <a:pathLst>
              <a:path w="186435" h="212344">
                <a:moveTo>
                  <a:pt x="6350" y="205994"/>
                </a:moveTo>
                <a:lnTo>
                  <a:pt x="122173" y="6350"/>
                </a:lnTo>
                <a:lnTo>
                  <a:pt x="180085"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393179" y="2100072"/>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393179" y="2345435"/>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93179" y="2592323"/>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393179" y="28376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393179" y="3084576"/>
            <a:ext cx="74676" cy="74676"/>
          </a:xfrm>
          <a:custGeom>
            <a:avLst/>
            <a:gdLst>
              <a:gd name="connsiteX0" fmla="*/ 0 w 74676"/>
              <a:gd name="connsiteY0" fmla="*/ 74675 h 74676"/>
              <a:gd name="connsiteX1" fmla="*/ 74676 w 74676"/>
              <a:gd name="connsiteY1" fmla="*/ 74675 h 74676"/>
              <a:gd name="connsiteX2" fmla="*/ 74676 w 74676"/>
              <a:gd name="connsiteY2" fmla="*/ 0 h 74676"/>
              <a:gd name="connsiteX3" fmla="*/ 0 w 74676"/>
              <a:gd name="connsiteY3" fmla="*/ 0 h 74676"/>
              <a:gd name="connsiteX4" fmla="*/ 0 w 74676"/>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5"/>
                </a:moveTo>
                <a:lnTo>
                  <a:pt x="74676" y="74675"/>
                </a:lnTo>
                <a:lnTo>
                  <a:pt x="74676" y="0"/>
                </a:lnTo>
                <a:lnTo>
                  <a:pt x="0" y="0"/>
                </a:lnTo>
                <a:lnTo>
                  <a:pt x="0" y="74675"/>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93179" y="3329940"/>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393179" y="3576828"/>
            <a:ext cx="74676" cy="74676"/>
          </a:xfrm>
          <a:custGeom>
            <a:avLst/>
            <a:gdLst>
              <a:gd name="connsiteX0" fmla="*/ 0 w 74676"/>
              <a:gd name="connsiteY0" fmla="*/ 74675 h 74676"/>
              <a:gd name="connsiteX1" fmla="*/ 74676 w 74676"/>
              <a:gd name="connsiteY1" fmla="*/ 74675 h 74676"/>
              <a:gd name="connsiteX2" fmla="*/ 74676 w 74676"/>
              <a:gd name="connsiteY2" fmla="*/ 0 h 74676"/>
              <a:gd name="connsiteX3" fmla="*/ 0 w 74676"/>
              <a:gd name="connsiteY3" fmla="*/ 0 h 74676"/>
              <a:gd name="connsiteX4" fmla="*/ 0 w 74676"/>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5"/>
                </a:moveTo>
                <a:lnTo>
                  <a:pt x="74676" y="74675"/>
                </a:lnTo>
                <a:lnTo>
                  <a:pt x="74676" y="0"/>
                </a:lnTo>
                <a:lnTo>
                  <a:pt x="0" y="0"/>
                </a:lnTo>
                <a:lnTo>
                  <a:pt x="0" y="74675"/>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393179" y="3823715"/>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393179" y="4069079"/>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19" name="Picture 3"/>
          <p:cNvPicPr>
            <a:picLocks noChangeAspect="1" noChangeArrowheads="1"/>
          </p:cNvPicPr>
          <p:nvPr/>
        </p:nvPicPr>
        <p:blipFill>
          <a:blip r:embed="rId3"/>
          <a:srcRect/>
          <a:stretch>
            <a:fillRect/>
          </a:stretch>
        </p:blipFill>
        <p:spPr bwMode="auto">
          <a:xfrm>
            <a:off x="2743200" y="2336800"/>
            <a:ext cx="3149600" cy="1765300"/>
          </a:xfrm>
          <a:prstGeom prst="rect">
            <a:avLst/>
          </a:prstGeom>
          <a:noFill/>
        </p:spPr>
      </p:pic>
      <p:sp>
        <p:nvSpPr>
          <p:cNvPr id="2" name="TextBox 1"/>
          <p:cNvSpPr txBox="1"/>
          <p:nvPr/>
        </p:nvSpPr>
        <p:spPr>
          <a:xfrm>
            <a:off x="4889500" y="25908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35.1%</a:t>
            </a:r>
          </a:p>
        </p:txBody>
      </p:sp>
      <p:sp>
        <p:nvSpPr>
          <p:cNvPr id="20" name="TextBox 1"/>
          <p:cNvSpPr txBox="1"/>
          <p:nvPr/>
        </p:nvSpPr>
        <p:spPr>
          <a:xfrm>
            <a:off x="4343400" y="34544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24.7%</a:t>
            </a:r>
          </a:p>
        </p:txBody>
      </p:sp>
      <p:sp>
        <p:nvSpPr>
          <p:cNvPr id="21" name="TextBox 1"/>
          <p:cNvSpPr txBox="1"/>
          <p:nvPr/>
        </p:nvSpPr>
        <p:spPr>
          <a:xfrm>
            <a:off x="2984500" y="30353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18.3%</a:t>
            </a:r>
          </a:p>
        </p:txBody>
      </p:sp>
      <p:sp>
        <p:nvSpPr>
          <p:cNvPr id="22" name="TextBox 1"/>
          <p:cNvSpPr txBox="1"/>
          <p:nvPr/>
        </p:nvSpPr>
        <p:spPr>
          <a:xfrm>
            <a:off x="29718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a:t>
            </a:r>
          </a:p>
        </p:txBody>
      </p:sp>
      <p:sp>
        <p:nvSpPr>
          <p:cNvPr id="23" name="TextBox 1"/>
          <p:cNvSpPr txBox="1"/>
          <p:nvPr/>
        </p:nvSpPr>
        <p:spPr>
          <a:xfrm>
            <a:off x="3314700" y="2057400"/>
            <a:ext cx="711200" cy="660400"/>
          </a:xfrm>
          <a:prstGeom prst="rect">
            <a:avLst/>
          </a:prstGeom>
          <a:noFill/>
        </p:spPr>
        <p:txBody>
          <a:bodyPr wrap="none" lIns="0" tIns="0" rIns="0" rtlCol="0">
            <a:spAutoFit/>
          </a:bodyPr>
          <a:lstStyle/>
          <a:p>
            <a:pPr>
              <a:lnSpc>
                <a:spcPts val="1300"/>
              </a:lnSpc>
              <a:tabLst>
                <a:tab pos="266700" algn="l"/>
                <a:tab pos="419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1.5%</a:t>
            </a:r>
          </a:p>
          <a:p>
            <a:pPr>
              <a:lnSpc>
                <a:spcPts val="1000"/>
              </a:lnSpc>
            </a:pPr>
            <a:endParaRPr lang="en-US" altLang="zh-CN" dirty="0" smtClean="0"/>
          </a:p>
          <a:p>
            <a:pPr>
              <a:lnSpc>
                <a:spcPts val="1600"/>
              </a:lnSpc>
              <a:tabLst>
                <a:tab pos="266700" algn="l"/>
                <a:tab pos="419100" algn="l"/>
              </a:tabLst>
            </a:pPr>
            <a:r>
              <a:rPr lang="en-US" altLang="zh-CN" dirty="0" smtClean="0"/>
              <a:t>		</a:t>
            </a:r>
            <a:r>
              <a:rPr lang="en-US" altLang="zh-CN" sz="996" dirty="0" smtClean="0">
                <a:solidFill>
                  <a:srgbClr val="FFFFFF"/>
                </a:solidFill>
                <a:latin typeface="Microsoft YaHei UI" pitchFamily="18" charset="0"/>
                <a:cs typeface="Microsoft YaHei UI" pitchFamily="18" charset="0"/>
              </a:rPr>
              <a:t>4.5%</a:t>
            </a:r>
          </a:p>
          <a:p>
            <a:pPr>
              <a:lnSpc>
                <a:spcPts val="1200"/>
              </a:lnSpc>
              <a:tabLst>
                <a:tab pos="266700" algn="l"/>
                <a:tab pos="419100" algn="l"/>
              </a:tabLst>
            </a:pPr>
            <a:r>
              <a:rPr lang="en-US" altLang="zh-CN" sz="996" dirty="0" smtClean="0">
                <a:solidFill>
                  <a:srgbClr val="FFFFFF"/>
                </a:solidFill>
                <a:latin typeface="Microsoft YaHei UI" pitchFamily="18" charset="0"/>
                <a:cs typeface="Microsoft YaHei UI" pitchFamily="18" charset="0"/>
              </a:rPr>
              <a:t>12.1%</a:t>
            </a:r>
          </a:p>
        </p:txBody>
      </p:sp>
      <p:sp>
        <p:nvSpPr>
          <p:cNvPr id="24" name="TextBox 1"/>
          <p:cNvSpPr txBox="1"/>
          <p:nvPr/>
        </p:nvSpPr>
        <p:spPr>
          <a:xfrm>
            <a:off x="4076700" y="1993900"/>
            <a:ext cx="6985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1.4%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0.4%</a:t>
            </a:r>
          </a:p>
        </p:txBody>
      </p:sp>
      <p:sp>
        <p:nvSpPr>
          <p:cNvPr id="25" name="TextBox 1"/>
          <p:cNvSpPr txBox="1"/>
          <p:nvPr/>
        </p:nvSpPr>
        <p:spPr>
          <a:xfrm>
            <a:off x="393700" y="254000"/>
            <a:ext cx="8242300" cy="1435100"/>
          </a:xfrm>
          <a:prstGeom prst="rect">
            <a:avLst/>
          </a:prstGeom>
          <a:noFill/>
        </p:spPr>
        <p:txBody>
          <a:bodyPr wrap="none" lIns="0" tIns="0" rIns="0" rtlCol="0">
            <a:spAutoFit/>
          </a:bodyPr>
          <a:lstStyle/>
          <a:p>
            <a:pPr>
              <a:lnSpc>
                <a:spcPts val="1400"/>
              </a:lnSpc>
              <a:tabLst>
                <a:tab pos="241300" algn="l"/>
                <a:tab pos="2413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413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快餐简餐、咖啡水吧和中餐正餐是餐饮类店铺客流量的前三名，其中，快餐简餐和咖啡水吧的客流量之</a:t>
            </a:r>
          </a:p>
          <a:p>
            <a:pPr>
              <a:lnSpc>
                <a:spcPts val="2000"/>
              </a:lnSpc>
              <a:tabLst>
                <a:tab pos="241300" algn="l"/>
                <a:tab pos="24130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和近</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成，简单方便的快餐文化符合现代人的快节奏，也更受用户欢迎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413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2014年11月移动智能终端用户线下店铺餐饮类客流量分布</a:t>
            </a:r>
          </a:p>
        </p:txBody>
      </p:sp>
      <p:sp>
        <p:nvSpPr>
          <p:cNvPr id="26" name="TextBox 1"/>
          <p:cNvSpPr txBox="1"/>
          <p:nvPr/>
        </p:nvSpPr>
        <p:spPr>
          <a:xfrm>
            <a:off x="6502400" y="2044700"/>
            <a:ext cx="495300" cy="6477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快餐简餐</a:t>
            </a:r>
          </a:p>
          <a:p>
            <a:pPr>
              <a:lnSpc>
                <a:spcPts val="1900"/>
              </a:lnSpc>
              <a:tabLst/>
            </a:pPr>
            <a:r>
              <a:rPr lang="en-US" altLang="zh-CN" sz="996" dirty="0" smtClean="0">
                <a:solidFill>
                  <a:srgbClr val="8087A4"/>
                </a:solidFill>
                <a:latin typeface="Microsoft YaHei UI" pitchFamily="18" charset="0"/>
                <a:cs typeface="Microsoft YaHei UI" pitchFamily="18" charset="0"/>
              </a:rPr>
              <a:t>咖啡水吧</a:t>
            </a:r>
          </a:p>
          <a:p>
            <a:pPr>
              <a:lnSpc>
                <a:spcPts val="1900"/>
              </a:lnSpc>
              <a:tabLst/>
            </a:pPr>
            <a:r>
              <a:rPr lang="en-US" altLang="zh-CN" sz="996" dirty="0" smtClean="0">
                <a:solidFill>
                  <a:srgbClr val="8087A4"/>
                </a:solidFill>
                <a:latin typeface="Microsoft YaHei UI" pitchFamily="18" charset="0"/>
                <a:cs typeface="Microsoft YaHei UI" pitchFamily="18" charset="0"/>
              </a:rPr>
              <a:t>中餐正餐</a:t>
            </a:r>
          </a:p>
        </p:txBody>
      </p:sp>
      <p:sp>
        <p:nvSpPr>
          <p:cNvPr id="27" name="TextBox 1"/>
          <p:cNvSpPr txBox="1"/>
          <p:nvPr/>
        </p:nvSpPr>
        <p:spPr>
          <a:xfrm>
            <a:off x="6502400" y="27813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面包甜点</a:t>
            </a:r>
          </a:p>
        </p:txBody>
      </p:sp>
      <p:sp>
        <p:nvSpPr>
          <p:cNvPr id="28" name="TextBox 1"/>
          <p:cNvSpPr txBox="1"/>
          <p:nvPr/>
        </p:nvSpPr>
        <p:spPr>
          <a:xfrm>
            <a:off x="6489700" y="3022600"/>
            <a:ext cx="495300" cy="6477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西餐正餐</a:t>
            </a:r>
          </a:p>
          <a:p>
            <a:pPr>
              <a:lnSpc>
                <a:spcPts val="1900"/>
              </a:lnSpc>
              <a:tabLst/>
            </a:pPr>
            <a:r>
              <a:rPr lang="en-US" altLang="zh-CN" sz="996" dirty="0" smtClean="0">
                <a:solidFill>
                  <a:srgbClr val="8087A4"/>
                </a:solidFill>
                <a:latin typeface="Microsoft YaHei UI" pitchFamily="18" charset="0"/>
                <a:cs typeface="Microsoft YaHei UI" pitchFamily="18" charset="0"/>
              </a:rPr>
              <a:t>零食小吃</a:t>
            </a:r>
          </a:p>
          <a:p>
            <a:pPr>
              <a:lnSpc>
                <a:spcPts val="1900"/>
              </a:lnSpc>
              <a:tabLst/>
            </a:pPr>
            <a:r>
              <a:rPr lang="en-US" altLang="zh-CN" sz="998" dirty="0" smtClean="0">
                <a:solidFill>
                  <a:srgbClr val="8087A4"/>
                </a:solidFill>
                <a:latin typeface="Microsoft YaHei UI" pitchFamily="18" charset="0"/>
                <a:cs typeface="Microsoft YaHei UI" pitchFamily="18" charset="0"/>
              </a:rPr>
              <a:t>韩食</a:t>
            </a:r>
          </a:p>
        </p:txBody>
      </p:sp>
      <p:sp>
        <p:nvSpPr>
          <p:cNvPr id="29" name="TextBox 1"/>
          <p:cNvSpPr txBox="1"/>
          <p:nvPr/>
        </p:nvSpPr>
        <p:spPr>
          <a:xfrm>
            <a:off x="825500" y="3759200"/>
            <a:ext cx="7835900" cy="1244600"/>
          </a:xfrm>
          <a:prstGeom prst="rect">
            <a:avLst/>
          </a:prstGeom>
          <a:noFill/>
        </p:spPr>
        <p:txBody>
          <a:bodyPr wrap="none" lIns="0" tIns="0" rIns="0" rtlCol="0">
            <a:spAutoFit/>
          </a:bodyPr>
          <a:lstStyle/>
          <a:p>
            <a:pPr>
              <a:lnSpc>
                <a:spcPts val="1300"/>
              </a:lnSpc>
              <a:tabLst>
                <a:tab pos="4546600" algn="l"/>
                <a:tab pos="5664200" algn="l"/>
                <a:tab pos="5676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日料</a:t>
            </a:r>
          </a:p>
          <a:p>
            <a:pPr>
              <a:lnSpc>
                <a:spcPts val="1900"/>
              </a:lnSpc>
              <a:tabLst>
                <a:tab pos="4546600" algn="l"/>
                <a:tab pos="5664200" algn="l"/>
                <a:tab pos="5676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特色正餐</a:t>
            </a:r>
          </a:p>
          <a:p>
            <a:pPr>
              <a:lnSpc>
                <a:spcPts val="1000"/>
              </a:lnSpc>
            </a:pPr>
            <a:endParaRPr lang="en-US" altLang="zh-CN" dirty="0" smtClean="0"/>
          </a:p>
          <a:p>
            <a:pPr>
              <a:lnSpc>
                <a:spcPts val="2000"/>
              </a:lnSpc>
              <a:tabLst>
                <a:tab pos="4546600" algn="l"/>
                <a:tab pos="5664200" algn="l"/>
                <a:tab pos="56769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5664200" algn="l"/>
                <a:tab pos="56769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89888" y="2569464"/>
            <a:ext cx="175260" cy="1427988"/>
          </a:xfrm>
          <a:custGeom>
            <a:avLst/>
            <a:gdLst>
              <a:gd name="connsiteX0" fmla="*/ 0 w 175260"/>
              <a:gd name="connsiteY0" fmla="*/ 0 h 1427988"/>
              <a:gd name="connsiteX1" fmla="*/ 175259 w 175260"/>
              <a:gd name="connsiteY1" fmla="*/ 0 h 1427988"/>
              <a:gd name="connsiteX2" fmla="*/ 175259 w 175260"/>
              <a:gd name="connsiteY2" fmla="*/ 1427988 h 1427988"/>
              <a:gd name="connsiteX3" fmla="*/ 0 w 175260"/>
              <a:gd name="connsiteY3" fmla="*/ 1427988 h 1427988"/>
              <a:gd name="connsiteX4" fmla="*/ 0 w 17526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1427988">
                <a:moveTo>
                  <a:pt x="0" y="0"/>
                </a:moveTo>
                <a:lnTo>
                  <a:pt x="175259" y="0"/>
                </a:lnTo>
                <a:lnTo>
                  <a:pt x="175259" y="1427988"/>
                </a:lnTo>
                <a:lnTo>
                  <a:pt x="0" y="142798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168651" y="3768852"/>
            <a:ext cx="175260" cy="228600"/>
          </a:xfrm>
          <a:custGeom>
            <a:avLst/>
            <a:gdLst>
              <a:gd name="connsiteX0" fmla="*/ 0 w 175260"/>
              <a:gd name="connsiteY0" fmla="*/ 0 h 228600"/>
              <a:gd name="connsiteX1" fmla="*/ 175260 w 175260"/>
              <a:gd name="connsiteY1" fmla="*/ 0 h 228600"/>
              <a:gd name="connsiteX2" fmla="*/ 175260 w 175260"/>
              <a:gd name="connsiteY2" fmla="*/ 228600 h 228600"/>
              <a:gd name="connsiteX3" fmla="*/ 0 w 175260"/>
              <a:gd name="connsiteY3" fmla="*/ 228600 h 228600"/>
              <a:gd name="connsiteX4" fmla="*/ 0 w 175260"/>
              <a:gd name="connsiteY4" fmla="*/ 0 h 228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228600">
                <a:moveTo>
                  <a:pt x="0" y="0"/>
                </a:moveTo>
                <a:lnTo>
                  <a:pt x="175260" y="0"/>
                </a:lnTo>
                <a:lnTo>
                  <a:pt x="175260" y="228600"/>
                </a:lnTo>
                <a:lnTo>
                  <a:pt x="0" y="22860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947416" y="3621023"/>
            <a:ext cx="175260" cy="376428"/>
          </a:xfrm>
          <a:custGeom>
            <a:avLst/>
            <a:gdLst>
              <a:gd name="connsiteX0" fmla="*/ 0 w 175260"/>
              <a:gd name="connsiteY0" fmla="*/ 0 h 376428"/>
              <a:gd name="connsiteX1" fmla="*/ 175260 w 175260"/>
              <a:gd name="connsiteY1" fmla="*/ 0 h 376428"/>
              <a:gd name="connsiteX2" fmla="*/ 175260 w 175260"/>
              <a:gd name="connsiteY2" fmla="*/ 376428 h 376428"/>
              <a:gd name="connsiteX3" fmla="*/ 0 w 175260"/>
              <a:gd name="connsiteY3" fmla="*/ 376428 h 376428"/>
              <a:gd name="connsiteX4" fmla="*/ 0 w 175260"/>
              <a:gd name="connsiteY4" fmla="*/ 0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376428">
                <a:moveTo>
                  <a:pt x="0" y="0"/>
                </a:moveTo>
                <a:lnTo>
                  <a:pt x="175260" y="0"/>
                </a:lnTo>
                <a:lnTo>
                  <a:pt x="175260" y="376428"/>
                </a:lnTo>
                <a:lnTo>
                  <a:pt x="0" y="37642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727703" y="3502152"/>
            <a:ext cx="173736" cy="495300"/>
          </a:xfrm>
          <a:custGeom>
            <a:avLst/>
            <a:gdLst>
              <a:gd name="connsiteX0" fmla="*/ 0 w 173736"/>
              <a:gd name="connsiteY0" fmla="*/ 0 h 495300"/>
              <a:gd name="connsiteX1" fmla="*/ 173736 w 173736"/>
              <a:gd name="connsiteY1" fmla="*/ 0 h 495300"/>
              <a:gd name="connsiteX2" fmla="*/ 173736 w 173736"/>
              <a:gd name="connsiteY2" fmla="*/ 495300 h 495300"/>
              <a:gd name="connsiteX3" fmla="*/ 0 w 173736"/>
              <a:gd name="connsiteY3" fmla="*/ 495300 h 495300"/>
              <a:gd name="connsiteX4" fmla="*/ 0 w 173736"/>
              <a:gd name="connsiteY4" fmla="*/ 0 h 495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6" h="495300">
                <a:moveTo>
                  <a:pt x="0" y="0"/>
                </a:moveTo>
                <a:lnTo>
                  <a:pt x="173736" y="0"/>
                </a:lnTo>
                <a:lnTo>
                  <a:pt x="173736" y="495300"/>
                </a:lnTo>
                <a:lnTo>
                  <a:pt x="0" y="49530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506467" y="3884676"/>
            <a:ext cx="173735" cy="112776"/>
          </a:xfrm>
          <a:custGeom>
            <a:avLst/>
            <a:gdLst>
              <a:gd name="connsiteX0" fmla="*/ 0 w 173735"/>
              <a:gd name="connsiteY0" fmla="*/ 0 h 112776"/>
              <a:gd name="connsiteX1" fmla="*/ 173735 w 173735"/>
              <a:gd name="connsiteY1" fmla="*/ 0 h 112776"/>
              <a:gd name="connsiteX2" fmla="*/ 173735 w 173735"/>
              <a:gd name="connsiteY2" fmla="*/ 112776 h 112776"/>
              <a:gd name="connsiteX3" fmla="*/ 0 w 173735"/>
              <a:gd name="connsiteY3" fmla="*/ 112776 h 112776"/>
              <a:gd name="connsiteX4" fmla="*/ 0 w 173735"/>
              <a:gd name="connsiteY4" fmla="*/ 0 h 1127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5" h="112776">
                <a:moveTo>
                  <a:pt x="0" y="0"/>
                </a:moveTo>
                <a:lnTo>
                  <a:pt x="173735" y="0"/>
                </a:lnTo>
                <a:lnTo>
                  <a:pt x="173735" y="112776"/>
                </a:lnTo>
                <a:lnTo>
                  <a:pt x="0" y="112776"/>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285232" y="3957828"/>
            <a:ext cx="175259" cy="39623"/>
          </a:xfrm>
          <a:custGeom>
            <a:avLst/>
            <a:gdLst>
              <a:gd name="connsiteX0" fmla="*/ 0 w 175259"/>
              <a:gd name="connsiteY0" fmla="*/ 19811 h 39623"/>
              <a:gd name="connsiteX1" fmla="*/ 175259 w 175259"/>
              <a:gd name="connsiteY1" fmla="*/ 19811 h 39623"/>
            </a:gdLst>
            <a:ahLst/>
            <a:cxnLst>
              <a:cxn ang="0">
                <a:pos x="connsiteX0" y="connsiteY0"/>
              </a:cxn>
              <a:cxn ang="1">
                <a:pos x="connsiteX1" y="connsiteY1"/>
              </a:cxn>
            </a:cxnLst>
            <a:rect l="l" t="t" r="r" b="b"/>
            <a:pathLst>
              <a:path w="175259" h="39623">
                <a:moveTo>
                  <a:pt x="0" y="19811"/>
                </a:moveTo>
                <a:lnTo>
                  <a:pt x="175259" y="19811"/>
                </a:lnTo>
              </a:path>
            </a:pathLst>
          </a:custGeom>
          <a:ln w="508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063996" y="3948684"/>
            <a:ext cx="175259" cy="48767"/>
          </a:xfrm>
          <a:custGeom>
            <a:avLst/>
            <a:gdLst>
              <a:gd name="connsiteX0" fmla="*/ 0 w 175259"/>
              <a:gd name="connsiteY0" fmla="*/ 24384 h 48767"/>
              <a:gd name="connsiteX1" fmla="*/ 175259 w 175259"/>
              <a:gd name="connsiteY1" fmla="*/ 24384 h 48767"/>
            </a:gdLst>
            <a:ahLst/>
            <a:cxnLst>
              <a:cxn ang="0">
                <a:pos x="connsiteX0" y="connsiteY0"/>
              </a:cxn>
              <a:cxn ang="1">
                <a:pos x="connsiteX1" y="connsiteY1"/>
              </a:cxn>
            </a:cxnLst>
            <a:rect l="l" t="t" r="r" b="b"/>
            <a:pathLst>
              <a:path w="175259" h="48767">
                <a:moveTo>
                  <a:pt x="0" y="24384"/>
                </a:moveTo>
                <a:lnTo>
                  <a:pt x="175259" y="24384"/>
                </a:lnTo>
              </a:path>
            </a:pathLst>
          </a:custGeom>
          <a:ln w="635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842759" y="3951732"/>
            <a:ext cx="175259" cy="45720"/>
          </a:xfrm>
          <a:custGeom>
            <a:avLst/>
            <a:gdLst>
              <a:gd name="connsiteX0" fmla="*/ 0 w 175259"/>
              <a:gd name="connsiteY0" fmla="*/ 22860 h 45720"/>
              <a:gd name="connsiteX1" fmla="*/ 175259 w 175259"/>
              <a:gd name="connsiteY1" fmla="*/ 22860 h 45720"/>
            </a:gdLst>
            <a:ahLst/>
            <a:cxnLst>
              <a:cxn ang="0">
                <a:pos x="connsiteX0" y="connsiteY0"/>
              </a:cxn>
              <a:cxn ang="1">
                <a:pos x="connsiteX1" y="connsiteY1"/>
              </a:cxn>
            </a:cxnLst>
            <a:rect l="l" t="t" r="r" b="b"/>
            <a:pathLst>
              <a:path w="175259" h="45720">
                <a:moveTo>
                  <a:pt x="0" y="22860"/>
                </a:moveTo>
                <a:lnTo>
                  <a:pt x="175259" y="22860"/>
                </a:lnTo>
              </a:path>
            </a:pathLst>
          </a:custGeom>
          <a:ln w="635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623047" y="3976115"/>
            <a:ext cx="173735" cy="21336"/>
          </a:xfrm>
          <a:custGeom>
            <a:avLst/>
            <a:gdLst>
              <a:gd name="connsiteX0" fmla="*/ 0 w 173735"/>
              <a:gd name="connsiteY0" fmla="*/ 10667 h 21336"/>
              <a:gd name="connsiteX1" fmla="*/ 173735 w 173735"/>
              <a:gd name="connsiteY1" fmla="*/ 10667 h 21336"/>
            </a:gdLst>
            <a:ahLst/>
            <a:cxnLst>
              <a:cxn ang="0">
                <a:pos x="connsiteX0" y="connsiteY0"/>
              </a:cxn>
              <a:cxn ang="1">
                <a:pos x="connsiteX1" y="connsiteY1"/>
              </a:cxn>
            </a:cxnLst>
            <a:rect l="l" t="t" r="r" b="b"/>
            <a:pathLst>
              <a:path w="173735" h="21336">
                <a:moveTo>
                  <a:pt x="0" y="10667"/>
                </a:moveTo>
                <a:lnTo>
                  <a:pt x="173735" y="10667"/>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1610867" y="3485388"/>
            <a:ext cx="175260" cy="512064"/>
          </a:xfrm>
          <a:custGeom>
            <a:avLst/>
            <a:gdLst>
              <a:gd name="connsiteX0" fmla="*/ 0 w 175260"/>
              <a:gd name="connsiteY0" fmla="*/ 0 h 512064"/>
              <a:gd name="connsiteX1" fmla="*/ 175260 w 175260"/>
              <a:gd name="connsiteY1" fmla="*/ 0 h 512064"/>
              <a:gd name="connsiteX2" fmla="*/ 175260 w 175260"/>
              <a:gd name="connsiteY2" fmla="*/ 512064 h 512064"/>
              <a:gd name="connsiteX3" fmla="*/ 0 w 175260"/>
              <a:gd name="connsiteY3" fmla="*/ 512064 h 512064"/>
              <a:gd name="connsiteX4" fmla="*/ 0 w 175260"/>
              <a:gd name="connsiteY4" fmla="*/ 0 h 512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512064">
                <a:moveTo>
                  <a:pt x="0" y="0"/>
                </a:moveTo>
                <a:lnTo>
                  <a:pt x="175260" y="0"/>
                </a:lnTo>
                <a:lnTo>
                  <a:pt x="175260" y="512064"/>
                </a:lnTo>
                <a:lnTo>
                  <a:pt x="0" y="512064"/>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391155" y="3733800"/>
            <a:ext cx="173736" cy="263652"/>
          </a:xfrm>
          <a:custGeom>
            <a:avLst/>
            <a:gdLst>
              <a:gd name="connsiteX0" fmla="*/ 0 w 173736"/>
              <a:gd name="connsiteY0" fmla="*/ 0 h 263652"/>
              <a:gd name="connsiteX1" fmla="*/ 173736 w 173736"/>
              <a:gd name="connsiteY1" fmla="*/ 0 h 263652"/>
              <a:gd name="connsiteX2" fmla="*/ 173736 w 173736"/>
              <a:gd name="connsiteY2" fmla="*/ 263652 h 263652"/>
              <a:gd name="connsiteX3" fmla="*/ 0 w 173736"/>
              <a:gd name="connsiteY3" fmla="*/ 263652 h 263652"/>
              <a:gd name="connsiteX4" fmla="*/ 0 w 173736"/>
              <a:gd name="connsiteY4" fmla="*/ 0 h 2636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6" h="263652">
                <a:moveTo>
                  <a:pt x="0" y="0"/>
                </a:moveTo>
                <a:lnTo>
                  <a:pt x="173736" y="0"/>
                </a:lnTo>
                <a:lnTo>
                  <a:pt x="173736" y="263652"/>
                </a:lnTo>
                <a:lnTo>
                  <a:pt x="0" y="263652"/>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69920" y="2318004"/>
            <a:ext cx="175259" cy="1679448"/>
          </a:xfrm>
          <a:custGeom>
            <a:avLst/>
            <a:gdLst>
              <a:gd name="connsiteX0" fmla="*/ 0 w 175259"/>
              <a:gd name="connsiteY0" fmla="*/ 0 h 1679448"/>
              <a:gd name="connsiteX1" fmla="*/ 175259 w 175259"/>
              <a:gd name="connsiteY1" fmla="*/ 0 h 1679448"/>
              <a:gd name="connsiteX2" fmla="*/ 175259 w 175259"/>
              <a:gd name="connsiteY2" fmla="*/ 1679448 h 1679448"/>
              <a:gd name="connsiteX3" fmla="*/ 0 w 175259"/>
              <a:gd name="connsiteY3" fmla="*/ 1679448 h 1679448"/>
              <a:gd name="connsiteX4" fmla="*/ 0 w 175259"/>
              <a:gd name="connsiteY4" fmla="*/ 0 h 16794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59" h="1679448">
                <a:moveTo>
                  <a:pt x="0" y="0"/>
                </a:moveTo>
                <a:lnTo>
                  <a:pt x="175259" y="0"/>
                </a:lnTo>
                <a:lnTo>
                  <a:pt x="175259" y="1679448"/>
                </a:lnTo>
                <a:lnTo>
                  <a:pt x="0" y="1679448"/>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948684" y="3755135"/>
            <a:ext cx="175259" cy="242316"/>
          </a:xfrm>
          <a:custGeom>
            <a:avLst/>
            <a:gdLst>
              <a:gd name="connsiteX0" fmla="*/ 0 w 175259"/>
              <a:gd name="connsiteY0" fmla="*/ 0 h 242316"/>
              <a:gd name="connsiteX1" fmla="*/ 175259 w 175259"/>
              <a:gd name="connsiteY1" fmla="*/ 0 h 242316"/>
              <a:gd name="connsiteX2" fmla="*/ 175259 w 175259"/>
              <a:gd name="connsiteY2" fmla="*/ 242316 h 242316"/>
              <a:gd name="connsiteX3" fmla="*/ 0 w 175259"/>
              <a:gd name="connsiteY3" fmla="*/ 242316 h 242316"/>
              <a:gd name="connsiteX4" fmla="*/ 0 w 175259"/>
              <a:gd name="connsiteY4" fmla="*/ 0 h 2423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59" h="242316">
                <a:moveTo>
                  <a:pt x="0" y="0"/>
                </a:moveTo>
                <a:lnTo>
                  <a:pt x="175259" y="0"/>
                </a:lnTo>
                <a:lnTo>
                  <a:pt x="175259" y="242316"/>
                </a:lnTo>
                <a:lnTo>
                  <a:pt x="0" y="24231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4727447" y="3922776"/>
            <a:ext cx="175260" cy="74676"/>
          </a:xfrm>
          <a:custGeom>
            <a:avLst/>
            <a:gdLst>
              <a:gd name="connsiteX0" fmla="*/ 0 w 175260"/>
              <a:gd name="connsiteY0" fmla="*/ 0 h 74676"/>
              <a:gd name="connsiteX1" fmla="*/ 175260 w 175260"/>
              <a:gd name="connsiteY1" fmla="*/ 0 h 74676"/>
              <a:gd name="connsiteX2" fmla="*/ 175260 w 175260"/>
              <a:gd name="connsiteY2" fmla="*/ 74676 h 74676"/>
              <a:gd name="connsiteX3" fmla="*/ 0 w 175260"/>
              <a:gd name="connsiteY3" fmla="*/ 74676 h 74676"/>
              <a:gd name="connsiteX4" fmla="*/ 0 w 175260"/>
              <a:gd name="connsiteY4" fmla="*/ 0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74676">
                <a:moveTo>
                  <a:pt x="0" y="0"/>
                </a:moveTo>
                <a:lnTo>
                  <a:pt x="175260" y="0"/>
                </a:lnTo>
                <a:lnTo>
                  <a:pt x="175260" y="74676"/>
                </a:lnTo>
                <a:lnTo>
                  <a:pt x="0" y="7467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507735" y="3992879"/>
            <a:ext cx="173735" cy="4572"/>
          </a:xfrm>
          <a:custGeom>
            <a:avLst/>
            <a:gdLst>
              <a:gd name="connsiteX0" fmla="*/ 0 w 173735"/>
              <a:gd name="connsiteY0" fmla="*/ 2286 h 4572"/>
              <a:gd name="connsiteX1" fmla="*/ 173735 w 173735"/>
              <a:gd name="connsiteY1" fmla="*/ 2286 h 4572"/>
            </a:gdLst>
            <a:ahLst/>
            <a:cxnLst>
              <a:cxn ang="0">
                <a:pos x="connsiteX0" y="connsiteY0"/>
              </a:cxn>
              <a:cxn ang="1">
                <a:pos x="connsiteX1" y="connsiteY1"/>
              </a:cxn>
            </a:cxnLst>
            <a:rect l="l" t="t" r="r" b="b"/>
            <a:pathLst>
              <a:path w="173735" h="4572">
                <a:moveTo>
                  <a:pt x="0" y="2286"/>
                </a:moveTo>
                <a:lnTo>
                  <a:pt x="173735" y="2286"/>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286500" y="3985259"/>
            <a:ext cx="173735" cy="12192"/>
          </a:xfrm>
          <a:custGeom>
            <a:avLst/>
            <a:gdLst>
              <a:gd name="connsiteX0" fmla="*/ 0 w 173735"/>
              <a:gd name="connsiteY0" fmla="*/ 6096 h 12192"/>
              <a:gd name="connsiteX1" fmla="*/ 173735 w 173735"/>
              <a:gd name="connsiteY1" fmla="*/ 6096 h 12192"/>
            </a:gdLst>
            <a:ahLst/>
            <a:cxnLst>
              <a:cxn ang="0">
                <a:pos x="connsiteX0" y="connsiteY0"/>
              </a:cxn>
              <a:cxn ang="1">
                <a:pos x="connsiteX1" y="connsiteY1"/>
              </a:cxn>
            </a:cxnLst>
            <a:rect l="l" t="t" r="r" b="b"/>
            <a:pathLst>
              <a:path w="173735" h="12192">
                <a:moveTo>
                  <a:pt x="0" y="6096"/>
                </a:moveTo>
                <a:lnTo>
                  <a:pt x="173735" y="6096"/>
                </a:lnTo>
              </a:path>
            </a:pathLst>
          </a:custGeom>
          <a:ln w="127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065264" y="3992879"/>
            <a:ext cx="175259" cy="4572"/>
          </a:xfrm>
          <a:custGeom>
            <a:avLst/>
            <a:gdLst>
              <a:gd name="connsiteX0" fmla="*/ 0 w 175259"/>
              <a:gd name="connsiteY0" fmla="*/ 2286 h 4572"/>
              <a:gd name="connsiteX1" fmla="*/ 175259 w 175259"/>
              <a:gd name="connsiteY1" fmla="*/ 2286 h 4572"/>
            </a:gdLst>
            <a:ahLst/>
            <a:cxnLst>
              <a:cxn ang="0">
                <a:pos x="connsiteX0" y="connsiteY0"/>
              </a:cxn>
              <a:cxn ang="1">
                <a:pos x="connsiteX1" y="connsiteY1"/>
              </a:cxn>
            </a:cxnLst>
            <a:rect l="l" t="t" r="r" b="b"/>
            <a:pathLst>
              <a:path w="175259" h="4572">
                <a:moveTo>
                  <a:pt x="0" y="2286"/>
                </a:moveTo>
                <a:lnTo>
                  <a:pt x="175259" y="2286"/>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844028" y="3995928"/>
            <a:ext cx="175259" cy="1523"/>
          </a:xfrm>
          <a:custGeom>
            <a:avLst/>
            <a:gdLst>
              <a:gd name="connsiteX0" fmla="*/ 0 w 175259"/>
              <a:gd name="connsiteY0" fmla="*/ 761 h 1523"/>
              <a:gd name="connsiteX1" fmla="*/ 175259 w 175259"/>
              <a:gd name="connsiteY1" fmla="*/ 761 h 1523"/>
            </a:gdLst>
            <a:ahLst/>
            <a:cxnLst>
              <a:cxn ang="0">
                <a:pos x="connsiteX0" y="connsiteY0"/>
              </a:cxn>
              <a:cxn ang="1">
                <a:pos x="connsiteX1" y="connsiteY1"/>
              </a:cxn>
            </a:cxnLst>
            <a:rect l="l" t="t" r="r" b="b"/>
            <a:pathLst>
              <a:path w="175259" h="1523">
                <a:moveTo>
                  <a:pt x="0" y="761"/>
                </a:moveTo>
                <a:lnTo>
                  <a:pt x="175259" y="761"/>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1191513" y="3991102"/>
            <a:ext cx="7024623" cy="21844"/>
          </a:xfrm>
          <a:custGeom>
            <a:avLst/>
            <a:gdLst>
              <a:gd name="connsiteX0" fmla="*/ 6350 w 7024623"/>
              <a:gd name="connsiteY0" fmla="*/ 6350 h 21844"/>
              <a:gd name="connsiteX1" fmla="*/ 7018274 w 7024623"/>
              <a:gd name="connsiteY1" fmla="*/ 6350 h 21844"/>
            </a:gdLst>
            <a:ahLst/>
            <a:cxnLst>
              <a:cxn ang="0">
                <a:pos x="connsiteX0" y="connsiteY0"/>
              </a:cxn>
              <a:cxn ang="1">
                <a:pos x="connsiteX1" y="connsiteY1"/>
              </a:cxn>
            </a:cxnLst>
            <a:rect l="l" t="t" r="r" b="b"/>
            <a:pathLst>
              <a:path w="7024623" h="21844">
                <a:moveTo>
                  <a:pt x="6350" y="6350"/>
                </a:moveTo>
                <a:lnTo>
                  <a:pt x="7018274"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452359" y="2741676"/>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7452359" y="3011423"/>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7" name="TextBox 1"/>
          <p:cNvSpPr txBox="1"/>
          <p:nvPr/>
        </p:nvSpPr>
        <p:spPr>
          <a:xfrm>
            <a:off x="1333500" y="3225800"/>
            <a:ext cx="596900" cy="10414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18.3%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28600" algn="l"/>
              </a:tabLst>
            </a:pPr>
            <a:r>
              <a:rPr lang="en-US" altLang="zh-CN" sz="996" dirty="0" smtClean="0">
                <a:solidFill>
                  <a:srgbClr val="8087A4"/>
                </a:solidFill>
                <a:latin typeface="Microsoft YaHei UI" pitchFamily="18" charset="0"/>
                <a:cs typeface="Microsoft YaHei UI" pitchFamily="18" charset="0"/>
              </a:rPr>
              <a:t>快餐简餐</a:t>
            </a:r>
          </a:p>
        </p:txBody>
      </p:sp>
      <p:sp>
        <p:nvSpPr>
          <p:cNvPr id="28" name="TextBox 1"/>
          <p:cNvSpPr txBox="1"/>
          <p:nvPr/>
        </p:nvSpPr>
        <p:spPr>
          <a:xfrm>
            <a:off x="2070100" y="3479800"/>
            <a:ext cx="596900" cy="787400"/>
          </a:xfrm>
          <a:prstGeom prst="rect">
            <a:avLst/>
          </a:prstGeom>
          <a:noFill/>
        </p:spPr>
        <p:txBody>
          <a:bodyPr wrap="none" lIns="0" tIns="0" rIns="0" rtlCol="0">
            <a:spAutoFit/>
          </a:bodyPr>
          <a:lstStyle/>
          <a:p>
            <a:pPr>
              <a:lnSpc>
                <a:spcPts val="1500"/>
              </a:lnSpc>
              <a:tabLst>
                <a:tab pos="38100" algn="l"/>
              </a:tabLst>
            </a:pPr>
            <a:r>
              <a:rPr lang="en-US" altLang="zh-CN" sz="996" dirty="0" smtClean="0">
                <a:solidFill>
                  <a:srgbClr val="F08E35"/>
                </a:solidFill>
                <a:latin typeface="Microsoft YaHei UI" pitchFamily="18" charset="0"/>
                <a:cs typeface="Microsoft YaHei UI" pitchFamily="18" charset="0"/>
              </a:rPr>
              <a:t>8.2%</a:t>
            </a:r>
            <a:r>
              <a:rPr lang="en-US" altLang="zh-CN" sz="996" dirty="0" smtClean="0">
                <a:solidFill>
                  <a:srgbClr val="55BC38"/>
                </a:solidFill>
                <a:latin typeface="Microsoft YaHei UI" pitchFamily="18" charset="0"/>
                <a:cs typeface="Microsoft YaHei UI" pitchFamily="18" charset="0"/>
              </a:rPr>
              <a:t>9.4%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中餐正餐</a:t>
            </a:r>
          </a:p>
        </p:txBody>
      </p:sp>
      <p:sp>
        <p:nvSpPr>
          <p:cNvPr id="29" name="TextBox 1"/>
          <p:cNvSpPr txBox="1"/>
          <p:nvPr/>
        </p:nvSpPr>
        <p:spPr>
          <a:xfrm>
            <a:off x="2806700" y="3365500"/>
            <a:ext cx="584200" cy="901700"/>
          </a:xfrm>
          <a:prstGeom prst="rect">
            <a:avLst/>
          </a:prstGeom>
          <a:noFill/>
        </p:spPr>
        <p:txBody>
          <a:bodyPr wrap="none" lIns="0" tIns="0" rIns="0" rtlCol="0">
            <a:spAutoFit/>
          </a:bodyPr>
          <a:lstStyle/>
          <a:p>
            <a:pPr>
              <a:lnSpc>
                <a:spcPts val="1300"/>
              </a:lnSpc>
              <a:tabLst>
                <a:tab pos="76200" algn="l"/>
              </a:tabLst>
            </a:pPr>
            <a:r>
              <a:rPr lang="en-US" altLang="zh-CN" sz="996" dirty="0" smtClean="0">
                <a:solidFill>
                  <a:srgbClr val="F08E35"/>
                </a:solidFill>
                <a:latin typeface="Microsoft YaHei UI" pitchFamily="18" charset="0"/>
                <a:cs typeface="Microsoft YaHei UI" pitchFamily="18" charset="0"/>
              </a:rPr>
              <a:t>13.4%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咖啡水吧</a:t>
            </a:r>
          </a:p>
        </p:txBody>
      </p:sp>
      <p:sp>
        <p:nvSpPr>
          <p:cNvPr id="30" name="TextBox 1"/>
          <p:cNvSpPr txBox="1"/>
          <p:nvPr/>
        </p:nvSpPr>
        <p:spPr>
          <a:xfrm>
            <a:off x="3581400" y="3251200"/>
            <a:ext cx="635000" cy="1016000"/>
          </a:xfrm>
          <a:prstGeom prst="rect">
            <a:avLst/>
          </a:prstGeom>
          <a:noFill/>
        </p:spPr>
        <p:txBody>
          <a:bodyPr wrap="none" lIns="0" tIns="0" rIns="0" rtlCol="0">
            <a:spAutoFit/>
          </a:bodyPr>
          <a:lstStyle/>
          <a:p>
            <a:pPr>
              <a:lnSpc>
                <a:spcPts val="1300"/>
              </a:lnSpc>
              <a:tabLst>
                <a:tab pos="88900" algn="l"/>
                <a:tab pos="355600" algn="l"/>
              </a:tabLst>
            </a:pPr>
            <a:r>
              <a:rPr lang="en-US" altLang="zh-CN" sz="996" dirty="0" smtClean="0">
                <a:solidFill>
                  <a:srgbClr val="F08E35"/>
                </a:solidFill>
                <a:latin typeface="Microsoft YaHei UI" pitchFamily="18" charset="0"/>
                <a:cs typeface="Microsoft YaHei UI" pitchFamily="18" charset="0"/>
              </a:rPr>
              <a:t>17.7%</a:t>
            </a:r>
          </a:p>
          <a:p>
            <a:pPr>
              <a:lnSpc>
                <a:spcPts val="1900"/>
              </a:lnSpc>
              <a:tabLst>
                <a:tab pos="88900" algn="l"/>
                <a:tab pos="3556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8.7%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面包甜点</a:t>
            </a:r>
          </a:p>
        </p:txBody>
      </p:sp>
      <p:sp>
        <p:nvSpPr>
          <p:cNvPr id="31" name="TextBox 1"/>
          <p:cNvSpPr txBox="1"/>
          <p:nvPr/>
        </p:nvSpPr>
        <p:spPr>
          <a:xfrm>
            <a:off x="4406900" y="3632200"/>
            <a:ext cx="596900" cy="635000"/>
          </a:xfrm>
          <a:prstGeom prst="rect">
            <a:avLst/>
          </a:prstGeom>
          <a:noFill/>
        </p:spPr>
        <p:txBody>
          <a:bodyPr wrap="none" lIns="0" tIns="0" rIns="0" rtlCol="0">
            <a:spAutoFit/>
          </a:bodyPr>
          <a:lstStyle/>
          <a:p>
            <a:pPr>
              <a:lnSpc>
                <a:spcPts val="1600"/>
              </a:lnSpc>
              <a:tabLst>
                <a:tab pos="38100" algn="l"/>
              </a:tabLst>
            </a:pPr>
            <a:r>
              <a:rPr lang="en-US" altLang="zh-CN" sz="996" dirty="0" smtClean="0">
                <a:solidFill>
                  <a:srgbClr val="F08E35"/>
                </a:solidFill>
                <a:latin typeface="Microsoft YaHei UI" pitchFamily="18" charset="0"/>
                <a:cs typeface="Microsoft YaHei UI" pitchFamily="18" charset="0"/>
              </a:rPr>
              <a:t>4.1%</a:t>
            </a:r>
            <a:r>
              <a:rPr lang="en-US" altLang="zh-CN" sz="996" dirty="0" smtClean="0">
                <a:solidFill>
                  <a:srgbClr val="55BC38"/>
                </a:solidFill>
                <a:latin typeface="Microsoft YaHei UI" pitchFamily="18" charset="0"/>
                <a:cs typeface="Microsoft YaHei UI" pitchFamily="18" charset="0"/>
              </a:rPr>
              <a:t>2.7%</a:t>
            </a:r>
          </a:p>
          <a:p>
            <a:pPr>
              <a:lnSpc>
                <a:spcPts val="1000"/>
              </a:lnSpc>
            </a:pPr>
            <a:endParaRPr lang="en-US" altLang="zh-CN" dirty="0" smtClean="0"/>
          </a:p>
          <a:p>
            <a:pPr>
              <a:lnSpc>
                <a:spcPts val="1000"/>
              </a:lnSpc>
            </a:pPr>
            <a:endParaRPr lang="en-US" altLang="zh-CN" dirty="0" smtClean="0"/>
          </a:p>
          <a:p>
            <a:pPr>
              <a:lnSpc>
                <a:spcPts val="14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西餐正餐</a:t>
            </a:r>
          </a:p>
        </p:txBody>
      </p:sp>
      <p:sp>
        <p:nvSpPr>
          <p:cNvPr id="1024" name="TextBox 1"/>
          <p:cNvSpPr txBox="1"/>
          <p:nvPr/>
        </p:nvSpPr>
        <p:spPr>
          <a:xfrm>
            <a:off x="5181600" y="3695700"/>
            <a:ext cx="596900" cy="571500"/>
          </a:xfrm>
          <a:prstGeom prst="rect">
            <a:avLst/>
          </a:prstGeom>
          <a:noFill/>
        </p:spPr>
        <p:txBody>
          <a:bodyPr wrap="none" lIns="0" tIns="0" rIns="0" rtlCol="0">
            <a:spAutoFit/>
          </a:bodyPr>
          <a:lstStyle/>
          <a:p>
            <a:pPr>
              <a:lnSpc>
                <a:spcPts val="1500"/>
              </a:lnSpc>
              <a:tabLst>
                <a:tab pos="38100" algn="l"/>
              </a:tabLst>
            </a:pPr>
            <a:r>
              <a:rPr lang="en-US" altLang="zh-CN" sz="996" dirty="0" smtClean="0">
                <a:solidFill>
                  <a:srgbClr val="F08E35"/>
                </a:solidFill>
                <a:latin typeface="Microsoft YaHei UI" pitchFamily="18" charset="0"/>
                <a:cs typeface="Microsoft YaHei UI" pitchFamily="18" charset="0"/>
              </a:rPr>
              <a:t>1.4%</a:t>
            </a:r>
            <a:r>
              <a:rPr lang="en-US" altLang="zh-CN" sz="996" dirty="0" smtClean="0">
                <a:solidFill>
                  <a:srgbClr val="55BC38"/>
                </a:solidFill>
                <a:latin typeface="Microsoft YaHei UI" pitchFamily="18" charset="0"/>
                <a:cs typeface="Microsoft YaHei UI" pitchFamily="18" charset="0"/>
              </a:rPr>
              <a:t>0.2%</a:t>
            </a:r>
          </a:p>
          <a:p>
            <a:pPr>
              <a:lnSpc>
                <a:spcPts val="1000"/>
              </a:lnSpc>
            </a:pPr>
            <a:endParaRPr lang="en-US" altLang="zh-CN" dirty="0" smtClean="0"/>
          </a:p>
          <a:p>
            <a:pPr>
              <a:lnSpc>
                <a:spcPts val="19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零食小吃</a:t>
            </a:r>
          </a:p>
        </p:txBody>
      </p:sp>
      <p:sp>
        <p:nvSpPr>
          <p:cNvPr id="1025" name="TextBox 1"/>
          <p:cNvSpPr txBox="1"/>
          <p:nvPr/>
        </p:nvSpPr>
        <p:spPr>
          <a:xfrm>
            <a:off x="5956300" y="3695700"/>
            <a:ext cx="596900" cy="571500"/>
          </a:xfrm>
          <a:prstGeom prst="rect">
            <a:avLst/>
          </a:prstGeom>
          <a:noFill/>
        </p:spPr>
        <p:txBody>
          <a:bodyPr wrap="none" lIns="0" tIns="0" rIns="0" rtlCol="0">
            <a:spAutoFit/>
          </a:bodyPr>
          <a:lstStyle/>
          <a:p>
            <a:pPr>
              <a:lnSpc>
                <a:spcPts val="1500"/>
              </a:lnSpc>
              <a:tabLst>
                <a:tab pos="177800" algn="l"/>
              </a:tabLst>
            </a:pPr>
            <a:r>
              <a:rPr lang="en-US" altLang="zh-CN" sz="996" dirty="0" smtClean="0">
                <a:solidFill>
                  <a:srgbClr val="F08E35"/>
                </a:solidFill>
                <a:latin typeface="Microsoft YaHei UI" pitchFamily="18" charset="0"/>
                <a:cs typeface="Microsoft YaHei UI" pitchFamily="18" charset="0"/>
              </a:rPr>
              <a:t>1.8%</a:t>
            </a:r>
            <a:r>
              <a:rPr lang="en-US" altLang="zh-CN" sz="996" dirty="0" smtClean="0">
                <a:solidFill>
                  <a:srgbClr val="55BC38"/>
                </a:solidFill>
                <a:latin typeface="Microsoft YaHei UI" pitchFamily="18" charset="0"/>
                <a:cs typeface="Microsoft YaHei UI" pitchFamily="18" charset="0"/>
              </a:rPr>
              <a:t>0.4%</a:t>
            </a:r>
          </a:p>
          <a:p>
            <a:pPr>
              <a:lnSpc>
                <a:spcPts val="1000"/>
              </a:lnSpc>
            </a:pPr>
            <a:endParaRPr lang="en-US" altLang="zh-CN" dirty="0" smtClean="0"/>
          </a:p>
          <a:p>
            <a:pPr>
              <a:lnSpc>
                <a:spcPts val="1900"/>
              </a:lnSpc>
              <a:tabLst>
                <a:tab pos="177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韩食</a:t>
            </a:r>
          </a:p>
        </p:txBody>
      </p:sp>
      <p:sp>
        <p:nvSpPr>
          <p:cNvPr id="1026" name="TextBox 1"/>
          <p:cNvSpPr txBox="1"/>
          <p:nvPr/>
        </p:nvSpPr>
        <p:spPr>
          <a:xfrm>
            <a:off x="6743700" y="3695700"/>
            <a:ext cx="596900" cy="571500"/>
          </a:xfrm>
          <a:prstGeom prst="rect">
            <a:avLst/>
          </a:prstGeom>
          <a:noFill/>
        </p:spPr>
        <p:txBody>
          <a:bodyPr wrap="none" lIns="0" tIns="0" rIns="0" rtlCol="0">
            <a:spAutoFit/>
          </a:bodyPr>
          <a:lstStyle/>
          <a:p>
            <a:pPr>
              <a:lnSpc>
                <a:spcPts val="1600"/>
              </a:lnSpc>
              <a:tabLst>
                <a:tab pos="165100" algn="l"/>
              </a:tabLst>
            </a:pPr>
            <a:r>
              <a:rPr lang="en-US" altLang="zh-CN" sz="996" dirty="0" smtClean="0">
                <a:solidFill>
                  <a:srgbClr val="F08E35"/>
                </a:solidFill>
                <a:latin typeface="Microsoft YaHei UI" pitchFamily="18" charset="0"/>
                <a:cs typeface="Microsoft YaHei UI" pitchFamily="18" charset="0"/>
              </a:rPr>
              <a:t>1.6%</a:t>
            </a:r>
            <a:r>
              <a:rPr lang="en-US" altLang="zh-CN" sz="996" dirty="0" smtClean="0">
                <a:solidFill>
                  <a:srgbClr val="55BC38"/>
                </a:solidFill>
                <a:latin typeface="Microsoft YaHei UI" pitchFamily="18" charset="0"/>
                <a:cs typeface="Microsoft YaHei UI" pitchFamily="18" charset="0"/>
              </a:rPr>
              <a:t>0.2%</a:t>
            </a:r>
          </a:p>
          <a:p>
            <a:pPr>
              <a:lnSpc>
                <a:spcPts val="1000"/>
              </a:lnSpc>
            </a:pPr>
            <a:endParaRPr lang="en-US" altLang="zh-CN" dirty="0" smtClean="0"/>
          </a:p>
          <a:p>
            <a:pPr>
              <a:lnSpc>
                <a:spcPts val="19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日料</a:t>
            </a:r>
          </a:p>
        </p:txBody>
      </p:sp>
      <p:sp>
        <p:nvSpPr>
          <p:cNvPr id="1028" name="TextBox 1"/>
          <p:cNvSpPr txBox="1"/>
          <p:nvPr/>
        </p:nvSpPr>
        <p:spPr>
          <a:xfrm>
            <a:off x="7518400" y="3721100"/>
            <a:ext cx="596900" cy="546100"/>
          </a:xfrm>
          <a:prstGeom prst="rect">
            <a:avLst/>
          </a:prstGeom>
          <a:noFill/>
        </p:spPr>
        <p:txBody>
          <a:bodyPr wrap="none" lIns="0" tIns="0" rIns="0" rtlCol="0">
            <a:spAutoFit/>
          </a:bodyPr>
          <a:lstStyle/>
          <a:p>
            <a:pPr>
              <a:lnSpc>
                <a:spcPts val="1400"/>
              </a:lnSpc>
              <a:tabLst>
                <a:tab pos="38100" algn="l"/>
              </a:tabLst>
            </a:pPr>
            <a:r>
              <a:rPr lang="en-US" altLang="zh-CN" sz="996" dirty="0" smtClean="0">
                <a:solidFill>
                  <a:srgbClr val="F08E35"/>
                </a:solidFill>
                <a:latin typeface="Microsoft YaHei UI" pitchFamily="18" charset="0"/>
                <a:cs typeface="Microsoft YaHei UI" pitchFamily="18" charset="0"/>
              </a:rPr>
              <a:t>0.8%</a:t>
            </a:r>
            <a:r>
              <a:rPr lang="en-US" altLang="zh-CN" sz="996" dirty="0" smtClean="0">
                <a:solidFill>
                  <a:srgbClr val="55BC38"/>
                </a:solidFill>
                <a:latin typeface="Microsoft YaHei UI" pitchFamily="18" charset="0"/>
                <a:cs typeface="Microsoft YaHei UI" pitchFamily="18" charset="0"/>
              </a:rPr>
              <a:t>0.1%</a:t>
            </a:r>
          </a:p>
          <a:p>
            <a:pPr>
              <a:lnSpc>
                <a:spcPts val="1000"/>
              </a:lnSpc>
            </a:pPr>
            <a:endParaRPr lang="en-US" altLang="zh-CN" dirty="0" smtClean="0"/>
          </a:p>
          <a:p>
            <a:pPr>
              <a:lnSpc>
                <a:spcPts val="19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特色正餐</a:t>
            </a:r>
          </a:p>
        </p:txBody>
      </p:sp>
      <p:sp>
        <p:nvSpPr>
          <p:cNvPr id="1029" name="TextBox 1"/>
          <p:cNvSpPr txBox="1"/>
          <p:nvPr/>
        </p:nvSpPr>
        <p:spPr>
          <a:xfrm>
            <a:off x="393700" y="254000"/>
            <a:ext cx="7404100" cy="2857500"/>
          </a:xfrm>
          <a:prstGeom prst="rect">
            <a:avLst/>
          </a:prstGeom>
          <a:noFill/>
        </p:spPr>
        <p:txBody>
          <a:bodyPr wrap="none" lIns="0" tIns="0" rIns="0" rtlCol="0">
            <a:spAutoFit/>
          </a:bodyPr>
          <a:lstStyle/>
          <a:p>
            <a:pPr>
              <a:lnSpc>
                <a:spcPts val="1400"/>
              </a:lnSpc>
              <a:tabLst>
                <a:tab pos="241300" algn="l"/>
                <a:tab pos="850900" algn="l"/>
                <a:tab pos="2184400" algn="l"/>
                <a:tab pos="2730500" algn="l"/>
                <a:tab pos="71628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850900" algn="l"/>
                <a:tab pos="2184400" algn="l"/>
                <a:tab pos="2730500" algn="l"/>
                <a:tab pos="71628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广州用户一半以上偏爱快餐简餐，上海用户更愿意在咖啡水吧享受休闲时光</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850900" algn="l"/>
                <a:tab pos="2184400" algn="l"/>
                <a:tab pos="2730500" algn="l"/>
                <a:tab pos="71628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2014年11月广州&amp;上海移动智能终端用户线下店铺餐饮类客流量分布</a:t>
            </a:r>
          </a:p>
          <a:p>
            <a:pPr>
              <a:lnSpc>
                <a:spcPts val="1000"/>
              </a:lnSpc>
            </a:pPr>
            <a:endParaRPr lang="en-US" altLang="zh-CN" dirty="0" smtClean="0"/>
          </a:p>
          <a:p>
            <a:pPr>
              <a:lnSpc>
                <a:spcPts val="1000"/>
              </a:lnSpc>
            </a:pPr>
            <a:endParaRPr lang="en-US" altLang="zh-CN" dirty="0" smtClean="0"/>
          </a:p>
          <a:p>
            <a:pPr>
              <a:lnSpc>
                <a:spcPts val="2100"/>
              </a:lnSpc>
              <a:tabLst>
                <a:tab pos="241300" algn="l"/>
                <a:tab pos="850900" algn="l"/>
                <a:tab pos="2184400" algn="l"/>
                <a:tab pos="2730500" algn="l"/>
                <a:tab pos="71628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60.0%</a:t>
            </a:r>
          </a:p>
          <a:p>
            <a:pPr>
              <a:lnSpc>
                <a:spcPts val="1900"/>
              </a:lnSpc>
              <a:tabLst>
                <a:tab pos="241300" algn="l"/>
                <a:tab pos="850900" algn="l"/>
                <a:tab pos="2184400" algn="l"/>
                <a:tab pos="2730500" algn="l"/>
                <a:tab pos="7162800" algn="l"/>
              </a:tabLst>
            </a:pPr>
            <a:r>
              <a:rPr lang="en-US" altLang="zh-CN" dirty="0" smtClean="0"/>
              <a:t>		</a:t>
            </a:r>
            <a:r>
              <a:rPr lang="en-US" altLang="zh-CN" sz="996" dirty="0" smtClean="0">
                <a:solidFill>
                  <a:srgbClr val="F08E35"/>
                </a:solidFill>
                <a:latin typeface="Microsoft YaHei UI" pitchFamily="18" charset="0"/>
                <a:cs typeface="Microsoft YaHei UI" pitchFamily="18" charset="0"/>
              </a:rPr>
              <a:t>51.0%</a:t>
            </a:r>
          </a:p>
          <a:p>
            <a:pPr>
              <a:lnSpc>
                <a:spcPts val="1000"/>
              </a:lnSpc>
            </a:pPr>
            <a:endParaRPr lang="en-US" altLang="zh-CN" dirty="0" smtClean="0"/>
          </a:p>
          <a:p>
            <a:pPr>
              <a:lnSpc>
                <a:spcPts val="1800"/>
              </a:lnSpc>
              <a:tabLst>
                <a:tab pos="241300" algn="l"/>
                <a:tab pos="850900" algn="l"/>
                <a:tab pos="2184400" algn="l"/>
                <a:tab pos="2730500" algn="l"/>
                <a:tab pos="7162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a:p>
            <a:pPr>
              <a:lnSpc>
                <a:spcPts val="2100"/>
              </a:lnSpc>
              <a:tabLst>
                <a:tab pos="241300" algn="l"/>
                <a:tab pos="850900" algn="l"/>
                <a:tab pos="2184400" algn="l"/>
                <a:tab pos="2730500" algn="l"/>
                <a:tab pos="7162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上海</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867400" y="1828800"/>
            <a:ext cx="241300" cy="2400300"/>
          </a:xfrm>
          <a:prstGeom prst="rect">
            <a:avLst/>
          </a:prstGeom>
          <a:noFill/>
        </p:spPr>
        <p:txBody>
          <a:bodyPr wrap="none" lIns="0" tIns="0" rIns="0" rtlCol="0">
            <a:spAutoFit/>
          </a:bodyPr>
          <a:lstStyle/>
          <a:p>
            <a:pPr>
              <a:lnSpc>
                <a:spcPts val="1300"/>
              </a:lnSpc>
              <a:tabLst>
                <a:tab pos="50800" algn="l"/>
                <a:tab pos="88900" algn="l"/>
              </a:tabLst>
            </a:pPr>
            <a:r>
              <a:rPr lang="en-US" altLang="zh-CN" sz="996" dirty="0" smtClean="0">
                <a:solidFill>
                  <a:srgbClr val="FFFFFF"/>
                </a:solidFill>
                <a:latin typeface="Microsoft YaHei UI" pitchFamily="18" charset="0"/>
                <a:cs typeface="Microsoft YaHei UI" pitchFamily="18" charset="0"/>
              </a:rPr>
              <a:t>排名</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9</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10</a:t>
            </a:r>
          </a:p>
        </p:txBody>
      </p:sp>
      <p:sp>
        <p:nvSpPr>
          <p:cNvPr id="3" name="TextBox 1"/>
          <p:cNvSpPr txBox="1"/>
          <p:nvPr/>
        </p:nvSpPr>
        <p:spPr>
          <a:xfrm>
            <a:off x="6769100" y="1828800"/>
            <a:ext cx="241300" cy="24003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省份</a:t>
            </a:r>
          </a:p>
          <a:p>
            <a:pPr>
              <a:lnSpc>
                <a:spcPts val="1700"/>
              </a:lnSpc>
              <a:tabLst/>
            </a:pPr>
            <a:r>
              <a:rPr lang="en-US" altLang="zh-CN" sz="996" dirty="0" smtClean="0">
                <a:solidFill>
                  <a:srgbClr val="8087A4"/>
                </a:solidFill>
                <a:latin typeface="Microsoft YaHei UI" pitchFamily="18" charset="0"/>
                <a:cs typeface="Microsoft YaHei UI" pitchFamily="18" charset="0"/>
              </a:rPr>
              <a:t>广东</a:t>
            </a:r>
          </a:p>
          <a:p>
            <a:pPr>
              <a:lnSpc>
                <a:spcPts val="1700"/>
              </a:lnSpc>
              <a:tabLst/>
            </a:pPr>
            <a:r>
              <a:rPr lang="en-US" altLang="zh-CN" sz="996" dirty="0" smtClean="0">
                <a:solidFill>
                  <a:srgbClr val="8087A4"/>
                </a:solidFill>
                <a:latin typeface="Microsoft YaHei UI" pitchFamily="18" charset="0"/>
                <a:cs typeface="Microsoft YaHei UI" pitchFamily="18" charset="0"/>
              </a:rPr>
              <a:t>北京</a:t>
            </a:r>
          </a:p>
          <a:p>
            <a:pPr>
              <a:lnSpc>
                <a:spcPts val="1700"/>
              </a:lnSpc>
              <a:tabLst/>
            </a:pPr>
            <a:r>
              <a:rPr lang="en-US" altLang="zh-CN" sz="996" dirty="0" smtClean="0">
                <a:solidFill>
                  <a:srgbClr val="8087A4"/>
                </a:solidFill>
                <a:latin typeface="Microsoft YaHei UI" pitchFamily="18" charset="0"/>
                <a:cs typeface="Microsoft YaHei UI" pitchFamily="18" charset="0"/>
              </a:rPr>
              <a:t>江苏</a:t>
            </a:r>
          </a:p>
          <a:p>
            <a:pPr>
              <a:lnSpc>
                <a:spcPts val="1700"/>
              </a:lnSpc>
              <a:tabLst/>
            </a:pPr>
            <a:r>
              <a:rPr lang="en-US" altLang="zh-CN" sz="996" dirty="0" smtClean="0">
                <a:solidFill>
                  <a:srgbClr val="8087A4"/>
                </a:solidFill>
                <a:latin typeface="Microsoft YaHei UI" pitchFamily="18" charset="0"/>
                <a:cs typeface="Microsoft YaHei UI" pitchFamily="18" charset="0"/>
              </a:rPr>
              <a:t>浙江</a:t>
            </a:r>
          </a:p>
          <a:p>
            <a:pPr>
              <a:lnSpc>
                <a:spcPts val="1700"/>
              </a:lnSpc>
              <a:tabLst/>
            </a:pPr>
            <a:r>
              <a:rPr lang="en-US" altLang="zh-CN" sz="996" dirty="0" smtClean="0">
                <a:solidFill>
                  <a:srgbClr val="8087A4"/>
                </a:solidFill>
                <a:latin typeface="Microsoft YaHei UI" pitchFamily="18" charset="0"/>
                <a:cs typeface="Microsoft YaHei UI" pitchFamily="18" charset="0"/>
              </a:rPr>
              <a:t>山东</a:t>
            </a:r>
          </a:p>
          <a:p>
            <a:pPr>
              <a:lnSpc>
                <a:spcPts val="1700"/>
              </a:lnSpc>
              <a:tabLst/>
            </a:pPr>
            <a:r>
              <a:rPr lang="en-US" altLang="zh-CN" sz="996" dirty="0" smtClean="0">
                <a:solidFill>
                  <a:srgbClr val="8087A4"/>
                </a:solidFill>
                <a:latin typeface="Microsoft YaHei UI" pitchFamily="18" charset="0"/>
                <a:cs typeface="Microsoft YaHei UI" pitchFamily="18" charset="0"/>
              </a:rPr>
              <a:t>湖南</a:t>
            </a:r>
          </a:p>
          <a:p>
            <a:pPr>
              <a:lnSpc>
                <a:spcPts val="1700"/>
              </a:lnSpc>
              <a:tabLst/>
            </a:pPr>
            <a:r>
              <a:rPr lang="en-US" altLang="zh-CN" sz="996" dirty="0" smtClean="0">
                <a:solidFill>
                  <a:srgbClr val="8087A4"/>
                </a:solidFill>
                <a:latin typeface="Microsoft YaHei UI" pitchFamily="18" charset="0"/>
                <a:cs typeface="Microsoft YaHei UI" pitchFamily="18" charset="0"/>
              </a:rPr>
              <a:t>河南</a:t>
            </a:r>
          </a:p>
          <a:p>
            <a:pPr>
              <a:lnSpc>
                <a:spcPts val="1700"/>
              </a:lnSpc>
              <a:tabLst/>
            </a:pPr>
            <a:r>
              <a:rPr lang="en-US" altLang="zh-CN" sz="996" dirty="0" smtClean="0">
                <a:solidFill>
                  <a:srgbClr val="8087A4"/>
                </a:solidFill>
                <a:latin typeface="Microsoft YaHei UI" pitchFamily="18" charset="0"/>
                <a:cs typeface="Microsoft YaHei UI" pitchFamily="18" charset="0"/>
              </a:rPr>
              <a:t>上海</a:t>
            </a:r>
          </a:p>
          <a:p>
            <a:pPr>
              <a:lnSpc>
                <a:spcPts val="1700"/>
              </a:lnSpc>
              <a:tabLst/>
            </a:pPr>
            <a:r>
              <a:rPr lang="en-US" altLang="zh-CN" sz="996" dirty="0" smtClean="0">
                <a:solidFill>
                  <a:srgbClr val="8087A4"/>
                </a:solidFill>
                <a:latin typeface="Microsoft YaHei UI" pitchFamily="18" charset="0"/>
                <a:cs typeface="Microsoft YaHei UI" pitchFamily="18" charset="0"/>
              </a:rPr>
              <a:t>河北</a:t>
            </a:r>
          </a:p>
          <a:p>
            <a:pPr>
              <a:lnSpc>
                <a:spcPts val="1700"/>
              </a:lnSpc>
              <a:tabLst/>
            </a:pPr>
            <a:r>
              <a:rPr lang="en-US" altLang="zh-CN" sz="996" dirty="0" smtClean="0">
                <a:solidFill>
                  <a:srgbClr val="8087A4"/>
                </a:solidFill>
                <a:latin typeface="Microsoft YaHei UI" pitchFamily="18" charset="0"/>
                <a:cs typeface="Microsoft YaHei UI" pitchFamily="18" charset="0"/>
              </a:rPr>
              <a:t>四川</a:t>
            </a:r>
          </a:p>
        </p:txBody>
      </p:sp>
      <p:sp>
        <p:nvSpPr>
          <p:cNvPr id="4" name="TextBox 1"/>
          <p:cNvSpPr txBox="1"/>
          <p:nvPr/>
        </p:nvSpPr>
        <p:spPr>
          <a:xfrm>
            <a:off x="7607300" y="1828800"/>
            <a:ext cx="355600" cy="2400300"/>
          </a:xfrm>
          <a:prstGeom prst="rect">
            <a:avLst/>
          </a:prstGeom>
          <a:noFill/>
        </p:spPr>
        <p:txBody>
          <a:bodyPr wrap="none" lIns="0" tIns="0" rIns="0" rtlCol="0">
            <a:spAutoFit/>
          </a:bodyPr>
          <a:lstStyle/>
          <a:p>
            <a:pPr>
              <a:lnSpc>
                <a:spcPts val="1300"/>
              </a:lnSpc>
              <a:tabLst>
                <a:tab pos="38100" algn="l"/>
                <a:tab pos="50800" algn="l"/>
              </a:tabLst>
            </a:pPr>
            <a:r>
              <a:rPr lang="en-US" altLang="zh-CN" dirty="0" smtClean="0"/>
              <a:t>		</a:t>
            </a:r>
            <a:r>
              <a:rPr lang="en-US" altLang="zh-CN" sz="996" dirty="0" smtClean="0">
                <a:solidFill>
                  <a:srgbClr val="FFFFFF"/>
                </a:solidFill>
                <a:latin typeface="Microsoft YaHei UI" pitchFamily="18" charset="0"/>
                <a:cs typeface="Microsoft YaHei UI" pitchFamily="18" charset="0"/>
              </a:rPr>
              <a:t>占比</a:t>
            </a:r>
          </a:p>
          <a:p>
            <a:pPr>
              <a:lnSpc>
                <a:spcPts val="1700"/>
              </a:lnSpc>
              <a:tabLst>
                <a:tab pos="38100" algn="l"/>
                <a:tab pos="50800" algn="l"/>
              </a:tabLst>
            </a:pPr>
            <a:r>
              <a:rPr lang="en-US" altLang="zh-CN" sz="996" dirty="0" smtClean="0">
                <a:solidFill>
                  <a:srgbClr val="8087A4"/>
                </a:solidFill>
                <a:latin typeface="Times New Roman" pitchFamily="18" charset="0"/>
                <a:cs typeface="Times New Roman" pitchFamily="18" charset="0"/>
              </a:rPr>
              <a:t>11.5%</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7.2%</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6.6%</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6.5%</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5.6%</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4.9%</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4.7%</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4.4%</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p:txBody>
      </p:sp>
      <p:sp>
        <p:nvSpPr>
          <p:cNvPr id="5" name="TextBox 1"/>
          <p:cNvSpPr txBox="1"/>
          <p:nvPr/>
        </p:nvSpPr>
        <p:spPr>
          <a:xfrm>
            <a:off x="393700" y="254000"/>
            <a:ext cx="7023100" cy="1511300"/>
          </a:xfrm>
          <a:prstGeom prst="rect">
            <a:avLst/>
          </a:prstGeom>
          <a:noFill/>
        </p:spPr>
        <p:txBody>
          <a:bodyPr wrap="none" lIns="0" tIns="0" rIns="0" rtlCol="0">
            <a:spAutoFit/>
          </a:bodyPr>
          <a:lstStyle/>
          <a:p>
            <a:pPr>
              <a:lnSpc>
                <a:spcPts val="1400"/>
              </a:lnSpc>
              <a:tabLst>
                <a:tab pos="241300" algn="l"/>
                <a:tab pos="3009900" algn="l"/>
                <a:tab pos="5956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3009900" algn="l"/>
                <a:tab pos="5956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移动网民在沿海省份分布较集中，而湖南、河南、四川等中部地区用户占比也较高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3009900" algn="l"/>
                <a:tab pos="5956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移动智能终端用户区域分布</a:t>
            </a:r>
          </a:p>
          <a:p>
            <a:pPr>
              <a:lnSpc>
                <a:spcPts val="2400"/>
              </a:lnSpc>
              <a:tabLst>
                <a:tab pos="241300" algn="l"/>
                <a:tab pos="3009900" algn="l"/>
                <a:tab pos="5956300" algn="l"/>
              </a:tabLst>
            </a:pPr>
            <a:r>
              <a:rPr lang="en-US" altLang="zh-CN" dirty="0" smtClean="0"/>
              <a:t>			</a:t>
            </a:r>
            <a:r>
              <a:rPr lang="en-US" altLang="zh-CN" sz="1202" b="1" dirty="0" smtClean="0">
                <a:solidFill>
                  <a:srgbClr val="FFFFFF"/>
                </a:solidFill>
                <a:latin typeface="Microsoft YaHei UI" pitchFamily="18" charset="0"/>
                <a:cs typeface="Microsoft YaHei UI" pitchFamily="18" charset="0"/>
              </a:rPr>
              <a:t>省份分布Top10</a:t>
            </a:r>
          </a:p>
        </p:txBody>
      </p:sp>
      <p:sp>
        <p:nvSpPr>
          <p:cNvPr id="6"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016000" y="2222500"/>
            <a:ext cx="2057400" cy="20955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3657600" y="2222500"/>
            <a:ext cx="2108200" cy="22098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6350000" y="2222500"/>
            <a:ext cx="2184400" cy="21844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9" name="TextBox 1"/>
          <p:cNvSpPr txBox="1"/>
          <p:nvPr/>
        </p:nvSpPr>
        <p:spPr>
          <a:xfrm>
            <a:off x="393700" y="254000"/>
            <a:ext cx="8242300" cy="1435100"/>
          </a:xfrm>
          <a:prstGeom prst="rect">
            <a:avLst/>
          </a:prstGeom>
          <a:noFill/>
        </p:spPr>
        <p:txBody>
          <a:bodyPr wrap="none" lIns="0" tIns="0" rIns="0" rtlCol="0">
            <a:spAutoFit/>
          </a:bodyPr>
          <a:lstStyle/>
          <a:p>
            <a:pPr>
              <a:lnSpc>
                <a:spcPts val="1400"/>
              </a:lnSpc>
              <a:tabLst>
                <a:tab pos="241300" algn="l"/>
                <a:tab pos="20066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0066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餐饮品牌中，北京人偏爱绿茶餐厅的小清新，广州人偏爱麦当劳的方便快捷，上海人则更喜欢星巴克的</a:t>
            </a:r>
          </a:p>
          <a:p>
            <a:pPr>
              <a:lnSpc>
                <a:spcPts val="2000"/>
              </a:lnSpc>
              <a:tabLst>
                <a:tab pos="241300" algn="l"/>
                <a:tab pos="20066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小资情调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0066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2014年11月移动智能终端用户服装服饰类线下店铺按品牌客流量分布热度图</a:t>
            </a:r>
          </a:p>
        </p:txBody>
      </p:sp>
      <p:sp>
        <p:nvSpPr>
          <p:cNvPr id="10" name="TextBox 1"/>
          <p:cNvSpPr txBox="1"/>
          <p:nvPr/>
        </p:nvSpPr>
        <p:spPr>
          <a:xfrm>
            <a:off x="45466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广</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州</a:t>
            </a:r>
          </a:p>
        </p:txBody>
      </p:sp>
      <p:sp>
        <p:nvSpPr>
          <p:cNvPr id="11" name="TextBox 1"/>
          <p:cNvSpPr txBox="1"/>
          <p:nvPr/>
        </p:nvSpPr>
        <p:spPr>
          <a:xfrm>
            <a:off x="72136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上</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海</a:t>
            </a:r>
          </a:p>
        </p:txBody>
      </p:sp>
      <p:sp>
        <p:nvSpPr>
          <p:cNvPr id="12" name="TextBox 1"/>
          <p:cNvSpPr txBox="1"/>
          <p:nvPr/>
        </p:nvSpPr>
        <p:spPr>
          <a:xfrm>
            <a:off x="18288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北</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京</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移动互联网行业趋势展望</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767071" y="2177795"/>
            <a:ext cx="2679192" cy="970788"/>
          </a:xfrm>
          <a:custGeom>
            <a:avLst/>
            <a:gdLst>
              <a:gd name="connsiteX0" fmla="*/ 0 w 2679192"/>
              <a:gd name="connsiteY0" fmla="*/ 970788 h 970788"/>
              <a:gd name="connsiteX1" fmla="*/ 708787 w 2679192"/>
              <a:gd name="connsiteY1" fmla="*/ 0 h 970788"/>
              <a:gd name="connsiteX2" fmla="*/ 1970405 w 2679192"/>
              <a:gd name="connsiteY2" fmla="*/ 0 h 970788"/>
              <a:gd name="connsiteX3" fmla="*/ 2679192 w 2679192"/>
              <a:gd name="connsiteY3" fmla="*/ 970788 h 970788"/>
              <a:gd name="connsiteX4" fmla="*/ 0 w 2679192"/>
              <a:gd name="connsiteY4" fmla="*/ 970788 h 9707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79192" h="970788">
                <a:moveTo>
                  <a:pt x="0" y="970788"/>
                </a:moveTo>
                <a:lnTo>
                  <a:pt x="708787" y="0"/>
                </a:lnTo>
                <a:lnTo>
                  <a:pt x="1970405" y="0"/>
                </a:lnTo>
                <a:lnTo>
                  <a:pt x="2679192" y="970788"/>
                </a:lnTo>
                <a:lnTo>
                  <a:pt x="0" y="970788"/>
                </a:lnTo>
              </a:path>
            </a:pathLst>
          </a:custGeom>
          <a:solidFill>
            <a:srgbClr val="5A74D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77255" y="1264919"/>
            <a:ext cx="1258824" cy="893063"/>
          </a:xfrm>
          <a:custGeom>
            <a:avLst/>
            <a:gdLst>
              <a:gd name="connsiteX0" fmla="*/ 0 w 1258824"/>
              <a:gd name="connsiteY0" fmla="*/ 893063 h 893063"/>
              <a:gd name="connsiteX1" fmla="*/ 629411 w 1258824"/>
              <a:gd name="connsiteY1" fmla="*/ 0 h 893063"/>
              <a:gd name="connsiteX2" fmla="*/ 1258824 w 1258824"/>
              <a:gd name="connsiteY2" fmla="*/ 893063 h 893063"/>
              <a:gd name="connsiteX3" fmla="*/ 0 w 1258824"/>
              <a:gd name="connsiteY3" fmla="*/ 893063 h 893063"/>
            </a:gdLst>
            <a:ahLst/>
            <a:cxnLst>
              <a:cxn ang="0">
                <a:pos x="connsiteX0" y="connsiteY0"/>
              </a:cxn>
              <a:cxn ang="1">
                <a:pos x="connsiteX1" y="connsiteY1"/>
              </a:cxn>
              <a:cxn ang="2">
                <a:pos x="connsiteX2" y="connsiteY2"/>
              </a:cxn>
              <a:cxn ang="3">
                <a:pos x="connsiteX3" y="connsiteY3"/>
              </a:cxn>
            </a:cxnLst>
            <a:rect l="l" t="t" r="r" b="b"/>
            <a:pathLst>
              <a:path w="1258824" h="893063">
                <a:moveTo>
                  <a:pt x="0" y="893063"/>
                </a:moveTo>
                <a:lnTo>
                  <a:pt x="629411" y="0"/>
                </a:lnTo>
                <a:lnTo>
                  <a:pt x="1258824" y="893063"/>
                </a:lnTo>
                <a:lnTo>
                  <a:pt x="0" y="893063"/>
                </a:lnTo>
              </a:path>
            </a:pathLst>
          </a:custGeom>
          <a:solidFill>
            <a:srgbClr val="8B9DE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087367"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10 w 198120"/>
              <a:gd name="connsiteY13" fmla="*/ 309257 h 327697"/>
              <a:gd name="connsiteX14" fmla="*/ 105410 w 198120"/>
              <a:gd name="connsiteY14" fmla="*/ 165976 h 327697"/>
              <a:gd name="connsiteX15" fmla="*/ 92710 w 198120"/>
              <a:gd name="connsiteY15" fmla="*/ 165976 h 327697"/>
              <a:gd name="connsiteX16" fmla="*/ 92710 w 198120"/>
              <a:gd name="connsiteY16" fmla="*/ 309257 h 327697"/>
              <a:gd name="connsiteX17" fmla="*/ 70866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6 w 198120"/>
              <a:gd name="connsiteY22" fmla="*/ 53911 h 327697"/>
              <a:gd name="connsiteX23" fmla="*/ 32766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10" y="319189"/>
                  <a:pt x="105410" y="309257"/>
                </a:cubicBezTo>
                <a:cubicBezTo>
                  <a:pt x="105410" y="309257"/>
                  <a:pt x="105410" y="309257"/>
                  <a:pt x="105410" y="165976"/>
                </a:cubicBezTo>
                <a:cubicBezTo>
                  <a:pt x="105410" y="165976"/>
                  <a:pt x="105410" y="165976"/>
                  <a:pt x="92710" y="165976"/>
                </a:cubicBezTo>
                <a:cubicBezTo>
                  <a:pt x="92710" y="165976"/>
                  <a:pt x="92710" y="165976"/>
                  <a:pt x="92710" y="309257"/>
                </a:cubicBezTo>
                <a:cubicBezTo>
                  <a:pt x="92710" y="319189"/>
                  <a:pt x="83566" y="327697"/>
                  <a:pt x="70866" y="327697"/>
                </a:cubicBezTo>
                <a:cubicBezTo>
                  <a:pt x="58166"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6" y="53911"/>
                </a:cubicBezTo>
                <a:cubicBezTo>
                  <a:pt x="32766" y="53911"/>
                  <a:pt x="32766" y="53911"/>
                  <a:pt x="32766" y="147535"/>
                </a:cubicBezTo>
                <a:cubicBezTo>
                  <a:pt x="32766"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147311"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363592"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5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1"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1"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5"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4283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39055"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09 w 198120"/>
              <a:gd name="connsiteY13" fmla="*/ 309257 h 327697"/>
              <a:gd name="connsiteX14" fmla="*/ 105409 w 198120"/>
              <a:gd name="connsiteY14" fmla="*/ 165976 h 327697"/>
              <a:gd name="connsiteX15" fmla="*/ 92709 w 198120"/>
              <a:gd name="connsiteY15" fmla="*/ 165976 h 327697"/>
              <a:gd name="connsiteX16" fmla="*/ 92709 w 198120"/>
              <a:gd name="connsiteY16" fmla="*/ 309257 h 327697"/>
              <a:gd name="connsiteX17" fmla="*/ 70865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5 w 198120"/>
              <a:gd name="connsiteY22" fmla="*/ 53911 h 327697"/>
              <a:gd name="connsiteX23" fmla="*/ 32765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5" y="53911"/>
                </a:cubicBezTo>
                <a:cubicBezTo>
                  <a:pt x="32765" y="53911"/>
                  <a:pt x="32765" y="53911"/>
                  <a:pt x="32765" y="147535"/>
                </a:cubicBezTo>
                <a:cubicBezTo>
                  <a:pt x="32765"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699000"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915280"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4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0"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0"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980051"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192267" y="4296118"/>
            <a:ext cx="196596" cy="327697"/>
          </a:xfrm>
          <a:custGeom>
            <a:avLst/>
            <a:gdLst>
              <a:gd name="connsiteX0" fmla="*/ 50546 w 196596"/>
              <a:gd name="connsiteY0" fmla="*/ 0 h 327697"/>
              <a:gd name="connsiteX1" fmla="*/ 149733 w 196596"/>
              <a:gd name="connsiteY1" fmla="*/ 0 h 327697"/>
              <a:gd name="connsiteX2" fmla="*/ 196596 w 196596"/>
              <a:gd name="connsiteY2" fmla="*/ 31216 h 327697"/>
              <a:gd name="connsiteX3" fmla="*/ 196596 w 196596"/>
              <a:gd name="connsiteY3" fmla="*/ 34048 h 327697"/>
              <a:gd name="connsiteX4" fmla="*/ 196596 w 196596"/>
              <a:gd name="connsiteY4" fmla="*/ 38303 h 327697"/>
              <a:gd name="connsiteX5" fmla="*/ 196596 w 196596"/>
              <a:gd name="connsiteY5" fmla="*/ 147535 h 327697"/>
              <a:gd name="connsiteX6" fmla="*/ 180340 w 196596"/>
              <a:gd name="connsiteY6" fmla="*/ 160299 h 327697"/>
              <a:gd name="connsiteX7" fmla="*/ 162305 w 196596"/>
              <a:gd name="connsiteY7" fmla="*/ 147535 h 327697"/>
              <a:gd name="connsiteX8" fmla="*/ 162305 w 196596"/>
              <a:gd name="connsiteY8" fmla="*/ 53911 h 327697"/>
              <a:gd name="connsiteX9" fmla="*/ 149733 w 196596"/>
              <a:gd name="connsiteY9" fmla="*/ 53911 h 327697"/>
              <a:gd name="connsiteX10" fmla="*/ 149733 w 196596"/>
              <a:gd name="connsiteY10" fmla="*/ 143281 h 327697"/>
              <a:gd name="connsiteX11" fmla="*/ 149733 w 196596"/>
              <a:gd name="connsiteY11" fmla="*/ 309257 h 327697"/>
              <a:gd name="connsiteX12" fmla="*/ 126238 w 196596"/>
              <a:gd name="connsiteY12" fmla="*/ 327697 h 327697"/>
              <a:gd name="connsiteX13" fmla="*/ 104647 w 196596"/>
              <a:gd name="connsiteY13" fmla="*/ 309257 h 327697"/>
              <a:gd name="connsiteX14" fmla="*/ 104647 w 196596"/>
              <a:gd name="connsiteY14" fmla="*/ 165976 h 327697"/>
              <a:gd name="connsiteX15" fmla="*/ 91947 w 196596"/>
              <a:gd name="connsiteY15" fmla="*/ 165976 h 327697"/>
              <a:gd name="connsiteX16" fmla="*/ 91947 w 196596"/>
              <a:gd name="connsiteY16" fmla="*/ 309257 h 327697"/>
              <a:gd name="connsiteX17" fmla="*/ 70358 w 196596"/>
              <a:gd name="connsiteY17" fmla="*/ 327697 h 327697"/>
              <a:gd name="connsiteX18" fmla="*/ 46863 w 196596"/>
              <a:gd name="connsiteY18" fmla="*/ 309257 h 327697"/>
              <a:gd name="connsiteX19" fmla="*/ 46863 w 196596"/>
              <a:gd name="connsiteY19" fmla="*/ 147535 h 327697"/>
              <a:gd name="connsiteX20" fmla="*/ 46863 w 196596"/>
              <a:gd name="connsiteY20" fmla="*/ 143281 h 327697"/>
              <a:gd name="connsiteX21" fmla="*/ 46863 w 196596"/>
              <a:gd name="connsiteY21" fmla="*/ 53911 h 327697"/>
              <a:gd name="connsiteX22" fmla="*/ 32511 w 196596"/>
              <a:gd name="connsiteY22" fmla="*/ 53911 h 327697"/>
              <a:gd name="connsiteX23" fmla="*/ 32511 w 196596"/>
              <a:gd name="connsiteY23" fmla="*/ 147535 h 327697"/>
              <a:gd name="connsiteX24" fmla="*/ 16255 w 196596"/>
              <a:gd name="connsiteY24" fmla="*/ 160299 h 327697"/>
              <a:gd name="connsiteX25" fmla="*/ 0 w 196596"/>
              <a:gd name="connsiteY25" fmla="*/ 147535 h 327697"/>
              <a:gd name="connsiteX26" fmla="*/ 0 w 196596"/>
              <a:gd name="connsiteY26" fmla="*/ 38303 h 327697"/>
              <a:gd name="connsiteX27" fmla="*/ 0 w 196596"/>
              <a:gd name="connsiteY27" fmla="*/ 34048 h 327697"/>
              <a:gd name="connsiteX28" fmla="*/ 0 w 196596"/>
              <a:gd name="connsiteY28" fmla="*/ 32626 h 327697"/>
              <a:gd name="connsiteX29" fmla="*/ 50546 w 196596"/>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6596" h="327697">
                <a:moveTo>
                  <a:pt x="50546" y="0"/>
                </a:moveTo>
                <a:cubicBezTo>
                  <a:pt x="50546" y="0"/>
                  <a:pt x="50546" y="0"/>
                  <a:pt x="149733" y="0"/>
                </a:cubicBezTo>
                <a:cubicBezTo>
                  <a:pt x="180340" y="0"/>
                  <a:pt x="196596" y="21285"/>
                  <a:pt x="196596" y="31216"/>
                </a:cubicBezTo>
                <a:cubicBezTo>
                  <a:pt x="196596" y="31216"/>
                  <a:pt x="196596" y="31216"/>
                  <a:pt x="196596" y="34048"/>
                </a:cubicBezTo>
                <a:cubicBezTo>
                  <a:pt x="196596" y="34048"/>
                  <a:pt x="196596" y="34048"/>
                  <a:pt x="196596" y="38303"/>
                </a:cubicBezTo>
                <a:cubicBezTo>
                  <a:pt x="196596" y="38303"/>
                  <a:pt x="196596" y="38303"/>
                  <a:pt x="196596" y="147535"/>
                </a:cubicBezTo>
                <a:cubicBezTo>
                  <a:pt x="196596" y="154635"/>
                  <a:pt x="189357" y="160299"/>
                  <a:pt x="180340" y="160299"/>
                </a:cubicBezTo>
                <a:cubicBezTo>
                  <a:pt x="169545" y="160299"/>
                  <a:pt x="162305" y="154635"/>
                  <a:pt x="162305" y="147535"/>
                </a:cubicBezTo>
                <a:cubicBezTo>
                  <a:pt x="162305" y="147535"/>
                  <a:pt x="162305" y="147535"/>
                  <a:pt x="162305" y="53911"/>
                </a:cubicBezTo>
                <a:cubicBezTo>
                  <a:pt x="162305" y="53911"/>
                  <a:pt x="162305" y="53911"/>
                  <a:pt x="149733" y="53911"/>
                </a:cubicBezTo>
                <a:cubicBezTo>
                  <a:pt x="149733" y="53911"/>
                  <a:pt x="149733" y="53911"/>
                  <a:pt x="149733" y="143281"/>
                </a:cubicBezTo>
                <a:cubicBezTo>
                  <a:pt x="149733" y="143281"/>
                  <a:pt x="149733" y="143281"/>
                  <a:pt x="149733" y="309257"/>
                </a:cubicBezTo>
                <a:cubicBezTo>
                  <a:pt x="149733" y="319189"/>
                  <a:pt x="138938" y="327697"/>
                  <a:pt x="126238" y="327697"/>
                </a:cubicBezTo>
                <a:cubicBezTo>
                  <a:pt x="113665" y="327697"/>
                  <a:pt x="104647" y="319189"/>
                  <a:pt x="104647" y="309257"/>
                </a:cubicBezTo>
                <a:cubicBezTo>
                  <a:pt x="104647" y="309257"/>
                  <a:pt x="104647" y="309257"/>
                  <a:pt x="104647" y="165976"/>
                </a:cubicBezTo>
                <a:cubicBezTo>
                  <a:pt x="104647" y="165976"/>
                  <a:pt x="104647" y="165976"/>
                  <a:pt x="91947" y="165976"/>
                </a:cubicBezTo>
                <a:cubicBezTo>
                  <a:pt x="91947" y="165976"/>
                  <a:pt x="91947" y="165976"/>
                  <a:pt x="91947" y="309257"/>
                </a:cubicBezTo>
                <a:cubicBezTo>
                  <a:pt x="91947" y="319189"/>
                  <a:pt x="82930" y="327697"/>
                  <a:pt x="70358" y="327697"/>
                </a:cubicBezTo>
                <a:cubicBezTo>
                  <a:pt x="57658" y="327697"/>
                  <a:pt x="46863" y="319189"/>
                  <a:pt x="46863" y="309257"/>
                </a:cubicBezTo>
                <a:cubicBezTo>
                  <a:pt x="46863" y="309257"/>
                  <a:pt x="46863" y="309257"/>
                  <a:pt x="46863" y="147535"/>
                </a:cubicBezTo>
                <a:cubicBezTo>
                  <a:pt x="46863" y="146113"/>
                  <a:pt x="46863" y="144703"/>
                  <a:pt x="46863" y="143281"/>
                </a:cubicBezTo>
                <a:cubicBezTo>
                  <a:pt x="46863" y="143281"/>
                  <a:pt x="46863" y="143281"/>
                  <a:pt x="46863" y="53911"/>
                </a:cubicBezTo>
                <a:cubicBezTo>
                  <a:pt x="46863" y="53911"/>
                  <a:pt x="46863" y="53911"/>
                  <a:pt x="32511" y="53911"/>
                </a:cubicBezTo>
                <a:cubicBezTo>
                  <a:pt x="32511" y="53911"/>
                  <a:pt x="32511" y="53911"/>
                  <a:pt x="32511" y="147535"/>
                </a:cubicBezTo>
                <a:cubicBezTo>
                  <a:pt x="32511" y="154635"/>
                  <a:pt x="25272" y="160299"/>
                  <a:pt x="16255"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54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251703" y="4227576"/>
            <a:ext cx="79248" cy="62534"/>
          </a:xfrm>
          <a:custGeom>
            <a:avLst/>
            <a:gdLst>
              <a:gd name="connsiteX0" fmla="*/ 39624 w 79248"/>
              <a:gd name="connsiteY0" fmla="*/ 0 h 62534"/>
              <a:gd name="connsiteX1" fmla="*/ 79248 w 79248"/>
              <a:gd name="connsiteY1" fmla="*/ 31267 h 62534"/>
              <a:gd name="connsiteX2" fmla="*/ 39624 w 79248"/>
              <a:gd name="connsiteY2" fmla="*/ 62534 h 62534"/>
              <a:gd name="connsiteX3" fmla="*/ 0 w 79248"/>
              <a:gd name="connsiteY3" fmla="*/ 31267 h 62534"/>
              <a:gd name="connsiteX4" fmla="*/ 39624 w 79248"/>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8" h="62534">
                <a:moveTo>
                  <a:pt x="39624" y="0"/>
                </a:moveTo>
                <a:cubicBezTo>
                  <a:pt x="61467" y="0"/>
                  <a:pt x="79248" y="13995"/>
                  <a:pt x="79248" y="31267"/>
                </a:cubicBezTo>
                <a:cubicBezTo>
                  <a:pt x="79248" y="48539"/>
                  <a:pt x="61467" y="62534"/>
                  <a:pt x="39624" y="62534"/>
                </a:cubicBezTo>
                <a:cubicBezTo>
                  <a:pt x="17780" y="62534"/>
                  <a:pt x="0" y="48539"/>
                  <a:pt x="0" y="31267"/>
                </a:cubicBezTo>
                <a:cubicBezTo>
                  <a:pt x="0" y="13995"/>
                  <a:pt x="17780" y="0"/>
                  <a:pt x="39624"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468492"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5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1"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1"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5"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5332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743955"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09 w 198120"/>
              <a:gd name="connsiteY13" fmla="*/ 309257 h 327697"/>
              <a:gd name="connsiteX14" fmla="*/ 105409 w 198120"/>
              <a:gd name="connsiteY14" fmla="*/ 165976 h 327697"/>
              <a:gd name="connsiteX15" fmla="*/ 92709 w 198120"/>
              <a:gd name="connsiteY15" fmla="*/ 165976 h 327697"/>
              <a:gd name="connsiteX16" fmla="*/ 92709 w 198120"/>
              <a:gd name="connsiteY16" fmla="*/ 309257 h 327697"/>
              <a:gd name="connsiteX17" fmla="*/ 70865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5 w 198120"/>
              <a:gd name="connsiteY22" fmla="*/ 53911 h 327697"/>
              <a:gd name="connsiteX23" fmla="*/ 32765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5" y="53911"/>
                </a:cubicBezTo>
                <a:cubicBezTo>
                  <a:pt x="32765" y="53911"/>
                  <a:pt x="32765" y="53911"/>
                  <a:pt x="32765" y="147535"/>
                </a:cubicBezTo>
                <a:cubicBezTo>
                  <a:pt x="32765"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803900"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020180"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4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0"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0"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084951"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297167" y="4296118"/>
            <a:ext cx="196596" cy="327697"/>
          </a:xfrm>
          <a:custGeom>
            <a:avLst/>
            <a:gdLst>
              <a:gd name="connsiteX0" fmla="*/ 50546 w 196596"/>
              <a:gd name="connsiteY0" fmla="*/ 0 h 327697"/>
              <a:gd name="connsiteX1" fmla="*/ 149733 w 196596"/>
              <a:gd name="connsiteY1" fmla="*/ 0 h 327697"/>
              <a:gd name="connsiteX2" fmla="*/ 196596 w 196596"/>
              <a:gd name="connsiteY2" fmla="*/ 31216 h 327697"/>
              <a:gd name="connsiteX3" fmla="*/ 196596 w 196596"/>
              <a:gd name="connsiteY3" fmla="*/ 34048 h 327697"/>
              <a:gd name="connsiteX4" fmla="*/ 196596 w 196596"/>
              <a:gd name="connsiteY4" fmla="*/ 38303 h 327697"/>
              <a:gd name="connsiteX5" fmla="*/ 196596 w 196596"/>
              <a:gd name="connsiteY5" fmla="*/ 147535 h 327697"/>
              <a:gd name="connsiteX6" fmla="*/ 180340 w 196596"/>
              <a:gd name="connsiteY6" fmla="*/ 160299 h 327697"/>
              <a:gd name="connsiteX7" fmla="*/ 162305 w 196596"/>
              <a:gd name="connsiteY7" fmla="*/ 147535 h 327697"/>
              <a:gd name="connsiteX8" fmla="*/ 162305 w 196596"/>
              <a:gd name="connsiteY8" fmla="*/ 53911 h 327697"/>
              <a:gd name="connsiteX9" fmla="*/ 149733 w 196596"/>
              <a:gd name="connsiteY9" fmla="*/ 53911 h 327697"/>
              <a:gd name="connsiteX10" fmla="*/ 149733 w 196596"/>
              <a:gd name="connsiteY10" fmla="*/ 143281 h 327697"/>
              <a:gd name="connsiteX11" fmla="*/ 149733 w 196596"/>
              <a:gd name="connsiteY11" fmla="*/ 309257 h 327697"/>
              <a:gd name="connsiteX12" fmla="*/ 126238 w 196596"/>
              <a:gd name="connsiteY12" fmla="*/ 327697 h 327697"/>
              <a:gd name="connsiteX13" fmla="*/ 104647 w 196596"/>
              <a:gd name="connsiteY13" fmla="*/ 309257 h 327697"/>
              <a:gd name="connsiteX14" fmla="*/ 104647 w 196596"/>
              <a:gd name="connsiteY14" fmla="*/ 165976 h 327697"/>
              <a:gd name="connsiteX15" fmla="*/ 91947 w 196596"/>
              <a:gd name="connsiteY15" fmla="*/ 165976 h 327697"/>
              <a:gd name="connsiteX16" fmla="*/ 91947 w 196596"/>
              <a:gd name="connsiteY16" fmla="*/ 309257 h 327697"/>
              <a:gd name="connsiteX17" fmla="*/ 70358 w 196596"/>
              <a:gd name="connsiteY17" fmla="*/ 327697 h 327697"/>
              <a:gd name="connsiteX18" fmla="*/ 46863 w 196596"/>
              <a:gd name="connsiteY18" fmla="*/ 309257 h 327697"/>
              <a:gd name="connsiteX19" fmla="*/ 46863 w 196596"/>
              <a:gd name="connsiteY19" fmla="*/ 147535 h 327697"/>
              <a:gd name="connsiteX20" fmla="*/ 46863 w 196596"/>
              <a:gd name="connsiteY20" fmla="*/ 143281 h 327697"/>
              <a:gd name="connsiteX21" fmla="*/ 46863 w 196596"/>
              <a:gd name="connsiteY21" fmla="*/ 53911 h 327697"/>
              <a:gd name="connsiteX22" fmla="*/ 32511 w 196596"/>
              <a:gd name="connsiteY22" fmla="*/ 53911 h 327697"/>
              <a:gd name="connsiteX23" fmla="*/ 32511 w 196596"/>
              <a:gd name="connsiteY23" fmla="*/ 147535 h 327697"/>
              <a:gd name="connsiteX24" fmla="*/ 16255 w 196596"/>
              <a:gd name="connsiteY24" fmla="*/ 160299 h 327697"/>
              <a:gd name="connsiteX25" fmla="*/ 0 w 196596"/>
              <a:gd name="connsiteY25" fmla="*/ 147535 h 327697"/>
              <a:gd name="connsiteX26" fmla="*/ 0 w 196596"/>
              <a:gd name="connsiteY26" fmla="*/ 38303 h 327697"/>
              <a:gd name="connsiteX27" fmla="*/ 0 w 196596"/>
              <a:gd name="connsiteY27" fmla="*/ 34048 h 327697"/>
              <a:gd name="connsiteX28" fmla="*/ 0 w 196596"/>
              <a:gd name="connsiteY28" fmla="*/ 32626 h 327697"/>
              <a:gd name="connsiteX29" fmla="*/ 50546 w 196596"/>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6596" h="327697">
                <a:moveTo>
                  <a:pt x="50546" y="0"/>
                </a:moveTo>
                <a:cubicBezTo>
                  <a:pt x="50546" y="0"/>
                  <a:pt x="50546" y="0"/>
                  <a:pt x="149733" y="0"/>
                </a:cubicBezTo>
                <a:cubicBezTo>
                  <a:pt x="180340" y="0"/>
                  <a:pt x="196596" y="21285"/>
                  <a:pt x="196596" y="31216"/>
                </a:cubicBezTo>
                <a:cubicBezTo>
                  <a:pt x="196596" y="31216"/>
                  <a:pt x="196596" y="31216"/>
                  <a:pt x="196596" y="34048"/>
                </a:cubicBezTo>
                <a:cubicBezTo>
                  <a:pt x="196596" y="34048"/>
                  <a:pt x="196596" y="34048"/>
                  <a:pt x="196596" y="38303"/>
                </a:cubicBezTo>
                <a:cubicBezTo>
                  <a:pt x="196596" y="38303"/>
                  <a:pt x="196596" y="38303"/>
                  <a:pt x="196596" y="147535"/>
                </a:cubicBezTo>
                <a:cubicBezTo>
                  <a:pt x="196596" y="154635"/>
                  <a:pt x="189357" y="160299"/>
                  <a:pt x="180340" y="160299"/>
                </a:cubicBezTo>
                <a:cubicBezTo>
                  <a:pt x="169545" y="160299"/>
                  <a:pt x="162305" y="154635"/>
                  <a:pt x="162305" y="147535"/>
                </a:cubicBezTo>
                <a:cubicBezTo>
                  <a:pt x="162305" y="147535"/>
                  <a:pt x="162305" y="147535"/>
                  <a:pt x="162305" y="53911"/>
                </a:cubicBezTo>
                <a:cubicBezTo>
                  <a:pt x="162305" y="53911"/>
                  <a:pt x="162305" y="53911"/>
                  <a:pt x="149733" y="53911"/>
                </a:cubicBezTo>
                <a:cubicBezTo>
                  <a:pt x="149733" y="53911"/>
                  <a:pt x="149733" y="53911"/>
                  <a:pt x="149733" y="143281"/>
                </a:cubicBezTo>
                <a:cubicBezTo>
                  <a:pt x="149733" y="143281"/>
                  <a:pt x="149733" y="143281"/>
                  <a:pt x="149733" y="309257"/>
                </a:cubicBezTo>
                <a:cubicBezTo>
                  <a:pt x="149733" y="319189"/>
                  <a:pt x="138938" y="327697"/>
                  <a:pt x="126238" y="327697"/>
                </a:cubicBezTo>
                <a:cubicBezTo>
                  <a:pt x="113665" y="327697"/>
                  <a:pt x="104647" y="319189"/>
                  <a:pt x="104647" y="309257"/>
                </a:cubicBezTo>
                <a:cubicBezTo>
                  <a:pt x="104647" y="309257"/>
                  <a:pt x="104647" y="309257"/>
                  <a:pt x="104647" y="165976"/>
                </a:cubicBezTo>
                <a:cubicBezTo>
                  <a:pt x="104647" y="165976"/>
                  <a:pt x="104647" y="165976"/>
                  <a:pt x="91947" y="165976"/>
                </a:cubicBezTo>
                <a:cubicBezTo>
                  <a:pt x="91947" y="165976"/>
                  <a:pt x="91947" y="165976"/>
                  <a:pt x="91947" y="309257"/>
                </a:cubicBezTo>
                <a:cubicBezTo>
                  <a:pt x="91947" y="319189"/>
                  <a:pt x="82930" y="327697"/>
                  <a:pt x="70358" y="327697"/>
                </a:cubicBezTo>
                <a:cubicBezTo>
                  <a:pt x="57658" y="327697"/>
                  <a:pt x="46863" y="319189"/>
                  <a:pt x="46863" y="309257"/>
                </a:cubicBezTo>
                <a:cubicBezTo>
                  <a:pt x="46863" y="309257"/>
                  <a:pt x="46863" y="309257"/>
                  <a:pt x="46863" y="147535"/>
                </a:cubicBezTo>
                <a:cubicBezTo>
                  <a:pt x="46863" y="146113"/>
                  <a:pt x="46863" y="144703"/>
                  <a:pt x="46863" y="143281"/>
                </a:cubicBezTo>
                <a:cubicBezTo>
                  <a:pt x="46863" y="143281"/>
                  <a:pt x="46863" y="143281"/>
                  <a:pt x="46863" y="53911"/>
                </a:cubicBezTo>
                <a:cubicBezTo>
                  <a:pt x="46863" y="53911"/>
                  <a:pt x="46863" y="53911"/>
                  <a:pt x="32511" y="53911"/>
                </a:cubicBezTo>
                <a:cubicBezTo>
                  <a:pt x="32511" y="53911"/>
                  <a:pt x="32511" y="53911"/>
                  <a:pt x="32511" y="147535"/>
                </a:cubicBezTo>
                <a:cubicBezTo>
                  <a:pt x="32511" y="154635"/>
                  <a:pt x="25272" y="160299"/>
                  <a:pt x="16255"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54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6356603" y="4227576"/>
            <a:ext cx="79248" cy="62534"/>
          </a:xfrm>
          <a:custGeom>
            <a:avLst/>
            <a:gdLst>
              <a:gd name="connsiteX0" fmla="*/ 39624 w 79248"/>
              <a:gd name="connsiteY0" fmla="*/ 0 h 62534"/>
              <a:gd name="connsiteX1" fmla="*/ 79248 w 79248"/>
              <a:gd name="connsiteY1" fmla="*/ 31267 h 62534"/>
              <a:gd name="connsiteX2" fmla="*/ 39624 w 79248"/>
              <a:gd name="connsiteY2" fmla="*/ 62534 h 62534"/>
              <a:gd name="connsiteX3" fmla="*/ 0 w 79248"/>
              <a:gd name="connsiteY3" fmla="*/ 31267 h 62534"/>
              <a:gd name="connsiteX4" fmla="*/ 39624 w 79248"/>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8" h="62534">
                <a:moveTo>
                  <a:pt x="39624" y="0"/>
                </a:moveTo>
                <a:cubicBezTo>
                  <a:pt x="61467" y="0"/>
                  <a:pt x="79248" y="13995"/>
                  <a:pt x="79248" y="31267"/>
                </a:cubicBezTo>
                <a:cubicBezTo>
                  <a:pt x="79248" y="48539"/>
                  <a:pt x="61467" y="62534"/>
                  <a:pt x="39624" y="62534"/>
                </a:cubicBezTo>
                <a:cubicBezTo>
                  <a:pt x="17780" y="62534"/>
                  <a:pt x="0" y="48539"/>
                  <a:pt x="0" y="31267"/>
                </a:cubicBezTo>
                <a:cubicBezTo>
                  <a:pt x="0" y="13995"/>
                  <a:pt x="17780" y="0"/>
                  <a:pt x="39624"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573393" y="4298531"/>
            <a:ext cx="196722" cy="325285"/>
          </a:xfrm>
          <a:custGeom>
            <a:avLst/>
            <a:gdLst>
              <a:gd name="connsiteX0" fmla="*/ 57276 w 196722"/>
              <a:gd name="connsiteY0" fmla="*/ 0 h 325285"/>
              <a:gd name="connsiteX1" fmla="*/ 137921 w 196722"/>
              <a:gd name="connsiteY1" fmla="*/ 0 h 325285"/>
              <a:gd name="connsiteX2" fmla="*/ 161163 w 196722"/>
              <a:gd name="connsiteY2" fmla="*/ 19875 h 325285"/>
              <a:gd name="connsiteX3" fmla="*/ 196722 w 196722"/>
              <a:gd name="connsiteY3" fmla="*/ 119316 h 325285"/>
              <a:gd name="connsiteX4" fmla="*/ 187451 w 196722"/>
              <a:gd name="connsiteY4" fmla="*/ 136359 h 325285"/>
              <a:gd name="connsiteX5" fmla="*/ 170433 w 196722"/>
              <a:gd name="connsiteY5" fmla="*/ 127837 h 325285"/>
              <a:gd name="connsiteX6" fmla="*/ 140969 w 196722"/>
              <a:gd name="connsiteY6" fmla="*/ 45453 h 325285"/>
              <a:gd name="connsiteX7" fmla="*/ 137921 w 196722"/>
              <a:gd name="connsiteY7" fmla="*/ 45453 h 325285"/>
              <a:gd name="connsiteX8" fmla="*/ 134746 w 196722"/>
              <a:gd name="connsiteY8" fmla="*/ 45453 h 325285"/>
              <a:gd name="connsiteX9" fmla="*/ 179704 w 196722"/>
              <a:gd name="connsiteY9" fmla="*/ 193179 h 325285"/>
              <a:gd name="connsiteX10" fmla="*/ 136397 w 196722"/>
              <a:gd name="connsiteY10" fmla="*/ 193179 h 325285"/>
              <a:gd name="connsiteX11" fmla="*/ 136397 w 196722"/>
              <a:gd name="connsiteY11" fmla="*/ 309664 h 325285"/>
              <a:gd name="connsiteX12" fmla="*/ 120903 w 196722"/>
              <a:gd name="connsiteY12" fmla="*/ 325284 h 325285"/>
              <a:gd name="connsiteX13" fmla="*/ 103758 w 196722"/>
              <a:gd name="connsiteY13" fmla="*/ 309664 h 325285"/>
              <a:gd name="connsiteX14" fmla="*/ 103758 w 196722"/>
              <a:gd name="connsiteY14" fmla="*/ 193179 h 325285"/>
              <a:gd name="connsiteX15" fmla="*/ 94488 w 196722"/>
              <a:gd name="connsiteY15" fmla="*/ 193179 h 325285"/>
              <a:gd name="connsiteX16" fmla="*/ 94488 w 196722"/>
              <a:gd name="connsiteY16" fmla="*/ 309664 h 325285"/>
              <a:gd name="connsiteX17" fmla="*/ 77469 w 196722"/>
              <a:gd name="connsiteY17" fmla="*/ 325284 h 325285"/>
              <a:gd name="connsiteX18" fmla="*/ 61975 w 196722"/>
              <a:gd name="connsiteY18" fmla="*/ 309664 h 325285"/>
              <a:gd name="connsiteX19" fmla="*/ 61975 w 196722"/>
              <a:gd name="connsiteY19" fmla="*/ 193179 h 325285"/>
              <a:gd name="connsiteX20" fmla="*/ 18541 w 196722"/>
              <a:gd name="connsiteY20" fmla="*/ 193179 h 325285"/>
              <a:gd name="connsiteX21" fmla="*/ 60451 w 196722"/>
              <a:gd name="connsiteY21" fmla="*/ 45453 h 325285"/>
              <a:gd name="connsiteX22" fmla="*/ 57276 w 196722"/>
              <a:gd name="connsiteY22" fmla="*/ 45453 h 325285"/>
              <a:gd name="connsiteX23" fmla="*/ 55752 w 196722"/>
              <a:gd name="connsiteY23" fmla="*/ 45453 h 325285"/>
              <a:gd name="connsiteX24" fmla="*/ 27939 w 196722"/>
              <a:gd name="connsiteY24" fmla="*/ 127837 h 325285"/>
              <a:gd name="connsiteX25" fmla="*/ 9270 w 196722"/>
              <a:gd name="connsiteY25" fmla="*/ 136359 h 325285"/>
              <a:gd name="connsiteX26" fmla="*/ 0 w 196722"/>
              <a:gd name="connsiteY26" fmla="*/ 120738 h 325285"/>
              <a:gd name="connsiteX27" fmla="*/ 35686 w 196722"/>
              <a:gd name="connsiteY27" fmla="*/ 17043 h 325285"/>
              <a:gd name="connsiteX28" fmla="*/ 35686 w 196722"/>
              <a:gd name="connsiteY28" fmla="*/ 14198 h 325285"/>
              <a:gd name="connsiteX29" fmla="*/ 38734 w 196722"/>
              <a:gd name="connsiteY29" fmla="*/ 9943 h 325285"/>
              <a:gd name="connsiteX30" fmla="*/ 57276 w 196722"/>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2" h="325285">
                <a:moveTo>
                  <a:pt x="57276" y="0"/>
                </a:moveTo>
                <a:cubicBezTo>
                  <a:pt x="57276" y="0"/>
                  <a:pt x="57276" y="0"/>
                  <a:pt x="137921" y="0"/>
                </a:cubicBezTo>
                <a:cubicBezTo>
                  <a:pt x="150240" y="0"/>
                  <a:pt x="159638" y="8521"/>
                  <a:pt x="161163" y="19875"/>
                </a:cubicBezTo>
                <a:cubicBezTo>
                  <a:pt x="161163" y="19875"/>
                  <a:pt x="161163" y="19875"/>
                  <a:pt x="196722" y="119316"/>
                </a:cubicBezTo>
                <a:cubicBezTo>
                  <a:pt x="199897" y="126415"/>
                  <a:pt x="195198" y="134937"/>
                  <a:pt x="187451" y="136359"/>
                </a:cubicBezTo>
                <a:cubicBezTo>
                  <a:pt x="181228" y="139204"/>
                  <a:pt x="171957" y="134937"/>
                  <a:pt x="170433" y="127837"/>
                </a:cubicBezTo>
                <a:cubicBezTo>
                  <a:pt x="170433" y="127837"/>
                  <a:pt x="170433" y="127837"/>
                  <a:pt x="140969" y="45453"/>
                </a:cubicBezTo>
                <a:cubicBezTo>
                  <a:pt x="139445" y="45453"/>
                  <a:pt x="137921" y="45453"/>
                  <a:pt x="137921" y="45453"/>
                </a:cubicBezTo>
                <a:cubicBezTo>
                  <a:pt x="137921" y="45453"/>
                  <a:pt x="137921" y="45453"/>
                  <a:pt x="134746" y="45453"/>
                </a:cubicBezTo>
                <a:cubicBezTo>
                  <a:pt x="134746" y="45453"/>
                  <a:pt x="134746" y="45453"/>
                  <a:pt x="179704" y="193179"/>
                </a:cubicBezTo>
                <a:cubicBezTo>
                  <a:pt x="179704" y="193179"/>
                  <a:pt x="179704" y="193179"/>
                  <a:pt x="136397" y="193179"/>
                </a:cubicBezTo>
                <a:cubicBezTo>
                  <a:pt x="136397" y="193179"/>
                  <a:pt x="136397" y="193179"/>
                  <a:pt x="136397" y="309664"/>
                </a:cubicBezTo>
                <a:cubicBezTo>
                  <a:pt x="136397" y="318185"/>
                  <a:pt x="128650" y="325284"/>
                  <a:pt x="120903" y="325284"/>
                </a:cubicBezTo>
                <a:cubicBezTo>
                  <a:pt x="111505" y="325284"/>
                  <a:pt x="103758" y="318185"/>
                  <a:pt x="103758" y="309664"/>
                </a:cubicBezTo>
                <a:cubicBezTo>
                  <a:pt x="103758" y="309664"/>
                  <a:pt x="103758" y="309664"/>
                  <a:pt x="103758" y="193179"/>
                </a:cubicBezTo>
                <a:cubicBezTo>
                  <a:pt x="103758" y="193179"/>
                  <a:pt x="103758" y="193179"/>
                  <a:pt x="94488" y="193179"/>
                </a:cubicBezTo>
                <a:cubicBezTo>
                  <a:pt x="94488" y="193179"/>
                  <a:pt x="94488" y="193179"/>
                  <a:pt x="94488" y="309664"/>
                </a:cubicBezTo>
                <a:cubicBezTo>
                  <a:pt x="94488" y="318185"/>
                  <a:pt x="86740" y="325284"/>
                  <a:pt x="77469" y="325284"/>
                </a:cubicBezTo>
                <a:cubicBezTo>
                  <a:pt x="68198" y="325284"/>
                  <a:pt x="61975" y="318185"/>
                  <a:pt x="61975" y="309664"/>
                </a:cubicBezTo>
                <a:cubicBezTo>
                  <a:pt x="61975" y="309664"/>
                  <a:pt x="61975" y="309664"/>
                  <a:pt x="61975" y="193179"/>
                </a:cubicBezTo>
                <a:cubicBezTo>
                  <a:pt x="61975" y="193179"/>
                  <a:pt x="61975" y="193179"/>
                  <a:pt x="18541" y="193179"/>
                </a:cubicBezTo>
                <a:cubicBezTo>
                  <a:pt x="18541" y="193179"/>
                  <a:pt x="18541" y="193179"/>
                  <a:pt x="60451" y="45453"/>
                </a:cubicBezTo>
                <a:cubicBezTo>
                  <a:pt x="60451" y="45453"/>
                  <a:pt x="60451" y="45453"/>
                  <a:pt x="57276" y="45453"/>
                </a:cubicBezTo>
                <a:cubicBezTo>
                  <a:pt x="57276" y="45453"/>
                  <a:pt x="55752" y="45453"/>
                  <a:pt x="55752" y="45453"/>
                </a:cubicBezTo>
                <a:cubicBezTo>
                  <a:pt x="55752" y="45453"/>
                  <a:pt x="55752" y="45453"/>
                  <a:pt x="27939" y="127837"/>
                </a:cubicBezTo>
                <a:cubicBezTo>
                  <a:pt x="24764" y="134937"/>
                  <a:pt x="17017" y="139204"/>
                  <a:pt x="9270" y="136359"/>
                </a:cubicBezTo>
                <a:cubicBezTo>
                  <a:pt x="1523" y="134937"/>
                  <a:pt x="-1524"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2" y="4254"/>
                  <a:pt x="49529" y="0"/>
                  <a:pt x="5727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6381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3" y="0"/>
                  <a:pt x="63627" y="13322"/>
                  <a:pt x="63627" y="29768"/>
                </a:cubicBezTo>
                <a:cubicBezTo>
                  <a:pt x="63627" y="46202"/>
                  <a:pt x="49403"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848856" y="4296118"/>
            <a:ext cx="198119" cy="327697"/>
          </a:xfrm>
          <a:custGeom>
            <a:avLst/>
            <a:gdLst>
              <a:gd name="connsiteX0" fmla="*/ 50926 w 198119"/>
              <a:gd name="connsiteY0" fmla="*/ 0 h 327697"/>
              <a:gd name="connsiteX1" fmla="*/ 150875 w 198119"/>
              <a:gd name="connsiteY1" fmla="*/ 0 h 327697"/>
              <a:gd name="connsiteX2" fmla="*/ 198119 w 198119"/>
              <a:gd name="connsiteY2" fmla="*/ 31216 h 327697"/>
              <a:gd name="connsiteX3" fmla="*/ 198119 w 198119"/>
              <a:gd name="connsiteY3" fmla="*/ 34048 h 327697"/>
              <a:gd name="connsiteX4" fmla="*/ 198119 w 198119"/>
              <a:gd name="connsiteY4" fmla="*/ 38303 h 327697"/>
              <a:gd name="connsiteX5" fmla="*/ 198119 w 198119"/>
              <a:gd name="connsiteY5" fmla="*/ 147535 h 327697"/>
              <a:gd name="connsiteX6" fmla="*/ 181736 w 198119"/>
              <a:gd name="connsiteY6" fmla="*/ 160299 h 327697"/>
              <a:gd name="connsiteX7" fmla="*/ 163575 w 198119"/>
              <a:gd name="connsiteY7" fmla="*/ 147535 h 327697"/>
              <a:gd name="connsiteX8" fmla="*/ 163575 w 198119"/>
              <a:gd name="connsiteY8" fmla="*/ 53911 h 327697"/>
              <a:gd name="connsiteX9" fmla="*/ 150875 w 198119"/>
              <a:gd name="connsiteY9" fmla="*/ 53911 h 327697"/>
              <a:gd name="connsiteX10" fmla="*/ 150875 w 198119"/>
              <a:gd name="connsiteY10" fmla="*/ 143281 h 327697"/>
              <a:gd name="connsiteX11" fmla="*/ 150875 w 198119"/>
              <a:gd name="connsiteY11" fmla="*/ 309257 h 327697"/>
              <a:gd name="connsiteX12" fmla="*/ 127253 w 198119"/>
              <a:gd name="connsiteY12" fmla="*/ 327697 h 327697"/>
              <a:gd name="connsiteX13" fmla="*/ 105409 w 198119"/>
              <a:gd name="connsiteY13" fmla="*/ 309257 h 327697"/>
              <a:gd name="connsiteX14" fmla="*/ 105409 w 198119"/>
              <a:gd name="connsiteY14" fmla="*/ 165976 h 327697"/>
              <a:gd name="connsiteX15" fmla="*/ 92709 w 198119"/>
              <a:gd name="connsiteY15" fmla="*/ 165976 h 327697"/>
              <a:gd name="connsiteX16" fmla="*/ 92709 w 198119"/>
              <a:gd name="connsiteY16" fmla="*/ 309257 h 327697"/>
              <a:gd name="connsiteX17" fmla="*/ 70865 w 198119"/>
              <a:gd name="connsiteY17" fmla="*/ 327697 h 327697"/>
              <a:gd name="connsiteX18" fmla="*/ 47243 w 198119"/>
              <a:gd name="connsiteY18" fmla="*/ 309257 h 327697"/>
              <a:gd name="connsiteX19" fmla="*/ 47243 w 198119"/>
              <a:gd name="connsiteY19" fmla="*/ 147535 h 327697"/>
              <a:gd name="connsiteX20" fmla="*/ 47243 w 198119"/>
              <a:gd name="connsiteY20" fmla="*/ 143281 h 327697"/>
              <a:gd name="connsiteX21" fmla="*/ 47243 w 198119"/>
              <a:gd name="connsiteY21" fmla="*/ 53911 h 327697"/>
              <a:gd name="connsiteX22" fmla="*/ 32765 w 198119"/>
              <a:gd name="connsiteY22" fmla="*/ 53911 h 327697"/>
              <a:gd name="connsiteX23" fmla="*/ 32765 w 198119"/>
              <a:gd name="connsiteY23" fmla="*/ 147535 h 327697"/>
              <a:gd name="connsiteX24" fmla="*/ 16382 w 198119"/>
              <a:gd name="connsiteY24" fmla="*/ 160299 h 327697"/>
              <a:gd name="connsiteX25" fmla="*/ 0 w 198119"/>
              <a:gd name="connsiteY25" fmla="*/ 147535 h 327697"/>
              <a:gd name="connsiteX26" fmla="*/ 0 w 198119"/>
              <a:gd name="connsiteY26" fmla="*/ 38303 h 327697"/>
              <a:gd name="connsiteX27" fmla="*/ 0 w 198119"/>
              <a:gd name="connsiteY27" fmla="*/ 34048 h 327697"/>
              <a:gd name="connsiteX28" fmla="*/ 0 w 198119"/>
              <a:gd name="connsiteY28" fmla="*/ 32626 h 327697"/>
              <a:gd name="connsiteX29" fmla="*/ 50926 w 198119"/>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19" h="327697">
                <a:moveTo>
                  <a:pt x="50926" y="0"/>
                </a:moveTo>
                <a:cubicBezTo>
                  <a:pt x="50926" y="0"/>
                  <a:pt x="50926" y="0"/>
                  <a:pt x="150875" y="0"/>
                </a:cubicBezTo>
                <a:cubicBezTo>
                  <a:pt x="181736" y="0"/>
                  <a:pt x="198119" y="21285"/>
                  <a:pt x="198119" y="31216"/>
                </a:cubicBezTo>
                <a:cubicBezTo>
                  <a:pt x="198119" y="31216"/>
                  <a:pt x="198119" y="31216"/>
                  <a:pt x="198119" y="34048"/>
                </a:cubicBezTo>
                <a:cubicBezTo>
                  <a:pt x="198119" y="34048"/>
                  <a:pt x="198119" y="34048"/>
                  <a:pt x="198119" y="38303"/>
                </a:cubicBezTo>
                <a:cubicBezTo>
                  <a:pt x="198119" y="38303"/>
                  <a:pt x="198119" y="38303"/>
                  <a:pt x="198119" y="147535"/>
                </a:cubicBezTo>
                <a:cubicBezTo>
                  <a:pt x="198119" y="154635"/>
                  <a:pt x="190880" y="160299"/>
                  <a:pt x="181736" y="160299"/>
                </a:cubicBezTo>
                <a:cubicBezTo>
                  <a:pt x="170814" y="160299"/>
                  <a:pt x="163575" y="154635"/>
                  <a:pt x="163575" y="147535"/>
                </a:cubicBezTo>
                <a:cubicBezTo>
                  <a:pt x="163575" y="147535"/>
                  <a:pt x="163575" y="147535"/>
                  <a:pt x="163575" y="53911"/>
                </a:cubicBezTo>
                <a:cubicBezTo>
                  <a:pt x="163575" y="53911"/>
                  <a:pt x="163575" y="53911"/>
                  <a:pt x="150875" y="53911"/>
                </a:cubicBezTo>
                <a:cubicBezTo>
                  <a:pt x="150875" y="53911"/>
                  <a:pt x="150875" y="53911"/>
                  <a:pt x="150875" y="143281"/>
                </a:cubicBezTo>
                <a:cubicBezTo>
                  <a:pt x="150875" y="143281"/>
                  <a:pt x="150875" y="143281"/>
                  <a:pt x="150875" y="309257"/>
                </a:cubicBezTo>
                <a:cubicBezTo>
                  <a:pt x="150875"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3" y="319189"/>
                  <a:pt x="47243" y="309257"/>
                </a:cubicBezTo>
                <a:cubicBezTo>
                  <a:pt x="47243" y="309257"/>
                  <a:pt x="47243" y="309257"/>
                  <a:pt x="47243" y="147535"/>
                </a:cubicBezTo>
                <a:cubicBezTo>
                  <a:pt x="47243" y="146113"/>
                  <a:pt x="47243" y="144703"/>
                  <a:pt x="47243" y="143281"/>
                </a:cubicBezTo>
                <a:cubicBezTo>
                  <a:pt x="47243" y="143281"/>
                  <a:pt x="47243" y="143281"/>
                  <a:pt x="47243" y="53911"/>
                </a:cubicBezTo>
                <a:cubicBezTo>
                  <a:pt x="47243" y="53911"/>
                  <a:pt x="47243" y="53911"/>
                  <a:pt x="32765" y="53911"/>
                </a:cubicBezTo>
                <a:cubicBezTo>
                  <a:pt x="32765" y="53911"/>
                  <a:pt x="32765" y="53911"/>
                  <a:pt x="32765" y="147535"/>
                </a:cubicBezTo>
                <a:cubicBezTo>
                  <a:pt x="32765" y="154635"/>
                  <a:pt x="25400" y="160299"/>
                  <a:pt x="16382" y="160299"/>
                </a:cubicBezTo>
                <a:cubicBezTo>
                  <a:pt x="7238"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7" y="1422"/>
                  <a:pt x="5092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908800" y="4227576"/>
            <a:ext cx="79756" cy="62534"/>
          </a:xfrm>
          <a:custGeom>
            <a:avLst/>
            <a:gdLst>
              <a:gd name="connsiteX0" fmla="*/ 39878 w 79756"/>
              <a:gd name="connsiteY0" fmla="*/ 0 h 62534"/>
              <a:gd name="connsiteX1" fmla="*/ 79756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6" y="13995"/>
                  <a:pt x="79756" y="31267"/>
                </a:cubicBezTo>
                <a:cubicBezTo>
                  <a:pt x="79756" y="48539"/>
                  <a:pt x="61976" y="62534"/>
                  <a:pt x="39878" y="62534"/>
                </a:cubicBezTo>
                <a:cubicBezTo>
                  <a:pt x="17780" y="62534"/>
                  <a:pt x="0" y="48539"/>
                  <a:pt x="0" y="31267"/>
                </a:cubicBezTo>
                <a:cubicBezTo>
                  <a:pt x="0" y="13995"/>
                  <a:pt x="17780"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605528" y="3479291"/>
            <a:ext cx="216408" cy="108204"/>
          </a:xfrm>
          <a:custGeom>
            <a:avLst/>
            <a:gdLst>
              <a:gd name="connsiteX0" fmla="*/ 158750 w 216408"/>
              <a:gd name="connsiteY0" fmla="*/ 0 h 108204"/>
              <a:gd name="connsiteX1" fmla="*/ 108203 w 216408"/>
              <a:gd name="connsiteY1" fmla="*/ 27559 h 108204"/>
              <a:gd name="connsiteX2" fmla="*/ 86994 w 216408"/>
              <a:gd name="connsiteY2" fmla="*/ 21844 h 108204"/>
              <a:gd name="connsiteX3" fmla="*/ 46481 w 216408"/>
              <a:gd name="connsiteY3" fmla="*/ 45592 h 108204"/>
              <a:gd name="connsiteX4" fmla="*/ 34416 w 216408"/>
              <a:gd name="connsiteY4" fmla="*/ 42672 h 108204"/>
              <a:gd name="connsiteX5" fmla="*/ 0 w 216408"/>
              <a:gd name="connsiteY5" fmla="*/ 75946 h 108204"/>
              <a:gd name="connsiteX6" fmla="*/ 34416 w 216408"/>
              <a:gd name="connsiteY6" fmla="*/ 108204 h 108204"/>
              <a:gd name="connsiteX7" fmla="*/ 86994 w 216408"/>
              <a:gd name="connsiteY7" fmla="*/ 108204 h 108204"/>
              <a:gd name="connsiteX8" fmla="*/ 158750 w 216408"/>
              <a:gd name="connsiteY8" fmla="*/ 108204 h 108204"/>
              <a:gd name="connsiteX9" fmla="*/ 216407 w 216408"/>
              <a:gd name="connsiteY9" fmla="*/ 54102 h 108204"/>
              <a:gd name="connsiteX10" fmla="*/ 158750 w 216408"/>
              <a:gd name="connsiteY10" fmla="*/ 0 h 1082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16408" h="108204">
                <a:moveTo>
                  <a:pt x="158750" y="0"/>
                </a:moveTo>
                <a:cubicBezTo>
                  <a:pt x="137540" y="0"/>
                  <a:pt x="118363" y="10414"/>
                  <a:pt x="108203" y="27559"/>
                </a:cubicBezTo>
                <a:cubicBezTo>
                  <a:pt x="102107" y="23748"/>
                  <a:pt x="94995" y="21844"/>
                  <a:pt x="86994" y="21844"/>
                </a:cubicBezTo>
                <a:cubicBezTo>
                  <a:pt x="69722" y="21844"/>
                  <a:pt x="54609" y="31369"/>
                  <a:pt x="46481" y="45592"/>
                </a:cubicBezTo>
                <a:cubicBezTo>
                  <a:pt x="42417" y="43688"/>
                  <a:pt x="38480" y="42672"/>
                  <a:pt x="34416" y="42672"/>
                </a:cubicBezTo>
                <a:cubicBezTo>
                  <a:pt x="15112" y="42672"/>
                  <a:pt x="0" y="57911"/>
                  <a:pt x="0" y="75946"/>
                </a:cubicBezTo>
                <a:cubicBezTo>
                  <a:pt x="0" y="93979"/>
                  <a:pt x="15112" y="108204"/>
                  <a:pt x="34416" y="108204"/>
                </a:cubicBezTo>
                <a:cubicBezTo>
                  <a:pt x="86994" y="108204"/>
                  <a:pt x="86994" y="108204"/>
                  <a:pt x="86994" y="108204"/>
                </a:cubicBezTo>
                <a:cubicBezTo>
                  <a:pt x="158750" y="108204"/>
                  <a:pt x="158750" y="108204"/>
                  <a:pt x="158750" y="108204"/>
                </a:cubicBezTo>
                <a:cubicBezTo>
                  <a:pt x="191134" y="108204"/>
                  <a:pt x="216407" y="84454"/>
                  <a:pt x="216407" y="54102"/>
                </a:cubicBezTo>
                <a:cubicBezTo>
                  <a:pt x="216407" y="23748"/>
                  <a:pt x="191134" y="0"/>
                  <a:pt x="158750"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291328" y="3622547"/>
            <a:ext cx="416052" cy="146304"/>
          </a:xfrm>
          <a:custGeom>
            <a:avLst/>
            <a:gdLst>
              <a:gd name="connsiteX0" fmla="*/ 254380 w 416052"/>
              <a:gd name="connsiteY0" fmla="*/ 10541 h 146304"/>
              <a:gd name="connsiteX1" fmla="*/ 228853 w 416052"/>
              <a:gd name="connsiteY1" fmla="*/ 34671 h 146304"/>
              <a:gd name="connsiteX2" fmla="*/ 193675 w 416052"/>
              <a:gd name="connsiteY2" fmla="*/ 34671 h 146304"/>
              <a:gd name="connsiteX3" fmla="*/ 168020 w 416052"/>
              <a:gd name="connsiteY3" fmla="*/ 10541 h 146304"/>
              <a:gd name="connsiteX4" fmla="*/ 168020 w 416052"/>
              <a:gd name="connsiteY4" fmla="*/ 0 h 146304"/>
              <a:gd name="connsiteX5" fmla="*/ 0 w 416052"/>
              <a:gd name="connsiteY5" fmla="*/ 0 h 146304"/>
              <a:gd name="connsiteX6" fmla="*/ 0 w 416052"/>
              <a:gd name="connsiteY6" fmla="*/ 122173 h 146304"/>
              <a:gd name="connsiteX7" fmla="*/ 25653 w 416052"/>
              <a:gd name="connsiteY7" fmla="*/ 146304 h 146304"/>
              <a:gd name="connsiteX8" fmla="*/ 390397 w 416052"/>
              <a:gd name="connsiteY8" fmla="*/ 146304 h 146304"/>
              <a:gd name="connsiteX9" fmla="*/ 416051 w 416052"/>
              <a:gd name="connsiteY9" fmla="*/ 122173 h 146304"/>
              <a:gd name="connsiteX10" fmla="*/ 416051 w 416052"/>
              <a:gd name="connsiteY10" fmla="*/ 0 h 146304"/>
              <a:gd name="connsiteX11" fmla="*/ 254380 w 416052"/>
              <a:gd name="connsiteY11" fmla="*/ 0 h 146304"/>
              <a:gd name="connsiteX12" fmla="*/ 254380 w 416052"/>
              <a:gd name="connsiteY12" fmla="*/ 10541 h 1463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16052" h="146304">
                <a:moveTo>
                  <a:pt x="254380" y="10541"/>
                </a:moveTo>
                <a:cubicBezTo>
                  <a:pt x="254380" y="24130"/>
                  <a:pt x="243204" y="34671"/>
                  <a:pt x="228853" y="34671"/>
                </a:cubicBezTo>
                <a:cubicBezTo>
                  <a:pt x="193675" y="34671"/>
                  <a:pt x="193675" y="34671"/>
                  <a:pt x="193675" y="34671"/>
                </a:cubicBezTo>
                <a:cubicBezTo>
                  <a:pt x="179196" y="34671"/>
                  <a:pt x="168020" y="24130"/>
                  <a:pt x="168020" y="10541"/>
                </a:cubicBezTo>
                <a:cubicBezTo>
                  <a:pt x="168020" y="0"/>
                  <a:pt x="168020" y="0"/>
                  <a:pt x="168020" y="0"/>
                </a:cubicBezTo>
                <a:cubicBezTo>
                  <a:pt x="0" y="0"/>
                  <a:pt x="0" y="0"/>
                  <a:pt x="0" y="0"/>
                </a:cubicBezTo>
                <a:cubicBezTo>
                  <a:pt x="0" y="122173"/>
                  <a:pt x="0" y="122173"/>
                  <a:pt x="0" y="122173"/>
                </a:cubicBezTo>
                <a:cubicBezTo>
                  <a:pt x="0" y="135763"/>
                  <a:pt x="12826" y="146304"/>
                  <a:pt x="25653" y="146304"/>
                </a:cubicBezTo>
                <a:cubicBezTo>
                  <a:pt x="390397" y="146304"/>
                  <a:pt x="390397" y="146304"/>
                  <a:pt x="390397" y="146304"/>
                </a:cubicBezTo>
                <a:cubicBezTo>
                  <a:pt x="404875" y="146304"/>
                  <a:pt x="416051" y="135763"/>
                  <a:pt x="416051" y="122173"/>
                </a:cubicBezTo>
                <a:cubicBezTo>
                  <a:pt x="416051" y="0"/>
                  <a:pt x="416051" y="0"/>
                  <a:pt x="416051" y="0"/>
                </a:cubicBezTo>
                <a:cubicBezTo>
                  <a:pt x="254380" y="0"/>
                  <a:pt x="254380" y="0"/>
                  <a:pt x="254380" y="0"/>
                </a:cubicBezTo>
                <a:lnTo>
                  <a:pt x="254380" y="1054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935979" y="2127504"/>
            <a:ext cx="364236" cy="179832"/>
          </a:xfrm>
          <a:custGeom>
            <a:avLst/>
            <a:gdLst>
              <a:gd name="connsiteX0" fmla="*/ 0 w 364236"/>
              <a:gd name="connsiteY0" fmla="*/ 89916 h 179832"/>
              <a:gd name="connsiteX1" fmla="*/ 91059 w 364236"/>
              <a:gd name="connsiteY1" fmla="*/ 89916 h 179832"/>
              <a:gd name="connsiteX2" fmla="*/ 91059 w 364236"/>
              <a:gd name="connsiteY2" fmla="*/ 0 h 179832"/>
              <a:gd name="connsiteX3" fmla="*/ 273177 w 364236"/>
              <a:gd name="connsiteY3" fmla="*/ 0 h 179832"/>
              <a:gd name="connsiteX4" fmla="*/ 273177 w 364236"/>
              <a:gd name="connsiteY4" fmla="*/ 89916 h 179832"/>
              <a:gd name="connsiteX5" fmla="*/ 364235 w 364236"/>
              <a:gd name="connsiteY5" fmla="*/ 89916 h 179832"/>
              <a:gd name="connsiteX6" fmla="*/ 182117 w 364236"/>
              <a:gd name="connsiteY6" fmla="*/ 179831 h 179832"/>
              <a:gd name="connsiteX7" fmla="*/ 0 w 364236"/>
              <a:gd name="connsiteY7" fmla="*/ 89916 h 179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64236" h="179832">
                <a:moveTo>
                  <a:pt x="0" y="89916"/>
                </a:moveTo>
                <a:lnTo>
                  <a:pt x="91059" y="89916"/>
                </a:lnTo>
                <a:lnTo>
                  <a:pt x="91059" y="0"/>
                </a:lnTo>
                <a:lnTo>
                  <a:pt x="273177" y="0"/>
                </a:lnTo>
                <a:lnTo>
                  <a:pt x="273177" y="89916"/>
                </a:lnTo>
                <a:lnTo>
                  <a:pt x="364235" y="89916"/>
                </a:lnTo>
                <a:lnTo>
                  <a:pt x="182117" y="179831"/>
                </a:lnTo>
                <a:lnTo>
                  <a:pt x="0" y="8991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931408" y="3107435"/>
            <a:ext cx="362711" cy="179832"/>
          </a:xfrm>
          <a:custGeom>
            <a:avLst/>
            <a:gdLst>
              <a:gd name="connsiteX0" fmla="*/ 0 w 362711"/>
              <a:gd name="connsiteY0" fmla="*/ 89916 h 179832"/>
              <a:gd name="connsiteX1" fmla="*/ 90677 w 362711"/>
              <a:gd name="connsiteY1" fmla="*/ 89916 h 179832"/>
              <a:gd name="connsiteX2" fmla="*/ 90677 w 362711"/>
              <a:gd name="connsiteY2" fmla="*/ 0 h 179832"/>
              <a:gd name="connsiteX3" fmla="*/ 272033 w 362711"/>
              <a:gd name="connsiteY3" fmla="*/ 0 h 179832"/>
              <a:gd name="connsiteX4" fmla="*/ 272033 w 362711"/>
              <a:gd name="connsiteY4" fmla="*/ 89916 h 179832"/>
              <a:gd name="connsiteX5" fmla="*/ 362711 w 362711"/>
              <a:gd name="connsiteY5" fmla="*/ 89916 h 179832"/>
              <a:gd name="connsiteX6" fmla="*/ 181355 w 362711"/>
              <a:gd name="connsiteY6" fmla="*/ 179832 h 179832"/>
              <a:gd name="connsiteX7" fmla="*/ 0 w 362711"/>
              <a:gd name="connsiteY7" fmla="*/ 89916 h 179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62711" h="179832">
                <a:moveTo>
                  <a:pt x="0" y="89916"/>
                </a:moveTo>
                <a:lnTo>
                  <a:pt x="90677" y="89916"/>
                </a:lnTo>
                <a:lnTo>
                  <a:pt x="90677" y="0"/>
                </a:lnTo>
                <a:lnTo>
                  <a:pt x="272033" y="0"/>
                </a:lnTo>
                <a:lnTo>
                  <a:pt x="272033" y="89916"/>
                </a:lnTo>
                <a:lnTo>
                  <a:pt x="362711" y="89916"/>
                </a:lnTo>
                <a:lnTo>
                  <a:pt x="181355" y="179832"/>
                </a:lnTo>
                <a:lnTo>
                  <a:pt x="0" y="8991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7185659" y="3494532"/>
            <a:ext cx="347472" cy="143255"/>
          </a:xfrm>
          <a:custGeom>
            <a:avLst/>
            <a:gdLst>
              <a:gd name="connsiteX0" fmla="*/ 19050 w 347472"/>
              <a:gd name="connsiteY0" fmla="*/ 124205 h 143255"/>
              <a:gd name="connsiteX1" fmla="*/ 45339 w 347472"/>
              <a:gd name="connsiteY1" fmla="*/ 19050 h 143255"/>
              <a:gd name="connsiteX2" fmla="*/ 302133 w 347472"/>
              <a:gd name="connsiteY2" fmla="*/ 19050 h 143255"/>
              <a:gd name="connsiteX3" fmla="*/ 328421 w 347472"/>
              <a:gd name="connsiteY3" fmla="*/ 124205 h 143255"/>
              <a:gd name="connsiteX4" fmla="*/ 19050 w 347472"/>
              <a:gd name="connsiteY4" fmla="*/ 124205 h 1432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143255">
                <a:moveTo>
                  <a:pt x="19050" y="124205"/>
                </a:moveTo>
                <a:lnTo>
                  <a:pt x="45339" y="19050"/>
                </a:lnTo>
                <a:lnTo>
                  <a:pt x="302133" y="19050"/>
                </a:lnTo>
                <a:lnTo>
                  <a:pt x="328421" y="124205"/>
                </a:lnTo>
                <a:lnTo>
                  <a:pt x="19050" y="124205"/>
                </a:lnTo>
              </a:path>
            </a:pathLst>
          </a:custGeom>
          <a:solidFill>
            <a:srgbClr val="000000">
              <a:alpha val="0"/>
            </a:srgbClr>
          </a:solidFill>
          <a:ln w="381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7167371" y="3659123"/>
            <a:ext cx="385572" cy="83820"/>
          </a:xfrm>
          <a:custGeom>
            <a:avLst/>
            <a:gdLst>
              <a:gd name="connsiteX0" fmla="*/ 0 w 385572"/>
              <a:gd name="connsiteY0" fmla="*/ 0 h 83820"/>
              <a:gd name="connsiteX1" fmla="*/ 20955 w 385572"/>
              <a:gd name="connsiteY1" fmla="*/ 83820 h 83820"/>
              <a:gd name="connsiteX2" fmla="*/ 364617 w 385572"/>
              <a:gd name="connsiteY2" fmla="*/ 83820 h 83820"/>
              <a:gd name="connsiteX3" fmla="*/ 385571 w 385572"/>
              <a:gd name="connsiteY3" fmla="*/ 0 h 83820"/>
              <a:gd name="connsiteX4" fmla="*/ 0 w 385572"/>
              <a:gd name="connsiteY4" fmla="*/ 0 h 838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5572" h="83820">
                <a:moveTo>
                  <a:pt x="0" y="0"/>
                </a:moveTo>
                <a:lnTo>
                  <a:pt x="20955" y="83820"/>
                </a:lnTo>
                <a:lnTo>
                  <a:pt x="364617" y="83820"/>
                </a:lnTo>
                <a:lnTo>
                  <a:pt x="385571"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7161021" y="3652773"/>
            <a:ext cx="398272" cy="96520"/>
          </a:xfrm>
          <a:custGeom>
            <a:avLst/>
            <a:gdLst>
              <a:gd name="connsiteX0" fmla="*/ 6350 w 398272"/>
              <a:gd name="connsiteY0" fmla="*/ 6350 h 96520"/>
              <a:gd name="connsiteX1" fmla="*/ 27305 w 398272"/>
              <a:gd name="connsiteY1" fmla="*/ 90170 h 96520"/>
              <a:gd name="connsiteX2" fmla="*/ 370967 w 398272"/>
              <a:gd name="connsiteY2" fmla="*/ 90170 h 96520"/>
              <a:gd name="connsiteX3" fmla="*/ 391921 w 398272"/>
              <a:gd name="connsiteY3" fmla="*/ 6350 h 96520"/>
              <a:gd name="connsiteX4" fmla="*/ 6350 w 398272"/>
              <a:gd name="connsiteY4" fmla="*/ 6350 h 965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8272" h="96520">
                <a:moveTo>
                  <a:pt x="6350" y="6350"/>
                </a:moveTo>
                <a:lnTo>
                  <a:pt x="27305" y="90170"/>
                </a:lnTo>
                <a:lnTo>
                  <a:pt x="370967" y="90170"/>
                </a:lnTo>
                <a:lnTo>
                  <a:pt x="391921" y="6350"/>
                </a:lnTo>
                <a:lnTo>
                  <a:pt x="6350" y="6350"/>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167371" y="3593591"/>
            <a:ext cx="385571" cy="65532"/>
          </a:xfrm>
          <a:custGeom>
            <a:avLst/>
            <a:gdLst>
              <a:gd name="connsiteX0" fmla="*/ 0 w 385571"/>
              <a:gd name="connsiteY0" fmla="*/ 65532 h 65532"/>
              <a:gd name="connsiteX1" fmla="*/ 16383 w 385571"/>
              <a:gd name="connsiteY1" fmla="*/ 0 h 65532"/>
              <a:gd name="connsiteX2" fmla="*/ 369189 w 385571"/>
              <a:gd name="connsiteY2" fmla="*/ 0 h 65532"/>
              <a:gd name="connsiteX3" fmla="*/ 385571 w 385571"/>
              <a:gd name="connsiteY3" fmla="*/ 65532 h 65532"/>
              <a:gd name="connsiteX4" fmla="*/ 0 w 385571"/>
              <a:gd name="connsiteY4" fmla="*/ 65532 h 65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5571" h="65532">
                <a:moveTo>
                  <a:pt x="0" y="65532"/>
                </a:moveTo>
                <a:lnTo>
                  <a:pt x="16383" y="0"/>
                </a:lnTo>
                <a:lnTo>
                  <a:pt x="369189" y="0"/>
                </a:lnTo>
                <a:lnTo>
                  <a:pt x="385571" y="65532"/>
                </a:lnTo>
                <a:lnTo>
                  <a:pt x="0" y="6553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161021" y="3587241"/>
            <a:ext cx="398271" cy="78232"/>
          </a:xfrm>
          <a:custGeom>
            <a:avLst/>
            <a:gdLst>
              <a:gd name="connsiteX0" fmla="*/ 6350 w 398271"/>
              <a:gd name="connsiteY0" fmla="*/ 71882 h 78232"/>
              <a:gd name="connsiteX1" fmla="*/ 22733 w 398271"/>
              <a:gd name="connsiteY1" fmla="*/ 6350 h 78232"/>
              <a:gd name="connsiteX2" fmla="*/ 375539 w 398271"/>
              <a:gd name="connsiteY2" fmla="*/ 6350 h 78232"/>
              <a:gd name="connsiteX3" fmla="*/ 391921 w 398271"/>
              <a:gd name="connsiteY3" fmla="*/ 71882 h 78232"/>
              <a:gd name="connsiteX4" fmla="*/ 6350 w 398271"/>
              <a:gd name="connsiteY4" fmla="*/ 71882 h 782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8271" h="78232">
                <a:moveTo>
                  <a:pt x="6350" y="71882"/>
                </a:moveTo>
                <a:lnTo>
                  <a:pt x="22733" y="6350"/>
                </a:lnTo>
                <a:lnTo>
                  <a:pt x="375539" y="6350"/>
                </a:lnTo>
                <a:lnTo>
                  <a:pt x="391921" y="71882"/>
                </a:lnTo>
                <a:lnTo>
                  <a:pt x="6350" y="71882"/>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248143" y="3710940"/>
            <a:ext cx="39624" cy="73152"/>
          </a:xfrm>
          <a:custGeom>
            <a:avLst/>
            <a:gdLst>
              <a:gd name="connsiteX0" fmla="*/ 19812 w 39624"/>
              <a:gd name="connsiteY0" fmla="*/ 0 h 73152"/>
              <a:gd name="connsiteX1" fmla="*/ 19812 w 39624"/>
              <a:gd name="connsiteY1" fmla="*/ 73152 h 73152"/>
            </a:gdLst>
            <a:ahLst/>
            <a:cxnLst>
              <a:cxn ang="0">
                <a:pos x="connsiteX0" y="connsiteY0"/>
              </a:cxn>
              <a:cxn ang="1">
                <a:pos x="connsiteX1" y="connsiteY1"/>
              </a:cxn>
            </a:cxnLst>
            <a:rect l="l" t="t" r="r" b="b"/>
            <a:pathLst>
              <a:path w="39624" h="73152">
                <a:moveTo>
                  <a:pt x="19812" y="0"/>
                </a:moveTo>
                <a:lnTo>
                  <a:pt x="19812" y="73152"/>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3" name="Freeform 3"/>
          <p:cNvSpPr/>
          <p:nvPr/>
        </p:nvSpPr>
        <p:spPr>
          <a:xfrm>
            <a:off x="7447788" y="3709415"/>
            <a:ext cx="39623" cy="73152"/>
          </a:xfrm>
          <a:custGeom>
            <a:avLst/>
            <a:gdLst>
              <a:gd name="connsiteX0" fmla="*/ 19811 w 39623"/>
              <a:gd name="connsiteY0" fmla="*/ 0 h 73152"/>
              <a:gd name="connsiteX1" fmla="*/ 19811 w 39623"/>
              <a:gd name="connsiteY1" fmla="*/ 73152 h 73152"/>
            </a:gdLst>
            <a:ahLst/>
            <a:cxnLst>
              <a:cxn ang="0">
                <a:pos x="connsiteX0" y="connsiteY0"/>
              </a:cxn>
              <a:cxn ang="1">
                <a:pos x="connsiteX1" y="connsiteY1"/>
              </a:cxn>
            </a:cxnLst>
            <a:rect l="l" t="t" r="r" b="b"/>
            <a:pathLst>
              <a:path w="39623" h="73152">
                <a:moveTo>
                  <a:pt x="19811" y="0"/>
                </a:moveTo>
                <a:lnTo>
                  <a:pt x="19811" y="73152"/>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4" name="Freeform 3"/>
          <p:cNvSpPr/>
          <p:nvPr/>
        </p:nvSpPr>
        <p:spPr>
          <a:xfrm>
            <a:off x="7225283" y="3657600"/>
            <a:ext cx="35052" cy="39623"/>
          </a:xfrm>
          <a:custGeom>
            <a:avLst/>
            <a:gdLst>
              <a:gd name="connsiteX0" fmla="*/ 0 w 35052"/>
              <a:gd name="connsiteY0" fmla="*/ 19811 h 39623"/>
              <a:gd name="connsiteX1" fmla="*/ 17526 w 35052"/>
              <a:gd name="connsiteY1" fmla="*/ 0 h 39623"/>
              <a:gd name="connsiteX2" fmla="*/ 35052 w 35052"/>
              <a:gd name="connsiteY2" fmla="*/ 19811 h 39623"/>
              <a:gd name="connsiteX3" fmla="*/ 17526 w 35052"/>
              <a:gd name="connsiteY3" fmla="*/ 39623 h 39623"/>
              <a:gd name="connsiteX4" fmla="*/ 0 w 35052"/>
              <a:gd name="connsiteY4" fmla="*/ 19811 h 39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 h="39623">
                <a:moveTo>
                  <a:pt x="0" y="19811"/>
                </a:moveTo>
                <a:cubicBezTo>
                  <a:pt x="0" y="8890"/>
                  <a:pt x="7873" y="0"/>
                  <a:pt x="17526" y="0"/>
                </a:cubicBezTo>
                <a:cubicBezTo>
                  <a:pt x="27178" y="0"/>
                  <a:pt x="35052" y="8890"/>
                  <a:pt x="35052" y="19811"/>
                </a:cubicBezTo>
                <a:cubicBezTo>
                  <a:pt x="35052" y="30734"/>
                  <a:pt x="27178" y="39623"/>
                  <a:pt x="17526" y="39623"/>
                </a:cubicBezTo>
                <a:cubicBezTo>
                  <a:pt x="7873" y="39623"/>
                  <a:pt x="0" y="30734"/>
                  <a:pt x="0" y="19811"/>
                </a:cubicBezTo>
              </a:path>
            </a:pathLst>
          </a:custGeom>
          <a:solidFill>
            <a:srgbClr val="7083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7478268" y="3660647"/>
            <a:ext cx="33527" cy="39623"/>
          </a:xfrm>
          <a:custGeom>
            <a:avLst/>
            <a:gdLst>
              <a:gd name="connsiteX0" fmla="*/ 0 w 33527"/>
              <a:gd name="connsiteY0" fmla="*/ 19811 h 39623"/>
              <a:gd name="connsiteX1" fmla="*/ 16763 w 33527"/>
              <a:gd name="connsiteY1" fmla="*/ 0 h 39623"/>
              <a:gd name="connsiteX2" fmla="*/ 33527 w 33527"/>
              <a:gd name="connsiteY2" fmla="*/ 19811 h 39623"/>
              <a:gd name="connsiteX3" fmla="*/ 16763 w 33527"/>
              <a:gd name="connsiteY3" fmla="*/ 39623 h 39623"/>
              <a:gd name="connsiteX4" fmla="*/ 0 w 33527"/>
              <a:gd name="connsiteY4" fmla="*/ 19811 h 39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 h="39623">
                <a:moveTo>
                  <a:pt x="0" y="19811"/>
                </a:moveTo>
                <a:cubicBezTo>
                  <a:pt x="0" y="8890"/>
                  <a:pt x="7492" y="0"/>
                  <a:pt x="16763" y="0"/>
                </a:cubicBezTo>
                <a:cubicBezTo>
                  <a:pt x="26034" y="0"/>
                  <a:pt x="33527" y="8890"/>
                  <a:pt x="33527" y="19811"/>
                </a:cubicBezTo>
                <a:cubicBezTo>
                  <a:pt x="33527" y="30734"/>
                  <a:pt x="26034" y="39623"/>
                  <a:pt x="16763" y="39623"/>
                </a:cubicBezTo>
                <a:cubicBezTo>
                  <a:pt x="7492" y="39623"/>
                  <a:pt x="0" y="30734"/>
                  <a:pt x="0" y="19811"/>
                </a:cubicBezTo>
              </a:path>
            </a:pathLst>
          </a:custGeom>
          <a:solidFill>
            <a:srgbClr val="7083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7287768" y="3663696"/>
            <a:ext cx="160019" cy="25908"/>
          </a:xfrm>
          <a:custGeom>
            <a:avLst/>
            <a:gdLst>
              <a:gd name="connsiteX0" fmla="*/ 0 w 160019"/>
              <a:gd name="connsiteY0" fmla="*/ 12953 h 25908"/>
              <a:gd name="connsiteX1" fmla="*/ 160019 w 160019"/>
              <a:gd name="connsiteY1" fmla="*/ 12953 h 25908"/>
            </a:gdLst>
            <a:ahLst/>
            <a:cxnLst>
              <a:cxn ang="0">
                <a:pos x="connsiteX0" y="connsiteY0"/>
              </a:cxn>
              <a:cxn ang="1">
                <a:pos x="connsiteX1" y="connsiteY1"/>
              </a:cxn>
            </a:cxnLst>
            <a:rect l="l" t="t" r="r" b="b"/>
            <a:pathLst>
              <a:path w="160019" h="25908">
                <a:moveTo>
                  <a:pt x="0" y="12953"/>
                </a:moveTo>
                <a:lnTo>
                  <a:pt x="160019" y="12953"/>
                </a:lnTo>
              </a:path>
            </a:pathLst>
          </a:custGeom>
          <a:ln w="25400">
            <a:solidFill>
              <a:srgbClr val="7083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7290816" y="3480815"/>
            <a:ext cx="140207" cy="25908"/>
          </a:xfrm>
          <a:custGeom>
            <a:avLst/>
            <a:gdLst>
              <a:gd name="connsiteX0" fmla="*/ 0 w 140207"/>
              <a:gd name="connsiteY0" fmla="*/ 12953 h 25908"/>
              <a:gd name="connsiteX1" fmla="*/ 140207 w 140207"/>
              <a:gd name="connsiteY1" fmla="*/ 12953 h 25908"/>
            </a:gdLst>
            <a:ahLst/>
            <a:cxnLst>
              <a:cxn ang="0">
                <a:pos x="connsiteX0" y="connsiteY0"/>
              </a:cxn>
              <a:cxn ang="1">
                <a:pos x="connsiteX1" y="connsiteY1"/>
              </a:cxn>
            </a:cxnLst>
            <a:rect l="l" t="t" r="r" b="b"/>
            <a:pathLst>
              <a:path w="140207" h="25908">
                <a:moveTo>
                  <a:pt x="0" y="12953"/>
                </a:moveTo>
                <a:lnTo>
                  <a:pt x="140207" y="12953"/>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8" name="Freeform 3"/>
          <p:cNvSpPr/>
          <p:nvPr/>
        </p:nvSpPr>
        <p:spPr>
          <a:xfrm>
            <a:off x="7284466" y="3474465"/>
            <a:ext cx="152907" cy="38608"/>
          </a:xfrm>
          <a:custGeom>
            <a:avLst/>
            <a:gdLst>
              <a:gd name="connsiteX0" fmla="*/ 6350 w 152907"/>
              <a:gd name="connsiteY0" fmla="*/ 32258 h 38608"/>
              <a:gd name="connsiteX1" fmla="*/ 146557 w 152907"/>
              <a:gd name="connsiteY1" fmla="*/ 32258 h 38608"/>
              <a:gd name="connsiteX2" fmla="*/ 146557 w 152907"/>
              <a:gd name="connsiteY2" fmla="*/ 6350 h 38608"/>
              <a:gd name="connsiteX3" fmla="*/ 6350 w 152907"/>
              <a:gd name="connsiteY3" fmla="*/ 6350 h 38608"/>
              <a:gd name="connsiteX4" fmla="*/ 6350 w 152907"/>
              <a:gd name="connsiteY4" fmla="*/ 32258 h 38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2907" h="38608">
                <a:moveTo>
                  <a:pt x="6350" y="32258"/>
                </a:moveTo>
                <a:lnTo>
                  <a:pt x="146557" y="32258"/>
                </a:lnTo>
                <a:lnTo>
                  <a:pt x="146557" y="6350"/>
                </a:lnTo>
                <a:lnTo>
                  <a:pt x="6350" y="6350"/>
                </a:lnTo>
                <a:lnTo>
                  <a:pt x="6350" y="32258"/>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6042659" y="2552700"/>
            <a:ext cx="143255" cy="179832"/>
          </a:xfrm>
          <a:custGeom>
            <a:avLst/>
            <a:gdLst>
              <a:gd name="connsiteX0" fmla="*/ 0 w 143255"/>
              <a:gd name="connsiteY0" fmla="*/ 0 h 179832"/>
              <a:gd name="connsiteX1" fmla="*/ 143255 w 143255"/>
              <a:gd name="connsiteY1" fmla="*/ 89916 h 179832"/>
              <a:gd name="connsiteX2" fmla="*/ 0 w 143255"/>
              <a:gd name="connsiteY2" fmla="*/ 179832 h 179832"/>
              <a:gd name="connsiteX3" fmla="*/ 0 w 143255"/>
              <a:gd name="connsiteY3" fmla="*/ 0 h 179832"/>
            </a:gdLst>
            <a:ahLst/>
            <a:cxnLst>
              <a:cxn ang="0">
                <a:pos x="connsiteX0" y="connsiteY0"/>
              </a:cxn>
              <a:cxn ang="1">
                <a:pos x="connsiteX1" y="connsiteY1"/>
              </a:cxn>
              <a:cxn ang="2">
                <a:pos x="connsiteX2" y="connsiteY2"/>
              </a:cxn>
              <a:cxn ang="3">
                <a:pos x="connsiteX3" y="connsiteY3"/>
              </a:cxn>
            </a:cxnLst>
            <a:rect l="l" t="t" r="r" b="b"/>
            <a:pathLst>
              <a:path w="143255" h="179832">
                <a:moveTo>
                  <a:pt x="0" y="0"/>
                </a:moveTo>
                <a:lnTo>
                  <a:pt x="143255" y="89916"/>
                </a:lnTo>
                <a:lnTo>
                  <a:pt x="0" y="179832"/>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841500" y="1460500"/>
            <a:ext cx="4127500" cy="101600"/>
          </a:xfrm>
          <a:prstGeom prst="rect">
            <a:avLst/>
          </a:prstGeom>
          <a:noFill/>
        </p:spPr>
      </p:pic>
      <p:pic>
        <p:nvPicPr>
          <p:cNvPr id="1040" name="Picture 3"/>
          <p:cNvPicPr>
            <a:picLocks noChangeAspect="1" noChangeArrowheads="1"/>
          </p:cNvPicPr>
          <p:nvPr/>
        </p:nvPicPr>
        <p:blipFill>
          <a:blip r:embed="rId3"/>
          <a:srcRect/>
          <a:stretch>
            <a:fillRect/>
          </a:stretch>
        </p:blipFill>
        <p:spPr bwMode="auto">
          <a:xfrm>
            <a:off x="5803900" y="1574800"/>
            <a:ext cx="673100" cy="393700"/>
          </a:xfrm>
          <a:prstGeom prst="rect">
            <a:avLst/>
          </a:prstGeom>
          <a:noFill/>
        </p:spPr>
      </p:pic>
      <p:pic>
        <p:nvPicPr>
          <p:cNvPr id="1041" name="Picture 3"/>
          <p:cNvPicPr>
            <a:picLocks noChangeAspect="1" noChangeArrowheads="1"/>
          </p:cNvPicPr>
          <p:nvPr/>
        </p:nvPicPr>
        <p:blipFill>
          <a:blip r:embed="rId4"/>
          <a:srcRect/>
          <a:stretch>
            <a:fillRect/>
          </a:stretch>
        </p:blipFill>
        <p:spPr bwMode="auto">
          <a:xfrm>
            <a:off x="1308100" y="2374900"/>
            <a:ext cx="4394200" cy="431800"/>
          </a:xfrm>
          <a:prstGeom prst="rect">
            <a:avLst/>
          </a:prstGeom>
          <a:noFill/>
        </p:spPr>
      </p:pic>
      <p:pic>
        <p:nvPicPr>
          <p:cNvPr id="1042" name="Picture 3"/>
          <p:cNvPicPr>
            <a:picLocks noChangeAspect="1" noChangeArrowheads="1"/>
          </p:cNvPicPr>
          <p:nvPr/>
        </p:nvPicPr>
        <p:blipFill>
          <a:blip r:embed="rId5"/>
          <a:srcRect/>
          <a:stretch>
            <a:fillRect/>
          </a:stretch>
        </p:blipFill>
        <p:spPr bwMode="auto">
          <a:xfrm>
            <a:off x="5930900" y="2476500"/>
            <a:ext cx="330200" cy="330200"/>
          </a:xfrm>
          <a:prstGeom prst="rect">
            <a:avLst/>
          </a:prstGeom>
          <a:noFill/>
        </p:spPr>
      </p:pic>
      <p:pic>
        <p:nvPicPr>
          <p:cNvPr id="1043" name="Picture 3"/>
          <p:cNvPicPr>
            <a:picLocks noChangeAspect="1" noChangeArrowheads="1"/>
          </p:cNvPicPr>
          <p:nvPr/>
        </p:nvPicPr>
        <p:blipFill>
          <a:blip r:embed="rId6"/>
          <a:srcRect/>
          <a:stretch>
            <a:fillRect/>
          </a:stretch>
        </p:blipFill>
        <p:spPr bwMode="auto">
          <a:xfrm>
            <a:off x="6464300" y="2425700"/>
            <a:ext cx="419100" cy="419100"/>
          </a:xfrm>
          <a:prstGeom prst="rect">
            <a:avLst/>
          </a:prstGeom>
          <a:noFill/>
        </p:spPr>
      </p:pic>
      <p:pic>
        <p:nvPicPr>
          <p:cNvPr id="1044" name="Picture 3"/>
          <p:cNvPicPr>
            <a:picLocks noChangeAspect="1" noChangeArrowheads="1"/>
          </p:cNvPicPr>
          <p:nvPr/>
        </p:nvPicPr>
        <p:blipFill>
          <a:blip r:embed="rId7"/>
          <a:srcRect/>
          <a:stretch>
            <a:fillRect/>
          </a:stretch>
        </p:blipFill>
        <p:spPr bwMode="auto">
          <a:xfrm>
            <a:off x="850900" y="3162300"/>
            <a:ext cx="7315200" cy="977900"/>
          </a:xfrm>
          <a:prstGeom prst="rect">
            <a:avLst/>
          </a:prstGeom>
          <a:noFill/>
        </p:spPr>
      </p:pic>
      <p:pic>
        <p:nvPicPr>
          <p:cNvPr id="1045" name="Picture 3"/>
          <p:cNvPicPr>
            <a:picLocks noChangeAspect="1" noChangeArrowheads="1"/>
          </p:cNvPicPr>
          <p:nvPr/>
        </p:nvPicPr>
        <p:blipFill>
          <a:blip r:embed="rId8"/>
          <a:srcRect/>
          <a:stretch>
            <a:fillRect/>
          </a:stretch>
        </p:blipFill>
        <p:spPr bwMode="auto">
          <a:xfrm>
            <a:off x="444500" y="4800600"/>
            <a:ext cx="1117600" cy="304800"/>
          </a:xfrm>
          <a:prstGeom prst="rect">
            <a:avLst/>
          </a:prstGeom>
          <a:noFill/>
        </p:spPr>
      </p:pic>
      <p:sp>
        <p:nvSpPr>
          <p:cNvPr id="2" name="TextBox 1"/>
          <p:cNvSpPr txBox="1"/>
          <p:nvPr/>
        </p:nvSpPr>
        <p:spPr>
          <a:xfrm>
            <a:off x="5372100" y="4305300"/>
            <a:ext cx="3302000" cy="698500"/>
          </a:xfrm>
          <a:prstGeom prst="rect">
            <a:avLst/>
          </a:prstGeom>
          <a:noFill/>
        </p:spPr>
        <p:txBody>
          <a:bodyPr wrap="none" lIns="0" tIns="0" rIns="0" rtlCol="0">
            <a:spAutoFit/>
          </a:bodyPr>
          <a:lstStyle/>
          <a:p>
            <a:pPr>
              <a:lnSpc>
                <a:spcPts val="2500"/>
              </a:lnSpc>
              <a:tabLst>
                <a:tab pos="1854200" algn="l"/>
              </a:tabLst>
            </a:pPr>
            <a:r>
              <a:rPr lang="en-US" altLang="zh-CN" dirty="0" smtClean="0"/>
              <a:t>	</a:t>
            </a:r>
            <a:r>
              <a:rPr lang="en-US" altLang="zh-CN" sz="2795" b="1" dirty="0" smtClean="0">
                <a:solidFill>
                  <a:srgbClr val="3E5CCC"/>
                </a:solidFill>
                <a:latin typeface="Times New Roman" pitchFamily="18" charset="0"/>
                <a:cs typeface="Times New Roman" pitchFamily="18" charset="0"/>
              </a:rPr>
              <a:t>10.6</a:t>
            </a:r>
            <a:r>
              <a:rPr lang="en-US" altLang="zh-CN" sz="1403" b="1" dirty="0" smtClean="0">
                <a:solidFill>
                  <a:srgbClr val="3E5CCC"/>
                </a:solidFill>
                <a:latin typeface="Microsoft YaHei UI" pitchFamily="18" charset="0"/>
                <a:cs typeface="Microsoft YaHei UI" pitchFamily="18" charset="0"/>
              </a:rPr>
              <a:t>亿</a:t>
            </a:r>
          </a:p>
          <a:p>
            <a:pPr>
              <a:lnSpc>
                <a:spcPts val="1000"/>
              </a:lnSpc>
            </a:pPr>
            <a:endParaRPr lang="en-US" altLang="zh-CN" dirty="0" smtClean="0"/>
          </a:p>
          <a:p>
            <a:pPr>
              <a:lnSpc>
                <a:spcPts val="2000"/>
              </a:lnSpc>
              <a:tabLst>
                <a:tab pos="1854200" algn="l"/>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46" name="TextBox 1"/>
          <p:cNvSpPr txBox="1"/>
          <p:nvPr/>
        </p:nvSpPr>
        <p:spPr>
          <a:xfrm>
            <a:off x="5791200" y="1917700"/>
            <a:ext cx="6096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通讯</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社交</a:t>
            </a:r>
          </a:p>
        </p:txBody>
      </p:sp>
      <p:sp>
        <p:nvSpPr>
          <p:cNvPr id="1047" name="TextBox 1"/>
          <p:cNvSpPr txBox="1"/>
          <p:nvPr/>
        </p:nvSpPr>
        <p:spPr>
          <a:xfrm>
            <a:off x="47371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旅游</a:t>
            </a:r>
          </a:p>
        </p:txBody>
      </p:sp>
      <p:sp>
        <p:nvSpPr>
          <p:cNvPr id="1048" name="TextBox 1"/>
          <p:cNvSpPr txBox="1"/>
          <p:nvPr/>
        </p:nvSpPr>
        <p:spPr>
          <a:xfrm>
            <a:off x="53721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医疗</a:t>
            </a:r>
          </a:p>
        </p:txBody>
      </p:sp>
      <p:sp>
        <p:nvSpPr>
          <p:cNvPr id="1049" name="TextBox 1"/>
          <p:cNvSpPr txBox="1"/>
          <p:nvPr/>
        </p:nvSpPr>
        <p:spPr>
          <a:xfrm>
            <a:off x="59944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教育</a:t>
            </a:r>
          </a:p>
        </p:txBody>
      </p:sp>
      <p:sp>
        <p:nvSpPr>
          <p:cNvPr id="1050" name="TextBox 1"/>
          <p:cNvSpPr txBox="1"/>
          <p:nvPr/>
        </p:nvSpPr>
        <p:spPr>
          <a:xfrm>
            <a:off x="54102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电商</a:t>
            </a:r>
          </a:p>
        </p:txBody>
      </p:sp>
      <p:sp>
        <p:nvSpPr>
          <p:cNvPr id="1051" name="TextBox 1"/>
          <p:cNvSpPr txBox="1"/>
          <p:nvPr/>
        </p:nvSpPr>
        <p:spPr>
          <a:xfrm>
            <a:off x="72517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出行</a:t>
            </a:r>
          </a:p>
        </p:txBody>
      </p:sp>
      <p:sp>
        <p:nvSpPr>
          <p:cNvPr id="1052" name="TextBox 1"/>
          <p:cNvSpPr txBox="1"/>
          <p:nvPr/>
        </p:nvSpPr>
        <p:spPr>
          <a:xfrm>
            <a:off x="59690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视频</a:t>
            </a:r>
          </a:p>
        </p:txBody>
      </p:sp>
      <p:sp>
        <p:nvSpPr>
          <p:cNvPr id="1053" name="TextBox 1"/>
          <p:cNvSpPr txBox="1"/>
          <p:nvPr/>
        </p:nvSpPr>
        <p:spPr>
          <a:xfrm>
            <a:off x="65532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游戏</a:t>
            </a:r>
          </a:p>
        </p:txBody>
      </p:sp>
      <p:sp>
        <p:nvSpPr>
          <p:cNvPr id="1054" name="TextBox 1"/>
          <p:cNvSpPr txBox="1"/>
          <p:nvPr/>
        </p:nvSpPr>
        <p:spPr>
          <a:xfrm>
            <a:off x="393700" y="254000"/>
            <a:ext cx="5930900" cy="1524000"/>
          </a:xfrm>
          <a:prstGeom prst="rect">
            <a:avLst/>
          </a:prstGeom>
          <a:noFill/>
        </p:spPr>
        <p:txBody>
          <a:bodyPr wrap="none" lIns="0" tIns="0" rIns="0" rtlCol="0">
            <a:spAutoFit/>
          </a:bodyPr>
          <a:lstStyle/>
          <a:p>
            <a:pPr>
              <a:lnSpc>
                <a:spcPts val="1400"/>
              </a:lnSpc>
              <a:tabLst>
                <a:tab pos="241300" algn="l"/>
                <a:tab pos="1549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1549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移动互联网进入高速发展期，用户需求多元化释放，行业更加趋于细分化</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241300" algn="l"/>
                <a:tab pos="1549400" algn="l"/>
              </a:tabLst>
            </a:pPr>
            <a:r>
              <a:rPr lang="en-US" altLang="zh-CN" dirty="0" smtClean="0"/>
              <a:t>		</a:t>
            </a:r>
            <a:r>
              <a:rPr lang="en-US" altLang="zh-CN" sz="1403" b="1" dirty="0" smtClean="0">
                <a:solidFill>
                  <a:srgbClr val="8B9DE0"/>
                </a:solidFill>
                <a:latin typeface="Microsoft YaHei UI" pitchFamily="18" charset="0"/>
                <a:cs typeface="Microsoft YaHei UI" pitchFamily="18" charset="0"/>
              </a:rPr>
              <a:t>移动互联网萌芽期：基础通讯与社交</a:t>
            </a:r>
          </a:p>
        </p:txBody>
      </p:sp>
      <p:sp>
        <p:nvSpPr>
          <p:cNvPr id="1055" name="TextBox 1"/>
          <p:cNvSpPr txBox="1"/>
          <p:nvPr/>
        </p:nvSpPr>
        <p:spPr>
          <a:xfrm>
            <a:off x="977900" y="3416300"/>
            <a:ext cx="3200400" cy="228600"/>
          </a:xfrm>
          <a:prstGeom prst="rect">
            <a:avLst/>
          </a:prstGeom>
          <a:noFill/>
        </p:spPr>
        <p:txBody>
          <a:bodyPr wrap="none" lIns="0" tIns="0" rIns="0" rtlCol="0">
            <a:spAutoFit/>
          </a:bodyPr>
          <a:lstStyle/>
          <a:p>
            <a:pPr>
              <a:lnSpc>
                <a:spcPts val="1800"/>
              </a:lnSpc>
              <a:tabLst/>
            </a:pPr>
            <a:r>
              <a:rPr lang="en-US" altLang="zh-CN" sz="1403" b="1" dirty="0" smtClean="0">
                <a:solidFill>
                  <a:srgbClr val="3E5CCC"/>
                </a:solidFill>
                <a:latin typeface="Microsoft YaHei UI" pitchFamily="18" charset="0"/>
                <a:cs typeface="Microsoft YaHei UI" pitchFamily="18" charset="0"/>
              </a:rPr>
              <a:t>移动互联网高速发展期：多元化生活服务</a:t>
            </a:r>
          </a:p>
        </p:txBody>
      </p:sp>
      <p:sp>
        <p:nvSpPr>
          <p:cNvPr id="1056" name="TextBox 1"/>
          <p:cNvSpPr txBox="1"/>
          <p:nvPr/>
        </p:nvSpPr>
        <p:spPr>
          <a:xfrm>
            <a:off x="66294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餐饮</a:t>
            </a:r>
          </a:p>
        </p:txBody>
      </p:sp>
      <p:sp>
        <p:nvSpPr>
          <p:cNvPr id="1057" name="TextBox 1"/>
          <p:cNvSpPr txBox="1"/>
          <p:nvPr/>
        </p:nvSpPr>
        <p:spPr>
          <a:xfrm>
            <a:off x="1409700" y="1892300"/>
            <a:ext cx="3505200" cy="800100"/>
          </a:xfrm>
          <a:prstGeom prst="rect">
            <a:avLst/>
          </a:prstGeom>
          <a:noFill/>
        </p:spPr>
        <p:txBody>
          <a:bodyPr wrap="none" lIns="0" tIns="0" rIns="0" rtlCol="0">
            <a:spAutoFit/>
          </a:bodyPr>
          <a:lstStyle/>
          <a:p>
            <a:pPr>
              <a:lnSpc>
                <a:spcPts val="1300"/>
              </a:lnSpc>
              <a:tabLst>
                <a:tab pos="546100" algn="l"/>
              </a:tabLst>
            </a:pPr>
            <a:r>
              <a:rPr lang="en-US" altLang="zh-CN" dirty="0" smtClean="0"/>
              <a:t>	</a:t>
            </a: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用户移动端需求集中在通讯与社交等基础服务层面</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546100" algn="l"/>
              </a:tabLst>
            </a:pPr>
            <a:r>
              <a:rPr lang="en-US" altLang="zh-CN" sz="1403" b="1" dirty="0" smtClean="0">
                <a:solidFill>
                  <a:srgbClr val="5A74D2"/>
                </a:solidFill>
                <a:latin typeface="Microsoft YaHei UI" pitchFamily="18" charset="0"/>
                <a:cs typeface="Microsoft YaHei UI" pitchFamily="18" charset="0"/>
              </a:rPr>
              <a:t>移动互联网初步发展期：购物与娱乐</a:t>
            </a:r>
          </a:p>
        </p:txBody>
      </p:sp>
      <p:sp>
        <p:nvSpPr>
          <p:cNvPr id="1058" name="TextBox 1"/>
          <p:cNvSpPr txBox="1"/>
          <p:nvPr/>
        </p:nvSpPr>
        <p:spPr>
          <a:xfrm>
            <a:off x="1422400" y="2794000"/>
            <a:ext cx="3073400" cy="317500"/>
          </a:xfrm>
          <a:prstGeom prst="rect">
            <a:avLst/>
          </a:prstGeom>
          <a:noFill/>
        </p:spPr>
        <p:txBody>
          <a:bodyPr wrap="none" lIns="0" tIns="0" rIns="0" rtlCol="0">
            <a:spAutoFit/>
          </a:bodyPr>
          <a:lstStyle/>
          <a:p>
            <a:pPr>
              <a:lnSpc>
                <a:spcPts val="1300"/>
              </a:lnSpc>
              <a:tabLst>
                <a:tab pos="165100" algn="l"/>
              </a:tabLst>
            </a:pP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视频与游戏等娱乐服务丰富用户日常生活，移动电商</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兴起，开启移动便捷生活新篇章</a:t>
            </a:r>
          </a:p>
        </p:txBody>
      </p:sp>
      <p:sp>
        <p:nvSpPr>
          <p:cNvPr id="1059" name="TextBox 1"/>
          <p:cNvSpPr txBox="1"/>
          <p:nvPr/>
        </p:nvSpPr>
        <p:spPr>
          <a:xfrm>
            <a:off x="990600" y="3746500"/>
            <a:ext cx="2692400" cy="469900"/>
          </a:xfrm>
          <a:prstGeom prst="rect">
            <a:avLst/>
          </a:prstGeom>
          <a:noFill/>
        </p:spPr>
        <p:txBody>
          <a:bodyPr wrap="none" lIns="0" tIns="0" rIns="0" rtlCol="0">
            <a:spAutoFit/>
          </a:bodyPr>
          <a:lstStyle/>
          <a:p>
            <a:pPr>
              <a:lnSpc>
                <a:spcPts val="1300"/>
              </a:lnSpc>
              <a:tabLst>
                <a:tab pos="165100" algn="l"/>
              </a:tabLst>
            </a:pP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出行、医疗、教育、餐饮等与生活密切相关的</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细分领域应用纷纷涌现，为用户生活带来极大</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便利，线上与线下联动成趋势</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894588" y="2964179"/>
            <a:ext cx="836676" cy="960120"/>
          </a:xfrm>
          <a:custGeom>
            <a:avLst/>
            <a:gdLst>
              <a:gd name="connsiteX0" fmla="*/ 0 w 836676"/>
              <a:gd name="connsiteY0" fmla="*/ 0 h 960120"/>
              <a:gd name="connsiteX1" fmla="*/ 836676 w 836676"/>
              <a:gd name="connsiteY1" fmla="*/ 0 h 960120"/>
              <a:gd name="connsiteX2" fmla="*/ 836676 w 836676"/>
              <a:gd name="connsiteY2" fmla="*/ 960120 h 960120"/>
              <a:gd name="connsiteX3" fmla="*/ 0 w 836676"/>
              <a:gd name="connsiteY3" fmla="*/ 960120 h 960120"/>
              <a:gd name="connsiteX4" fmla="*/ 0 w 836676"/>
              <a:gd name="connsiteY4" fmla="*/ 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960120">
                <a:moveTo>
                  <a:pt x="0" y="0"/>
                </a:moveTo>
                <a:lnTo>
                  <a:pt x="836676" y="0"/>
                </a:lnTo>
                <a:lnTo>
                  <a:pt x="836676" y="960120"/>
                </a:lnTo>
                <a:lnTo>
                  <a:pt x="0" y="96012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398776" y="2359151"/>
            <a:ext cx="836676" cy="1565148"/>
          </a:xfrm>
          <a:custGeom>
            <a:avLst/>
            <a:gdLst>
              <a:gd name="connsiteX0" fmla="*/ 0 w 836676"/>
              <a:gd name="connsiteY0" fmla="*/ 0 h 1565148"/>
              <a:gd name="connsiteX1" fmla="*/ 836675 w 836676"/>
              <a:gd name="connsiteY1" fmla="*/ 0 h 1565148"/>
              <a:gd name="connsiteX2" fmla="*/ 836675 w 836676"/>
              <a:gd name="connsiteY2" fmla="*/ 1565148 h 1565148"/>
              <a:gd name="connsiteX3" fmla="*/ 0 w 836676"/>
              <a:gd name="connsiteY3" fmla="*/ 1565148 h 1565148"/>
              <a:gd name="connsiteX4" fmla="*/ 0 w 836676"/>
              <a:gd name="connsiteY4" fmla="*/ 0 h 1565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1565148">
                <a:moveTo>
                  <a:pt x="0" y="0"/>
                </a:moveTo>
                <a:lnTo>
                  <a:pt x="836675" y="0"/>
                </a:lnTo>
                <a:lnTo>
                  <a:pt x="836675" y="1565148"/>
                </a:lnTo>
                <a:lnTo>
                  <a:pt x="0" y="15651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54481" y="3917950"/>
            <a:ext cx="3021076" cy="21844"/>
          </a:xfrm>
          <a:custGeom>
            <a:avLst/>
            <a:gdLst>
              <a:gd name="connsiteX0" fmla="*/ 6350 w 3021076"/>
              <a:gd name="connsiteY0" fmla="*/ 6350 h 21844"/>
              <a:gd name="connsiteX1" fmla="*/ 3014726 w 3021076"/>
              <a:gd name="connsiteY1" fmla="*/ 6350 h 21844"/>
            </a:gdLst>
            <a:ahLst/>
            <a:cxnLst>
              <a:cxn ang="0">
                <a:pos x="connsiteX0" y="connsiteY0"/>
              </a:cxn>
              <a:cxn ang="1">
                <a:pos x="connsiteX1" y="connsiteY1"/>
              </a:cxn>
            </a:cxnLst>
            <a:rect l="l" t="t" r="r" b="b"/>
            <a:pathLst>
              <a:path w="3021076" h="21844">
                <a:moveTo>
                  <a:pt x="6350" y="6350"/>
                </a:moveTo>
                <a:lnTo>
                  <a:pt x="3014726"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844796" y="1525524"/>
            <a:ext cx="1260347" cy="1293875"/>
          </a:xfrm>
          <a:custGeom>
            <a:avLst/>
            <a:gdLst>
              <a:gd name="connsiteX0" fmla="*/ 0 w 1260347"/>
              <a:gd name="connsiteY0" fmla="*/ 646937 h 1293875"/>
              <a:gd name="connsiteX1" fmla="*/ 630173 w 1260347"/>
              <a:gd name="connsiteY1" fmla="*/ 0 h 1293875"/>
              <a:gd name="connsiteX2" fmla="*/ 1260347 w 1260347"/>
              <a:gd name="connsiteY2" fmla="*/ 646937 h 1293875"/>
              <a:gd name="connsiteX3" fmla="*/ 630173 w 1260347"/>
              <a:gd name="connsiteY3" fmla="*/ 1293875 h 1293875"/>
              <a:gd name="connsiteX4" fmla="*/ 0 w 1260347"/>
              <a:gd name="connsiteY4" fmla="*/ 646937 h 12938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60347" h="1293875">
                <a:moveTo>
                  <a:pt x="0" y="646937"/>
                </a:moveTo>
                <a:cubicBezTo>
                  <a:pt x="0" y="289686"/>
                  <a:pt x="282194" y="0"/>
                  <a:pt x="630173" y="0"/>
                </a:cubicBezTo>
                <a:cubicBezTo>
                  <a:pt x="978153" y="0"/>
                  <a:pt x="1260347" y="289686"/>
                  <a:pt x="1260347" y="646937"/>
                </a:cubicBezTo>
                <a:cubicBezTo>
                  <a:pt x="1260347" y="1004188"/>
                  <a:pt x="978153" y="1293875"/>
                  <a:pt x="630173" y="1293875"/>
                </a:cubicBezTo>
                <a:cubicBezTo>
                  <a:pt x="282194" y="1293875"/>
                  <a:pt x="0" y="1004188"/>
                  <a:pt x="0" y="646937"/>
                </a:cubicBezTo>
              </a:path>
            </a:pathLst>
          </a:custGeom>
          <a:solidFill>
            <a:srgbClr val="7094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859779" y="1874520"/>
            <a:ext cx="1164336" cy="1196339"/>
          </a:xfrm>
          <a:custGeom>
            <a:avLst/>
            <a:gdLst>
              <a:gd name="connsiteX0" fmla="*/ 0 w 1164336"/>
              <a:gd name="connsiteY0" fmla="*/ 598169 h 1196339"/>
              <a:gd name="connsiteX1" fmla="*/ 582167 w 1164336"/>
              <a:gd name="connsiteY1" fmla="*/ 0 h 1196339"/>
              <a:gd name="connsiteX2" fmla="*/ 1164336 w 1164336"/>
              <a:gd name="connsiteY2" fmla="*/ 598169 h 1196339"/>
              <a:gd name="connsiteX3" fmla="*/ 582167 w 1164336"/>
              <a:gd name="connsiteY3" fmla="*/ 1196339 h 1196339"/>
              <a:gd name="connsiteX4" fmla="*/ 0 w 1164336"/>
              <a:gd name="connsiteY4" fmla="*/ 598169 h 11963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64336" h="1196339">
                <a:moveTo>
                  <a:pt x="0" y="598169"/>
                </a:moveTo>
                <a:cubicBezTo>
                  <a:pt x="0" y="267842"/>
                  <a:pt x="260604" y="0"/>
                  <a:pt x="582167" y="0"/>
                </a:cubicBezTo>
                <a:cubicBezTo>
                  <a:pt x="903732" y="0"/>
                  <a:pt x="1164336" y="267842"/>
                  <a:pt x="1164336" y="598169"/>
                </a:cubicBezTo>
                <a:cubicBezTo>
                  <a:pt x="1164336" y="928497"/>
                  <a:pt x="903732" y="1196339"/>
                  <a:pt x="582167" y="1196339"/>
                </a:cubicBezTo>
                <a:cubicBezTo>
                  <a:pt x="260604" y="1196339"/>
                  <a:pt x="0" y="928497"/>
                  <a:pt x="0" y="598169"/>
                </a:cubicBezTo>
              </a:path>
            </a:pathLst>
          </a:custGeom>
          <a:solidFill>
            <a:srgbClr val="9FE37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704076" y="1560575"/>
            <a:ext cx="1065276" cy="1034796"/>
          </a:xfrm>
          <a:custGeom>
            <a:avLst/>
            <a:gdLst>
              <a:gd name="connsiteX0" fmla="*/ 0 w 1065276"/>
              <a:gd name="connsiteY0" fmla="*/ 517397 h 1034796"/>
              <a:gd name="connsiteX1" fmla="*/ 532638 w 1065276"/>
              <a:gd name="connsiteY1" fmla="*/ 0 h 1034796"/>
              <a:gd name="connsiteX2" fmla="*/ 1065276 w 1065276"/>
              <a:gd name="connsiteY2" fmla="*/ 517397 h 1034796"/>
              <a:gd name="connsiteX3" fmla="*/ 532638 w 1065276"/>
              <a:gd name="connsiteY3" fmla="*/ 1034796 h 1034796"/>
              <a:gd name="connsiteX4" fmla="*/ 0 w 1065276"/>
              <a:gd name="connsiteY4" fmla="*/ 517397 h 10347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5276" h="1034796">
                <a:moveTo>
                  <a:pt x="0" y="517397"/>
                </a:moveTo>
                <a:cubicBezTo>
                  <a:pt x="0" y="231647"/>
                  <a:pt x="238505" y="0"/>
                  <a:pt x="532638" y="0"/>
                </a:cubicBezTo>
                <a:cubicBezTo>
                  <a:pt x="826769" y="0"/>
                  <a:pt x="1065276" y="231647"/>
                  <a:pt x="1065276" y="517397"/>
                </a:cubicBezTo>
                <a:cubicBezTo>
                  <a:pt x="1065276" y="803147"/>
                  <a:pt x="826769" y="1034796"/>
                  <a:pt x="532638" y="1034796"/>
                </a:cubicBezTo>
                <a:cubicBezTo>
                  <a:pt x="238505" y="1034796"/>
                  <a:pt x="0" y="803147"/>
                  <a:pt x="0" y="517397"/>
                </a:cubicBezTo>
              </a:path>
            </a:pathLst>
          </a:custGeom>
          <a:solidFill>
            <a:srgbClr val="808D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128515" y="2252472"/>
            <a:ext cx="993648" cy="964691"/>
          </a:xfrm>
          <a:custGeom>
            <a:avLst/>
            <a:gdLst>
              <a:gd name="connsiteX0" fmla="*/ 0 w 993648"/>
              <a:gd name="connsiteY0" fmla="*/ 482345 h 964691"/>
              <a:gd name="connsiteX1" fmla="*/ 496824 w 993648"/>
              <a:gd name="connsiteY1" fmla="*/ 0 h 964691"/>
              <a:gd name="connsiteX2" fmla="*/ 993648 w 993648"/>
              <a:gd name="connsiteY2" fmla="*/ 482345 h 964691"/>
              <a:gd name="connsiteX3" fmla="*/ 496824 w 993648"/>
              <a:gd name="connsiteY3" fmla="*/ 964692 h 964691"/>
              <a:gd name="connsiteX4" fmla="*/ 0 w 993648"/>
              <a:gd name="connsiteY4" fmla="*/ 482345 h 964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648" h="964691">
                <a:moveTo>
                  <a:pt x="0" y="482345"/>
                </a:moveTo>
                <a:cubicBezTo>
                  <a:pt x="0" y="215900"/>
                  <a:pt x="222377" y="0"/>
                  <a:pt x="496824" y="0"/>
                </a:cubicBezTo>
                <a:cubicBezTo>
                  <a:pt x="771271" y="0"/>
                  <a:pt x="993648" y="215900"/>
                  <a:pt x="993648" y="482345"/>
                </a:cubicBezTo>
                <a:cubicBezTo>
                  <a:pt x="993648" y="748792"/>
                  <a:pt x="771271" y="964692"/>
                  <a:pt x="496824" y="964692"/>
                </a:cubicBezTo>
                <a:cubicBezTo>
                  <a:pt x="222377" y="964692"/>
                  <a:pt x="0" y="748792"/>
                  <a:pt x="0" y="482345"/>
                </a:cubicBezTo>
              </a:path>
            </a:pathLst>
          </a:custGeom>
          <a:solidFill>
            <a:srgbClr val="4DC7F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599176" y="2747772"/>
            <a:ext cx="1420367" cy="1379219"/>
          </a:xfrm>
          <a:custGeom>
            <a:avLst/>
            <a:gdLst>
              <a:gd name="connsiteX0" fmla="*/ 0 w 1420367"/>
              <a:gd name="connsiteY0" fmla="*/ 689610 h 1379219"/>
              <a:gd name="connsiteX1" fmla="*/ 710183 w 1420367"/>
              <a:gd name="connsiteY1" fmla="*/ 0 h 1379219"/>
              <a:gd name="connsiteX2" fmla="*/ 1420367 w 1420367"/>
              <a:gd name="connsiteY2" fmla="*/ 689610 h 1379219"/>
              <a:gd name="connsiteX3" fmla="*/ 710183 w 1420367"/>
              <a:gd name="connsiteY3" fmla="*/ 1379219 h 1379219"/>
              <a:gd name="connsiteX4" fmla="*/ 0 w 1420367"/>
              <a:gd name="connsiteY4" fmla="*/ 689610 h 13792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0367" h="1379219">
                <a:moveTo>
                  <a:pt x="0" y="689610"/>
                </a:moveTo>
                <a:cubicBezTo>
                  <a:pt x="0" y="308736"/>
                  <a:pt x="318008" y="0"/>
                  <a:pt x="710183" y="0"/>
                </a:cubicBezTo>
                <a:cubicBezTo>
                  <a:pt x="1102359" y="0"/>
                  <a:pt x="1420367" y="308736"/>
                  <a:pt x="1420367" y="689610"/>
                </a:cubicBezTo>
                <a:cubicBezTo>
                  <a:pt x="1420367" y="1070482"/>
                  <a:pt x="1102359" y="1379219"/>
                  <a:pt x="710183" y="1379219"/>
                </a:cubicBezTo>
                <a:cubicBezTo>
                  <a:pt x="318008" y="1379219"/>
                  <a:pt x="0" y="1070482"/>
                  <a:pt x="0" y="689610"/>
                </a:cubicBezTo>
              </a:path>
            </a:pathLst>
          </a:custGeom>
          <a:solidFill>
            <a:srgbClr val="FF944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845807" y="2793492"/>
            <a:ext cx="923544" cy="896112"/>
          </a:xfrm>
          <a:custGeom>
            <a:avLst/>
            <a:gdLst>
              <a:gd name="connsiteX0" fmla="*/ 0 w 923544"/>
              <a:gd name="connsiteY0" fmla="*/ 448055 h 896112"/>
              <a:gd name="connsiteX1" fmla="*/ 461772 w 923544"/>
              <a:gd name="connsiteY1" fmla="*/ 0 h 896112"/>
              <a:gd name="connsiteX2" fmla="*/ 923544 w 923544"/>
              <a:gd name="connsiteY2" fmla="*/ 448055 h 896112"/>
              <a:gd name="connsiteX3" fmla="*/ 461772 w 923544"/>
              <a:gd name="connsiteY3" fmla="*/ 896111 h 896112"/>
              <a:gd name="connsiteX4" fmla="*/ 0 w 923544"/>
              <a:gd name="connsiteY4" fmla="*/ 448055 h 8961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23544" h="896112">
                <a:moveTo>
                  <a:pt x="0" y="448055"/>
                </a:moveTo>
                <a:cubicBezTo>
                  <a:pt x="0" y="200659"/>
                  <a:pt x="206756" y="0"/>
                  <a:pt x="461772" y="0"/>
                </a:cubicBezTo>
                <a:cubicBezTo>
                  <a:pt x="716788" y="0"/>
                  <a:pt x="923544" y="200659"/>
                  <a:pt x="923544" y="448055"/>
                </a:cubicBezTo>
                <a:cubicBezTo>
                  <a:pt x="923544" y="695451"/>
                  <a:pt x="716788" y="896111"/>
                  <a:pt x="461772" y="896111"/>
                </a:cubicBezTo>
                <a:cubicBezTo>
                  <a:pt x="206756" y="896111"/>
                  <a:pt x="0" y="695451"/>
                  <a:pt x="0" y="448055"/>
                </a:cubicBezTo>
              </a:path>
            </a:pathLst>
          </a:custGeom>
          <a:solidFill>
            <a:srgbClr val="4DC78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538471" y="2836164"/>
            <a:ext cx="1165860" cy="1197864"/>
          </a:xfrm>
          <a:custGeom>
            <a:avLst/>
            <a:gdLst>
              <a:gd name="connsiteX0" fmla="*/ 0 w 1165860"/>
              <a:gd name="connsiteY0" fmla="*/ 598932 h 1197864"/>
              <a:gd name="connsiteX1" fmla="*/ 582930 w 1165860"/>
              <a:gd name="connsiteY1" fmla="*/ 0 h 1197864"/>
              <a:gd name="connsiteX2" fmla="*/ 1165860 w 1165860"/>
              <a:gd name="connsiteY2" fmla="*/ 598932 h 1197864"/>
              <a:gd name="connsiteX3" fmla="*/ 582930 w 1165860"/>
              <a:gd name="connsiteY3" fmla="*/ 1197864 h 1197864"/>
              <a:gd name="connsiteX4" fmla="*/ 0 w 1165860"/>
              <a:gd name="connsiteY4" fmla="*/ 598932 h 1197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65860" h="1197864">
                <a:moveTo>
                  <a:pt x="0" y="598932"/>
                </a:moveTo>
                <a:cubicBezTo>
                  <a:pt x="0" y="268096"/>
                  <a:pt x="260985" y="0"/>
                  <a:pt x="582930" y="0"/>
                </a:cubicBezTo>
                <a:cubicBezTo>
                  <a:pt x="904875" y="0"/>
                  <a:pt x="1165860" y="268096"/>
                  <a:pt x="1165860" y="598932"/>
                </a:cubicBezTo>
                <a:cubicBezTo>
                  <a:pt x="1165860" y="929766"/>
                  <a:pt x="904875" y="1197864"/>
                  <a:pt x="582930" y="1197864"/>
                </a:cubicBezTo>
                <a:cubicBezTo>
                  <a:pt x="260985" y="1197864"/>
                  <a:pt x="0" y="929766"/>
                  <a:pt x="0" y="598932"/>
                </a:cubicBezTo>
              </a:path>
            </a:pathLst>
          </a:custGeom>
          <a:solidFill>
            <a:srgbClr val="FFD34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647688" y="3540252"/>
            <a:ext cx="815339" cy="822959"/>
          </a:xfrm>
          <a:custGeom>
            <a:avLst/>
            <a:gdLst>
              <a:gd name="connsiteX0" fmla="*/ 0 w 815339"/>
              <a:gd name="connsiteY0" fmla="*/ 411479 h 822959"/>
              <a:gd name="connsiteX1" fmla="*/ 407669 w 815339"/>
              <a:gd name="connsiteY1" fmla="*/ 0 h 822959"/>
              <a:gd name="connsiteX2" fmla="*/ 815340 w 815339"/>
              <a:gd name="connsiteY2" fmla="*/ 411479 h 822959"/>
              <a:gd name="connsiteX3" fmla="*/ 407669 w 815339"/>
              <a:gd name="connsiteY3" fmla="*/ 822959 h 822959"/>
              <a:gd name="connsiteX4" fmla="*/ 0 w 815339"/>
              <a:gd name="connsiteY4" fmla="*/ 411479 h 8229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5339" h="822959">
                <a:moveTo>
                  <a:pt x="0" y="411479"/>
                </a:moveTo>
                <a:cubicBezTo>
                  <a:pt x="0" y="184276"/>
                  <a:pt x="182498" y="0"/>
                  <a:pt x="407669" y="0"/>
                </a:cubicBezTo>
                <a:cubicBezTo>
                  <a:pt x="632841" y="0"/>
                  <a:pt x="815340" y="184276"/>
                  <a:pt x="815340" y="411479"/>
                </a:cubicBezTo>
                <a:cubicBezTo>
                  <a:pt x="815340" y="638733"/>
                  <a:pt x="632841" y="822959"/>
                  <a:pt x="407669" y="822959"/>
                </a:cubicBezTo>
                <a:cubicBezTo>
                  <a:pt x="182498" y="822959"/>
                  <a:pt x="0" y="638733"/>
                  <a:pt x="0" y="411479"/>
                </a:cubicBezTo>
              </a:path>
            </a:pathLst>
          </a:custGeom>
          <a:solidFill>
            <a:srgbClr val="4D639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645907" y="2798064"/>
            <a:ext cx="973836" cy="982979"/>
          </a:xfrm>
          <a:custGeom>
            <a:avLst/>
            <a:gdLst>
              <a:gd name="connsiteX0" fmla="*/ 0 w 973836"/>
              <a:gd name="connsiteY0" fmla="*/ 491489 h 982979"/>
              <a:gd name="connsiteX1" fmla="*/ 486918 w 973836"/>
              <a:gd name="connsiteY1" fmla="*/ 0 h 982979"/>
              <a:gd name="connsiteX2" fmla="*/ 973835 w 973836"/>
              <a:gd name="connsiteY2" fmla="*/ 491489 h 982979"/>
              <a:gd name="connsiteX3" fmla="*/ 486918 w 973836"/>
              <a:gd name="connsiteY3" fmla="*/ 982979 h 982979"/>
              <a:gd name="connsiteX4" fmla="*/ 0 w 973836"/>
              <a:gd name="connsiteY4" fmla="*/ 491489 h 982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3836" h="982979">
                <a:moveTo>
                  <a:pt x="0" y="491489"/>
                </a:moveTo>
                <a:cubicBezTo>
                  <a:pt x="0" y="220090"/>
                  <a:pt x="218059" y="0"/>
                  <a:pt x="486918" y="0"/>
                </a:cubicBezTo>
                <a:cubicBezTo>
                  <a:pt x="755777" y="0"/>
                  <a:pt x="973835" y="220090"/>
                  <a:pt x="973835" y="491489"/>
                </a:cubicBezTo>
                <a:cubicBezTo>
                  <a:pt x="973835" y="762889"/>
                  <a:pt x="755777" y="982979"/>
                  <a:pt x="486918" y="982979"/>
                </a:cubicBezTo>
                <a:cubicBezTo>
                  <a:pt x="218059" y="982979"/>
                  <a:pt x="0" y="762889"/>
                  <a:pt x="0" y="491489"/>
                </a:cubicBezTo>
              </a:path>
            </a:pathLst>
          </a:custGeom>
          <a:solidFill>
            <a:srgbClr val="9272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7645907" y="1766316"/>
            <a:ext cx="1065276" cy="1033272"/>
          </a:xfrm>
          <a:custGeom>
            <a:avLst/>
            <a:gdLst>
              <a:gd name="connsiteX0" fmla="*/ 0 w 1065276"/>
              <a:gd name="connsiteY0" fmla="*/ 516635 h 1033272"/>
              <a:gd name="connsiteX1" fmla="*/ 532638 w 1065276"/>
              <a:gd name="connsiteY1" fmla="*/ 0 h 1033272"/>
              <a:gd name="connsiteX2" fmla="*/ 1065276 w 1065276"/>
              <a:gd name="connsiteY2" fmla="*/ 516635 h 1033272"/>
              <a:gd name="connsiteX3" fmla="*/ 532638 w 1065276"/>
              <a:gd name="connsiteY3" fmla="*/ 1033272 h 1033272"/>
              <a:gd name="connsiteX4" fmla="*/ 0 w 1065276"/>
              <a:gd name="connsiteY4" fmla="*/ 516635 h 10332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5276" h="1033272">
                <a:moveTo>
                  <a:pt x="0" y="516635"/>
                </a:moveTo>
                <a:cubicBezTo>
                  <a:pt x="0" y="231266"/>
                  <a:pt x="238506" y="0"/>
                  <a:pt x="532638" y="0"/>
                </a:cubicBezTo>
                <a:cubicBezTo>
                  <a:pt x="826770" y="0"/>
                  <a:pt x="1065276" y="231266"/>
                  <a:pt x="1065276" y="516635"/>
                </a:cubicBezTo>
                <a:cubicBezTo>
                  <a:pt x="1065276" y="802004"/>
                  <a:pt x="826770" y="1033272"/>
                  <a:pt x="532638" y="1033272"/>
                </a:cubicBezTo>
                <a:cubicBezTo>
                  <a:pt x="238506" y="1033272"/>
                  <a:pt x="0" y="802004"/>
                  <a:pt x="0" y="516635"/>
                </a:cubicBezTo>
              </a:path>
            </a:pathLst>
          </a:custGeom>
          <a:solidFill>
            <a:srgbClr val="88B0E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2667000" y="3048000"/>
            <a:ext cx="279400" cy="228600"/>
          </a:xfrm>
          <a:prstGeom prst="rect">
            <a:avLst/>
          </a:prstGeom>
          <a:noFill/>
        </p:spPr>
        <p:txBody>
          <a:bodyPr wrap="none" lIns="0" tIns="0" rIns="0" rtlCol="0">
            <a:spAutoFit/>
          </a:bodyPr>
          <a:lstStyle/>
          <a:p>
            <a:pPr>
              <a:lnSpc>
                <a:spcPts val="1800"/>
              </a:lnSpc>
              <a:tabLst/>
            </a:pPr>
            <a:r>
              <a:rPr lang="en-US" altLang="zh-CN" sz="2004" b="1" dirty="0" smtClean="0">
                <a:solidFill>
                  <a:srgbClr val="FFFFFF"/>
                </a:solidFill>
                <a:latin typeface="Times New Roman" pitchFamily="18" charset="0"/>
                <a:cs typeface="Times New Roman" pitchFamily="18" charset="0"/>
              </a:rPr>
              <a:t>44</a:t>
            </a:r>
          </a:p>
        </p:txBody>
      </p:sp>
      <p:sp>
        <p:nvSpPr>
          <p:cNvPr id="19" name="TextBox 1"/>
          <p:cNvSpPr txBox="1"/>
          <p:nvPr/>
        </p:nvSpPr>
        <p:spPr>
          <a:xfrm>
            <a:off x="990600" y="40386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2014年1月</a:t>
            </a:r>
          </a:p>
        </p:txBody>
      </p:sp>
      <p:sp>
        <p:nvSpPr>
          <p:cNvPr id="20" name="TextBox 1"/>
          <p:cNvSpPr txBox="1"/>
          <p:nvPr/>
        </p:nvSpPr>
        <p:spPr>
          <a:xfrm>
            <a:off x="2463800" y="4038600"/>
            <a:ext cx="698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2014年12月</a:t>
            </a:r>
          </a:p>
        </p:txBody>
      </p:sp>
      <p:sp>
        <p:nvSpPr>
          <p:cNvPr id="21" name="TextBox 1"/>
          <p:cNvSpPr txBox="1"/>
          <p:nvPr/>
        </p:nvSpPr>
        <p:spPr>
          <a:xfrm>
            <a:off x="393700" y="254000"/>
            <a:ext cx="4356100" cy="1625600"/>
          </a:xfrm>
          <a:prstGeom prst="rect">
            <a:avLst/>
          </a:prstGeom>
          <a:noFill/>
        </p:spPr>
        <p:txBody>
          <a:bodyPr wrap="none" lIns="0" tIns="0" rIns="0" rtlCol="0">
            <a:spAutoFit/>
          </a:bodyPr>
          <a:lstStyle/>
          <a:p>
            <a:pPr>
              <a:lnSpc>
                <a:spcPts val="1400"/>
              </a:lnSpc>
              <a:tabLst>
                <a:tab pos="241300" algn="l"/>
                <a:tab pos="520700" algn="l"/>
                <a:tab pos="1485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520700" algn="l"/>
                <a:tab pos="1485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行业应用数量快速增加，覆盖更多生活相关领域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520700" algn="l"/>
                <a:tab pos="1485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Top1000应用中O2O</a:t>
            </a:r>
          </a:p>
          <a:p>
            <a:pPr>
              <a:lnSpc>
                <a:spcPts val="2000"/>
              </a:lnSpc>
              <a:tabLst>
                <a:tab pos="241300" algn="l"/>
                <a:tab pos="520700" algn="l"/>
                <a:tab pos="1485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应用款数</a:t>
            </a:r>
          </a:p>
        </p:txBody>
      </p:sp>
      <p:sp>
        <p:nvSpPr>
          <p:cNvPr id="2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3" name="TextBox 1"/>
          <p:cNvSpPr txBox="1"/>
          <p:nvPr/>
        </p:nvSpPr>
        <p:spPr>
          <a:xfrm>
            <a:off x="889000" y="2667000"/>
            <a:ext cx="558800" cy="914400"/>
          </a:xfrm>
          <a:prstGeom prst="rect">
            <a:avLst/>
          </a:prstGeom>
          <a:noFill/>
        </p:spPr>
        <p:txBody>
          <a:bodyPr wrap="none" lIns="0" tIns="0" rIns="0" rtlCol="0">
            <a:spAutoFit/>
          </a:bodyPr>
          <a:lstStyle/>
          <a:p>
            <a:pPr>
              <a:lnSpc>
                <a:spcPts val="1300"/>
              </a:lnSpc>
              <a:tabLst>
                <a:tab pos="279400" algn="l"/>
              </a:tabLst>
            </a:pPr>
            <a:r>
              <a:rPr lang="en-US" altLang="zh-CN" sz="996" dirty="0" smtClean="0">
                <a:solidFill>
                  <a:srgbClr val="8087A4"/>
                </a:solidFill>
                <a:latin typeface="Microsoft YaHei UI" pitchFamily="18" charset="0"/>
                <a:cs typeface="Microsoft YaHei UI" pitchFamily="18" charset="0"/>
              </a:rPr>
              <a:t>单位：款</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79400" algn="l"/>
              </a:tabLst>
            </a:pPr>
            <a:r>
              <a:rPr lang="en-US" altLang="zh-CN" dirty="0" smtClean="0"/>
              <a:t>	</a:t>
            </a:r>
            <a:r>
              <a:rPr lang="en-US" altLang="zh-CN" sz="2004" b="1" dirty="0" smtClean="0">
                <a:solidFill>
                  <a:srgbClr val="FFFFFF"/>
                </a:solidFill>
                <a:latin typeface="Times New Roman" pitchFamily="18" charset="0"/>
                <a:cs typeface="Times New Roman" pitchFamily="18" charset="0"/>
              </a:rPr>
              <a:t>27</a:t>
            </a:r>
          </a:p>
        </p:txBody>
      </p:sp>
      <p:sp>
        <p:nvSpPr>
          <p:cNvPr id="24" name="TextBox 1"/>
          <p:cNvSpPr txBox="1"/>
          <p:nvPr/>
        </p:nvSpPr>
        <p:spPr>
          <a:xfrm>
            <a:off x="4368800" y="2540000"/>
            <a:ext cx="4572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社区</a:t>
            </a:r>
          </a:p>
        </p:txBody>
      </p:sp>
      <p:sp>
        <p:nvSpPr>
          <p:cNvPr id="25" name="TextBox 1"/>
          <p:cNvSpPr txBox="1"/>
          <p:nvPr/>
        </p:nvSpPr>
        <p:spPr>
          <a:xfrm>
            <a:off x="5981700" y="2273300"/>
            <a:ext cx="711200" cy="1333500"/>
          </a:xfrm>
          <a:prstGeom prst="rect">
            <a:avLst/>
          </a:prstGeom>
          <a:noFill/>
        </p:spPr>
        <p:txBody>
          <a:bodyPr wrap="none" lIns="0" tIns="0" rIns="0" rtlCol="0">
            <a:spAutoFit/>
          </a:bodyPr>
          <a:lstStyle/>
          <a:p>
            <a:pPr>
              <a:lnSpc>
                <a:spcPts val="2600"/>
              </a:lnSpc>
              <a:tabLst>
                <a:tab pos="215900" algn="l"/>
              </a:tabLst>
            </a:pPr>
            <a:r>
              <a:rPr lang="en-US" altLang="zh-CN" dirty="0" smtClean="0"/>
              <a:t>	</a:t>
            </a:r>
            <a:r>
              <a:rPr lang="en-US" altLang="zh-CN" sz="2004" b="1" dirty="0" smtClean="0">
                <a:solidFill>
                  <a:srgbClr val="FFFFFF"/>
                </a:solidFill>
                <a:latin typeface="Microsoft YaHei UI" pitchFamily="18" charset="0"/>
                <a:cs typeface="Microsoft YaHei UI" pitchFamily="18" charset="0"/>
              </a:rPr>
              <a:t>票务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3900"/>
              </a:lnSpc>
              <a:tabLst>
                <a:tab pos="215900" algn="l"/>
              </a:tabLst>
            </a:pPr>
            <a:r>
              <a:rPr lang="en-US" altLang="zh-CN" sz="2402" b="1" dirty="0" smtClean="0">
                <a:solidFill>
                  <a:srgbClr val="FFFFFF"/>
                </a:solidFill>
                <a:latin typeface="Microsoft YaHei UI" pitchFamily="18" charset="0"/>
                <a:cs typeface="Microsoft YaHei UI" pitchFamily="18" charset="0"/>
              </a:rPr>
              <a:t>旅游</a:t>
            </a:r>
          </a:p>
        </p:txBody>
      </p:sp>
      <p:sp>
        <p:nvSpPr>
          <p:cNvPr id="26" name="TextBox 1"/>
          <p:cNvSpPr txBox="1"/>
          <p:nvPr/>
        </p:nvSpPr>
        <p:spPr>
          <a:xfrm>
            <a:off x="7035800" y="1917700"/>
            <a:ext cx="444500" cy="1435100"/>
          </a:xfrm>
          <a:prstGeom prst="rect">
            <a:avLst/>
          </a:prstGeom>
          <a:noFill/>
        </p:spPr>
        <p:txBody>
          <a:bodyPr wrap="none" lIns="0" tIns="0" rIns="0" rtlCol="0">
            <a:spAutoFit/>
          </a:bodyPr>
          <a:lstStyle/>
          <a:p>
            <a:pPr>
              <a:lnSpc>
                <a:spcPts val="2000"/>
              </a:lnSpc>
              <a:tabLst>
                <a:tab pos="101600" algn="l"/>
              </a:tabLst>
            </a:pPr>
            <a:r>
              <a:rPr lang="en-US" altLang="zh-CN" sz="1596" b="1" dirty="0" smtClean="0">
                <a:solidFill>
                  <a:srgbClr val="FFFFFF"/>
                </a:solidFill>
                <a:latin typeface="Microsoft YaHei UI" pitchFamily="18" charset="0"/>
                <a:cs typeface="Microsoft YaHei UI" pitchFamily="18" charset="0"/>
              </a:rPr>
              <a:t>医疗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101600" algn="l"/>
              </a:tabLst>
            </a:pPr>
            <a:r>
              <a:rPr lang="en-US" altLang="zh-CN" dirty="0" smtClean="0"/>
              <a:t>	</a:t>
            </a:r>
            <a:r>
              <a:rPr lang="en-US" altLang="zh-CN" sz="1403" b="1" dirty="0" smtClean="0">
                <a:solidFill>
                  <a:srgbClr val="FFFFFF"/>
                </a:solidFill>
                <a:latin typeface="Microsoft YaHei UI" pitchFamily="18" charset="0"/>
                <a:cs typeface="Microsoft YaHei UI" pitchFamily="18" charset="0"/>
              </a:rPr>
              <a:t>房产</a:t>
            </a:r>
          </a:p>
        </p:txBody>
      </p:sp>
      <p:sp>
        <p:nvSpPr>
          <p:cNvPr id="27" name="TextBox 1"/>
          <p:cNvSpPr txBox="1"/>
          <p:nvPr/>
        </p:nvSpPr>
        <p:spPr>
          <a:xfrm>
            <a:off x="4889500" y="1968500"/>
            <a:ext cx="800100" cy="1778000"/>
          </a:xfrm>
          <a:prstGeom prst="rect">
            <a:avLst/>
          </a:prstGeom>
          <a:noFill/>
        </p:spPr>
        <p:txBody>
          <a:bodyPr wrap="none" lIns="0" tIns="0" rIns="0" rtlCol="0">
            <a:spAutoFit/>
          </a:bodyPr>
          <a:lstStyle/>
          <a:p>
            <a:pPr>
              <a:lnSpc>
                <a:spcPts val="2300"/>
              </a:lnSpc>
              <a:tabLst>
                <a:tab pos="355600" algn="l"/>
              </a:tabLst>
            </a:pPr>
            <a:r>
              <a:rPr lang="en-US" altLang="zh-CN" dirty="0" smtClean="0"/>
              <a:t>	</a:t>
            </a:r>
            <a:r>
              <a:rPr lang="en-US" altLang="zh-CN" sz="1802" b="1" dirty="0" smtClean="0">
                <a:solidFill>
                  <a:srgbClr val="FFFFFF"/>
                </a:solidFill>
                <a:latin typeface="Microsoft YaHei UI" pitchFamily="18" charset="0"/>
                <a:cs typeface="Microsoft YaHei UI" pitchFamily="18" charset="0"/>
              </a:rPr>
              <a:t>餐饮</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355600" algn="l"/>
              </a:tabLst>
            </a:pPr>
            <a:r>
              <a:rPr lang="en-US" altLang="zh-CN" sz="1802" b="1" dirty="0" smtClean="0">
                <a:solidFill>
                  <a:srgbClr val="FFFFFF"/>
                </a:solidFill>
                <a:latin typeface="Microsoft YaHei UI" pitchFamily="18" charset="0"/>
                <a:cs typeface="Microsoft YaHei UI" pitchFamily="18" charset="0"/>
              </a:rPr>
              <a:t>汽车</a:t>
            </a:r>
          </a:p>
          <a:p>
            <a:pPr>
              <a:lnSpc>
                <a:spcPts val="2100"/>
              </a:lnSpc>
              <a:tabLst>
                <a:tab pos="355600" algn="l"/>
              </a:tabLst>
            </a:pPr>
            <a:r>
              <a:rPr lang="en-US" altLang="zh-CN" sz="1800" b="1" dirty="0" smtClean="0">
                <a:solidFill>
                  <a:srgbClr val="FFFFFF"/>
                </a:solidFill>
                <a:latin typeface="Microsoft YaHei UI" pitchFamily="18" charset="0"/>
                <a:cs typeface="Microsoft YaHei UI" pitchFamily="18" charset="0"/>
              </a:rPr>
              <a:t>服务</a:t>
            </a:r>
          </a:p>
        </p:txBody>
      </p:sp>
      <p:sp>
        <p:nvSpPr>
          <p:cNvPr id="28" name="TextBox 1"/>
          <p:cNvSpPr txBox="1"/>
          <p:nvPr/>
        </p:nvSpPr>
        <p:spPr>
          <a:xfrm>
            <a:off x="6870700" y="3835400"/>
            <a:ext cx="393700" cy="254000"/>
          </a:xfrm>
          <a:prstGeom prst="rect">
            <a:avLst/>
          </a:prstGeom>
          <a:noFill/>
        </p:spPr>
        <p:txBody>
          <a:bodyPr wrap="none" lIns="0" tIns="0" rIns="0" rtlCol="0">
            <a:spAutoFit/>
          </a:bodyPr>
          <a:lstStyle/>
          <a:p>
            <a:pPr>
              <a:lnSpc>
                <a:spcPts val="2000"/>
              </a:lnSpc>
              <a:tabLst/>
            </a:pPr>
            <a:r>
              <a:rPr lang="en-US" altLang="zh-CN" sz="1598" b="1" dirty="0" smtClean="0">
                <a:solidFill>
                  <a:srgbClr val="FFFFFF"/>
                </a:solidFill>
                <a:latin typeface="Microsoft YaHei UI" pitchFamily="18" charset="0"/>
                <a:cs typeface="Microsoft YaHei UI" pitchFamily="18" charset="0"/>
              </a:rPr>
              <a:t>家政</a:t>
            </a:r>
          </a:p>
        </p:txBody>
      </p:sp>
      <p:sp>
        <p:nvSpPr>
          <p:cNvPr id="29" name="TextBox 1"/>
          <p:cNvSpPr txBox="1"/>
          <p:nvPr/>
        </p:nvSpPr>
        <p:spPr>
          <a:xfrm>
            <a:off x="7924800" y="2159000"/>
            <a:ext cx="444500" cy="1244600"/>
          </a:xfrm>
          <a:prstGeom prst="rect">
            <a:avLst/>
          </a:prstGeom>
          <a:noFill/>
        </p:spPr>
        <p:txBody>
          <a:bodyPr wrap="none" lIns="0" tIns="0" rIns="0" rtlCol="0">
            <a:spAutoFit/>
          </a:bodyPr>
          <a:lstStyle/>
          <a:p>
            <a:pPr>
              <a:lnSpc>
                <a:spcPts val="2000"/>
              </a:lnSpc>
              <a:tabLst>
                <a:tab pos="508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母婴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700"/>
              </a:lnSpc>
              <a:tabLst>
                <a:tab pos="50800" algn="l"/>
              </a:tabLst>
            </a:pPr>
            <a:r>
              <a:rPr lang="en-US" altLang="zh-CN" sz="1596" b="1" dirty="0" smtClean="0">
                <a:solidFill>
                  <a:srgbClr val="FFFFFF"/>
                </a:solidFill>
                <a:latin typeface="Microsoft YaHei UI" pitchFamily="18" charset="0"/>
                <a:cs typeface="Microsoft YaHei UI" pitchFamily="18" charset="0"/>
              </a:rPr>
              <a:t>教育</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数据中心，行业公开信息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546100" y="2667000"/>
            <a:ext cx="914400" cy="1460500"/>
          </a:xfrm>
          <a:prstGeom prst="rect">
            <a:avLst/>
          </a:prstGeom>
          <a:noFill/>
        </p:spPr>
        <p:txBody>
          <a:bodyPr wrap="none" lIns="0" tIns="0" rIns="0" rtlCol="0">
            <a:spAutoFit/>
          </a:bodyPr>
          <a:lstStyle/>
          <a:p>
            <a:pPr>
              <a:lnSpc>
                <a:spcPts val="15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2014年12月</a:t>
            </a:r>
          </a:p>
          <a:p>
            <a:pPr>
              <a:lnSpc>
                <a:spcPts val="1400"/>
              </a:lnSpc>
              <a:tabLst>
                <a:tab pos="25400" algn="l"/>
                <a:tab pos="152400" algn="l"/>
                <a:tab pos="190500" algn="l"/>
              </a:tabLst>
            </a:pPr>
            <a:r>
              <a:rPr lang="en-US" altLang="zh-CN" sz="1200" b="1" dirty="0" smtClean="0">
                <a:solidFill>
                  <a:srgbClr val="FFFFFF"/>
                </a:solidFill>
                <a:latin typeface="Microsoft YaHei UI" pitchFamily="18" charset="0"/>
                <a:cs typeface="Microsoft YaHei UI" pitchFamily="18" charset="0"/>
              </a:rPr>
              <a:t>应用覆盖排名</a:t>
            </a:r>
          </a:p>
          <a:p>
            <a:pPr>
              <a:lnSpc>
                <a:spcPts val="1000"/>
              </a:lnSpc>
            </a:pPr>
            <a:endParaRPr lang="en-US" altLang="zh-CN" dirty="0" smtClean="0"/>
          </a:p>
          <a:p>
            <a:pPr>
              <a:lnSpc>
                <a:spcPts val="18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a:t>
            </a:r>
          </a:p>
          <a:p>
            <a:pPr>
              <a:lnSpc>
                <a:spcPts val="1400"/>
              </a:lnSpc>
              <a:tabLst>
                <a:tab pos="25400" algn="l"/>
                <a:tab pos="152400" algn="l"/>
                <a:tab pos="190500" algn="l"/>
              </a:tabLst>
            </a:pPr>
            <a:r>
              <a:rPr lang="en-US" altLang="zh-CN" sz="1200" b="1" dirty="0" smtClean="0">
                <a:solidFill>
                  <a:srgbClr val="FFFFFF"/>
                </a:solidFill>
                <a:latin typeface="Microsoft YaHei UI" pitchFamily="18" charset="0"/>
                <a:cs typeface="Microsoft YaHei UI" pitchFamily="18" charset="0"/>
              </a:rPr>
              <a:t>用户规模增幅</a:t>
            </a:r>
          </a:p>
          <a:p>
            <a:pPr>
              <a:lnSpc>
                <a:spcPts val="1000"/>
              </a:lnSpc>
            </a:pPr>
            <a:endParaRPr lang="en-US" altLang="zh-CN" dirty="0" smtClean="0"/>
          </a:p>
          <a:p>
            <a:pPr>
              <a:lnSpc>
                <a:spcPts val="18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a:t>
            </a:r>
          </a:p>
          <a:p>
            <a:pPr>
              <a:lnSpc>
                <a:spcPts val="1400"/>
              </a:lnSpc>
              <a:tabLst>
                <a:tab pos="25400" algn="l"/>
                <a:tab pos="152400" algn="l"/>
                <a:tab pos="190500" algn="l"/>
              </a:tabLst>
            </a:pPr>
            <a:r>
              <a:rPr lang="en-US" altLang="zh-CN" dirty="0" smtClean="0"/>
              <a:t>		</a:t>
            </a:r>
            <a:r>
              <a:rPr lang="en-US" altLang="zh-CN" sz="1202" b="1" dirty="0" smtClean="0">
                <a:solidFill>
                  <a:srgbClr val="FFFFFF"/>
                </a:solidFill>
                <a:latin typeface="Microsoft YaHei UI" pitchFamily="18" charset="0"/>
                <a:cs typeface="Microsoft YaHei UI" pitchFamily="18" charset="0"/>
              </a:rPr>
              <a:t>融资总额</a:t>
            </a:r>
          </a:p>
        </p:txBody>
      </p:sp>
      <p:sp>
        <p:nvSpPr>
          <p:cNvPr id="4" name="TextBox 1"/>
          <p:cNvSpPr txBox="1"/>
          <p:nvPr/>
        </p:nvSpPr>
        <p:spPr>
          <a:xfrm>
            <a:off x="1828800" y="2781300"/>
            <a:ext cx="469900" cy="1358900"/>
          </a:xfrm>
          <a:prstGeom prst="rect">
            <a:avLst/>
          </a:prstGeom>
          <a:noFill/>
        </p:spPr>
        <p:txBody>
          <a:bodyPr wrap="none" lIns="0" tIns="0" rIns="0" rtlCol="0">
            <a:spAutoFit/>
          </a:bodyPr>
          <a:lstStyle/>
          <a:p>
            <a:pPr>
              <a:lnSpc>
                <a:spcPts val="1400"/>
              </a:lnSpc>
              <a:tabLst>
                <a:tab pos="88900" algn="l"/>
                <a:tab pos="101600" algn="l"/>
              </a:tabLst>
            </a:pPr>
            <a:r>
              <a:rPr lang="en-US" altLang="zh-CN" sz="1403" b="1" dirty="0" smtClean="0">
                <a:solidFill>
                  <a:srgbClr val="8087A4"/>
                </a:solidFill>
                <a:latin typeface="Times New Roman" pitchFamily="18" charset="0"/>
                <a:cs typeface="Times New Roman" pitchFamily="18" charset="0"/>
              </a:rPr>
              <a:t>407</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88900" algn="l"/>
                <a:tab pos="101600" algn="l"/>
              </a:tabLst>
            </a:pPr>
            <a:r>
              <a:rPr lang="en-US" altLang="zh-CN" sz="1403" b="1" dirty="0" smtClean="0">
                <a:solidFill>
                  <a:srgbClr val="8087A4"/>
                </a:solidFill>
                <a:latin typeface="Times New Roman" pitchFamily="18" charset="0"/>
                <a:cs typeface="Times New Roman" pitchFamily="18" charset="0"/>
              </a:rPr>
              <a:t>105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88900" algn="l"/>
                <a:tab pos="1016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3</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亿</a:t>
            </a:r>
          </a:p>
          <a:p>
            <a:pPr>
              <a:lnSpc>
                <a:spcPts val="1300"/>
              </a:lnSpc>
              <a:tabLst>
                <a:tab pos="88900" algn="l"/>
                <a:tab pos="1016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5" name="TextBox 1"/>
          <p:cNvSpPr txBox="1"/>
          <p:nvPr/>
        </p:nvSpPr>
        <p:spPr>
          <a:xfrm>
            <a:off x="2667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535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81</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1000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6" name="TextBox 1"/>
          <p:cNvSpPr txBox="1"/>
          <p:nvPr/>
        </p:nvSpPr>
        <p:spPr>
          <a:xfrm>
            <a:off x="3556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770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53</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1500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7" name="TextBox 1"/>
          <p:cNvSpPr txBox="1"/>
          <p:nvPr/>
        </p:nvSpPr>
        <p:spPr>
          <a:xfrm>
            <a:off x="4445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474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46</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8000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8" name="TextBox 1"/>
          <p:cNvSpPr txBox="1"/>
          <p:nvPr/>
        </p:nvSpPr>
        <p:spPr>
          <a:xfrm>
            <a:off x="5334000" y="2781300"/>
            <a:ext cx="571500" cy="1358900"/>
          </a:xfrm>
          <a:prstGeom prst="rect">
            <a:avLst/>
          </a:prstGeom>
          <a:noFill/>
        </p:spPr>
        <p:txBody>
          <a:bodyPr wrap="none" lIns="0" tIns="0" rIns="0" rtlCol="0">
            <a:spAutoFit/>
          </a:bodyPr>
          <a:lstStyle/>
          <a:p>
            <a:pPr>
              <a:lnSpc>
                <a:spcPts val="1400"/>
              </a:lnSpc>
              <a:tabLst>
                <a:tab pos="101600" algn="l"/>
                <a:tab pos="152400" algn="l"/>
              </a:tabLst>
            </a:pPr>
            <a:r>
              <a:rPr lang="en-US" altLang="zh-CN" sz="1403" b="1" dirty="0" smtClean="0">
                <a:solidFill>
                  <a:srgbClr val="8087A4"/>
                </a:solidFill>
                <a:latin typeface="Times New Roman" pitchFamily="18" charset="0"/>
                <a:cs typeface="Times New Roman" pitchFamily="18" charset="0"/>
              </a:rPr>
              <a:t>3196</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15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101600" algn="l"/>
                <a:tab pos="152400" algn="l"/>
              </a:tabLst>
            </a:pPr>
            <a:r>
              <a:rPr lang="en-US" altLang="zh-CN" sz="1403" b="1" dirty="0" smtClean="0">
                <a:solidFill>
                  <a:srgbClr val="8087A4"/>
                </a:solidFill>
                <a:latin typeface="Times New Roman" pitchFamily="18" charset="0"/>
                <a:cs typeface="Times New Roman" pitchFamily="18" charset="0"/>
              </a:rPr>
              <a:t>7000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9" name="TextBox 1"/>
          <p:cNvSpPr txBox="1"/>
          <p:nvPr/>
        </p:nvSpPr>
        <p:spPr>
          <a:xfrm>
            <a:off x="6172200" y="2781300"/>
            <a:ext cx="673100" cy="1358900"/>
          </a:xfrm>
          <a:prstGeom prst="rect">
            <a:avLst/>
          </a:prstGeom>
          <a:noFill/>
        </p:spPr>
        <p:txBody>
          <a:bodyPr wrap="none" lIns="0" tIns="0" rIns="0" rtlCol="0">
            <a:spAutoFit/>
          </a:bodyPr>
          <a:lstStyle/>
          <a:p>
            <a:pPr>
              <a:lnSpc>
                <a:spcPts val="1400"/>
              </a:lnSpc>
              <a:tabLst>
                <a:tab pos="101600" algn="l"/>
                <a:tab pos="152400" algn="l"/>
                <a:tab pos="2032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667</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101600" algn="l"/>
                <a:tab pos="152400" algn="l"/>
                <a:tab pos="2032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10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101600" algn="l"/>
                <a:tab pos="152400" algn="l"/>
                <a:tab pos="203200" algn="l"/>
              </a:tabLst>
            </a:pPr>
            <a:r>
              <a:rPr lang="en-US" altLang="zh-CN" sz="1103" b="1" dirty="0" smtClean="0">
                <a:solidFill>
                  <a:srgbClr val="8087A4"/>
                </a:solidFill>
                <a:latin typeface="Microsoft YaHei UI" pitchFamily="18" charset="0"/>
                <a:cs typeface="Microsoft YaHei UI" pitchFamily="18" charset="0"/>
              </a:rPr>
              <a:t>约</a:t>
            </a:r>
            <a:r>
              <a:rPr lang="en-US" altLang="zh-CN" sz="1403" b="1" dirty="0" smtClean="0">
                <a:solidFill>
                  <a:srgbClr val="8087A4"/>
                </a:solidFill>
                <a:latin typeface="Times New Roman" pitchFamily="18" charset="0"/>
                <a:cs typeface="Times New Roman" pitchFamily="18" charset="0"/>
              </a:rPr>
              <a:t>2400</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101600" algn="l"/>
                <a:tab pos="152400" algn="l"/>
                <a:tab pos="2032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0" name="TextBox 1"/>
          <p:cNvSpPr txBox="1"/>
          <p:nvPr/>
        </p:nvSpPr>
        <p:spPr>
          <a:xfrm>
            <a:off x="7213600" y="2781300"/>
            <a:ext cx="368300" cy="1358900"/>
          </a:xfrm>
          <a:prstGeom prst="rect">
            <a:avLst/>
          </a:prstGeom>
          <a:noFill/>
        </p:spPr>
        <p:txBody>
          <a:bodyPr wrap="none" lIns="0" tIns="0" rIns="0" rtlCol="0">
            <a:spAutoFit/>
          </a:bodyPr>
          <a:lstStyle/>
          <a:p>
            <a:pPr>
              <a:lnSpc>
                <a:spcPts val="1400"/>
              </a:lnSpc>
              <a:tabLst>
                <a:tab pos="50800" algn="l"/>
              </a:tabLst>
            </a:pPr>
            <a:r>
              <a:rPr lang="en-US" altLang="zh-CN" sz="1403" b="1" dirty="0" smtClean="0">
                <a:solidFill>
                  <a:srgbClr val="8087A4"/>
                </a:solidFill>
                <a:latin typeface="Times New Roman" pitchFamily="18" charset="0"/>
                <a:cs typeface="Times New Roman" pitchFamily="18" charset="0"/>
              </a:rPr>
              <a:t>64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8</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亿</a:t>
            </a:r>
          </a:p>
          <a:p>
            <a:pPr>
              <a:lnSpc>
                <a:spcPts val="1300"/>
              </a:lnSpc>
              <a:tabLst>
                <a:tab pos="508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1" name="TextBox 1"/>
          <p:cNvSpPr txBox="1"/>
          <p:nvPr/>
        </p:nvSpPr>
        <p:spPr>
          <a:xfrm>
            <a:off x="8001000" y="2781300"/>
            <a:ext cx="571500" cy="1358900"/>
          </a:xfrm>
          <a:prstGeom prst="rect">
            <a:avLst/>
          </a:prstGeom>
          <a:noFill/>
        </p:spPr>
        <p:txBody>
          <a:bodyPr wrap="none" lIns="0" tIns="0" rIns="0" rtlCol="0">
            <a:spAutoFit/>
          </a:bodyPr>
          <a:lstStyle/>
          <a:p>
            <a:pPr>
              <a:lnSpc>
                <a:spcPts val="1400"/>
              </a:lnSpc>
              <a:tabLst>
                <a:tab pos="508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585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52400" algn="l"/>
              </a:tabLst>
            </a:pPr>
            <a:r>
              <a:rPr lang="en-US" altLang="zh-CN" sz="1403" b="1" dirty="0" smtClean="0">
                <a:solidFill>
                  <a:srgbClr val="8087A4"/>
                </a:solidFill>
                <a:latin typeface="Times New Roman" pitchFamily="18" charset="0"/>
                <a:cs typeface="Times New Roman" pitchFamily="18" charset="0"/>
              </a:rPr>
              <a:t>5000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2" name="TextBox 1"/>
          <p:cNvSpPr txBox="1"/>
          <p:nvPr/>
        </p:nvSpPr>
        <p:spPr>
          <a:xfrm>
            <a:off x="4533900" y="2311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饿了么</a:t>
            </a:r>
          </a:p>
        </p:txBody>
      </p:sp>
      <p:sp>
        <p:nvSpPr>
          <p:cNvPr id="13" name="TextBox 1"/>
          <p:cNvSpPr txBox="1"/>
          <p:nvPr/>
        </p:nvSpPr>
        <p:spPr>
          <a:xfrm>
            <a:off x="3644900" y="2311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猿题库</a:t>
            </a:r>
          </a:p>
        </p:txBody>
      </p:sp>
      <p:sp>
        <p:nvSpPr>
          <p:cNvPr id="14" name="TextBox 1"/>
          <p:cNvSpPr txBox="1"/>
          <p:nvPr/>
        </p:nvSpPr>
        <p:spPr>
          <a:xfrm>
            <a:off x="71501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滴滴打车</a:t>
            </a:r>
          </a:p>
        </p:txBody>
      </p:sp>
      <p:sp>
        <p:nvSpPr>
          <p:cNvPr id="15" name="TextBox 1"/>
          <p:cNvSpPr txBox="1"/>
          <p:nvPr/>
        </p:nvSpPr>
        <p:spPr>
          <a:xfrm>
            <a:off x="5435600" y="23114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PP租车</a:t>
            </a:r>
          </a:p>
        </p:txBody>
      </p:sp>
      <p:sp>
        <p:nvSpPr>
          <p:cNvPr id="16" name="TextBox 1"/>
          <p:cNvSpPr txBox="1"/>
          <p:nvPr/>
        </p:nvSpPr>
        <p:spPr>
          <a:xfrm>
            <a:off x="80391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春雨医生</a:t>
            </a:r>
          </a:p>
        </p:txBody>
      </p:sp>
      <p:sp>
        <p:nvSpPr>
          <p:cNvPr id="17" name="TextBox 1"/>
          <p:cNvSpPr txBox="1"/>
          <p:nvPr/>
        </p:nvSpPr>
        <p:spPr>
          <a:xfrm>
            <a:off x="17907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美团外卖</a:t>
            </a:r>
          </a:p>
        </p:txBody>
      </p:sp>
      <p:sp>
        <p:nvSpPr>
          <p:cNvPr id="18" name="TextBox 1"/>
          <p:cNvSpPr txBox="1"/>
          <p:nvPr/>
        </p:nvSpPr>
        <p:spPr>
          <a:xfrm>
            <a:off x="2641600" y="2311400"/>
            <a:ext cx="622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周末去哪儿</a:t>
            </a:r>
          </a:p>
        </p:txBody>
      </p:sp>
      <p:sp>
        <p:nvSpPr>
          <p:cNvPr id="19" name="TextBox 1"/>
          <p:cNvSpPr txBox="1"/>
          <p:nvPr/>
        </p:nvSpPr>
        <p:spPr>
          <a:xfrm>
            <a:off x="62738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贝贝特卖</a:t>
            </a:r>
          </a:p>
        </p:txBody>
      </p:sp>
      <p:sp>
        <p:nvSpPr>
          <p:cNvPr id="20" name="TextBox 1"/>
          <p:cNvSpPr txBox="1"/>
          <p:nvPr/>
        </p:nvSpPr>
        <p:spPr>
          <a:xfrm>
            <a:off x="393700" y="254000"/>
            <a:ext cx="5880100" cy="1219200"/>
          </a:xfrm>
          <a:prstGeom prst="rect">
            <a:avLst/>
          </a:prstGeom>
          <a:noFill/>
        </p:spPr>
        <p:txBody>
          <a:bodyPr wrap="none" lIns="0" tIns="0" rIns="0" rtlCol="0">
            <a:spAutoFit/>
          </a:bodyPr>
          <a:lstStyle/>
          <a:p>
            <a:pPr>
              <a:lnSpc>
                <a:spcPts val="1400"/>
              </a:lnSpc>
              <a:tabLst>
                <a:tab pos="241300" algn="l"/>
                <a:tab pos="3035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3035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典型应用不断涌现，</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行业迎来用户增长与资本市场融资的双重热潮</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41300" algn="l"/>
                <a:tab pos="3035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2014年O2O典型应用用户增长与融资情况</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586227" y="3557015"/>
            <a:ext cx="6057900" cy="1086612"/>
          </a:xfrm>
          <a:custGeom>
            <a:avLst/>
            <a:gdLst>
              <a:gd name="connsiteX0" fmla="*/ 0 w 6057900"/>
              <a:gd name="connsiteY0" fmla="*/ 181102 h 1086612"/>
              <a:gd name="connsiteX1" fmla="*/ 181101 w 6057900"/>
              <a:gd name="connsiteY1" fmla="*/ 0 h 1086612"/>
              <a:gd name="connsiteX2" fmla="*/ 5876798 w 6057900"/>
              <a:gd name="connsiteY2" fmla="*/ 0 h 1086612"/>
              <a:gd name="connsiteX3" fmla="*/ 6057900 w 6057900"/>
              <a:gd name="connsiteY3" fmla="*/ 181102 h 1086612"/>
              <a:gd name="connsiteX4" fmla="*/ 6057900 w 6057900"/>
              <a:gd name="connsiteY4" fmla="*/ 905497 h 1086612"/>
              <a:gd name="connsiteX5" fmla="*/ 5876798 w 6057900"/>
              <a:gd name="connsiteY5" fmla="*/ 1086612 h 1086612"/>
              <a:gd name="connsiteX6" fmla="*/ 181101 w 6057900"/>
              <a:gd name="connsiteY6" fmla="*/ 1086612 h 1086612"/>
              <a:gd name="connsiteX7" fmla="*/ 0 w 6057900"/>
              <a:gd name="connsiteY7" fmla="*/ 905497 h 1086612"/>
              <a:gd name="connsiteX8" fmla="*/ 0 w 6057900"/>
              <a:gd name="connsiteY8" fmla="*/ 181102 h 1086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57900" h="1086612">
                <a:moveTo>
                  <a:pt x="0" y="181102"/>
                </a:moveTo>
                <a:cubicBezTo>
                  <a:pt x="0" y="81026"/>
                  <a:pt x="81026" y="0"/>
                  <a:pt x="181101" y="0"/>
                </a:cubicBezTo>
                <a:lnTo>
                  <a:pt x="5876798" y="0"/>
                </a:lnTo>
                <a:cubicBezTo>
                  <a:pt x="5976874" y="0"/>
                  <a:pt x="6057900" y="81026"/>
                  <a:pt x="6057900" y="181102"/>
                </a:cubicBezTo>
                <a:lnTo>
                  <a:pt x="6057900" y="905497"/>
                </a:lnTo>
                <a:cubicBezTo>
                  <a:pt x="6057900" y="1005522"/>
                  <a:pt x="5976874" y="1086612"/>
                  <a:pt x="5876798" y="1086612"/>
                </a:cubicBezTo>
                <a:lnTo>
                  <a:pt x="181101" y="1086612"/>
                </a:lnTo>
                <a:cubicBezTo>
                  <a:pt x="81026" y="1086612"/>
                  <a:pt x="0" y="1005522"/>
                  <a:pt x="0" y="905497"/>
                </a:cubicBezTo>
                <a:lnTo>
                  <a:pt x="0" y="18110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604516" y="2394204"/>
            <a:ext cx="6039611" cy="1086612"/>
          </a:xfrm>
          <a:custGeom>
            <a:avLst/>
            <a:gdLst>
              <a:gd name="connsiteX0" fmla="*/ 0 w 6039611"/>
              <a:gd name="connsiteY0" fmla="*/ 181101 h 1086612"/>
              <a:gd name="connsiteX1" fmla="*/ 181101 w 6039611"/>
              <a:gd name="connsiteY1" fmla="*/ 0 h 1086612"/>
              <a:gd name="connsiteX2" fmla="*/ 5858510 w 6039611"/>
              <a:gd name="connsiteY2" fmla="*/ 0 h 1086612"/>
              <a:gd name="connsiteX3" fmla="*/ 6039612 w 6039611"/>
              <a:gd name="connsiteY3" fmla="*/ 181101 h 1086612"/>
              <a:gd name="connsiteX4" fmla="*/ 6039612 w 6039611"/>
              <a:gd name="connsiteY4" fmla="*/ 905510 h 1086612"/>
              <a:gd name="connsiteX5" fmla="*/ 5858510 w 6039611"/>
              <a:gd name="connsiteY5" fmla="*/ 1086611 h 1086612"/>
              <a:gd name="connsiteX6" fmla="*/ 181101 w 6039611"/>
              <a:gd name="connsiteY6" fmla="*/ 1086611 h 1086612"/>
              <a:gd name="connsiteX7" fmla="*/ 0 w 6039611"/>
              <a:gd name="connsiteY7" fmla="*/ 905510 h 1086612"/>
              <a:gd name="connsiteX8" fmla="*/ 0 w 6039611"/>
              <a:gd name="connsiteY8" fmla="*/ 181101 h 1086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39611" h="1086612">
                <a:moveTo>
                  <a:pt x="0" y="181101"/>
                </a:moveTo>
                <a:cubicBezTo>
                  <a:pt x="0" y="81025"/>
                  <a:pt x="81026" y="0"/>
                  <a:pt x="181101" y="0"/>
                </a:cubicBezTo>
                <a:lnTo>
                  <a:pt x="5858510" y="0"/>
                </a:lnTo>
                <a:cubicBezTo>
                  <a:pt x="5958586" y="0"/>
                  <a:pt x="6039612" y="81025"/>
                  <a:pt x="6039612" y="181101"/>
                </a:cubicBezTo>
                <a:lnTo>
                  <a:pt x="6039612" y="905510"/>
                </a:lnTo>
                <a:cubicBezTo>
                  <a:pt x="6039612" y="1005586"/>
                  <a:pt x="5958586" y="1086611"/>
                  <a:pt x="5858510" y="1086611"/>
                </a:cubicBezTo>
                <a:lnTo>
                  <a:pt x="181101" y="1086611"/>
                </a:lnTo>
                <a:cubicBezTo>
                  <a:pt x="81026" y="1086611"/>
                  <a:pt x="0" y="1005586"/>
                  <a:pt x="0" y="905510"/>
                </a:cubicBezTo>
                <a:lnTo>
                  <a:pt x="0" y="18110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599944" y="1222247"/>
            <a:ext cx="6044184" cy="1085088"/>
          </a:xfrm>
          <a:custGeom>
            <a:avLst/>
            <a:gdLst>
              <a:gd name="connsiteX0" fmla="*/ 0 w 6044184"/>
              <a:gd name="connsiteY0" fmla="*/ 180848 h 1085088"/>
              <a:gd name="connsiteX1" fmla="*/ 180848 w 6044184"/>
              <a:gd name="connsiteY1" fmla="*/ 0 h 1085088"/>
              <a:gd name="connsiteX2" fmla="*/ 5863336 w 6044184"/>
              <a:gd name="connsiteY2" fmla="*/ 0 h 1085088"/>
              <a:gd name="connsiteX3" fmla="*/ 6044184 w 6044184"/>
              <a:gd name="connsiteY3" fmla="*/ 180848 h 1085088"/>
              <a:gd name="connsiteX4" fmla="*/ 6044184 w 6044184"/>
              <a:gd name="connsiteY4" fmla="*/ 904240 h 1085088"/>
              <a:gd name="connsiteX5" fmla="*/ 5863336 w 6044184"/>
              <a:gd name="connsiteY5" fmla="*/ 1085087 h 1085088"/>
              <a:gd name="connsiteX6" fmla="*/ 180848 w 6044184"/>
              <a:gd name="connsiteY6" fmla="*/ 1085087 h 1085088"/>
              <a:gd name="connsiteX7" fmla="*/ 0 w 6044184"/>
              <a:gd name="connsiteY7" fmla="*/ 904240 h 1085088"/>
              <a:gd name="connsiteX8" fmla="*/ 0 w 6044184"/>
              <a:gd name="connsiteY8" fmla="*/ 180848 h 10850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44184" h="1085088">
                <a:moveTo>
                  <a:pt x="0" y="180848"/>
                </a:moveTo>
                <a:cubicBezTo>
                  <a:pt x="0" y="81026"/>
                  <a:pt x="81026" y="0"/>
                  <a:pt x="180848" y="0"/>
                </a:cubicBezTo>
                <a:lnTo>
                  <a:pt x="5863336" y="0"/>
                </a:lnTo>
                <a:cubicBezTo>
                  <a:pt x="5963158" y="0"/>
                  <a:pt x="6044184" y="81026"/>
                  <a:pt x="6044184" y="180848"/>
                </a:cubicBezTo>
                <a:lnTo>
                  <a:pt x="6044184" y="904240"/>
                </a:lnTo>
                <a:cubicBezTo>
                  <a:pt x="6044184" y="1004062"/>
                  <a:pt x="5963158" y="1085087"/>
                  <a:pt x="5863336" y="1085087"/>
                </a:cubicBezTo>
                <a:lnTo>
                  <a:pt x="180848" y="1085087"/>
                </a:lnTo>
                <a:cubicBezTo>
                  <a:pt x="81026" y="1085087"/>
                  <a:pt x="0" y="1004062"/>
                  <a:pt x="0" y="904240"/>
                </a:cubicBezTo>
                <a:lnTo>
                  <a:pt x="0" y="1808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740663" y="2901695"/>
            <a:ext cx="1440180" cy="1517904"/>
          </a:xfrm>
          <a:custGeom>
            <a:avLst/>
            <a:gdLst>
              <a:gd name="connsiteX0" fmla="*/ 1068705 w 1440180"/>
              <a:gd name="connsiteY0" fmla="*/ 7493 h 1517904"/>
              <a:gd name="connsiteX1" fmla="*/ 1186941 w 1440180"/>
              <a:gd name="connsiteY1" fmla="*/ 768095 h 1517904"/>
              <a:gd name="connsiteX2" fmla="*/ 1440180 w 1440180"/>
              <a:gd name="connsiteY2" fmla="*/ 1517904 h 1517904"/>
              <a:gd name="connsiteX3" fmla="*/ 0 w 1440180"/>
              <a:gd name="connsiteY3" fmla="*/ 1517904 h 1517904"/>
              <a:gd name="connsiteX4" fmla="*/ 0 w 1440180"/>
              <a:gd name="connsiteY4" fmla="*/ 0 h 1517904"/>
              <a:gd name="connsiteX5" fmla="*/ 1068705 w 1440180"/>
              <a:gd name="connsiteY5" fmla="*/ 7493 h 15179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40180" h="1517904">
                <a:moveTo>
                  <a:pt x="1068705" y="7493"/>
                </a:moveTo>
                <a:cubicBezTo>
                  <a:pt x="1067053" y="302768"/>
                  <a:pt x="1125093" y="516382"/>
                  <a:pt x="1186941" y="768095"/>
                </a:cubicBezTo>
                <a:cubicBezTo>
                  <a:pt x="1248918" y="1019721"/>
                  <a:pt x="1304036" y="1169847"/>
                  <a:pt x="1440180" y="1517904"/>
                </a:cubicBezTo>
                <a:lnTo>
                  <a:pt x="0" y="1517904"/>
                </a:lnTo>
                <a:lnTo>
                  <a:pt x="0" y="0"/>
                </a:lnTo>
                <a:cubicBezTo>
                  <a:pt x="356298" y="2413"/>
                  <a:pt x="712469" y="4952"/>
                  <a:pt x="1068705" y="7493"/>
                </a:cubicBez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40663" y="1409700"/>
            <a:ext cx="1440180" cy="1516379"/>
          </a:xfrm>
          <a:custGeom>
            <a:avLst/>
            <a:gdLst>
              <a:gd name="connsiteX0" fmla="*/ 1068705 w 1440180"/>
              <a:gd name="connsiteY0" fmla="*/ 1508886 h 1516379"/>
              <a:gd name="connsiteX1" fmla="*/ 1186941 w 1440180"/>
              <a:gd name="connsiteY1" fmla="*/ 749045 h 1516379"/>
              <a:gd name="connsiteX2" fmla="*/ 1440180 w 1440180"/>
              <a:gd name="connsiteY2" fmla="*/ 0 h 1516379"/>
              <a:gd name="connsiteX3" fmla="*/ 0 w 1440180"/>
              <a:gd name="connsiteY3" fmla="*/ 0 h 1516379"/>
              <a:gd name="connsiteX4" fmla="*/ 0 w 1440180"/>
              <a:gd name="connsiteY4" fmla="*/ 1516379 h 1516379"/>
              <a:gd name="connsiteX5" fmla="*/ 1068705 w 1440180"/>
              <a:gd name="connsiteY5" fmla="*/ 1508886 h 1516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40180" h="1516379">
                <a:moveTo>
                  <a:pt x="1068705" y="1508886"/>
                </a:moveTo>
                <a:cubicBezTo>
                  <a:pt x="1067053" y="1213866"/>
                  <a:pt x="1125093" y="1000505"/>
                  <a:pt x="1186941" y="749045"/>
                </a:cubicBezTo>
                <a:cubicBezTo>
                  <a:pt x="1248918" y="497713"/>
                  <a:pt x="1304036" y="347726"/>
                  <a:pt x="1440180" y="0"/>
                </a:cubicBezTo>
                <a:lnTo>
                  <a:pt x="0" y="0"/>
                </a:lnTo>
                <a:lnTo>
                  <a:pt x="0" y="1516379"/>
                </a:lnTo>
                <a:cubicBezTo>
                  <a:pt x="356298" y="1513967"/>
                  <a:pt x="712469" y="1511426"/>
                  <a:pt x="1068705" y="1508886"/>
                </a:cubicBez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687067" y="1589532"/>
            <a:ext cx="655320" cy="646176"/>
          </a:xfrm>
          <a:custGeom>
            <a:avLst/>
            <a:gdLst>
              <a:gd name="connsiteX0" fmla="*/ 0 w 655320"/>
              <a:gd name="connsiteY0" fmla="*/ 323088 h 646176"/>
              <a:gd name="connsiteX1" fmla="*/ 327660 w 655320"/>
              <a:gd name="connsiteY1" fmla="*/ 0 h 646176"/>
              <a:gd name="connsiteX2" fmla="*/ 655320 w 655320"/>
              <a:gd name="connsiteY2" fmla="*/ 323088 h 646176"/>
              <a:gd name="connsiteX3" fmla="*/ 327660 w 655320"/>
              <a:gd name="connsiteY3" fmla="*/ 646175 h 646176"/>
              <a:gd name="connsiteX4" fmla="*/ 0 w 655320"/>
              <a:gd name="connsiteY4" fmla="*/ 323088 h 6461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646176">
                <a:moveTo>
                  <a:pt x="0" y="323088"/>
                </a:moveTo>
                <a:cubicBezTo>
                  <a:pt x="0" y="144652"/>
                  <a:pt x="146685" y="0"/>
                  <a:pt x="327660" y="0"/>
                </a:cubicBezTo>
                <a:cubicBezTo>
                  <a:pt x="508635" y="0"/>
                  <a:pt x="655320" y="144652"/>
                  <a:pt x="655320" y="323088"/>
                </a:cubicBezTo>
                <a:cubicBezTo>
                  <a:pt x="655320" y="501522"/>
                  <a:pt x="508635" y="646175"/>
                  <a:pt x="327660" y="646175"/>
                </a:cubicBezTo>
                <a:cubicBezTo>
                  <a:pt x="146685" y="646175"/>
                  <a:pt x="0" y="501522"/>
                  <a:pt x="0" y="32308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62000" y="1734311"/>
            <a:ext cx="1011935" cy="25908"/>
          </a:xfrm>
          <a:custGeom>
            <a:avLst/>
            <a:gdLst>
              <a:gd name="connsiteX0" fmla="*/ 0 w 1011935"/>
              <a:gd name="connsiteY0" fmla="*/ 12954 h 25908"/>
              <a:gd name="connsiteX1" fmla="*/ 1011935 w 1011935"/>
              <a:gd name="connsiteY1" fmla="*/ 12954 h 25908"/>
            </a:gdLst>
            <a:ahLst/>
            <a:cxnLst>
              <a:cxn ang="0">
                <a:pos x="connsiteX0" y="connsiteY0"/>
              </a:cxn>
              <a:cxn ang="1">
                <a:pos x="connsiteX1" y="connsiteY1"/>
              </a:cxn>
            </a:cxnLst>
            <a:rect l="l" t="t" r="r" b="b"/>
            <a:pathLst>
              <a:path w="1011935" h="25908">
                <a:moveTo>
                  <a:pt x="0" y="12954"/>
                </a:moveTo>
                <a:lnTo>
                  <a:pt x="1011935"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762000" y="1882139"/>
            <a:ext cx="1011935" cy="27432"/>
          </a:xfrm>
          <a:custGeom>
            <a:avLst/>
            <a:gdLst>
              <a:gd name="connsiteX0" fmla="*/ 0 w 1011935"/>
              <a:gd name="connsiteY0" fmla="*/ 13716 h 27432"/>
              <a:gd name="connsiteX1" fmla="*/ 1011935 w 1011935"/>
              <a:gd name="connsiteY1" fmla="*/ 13716 h 27432"/>
            </a:gdLst>
            <a:ahLst/>
            <a:cxnLst>
              <a:cxn ang="0">
                <a:pos x="connsiteX0" y="connsiteY0"/>
              </a:cxn>
              <a:cxn ang="1">
                <a:pos x="connsiteX1" y="connsiteY1"/>
              </a:cxn>
            </a:cxnLst>
            <a:rect l="l" t="t" r="r" b="b"/>
            <a:pathLst>
              <a:path w="1011935" h="27432">
                <a:moveTo>
                  <a:pt x="0" y="13716"/>
                </a:moveTo>
                <a:lnTo>
                  <a:pt x="1011935"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62000" y="2028444"/>
            <a:ext cx="1011935" cy="27432"/>
          </a:xfrm>
          <a:custGeom>
            <a:avLst/>
            <a:gdLst>
              <a:gd name="connsiteX0" fmla="*/ 0 w 1011935"/>
              <a:gd name="connsiteY0" fmla="*/ 13716 h 27432"/>
              <a:gd name="connsiteX1" fmla="*/ 1011935 w 1011935"/>
              <a:gd name="connsiteY1" fmla="*/ 13716 h 27432"/>
            </a:gdLst>
            <a:ahLst/>
            <a:cxnLst>
              <a:cxn ang="0">
                <a:pos x="connsiteX0" y="connsiteY0"/>
              </a:cxn>
              <a:cxn ang="1">
                <a:pos x="connsiteX1" y="connsiteY1"/>
              </a:cxn>
            </a:cxnLst>
            <a:rect l="l" t="t" r="r" b="b"/>
            <a:pathLst>
              <a:path w="1011935" h="27432">
                <a:moveTo>
                  <a:pt x="0" y="13716"/>
                </a:moveTo>
                <a:lnTo>
                  <a:pt x="1011935"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1417319" y="2465832"/>
            <a:ext cx="886968" cy="876300"/>
          </a:xfrm>
          <a:custGeom>
            <a:avLst/>
            <a:gdLst>
              <a:gd name="connsiteX0" fmla="*/ 0 w 886968"/>
              <a:gd name="connsiteY0" fmla="*/ 438150 h 876300"/>
              <a:gd name="connsiteX1" fmla="*/ 443484 w 886968"/>
              <a:gd name="connsiteY1" fmla="*/ 0 h 876300"/>
              <a:gd name="connsiteX2" fmla="*/ 886968 w 886968"/>
              <a:gd name="connsiteY2" fmla="*/ 438150 h 876300"/>
              <a:gd name="connsiteX3" fmla="*/ 443484 w 886968"/>
              <a:gd name="connsiteY3" fmla="*/ 876300 h 876300"/>
              <a:gd name="connsiteX4" fmla="*/ 0 w 886968"/>
              <a:gd name="connsiteY4" fmla="*/ 438150 h 876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6968" h="876300">
                <a:moveTo>
                  <a:pt x="0" y="438150"/>
                </a:moveTo>
                <a:cubicBezTo>
                  <a:pt x="0" y="196214"/>
                  <a:pt x="198501" y="0"/>
                  <a:pt x="443484" y="0"/>
                </a:cubicBezTo>
                <a:cubicBezTo>
                  <a:pt x="688466" y="0"/>
                  <a:pt x="886968" y="196214"/>
                  <a:pt x="886968" y="438150"/>
                </a:cubicBezTo>
                <a:cubicBezTo>
                  <a:pt x="886968" y="680085"/>
                  <a:pt x="688466" y="876300"/>
                  <a:pt x="443484" y="876300"/>
                </a:cubicBezTo>
                <a:cubicBezTo>
                  <a:pt x="198501" y="876300"/>
                  <a:pt x="0" y="680085"/>
                  <a:pt x="0" y="43815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62000" y="2743200"/>
            <a:ext cx="726948" cy="27432"/>
          </a:xfrm>
          <a:custGeom>
            <a:avLst/>
            <a:gdLst>
              <a:gd name="connsiteX0" fmla="*/ 0 w 726948"/>
              <a:gd name="connsiteY0" fmla="*/ 13716 h 27432"/>
              <a:gd name="connsiteX1" fmla="*/ 726948 w 726948"/>
              <a:gd name="connsiteY1" fmla="*/ 13716 h 27432"/>
            </a:gdLst>
            <a:ahLst/>
            <a:cxnLst>
              <a:cxn ang="0">
                <a:pos x="connsiteX0" y="connsiteY0"/>
              </a:cxn>
              <a:cxn ang="1">
                <a:pos x="connsiteX1" y="connsiteY1"/>
              </a:cxn>
            </a:cxnLst>
            <a:rect l="l" t="t" r="r" b="b"/>
            <a:pathLst>
              <a:path w="726948" h="27432">
                <a:moveTo>
                  <a:pt x="0" y="13716"/>
                </a:moveTo>
                <a:lnTo>
                  <a:pt x="726948"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62000" y="2892551"/>
            <a:ext cx="726948" cy="27432"/>
          </a:xfrm>
          <a:custGeom>
            <a:avLst/>
            <a:gdLst>
              <a:gd name="connsiteX0" fmla="*/ 0 w 726948"/>
              <a:gd name="connsiteY0" fmla="*/ 13716 h 27432"/>
              <a:gd name="connsiteX1" fmla="*/ 726948 w 726948"/>
              <a:gd name="connsiteY1" fmla="*/ 13716 h 27432"/>
            </a:gdLst>
            <a:ahLst/>
            <a:cxnLst>
              <a:cxn ang="0">
                <a:pos x="connsiteX0" y="connsiteY0"/>
              </a:cxn>
              <a:cxn ang="1">
                <a:pos x="connsiteX1" y="connsiteY1"/>
              </a:cxn>
            </a:cxnLst>
            <a:rect l="l" t="t" r="r" b="b"/>
            <a:pathLst>
              <a:path w="726948" h="27432">
                <a:moveTo>
                  <a:pt x="0" y="13716"/>
                </a:moveTo>
                <a:lnTo>
                  <a:pt x="726948"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62000" y="3038855"/>
            <a:ext cx="726948" cy="25908"/>
          </a:xfrm>
          <a:custGeom>
            <a:avLst/>
            <a:gdLst>
              <a:gd name="connsiteX0" fmla="*/ 0 w 726948"/>
              <a:gd name="connsiteY0" fmla="*/ 12954 h 25908"/>
              <a:gd name="connsiteX1" fmla="*/ 726948 w 726948"/>
              <a:gd name="connsiteY1" fmla="*/ 12954 h 25908"/>
            </a:gdLst>
            <a:ahLst/>
            <a:cxnLst>
              <a:cxn ang="0">
                <a:pos x="connsiteX0" y="connsiteY0"/>
              </a:cxn>
              <a:cxn ang="1">
                <a:pos x="connsiteX1" y="connsiteY1"/>
              </a:cxn>
            </a:cxnLst>
            <a:rect l="l" t="t" r="r" b="b"/>
            <a:pathLst>
              <a:path w="726948" h="25908">
                <a:moveTo>
                  <a:pt x="0" y="12954"/>
                </a:moveTo>
                <a:lnTo>
                  <a:pt x="726948"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62000" y="3732276"/>
            <a:ext cx="1011935" cy="25908"/>
          </a:xfrm>
          <a:custGeom>
            <a:avLst/>
            <a:gdLst>
              <a:gd name="connsiteX0" fmla="*/ 0 w 1011935"/>
              <a:gd name="connsiteY0" fmla="*/ 12954 h 25908"/>
              <a:gd name="connsiteX1" fmla="*/ 1011935 w 1011935"/>
              <a:gd name="connsiteY1" fmla="*/ 12954 h 25908"/>
            </a:gdLst>
            <a:ahLst/>
            <a:cxnLst>
              <a:cxn ang="0">
                <a:pos x="connsiteX0" y="connsiteY0"/>
              </a:cxn>
              <a:cxn ang="1">
                <a:pos x="connsiteX1" y="connsiteY1"/>
              </a:cxn>
            </a:cxnLst>
            <a:rect l="l" t="t" r="r" b="b"/>
            <a:pathLst>
              <a:path w="1011935" h="25908">
                <a:moveTo>
                  <a:pt x="0" y="12954"/>
                </a:moveTo>
                <a:lnTo>
                  <a:pt x="1011935"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62000" y="3880103"/>
            <a:ext cx="1011935" cy="27432"/>
          </a:xfrm>
          <a:custGeom>
            <a:avLst/>
            <a:gdLst>
              <a:gd name="connsiteX0" fmla="*/ 0 w 1011935"/>
              <a:gd name="connsiteY0" fmla="*/ 13715 h 27432"/>
              <a:gd name="connsiteX1" fmla="*/ 1011935 w 1011935"/>
              <a:gd name="connsiteY1" fmla="*/ 13715 h 27432"/>
            </a:gdLst>
            <a:ahLst/>
            <a:cxnLst>
              <a:cxn ang="0">
                <a:pos x="connsiteX0" y="connsiteY0"/>
              </a:cxn>
              <a:cxn ang="1">
                <a:pos x="connsiteX1" y="connsiteY1"/>
              </a:cxn>
            </a:cxnLst>
            <a:rect l="l" t="t" r="r" b="b"/>
            <a:pathLst>
              <a:path w="1011935" h="27432">
                <a:moveTo>
                  <a:pt x="0" y="13715"/>
                </a:moveTo>
                <a:lnTo>
                  <a:pt x="1011935" y="13715"/>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62000" y="4026408"/>
            <a:ext cx="1011935" cy="27432"/>
          </a:xfrm>
          <a:custGeom>
            <a:avLst/>
            <a:gdLst>
              <a:gd name="connsiteX0" fmla="*/ 0 w 1011935"/>
              <a:gd name="connsiteY0" fmla="*/ 13715 h 27432"/>
              <a:gd name="connsiteX1" fmla="*/ 1011935 w 1011935"/>
              <a:gd name="connsiteY1" fmla="*/ 13715 h 27432"/>
            </a:gdLst>
            <a:ahLst/>
            <a:cxnLst>
              <a:cxn ang="0">
                <a:pos x="connsiteX0" y="connsiteY0"/>
              </a:cxn>
              <a:cxn ang="1">
                <a:pos x="connsiteX1" y="connsiteY1"/>
              </a:cxn>
            </a:cxnLst>
            <a:rect l="l" t="t" r="r" b="b"/>
            <a:pathLst>
              <a:path w="1011935" h="27432">
                <a:moveTo>
                  <a:pt x="0" y="13715"/>
                </a:moveTo>
                <a:lnTo>
                  <a:pt x="1011935" y="13715"/>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1687067" y="3569208"/>
            <a:ext cx="655320" cy="646176"/>
          </a:xfrm>
          <a:custGeom>
            <a:avLst/>
            <a:gdLst>
              <a:gd name="connsiteX0" fmla="*/ 0 w 655320"/>
              <a:gd name="connsiteY0" fmla="*/ 323088 h 646176"/>
              <a:gd name="connsiteX1" fmla="*/ 327660 w 655320"/>
              <a:gd name="connsiteY1" fmla="*/ 0 h 646176"/>
              <a:gd name="connsiteX2" fmla="*/ 655320 w 655320"/>
              <a:gd name="connsiteY2" fmla="*/ 323088 h 646176"/>
              <a:gd name="connsiteX3" fmla="*/ 327660 w 655320"/>
              <a:gd name="connsiteY3" fmla="*/ 646176 h 646176"/>
              <a:gd name="connsiteX4" fmla="*/ 0 w 655320"/>
              <a:gd name="connsiteY4" fmla="*/ 323088 h 6461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646176">
                <a:moveTo>
                  <a:pt x="0" y="323088"/>
                </a:moveTo>
                <a:cubicBezTo>
                  <a:pt x="0" y="144652"/>
                  <a:pt x="146685" y="0"/>
                  <a:pt x="327660" y="0"/>
                </a:cubicBezTo>
                <a:cubicBezTo>
                  <a:pt x="508635" y="0"/>
                  <a:pt x="655320" y="144652"/>
                  <a:pt x="655320" y="323088"/>
                </a:cubicBezTo>
                <a:cubicBezTo>
                  <a:pt x="655320" y="501522"/>
                  <a:pt x="508635" y="646176"/>
                  <a:pt x="327660" y="646176"/>
                </a:cubicBezTo>
                <a:cubicBezTo>
                  <a:pt x="146685" y="646176"/>
                  <a:pt x="0" y="501522"/>
                  <a:pt x="0" y="32308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1208" y="1408175"/>
            <a:ext cx="304800" cy="3011423"/>
          </a:xfrm>
          <a:custGeom>
            <a:avLst/>
            <a:gdLst>
              <a:gd name="connsiteX0" fmla="*/ 0 w 304800"/>
              <a:gd name="connsiteY0" fmla="*/ 3011424 h 3011423"/>
              <a:gd name="connsiteX1" fmla="*/ 304800 w 304800"/>
              <a:gd name="connsiteY1" fmla="*/ 3011424 h 3011423"/>
              <a:gd name="connsiteX2" fmla="*/ 304800 w 304800"/>
              <a:gd name="connsiteY2" fmla="*/ 0 h 3011423"/>
              <a:gd name="connsiteX3" fmla="*/ 0 w 304800"/>
              <a:gd name="connsiteY3" fmla="*/ 0 h 3011423"/>
              <a:gd name="connsiteX4" fmla="*/ 0 w 304800"/>
              <a:gd name="connsiteY4" fmla="*/ 3011424 h 30114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3011423">
                <a:moveTo>
                  <a:pt x="0" y="3011424"/>
                </a:moveTo>
                <a:lnTo>
                  <a:pt x="304800" y="3011424"/>
                </a:lnTo>
                <a:lnTo>
                  <a:pt x="304800" y="0"/>
                </a:lnTo>
                <a:lnTo>
                  <a:pt x="0" y="0"/>
                </a:lnTo>
                <a:lnTo>
                  <a:pt x="0" y="3011424"/>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282700" y="1485900"/>
            <a:ext cx="1168400" cy="2832100"/>
          </a:xfrm>
          <a:prstGeom prst="rect">
            <a:avLst/>
          </a:prstGeom>
          <a:noFill/>
        </p:spPr>
      </p:pic>
      <p:pic>
        <p:nvPicPr>
          <p:cNvPr id="24" name="Picture 3"/>
          <p:cNvPicPr>
            <a:picLocks noChangeAspect="1" noChangeArrowheads="1"/>
          </p:cNvPicPr>
          <p:nvPr/>
        </p:nvPicPr>
        <p:blipFill>
          <a:blip r:embed="rId3"/>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023100" cy="1244600"/>
          </a:xfrm>
          <a:prstGeom prst="rect">
            <a:avLst/>
          </a:prstGeom>
          <a:noFill/>
        </p:spPr>
        <p:txBody>
          <a:bodyPr wrap="none" lIns="0" tIns="0" rIns="0" rtlCol="0">
            <a:spAutoFit/>
          </a:bodyPr>
          <a:lstStyle/>
          <a:p>
            <a:pPr>
              <a:lnSpc>
                <a:spcPts val="1400"/>
              </a:lnSpc>
              <a:tabLst>
                <a:tab pos="241300" algn="l"/>
                <a:tab pos="23876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23876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电商移动端交易占比提升，社交电商逐渐兴起，</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与移动电商协同构建移动消费闭环</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2387600" algn="l"/>
              </a:tabLst>
            </a:pPr>
            <a:r>
              <a:rPr lang="en-US" altLang="zh-CN" dirty="0" smtClean="0"/>
              <a:t>		</a:t>
            </a:r>
            <a:r>
              <a:rPr lang="en-US" altLang="zh-CN" sz="1403" b="1" dirty="0" smtClean="0">
                <a:solidFill>
                  <a:srgbClr val="E46C0A"/>
                </a:solidFill>
                <a:latin typeface="Microsoft YaHei UI" pitchFamily="18" charset="0"/>
                <a:cs typeface="Microsoft YaHei UI" pitchFamily="18" charset="0"/>
              </a:rPr>
              <a:t>电商移动端交易量占据半壁江山</a:t>
            </a:r>
          </a:p>
        </p:txBody>
      </p:sp>
      <p:sp>
        <p:nvSpPr>
          <p:cNvPr id="25" name="TextBox 1"/>
          <p:cNvSpPr txBox="1"/>
          <p:nvPr/>
        </p:nvSpPr>
        <p:spPr>
          <a:xfrm>
            <a:off x="2781300" y="1651000"/>
            <a:ext cx="5892800" cy="3365500"/>
          </a:xfrm>
          <a:prstGeom prst="rect">
            <a:avLst/>
          </a:prstGeom>
          <a:noFill/>
        </p:spPr>
        <p:txBody>
          <a:bodyPr wrap="none" lIns="0" tIns="0" rIns="0" rtlCol="0">
            <a:spAutoFit/>
          </a:bodyPr>
          <a:lstStyle/>
          <a:p>
            <a:pPr>
              <a:lnSpc>
                <a:spcPts val="1500"/>
              </a:lnSpc>
              <a:tabLst>
                <a:tab pos="2590800" algn="l"/>
              </a:tabLst>
            </a:pPr>
            <a:r>
              <a:rPr lang="en-US" altLang="zh-CN" sz="1200" dirty="0" smtClean="0">
                <a:solidFill>
                  <a:srgbClr val="8087A4"/>
                </a:solidFill>
                <a:latin typeface="Microsoft YaHei UI" pitchFamily="18" charset="0"/>
                <a:cs typeface="Microsoft YaHei UI" pitchFamily="18" charset="0"/>
              </a:rPr>
              <a:t>2014年各大主流电商移动端交易额均较去年有显著增加，其中，天猫双十一当天移</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动端交易额占比达42.8%，京东、国美等移动端交易占比也超过四成，用户的移动购</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物习惯已养成。</a:t>
            </a:r>
          </a:p>
          <a:p>
            <a:pPr>
              <a:lnSpc>
                <a:spcPts val="1000"/>
              </a:lnSpc>
            </a:pPr>
            <a:endParaRPr lang="en-US" altLang="zh-CN" dirty="0" smtClean="0"/>
          </a:p>
          <a:p>
            <a:pPr>
              <a:lnSpc>
                <a:spcPts val="1000"/>
              </a:lnSpc>
            </a:pPr>
            <a:endParaRPr lang="en-US" altLang="zh-CN" dirty="0" smtClean="0"/>
          </a:p>
          <a:p>
            <a:pPr>
              <a:lnSpc>
                <a:spcPts val="2700"/>
              </a:lnSpc>
              <a:tabLst>
                <a:tab pos="2590800" algn="l"/>
              </a:tabLst>
            </a:pPr>
            <a:r>
              <a:rPr lang="en-US" altLang="zh-CN" sz="1406" b="1" dirty="0" smtClean="0">
                <a:solidFill>
                  <a:srgbClr val="E46C0A"/>
                </a:solidFill>
                <a:latin typeface="Microsoft YaHei UI" pitchFamily="18" charset="0"/>
                <a:cs typeface="Microsoft YaHei UI" pitchFamily="18" charset="0"/>
              </a:rPr>
              <a:t>“社交化电商”开辟新的移动电商入口</a:t>
            </a:r>
          </a:p>
          <a:p>
            <a:pPr>
              <a:lnSpc>
                <a:spcPts val="2000"/>
              </a:lnSpc>
              <a:tabLst>
                <a:tab pos="2590800" algn="l"/>
              </a:tabLst>
            </a:pPr>
            <a:r>
              <a:rPr lang="en-US" altLang="zh-CN" sz="1200" dirty="0" smtClean="0">
                <a:solidFill>
                  <a:srgbClr val="8087A4"/>
                </a:solidFill>
                <a:latin typeface="Microsoft YaHei UI" pitchFamily="18" charset="0"/>
                <a:cs typeface="Microsoft YaHei UI" pitchFamily="18" charset="0"/>
              </a:rPr>
              <a:t>2014年基于微信等社交应用的微店逐渐兴起，社交化电商模式正在被更多网购用户所</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接受，社交平台的流量优势有待继续挖掘。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tab pos="2590800" algn="l"/>
              </a:tabLst>
            </a:pPr>
            <a:r>
              <a:rPr lang="en-US" altLang="zh-CN" sz="1403" b="1" dirty="0" smtClean="0">
                <a:solidFill>
                  <a:srgbClr val="E46C0A"/>
                </a:solidFill>
                <a:latin typeface="Microsoft YaHei UI" pitchFamily="18" charset="0"/>
                <a:cs typeface="Microsoft YaHei UI" pitchFamily="18" charset="0"/>
              </a:rPr>
              <a:t>O2O兴起构建移动消费闭环</a:t>
            </a:r>
          </a:p>
          <a:p>
            <a:pPr>
              <a:lnSpc>
                <a:spcPts val="1000"/>
              </a:lnSpc>
            </a:pPr>
            <a:endParaRPr lang="en-US" altLang="zh-CN" dirty="0" smtClean="0"/>
          </a:p>
          <a:p>
            <a:pPr>
              <a:lnSpc>
                <a:spcPts val="1600"/>
              </a:lnSpc>
              <a:tabLst>
                <a:tab pos="2590800" algn="l"/>
              </a:tabLst>
            </a:pPr>
            <a:r>
              <a:rPr lang="en-US" altLang="zh-CN" sz="1200" dirty="0" smtClean="0">
                <a:solidFill>
                  <a:srgbClr val="8087A4"/>
                </a:solidFill>
                <a:latin typeface="Microsoft YaHei UI" pitchFamily="18" charset="0"/>
                <a:cs typeface="Microsoft YaHei UI" pitchFamily="18" charset="0"/>
              </a:rPr>
              <a:t>团购、餐饮、生鲜电商、教育、家政等各类O2O细分行业纷纷兴起，满足用户多方面</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的生活消费需求，移动端的消费闭环正逐渐形成。</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2590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6" name="TextBox 1"/>
          <p:cNvSpPr txBox="1"/>
          <p:nvPr/>
        </p:nvSpPr>
        <p:spPr>
          <a:xfrm>
            <a:off x="1663700" y="1676400"/>
            <a:ext cx="520700" cy="2438400"/>
          </a:xfrm>
          <a:prstGeom prst="rect">
            <a:avLst/>
          </a:prstGeom>
          <a:noFill/>
        </p:spPr>
        <p:txBody>
          <a:bodyPr wrap="none" lIns="0" tIns="0" rIns="0" rtlCol="0">
            <a:spAutoFit/>
          </a:bodyPr>
          <a:lstStyle/>
          <a:p>
            <a:pPr>
              <a:lnSpc>
                <a:spcPts val="18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购物</a:t>
            </a:r>
          </a:p>
          <a:p>
            <a:pPr>
              <a:lnSpc>
                <a:spcPts val="16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习惯</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165100" algn="l"/>
                <a:tab pos="177800" algn="l"/>
              </a:tabLst>
            </a:pPr>
            <a:r>
              <a:rPr lang="en-US" altLang="zh-CN" sz="1403" b="1" dirty="0" smtClean="0">
                <a:solidFill>
                  <a:srgbClr val="595959"/>
                </a:solidFill>
                <a:latin typeface="Microsoft YaHei UI" pitchFamily="18" charset="0"/>
                <a:cs typeface="Microsoft YaHei UI" pitchFamily="18" charset="0"/>
              </a:rPr>
              <a:t>流量</a:t>
            </a:r>
          </a:p>
          <a:p>
            <a:pPr>
              <a:lnSpc>
                <a:spcPts val="1600"/>
              </a:lnSpc>
              <a:tabLst>
                <a:tab pos="165100" algn="l"/>
                <a:tab pos="177800" algn="l"/>
              </a:tabLst>
            </a:pPr>
            <a:r>
              <a:rPr lang="en-US" altLang="zh-CN" sz="1406" b="1" dirty="0" smtClean="0">
                <a:solidFill>
                  <a:srgbClr val="595959"/>
                </a:solidFill>
                <a:latin typeface="Microsoft YaHei UI" pitchFamily="18" charset="0"/>
                <a:cs typeface="Microsoft YaHei UI" pitchFamily="18" charset="0"/>
              </a:rPr>
              <a:t>入口</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新兴</a:t>
            </a:r>
          </a:p>
          <a:p>
            <a:pPr>
              <a:lnSpc>
                <a:spcPts val="16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业态</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494788" y="3186683"/>
            <a:ext cx="3945635" cy="1403604"/>
          </a:xfrm>
          <a:custGeom>
            <a:avLst/>
            <a:gdLst>
              <a:gd name="connsiteX0" fmla="*/ 0 w 3945635"/>
              <a:gd name="connsiteY0" fmla="*/ 141605 h 1403604"/>
              <a:gd name="connsiteX1" fmla="*/ 141604 w 3945635"/>
              <a:gd name="connsiteY1" fmla="*/ 0 h 1403604"/>
              <a:gd name="connsiteX2" fmla="*/ 3804030 w 3945635"/>
              <a:gd name="connsiteY2" fmla="*/ 0 h 1403604"/>
              <a:gd name="connsiteX3" fmla="*/ 3945635 w 3945635"/>
              <a:gd name="connsiteY3" fmla="*/ 141605 h 1403604"/>
              <a:gd name="connsiteX4" fmla="*/ 3945635 w 3945635"/>
              <a:gd name="connsiteY4" fmla="*/ 1261948 h 1403604"/>
              <a:gd name="connsiteX5" fmla="*/ 3804030 w 3945635"/>
              <a:gd name="connsiteY5" fmla="*/ 1403604 h 1403604"/>
              <a:gd name="connsiteX6" fmla="*/ 141604 w 3945635"/>
              <a:gd name="connsiteY6" fmla="*/ 1403604 h 1403604"/>
              <a:gd name="connsiteX7" fmla="*/ 0 w 3945635"/>
              <a:gd name="connsiteY7" fmla="*/ 1261948 h 1403604"/>
              <a:gd name="connsiteX8" fmla="*/ 0 w 3945635"/>
              <a:gd name="connsiteY8" fmla="*/ 141605 h 14036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945635" h="1403604">
                <a:moveTo>
                  <a:pt x="0" y="141605"/>
                </a:moveTo>
                <a:cubicBezTo>
                  <a:pt x="0" y="63373"/>
                  <a:pt x="63372" y="0"/>
                  <a:pt x="141604" y="0"/>
                </a:cubicBezTo>
                <a:lnTo>
                  <a:pt x="3804030" y="0"/>
                </a:lnTo>
                <a:cubicBezTo>
                  <a:pt x="3882263" y="0"/>
                  <a:pt x="3945635" y="63373"/>
                  <a:pt x="3945635" y="141605"/>
                </a:cubicBezTo>
                <a:lnTo>
                  <a:pt x="3945635" y="1261948"/>
                </a:lnTo>
                <a:cubicBezTo>
                  <a:pt x="3945635" y="1340180"/>
                  <a:pt x="3882263" y="1403604"/>
                  <a:pt x="3804030" y="1403604"/>
                </a:cubicBezTo>
                <a:lnTo>
                  <a:pt x="141604" y="1403604"/>
                </a:lnTo>
                <a:cubicBezTo>
                  <a:pt x="63372" y="1403604"/>
                  <a:pt x="0" y="1340180"/>
                  <a:pt x="0" y="1261948"/>
                </a:cubicBezTo>
                <a:lnTo>
                  <a:pt x="0" y="141605"/>
                </a:lnTo>
              </a:path>
            </a:pathLst>
          </a:custGeom>
          <a:solidFill>
            <a:srgbClr val="FFF2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316479" y="1400555"/>
            <a:ext cx="4151376" cy="1173479"/>
          </a:xfrm>
          <a:custGeom>
            <a:avLst/>
            <a:gdLst>
              <a:gd name="connsiteX0" fmla="*/ 0 w 4151376"/>
              <a:gd name="connsiteY0" fmla="*/ 191388 h 1173479"/>
              <a:gd name="connsiteX1" fmla="*/ 191389 w 4151376"/>
              <a:gd name="connsiteY1" fmla="*/ 0 h 1173479"/>
              <a:gd name="connsiteX2" fmla="*/ 3959986 w 4151376"/>
              <a:gd name="connsiteY2" fmla="*/ 0 h 1173479"/>
              <a:gd name="connsiteX3" fmla="*/ 4151376 w 4151376"/>
              <a:gd name="connsiteY3" fmla="*/ 191388 h 1173479"/>
              <a:gd name="connsiteX4" fmla="*/ 4151376 w 4151376"/>
              <a:gd name="connsiteY4" fmla="*/ 982091 h 1173479"/>
              <a:gd name="connsiteX5" fmla="*/ 3959986 w 4151376"/>
              <a:gd name="connsiteY5" fmla="*/ 1173479 h 1173479"/>
              <a:gd name="connsiteX6" fmla="*/ 191389 w 4151376"/>
              <a:gd name="connsiteY6" fmla="*/ 1173479 h 1173479"/>
              <a:gd name="connsiteX7" fmla="*/ 0 w 4151376"/>
              <a:gd name="connsiteY7" fmla="*/ 982091 h 1173479"/>
              <a:gd name="connsiteX8" fmla="*/ 0 w 4151376"/>
              <a:gd name="connsiteY8" fmla="*/ 191388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51376" h="1173479">
                <a:moveTo>
                  <a:pt x="0" y="191388"/>
                </a:moveTo>
                <a:cubicBezTo>
                  <a:pt x="0" y="85725"/>
                  <a:pt x="85725" y="0"/>
                  <a:pt x="191389" y="0"/>
                </a:cubicBezTo>
                <a:lnTo>
                  <a:pt x="3959986" y="0"/>
                </a:lnTo>
                <a:cubicBezTo>
                  <a:pt x="4065651" y="0"/>
                  <a:pt x="4151376" y="85725"/>
                  <a:pt x="4151376" y="191388"/>
                </a:cubicBezTo>
                <a:lnTo>
                  <a:pt x="4151376" y="982091"/>
                </a:lnTo>
                <a:cubicBezTo>
                  <a:pt x="4151376" y="1087754"/>
                  <a:pt x="4065651" y="1173479"/>
                  <a:pt x="3959986" y="1173479"/>
                </a:cubicBezTo>
                <a:lnTo>
                  <a:pt x="191389" y="1173479"/>
                </a:lnTo>
                <a:cubicBezTo>
                  <a:pt x="85725" y="1173479"/>
                  <a:pt x="0" y="1087754"/>
                  <a:pt x="0" y="982091"/>
                </a:cubicBezTo>
                <a:lnTo>
                  <a:pt x="0" y="19138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97835" y="1632204"/>
            <a:ext cx="1543811" cy="719327"/>
          </a:xfrm>
          <a:custGeom>
            <a:avLst/>
            <a:gdLst>
              <a:gd name="connsiteX0" fmla="*/ 0 w 1543811"/>
              <a:gd name="connsiteY0" fmla="*/ 172847 h 719327"/>
              <a:gd name="connsiteX1" fmla="*/ 172847 w 1543811"/>
              <a:gd name="connsiteY1" fmla="*/ 0 h 719327"/>
              <a:gd name="connsiteX2" fmla="*/ 1370965 w 1543811"/>
              <a:gd name="connsiteY2" fmla="*/ 0 h 719327"/>
              <a:gd name="connsiteX3" fmla="*/ 1543811 w 1543811"/>
              <a:gd name="connsiteY3" fmla="*/ 172847 h 719327"/>
              <a:gd name="connsiteX4" fmla="*/ 1543811 w 1543811"/>
              <a:gd name="connsiteY4" fmla="*/ 546480 h 719327"/>
              <a:gd name="connsiteX5" fmla="*/ 1370965 w 1543811"/>
              <a:gd name="connsiteY5" fmla="*/ 719327 h 719327"/>
              <a:gd name="connsiteX6" fmla="*/ 172847 w 1543811"/>
              <a:gd name="connsiteY6" fmla="*/ 719327 h 719327"/>
              <a:gd name="connsiteX7" fmla="*/ 0 w 1543811"/>
              <a:gd name="connsiteY7" fmla="*/ 546480 h 719327"/>
              <a:gd name="connsiteX8" fmla="*/ 0 w 1543811"/>
              <a:gd name="connsiteY8" fmla="*/ 172847 h 7193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43811" h="719327">
                <a:moveTo>
                  <a:pt x="0" y="172847"/>
                </a:moveTo>
                <a:cubicBezTo>
                  <a:pt x="0" y="77342"/>
                  <a:pt x="77343" y="0"/>
                  <a:pt x="172847" y="0"/>
                </a:cubicBezTo>
                <a:lnTo>
                  <a:pt x="1370965" y="0"/>
                </a:lnTo>
                <a:cubicBezTo>
                  <a:pt x="1466469" y="0"/>
                  <a:pt x="1543811" y="77342"/>
                  <a:pt x="1543811" y="172847"/>
                </a:cubicBezTo>
                <a:lnTo>
                  <a:pt x="1543811" y="546480"/>
                </a:lnTo>
                <a:cubicBezTo>
                  <a:pt x="1543811" y="641985"/>
                  <a:pt x="1466469" y="719327"/>
                  <a:pt x="1370965" y="719327"/>
                </a:cubicBezTo>
                <a:lnTo>
                  <a:pt x="172847" y="719327"/>
                </a:lnTo>
                <a:cubicBezTo>
                  <a:pt x="77343" y="719327"/>
                  <a:pt x="0" y="641985"/>
                  <a:pt x="0" y="546480"/>
                </a:cubicBezTo>
                <a:lnTo>
                  <a:pt x="0" y="17284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315200" y="1400555"/>
            <a:ext cx="1431036" cy="1173479"/>
          </a:xfrm>
          <a:custGeom>
            <a:avLst/>
            <a:gdLst>
              <a:gd name="connsiteX0" fmla="*/ 0 w 1431036"/>
              <a:gd name="connsiteY0" fmla="*/ 210693 h 1173479"/>
              <a:gd name="connsiteX1" fmla="*/ 210693 w 1431036"/>
              <a:gd name="connsiteY1" fmla="*/ 0 h 1173479"/>
              <a:gd name="connsiteX2" fmla="*/ 1220343 w 1431036"/>
              <a:gd name="connsiteY2" fmla="*/ 0 h 1173479"/>
              <a:gd name="connsiteX3" fmla="*/ 1431035 w 1431036"/>
              <a:gd name="connsiteY3" fmla="*/ 210693 h 1173479"/>
              <a:gd name="connsiteX4" fmla="*/ 1431035 w 1431036"/>
              <a:gd name="connsiteY4" fmla="*/ 962786 h 1173479"/>
              <a:gd name="connsiteX5" fmla="*/ 1220343 w 1431036"/>
              <a:gd name="connsiteY5" fmla="*/ 1173479 h 1173479"/>
              <a:gd name="connsiteX6" fmla="*/ 210693 w 1431036"/>
              <a:gd name="connsiteY6" fmla="*/ 1173479 h 1173479"/>
              <a:gd name="connsiteX7" fmla="*/ 0 w 1431036"/>
              <a:gd name="connsiteY7" fmla="*/ 962786 h 1173479"/>
              <a:gd name="connsiteX8" fmla="*/ 0 w 1431036"/>
              <a:gd name="connsiteY8" fmla="*/ 210693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31036" h="1173479">
                <a:moveTo>
                  <a:pt x="0" y="210693"/>
                </a:moveTo>
                <a:cubicBezTo>
                  <a:pt x="0" y="94361"/>
                  <a:pt x="94360" y="0"/>
                  <a:pt x="210693" y="0"/>
                </a:cubicBezTo>
                <a:lnTo>
                  <a:pt x="1220343" y="0"/>
                </a:lnTo>
                <a:cubicBezTo>
                  <a:pt x="1336675" y="0"/>
                  <a:pt x="1431035" y="94361"/>
                  <a:pt x="1431035" y="210693"/>
                </a:cubicBezTo>
                <a:lnTo>
                  <a:pt x="1431035" y="962786"/>
                </a:lnTo>
                <a:cubicBezTo>
                  <a:pt x="1431035" y="1079119"/>
                  <a:pt x="1336675" y="1173479"/>
                  <a:pt x="1220343" y="1173479"/>
                </a:cubicBezTo>
                <a:lnTo>
                  <a:pt x="210693" y="1173479"/>
                </a:lnTo>
                <a:cubicBezTo>
                  <a:pt x="94360" y="1173479"/>
                  <a:pt x="0" y="1079119"/>
                  <a:pt x="0" y="962786"/>
                </a:cubicBezTo>
                <a:lnTo>
                  <a:pt x="0" y="210693"/>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06908" y="1400555"/>
            <a:ext cx="1400556" cy="1173479"/>
          </a:xfrm>
          <a:custGeom>
            <a:avLst/>
            <a:gdLst>
              <a:gd name="connsiteX0" fmla="*/ 0 w 1400556"/>
              <a:gd name="connsiteY0" fmla="*/ 210693 h 1173479"/>
              <a:gd name="connsiteX1" fmla="*/ 210693 w 1400556"/>
              <a:gd name="connsiteY1" fmla="*/ 0 h 1173479"/>
              <a:gd name="connsiteX2" fmla="*/ 1189863 w 1400556"/>
              <a:gd name="connsiteY2" fmla="*/ 0 h 1173479"/>
              <a:gd name="connsiteX3" fmla="*/ 1400556 w 1400556"/>
              <a:gd name="connsiteY3" fmla="*/ 210693 h 1173479"/>
              <a:gd name="connsiteX4" fmla="*/ 1400556 w 1400556"/>
              <a:gd name="connsiteY4" fmla="*/ 962786 h 1173479"/>
              <a:gd name="connsiteX5" fmla="*/ 1189863 w 1400556"/>
              <a:gd name="connsiteY5" fmla="*/ 1173479 h 1173479"/>
              <a:gd name="connsiteX6" fmla="*/ 210693 w 1400556"/>
              <a:gd name="connsiteY6" fmla="*/ 1173479 h 1173479"/>
              <a:gd name="connsiteX7" fmla="*/ 0 w 1400556"/>
              <a:gd name="connsiteY7" fmla="*/ 962786 h 1173479"/>
              <a:gd name="connsiteX8" fmla="*/ 0 w 1400556"/>
              <a:gd name="connsiteY8" fmla="*/ 210693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00556" h="1173479">
                <a:moveTo>
                  <a:pt x="0" y="210693"/>
                </a:moveTo>
                <a:cubicBezTo>
                  <a:pt x="0" y="94361"/>
                  <a:pt x="94335" y="0"/>
                  <a:pt x="210693" y="0"/>
                </a:cubicBezTo>
                <a:lnTo>
                  <a:pt x="1189863" y="0"/>
                </a:lnTo>
                <a:cubicBezTo>
                  <a:pt x="1306194" y="0"/>
                  <a:pt x="1400556" y="94361"/>
                  <a:pt x="1400556" y="210693"/>
                </a:cubicBezTo>
                <a:lnTo>
                  <a:pt x="1400556" y="962786"/>
                </a:lnTo>
                <a:cubicBezTo>
                  <a:pt x="1400556" y="1079119"/>
                  <a:pt x="1306194" y="1173479"/>
                  <a:pt x="1189863" y="1173479"/>
                </a:cubicBezTo>
                <a:lnTo>
                  <a:pt x="210693" y="1173479"/>
                </a:lnTo>
                <a:cubicBezTo>
                  <a:pt x="94335" y="1173479"/>
                  <a:pt x="0" y="1079119"/>
                  <a:pt x="0" y="962786"/>
                </a:cubicBezTo>
                <a:lnTo>
                  <a:pt x="0" y="210693"/>
                </a:lnTo>
              </a:path>
            </a:pathLst>
          </a:custGeom>
          <a:solidFill>
            <a:srgbClr val="2590A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709159" y="1626107"/>
            <a:ext cx="1623060" cy="720852"/>
          </a:xfrm>
          <a:custGeom>
            <a:avLst/>
            <a:gdLst>
              <a:gd name="connsiteX0" fmla="*/ 0 w 1623060"/>
              <a:gd name="connsiteY0" fmla="*/ 173227 h 720852"/>
              <a:gd name="connsiteX1" fmla="*/ 173228 w 1623060"/>
              <a:gd name="connsiteY1" fmla="*/ 0 h 720852"/>
              <a:gd name="connsiteX2" fmla="*/ 1449832 w 1623060"/>
              <a:gd name="connsiteY2" fmla="*/ 0 h 720852"/>
              <a:gd name="connsiteX3" fmla="*/ 1623060 w 1623060"/>
              <a:gd name="connsiteY3" fmla="*/ 173227 h 720852"/>
              <a:gd name="connsiteX4" fmla="*/ 1623060 w 1623060"/>
              <a:gd name="connsiteY4" fmla="*/ 547624 h 720852"/>
              <a:gd name="connsiteX5" fmla="*/ 1449832 w 1623060"/>
              <a:gd name="connsiteY5" fmla="*/ 720852 h 720852"/>
              <a:gd name="connsiteX6" fmla="*/ 173228 w 1623060"/>
              <a:gd name="connsiteY6" fmla="*/ 720852 h 720852"/>
              <a:gd name="connsiteX7" fmla="*/ 0 w 1623060"/>
              <a:gd name="connsiteY7" fmla="*/ 547624 h 720852"/>
              <a:gd name="connsiteX8" fmla="*/ 0 w 1623060"/>
              <a:gd name="connsiteY8" fmla="*/ 173227 h 7208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623060" h="720852">
                <a:moveTo>
                  <a:pt x="0" y="173227"/>
                </a:moveTo>
                <a:cubicBezTo>
                  <a:pt x="0" y="77597"/>
                  <a:pt x="77597" y="0"/>
                  <a:pt x="173228" y="0"/>
                </a:cubicBezTo>
                <a:lnTo>
                  <a:pt x="1449832" y="0"/>
                </a:lnTo>
                <a:cubicBezTo>
                  <a:pt x="1545463" y="0"/>
                  <a:pt x="1623060" y="77597"/>
                  <a:pt x="1623060" y="173227"/>
                </a:cubicBezTo>
                <a:lnTo>
                  <a:pt x="1623060" y="547624"/>
                </a:lnTo>
                <a:cubicBezTo>
                  <a:pt x="1623060" y="643255"/>
                  <a:pt x="1545463" y="720852"/>
                  <a:pt x="1449832" y="720852"/>
                </a:cubicBezTo>
                <a:lnTo>
                  <a:pt x="173228" y="720852"/>
                </a:lnTo>
                <a:cubicBezTo>
                  <a:pt x="77597" y="720852"/>
                  <a:pt x="0" y="643255"/>
                  <a:pt x="0" y="547624"/>
                </a:cubicBezTo>
                <a:lnTo>
                  <a:pt x="0" y="17322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708148" y="3480815"/>
            <a:ext cx="1923287" cy="719328"/>
          </a:xfrm>
          <a:custGeom>
            <a:avLst/>
            <a:gdLst>
              <a:gd name="connsiteX0" fmla="*/ 0 w 1923287"/>
              <a:gd name="connsiteY0" fmla="*/ 172847 h 719328"/>
              <a:gd name="connsiteX1" fmla="*/ 172847 w 1923287"/>
              <a:gd name="connsiteY1" fmla="*/ 0 h 719328"/>
              <a:gd name="connsiteX2" fmla="*/ 1750441 w 1923287"/>
              <a:gd name="connsiteY2" fmla="*/ 0 h 719328"/>
              <a:gd name="connsiteX3" fmla="*/ 1923287 w 1923287"/>
              <a:gd name="connsiteY3" fmla="*/ 172847 h 719328"/>
              <a:gd name="connsiteX4" fmla="*/ 1923287 w 1923287"/>
              <a:gd name="connsiteY4" fmla="*/ 546468 h 719328"/>
              <a:gd name="connsiteX5" fmla="*/ 1750441 w 1923287"/>
              <a:gd name="connsiteY5" fmla="*/ 719328 h 719328"/>
              <a:gd name="connsiteX6" fmla="*/ 172847 w 1923287"/>
              <a:gd name="connsiteY6" fmla="*/ 719328 h 719328"/>
              <a:gd name="connsiteX7" fmla="*/ 0 w 1923287"/>
              <a:gd name="connsiteY7" fmla="*/ 546468 h 719328"/>
              <a:gd name="connsiteX8" fmla="*/ 0 w 1923287"/>
              <a:gd name="connsiteY8" fmla="*/ 172847 h 7193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23287" h="719328">
                <a:moveTo>
                  <a:pt x="0" y="172847"/>
                </a:moveTo>
                <a:cubicBezTo>
                  <a:pt x="0" y="77343"/>
                  <a:pt x="77342" y="0"/>
                  <a:pt x="172847" y="0"/>
                </a:cubicBezTo>
                <a:lnTo>
                  <a:pt x="1750441" y="0"/>
                </a:lnTo>
                <a:cubicBezTo>
                  <a:pt x="1845944" y="0"/>
                  <a:pt x="1923287" y="77343"/>
                  <a:pt x="1923287" y="172847"/>
                </a:cubicBezTo>
                <a:lnTo>
                  <a:pt x="1923287" y="546468"/>
                </a:lnTo>
                <a:cubicBezTo>
                  <a:pt x="1923287" y="641934"/>
                  <a:pt x="1845944" y="719328"/>
                  <a:pt x="1750441" y="719328"/>
                </a:cubicBezTo>
                <a:lnTo>
                  <a:pt x="172847" y="719328"/>
                </a:lnTo>
                <a:cubicBezTo>
                  <a:pt x="77342" y="719328"/>
                  <a:pt x="0" y="641934"/>
                  <a:pt x="0" y="546468"/>
                </a:cubicBezTo>
                <a:lnTo>
                  <a:pt x="0" y="172847"/>
                </a:ln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62500" y="3278123"/>
            <a:ext cx="1543811" cy="1188720"/>
          </a:xfrm>
          <a:custGeom>
            <a:avLst/>
            <a:gdLst>
              <a:gd name="connsiteX0" fmla="*/ 0 w 1543811"/>
              <a:gd name="connsiteY0" fmla="*/ 147320 h 1188720"/>
              <a:gd name="connsiteX1" fmla="*/ 147320 w 1543811"/>
              <a:gd name="connsiteY1" fmla="*/ 0 h 1188720"/>
              <a:gd name="connsiteX2" fmla="*/ 1396491 w 1543811"/>
              <a:gd name="connsiteY2" fmla="*/ 0 h 1188720"/>
              <a:gd name="connsiteX3" fmla="*/ 1543811 w 1543811"/>
              <a:gd name="connsiteY3" fmla="*/ 147320 h 1188720"/>
              <a:gd name="connsiteX4" fmla="*/ 1543811 w 1543811"/>
              <a:gd name="connsiteY4" fmla="*/ 1041374 h 1188720"/>
              <a:gd name="connsiteX5" fmla="*/ 1396491 w 1543811"/>
              <a:gd name="connsiteY5" fmla="*/ 1188720 h 1188720"/>
              <a:gd name="connsiteX6" fmla="*/ 147320 w 1543811"/>
              <a:gd name="connsiteY6" fmla="*/ 1188720 h 1188720"/>
              <a:gd name="connsiteX7" fmla="*/ 0 w 1543811"/>
              <a:gd name="connsiteY7" fmla="*/ 1041374 h 1188720"/>
              <a:gd name="connsiteX8" fmla="*/ 0 w 1543811"/>
              <a:gd name="connsiteY8" fmla="*/ 147320 h 11887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43811" h="1188720">
                <a:moveTo>
                  <a:pt x="0" y="147320"/>
                </a:moveTo>
                <a:cubicBezTo>
                  <a:pt x="0" y="65913"/>
                  <a:pt x="65913" y="0"/>
                  <a:pt x="147320" y="0"/>
                </a:cubicBezTo>
                <a:lnTo>
                  <a:pt x="1396491" y="0"/>
                </a:lnTo>
                <a:cubicBezTo>
                  <a:pt x="1477898" y="0"/>
                  <a:pt x="1543811" y="65913"/>
                  <a:pt x="1543811" y="147320"/>
                </a:cubicBezTo>
                <a:lnTo>
                  <a:pt x="1543811" y="1041374"/>
                </a:lnTo>
                <a:cubicBezTo>
                  <a:pt x="1543811" y="1122756"/>
                  <a:pt x="1477898" y="1188720"/>
                  <a:pt x="1396491" y="1188720"/>
                </a:cubicBezTo>
                <a:lnTo>
                  <a:pt x="147320" y="1188720"/>
                </a:lnTo>
                <a:cubicBezTo>
                  <a:pt x="65913" y="1188720"/>
                  <a:pt x="0" y="1122756"/>
                  <a:pt x="0" y="1041374"/>
                </a:cubicBezTo>
                <a:lnTo>
                  <a:pt x="0" y="14732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752600" y="1828800"/>
            <a:ext cx="927100" cy="368300"/>
          </a:xfrm>
          <a:prstGeom prst="rect">
            <a:avLst/>
          </a:prstGeom>
          <a:noFill/>
        </p:spPr>
      </p:pic>
      <p:pic>
        <p:nvPicPr>
          <p:cNvPr id="14" name="Picture 3"/>
          <p:cNvPicPr>
            <a:picLocks noChangeAspect="1" noChangeArrowheads="1"/>
          </p:cNvPicPr>
          <p:nvPr/>
        </p:nvPicPr>
        <p:blipFill>
          <a:blip r:embed="rId3"/>
          <a:srcRect/>
          <a:stretch>
            <a:fillRect/>
          </a:stretch>
        </p:blipFill>
        <p:spPr bwMode="auto">
          <a:xfrm>
            <a:off x="927100" y="2413000"/>
            <a:ext cx="1625600" cy="1765300"/>
          </a:xfrm>
          <a:prstGeom prst="rect">
            <a:avLst/>
          </a:prstGeom>
          <a:noFill/>
        </p:spPr>
      </p:pic>
      <p:pic>
        <p:nvPicPr>
          <p:cNvPr id="15" name="Picture 3"/>
          <p:cNvPicPr>
            <a:picLocks noChangeAspect="1" noChangeArrowheads="1"/>
          </p:cNvPicPr>
          <p:nvPr/>
        </p:nvPicPr>
        <p:blipFill>
          <a:blip r:embed="rId4"/>
          <a:srcRect/>
          <a:stretch>
            <a:fillRect/>
          </a:stretch>
        </p:blipFill>
        <p:spPr bwMode="auto">
          <a:xfrm>
            <a:off x="444500" y="4800600"/>
            <a:ext cx="1117600" cy="304800"/>
          </a:xfrm>
          <a:prstGeom prst="rect">
            <a:avLst/>
          </a:prstGeom>
          <a:noFill/>
        </p:spPr>
      </p:pic>
      <p:pic>
        <p:nvPicPr>
          <p:cNvPr id="16" name="Picture 3"/>
          <p:cNvPicPr>
            <a:picLocks noChangeAspect="1" noChangeArrowheads="1"/>
          </p:cNvPicPr>
          <p:nvPr/>
        </p:nvPicPr>
        <p:blipFill>
          <a:blip r:embed="rId5"/>
          <a:srcRect/>
          <a:stretch>
            <a:fillRect/>
          </a:stretch>
        </p:blipFill>
        <p:spPr bwMode="auto">
          <a:xfrm>
            <a:off x="2946400" y="2209800"/>
            <a:ext cx="558800" cy="1485900"/>
          </a:xfrm>
          <a:prstGeom prst="rect">
            <a:avLst/>
          </a:prstGeom>
          <a:noFill/>
        </p:spPr>
      </p:pic>
      <p:pic>
        <p:nvPicPr>
          <p:cNvPr id="17" name="Picture 3"/>
          <p:cNvPicPr>
            <a:picLocks noChangeAspect="1" noChangeArrowheads="1"/>
          </p:cNvPicPr>
          <p:nvPr/>
        </p:nvPicPr>
        <p:blipFill>
          <a:blip r:embed="rId6"/>
          <a:srcRect/>
          <a:stretch>
            <a:fillRect/>
          </a:stretch>
        </p:blipFill>
        <p:spPr bwMode="auto">
          <a:xfrm>
            <a:off x="3657600" y="1714500"/>
            <a:ext cx="1219200" cy="1549400"/>
          </a:xfrm>
          <a:prstGeom prst="rect">
            <a:avLst/>
          </a:prstGeom>
          <a:noFill/>
        </p:spPr>
      </p:pic>
      <p:pic>
        <p:nvPicPr>
          <p:cNvPr id="18" name="Picture 3"/>
          <p:cNvPicPr>
            <a:picLocks noChangeAspect="1" noChangeArrowheads="1"/>
          </p:cNvPicPr>
          <p:nvPr/>
        </p:nvPicPr>
        <p:blipFill>
          <a:blip r:embed="rId7"/>
          <a:srcRect/>
          <a:stretch>
            <a:fillRect/>
          </a:stretch>
        </p:blipFill>
        <p:spPr bwMode="auto">
          <a:xfrm>
            <a:off x="6134100" y="1727200"/>
            <a:ext cx="1384300" cy="558800"/>
          </a:xfrm>
          <a:prstGeom prst="rect">
            <a:avLst/>
          </a:prstGeom>
          <a:noFill/>
        </p:spPr>
      </p:pic>
      <p:pic>
        <p:nvPicPr>
          <p:cNvPr id="19" name="Picture 3"/>
          <p:cNvPicPr>
            <a:picLocks noChangeAspect="1" noChangeArrowheads="1"/>
          </p:cNvPicPr>
          <p:nvPr/>
        </p:nvPicPr>
        <p:blipFill>
          <a:blip r:embed="rId8"/>
          <a:srcRect/>
          <a:stretch>
            <a:fillRect/>
          </a:stretch>
        </p:blipFill>
        <p:spPr bwMode="auto">
          <a:xfrm>
            <a:off x="6388100" y="2425700"/>
            <a:ext cx="1828800" cy="17653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0" name="TextBox 1"/>
          <p:cNvSpPr txBox="1"/>
          <p:nvPr/>
        </p:nvSpPr>
        <p:spPr>
          <a:xfrm>
            <a:off x="393700" y="254000"/>
            <a:ext cx="7708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移动广告行业对广告效果和用户生命周期的关注度快速提升，广告投放由粗放式向精准营销迈进</a:t>
            </a:r>
          </a:p>
        </p:txBody>
      </p:sp>
      <p:sp>
        <p:nvSpPr>
          <p:cNvPr id="21" name="TextBox 1"/>
          <p:cNvSpPr txBox="1"/>
          <p:nvPr/>
        </p:nvSpPr>
        <p:spPr>
          <a:xfrm>
            <a:off x="7556500" y="1828800"/>
            <a:ext cx="9652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媒体&amp;SSP</a:t>
            </a:r>
          </a:p>
        </p:txBody>
      </p:sp>
      <p:sp>
        <p:nvSpPr>
          <p:cNvPr id="22" name="TextBox 1"/>
          <p:cNvSpPr txBox="1"/>
          <p:nvPr/>
        </p:nvSpPr>
        <p:spPr>
          <a:xfrm>
            <a:off x="787400" y="1841500"/>
            <a:ext cx="596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广告主</a:t>
            </a:r>
          </a:p>
        </p:txBody>
      </p:sp>
      <p:sp>
        <p:nvSpPr>
          <p:cNvPr id="23" name="TextBox 1"/>
          <p:cNvSpPr txBox="1"/>
          <p:nvPr/>
        </p:nvSpPr>
        <p:spPr>
          <a:xfrm>
            <a:off x="2641600" y="1854200"/>
            <a:ext cx="1181100" cy="254000"/>
          </a:xfrm>
          <a:prstGeom prst="rect">
            <a:avLst/>
          </a:prstGeom>
          <a:noFill/>
        </p:spPr>
        <p:txBody>
          <a:bodyPr wrap="none" lIns="0" tIns="0" rIns="0" rtlCol="0">
            <a:spAutoFit/>
          </a:bodyPr>
          <a:lstStyle/>
          <a:p>
            <a:pPr>
              <a:lnSpc>
                <a:spcPts val="2000"/>
              </a:lnSpc>
              <a:tabLst/>
            </a:pPr>
            <a:r>
              <a:rPr lang="en-US" altLang="zh-CN" sz="1596" b="1" dirty="0" smtClean="0">
                <a:solidFill>
                  <a:srgbClr val="617486"/>
                </a:solidFill>
                <a:latin typeface="Microsoft YaHei UI" pitchFamily="18" charset="0"/>
                <a:cs typeface="Microsoft YaHei UI" pitchFamily="18" charset="0"/>
              </a:rPr>
              <a:t>Mobile</a:t>
            </a:r>
            <a:r>
              <a:rPr lang="en-US" altLang="zh-CN" sz="1596" dirty="0" smtClean="0">
                <a:latin typeface="Times New Roman" pitchFamily="18" charset="0"/>
                <a:cs typeface="Times New Roman" pitchFamily="18" charset="0"/>
              </a:rPr>
              <a:t> </a:t>
            </a:r>
            <a:r>
              <a:rPr lang="en-US" altLang="zh-CN" sz="1596" b="1" dirty="0" smtClean="0">
                <a:solidFill>
                  <a:srgbClr val="617486"/>
                </a:solidFill>
                <a:latin typeface="Microsoft YaHei UI" pitchFamily="18" charset="0"/>
                <a:cs typeface="Microsoft YaHei UI" pitchFamily="18" charset="0"/>
              </a:rPr>
              <a:t>DSP</a:t>
            </a:r>
          </a:p>
        </p:txBody>
      </p:sp>
      <p:sp>
        <p:nvSpPr>
          <p:cNvPr id="24" name="TextBox 1"/>
          <p:cNvSpPr txBox="1"/>
          <p:nvPr/>
        </p:nvSpPr>
        <p:spPr>
          <a:xfrm>
            <a:off x="4876800" y="1701800"/>
            <a:ext cx="1308100" cy="508000"/>
          </a:xfrm>
          <a:prstGeom prst="rect">
            <a:avLst/>
          </a:prstGeom>
          <a:noFill/>
        </p:spPr>
        <p:txBody>
          <a:bodyPr wrap="none" lIns="0" tIns="0" rIns="0" rtlCol="0">
            <a:spAutoFit/>
          </a:bodyPr>
          <a:lstStyle/>
          <a:p>
            <a:pPr>
              <a:lnSpc>
                <a:spcPts val="2000"/>
              </a:lnSpc>
              <a:tabLst>
                <a:tab pos="304800" algn="l"/>
              </a:tabLst>
            </a:pPr>
            <a:r>
              <a:rPr lang="en-US" altLang="zh-CN" dirty="0" smtClean="0"/>
              <a:t>	</a:t>
            </a:r>
            <a:r>
              <a:rPr lang="en-US" altLang="zh-CN" sz="1598" b="1" dirty="0" smtClean="0">
                <a:solidFill>
                  <a:srgbClr val="617486"/>
                </a:solidFill>
                <a:latin typeface="Microsoft YaHei UI" pitchFamily="18" charset="0"/>
                <a:cs typeface="Microsoft YaHei UI" pitchFamily="18" charset="0"/>
              </a:rPr>
              <a:t>Mobile</a:t>
            </a:r>
          </a:p>
          <a:p>
            <a:pPr>
              <a:lnSpc>
                <a:spcPts val="1900"/>
              </a:lnSpc>
              <a:tabLst>
                <a:tab pos="304800" algn="l"/>
              </a:tabLst>
            </a:pPr>
            <a:r>
              <a:rPr lang="en-US" altLang="zh-CN" sz="1596" b="1" dirty="0" smtClean="0">
                <a:solidFill>
                  <a:srgbClr val="617486"/>
                </a:solidFill>
                <a:latin typeface="Microsoft YaHei UI" pitchFamily="18" charset="0"/>
                <a:cs typeface="Microsoft YaHei UI" pitchFamily="18" charset="0"/>
              </a:rPr>
              <a:t>Ad</a:t>
            </a:r>
            <a:r>
              <a:rPr lang="en-US" altLang="zh-CN" sz="1596" dirty="0" smtClean="0">
                <a:latin typeface="Times New Roman" pitchFamily="18" charset="0"/>
                <a:cs typeface="Times New Roman" pitchFamily="18" charset="0"/>
              </a:rPr>
              <a:t> </a:t>
            </a:r>
            <a:r>
              <a:rPr lang="en-US" altLang="zh-CN" sz="1596" b="1" dirty="0" smtClean="0">
                <a:solidFill>
                  <a:srgbClr val="617486"/>
                </a:solidFill>
                <a:latin typeface="Microsoft YaHei UI" pitchFamily="18" charset="0"/>
                <a:cs typeface="Microsoft YaHei UI" pitchFamily="18" charset="0"/>
              </a:rPr>
              <a:t>Exchange</a:t>
            </a:r>
          </a:p>
        </p:txBody>
      </p:sp>
      <p:sp>
        <p:nvSpPr>
          <p:cNvPr id="25" name="TextBox 1"/>
          <p:cNvSpPr txBox="1"/>
          <p:nvPr/>
        </p:nvSpPr>
        <p:spPr>
          <a:xfrm>
            <a:off x="2997200" y="3695700"/>
            <a:ext cx="12700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Mobile</a:t>
            </a:r>
            <a:r>
              <a:rPr lang="en-US" altLang="zh-CN" sz="1596" dirty="0" smtClean="0">
                <a:latin typeface="Times New Roman" pitchFamily="18" charset="0"/>
                <a:cs typeface="Times New Roman" pitchFamily="18" charset="0"/>
              </a:rPr>
              <a:t> </a:t>
            </a:r>
            <a:r>
              <a:rPr lang="en-US" altLang="zh-CN" sz="1596" b="1" dirty="0" smtClean="0">
                <a:solidFill>
                  <a:srgbClr val="FFFFFF"/>
                </a:solidFill>
                <a:latin typeface="Microsoft YaHei UI" pitchFamily="18" charset="0"/>
                <a:cs typeface="Microsoft YaHei UI" pitchFamily="18" charset="0"/>
              </a:rPr>
              <a:t>DMP</a:t>
            </a:r>
          </a:p>
        </p:txBody>
      </p:sp>
      <p:sp>
        <p:nvSpPr>
          <p:cNvPr id="26" name="TextBox 1"/>
          <p:cNvSpPr txBox="1"/>
          <p:nvPr/>
        </p:nvSpPr>
        <p:spPr>
          <a:xfrm>
            <a:off x="6845300" y="3759200"/>
            <a:ext cx="8001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提升收益</a:t>
            </a:r>
          </a:p>
        </p:txBody>
      </p:sp>
      <p:sp>
        <p:nvSpPr>
          <p:cNvPr id="27" name="TextBox 1"/>
          <p:cNvSpPr txBox="1"/>
          <p:nvPr/>
        </p:nvSpPr>
        <p:spPr>
          <a:xfrm>
            <a:off x="1892300" y="1701800"/>
            <a:ext cx="304800" cy="5334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预算</a:t>
            </a:r>
          </a:p>
          <a:p>
            <a:pPr>
              <a:lnSpc>
                <a:spcPts val="1000"/>
              </a:lnSpc>
            </a:pPr>
            <a:endParaRPr lang="en-US" altLang="zh-CN" dirty="0" smtClean="0"/>
          </a:p>
          <a:p>
            <a:pPr>
              <a:lnSpc>
                <a:spcPts val="1600"/>
              </a:lnSpc>
              <a:tabLst/>
            </a:pPr>
            <a:r>
              <a:rPr lang="en-US" altLang="zh-CN" sz="1200" dirty="0" smtClean="0">
                <a:solidFill>
                  <a:srgbClr val="617486"/>
                </a:solidFill>
                <a:latin typeface="Microsoft YaHei UI" pitchFamily="18" charset="0"/>
                <a:cs typeface="Microsoft YaHei UI" pitchFamily="18" charset="0"/>
              </a:rPr>
              <a:t>素材</a:t>
            </a:r>
          </a:p>
        </p:txBody>
      </p:sp>
      <p:sp>
        <p:nvSpPr>
          <p:cNvPr id="28" name="TextBox 1"/>
          <p:cNvSpPr txBox="1"/>
          <p:nvPr/>
        </p:nvSpPr>
        <p:spPr>
          <a:xfrm>
            <a:off x="6578600" y="1600200"/>
            <a:ext cx="609600" cy="723900"/>
          </a:xfrm>
          <a:prstGeom prst="rect">
            <a:avLst/>
          </a:prstGeom>
          <a:noFill/>
        </p:spPr>
        <p:txBody>
          <a:bodyPr wrap="none" lIns="0" tIns="0" rIns="0" rtlCol="0">
            <a:spAutoFit/>
          </a:bodyPr>
          <a:lstStyle/>
          <a:p>
            <a:pPr>
              <a:lnSpc>
                <a:spcPts val="1500"/>
              </a:lnSpc>
              <a:tabLst>
                <a:tab pos="76200" algn="l"/>
              </a:tabLst>
            </a:pPr>
            <a:r>
              <a:rPr lang="en-US" altLang="zh-CN" sz="1200" dirty="0" smtClean="0">
                <a:solidFill>
                  <a:srgbClr val="617486"/>
                </a:solidFill>
                <a:latin typeface="Microsoft YaHei UI" pitchFamily="18" charset="0"/>
                <a:cs typeface="Microsoft YaHei UI" pitchFamily="18" charset="0"/>
              </a:rPr>
              <a:t>展示内容</a:t>
            </a:r>
          </a:p>
          <a:p>
            <a:pPr>
              <a:lnSpc>
                <a:spcPts val="1000"/>
              </a:lnSpc>
            </a:pPr>
            <a:endParaRPr lang="en-US" altLang="zh-CN" dirty="0" smtClean="0"/>
          </a:p>
          <a:p>
            <a:pPr>
              <a:lnSpc>
                <a:spcPts val="1000"/>
              </a:lnSpc>
            </a:pPr>
            <a:endParaRPr lang="en-US" altLang="zh-CN" dirty="0" smtClean="0"/>
          </a:p>
          <a:p>
            <a:pPr>
              <a:lnSpc>
                <a:spcPts val="2200"/>
              </a:lnSpc>
              <a:tabLst>
                <a:tab pos="76200" algn="l"/>
              </a:tabLst>
            </a:pPr>
            <a:r>
              <a:rPr lang="en-US" altLang="zh-CN" dirty="0" smtClean="0"/>
              <a:t>	</a:t>
            </a:r>
            <a:r>
              <a:rPr lang="en-US" altLang="zh-CN" sz="1200" dirty="0" smtClean="0">
                <a:solidFill>
                  <a:srgbClr val="617486"/>
                </a:solidFill>
                <a:latin typeface="Microsoft YaHei UI" pitchFamily="18" charset="0"/>
                <a:cs typeface="Microsoft YaHei UI" pitchFamily="18" charset="0"/>
              </a:rPr>
              <a:t>设备ID</a:t>
            </a:r>
          </a:p>
        </p:txBody>
      </p:sp>
      <p:sp>
        <p:nvSpPr>
          <p:cNvPr id="29" name="TextBox 1"/>
          <p:cNvSpPr txBox="1"/>
          <p:nvPr/>
        </p:nvSpPr>
        <p:spPr>
          <a:xfrm>
            <a:off x="4140200" y="1574800"/>
            <a:ext cx="457200" cy="736600"/>
          </a:xfrm>
          <a:prstGeom prst="rect">
            <a:avLst/>
          </a:prstGeom>
          <a:noFill/>
        </p:spPr>
        <p:txBody>
          <a:bodyPr wrap="none" lIns="0" tIns="0" rIns="0" rtlCol="0">
            <a:spAutoFit/>
          </a:bodyPr>
          <a:lstStyle/>
          <a:p>
            <a:pPr>
              <a:lnSpc>
                <a:spcPts val="1500"/>
              </a:lnSpc>
              <a:tabLst>
                <a:tab pos="63500" algn="l"/>
              </a:tabLst>
            </a:pPr>
            <a:r>
              <a:rPr lang="en-US" altLang="zh-CN" dirty="0" smtClean="0"/>
              <a:t>	</a:t>
            </a:r>
            <a:r>
              <a:rPr lang="en-US" altLang="zh-CN" sz="1200" dirty="0" smtClean="0">
                <a:solidFill>
                  <a:srgbClr val="617486"/>
                </a:solidFill>
                <a:latin typeface="Microsoft YaHei UI" pitchFamily="18" charset="0"/>
                <a:cs typeface="Microsoft YaHei UI" pitchFamily="18" charset="0"/>
              </a:rPr>
              <a:t>竞价</a:t>
            </a:r>
          </a:p>
          <a:p>
            <a:pPr>
              <a:lnSpc>
                <a:spcPts val="1000"/>
              </a:lnSpc>
            </a:pPr>
            <a:endParaRPr lang="en-US" altLang="zh-CN" dirty="0" smtClean="0"/>
          </a:p>
          <a:p>
            <a:pPr>
              <a:lnSpc>
                <a:spcPts val="1000"/>
              </a:lnSpc>
            </a:pPr>
            <a:endParaRPr lang="en-US" altLang="zh-CN" dirty="0" smtClean="0"/>
          </a:p>
          <a:p>
            <a:pPr>
              <a:lnSpc>
                <a:spcPts val="2300"/>
              </a:lnSpc>
              <a:tabLst>
                <a:tab pos="63500" algn="l"/>
              </a:tabLst>
            </a:pPr>
            <a:r>
              <a:rPr lang="en-US" altLang="zh-CN" sz="1200" dirty="0" smtClean="0">
                <a:solidFill>
                  <a:srgbClr val="617486"/>
                </a:solidFill>
                <a:latin typeface="Microsoft YaHei UI" pitchFamily="18" charset="0"/>
                <a:cs typeface="Microsoft YaHei UI" pitchFamily="18" charset="0"/>
              </a:rPr>
              <a:t>设备ID</a:t>
            </a:r>
          </a:p>
        </p:txBody>
      </p:sp>
      <p:sp>
        <p:nvSpPr>
          <p:cNvPr id="30" name="TextBox 1"/>
          <p:cNvSpPr txBox="1"/>
          <p:nvPr/>
        </p:nvSpPr>
        <p:spPr>
          <a:xfrm>
            <a:off x="2882900" y="2590800"/>
            <a:ext cx="152400" cy="5588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设</a:t>
            </a:r>
          </a:p>
          <a:p>
            <a:pPr>
              <a:lnSpc>
                <a:spcPts val="1400"/>
              </a:lnSpc>
              <a:tabLst/>
            </a:pPr>
            <a:r>
              <a:rPr lang="en-US" altLang="zh-CN" sz="1200" dirty="0" smtClean="0">
                <a:solidFill>
                  <a:srgbClr val="617486"/>
                </a:solidFill>
                <a:latin typeface="Microsoft YaHei UI" pitchFamily="18" charset="0"/>
                <a:cs typeface="Microsoft YaHei UI" pitchFamily="18" charset="0"/>
              </a:rPr>
              <a:t>备</a:t>
            </a:r>
          </a:p>
          <a:p>
            <a:pPr>
              <a:lnSpc>
                <a:spcPts val="1400"/>
              </a:lnSpc>
              <a:tabLst/>
            </a:pPr>
            <a:r>
              <a:rPr lang="en-US" altLang="zh-CN" sz="1200" dirty="0" smtClean="0">
                <a:solidFill>
                  <a:srgbClr val="617486"/>
                </a:solidFill>
                <a:latin typeface="Microsoft YaHei UI" pitchFamily="18" charset="0"/>
                <a:cs typeface="Microsoft YaHei UI" pitchFamily="18" charset="0"/>
              </a:rPr>
              <a:t>ID</a:t>
            </a:r>
          </a:p>
        </p:txBody>
      </p:sp>
      <p:sp>
        <p:nvSpPr>
          <p:cNvPr id="31" name="TextBox 1"/>
          <p:cNvSpPr txBox="1"/>
          <p:nvPr/>
        </p:nvSpPr>
        <p:spPr>
          <a:xfrm>
            <a:off x="3403600" y="2501900"/>
            <a:ext cx="152400" cy="736600"/>
          </a:xfrm>
          <a:prstGeom prst="rect">
            <a:avLst/>
          </a:prstGeom>
          <a:noFill/>
        </p:spPr>
        <p:txBody>
          <a:bodyPr wrap="none" lIns="0" tIns="0" rIns="0" rtlCol="0">
            <a:spAutoFit/>
          </a:bodyPr>
          <a:lstStyle/>
          <a:p>
            <a:pPr>
              <a:lnSpc>
                <a:spcPts val="1500"/>
              </a:lnSpc>
              <a:tabLst/>
            </a:pPr>
            <a:r>
              <a:rPr lang="en-US" altLang="zh-CN" sz="1202" dirty="0" smtClean="0">
                <a:solidFill>
                  <a:srgbClr val="617486"/>
                </a:solidFill>
                <a:latin typeface="Microsoft YaHei UI" pitchFamily="18" charset="0"/>
                <a:cs typeface="Microsoft YaHei UI" pitchFamily="18" charset="0"/>
              </a:rPr>
              <a:t>用</a:t>
            </a:r>
          </a:p>
          <a:p>
            <a:pPr>
              <a:lnSpc>
                <a:spcPts val="1400"/>
              </a:lnSpc>
              <a:tabLst/>
            </a:pPr>
            <a:r>
              <a:rPr lang="en-US" altLang="zh-CN" sz="1200" dirty="0" smtClean="0">
                <a:solidFill>
                  <a:srgbClr val="617486"/>
                </a:solidFill>
                <a:latin typeface="Microsoft YaHei UI" pitchFamily="18" charset="0"/>
                <a:cs typeface="Microsoft YaHei UI" pitchFamily="18" charset="0"/>
              </a:rPr>
              <a:t>户</a:t>
            </a:r>
          </a:p>
          <a:p>
            <a:pPr>
              <a:lnSpc>
                <a:spcPts val="1400"/>
              </a:lnSpc>
              <a:tabLst/>
            </a:pPr>
            <a:r>
              <a:rPr lang="en-US" altLang="zh-CN" sz="1200" dirty="0" smtClean="0">
                <a:solidFill>
                  <a:srgbClr val="617486"/>
                </a:solidFill>
                <a:latin typeface="Microsoft YaHei UI" pitchFamily="18" charset="0"/>
                <a:cs typeface="Microsoft YaHei UI" pitchFamily="18" charset="0"/>
              </a:rPr>
              <a:t>画</a:t>
            </a:r>
          </a:p>
          <a:p>
            <a:pPr>
              <a:lnSpc>
                <a:spcPts val="1400"/>
              </a:lnSpc>
              <a:tabLst/>
            </a:pPr>
            <a:r>
              <a:rPr lang="en-US" altLang="zh-CN" sz="1200" dirty="0" smtClean="0">
                <a:solidFill>
                  <a:srgbClr val="617486"/>
                </a:solidFill>
                <a:latin typeface="Microsoft YaHei UI" pitchFamily="18" charset="0"/>
                <a:cs typeface="Microsoft YaHei UI" pitchFamily="18" charset="0"/>
              </a:rPr>
              <a:t>像</a:t>
            </a:r>
          </a:p>
        </p:txBody>
      </p:sp>
      <p:sp>
        <p:nvSpPr>
          <p:cNvPr id="1024" name="TextBox 1"/>
          <p:cNvSpPr txBox="1"/>
          <p:nvPr/>
        </p:nvSpPr>
        <p:spPr>
          <a:xfrm>
            <a:off x="4559300" y="2806700"/>
            <a:ext cx="8001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指导投放</a:t>
            </a:r>
          </a:p>
        </p:txBody>
      </p:sp>
      <p:sp>
        <p:nvSpPr>
          <p:cNvPr id="1025" name="TextBox 1"/>
          <p:cNvSpPr txBox="1"/>
          <p:nvPr/>
        </p:nvSpPr>
        <p:spPr>
          <a:xfrm>
            <a:off x="1397000" y="3746500"/>
            <a:ext cx="812800" cy="635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降低成本</a:t>
            </a:r>
          </a:p>
          <a:p>
            <a:pPr>
              <a:lnSpc>
                <a:spcPts val="2900"/>
              </a:lnSpc>
              <a:tabLst/>
            </a:pPr>
            <a:r>
              <a:rPr lang="en-US" altLang="zh-CN" sz="1596" b="1" dirty="0" smtClean="0">
                <a:solidFill>
                  <a:srgbClr val="FF6600"/>
                </a:solidFill>
                <a:latin typeface="Microsoft YaHei UI" pitchFamily="18" charset="0"/>
                <a:cs typeface="Microsoft YaHei UI" pitchFamily="18" charset="0"/>
              </a:rPr>
              <a:t>提高效果</a:t>
            </a:r>
          </a:p>
        </p:txBody>
      </p:sp>
      <p:sp>
        <p:nvSpPr>
          <p:cNvPr id="1026" name="TextBox 1"/>
          <p:cNvSpPr txBox="1"/>
          <p:nvPr/>
        </p:nvSpPr>
        <p:spPr>
          <a:xfrm>
            <a:off x="4991100" y="3340100"/>
            <a:ext cx="50800" cy="1079500"/>
          </a:xfrm>
          <a:prstGeom prst="rect">
            <a:avLst/>
          </a:prstGeom>
          <a:noFill/>
        </p:spPr>
        <p:txBody>
          <a:bodyPr wrap="none" lIns="0" tIns="0" rIns="0" rtlCol="0">
            <a:spAutoFit/>
          </a:bodyPr>
          <a:lstStyle/>
          <a:p>
            <a:pPr>
              <a:lnSpc>
                <a:spcPts val="13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p:txBody>
      </p:sp>
      <p:sp>
        <p:nvSpPr>
          <p:cNvPr id="1028" name="TextBox 1"/>
          <p:cNvSpPr txBox="1"/>
          <p:nvPr/>
        </p:nvSpPr>
        <p:spPr>
          <a:xfrm>
            <a:off x="5168900" y="3314700"/>
            <a:ext cx="609600" cy="11049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人口属性</a:t>
            </a:r>
          </a:p>
          <a:p>
            <a:pPr>
              <a:lnSpc>
                <a:spcPts val="1400"/>
              </a:lnSpc>
              <a:tabLst/>
            </a:pPr>
            <a:r>
              <a:rPr lang="en-US" altLang="zh-CN" sz="1200" dirty="0" smtClean="0">
                <a:solidFill>
                  <a:srgbClr val="617486"/>
                </a:solidFill>
                <a:latin typeface="Microsoft YaHei UI" pitchFamily="18" charset="0"/>
                <a:cs typeface="Microsoft YaHei UI" pitchFamily="18" charset="0"/>
              </a:rPr>
              <a:t>应用兴趣</a:t>
            </a:r>
          </a:p>
          <a:p>
            <a:pPr>
              <a:lnSpc>
                <a:spcPts val="1400"/>
              </a:lnSpc>
              <a:tabLst/>
            </a:pPr>
            <a:r>
              <a:rPr lang="en-US" altLang="zh-CN" sz="1200" dirty="0" smtClean="0">
                <a:solidFill>
                  <a:srgbClr val="617486"/>
                </a:solidFill>
                <a:latin typeface="Microsoft YaHei UI" pitchFamily="18" charset="0"/>
                <a:cs typeface="Microsoft YaHei UI" pitchFamily="18" charset="0"/>
              </a:rPr>
              <a:t>生活形态</a:t>
            </a:r>
          </a:p>
          <a:p>
            <a:pPr>
              <a:lnSpc>
                <a:spcPts val="1400"/>
              </a:lnSpc>
              <a:tabLst/>
            </a:pPr>
            <a:r>
              <a:rPr lang="en-US" altLang="zh-CN" sz="1200" dirty="0" smtClean="0">
                <a:solidFill>
                  <a:srgbClr val="617486"/>
                </a:solidFill>
                <a:latin typeface="Microsoft YaHei UI" pitchFamily="18" charset="0"/>
                <a:cs typeface="Microsoft YaHei UI" pitchFamily="18" charset="0"/>
              </a:rPr>
              <a:t>消费偏好</a:t>
            </a:r>
          </a:p>
          <a:p>
            <a:pPr>
              <a:lnSpc>
                <a:spcPts val="1400"/>
              </a:lnSpc>
              <a:tabLst/>
            </a:pPr>
            <a:r>
              <a:rPr lang="en-US" altLang="zh-CN" sz="1200" dirty="0" smtClean="0">
                <a:solidFill>
                  <a:srgbClr val="617486"/>
                </a:solidFill>
                <a:latin typeface="Microsoft YaHei UI" pitchFamily="18" charset="0"/>
                <a:cs typeface="Microsoft YaHei UI" pitchFamily="18" charset="0"/>
              </a:rPr>
              <a:t>付费能力</a:t>
            </a:r>
          </a:p>
          <a:p>
            <a:pPr>
              <a:lnSpc>
                <a:spcPts val="1400"/>
              </a:lnSpc>
              <a:tabLst/>
            </a:pPr>
            <a:r>
              <a:rPr lang="en-US" altLang="zh-CN" sz="1200" dirty="0" smtClean="0">
                <a:solidFill>
                  <a:srgbClr val="617486"/>
                </a:solidFill>
                <a:latin typeface="Microsoft YaHei UI" pitchFamily="18" charset="0"/>
                <a:cs typeface="Microsoft YaHei UI" pitchFamily="18" charset="0"/>
              </a:rPr>
              <a:t>……</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2" name="TextBox 1"/>
          <p:cNvSpPr txBox="1"/>
          <p:nvPr/>
        </p:nvSpPr>
        <p:spPr>
          <a:xfrm>
            <a:off x="584200" y="3276600"/>
            <a:ext cx="317500" cy="736600"/>
          </a:xfrm>
          <a:prstGeom prst="rect">
            <a:avLst/>
          </a:prstGeom>
          <a:noFill/>
        </p:spPr>
        <p:txBody>
          <a:bodyPr wrap="none" lIns="0" tIns="0" rIns="0" rtlCol="0">
            <a:spAutoFit/>
          </a:bodyPr>
          <a:lstStyle/>
          <a:p>
            <a:pPr>
              <a:lnSpc>
                <a:spcPts val="15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a:t>
            </a:r>
            <a:r>
              <a:rPr lang="en-US" altLang="zh-CN" sz="1200" b="1" dirty="0" smtClean="0">
                <a:solidFill>
                  <a:srgbClr val="FFFFFF"/>
                </a:solidFill>
                <a:latin typeface="Microsoft YaHei UI" pitchFamily="18" charset="0"/>
                <a:cs typeface="Microsoft YaHei UI" pitchFamily="18" charset="0"/>
              </a:rPr>
              <a:t>月</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1200" b="1" dirty="0" smtClean="0">
                <a:solidFill>
                  <a:srgbClr val="FFFFFF"/>
                </a:solidFill>
                <a:latin typeface="Times New Roman" pitchFamily="18" charset="0"/>
                <a:cs typeface="Times New Roman" pitchFamily="18" charset="0"/>
              </a:rPr>
              <a:t>12</a:t>
            </a:r>
            <a:r>
              <a:rPr lang="en-US" altLang="zh-CN" sz="1200" b="1" dirty="0" smtClean="0">
                <a:solidFill>
                  <a:srgbClr val="FFFFFF"/>
                </a:solidFill>
                <a:latin typeface="Microsoft YaHei UI" pitchFamily="18" charset="0"/>
                <a:cs typeface="Microsoft YaHei UI" pitchFamily="18" charset="0"/>
              </a:rPr>
              <a:t>月</a:t>
            </a:r>
          </a:p>
        </p:txBody>
      </p:sp>
      <p:sp>
        <p:nvSpPr>
          <p:cNvPr id="3" name="TextBox 1"/>
          <p:cNvSpPr txBox="1"/>
          <p:nvPr/>
        </p:nvSpPr>
        <p:spPr>
          <a:xfrm>
            <a:off x="1333500" y="3314700"/>
            <a:ext cx="5715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58.8%</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64C448"/>
                </a:solidFill>
                <a:latin typeface="Times New Roman" pitchFamily="18" charset="0"/>
                <a:cs typeface="Times New Roman" pitchFamily="18" charset="0"/>
              </a:rPr>
              <a:t>41.2%</a:t>
            </a:r>
          </a:p>
        </p:txBody>
      </p:sp>
      <p:sp>
        <p:nvSpPr>
          <p:cNvPr id="4" name="TextBox 1"/>
          <p:cNvSpPr txBox="1"/>
          <p:nvPr/>
        </p:nvSpPr>
        <p:spPr>
          <a:xfrm>
            <a:off x="2425700" y="3314700"/>
            <a:ext cx="571500" cy="723900"/>
          </a:xfrm>
          <a:prstGeom prst="rect">
            <a:avLst/>
          </a:prstGeom>
          <a:noFill/>
        </p:spPr>
        <p:txBody>
          <a:bodyPr wrap="none" lIns="0" tIns="0" rIns="0" rtlCol="0">
            <a:spAutoFit/>
          </a:bodyPr>
          <a:lstStyle/>
          <a:p>
            <a:pPr>
              <a:lnSpc>
                <a:spcPts val="1400"/>
              </a:lnSpc>
              <a:tabLst>
                <a:tab pos="50800" algn="l"/>
              </a:tabLst>
            </a:pPr>
            <a:r>
              <a:rPr lang="en-US" altLang="zh-CN" dirty="0" smtClean="0"/>
              <a:t>	</a:t>
            </a:r>
            <a:r>
              <a:rPr lang="en-US" altLang="zh-CN" sz="1596" b="1" dirty="0" smtClean="0">
                <a:solidFill>
                  <a:srgbClr val="8087A4"/>
                </a:solidFill>
                <a:latin typeface="Times New Roman" pitchFamily="18" charset="0"/>
                <a:cs typeface="Times New Roman" pitchFamily="18" charset="0"/>
              </a:rPr>
              <a:t>6.5%</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1596" b="1" dirty="0" smtClean="0">
                <a:solidFill>
                  <a:srgbClr val="FF0000"/>
                </a:solidFill>
                <a:latin typeface="Times New Roman" pitchFamily="18" charset="0"/>
                <a:cs typeface="Times New Roman" pitchFamily="18" charset="0"/>
              </a:rPr>
              <a:t>24.1%</a:t>
            </a:r>
          </a:p>
        </p:txBody>
      </p:sp>
      <p:sp>
        <p:nvSpPr>
          <p:cNvPr id="5" name="TextBox 1"/>
          <p:cNvSpPr txBox="1"/>
          <p:nvPr/>
        </p:nvSpPr>
        <p:spPr>
          <a:xfrm>
            <a:off x="3505200" y="3314700"/>
            <a:ext cx="571500" cy="723900"/>
          </a:xfrm>
          <a:prstGeom prst="rect">
            <a:avLst/>
          </a:prstGeom>
          <a:noFill/>
        </p:spPr>
        <p:txBody>
          <a:bodyPr wrap="none" lIns="0" tIns="0" rIns="0" rtlCol="0">
            <a:spAutoFit/>
          </a:bodyPr>
          <a:lstStyle/>
          <a:p>
            <a:pPr>
              <a:lnSpc>
                <a:spcPts val="1400"/>
              </a:lnSpc>
              <a:tabLst>
                <a:tab pos="63500" algn="l"/>
              </a:tabLst>
            </a:pPr>
            <a:r>
              <a:rPr lang="en-US" altLang="zh-CN" dirty="0" smtClean="0"/>
              <a:t>	</a:t>
            </a:r>
            <a:r>
              <a:rPr lang="en-US" altLang="zh-CN" sz="1596" b="1" dirty="0" smtClean="0">
                <a:solidFill>
                  <a:srgbClr val="8087A4"/>
                </a:solidFill>
                <a:latin typeface="Times New Roman" pitchFamily="18" charset="0"/>
                <a:cs typeface="Times New Roman" pitchFamily="18" charset="0"/>
              </a:rPr>
              <a:t>5.9%</a:t>
            </a:r>
          </a:p>
          <a:p>
            <a:pPr>
              <a:lnSpc>
                <a:spcPts val="1000"/>
              </a:lnSpc>
            </a:pPr>
            <a:endParaRPr lang="en-US" altLang="zh-CN" dirty="0" smtClean="0"/>
          </a:p>
          <a:p>
            <a:pPr>
              <a:lnSpc>
                <a:spcPts val="1000"/>
              </a:lnSpc>
            </a:pPr>
            <a:endParaRPr lang="en-US" altLang="zh-CN" dirty="0" smtClean="0"/>
          </a:p>
          <a:p>
            <a:pPr>
              <a:lnSpc>
                <a:spcPts val="2200"/>
              </a:lnSpc>
              <a:tabLst>
                <a:tab pos="63500" algn="l"/>
              </a:tabLst>
            </a:pPr>
            <a:r>
              <a:rPr lang="en-US" altLang="zh-CN" sz="1596" b="1" dirty="0" smtClean="0">
                <a:solidFill>
                  <a:srgbClr val="FF0000"/>
                </a:solidFill>
                <a:latin typeface="Times New Roman" pitchFamily="18" charset="0"/>
                <a:cs typeface="Times New Roman" pitchFamily="18" charset="0"/>
              </a:rPr>
              <a:t>15.2%</a:t>
            </a:r>
          </a:p>
        </p:txBody>
      </p:sp>
      <p:sp>
        <p:nvSpPr>
          <p:cNvPr id="6" name="TextBox 1"/>
          <p:cNvSpPr txBox="1"/>
          <p:nvPr/>
        </p:nvSpPr>
        <p:spPr>
          <a:xfrm>
            <a:off x="4610100" y="3314700"/>
            <a:ext cx="558800" cy="723900"/>
          </a:xfrm>
          <a:prstGeom prst="rect">
            <a:avLst/>
          </a:prstGeom>
          <a:noFill/>
        </p:spPr>
        <p:txBody>
          <a:bodyPr wrap="none" lIns="0" tIns="0" rIns="0" rtlCol="0">
            <a:spAutoFit/>
          </a:bodyPr>
          <a:lstStyle/>
          <a:p>
            <a:pPr>
              <a:lnSpc>
                <a:spcPts val="1400"/>
              </a:lnSpc>
              <a:tabLst>
                <a:tab pos="50800" algn="l"/>
              </a:tabLst>
            </a:pPr>
            <a:r>
              <a:rPr lang="en-US" altLang="zh-CN" sz="1596" b="1" dirty="0" smtClean="0">
                <a:solidFill>
                  <a:srgbClr val="8087A4"/>
                </a:solidFill>
                <a:latin typeface="Times New Roman" pitchFamily="18" charset="0"/>
                <a:cs typeface="Times New Roman" pitchFamily="18" charset="0"/>
              </a:rPr>
              <a:t>11.1%</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1596" b="1" dirty="0" smtClean="0">
                <a:solidFill>
                  <a:srgbClr val="64C448"/>
                </a:solidFill>
                <a:latin typeface="Times New Roman" pitchFamily="18" charset="0"/>
                <a:cs typeface="Times New Roman" pitchFamily="18" charset="0"/>
              </a:rPr>
              <a:t>5.4%</a:t>
            </a:r>
          </a:p>
        </p:txBody>
      </p:sp>
      <p:sp>
        <p:nvSpPr>
          <p:cNvPr id="7" name="TextBox 1"/>
          <p:cNvSpPr txBox="1"/>
          <p:nvPr/>
        </p:nvSpPr>
        <p:spPr>
          <a:xfrm>
            <a:off x="57531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4.1%</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FF0000"/>
                </a:solidFill>
                <a:latin typeface="Times New Roman" pitchFamily="18" charset="0"/>
                <a:cs typeface="Times New Roman" pitchFamily="18" charset="0"/>
              </a:rPr>
              <a:t>4.7%</a:t>
            </a:r>
          </a:p>
        </p:txBody>
      </p:sp>
      <p:sp>
        <p:nvSpPr>
          <p:cNvPr id="8" name="TextBox 1"/>
          <p:cNvSpPr txBox="1"/>
          <p:nvPr/>
        </p:nvSpPr>
        <p:spPr>
          <a:xfrm>
            <a:off x="68453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8.5%</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64C448"/>
                </a:solidFill>
                <a:latin typeface="Times New Roman" pitchFamily="18" charset="0"/>
                <a:cs typeface="Times New Roman" pitchFamily="18" charset="0"/>
              </a:rPr>
              <a:t>3.3%</a:t>
            </a:r>
          </a:p>
        </p:txBody>
      </p:sp>
      <p:sp>
        <p:nvSpPr>
          <p:cNvPr id="9" name="TextBox 1"/>
          <p:cNvSpPr txBox="1"/>
          <p:nvPr/>
        </p:nvSpPr>
        <p:spPr>
          <a:xfrm>
            <a:off x="79375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1.4%</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FF0000"/>
                </a:solidFill>
                <a:latin typeface="Times New Roman" pitchFamily="18" charset="0"/>
                <a:cs typeface="Times New Roman" pitchFamily="18" charset="0"/>
              </a:rPr>
              <a:t>2.5%</a:t>
            </a:r>
          </a:p>
        </p:txBody>
      </p:sp>
      <p:sp>
        <p:nvSpPr>
          <p:cNvPr id="10" name="TextBox 1"/>
          <p:cNvSpPr txBox="1"/>
          <p:nvPr/>
        </p:nvSpPr>
        <p:spPr>
          <a:xfrm>
            <a:off x="12573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休闲游戏</a:t>
            </a:r>
          </a:p>
        </p:txBody>
      </p:sp>
      <p:sp>
        <p:nvSpPr>
          <p:cNvPr id="11" name="TextBox 1"/>
          <p:cNvSpPr txBox="1"/>
          <p:nvPr/>
        </p:nvSpPr>
        <p:spPr>
          <a:xfrm>
            <a:off x="23368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角色扮演</a:t>
            </a:r>
          </a:p>
        </p:txBody>
      </p:sp>
      <p:sp>
        <p:nvSpPr>
          <p:cNvPr id="12" name="TextBox 1"/>
          <p:cNvSpPr txBox="1"/>
          <p:nvPr/>
        </p:nvSpPr>
        <p:spPr>
          <a:xfrm>
            <a:off x="56134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棋牌游戏</a:t>
            </a:r>
          </a:p>
        </p:txBody>
      </p:sp>
      <p:sp>
        <p:nvSpPr>
          <p:cNvPr id="13" name="TextBox 1"/>
          <p:cNvSpPr txBox="1"/>
          <p:nvPr/>
        </p:nvSpPr>
        <p:spPr>
          <a:xfrm>
            <a:off x="4508500" y="26035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桌面游戏</a:t>
            </a:r>
          </a:p>
        </p:txBody>
      </p:sp>
      <p:sp>
        <p:nvSpPr>
          <p:cNvPr id="14" name="TextBox 1"/>
          <p:cNvSpPr txBox="1"/>
          <p:nvPr/>
        </p:nvSpPr>
        <p:spPr>
          <a:xfrm>
            <a:off x="6705600" y="2603500"/>
            <a:ext cx="711200" cy="228600"/>
          </a:xfrm>
          <a:prstGeom prst="rect">
            <a:avLst/>
          </a:prstGeom>
          <a:noFill/>
        </p:spPr>
        <p:txBody>
          <a:bodyPr wrap="none" lIns="0" tIns="0" rIns="0" rtlCol="0">
            <a:spAutoFit/>
          </a:bodyPr>
          <a:lstStyle/>
          <a:p>
            <a:pPr>
              <a:lnSpc>
                <a:spcPts val="1800"/>
              </a:lnSpc>
              <a:tabLst/>
            </a:pPr>
            <a:r>
              <a:rPr lang="en-US" altLang="zh-CN" sz="1406" b="1" dirty="0" smtClean="0">
                <a:solidFill>
                  <a:srgbClr val="144DB1"/>
                </a:solidFill>
                <a:latin typeface="Microsoft YaHei UI" pitchFamily="18" charset="0"/>
                <a:cs typeface="Microsoft YaHei UI" pitchFamily="18" charset="0"/>
              </a:rPr>
              <a:t>策略游戏</a:t>
            </a:r>
          </a:p>
        </p:txBody>
      </p:sp>
      <p:sp>
        <p:nvSpPr>
          <p:cNvPr id="15" name="TextBox 1"/>
          <p:cNvSpPr txBox="1"/>
          <p:nvPr/>
        </p:nvSpPr>
        <p:spPr>
          <a:xfrm>
            <a:off x="77978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动作游戏</a:t>
            </a:r>
          </a:p>
        </p:txBody>
      </p:sp>
      <p:sp>
        <p:nvSpPr>
          <p:cNvPr id="16" name="TextBox 1"/>
          <p:cNvSpPr txBox="1"/>
          <p:nvPr/>
        </p:nvSpPr>
        <p:spPr>
          <a:xfrm>
            <a:off x="34163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卡牌战斗</a:t>
            </a:r>
          </a:p>
        </p:txBody>
      </p:sp>
      <p:sp>
        <p:nvSpPr>
          <p:cNvPr id="1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8" name="TextBox 1"/>
          <p:cNvSpPr txBox="1"/>
          <p:nvPr/>
        </p:nvSpPr>
        <p:spPr>
          <a:xfrm>
            <a:off x="393700" y="254000"/>
            <a:ext cx="5664200" cy="11938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游戏行业休闲手游用户份额下降，中重度手游迎来春天</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2616200" algn="l"/>
              </a:tabLst>
            </a:pPr>
            <a:r>
              <a:rPr lang="en-US" altLang="zh-CN" dirty="0" smtClean="0"/>
              <a:t>		</a:t>
            </a:r>
            <a:r>
              <a:rPr lang="en-US" altLang="zh-CN" sz="1202" b="1" dirty="0" smtClean="0">
                <a:solidFill>
                  <a:srgbClr val="585E79"/>
                </a:solidFill>
                <a:latin typeface="Microsoft YaHei UI" pitchFamily="18" charset="0"/>
                <a:cs typeface="Microsoft YaHei UI" pitchFamily="18" charset="0"/>
              </a:rPr>
              <a:t>2014年1-12月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不同移动游戏类型用户数占比</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745236" y="1327403"/>
            <a:ext cx="286511" cy="2988564"/>
          </a:xfrm>
          <a:custGeom>
            <a:avLst/>
            <a:gdLst>
              <a:gd name="connsiteX0" fmla="*/ 0 w 286511"/>
              <a:gd name="connsiteY0" fmla="*/ 2845308 h 2988564"/>
              <a:gd name="connsiteX1" fmla="*/ 71627 w 286511"/>
              <a:gd name="connsiteY1" fmla="*/ 2845308 h 2988564"/>
              <a:gd name="connsiteX2" fmla="*/ 71627 w 286511"/>
              <a:gd name="connsiteY2" fmla="*/ 0 h 2988564"/>
              <a:gd name="connsiteX3" fmla="*/ 214883 w 286511"/>
              <a:gd name="connsiteY3" fmla="*/ 0 h 2988564"/>
              <a:gd name="connsiteX4" fmla="*/ 214883 w 286511"/>
              <a:gd name="connsiteY4" fmla="*/ 2845308 h 2988564"/>
              <a:gd name="connsiteX5" fmla="*/ 286511 w 286511"/>
              <a:gd name="connsiteY5" fmla="*/ 2845308 h 2988564"/>
              <a:gd name="connsiteX6" fmla="*/ 143255 w 286511"/>
              <a:gd name="connsiteY6" fmla="*/ 2988563 h 2988564"/>
              <a:gd name="connsiteX7" fmla="*/ 0 w 286511"/>
              <a:gd name="connsiteY7" fmla="*/ 2845308 h 29885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86511" h="2988564">
                <a:moveTo>
                  <a:pt x="0" y="2845308"/>
                </a:moveTo>
                <a:lnTo>
                  <a:pt x="71627" y="2845308"/>
                </a:lnTo>
                <a:lnTo>
                  <a:pt x="71627" y="0"/>
                </a:lnTo>
                <a:lnTo>
                  <a:pt x="214883" y="0"/>
                </a:lnTo>
                <a:lnTo>
                  <a:pt x="214883" y="2845308"/>
                </a:lnTo>
                <a:lnTo>
                  <a:pt x="286511" y="2845308"/>
                </a:lnTo>
                <a:lnTo>
                  <a:pt x="143255" y="2988563"/>
                </a:lnTo>
                <a:lnTo>
                  <a:pt x="0" y="284530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39852" y="1543811"/>
            <a:ext cx="1074419" cy="441960"/>
          </a:xfrm>
          <a:custGeom>
            <a:avLst/>
            <a:gdLst>
              <a:gd name="connsiteX0" fmla="*/ 0 w 1074419"/>
              <a:gd name="connsiteY0" fmla="*/ 73660 h 441960"/>
              <a:gd name="connsiteX1" fmla="*/ 73660 w 1074419"/>
              <a:gd name="connsiteY1" fmla="*/ 0 h 441960"/>
              <a:gd name="connsiteX2" fmla="*/ 1000759 w 1074419"/>
              <a:gd name="connsiteY2" fmla="*/ 0 h 441960"/>
              <a:gd name="connsiteX3" fmla="*/ 1074420 w 1074419"/>
              <a:gd name="connsiteY3" fmla="*/ 73660 h 441960"/>
              <a:gd name="connsiteX4" fmla="*/ 1074420 w 1074419"/>
              <a:gd name="connsiteY4" fmla="*/ 368300 h 441960"/>
              <a:gd name="connsiteX5" fmla="*/ 1000759 w 1074419"/>
              <a:gd name="connsiteY5" fmla="*/ 441960 h 441960"/>
              <a:gd name="connsiteX6" fmla="*/ 73660 w 1074419"/>
              <a:gd name="connsiteY6" fmla="*/ 441960 h 441960"/>
              <a:gd name="connsiteX7" fmla="*/ 0 w 1074419"/>
              <a:gd name="connsiteY7" fmla="*/ 368300 h 441960"/>
              <a:gd name="connsiteX8" fmla="*/ 0 w 1074419"/>
              <a:gd name="connsiteY8" fmla="*/ 73660 h 4419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1960">
                <a:moveTo>
                  <a:pt x="0" y="73660"/>
                </a:moveTo>
                <a:cubicBezTo>
                  <a:pt x="0" y="33020"/>
                  <a:pt x="32981" y="0"/>
                  <a:pt x="73660" y="0"/>
                </a:cubicBezTo>
                <a:lnTo>
                  <a:pt x="1000759" y="0"/>
                </a:lnTo>
                <a:cubicBezTo>
                  <a:pt x="1041400" y="0"/>
                  <a:pt x="1074420" y="33020"/>
                  <a:pt x="1074420" y="73660"/>
                </a:cubicBezTo>
                <a:lnTo>
                  <a:pt x="1074420" y="368300"/>
                </a:lnTo>
                <a:cubicBezTo>
                  <a:pt x="1074420" y="408939"/>
                  <a:pt x="1041400" y="441960"/>
                  <a:pt x="1000759" y="441960"/>
                </a:cubicBezTo>
                <a:lnTo>
                  <a:pt x="73660" y="441960"/>
                </a:lnTo>
                <a:cubicBezTo>
                  <a:pt x="32981" y="441960"/>
                  <a:pt x="0" y="408939"/>
                  <a:pt x="0" y="368300"/>
                </a:cubicBezTo>
                <a:lnTo>
                  <a:pt x="0" y="7366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33502" y="1537461"/>
            <a:ext cx="1087119" cy="454660"/>
          </a:xfrm>
          <a:custGeom>
            <a:avLst/>
            <a:gdLst>
              <a:gd name="connsiteX0" fmla="*/ 6350 w 1087119"/>
              <a:gd name="connsiteY0" fmla="*/ 80010 h 454660"/>
              <a:gd name="connsiteX1" fmla="*/ 80010 w 1087119"/>
              <a:gd name="connsiteY1" fmla="*/ 6350 h 454660"/>
              <a:gd name="connsiteX2" fmla="*/ 1007109 w 1087119"/>
              <a:gd name="connsiteY2" fmla="*/ 6350 h 454660"/>
              <a:gd name="connsiteX3" fmla="*/ 1080770 w 1087119"/>
              <a:gd name="connsiteY3" fmla="*/ 80010 h 454660"/>
              <a:gd name="connsiteX4" fmla="*/ 1080770 w 1087119"/>
              <a:gd name="connsiteY4" fmla="*/ 374650 h 454660"/>
              <a:gd name="connsiteX5" fmla="*/ 1007109 w 1087119"/>
              <a:gd name="connsiteY5" fmla="*/ 448310 h 454660"/>
              <a:gd name="connsiteX6" fmla="*/ 80010 w 1087119"/>
              <a:gd name="connsiteY6" fmla="*/ 448310 h 454660"/>
              <a:gd name="connsiteX7" fmla="*/ 6350 w 1087119"/>
              <a:gd name="connsiteY7" fmla="*/ 374650 h 454660"/>
              <a:gd name="connsiteX8" fmla="*/ 6350 w 1087119"/>
              <a:gd name="connsiteY8" fmla="*/ 80010 h 4546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4660">
                <a:moveTo>
                  <a:pt x="6350" y="80010"/>
                </a:moveTo>
                <a:cubicBezTo>
                  <a:pt x="6350" y="39370"/>
                  <a:pt x="39331" y="6350"/>
                  <a:pt x="80010" y="6350"/>
                </a:cubicBezTo>
                <a:lnTo>
                  <a:pt x="1007109" y="6350"/>
                </a:lnTo>
                <a:cubicBezTo>
                  <a:pt x="1047750" y="6350"/>
                  <a:pt x="1080770" y="39370"/>
                  <a:pt x="1080770" y="80010"/>
                </a:cubicBezTo>
                <a:lnTo>
                  <a:pt x="1080770" y="374650"/>
                </a:lnTo>
                <a:cubicBezTo>
                  <a:pt x="1080770" y="415289"/>
                  <a:pt x="1047750" y="448310"/>
                  <a:pt x="1007109" y="448310"/>
                </a:cubicBezTo>
                <a:lnTo>
                  <a:pt x="80010" y="448310"/>
                </a:lnTo>
                <a:cubicBezTo>
                  <a:pt x="39331" y="448310"/>
                  <a:pt x="6350" y="415289"/>
                  <a:pt x="6350" y="374650"/>
                </a:cubicBezTo>
                <a:lnTo>
                  <a:pt x="6350" y="80010"/>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39852" y="2634995"/>
            <a:ext cx="1074419" cy="441960"/>
          </a:xfrm>
          <a:custGeom>
            <a:avLst/>
            <a:gdLst>
              <a:gd name="connsiteX0" fmla="*/ 0 w 1074419"/>
              <a:gd name="connsiteY0" fmla="*/ 73660 h 441960"/>
              <a:gd name="connsiteX1" fmla="*/ 73660 w 1074419"/>
              <a:gd name="connsiteY1" fmla="*/ 0 h 441960"/>
              <a:gd name="connsiteX2" fmla="*/ 1000759 w 1074419"/>
              <a:gd name="connsiteY2" fmla="*/ 0 h 441960"/>
              <a:gd name="connsiteX3" fmla="*/ 1074420 w 1074419"/>
              <a:gd name="connsiteY3" fmla="*/ 73660 h 441960"/>
              <a:gd name="connsiteX4" fmla="*/ 1074420 w 1074419"/>
              <a:gd name="connsiteY4" fmla="*/ 368300 h 441960"/>
              <a:gd name="connsiteX5" fmla="*/ 1000759 w 1074419"/>
              <a:gd name="connsiteY5" fmla="*/ 441960 h 441960"/>
              <a:gd name="connsiteX6" fmla="*/ 73660 w 1074419"/>
              <a:gd name="connsiteY6" fmla="*/ 441960 h 441960"/>
              <a:gd name="connsiteX7" fmla="*/ 0 w 1074419"/>
              <a:gd name="connsiteY7" fmla="*/ 368300 h 441960"/>
              <a:gd name="connsiteX8" fmla="*/ 0 w 1074419"/>
              <a:gd name="connsiteY8" fmla="*/ 73660 h 4419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1960">
                <a:moveTo>
                  <a:pt x="0" y="73660"/>
                </a:moveTo>
                <a:cubicBezTo>
                  <a:pt x="0" y="33020"/>
                  <a:pt x="32981" y="0"/>
                  <a:pt x="73660" y="0"/>
                </a:cubicBezTo>
                <a:lnTo>
                  <a:pt x="1000759" y="0"/>
                </a:lnTo>
                <a:cubicBezTo>
                  <a:pt x="1041400" y="0"/>
                  <a:pt x="1074420" y="33020"/>
                  <a:pt x="1074420" y="73660"/>
                </a:cubicBezTo>
                <a:lnTo>
                  <a:pt x="1074420" y="368300"/>
                </a:lnTo>
                <a:cubicBezTo>
                  <a:pt x="1074420" y="408939"/>
                  <a:pt x="1041400" y="441960"/>
                  <a:pt x="1000759" y="441960"/>
                </a:cubicBezTo>
                <a:lnTo>
                  <a:pt x="73660" y="441960"/>
                </a:lnTo>
                <a:cubicBezTo>
                  <a:pt x="32981" y="441960"/>
                  <a:pt x="0" y="408939"/>
                  <a:pt x="0" y="368300"/>
                </a:cubicBezTo>
                <a:lnTo>
                  <a:pt x="0" y="7366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33502" y="2628645"/>
            <a:ext cx="1087119" cy="454660"/>
          </a:xfrm>
          <a:custGeom>
            <a:avLst/>
            <a:gdLst>
              <a:gd name="connsiteX0" fmla="*/ 6350 w 1087119"/>
              <a:gd name="connsiteY0" fmla="*/ 80010 h 454660"/>
              <a:gd name="connsiteX1" fmla="*/ 80010 w 1087119"/>
              <a:gd name="connsiteY1" fmla="*/ 6350 h 454660"/>
              <a:gd name="connsiteX2" fmla="*/ 1007109 w 1087119"/>
              <a:gd name="connsiteY2" fmla="*/ 6350 h 454660"/>
              <a:gd name="connsiteX3" fmla="*/ 1080770 w 1087119"/>
              <a:gd name="connsiteY3" fmla="*/ 80010 h 454660"/>
              <a:gd name="connsiteX4" fmla="*/ 1080770 w 1087119"/>
              <a:gd name="connsiteY4" fmla="*/ 374650 h 454660"/>
              <a:gd name="connsiteX5" fmla="*/ 1007109 w 1087119"/>
              <a:gd name="connsiteY5" fmla="*/ 448310 h 454660"/>
              <a:gd name="connsiteX6" fmla="*/ 80010 w 1087119"/>
              <a:gd name="connsiteY6" fmla="*/ 448310 h 454660"/>
              <a:gd name="connsiteX7" fmla="*/ 6350 w 1087119"/>
              <a:gd name="connsiteY7" fmla="*/ 374650 h 454660"/>
              <a:gd name="connsiteX8" fmla="*/ 6350 w 1087119"/>
              <a:gd name="connsiteY8" fmla="*/ 80010 h 4546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4660">
                <a:moveTo>
                  <a:pt x="6350" y="80010"/>
                </a:moveTo>
                <a:cubicBezTo>
                  <a:pt x="6350" y="39370"/>
                  <a:pt x="39331" y="6350"/>
                  <a:pt x="80010" y="6350"/>
                </a:cubicBezTo>
                <a:lnTo>
                  <a:pt x="1007109" y="6350"/>
                </a:lnTo>
                <a:cubicBezTo>
                  <a:pt x="1047750" y="6350"/>
                  <a:pt x="1080770" y="39370"/>
                  <a:pt x="1080770" y="80010"/>
                </a:cubicBezTo>
                <a:lnTo>
                  <a:pt x="1080770" y="374650"/>
                </a:lnTo>
                <a:cubicBezTo>
                  <a:pt x="1080770" y="415289"/>
                  <a:pt x="1047750" y="448310"/>
                  <a:pt x="1007109" y="448310"/>
                </a:cubicBezTo>
                <a:lnTo>
                  <a:pt x="80010" y="448310"/>
                </a:lnTo>
                <a:cubicBezTo>
                  <a:pt x="39331" y="448310"/>
                  <a:pt x="6350" y="415289"/>
                  <a:pt x="6350" y="374650"/>
                </a:cubicBezTo>
                <a:lnTo>
                  <a:pt x="6350" y="80010"/>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30708" y="3649979"/>
            <a:ext cx="1074419" cy="443484"/>
          </a:xfrm>
          <a:custGeom>
            <a:avLst/>
            <a:gdLst>
              <a:gd name="connsiteX0" fmla="*/ 0 w 1074419"/>
              <a:gd name="connsiteY0" fmla="*/ 73914 h 443484"/>
              <a:gd name="connsiteX1" fmla="*/ 73913 w 1074419"/>
              <a:gd name="connsiteY1" fmla="*/ 0 h 443484"/>
              <a:gd name="connsiteX2" fmla="*/ 1000505 w 1074419"/>
              <a:gd name="connsiteY2" fmla="*/ 0 h 443484"/>
              <a:gd name="connsiteX3" fmla="*/ 1074419 w 1074419"/>
              <a:gd name="connsiteY3" fmla="*/ 73914 h 443484"/>
              <a:gd name="connsiteX4" fmla="*/ 1074419 w 1074419"/>
              <a:gd name="connsiteY4" fmla="*/ 369570 h 443484"/>
              <a:gd name="connsiteX5" fmla="*/ 1000505 w 1074419"/>
              <a:gd name="connsiteY5" fmla="*/ 443484 h 443484"/>
              <a:gd name="connsiteX6" fmla="*/ 73913 w 1074419"/>
              <a:gd name="connsiteY6" fmla="*/ 443484 h 443484"/>
              <a:gd name="connsiteX7" fmla="*/ 0 w 1074419"/>
              <a:gd name="connsiteY7" fmla="*/ 369570 h 443484"/>
              <a:gd name="connsiteX8" fmla="*/ 0 w 1074419"/>
              <a:gd name="connsiteY8" fmla="*/ 73914 h 4434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3484">
                <a:moveTo>
                  <a:pt x="0" y="73914"/>
                </a:moveTo>
                <a:cubicBezTo>
                  <a:pt x="0" y="33147"/>
                  <a:pt x="33096" y="0"/>
                  <a:pt x="73913" y="0"/>
                </a:cubicBezTo>
                <a:lnTo>
                  <a:pt x="1000505" y="0"/>
                </a:lnTo>
                <a:cubicBezTo>
                  <a:pt x="1041272" y="0"/>
                  <a:pt x="1074419" y="33147"/>
                  <a:pt x="1074419" y="73914"/>
                </a:cubicBezTo>
                <a:lnTo>
                  <a:pt x="1074419" y="369570"/>
                </a:lnTo>
                <a:cubicBezTo>
                  <a:pt x="1074419" y="410387"/>
                  <a:pt x="1041272" y="443484"/>
                  <a:pt x="1000505" y="443484"/>
                </a:cubicBezTo>
                <a:lnTo>
                  <a:pt x="73913" y="443484"/>
                </a:lnTo>
                <a:cubicBezTo>
                  <a:pt x="33096" y="443484"/>
                  <a:pt x="0" y="410387"/>
                  <a:pt x="0" y="369570"/>
                </a:cubicBezTo>
                <a:lnTo>
                  <a:pt x="0" y="7391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24358" y="3643629"/>
            <a:ext cx="1087119" cy="456184"/>
          </a:xfrm>
          <a:custGeom>
            <a:avLst/>
            <a:gdLst>
              <a:gd name="connsiteX0" fmla="*/ 6350 w 1087119"/>
              <a:gd name="connsiteY0" fmla="*/ 80264 h 456184"/>
              <a:gd name="connsiteX1" fmla="*/ 80263 w 1087119"/>
              <a:gd name="connsiteY1" fmla="*/ 6350 h 456184"/>
              <a:gd name="connsiteX2" fmla="*/ 1006855 w 1087119"/>
              <a:gd name="connsiteY2" fmla="*/ 6350 h 456184"/>
              <a:gd name="connsiteX3" fmla="*/ 1080769 w 1087119"/>
              <a:gd name="connsiteY3" fmla="*/ 80264 h 456184"/>
              <a:gd name="connsiteX4" fmla="*/ 1080769 w 1087119"/>
              <a:gd name="connsiteY4" fmla="*/ 375920 h 456184"/>
              <a:gd name="connsiteX5" fmla="*/ 1006855 w 1087119"/>
              <a:gd name="connsiteY5" fmla="*/ 449834 h 456184"/>
              <a:gd name="connsiteX6" fmla="*/ 80263 w 1087119"/>
              <a:gd name="connsiteY6" fmla="*/ 449834 h 456184"/>
              <a:gd name="connsiteX7" fmla="*/ 6350 w 1087119"/>
              <a:gd name="connsiteY7" fmla="*/ 375920 h 456184"/>
              <a:gd name="connsiteX8" fmla="*/ 6350 w 1087119"/>
              <a:gd name="connsiteY8" fmla="*/ 80264 h 4561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6184">
                <a:moveTo>
                  <a:pt x="6350" y="80264"/>
                </a:moveTo>
                <a:cubicBezTo>
                  <a:pt x="6350" y="39497"/>
                  <a:pt x="39446" y="6350"/>
                  <a:pt x="80263" y="6350"/>
                </a:cubicBezTo>
                <a:lnTo>
                  <a:pt x="1006855" y="6350"/>
                </a:lnTo>
                <a:cubicBezTo>
                  <a:pt x="1047622" y="6350"/>
                  <a:pt x="1080769" y="39497"/>
                  <a:pt x="1080769" y="80264"/>
                </a:cubicBezTo>
                <a:lnTo>
                  <a:pt x="1080769" y="375920"/>
                </a:lnTo>
                <a:cubicBezTo>
                  <a:pt x="1080769" y="416737"/>
                  <a:pt x="1047622" y="449834"/>
                  <a:pt x="1006855" y="449834"/>
                </a:cubicBezTo>
                <a:lnTo>
                  <a:pt x="80263" y="449834"/>
                </a:lnTo>
                <a:cubicBezTo>
                  <a:pt x="39446" y="449834"/>
                  <a:pt x="6350" y="416737"/>
                  <a:pt x="6350" y="375920"/>
                </a:cubicBezTo>
                <a:lnTo>
                  <a:pt x="6350" y="80264"/>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591055" y="1222247"/>
            <a:ext cx="6841236" cy="1085088"/>
          </a:xfrm>
          <a:custGeom>
            <a:avLst/>
            <a:gdLst>
              <a:gd name="connsiteX0" fmla="*/ 0 w 6841236"/>
              <a:gd name="connsiteY0" fmla="*/ 180848 h 1085088"/>
              <a:gd name="connsiteX1" fmla="*/ 180848 w 6841236"/>
              <a:gd name="connsiteY1" fmla="*/ 0 h 1085088"/>
              <a:gd name="connsiteX2" fmla="*/ 6660387 w 6841236"/>
              <a:gd name="connsiteY2" fmla="*/ 0 h 1085088"/>
              <a:gd name="connsiteX3" fmla="*/ 6841236 w 6841236"/>
              <a:gd name="connsiteY3" fmla="*/ 180848 h 1085088"/>
              <a:gd name="connsiteX4" fmla="*/ 6841236 w 6841236"/>
              <a:gd name="connsiteY4" fmla="*/ 904240 h 1085088"/>
              <a:gd name="connsiteX5" fmla="*/ 6660387 w 6841236"/>
              <a:gd name="connsiteY5" fmla="*/ 1085087 h 1085088"/>
              <a:gd name="connsiteX6" fmla="*/ 180848 w 6841236"/>
              <a:gd name="connsiteY6" fmla="*/ 1085087 h 1085088"/>
              <a:gd name="connsiteX7" fmla="*/ 0 w 6841236"/>
              <a:gd name="connsiteY7" fmla="*/ 904240 h 1085088"/>
              <a:gd name="connsiteX8" fmla="*/ 0 w 6841236"/>
              <a:gd name="connsiteY8" fmla="*/ 180848 h 10850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1085088">
                <a:moveTo>
                  <a:pt x="0" y="180848"/>
                </a:moveTo>
                <a:cubicBezTo>
                  <a:pt x="0" y="81026"/>
                  <a:pt x="81026" y="0"/>
                  <a:pt x="180848" y="0"/>
                </a:cubicBezTo>
                <a:lnTo>
                  <a:pt x="6660387" y="0"/>
                </a:lnTo>
                <a:cubicBezTo>
                  <a:pt x="6760210" y="0"/>
                  <a:pt x="6841236" y="81026"/>
                  <a:pt x="6841236" y="180848"/>
                </a:cubicBezTo>
                <a:lnTo>
                  <a:pt x="6841236" y="904240"/>
                </a:lnTo>
                <a:cubicBezTo>
                  <a:pt x="6841236" y="1004062"/>
                  <a:pt x="6760210" y="1085087"/>
                  <a:pt x="6660387" y="1085087"/>
                </a:cubicBezTo>
                <a:lnTo>
                  <a:pt x="180848" y="1085087"/>
                </a:lnTo>
                <a:cubicBezTo>
                  <a:pt x="81026" y="1085087"/>
                  <a:pt x="0" y="1004062"/>
                  <a:pt x="0" y="904240"/>
                </a:cubicBezTo>
                <a:lnTo>
                  <a:pt x="0" y="1808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591055" y="2388107"/>
            <a:ext cx="6841236" cy="935736"/>
          </a:xfrm>
          <a:custGeom>
            <a:avLst/>
            <a:gdLst>
              <a:gd name="connsiteX0" fmla="*/ 0 w 6841236"/>
              <a:gd name="connsiteY0" fmla="*/ 155956 h 935736"/>
              <a:gd name="connsiteX1" fmla="*/ 155955 w 6841236"/>
              <a:gd name="connsiteY1" fmla="*/ 0 h 935736"/>
              <a:gd name="connsiteX2" fmla="*/ 6685279 w 6841236"/>
              <a:gd name="connsiteY2" fmla="*/ 0 h 935736"/>
              <a:gd name="connsiteX3" fmla="*/ 6841236 w 6841236"/>
              <a:gd name="connsiteY3" fmla="*/ 155956 h 935736"/>
              <a:gd name="connsiteX4" fmla="*/ 6841236 w 6841236"/>
              <a:gd name="connsiteY4" fmla="*/ 779780 h 935736"/>
              <a:gd name="connsiteX5" fmla="*/ 6685279 w 6841236"/>
              <a:gd name="connsiteY5" fmla="*/ 935736 h 935736"/>
              <a:gd name="connsiteX6" fmla="*/ 155955 w 6841236"/>
              <a:gd name="connsiteY6" fmla="*/ 935736 h 935736"/>
              <a:gd name="connsiteX7" fmla="*/ 0 w 6841236"/>
              <a:gd name="connsiteY7" fmla="*/ 779780 h 935736"/>
              <a:gd name="connsiteX8" fmla="*/ 0 w 6841236"/>
              <a:gd name="connsiteY8" fmla="*/ 155956 h 935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935736">
                <a:moveTo>
                  <a:pt x="0" y="155956"/>
                </a:moveTo>
                <a:cubicBezTo>
                  <a:pt x="0" y="69850"/>
                  <a:pt x="69850" y="0"/>
                  <a:pt x="155955" y="0"/>
                </a:cubicBezTo>
                <a:lnTo>
                  <a:pt x="6685279" y="0"/>
                </a:lnTo>
                <a:cubicBezTo>
                  <a:pt x="6771386" y="0"/>
                  <a:pt x="6841236" y="69850"/>
                  <a:pt x="6841236" y="155956"/>
                </a:cubicBezTo>
                <a:lnTo>
                  <a:pt x="6841236" y="779780"/>
                </a:lnTo>
                <a:cubicBezTo>
                  <a:pt x="6841236" y="865886"/>
                  <a:pt x="6771386" y="935736"/>
                  <a:pt x="6685279" y="935736"/>
                </a:cubicBezTo>
                <a:lnTo>
                  <a:pt x="155955" y="935736"/>
                </a:lnTo>
                <a:cubicBezTo>
                  <a:pt x="69850" y="935736"/>
                  <a:pt x="0" y="865886"/>
                  <a:pt x="0" y="779780"/>
                </a:cubicBezTo>
                <a:lnTo>
                  <a:pt x="0" y="15595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591055" y="3403091"/>
            <a:ext cx="6841236" cy="937260"/>
          </a:xfrm>
          <a:custGeom>
            <a:avLst/>
            <a:gdLst>
              <a:gd name="connsiteX0" fmla="*/ 0 w 6841236"/>
              <a:gd name="connsiteY0" fmla="*/ 156210 h 937260"/>
              <a:gd name="connsiteX1" fmla="*/ 156210 w 6841236"/>
              <a:gd name="connsiteY1" fmla="*/ 0 h 937260"/>
              <a:gd name="connsiteX2" fmla="*/ 6685025 w 6841236"/>
              <a:gd name="connsiteY2" fmla="*/ 0 h 937260"/>
              <a:gd name="connsiteX3" fmla="*/ 6841236 w 6841236"/>
              <a:gd name="connsiteY3" fmla="*/ 156210 h 937260"/>
              <a:gd name="connsiteX4" fmla="*/ 6841236 w 6841236"/>
              <a:gd name="connsiteY4" fmla="*/ 781050 h 937260"/>
              <a:gd name="connsiteX5" fmla="*/ 6685025 w 6841236"/>
              <a:gd name="connsiteY5" fmla="*/ 937260 h 937260"/>
              <a:gd name="connsiteX6" fmla="*/ 156210 w 6841236"/>
              <a:gd name="connsiteY6" fmla="*/ 937260 h 937260"/>
              <a:gd name="connsiteX7" fmla="*/ 0 w 6841236"/>
              <a:gd name="connsiteY7" fmla="*/ 781050 h 937260"/>
              <a:gd name="connsiteX8" fmla="*/ 0 w 6841236"/>
              <a:gd name="connsiteY8" fmla="*/ 156210 h 937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937260">
                <a:moveTo>
                  <a:pt x="0" y="156210"/>
                </a:moveTo>
                <a:cubicBezTo>
                  <a:pt x="0" y="69977"/>
                  <a:pt x="69976" y="0"/>
                  <a:pt x="156210" y="0"/>
                </a:cubicBezTo>
                <a:lnTo>
                  <a:pt x="6685025" y="0"/>
                </a:lnTo>
                <a:cubicBezTo>
                  <a:pt x="6771259" y="0"/>
                  <a:pt x="6841236" y="69977"/>
                  <a:pt x="6841236" y="156210"/>
                </a:cubicBezTo>
                <a:lnTo>
                  <a:pt x="6841236" y="781050"/>
                </a:lnTo>
                <a:cubicBezTo>
                  <a:pt x="6841236" y="867321"/>
                  <a:pt x="6771259" y="937260"/>
                  <a:pt x="6685025" y="937260"/>
                </a:cubicBezTo>
                <a:lnTo>
                  <a:pt x="156210" y="937260"/>
                </a:lnTo>
                <a:cubicBezTo>
                  <a:pt x="69976" y="937260"/>
                  <a:pt x="0" y="867321"/>
                  <a:pt x="0" y="781050"/>
                </a:cubicBezTo>
                <a:lnTo>
                  <a:pt x="0" y="15621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402080" y="1752600"/>
            <a:ext cx="202311" cy="51815"/>
          </a:xfrm>
          <a:custGeom>
            <a:avLst/>
            <a:gdLst>
              <a:gd name="connsiteX0" fmla="*/ 12953 w 202311"/>
              <a:gd name="connsiteY0" fmla="*/ 12954 h 51815"/>
              <a:gd name="connsiteX1" fmla="*/ 189356 w 202311"/>
              <a:gd name="connsiteY1" fmla="*/ 12954 h 51815"/>
            </a:gdLst>
            <a:ahLst/>
            <a:cxnLst>
              <a:cxn ang="0">
                <a:pos x="connsiteX0" y="connsiteY0"/>
              </a:cxn>
              <a:cxn ang="1">
                <a:pos x="connsiteX1" y="connsiteY1"/>
              </a:cxn>
            </a:cxnLst>
            <a:rect l="l" t="t" r="r" b="b"/>
            <a:pathLst>
              <a:path w="202311" h="51815">
                <a:moveTo>
                  <a:pt x="12953" y="12954"/>
                </a:moveTo>
                <a:lnTo>
                  <a:pt x="189356" y="12954"/>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1402080" y="2843783"/>
            <a:ext cx="202311" cy="51815"/>
          </a:xfrm>
          <a:custGeom>
            <a:avLst/>
            <a:gdLst>
              <a:gd name="connsiteX0" fmla="*/ 12953 w 202311"/>
              <a:gd name="connsiteY0" fmla="*/ 12954 h 51815"/>
              <a:gd name="connsiteX1" fmla="*/ 189356 w 202311"/>
              <a:gd name="connsiteY1" fmla="*/ 12954 h 51815"/>
            </a:gdLst>
            <a:ahLst/>
            <a:cxnLst>
              <a:cxn ang="0">
                <a:pos x="connsiteX0" y="connsiteY0"/>
              </a:cxn>
              <a:cxn ang="1">
                <a:pos x="connsiteX1" y="connsiteY1"/>
              </a:cxn>
            </a:cxnLst>
            <a:rect l="l" t="t" r="r" b="b"/>
            <a:pathLst>
              <a:path w="202311" h="51815">
                <a:moveTo>
                  <a:pt x="12953" y="12954"/>
                </a:moveTo>
                <a:lnTo>
                  <a:pt x="189356" y="12954"/>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1392936" y="3858767"/>
            <a:ext cx="211327" cy="51815"/>
          </a:xfrm>
          <a:custGeom>
            <a:avLst/>
            <a:gdLst>
              <a:gd name="connsiteX0" fmla="*/ 12953 w 211327"/>
              <a:gd name="connsiteY0" fmla="*/ 12953 h 51815"/>
              <a:gd name="connsiteX1" fmla="*/ 198374 w 211327"/>
              <a:gd name="connsiteY1" fmla="*/ 12953 h 51815"/>
            </a:gdLst>
            <a:ahLst/>
            <a:cxnLst>
              <a:cxn ang="0">
                <a:pos x="connsiteX0" y="connsiteY0"/>
              </a:cxn>
              <a:cxn ang="1">
                <a:pos x="connsiteX1" y="connsiteY1"/>
              </a:cxn>
            </a:cxnLst>
            <a:rect l="l" t="t" r="r" b="b"/>
            <a:pathLst>
              <a:path w="211327" h="51815">
                <a:moveTo>
                  <a:pt x="12953" y="12953"/>
                </a:moveTo>
                <a:lnTo>
                  <a:pt x="198374" y="12953"/>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19" name="Picture 3"/>
          <p:cNvPicPr>
            <a:picLocks noChangeAspect="1" noChangeArrowheads="1"/>
          </p:cNvPicPr>
          <p:nvPr/>
        </p:nvPicPr>
        <p:blipFill>
          <a:blip r:embed="rId3"/>
          <a:srcRect/>
          <a:stretch>
            <a:fillRect/>
          </a:stretch>
        </p:blipFill>
        <p:spPr bwMode="auto">
          <a:xfrm>
            <a:off x="1917700" y="1549400"/>
            <a:ext cx="482600" cy="495300"/>
          </a:xfrm>
          <a:prstGeom prst="rect">
            <a:avLst/>
          </a:prstGeom>
          <a:noFill/>
        </p:spPr>
      </p:pic>
      <p:pic>
        <p:nvPicPr>
          <p:cNvPr id="20" name="Picture 3"/>
          <p:cNvPicPr>
            <a:picLocks noChangeAspect="1" noChangeArrowheads="1"/>
          </p:cNvPicPr>
          <p:nvPr/>
        </p:nvPicPr>
        <p:blipFill>
          <a:blip r:embed="rId4"/>
          <a:srcRect/>
          <a:stretch>
            <a:fillRect/>
          </a:stretch>
        </p:blipFill>
        <p:spPr bwMode="auto">
          <a:xfrm>
            <a:off x="3898900" y="1549400"/>
            <a:ext cx="609600" cy="546100"/>
          </a:xfrm>
          <a:prstGeom prst="rect">
            <a:avLst/>
          </a:prstGeom>
          <a:noFill/>
        </p:spPr>
      </p:pic>
      <p:pic>
        <p:nvPicPr>
          <p:cNvPr id="21" name="Picture 3"/>
          <p:cNvPicPr>
            <a:picLocks noChangeAspect="1" noChangeArrowheads="1"/>
          </p:cNvPicPr>
          <p:nvPr/>
        </p:nvPicPr>
        <p:blipFill>
          <a:blip r:embed="rId5"/>
          <a:srcRect/>
          <a:stretch>
            <a:fillRect/>
          </a:stretch>
        </p:blipFill>
        <p:spPr bwMode="auto">
          <a:xfrm>
            <a:off x="6248400" y="1625600"/>
            <a:ext cx="355600" cy="3302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数据来源：行业公开信息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2" name="TextBox 1"/>
          <p:cNvSpPr txBox="1"/>
          <p:nvPr/>
        </p:nvSpPr>
        <p:spPr>
          <a:xfrm>
            <a:off x="457200" y="1663700"/>
            <a:ext cx="825500" cy="190500"/>
          </a:xfrm>
          <a:prstGeom prst="rect">
            <a:avLst/>
          </a:prstGeom>
          <a:noFill/>
        </p:spPr>
        <p:txBody>
          <a:bodyPr wrap="none" lIns="0" tIns="0" rIns="0" rtlCol="0">
            <a:spAutoFit/>
          </a:bodyPr>
          <a:lstStyle/>
          <a:p>
            <a:pPr>
              <a:lnSpc>
                <a:spcPts val="1500"/>
              </a:lnSpc>
              <a:tabLst/>
            </a:pPr>
            <a:r>
              <a:rPr lang="en-US" altLang="zh-CN" sz="1200" b="1" dirty="0" smtClean="0">
                <a:solidFill>
                  <a:srgbClr val="8087A4"/>
                </a:solidFill>
                <a:latin typeface="Microsoft YaHei UI" pitchFamily="18" charset="0"/>
                <a:cs typeface="Microsoft YaHei UI" pitchFamily="18" charset="0"/>
              </a:rPr>
              <a:t>2014上半年</a:t>
            </a:r>
          </a:p>
        </p:txBody>
      </p:sp>
      <p:sp>
        <p:nvSpPr>
          <p:cNvPr id="23" name="TextBox 1"/>
          <p:cNvSpPr txBox="1"/>
          <p:nvPr/>
        </p:nvSpPr>
        <p:spPr>
          <a:xfrm>
            <a:off x="431800" y="2743200"/>
            <a:ext cx="838200" cy="1206500"/>
          </a:xfrm>
          <a:prstGeom prst="rect">
            <a:avLst/>
          </a:prstGeom>
          <a:noFill/>
        </p:spPr>
        <p:txBody>
          <a:bodyPr wrap="none" lIns="0" tIns="0" rIns="0" rtlCol="0">
            <a:spAutoFit/>
          </a:bodyPr>
          <a:lstStyle/>
          <a:p>
            <a:pPr>
              <a:lnSpc>
                <a:spcPts val="1500"/>
              </a:lnSpc>
              <a:tabLst/>
            </a:pPr>
            <a:r>
              <a:rPr lang="en-US" altLang="zh-CN" sz="1200" b="1" dirty="0" smtClean="0">
                <a:solidFill>
                  <a:srgbClr val="8087A4"/>
                </a:solidFill>
                <a:latin typeface="Microsoft YaHei UI" pitchFamily="18" charset="0"/>
                <a:cs typeface="Microsoft YaHei UI" pitchFamily="18" charset="0"/>
              </a:rPr>
              <a:t>2014下半年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pPr>
            <a:r>
              <a:rPr lang="en-US" altLang="zh-CN" sz="1200" b="1" dirty="0" smtClean="0">
                <a:solidFill>
                  <a:srgbClr val="8087A4"/>
                </a:solidFill>
                <a:latin typeface="Microsoft YaHei UI" pitchFamily="18" charset="0"/>
                <a:cs typeface="Microsoft YaHei UI" pitchFamily="18" charset="0"/>
              </a:rPr>
              <a:t>2015年……</a:t>
            </a:r>
          </a:p>
        </p:txBody>
      </p:sp>
      <p:sp>
        <p:nvSpPr>
          <p:cNvPr id="24" name="TextBox 1"/>
          <p:cNvSpPr txBox="1"/>
          <p:nvPr/>
        </p:nvSpPr>
        <p:spPr>
          <a:xfrm>
            <a:off x="393700" y="254000"/>
            <a:ext cx="5041900" cy="1244600"/>
          </a:xfrm>
          <a:prstGeom prst="rect">
            <a:avLst/>
          </a:prstGeom>
          <a:noFill/>
        </p:spPr>
        <p:txBody>
          <a:bodyPr wrap="none" lIns="0" tIns="0" rIns="0" rtlCol="0">
            <a:spAutoFit/>
          </a:bodyPr>
          <a:lstStyle/>
          <a:p>
            <a:pPr>
              <a:lnSpc>
                <a:spcPts val="1400"/>
              </a:lnSpc>
              <a:tabLst>
                <a:tab pos="241300" algn="l"/>
                <a:tab pos="1384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1384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互联网金融增势趋于理性，传统金融企业迎来移动端发展机遇</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1384300" algn="l"/>
              </a:tabLst>
            </a:pPr>
            <a:r>
              <a:rPr lang="en-US" altLang="zh-CN" dirty="0" smtClean="0"/>
              <a:t>		</a:t>
            </a:r>
            <a:r>
              <a:rPr lang="en-US" altLang="zh-CN" sz="1403" b="1" dirty="0" smtClean="0">
                <a:solidFill>
                  <a:srgbClr val="E46C0A"/>
                </a:solidFill>
                <a:latin typeface="Microsoft YaHei UI" pitchFamily="18" charset="0"/>
                <a:cs typeface="Microsoft YaHei UI" pitchFamily="18" charset="0"/>
              </a:rPr>
              <a:t>互联网金融增长迅猛，BAT纷纷布局</a:t>
            </a:r>
          </a:p>
        </p:txBody>
      </p:sp>
      <p:sp>
        <p:nvSpPr>
          <p:cNvPr id="25" name="TextBox 1"/>
          <p:cNvSpPr txBox="1"/>
          <p:nvPr/>
        </p:nvSpPr>
        <p:spPr>
          <a:xfrm>
            <a:off x="1778000" y="2489200"/>
            <a:ext cx="1955800" cy="228600"/>
          </a:xfrm>
          <a:prstGeom prst="rect">
            <a:avLst/>
          </a:prstGeom>
          <a:noFill/>
        </p:spPr>
        <p:txBody>
          <a:bodyPr wrap="none" lIns="0" tIns="0" rIns="0" rtlCol="0">
            <a:spAutoFit/>
          </a:bodyPr>
          <a:lstStyle/>
          <a:p>
            <a:pPr>
              <a:lnSpc>
                <a:spcPts val="1800"/>
              </a:lnSpc>
              <a:tabLst/>
            </a:pPr>
            <a:r>
              <a:rPr lang="en-US" altLang="zh-CN" sz="1403" b="1" dirty="0" smtClean="0">
                <a:solidFill>
                  <a:srgbClr val="E46C0A"/>
                </a:solidFill>
                <a:latin typeface="Microsoft YaHei UI" pitchFamily="18" charset="0"/>
                <a:cs typeface="Microsoft YaHei UI" pitchFamily="18" charset="0"/>
              </a:rPr>
              <a:t>互联网金融增长趋于理性</a:t>
            </a:r>
          </a:p>
        </p:txBody>
      </p:sp>
      <p:sp>
        <p:nvSpPr>
          <p:cNvPr id="26" name="TextBox 1"/>
          <p:cNvSpPr txBox="1"/>
          <p:nvPr/>
        </p:nvSpPr>
        <p:spPr>
          <a:xfrm>
            <a:off x="1930400" y="20320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8087A4"/>
                </a:solidFill>
                <a:latin typeface="Microsoft YaHei UI" pitchFamily="18" charset="0"/>
                <a:cs typeface="Microsoft YaHei UI" pitchFamily="18" charset="0"/>
              </a:rPr>
              <a:t>余额宝</a:t>
            </a:r>
          </a:p>
        </p:txBody>
      </p:sp>
      <p:sp>
        <p:nvSpPr>
          <p:cNvPr id="27" name="TextBox 1"/>
          <p:cNvSpPr txBox="1"/>
          <p:nvPr/>
        </p:nvSpPr>
        <p:spPr>
          <a:xfrm>
            <a:off x="3987800" y="2032000"/>
            <a:ext cx="368300" cy="165100"/>
          </a:xfrm>
          <a:prstGeom prst="rect">
            <a:avLst/>
          </a:prstGeom>
          <a:noFill/>
        </p:spPr>
        <p:txBody>
          <a:bodyPr wrap="none" lIns="0" tIns="0" rIns="0" rtlCol="0">
            <a:spAutoFit/>
          </a:bodyPr>
          <a:lstStyle/>
          <a:p>
            <a:pPr>
              <a:lnSpc>
                <a:spcPts val="1300"/>
              </a:lnSpc>
              <a:tabLst/>
            </a:pPr>
            <a:r>
              <a:rPr lang="en-US" altLang="zh-CN" sz="998" b="1" dirty="0" smtClean="0">
                <a:solidFill>
                  <a:srgbClr val="8087A4"/>
                </a:solidFill>
                <a:latin typeface="Microsoft YaHei UI" pitchFamily="18" charset="0"/>
                <a:cs typeface="Microsoft YaHei UI" pitchFamily="18" charset="0"/>
              </a:rPr>
              <a:t>理财通</a:t>
            </a:r>
          </a:p>
        </p:txBody>
      </p:sp>
      <p:sp>
        <p:nvSpPr>
          <p:cNvPr id="28" name="TextBox 1"/>
          <p:cNvSpPr txBox="1"/>
          <p:nvPr/>
        </p:nvSpPr>
        <p:spPr>
          <a:xfrm>
            <a:off x="6172200" y="20193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8087A4"/>
                </a:solidFill>
                <a:latin typeface="Microsoft YaHei UI" pitchFamily="18" charset="0"/>
                <a:cs typeface="Microsoft YaHei UI" pitchFamily="18" charset="0"/>
              </a:rPr>
              <a:t>百度理财</a:t>
            </a:r>
          </a:p>
        </p:txBody>
      </p:sp>
      <p:sp>
        <p:nvSpPr>
          <p:cNvPr id="29" name="TextBox 1"/>
          <p:cNvSpPr txBox="1"/>
          <p:nvPr/>
        </p:nvSpPr>
        <p:spPr>
          <a:xfrm>
            <a:off x="2476500" y="1651000"/>
            <a:ext cx="1143000" cy="508000"/>
          </a:xfrm>
          <a:prstGeom prst="rect">
            <a:avLst/>
          </a:prstGeom>
          <a:noFill/>
        </p:spPr>
        <p:txBody>
          <a:bodyPr wrap="none" lIns="0" tIns="0" rIns="0" rtlCol="0">
            <a:spAutoFit/>
          </a:bodyPr>
          <a:lstStyle/>
          <a:p>
            <a:pPr>
              <a:lnSpc>
                <a:spcPts val="14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2014年6月用户</a:t>
            </a:r>
          </a:p>
          <a:p>
            <a:pPr>
              <a:lnSpc>
                <a:spcPts val="1300"/>
              </a:lnSpc>
              <a:tabLst>
                <a:tab pos="165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破亿，融资规模</a:t>
            </a:r>
          </a:p>
          <a:p>
            <a:pPr>
              <a:lnSpc>
                <a:spcPts val="1300"/>
              </a:lnSpc>
              <a:tabLst>
                <a:tab pos="165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超5000亿元</a:t>
            </a:r>
          </a:p>
        </p:txBody>
      </p:sp>
      <p:sp>
        <p:nvSpPr>
          <p:cNvPr id="30" name="TextBox 1"/>
          <p:cNvSpPr txBox="1"/>
          <p:nvPr/>
        </p:nvSpPr>
        <p:spPr>
          <a:xfrm>
            <a:off x="4508500" y="1625600"/>
            <a:ext cx="1422400" cy="508000"/>
          </a:xfrm>
          <a:prstGeom prst="rect">
            <a:avLst/>
          </a:prstGeom>
          <a:noFill/>
        </p:spPr>
        <p:txBody>
          <a:bodyPr wrap="none" lIns="0" tIns="0" rIns="0" rtlCol="0">
            <a:spAutoFit/>
          </a:bodyPr>
          <a:lstStyle/>
          <a:p>
            <a:pPr>
              <a:lnSpc>
                <a:spcPts val="1400"/>
              </a:lnSpc>
              <a:tabLst>
                <a:tab pos="1778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2014年5月资金规模</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超800亿元，人均申</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购额高达4万元</a:t>
            </a:r>
          </a:p>
        </p:txBody>
      </p:sp>
      <p:sp>
        <p:nvSpPr>
          <p:cNvPr id="31" name="TextBox 1"/>
          <p:cNvSpPr txBox="1"/>
          <p:nvPr/>
        </p:nvSpPr>
        <p:spPr>
          <a:xfrm>
            <a:off x="6743700" y="1524000"/>
            <a:ext cx="1473200" cy="685800"/>
          </a:xfrm>
          <a:prstGeom prst="rect">
            <a:avLst/>
          </a:prstGeom>
          <a:noFill/>
        </p:spPr>
        <p:txBody>
          <a:bodyPr wrap="none" lIns="0" tIns="0" rIns="0" rtlCol="0">
            <a:spAutoFit/>
          </a:bodyPr>
          <a:lstStyle/>
          <a:p>
            <a:pPr>
              <a:lnSpc>
                <a:spcPts val="1400"/>
              </a:lnSpc>
              <a:tabLst>
                <a:tab pos="1778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2013年上线以来陆续</a:t>
            </a:r>
          </a:p>
          <a:p>
            <a:pPr>
              <a:lnSpc>
                <a:spcPts val="1300"/>
              </a:lnSpc>
              <a:tabLst>
                <a:tab pos="177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推出百度理财B、百</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赚、百赚利滚利等丰</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富理财产品</a:t>
            </a:r>
          </a:p>
        </p:txBody>
      </p:sp>
      <p:sp>
        <p:nvSpPr>
          <p:cNvPr id="1024" name="TextBox 1"/>
          <p:cNvSpPr txBox="1"/>
          <p:nvPr/>
        </p:nvSpPr>
        <p:spPr>
          <a:xfrm>
            <a:off x="1778000" y="2857500"/>
            <a:ext cx="6324600" cy="1358900"/>
          </a:xfrm>
          <a:prstGeom prst="rect">
            <a:avLst/>
          </a:prstGeom>
          <a:noFill/>
        </p:spPr>
        <p:txBody>
          <a:bodyPr wrap="none" lIns="0" tIns="0" rIns="0" rtlCol="0">
            <a:spAutoFit/>
          </a:bodyPr>
          <a:lstStyle/>
          <a:p>
            <a:pPr>
              <a:lnSpc>
                <a:spcPts val="14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随着互联网金融行业监管政策逐步完善，国有四大行对互联网理财产品购买额度的下调，加之货币市</a:t>
            </a:r>
          </a:p>
          <a:p>
            <a:pPr>
              <a:lnSpc>
                <a:spcPts val="1300"/>
              </a:lnSpc>
              <a:tabLst>
                <a:tab pos="165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场增速放缓，互联网理财收益率回归平稳，移动理财热趋于理性回归。</a:t>
            </a:r>
          </a:p>
          <a:p>
            <a:pPr>
              <a:lnSpc>
                <a:spcPts val="1000"/>
              </a:lnSpc>
            </a:pPr>
            <a:endParaRPr lang="en-US" altLang="zh-CN" dirty="0" smtClean="0"/>
          </a:p>
          <a:p>
            <a:pPr>
              <a:lnSpc>
                <a:spcPts val="1000"/>
              </a:lnSpc>
            </a:pPr>
            <a:endParaRPr lang="en-US" altLang="zh-CN" dirty="0" smtClean="0"/>
          </a:p>
          <a:p>
            <a:pPr>
              <a:lnSpc>
                <a:spcPts val="2100"/>
              </a:lnSpc>
              <a:tabLst>
                <a:tab pos="165100" algn="l"/>
              </a:tabLst>
            </a:pPr>
            <a:r>
              <a:rPr lang="en-US" altLang="zh-CN" sz="1403" b="1" dirty="0" smtClean="0">
                <a:solidFill>
                  <a:srgbClr val="E46C0A"/>
                </a:solidFill>
                <a:latin typeface="Microsoft YaHei UI" pitchFamily="18" charset="0"/>
                <a:cs typeface="Microsoft YaHei UI" pitchFamily="18" charset="0"/>
              </a:rPr>
              <a:t>传统金融企业迎来发展机遇</a:t>
            </a:r>
          </a:p>
          <a:p>
            <a:pPr>
              <a:lnSpc>
                <a:spcPts val="1000"/>
              </a:lnSpc>
            </a:pPr>
            <a:endParaRPr lang="en-US" altLang="zh-CN" dirty="0" smtClean="0"/>
          </a:p>
          <a:p>
            <a:pPr>
              <a:lnSpc>
                <a:spcPts val="15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互联网金融趋于理性为传统金融企业移动端的发展开辟机遇，如何寻求移动端用户入口，快速获取用</a:t>
            </a:r>
          </a:p>
          <a:p>
            <a:pPr>
              <a:lnSpc>
                <a:spcPts val="1300"/>
              </a:lnSpc>
              <a:tabLst>
                <a:tab pos="165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户成为传统金融企业抢占移动端的制胜关键。</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839724" y="967739"/>
            <a:ext cx="7560564" cy="327507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6"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7" name="TextBox 1"/>
          <p:cNvSpPr txBox="1"/>
          <p:nvPr/>
        </p:nvSpPr>
        <p:spPr>
          <a:xfrm>
            <a:off x="393700" y="520700"/>
            <a:ext cx="9525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数据来源</a:t>
            </a:r>
          </a:p>
        </p:txBody>
      </p:sp>
      <p:sp>
        <p:nvSpPr>
          <p:cNvPr id="8" name="TextBox 1"/>
          <p:cNvSpPr txBox="1"/>
          <p:nvPr/>
        </p:nvSpPr>
        <p:spPr>
          <a:xfrm>
            <a:off x="635000" y="254000"/>
            <a:ext cx="30480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TalkingData移动产业指数数据报告——数据来源</a:t>
            </a:r>
          </a:p>
        </p:txBody>
      </p:sp>
      <p:sp>
        <p:nvSpPr>
          <p:cNvPr id="9" name="TextBox 1"/>
          <p:cNvSpPr txBox="1"/>
          <p:nvPr/>
        </p:nvSpPr>
        <p:spPr>
          <a:xfrm>
            <a:off x="1092200" y="1206500"/>
            <a:ext cx="37211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1.</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移动用户使用行为数据来源于TalkingData数据中心</a:t>
            </a:r>
          </a:p>
        </p:txBody>
      </p:sp>
      <p:sp>
        <p:nvSpPr>
          <p:cNvPr id="10" name="TextBox 1"/>
          <p:cNvSpPr txBox="1"/>
          <p:nvPr/>
        </p:nvSpPr>
        <p:spPr>
          <a:xfrm>
            <a:off x="1092200" y="1638300"/>
            <a:ext cx="7353300" cy="736600"/>
          </a:xfrm>
          <a:prstGeom prst="rect">
            <a:avLst/>
          </a:prstGeom>
          <a:noFill/>
        </p:spPr>
        <p:txBody>
          <a:bodyPr wrap="none" lIns="0" tIns="0" rIns="0" rtlCol="0">
            <a:spAutoFit/>
          </a:bodyPr>
          <a:lstStyle/>
          <a:p>
            <a:pPr>
              <a:lnSpc>
                <a:spcPts val="1500"/>
              </a:lnSpc>
              <a:tabLst>
                <a:tab pos="165100" algn="l"/>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数</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据</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中</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心</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数</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据</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来</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自</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AppAnalytics</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GameAnalytics</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t>
            </a:r>
          </a:p>
          <a:p>
            <a:pPr>
              <a:lnSpc>
                <a:spcPts val="2100"/>
              </a:lnSpc>
              <a:tabLst>
                <a:tab pos="1651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Ad</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Tracking的行业数据采集，以及诸多合作伙伴的数据交换，如应用市场、渠道、运营商，</a:t>
            </a:r>
          </a:p>
          <a:p>
            <a:pPr>
              <a:lnSpc>
                <a:spcPts val="2100"/>
              </a:lnSpc>
              <a:tabLst>
                <a:tab pos="1651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等多种不同来源的数据复合而成。</a:t>
            </a:r>
          </a:p>
        </p:txBody>
      </p:sp>
      <p:sp>
        <p:nvSpPr>
          <p:cNvPr id="11" name="TextBox 1"/>
          <p:cNvSpPr txBox="1"/>
          <p:nvPr/>
        </p:nvSpPr>
        <p:spPr>
          <a:xfrm>
            <a:off x="1092200" y="2616200"/>
            <a:ext cx="73533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目前TalkingData为超过50000款应用、游戏提供数据统计、分析服务，累计覆盖超过10亿独立移动设备。</a:t>
            </a:r>
          </a:p>
        </p:txBody>
      </p:sp>
      <p:sp>
        <p:nvSpPr>
          <p:cNvPr id="12" name="TextBox 1"/>
          <p:cNvSpPr txBox="1"/>
          <p:nvPr/>
        </p:nvSpPr>
        <p:spPr>
          <a:xfrm>
            <a:off x="1092200" y="3111500"/>
            <a:ext cx="53848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2.</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移动用户线下店铺客流量数据来源于TalkingData线下商场WiFi设备数据采集</a:t>
            </a:r>
          </a:p>
        </p:txBody>
      </p:sp>
      <p:sp>
        <p:nvSpPr>
          <p:cNvPr id="13" name="TextBox 1"/>
          <p:cNvSpPr txBox="1"/>
          <p:nvPr/>
        </p:nvSpPr>
        <p:spPr>
          <a:xfrm>
            <a:off x="1092200" y="3543300"/>
            <a:ext cx="5118100" cy="190500"/>
          </a:xfrm>
          <a:prstGeom prst="rect">
            <a:avLst/>
          </a:prstGeom>
          <a:noFill/>
        </p:spPr>
        <p:txBody>
          <a:bodyPr wrap="none" lIns="0" tIns="0" rIns="0" rtlCol="0">
            <a:spAutoFit/>
          </a:bodyPr>
          <a:lstStyle/>
          <a:p>
            <a:pPr>
              <a:lnSpc>
                <a:spcPts val="1500"/>
              </a:lnSpc>
              <a:tabLst/>
            </a:pPr>
            <a:r>
              <a:rPr lang="en-US" altLang="zh-CN" sz="1202" dirty="0" smtClean="0">
                <a:solidFill>
                  <a:srgbClr val="FD7318"/>
                </a:solidFill>
                <a:latin typeface="Wingdings" pitchFamily="18" charset="0"/>
                <a:cs typeface="Wingdings"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截止2014年11月份线下商场数据采集已覆盖达到13个城市和371个商场。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24295" y="2200998"/>
            <a:ext cx="1308608" cy="346113"/>
          </a:xfrm>
          <a:custGeom>
            <a:avLst/>
            <a:gdLst>
              <a:gd name="connsiteX0" fmla="*/ 0 w 1308608"/>
              <a:gd name="connsiteY0" fmla="*/ 346112 h 346113"/>
              <a:gd name="connsiteX1" fmla="*/ 1308608 w 1308608"/>
              <a:gd name="connsiteY1" fmla="*/ 346112 h 346113"/>
              <a:gd name="connsiteX2" fmla="*/ 1308608 w 1308608"/>
              <a:gd name="connsiteY2" fmla="*/ 0 h 346113"/>
              <a:gd name="connsiteX3" fmla="*/ 0 w 1308608"/>
              <a:gd name="connsiteY3" fmla="*/ 0 h 346113"/>
              <a:gd name="connsiteX4" fmla="*/ 0 w 1308608"/>
              <a:gd name="connsiteY4" fmla="*/ 346112 h 3461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346113">
                <a:moveTo>
                  <a:pt x="0" y="346112"/>
                </a:moveTo>
                <a:lnTo>
                  <a:pt x="1308608" y="346112"/>
                </a:lnTo>
                <a:lnTo>
                  <a:pt x="1308608" y="0"/>
                </a:lnTo>
                <a:lnTo>
                  <a:pt x="0" y="0"/>
                </a:lnTo>
                <a:lnTo>
                  <a:pt x="0" y="34611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732776" y="2200998"/>
            <a:ext cx="998677" cy="346113"/>
          </a:xfrm>
          <a:custGeom>
            <a:avLst/>
            <a:gdLst>
              <a:gd name="connsiteX0" fmla="*/ 0 w 998677"/>
              <a:gd name="connsiteY0" fmla="*/ 346112 h 346113"/>
              <a:gd name="connsiteX1" fmla="*/ 998677 w 998677"/>
              <a:gd name="connsiteY1" fmla="*/ 346112 h 346113"/>
              <a:gd name="connsiteX2" fmla="*/ 998677 w 998677"/>
              <a:gd name="connsiteY2" fmla="*/ 0 h 346113"/>
              <a:gd name="connsiteX3" fmla="*/ 0 w 998677"/>
              <a:gd name="connsiteY3" fmla="*/ 0 h 346113"/>
              <a:gd name="connsiteX4" fmla="*/ 0 w 998677"/>
              <a:gd name="connsiteY4" fmla="*/ 346112 h 3461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346113">
                <a:moveTo>
                  <a:pt x="0" y="346112"/>
                </a:moveTo>
                <a:lnTo>
                  <a:pt x="998677" y="346112"/>
                </a:lnTo>
                <a:lnTo>
                  <a:pt x="998677" y="0"/>
                </a:lnTo>
                <a:lnTo>
                  <a:pt x="0" y="0"/>
                </a:lnTo>
                <a:lnTo>
                  <a:pt x="0" y="34611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24295" y="2547010"/>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732776" y="2547010"/>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24295" y="3008528"/>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E8EB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732776" y="3008528"/>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E8EB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24295" y="3470046"/>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732776" y="3470046"/>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26426"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398895" y="2528061"/>
            <a:ext cx="2358008" cy="76200"/>
          </a:xfrm>
          <a:custGeom>
            <a:avLst/>
            <a:gdLst>
              <a:gd name="connsiteX0" fmla="*/ 19050 w 2358008"/>
              <a:gd name="connsiteY0" fmla="*/ 19050 h 76200"/>
              <a:gd name="connsiteX1" fmla="*/ 2338959 w 2358008"/>
              <a:gd name="connsiteY1" fmla="*/ 19050 h 76200"/>
            </a:gdLst>
            <a:ahLst/>
            <a:cxnLst>
              <a:cxn ang="0">
                <a:pos x="connsiteX0" y="connsiteY0"/>
              </a:cxn>
              <a:cxn ang="1">
                <a:pos x="connsiteX1" y="connsiteY1"/>
              </a:cxn>
            </a:cxnLst>
            <a:rect l="l" t="t" r="r" b="b"/>
            <a:pathLst>
              <a:path w="2358008" h="76200">
                <a:moveTo>
                  <a:pt x="19050" y="19050"/>
                </a:moveTo>
                <a:lnTo>
                  <a:pt x="2338959" y="19050"/>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411595" y="3002152"/>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411595" y="3463671"/>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6417945"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8725154"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411595" y="2194560"/>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411595" y="3925189"/>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947927" y="3680459"/>
            <a:ext cx="374904" cy="252984"/>
          </a:xfrm>
          <a:custGeom>
            <a:avLst/>
            <a:gdLst>
              <a:gd name="connsiteX0" fmla="*/ 0 w 374904"/>
              <a:gd name="connsiteY0" fmla="*/ 0 h 252984"/>
              <a:gd name="connsiteX1" fmla="*/ 374904 w 374904"/>
              <a:gd name="connsiteY1" fmla="*/ 0 h 252984"/>
              <a:gd name="connsiteX2" fmla="*/ 374904 w 374904"/>
              <a:gd name="connsiteY2" fmla="*/ 252984 h 252984"/>
              <a:gd name="connsiteX3" fmla="*/ 0 w 374904"/>
              <a:gd name="connsiteY3" fmla="*/ 252984 h 252984"/>
              <a:gd name="connsiteX4" fmla="*/ 0 w 374904"/>
              <a:gd name="connsiteY4" fmla="*/ 0 h 2529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252984">
                <a:moveTo>
                  <a:pt x="0" y="0"/>
                </a:moveTo>
                <a:lnTo>
                  <a:pt x="374904" y="0"/>
                </a:lnTo>
                <a:lnTo>
                  <a:pt x="374904" y="252984"/>
                </a:lnTo>
                <a:lnTo>
                  <a:pt x="0" y="25298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298192" y="3602735"/>
            <a:ext cx="374904" cy="330708"/>
          </a:xfrm>
          <a:custGeom>
            <a:avLst/>
            <a:gdLst>
              <a:gd name="connsiteX0" fmla="*/ 0 w 374904"/>
              <a:gd name="connsiteY0" fmla="*/ 0 h 330708"/>
              <a:gd name="connsiteX1" fmla="*/ 374903 w 374904"/>
              <a:gd name="connsiteY1" fmla="*/ 0 h 330708"/>
              <a:gd name="connsiteX2" fmla="*/ 374903 w 374904"/>
              <a:gd name="connsiteY2" fmla="*/ 330708 h 330708"/>
              <a:gd name="connsiteX3" fmla="*/ 0 w 374904"/>
              <a:gd name="connsiteY3" fmla="*/ 330708 h 330708"/>
              <a:gd name="connsiteX4" fmla="*/ 0 w 374904"/>
              <a:gd name="connsiteY4" fmla="*/ 0 h 3307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330708">
                <a:moveTo>
                  <a:pt x="0" y="0"/>
                </a:moveTo>
                <a:lnTo>
                  <a:pt x="374903" y="0"/>
                </a:lnTo>
                <a:lnTo>
                  <a:pt x="374903" y="330708"/>
                </a:lnTo>
                <a:lnTo>
                  <a:pt x="0" y="3307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648455" y="3422903"/>
            <a:ext cx="374903" cy="510540"/>
          </a:xfrm>
          <a:custGeom>
            <a:avLst/>
            <a:gdLst>
              <a:gd name="connsiteX0" fmla="*/ 0 w 374903"/>
              <a:gd name="connsiteY0" fmla="*/ 0 h 510540"/>
              <a:gd name="connsiteX1" fmla="*/ 374903 w 374903"/>
              <a:gd name="connsiteY1" fmla="*/ 0 h 510540"/>
              <a:gd name="connsiteX2" fmla="*/ 374903 w 374903"/>
              <a:gd name="connsiteY2" fmla="*/ 510540 h 510540"/>
              <a:gd name="connsiteX3" fmla="*/ 0 w 374903"/>
              <a:gd name="connsiteY3" fmla="*/ 510540 h 510540"/>
              <a:gd name="connsiteX4" fmla="*/ 0 w 374903"/>
              <a:gd name="connsiteY4" fmla="*/ 0 h 5105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510540">
                <a:moveTo>
                  <a:pt x="0" y="0"/>
                </a:moveTo>
                <a:lnTo>
                  <a:pt x="374903" y="0"/>
                </a:lnTo>
                <a:lnTo>
                  <a:pt x="374903" y="510540"/>
                </a:lnTo>
                <a:lnTo>
                  <a:pt x="0" y="5105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998720" y="3195827"/>
            <a:ext cx="374903" cy="737616"/>
          </a:xfrm>
          <a:custGeom>
            <a:avLst/>
            <a:gdLst>
              <a:gd name="connsiteX0" fmla="*/ 0 w 374903"/>
              <a:gd name="connsiteY0" fmla="*/ 0 h 737616"/>
              <a:gd name="connsiteX1" fmla="*/ 374903 w 374903"/>
              <a:gd name="connsiteY1" fmla="*/ 0 h 737616"/>
              <a:gd name="connsiteX2" fmla="*/ 374903 w 374903"/>
              <a:gd name="connsiteY2" fmla="*/ 737616 h 737616"/>
              <a:gd name="connsiteX3" fmla="*/ 0 w 374903"/>
              <a:gd name="connsiteY3" fmla="*/ 737616 h 737616"/>
              <a:gd name="connsiteX4" fmla="*/ 0 w 374903"/>
              <a:gd name="connsiteY4" fmla="*/ 0 h 737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737616">
                <a:moveTo>
                  <a:pt x="0" y="0"/>
                </a:moveTo>
                <a:lnTo>
                  <a:pt x="374903" y="0"/>
                </a:lnTo>
                <a:lnTo>
                  <a:pt x="374903" y="737616"/>
                </a:lnTo>
                <a:lnTo>
                  <a:pt x="0" y="7376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322832" y="3194304"/>
            <a:ext cx="374904" cy="739139"/>
          </a:xfrm>
          <a:custGeom>
            <a:avLst/>
            <a:gdLst>
              <a:gd name="connsiteX0" fmla="*/ 0 w 374904"/>
              <a:gd name="connsiteY0" fmla="*/ 0 h 739139"/>
              <a:gd name="connsiteX1" fmla="*/ 374903 w 374904"/>
              <a:gd name="connsiteY1" fmla="*/ 0 h 739139"/>
              <a:gd name="connsiteX2" fmla="*/ 374903 w 374904"/>
              <a:gd name="connsiteY2" fmla="*/ 739139 h 739139"/>
              <a:gd name="connsiteX3" fmla="*/ 0 w 374904"/>
              <a:gd name="connsiteY3" fmla="*/ 739139 h 739139"/>
              <a:gd name="connsiteX4" fmla="*/ 0 w 374904"/>
              <a:gd name="connsiteY4" fmla="*/ 0 h 7391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739139">
                <a:moveTo>
                  <a:pt x="0" y="0"/>
                </a:moveTo>
                <a:lnTo>
                  <a:pt x="374903" y="0"/>
                </a:lnTo>
                <a:lnTo>
                  <a:pt x="374903" y="739139"/>
                </a:lnTo>
                <a:lnTo>
                  <a:pt x="0" y="73913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2673095" y="2950464"/>
            <a:ext cx="374904" cy="982979"/>
          </a:xfrm>
          <a:custGeom>
            <a:avLst/>
            <a:gdLst>
              <a:gd name="connsiteX0" fmla="*/ 0 w 374904"/>
              <a:gd name="connsiteY0" fmla="*/ 0 h 982979"/>
              <a:gd name="connsiteX1" fmla="*/ 374904 w 374904"/>
              <a:gd name="connsiteY1" fmla="*/ 0 h 982979"/>
              <a:gd name="connsiteX2" fmla="*/ 374904 w 374904"/>
              <a:gd name="connsiteY2" fmla="*/ 982979 h 982979"/>
              <a:gd name="connsiteX3" fmla="*/ 0 w 374904"/>
              <a:gd name="connsiteY3" fmla="*/ 982979 h 982979"/>
              <a:gd name="connsiteX4" fmla="*/ 0 w 374904"/>
              <a:gd name="connsiteY4" fmla="*/ 0 h 982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982979">
                <a:moveTo>
                  <a:pt x="0" y="0"/>
                </a:moveTo>
                <a:lnTo>
                  <a:pt x="374904" y="0"/>
                </a:lnTo>
                <a:lnTo>
                  <a:pt x="374904" y="982979"/>
                </a:lnTo>
                <a:lnTo>
                  <a:pt x="0" y="98297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023359" y="2548127"/>
            <a:ext cx="374904" cy="1385316"/>
          </a:xfrm>
          <a:custGeom>
            <a:avLst/>
            <a:gdLst>
              <a:gd name="connsiteX0" fmla="*/ 0 w 374904"/>
              <a:gd name="connsiteY0" fmla="*/ 0 h 1385316"/>
              <a:gd name="connsiteX1" fmla="*/ 374904 w 374904"/>
              <a:gd name="connsiteY1" fmla="*/ 0 h 1385316"/>
              <a:gd name="connsiteX2" fmla="*/ 374904 w 374904"/>
              <a:gd name="connsiteY2" fmla="*/ 1385316 h 1385316"/>
              <a:gd name="connsiteX3" fmla="*/ 0 w 374904"/>
              <a:gd name="connsiteY3" fmla="*/ 1385316 h 1385316"/>
              <a:gd name="connsiteX4" fmla="*/ 0 w 374904"/>
              <a:gd name="connsiteY4" fmla="*/ 0 h 13853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1385316">
                <a:moveTo>
                  <a:pt x="0" y="0"/>
                </a:moveTo>
                <a:lnTo>
                  <a:pt x="374904" y="0"/>
                </a:lnTo>
                <a:lnTo>
                  <a:pt x="374904" y="1385316"/>
                </a:lnTo>
                <a:lnTo>
                  <a:pt x="0" y="138531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373623" y="2365248"/>
            <a:ext cx="374904" cy="1568195"/>
          </a:xfrm>
          <a:custGeom>
            <a:avLst/>
            <a:gdLst>
              <a:gd name="connsiteX0" fmla="*/ 0 w 374904"/>
              <a:gd name="connsiteY0" fmla="*/ 0 h 1568195"/>
              <a:gd name="connsiteX1" fmla="*/ 374904 w 374904"/>
              <a:gd name="connsiteY1" fmla="*/ 0 h 1568195"/>
              <a:gd name="connsiteX2" fmla="*/ 374904 w 374904"/>
              <a:gd name="connsiteY2" fmla="*/ 1568195 h 1568195"/>
              <a:gd name="connsiteX3" fmla="*/ 0 w 374904"/>
              <a:gd name="connsiteY3" fmla="*/ 1568195 h 1568195"/>
              <a:gd name="connsiteX4" fmla="*/ 0 w 374904"/>
              <a:gd name="connsiteY4" fmla="*/ 0 h 15681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1568195">
                <a:moveTo>
                  <a:pt x="0" y="0"/>
                </a:moveTo>
                <a:lnTo>
                  <a:pt x="374904" y="0"/>
                </a:lnTo>
                <a:lnTo>
                  <a:pt x="374904" y="1568195"/>
                </a:lnTo>
                <a:lnTo>
                  <a:pt x="0" y="156819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697735" y="3272028"/>
            <a:ext cx="374904" cy="661416"/>
          </a:xfrm>
          <a:custGeom>
            <a:avLst/>
            <a:gdLst>
              <a:gd name="connsiteX0" fmla="*/ 0 w 374904"/>
              <a:gd name="connsiteY0" fmla="*/ 0 h 661416"/>
              <a:gd name="connsiteX1" fmla="*/ 374904 w 374904"/>
              <a:gd name="connsiteY1" fmla="*/ 0 h 661416"/>
              <a:gd name="connsiteX2" fmla="*/ 374904 w 374904"/>
              <a:gd name="connsiteY2" fmla="*/ 661415 h 661416"/>
              <a:gd name="connsiteX3" fmla="*/ 0 w 374904"/>
              <a:gd name="connsiteY3" fmla="*/ 661415 h 661416"/>
              <a:gd name="connsiteX4" fmla="*/ 0 w 374904"/>
              <a:gd name="connsiteY4" fmla="*/ 0 h 6614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661416">
                <a:moveTo>
                  <a:pt x="0" y="0"/>
                </a:moveTo>
                <a:lnTo>
                  <a:pt x="374904" y="0"/>
                </a:lnTo>
                <a:lnTo>
                  <a:pt x="374904" y="661415"/>
                </a:lnTo>
                <a:lnTo>
                  <a:pt x="0" y="661415"/>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048000" y="3006851"/>
            <a:ext cx="374903" cy="926592"/>
          </a:xfrm>
          <a:custGeom>
            <a:avLst/>
            <a:gdLst>
              <a:gd name="connsiteX0" fmla="*/ 0 w 374903"/>
              <a:gd name="connsiteY0" fmla="*/ 0 h 926592"/>
              <a:gd name="connsiteX1" fmla="*/ 374903 w 374903"/>
              <a:gd name="connsiteY1" fmla="*/ 0 h 926592"/>
              <a:gd name="connsiteX2" fmla="*/ 374903 w 374903"/>
              <a:gd name="connsiteY2" fmla="*/ 926592 h 926592"/>
              <a:gd name="connsiteX3" fmla="*/ 0 w 374903"/>
              <a:gd name="connsiteY3" fmla="*/ 926592 h 926592"/>
              <a:gd name="connsiteX4" fmla="*/ 0 w 374903"/>
              <a:gd name="connsiteY4" fmla="*/ 0 h 9265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926592">
                <a:moveTo>
                  <a:pt x="0" y="0"/>
                </a:moveTo>
                <a:lnTo>
                  <a:pt x="374903" y="0"/>
                </a:lnTo>
                <a:lnTo>
                  <a:pt x="374903" y="926592"/>
                </a:lnTo>
                <a:lnTo>
                  <a:pt x="0" y="926592"/>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398264" y="2474976"/>
            <a:ext cx="374903" cy="1458467"/>
          </a:xfrm>
          <a:custGeom>
            <a:avLst/>
            <a:gdLst>
              <a:gd name="connsiteX0" fmla="*/ 0 w 374903"/>
              <a:gd name="connsiteY0" fmla="*/ 0 h 1458467"/>
              <a:gd name="connsiteX1" fmla="*/ 374903 w 374903"/>
              <a:gd name="connsiteY1" fmla="*/ 0 h 1458467"/>
              <a:gd name="connsiteX2" fmla="*/ 374903 w 374903"/>
              <a:gd name="connsiteY2" fmla="*/ 1458467 h 1458467"/>
              <a:gd name="connsiteX3" fmla="*/ 0 w 374903"/>
              <a:gd name="connsiteY3" fmla="*/ 1458467 h 1458467"/>
              <a:gd name="connsiteX4" fmla="*/ 0 w 374903"/>
              <a:gd name="connsiteY4" fmla="*/ 0 h 14584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1458467">
                <a:moveTo>
                  <a:pt x="0" y="0"/>
                </a:moveTo>
                <a:lnTo>
                  <a:pt x="374903" y="0"/>
                </a:lnTo>
                <a:lnTo>
                  <a:pt x="374903" y="1458467"/>
                </a:lnTo>
                <a:lnTo>
                  <a:pt x="0" y="1458467"/>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748528" y="2054351"/>
            <a:ext cx="374903" cy="1879092"/>
          </a:xfrm>
          <a:custGeom>
            <a:avLst/>
            <a:gdLst>
              <a:gd name="connsiteX0" fmla="*/ 0 w 374903"/>
              <a:gd name="connsiteY0" fmla="*/ 0 h 1879092"/>
              <a:gd name="connsiteX1" fmla="*/ 374903 w 374903"/>
              <a:gd name="connsiteY1" fmla="*/ 0 h 1879092"/>
              <a:gd name="connsiteX2" fmla="*/ 374903 w 374903"/>
              <a:gd name="connsiteY2" fmla="*/ 1879092 h 1879092"/>
              <a:gd name="connsiteX3" fmla="*/ 0 w 374903"/>
              <a:gd name="connsiteY3" fmla="*/ 1879092 h 1879092"/>
              <a:gd name="connsiteX4" fmla="*/ 0 w 374903"/>
              <a:gd name="connsiteY4" fmla="*/ 0 h 18790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1879092">
                <a:moveTo>
                  <a:pt x="0" y="0"/>
                </a:moveTo>
                <a:lnTo>
                  <a:pt x="374903" y="0"/>
                </a:lnTo>
                <a:lnTo>
                  <a:pt x="374903" y="1879092"/>
                </a:lnTo>
                <a:lnTo>
                  <a:pt x="0" y="1879092"/>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828802" y="3927094"/>
            <a:ext cx="5413755" cy="21844"/>
          </a:xfrm>
          <a:custGeom>
            <a:avLst/>
            <a:gdLst>
              <a:gd name="connsiteX0" fmla="*/ 6350 w 5413755"/>
              <a:gd name="connsiteY0" fmla="*/ 6350 h 21844"/>
              <a:gd name="connsiteX1" fmla="*/ 5407406 w 5413755"/>
              <a:gd name="connsiteY1" fmla="*/ 6350 h 21844"/>
            </a:gdLst>
            <a:ahLst/>
            <a:cxnLst>
              <a:cxn ang="0">
                <a:pos x="connsiteX0" y="connsiteY0"/>
              </a:cxn>
              <a:cxn ang="1">
                <a:pos x="connsiteX1" y="connsiteY1"/>
              </a:cxn>
            </a:cxnLst>
            <a:rect l="l" t="t" r="r" b="b"/>
            <a:pathLst>
              <a:path w="5413755" h="21844">
                <a:moveTo>
                  <a:pt x="6350" y="6350"/>
                </a:moveTo>
                <a:lnTo>
                  <a:pt x="5407406"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30340" y="2755392"/>
            <a:ext cx="83819" cy="82295"/>
          </a:xfrm>
          <a:custGeom>
            <a:avLst/>
            <a:gdLst>
              <a:gd name="connsiteX0" fmla="*/ 0 w 83819"/>
              <a:gd name="connsiteY0" fmla="*/ 82295 h 82295"/>
              <a:gd name="connsiteX1" fmla="*/ 83819 w 83819"/>
              <a:gd name="connsiteY1" fmla="*/ 82295 h 82295"/>
              <a:gd name="connsiteX2" fmla="*/ 83819 w 83819"/>
              <a:gd name="connsiteY2" fmla="*/ 0 h 82295"/>
              <a:gd name="connsiteX3" fmla="*/ 0 w 83819"/>
              <a:gd name="connsiteY3" fmla="*/ 0 h 82295"/>
              <a:gd name="connsiteX4" fmla="*/ 0 w 83819"/>
              <a:gd name="connsiteY4" fmla="*/ 82295 h 822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5">
                <a:moveTo>
                  <a:pt x="0" y="82295"/>
                </a:moveTo>
                <a:lnTo>
                  <a:pt x="83819" y="82295"/>
                </a:lnTo>
                <a:lnTo>
                  <a:pt x="83819" y="0"/>
                </a:lnTo>
                <a:lnTo>
                  <a:pt x="0" y="0"/>
                </a:lnTo>
                <a:lnTo>
                  <a:pt x="0" y="8229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530340" y="3214116"/>
            <a:ext cx="83819" cy="82295"/>
          </a:xfrm>
          <a:custGeom>
            <a:avLst/>
            <a:gdLst>
              <a:gd name="connsiteX0" fmla="*/ 0 w 83819"/>
              <a:gd name="connsiteY0" fmla="*/ 82295 h 82295"/>
              <a:gd name="connsiteX1" fmla="*/ 83819 w 83819"/>
              <a:gd name="connsiteY1" fmla="*/ 82295 h 82295"/>
              <a:gd name="connsiteX2" fmla="*/ 83819 w 83819"/>
              <a:gd name="connsiteY2" fmla="*/ 0 h 82295"/>
              <a:gd name="connsiteX3" fmla="*/ 0 w 83819"/>
              <a:gd name="connsiteY3" fmla="*/ 0 h 82295"/>
              <a:gd name="connsiteX4" fmla="*/ 0 w 83819"/>
              <a:gd name="connsiteY4" fmla="*/ 82295 h 822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5">
                <a:moveTo>
                  <a:pt x="0" y="82295"/>
                </a:moveTo>
                <a:lnTo>
                  <a:pt x="83819" y="82295"/>
                </a:lnTo>
                <a:lnTo>
                  <a:pt x="83819" y="0"/>
                </a:lnTo>
                <a:lnTo>
                  <a:pt x="0" y="0"/>
                </a:lnTo>
                <a:lnTo>
                  <a:pt x="0" y="82295"/>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530340" y="3672840"/>
            <a:ext cx="83819" cy="82296"/>
          </a:xfrm>
          <a:custGeom>
            <a:avLst/>
            <a:gdLst>
              <a:gd name="connsiteX0" fmla="*/ 0 w 83819"/>
              <a:gd name="connsiteY0" fmla="*/ 82295 h 82296"/>
              <a:gd name="connsiteX1" fmla="*/ 83819 w 83819"/>
              <a:gd name="connsiteY1" fmla="*/ 82295 h 82296"/>
              <a:gd name="connsiteX2" fmla="*/ 83819 w 83819"/>
              <a:gd name="connsiteY2" fmla="*/ 0 h 82296"/>
              <a:gd name="connsiteX3" fmla="*/ 0 w 83819"/>
              <a:gd name="connsiteY3" fmla="*/ 0 h 82296"/>
              <a:gd name="connsiteX4" fmla="*/ 0 w 83819"/>
              <a:gd name="connsiteY4" fmla="*/ 82295 h 822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6">
                <a:moveTo>
                  <a:pt x="0" y="82295"/>
                </a:moveTo>
                <a:lnTo>
                  <a:pt x="83819" y="82295"/>
                </a:lnTo>
                <a:lnTo>
                  <a:pt x="83819" y="0"/>
                </a:lnTo>
                <a:lnTo>
                  <a:pt x="0" y="0"/>
                </a:lnTo>
                <a:lnTo>
                  <a:pt x="0" y="82295"/>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7924800" y="2260600"/>
            <a:ext cx="609600" cy="15240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全年增幅</a:t>
            </a:r>
          </a:p>
          <a:p>
            <a:pPr>
              <a:lnSpc>
                <a:spcPts val="1000"/>
              </a:lnSpc>
            </a:pPr>
            <a:endParaRPr lang="en-US" altLang="zh-CN" dirty="0" smtClean="0"/>
          </a:p>
          <a:p>
            <a:pPr>
              <a:lnSpc>
                <a:spcPts val="2200"/>
              </a:lnSpc>
              <a:tabLst/>
            </a:pPr>
            <a:r>
              <a:rPr lang="en-US" altLang="zh-CN" sz="1403" b="1" dirty="0" smtClean="0">
                <a:solidFill>
                  <a:srgbClr val="3E5CCC"/>
                </a:solidFill>
                <a:latin typeface="Times New Roman" pitchFamily="18" charset="0"/>
                <a:cs typeface="Times New Roman" pitchFamily="18" charset="0"/>
              </a:rPr>
              <a:t>327.6%</a:t>
            </a:r>
          </a:p>
          <a:p>
            <a:pPr>
              <a:lnSpc>
                <a:spcPts val="1000"/>
              </a:lnSpc>
            </a:pPr>
            <a:endParaRPr lang="en-US" altLang="zh-CN" dirty="0" smtClean="0"/>
          </a:p>
          <a:p>
            <a:pPr>
              <a:lnSpc>
                <a:spcPts val="1000"/>
              </a:lnSpc>
            </a:pPr>
            <a:endParaRPr lang="en-US" altLang="zh-CN" dirty="0" smtClean="0"/>
          </a:p>
          <a:p>
            <a:pPr>
              <a:lnSpc>
                <a:spcPts val="1600"/>
              </a:lnSpc>
              <a:tabLst/>
            </a:pPr>
            <a:r>
              <a:rPr lang="en-US" altLang="zh-CN" sz="1403" b="1" dirty="0" smtClean="0">
                <a:solidFill>
                  <a:srgbClr val="64C448"/>
                </a:solidFill>
                <a:latin typeface="Times New Roman" pitchFamily="18" charset="0"/>
                <a:cs typeface="Times New Roman" pitchFamily="18" charset="0"/>
              </a:rPr>
              <a:t>219.2%</a:t>
            </a:r>
          </a:p>
          <a:p>
            <a:pPr>
              <a:lnSpc>
                <a:spcPts val="1000"/>
              </a:lnSpc>
            </a:pPr>
            <a:endParaRPr lang="en-US" altLang="zh-CN" dirty="0" smtClean="0"/>
          </a:p>
          <a:p>
            <a:pPr>
              <a:lnSpc>
                <a:spcPts val="1000"/>
              </a:lnSpc>
            </a:pPr>
            <a:endParaRPr lang="en-US" altLang="zh-CN" dirty="0" smtClean="0"/>
          </a:p>
          <a:p>
            <a:pPr>
              <a:lnSpc>
                <a:spcPts val="1600"/>
              </a:lnSpc>
              <a:tabLst/>
            </a:pPr>
            <a:r>
              <a:rPr lang="en-US" altLang="zh-CN" sz="1403" b="1" dirty="0" smtClean="0">
                <a:solidFill>
                  <a:srgbClr val="39BBD2"/>
                </a:solidFill>
                <a:latin typeface="Times New Roman" pitchFamily="18" charset="0"/>
                <a:cs typeface="Times New Roman" pitchFamily="18" charset="0"/>
              </a:rPr>
              <a:t>314.3%</a:t>
            </a:r>
          </a:p>
        </p:txBody>
      </p:sp>
      <p:sp>
        <p:nvSpPr>
          <p:cNvPr id="1031" name="TextBox 1"/>
          <p:cNvSpPr txBox="1"/>
          <p:nvPr/>
        </p:nvSpPr>
        <p:spPr>
          <a:xfrm>
            <a:off x="12827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2014Q1</a:t>
            </a:r>
          </a:p>
        </p:txBody>
      </p:sp>
      <p:sp>
        <p:nvSpPr>
          <p:cNvPr id="1032" name="TextBox 1"/>
          <p:cNvSpPr txBox="1"/>
          <p:nvPr/>
        </p:nvSpPr>
        <p:spPr>
          <a:xfrm>
            <a:off x="26289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2014Q2</a:t>
            </a:r>
          </a:p>
        </p:txBody>
      </p:sp>
      <p:sp>
        <p:nvSpPr>
          <p:cNvPr id="1033" name="TextBox 1"/>
          <p:cNvSpPr txBox="1"/>
          <p:nvPr/>
        </p:nvSpPr>
        <p:spPr>
          <a:xfrm>
            <a:off x="39751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2014Q3</a:t>
            </a:r>
          </a:p>
        </p:txBody>
      </p:sp>
      <p:sp>
        <p:nvSpPr>
          <p:cNvPr id="1034" name="TextBox 1"/>
          <p:cNvSpPr txBox="1"/>
          <p:nvPr/>
        </p:nvSpPr>
        <p:spPr>
          <a:xfrm>
            <a:off x="53340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2014Q4</a:t>
            </a:r>
          </a:p>
        </p:txBody>
      </p:sp>
      <p:sp>
        <p:nvSpPr>
          <p:cNvPr id="1035" name="TextBox 1"/>
          <p:cNvSpPr txBox="1"/>
          <p:nvPr/>
        </p:nvSpPr>
        <p:spPr>
          <a:xfrm>
            <a:off x="6642100" y="2260600"/>
            <a:ext cx="977900" cy="1524000"/>
          </a:xfrm>
          <a:prstGeom prst="rect">
            <a:avLst/>
          </a:prstGeom>
          <a:noFill/>
        </p:spPr>
        <p:txBody>
          <a:bodyPr wrap="none" lIns="0" tIns="0" rIns="0" rtlCol="0">
            <a:spAutoFit/>
          </a:bodyPr>
          <a:lstStyle/>
          <a:p>
            <a:pPr>
              <a:lnSpc>
                <a:spcPts val="1500"/>
              </a:lnSpc>
              <a:tabLst>
                <a:tab pos="1270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城市级别</a:t>
            </a:r>
          </a:p>
          <a:p>
            <a:pPr>
              <a:lnSpc>
                <a:spcPts val="1000"/>
              </a:lnSpc>
            </a:pPr>
            <a:endParaRPr lang="en-US" altLang="zh-CN" dirty="0" smtClean="0"/>
          </a:p>
          <a:p>
            <a:pPr>
              <a:lnSpc>
                <a:spcPts val="2200"/>
              </a:lnSpc>
              <a:tabLst>
                <a:tab pos="127000" algn="l"/>
              </a:tabLst>
            </a:pPr>
            <a:r>
              <a:rPr lang="en-US" altLang="zh-CN" sz="1103" dirty="0" smtClean="0">
                <a:solidFill>
                  <a:srgbClr val="8087A4"/>
                </a:solidFill>
                <a:latin typeface="Microsoft YaHei UI" pitchFamily="18" charset="0"/>
                <a:cs typeface="Microsoft YaHei UI" pitchFamily="18" charset="0"/>
              </a:rPr>
              <a:t>一线城市</a:t>
            </a:r>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1103" dirty="0" smtClean="0">
                <a:solidFill>
                  <a:srgbClr val="8087A4"/>
                </a:solidFill>
                <a:latin typeface="Microsoft YaHei UI" pitchFamily="18" charset="0"/>
                <a:cs typeface="Microsoft YaHei UI" pitchFamily="18" charset="0"/>
              </a:rPr>
              <a:t>二线城市</a:t>
            </a:r>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1103" dirty="0" smtClean="0">
                <a:solidFill>
                  <a:srgbClr val="8087A4"/>
                </a:solidFill>
                <a:latin typeface="Microsoft YaHei UI" pitchFamily="18" charset="0"/>
                <a:cs typeface="Microsoft YaHei UI" pitchFamily="18" charset="0"/>
              </a:rPr>
              <a:t>三线及以下城市</a:t>
            </a:r>
          </a:p>
        </p:txBody>
      </p:sp>
      <p:sp>
        <p:nvSpPr>
          <p:cNvPr id="1036" name="TextBox 1"/>
          <p:cNvSpPr txBox="1"/>
          <p:nvPr/>
        </p:nvSpPr>
        <p:spPr>
          <a:xfrm>
            <a:off x="393700" y="254000"/>
            <a:ext cx="7886700" cy="1409700"/>
          </a:xfrm>
          <a:prstGeom prst="rect">
            <a:avLst/>
          </a:prstGeom>
          <a:noFill/>
        </p:spPr>
        <p:txBody>
          <a:bodyPr wrap="none" lIns="0" tIns="0" rIns="0" rtlCol="0">
            <a:spAutoFit/>
          </a:bodyPr>
          <a:lstStyle/>
          <a:p>
            <a:pPr>
              <a:lnSpc>
                <a:spcPts val="1400"/>
              </a:lnSpc>
              <a:tabLst>
                <a:tab pos="241300" algn="l"/>
                <a:tab pos="2197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197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城市用户呈现下沉趋势，一线城市用户仍保持较快增长，三线及以下城市的用户规模赶超二线城市</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197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一二三线城市移动智能终端用户规模及增速</a:t>
            </a:r>
          </a:p>
        </p:txBody>
      </p:sp>
      <p:sp>
        <p:nvSpPr>
          <p:cNvPr id="1037" name="TextBox 1"/>
          <p:cNvSpPr txBox="1"/>
          <p:nvPr/>
        </p:nvSpPr>
        <p:spPr>
          <a:xfrm>
            <a:off x="825500" y="4356100"/>
            <a:ext cx="7874000" cy="6477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备注：一线城市为北上广深，二线城市为各省会、直辖市、以及厦门、珠海、汕头经济特区，三线及以下城市为除一二线城市之外其他城市。</a:t>
            </a:r>
          </a:p>
          <a:p>
            <a:pPr>
              <a:lnSpc>
                <a:spcPts val="1000"/>
              </a:lnSpc>
            </a:pPr>
            <a:endParaRPr lang="en-US" altLang="zh-CN" dirty="0" smtClean="0"/>
          </a:p>
          <a:p>
            <a:pPr>
              <a:lnSpc>
                <a:spcPts val="16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839724" y="967739"/>
            <a:ext cx="7560564" cy="327507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6"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7" name="TextBox 1"/>
          <p:cNvSpPr txBox="1"/>
          <p:nvPr/>
        </p:nvSpPr>
        <p:spPr>
          <a:xfrm>
            <a:off x="393700" y="520700"/>
            <a:ext cx="9525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研究方法</a:t>
            </a:r>
          </a:p>
        </p:txBody>
      </p:sp>
      <p:sp>
        <p:nvSpPr>
          <p:cNvPr id="8" name="TextBox 1"/>
          <p:cNvSpPr txBox="1"/>
          <p:nvPr/>
        </p:nvSpPr>
        <p:spPr>
          <a:xfrm>
            <a:off x="635000" y="254000"/>
            <a:ext cx="30480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TalkingData移动产业指数数据报告——研究方法</a:t>
            </a:r>
          </a:p>
        </p:txBody>
      </p:sp>
      <p:sp>
        <p:nvSpPr>
          <p:cNvPr id="9" name="TextBox 1"/>
          <p:cNvSpPr txBox="1"/>
          <p:nvPr/>
        </p:nvSpPr>
        <p:spPr>
          <a:xfrm>
            <a:off x="1092200" y="11049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1.</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数据分析</a:t>
            </a:r>
          </a:p>
        </p:txBody>
      </p:sp>
      <p:sp>
        <p:nvSpPr>
          <p:cNvPr id="10" name="TextBox 1"/>
          <p:cNvSpPr txBox="1"/>
          <p:nvPr/>
        </p:nvSpPr>
        <p:spPr>
          <a:xfrm>
            <a:off x="1092200" y="1536700"/>
            <a:ext cx="53086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基于10亿覆盖中国智能终端设备的TalkingData第三方大数据的分析和挖掘。</a:t>
            </a:r>
          </a:p>
        </p:txBody>
      </p:sp>
      <p:sp>
        <p:nvSpPr>
          <p:cNvPr id="11" name="TextBox 1"/>
          <p:cNvSpPr txBox="1"/>
          <p:nvPr/>
        </p:nvSpPr>
        <p:spPr>
          <a:xfrm>
            <a:off x="1092200" y="20320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2.</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桌面研究</a:t>
            </a:r>
          </a:p>
        </p:txBody>
      </p:sp>
      <p:sp>
        <p:nvSpPr>
          <p:cNvPr id="12" name="TextBox 1"/>
          <p:cNvSpPr txBox="1"/>
          <p:nvPr/>
        </p:nvSpPr>
        <p:spPr>
          <a:xfrm>
            <a:off x="1092200" y="2463800"/>
            <a:ext cx="72009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基于公开信息渠道的数据和信息收集整理，渠道包括：传统、互联网、社交等媒体、企业年报、国家统计</a:t>
            </a:r>
          </a:p>
        </p:txBody>
      </p:sp>
      <p:sp>
        <p:nvSpPr>
          <p:cNvPr id="13" name="TextBox 1"/>
          <p:cNvSpPr txBox="1"/>
          <p:nvPr/>
        </p:nvSpPr>
        <p:spPr>
          <a:xfrm>
            <a:off x="1257300" y="2730500"/>
            <a:ext cx="167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局或工信部研究报告等。</a:t>
            </a:r>
          </a:p>
        </p:txBody>
      </p:sp>
      <p:sp>
        <p:nvSpPr>
          <p:cNvPr id="14" name="TextBox 1"/>
          <p:cNvSpPr txBox="1"/>
          <p:nvPr/>
        </p:nvSpPr>
        <p:spPr>
          <a:xfrm>
            <a:off x="1092200" y="32385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3.</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专家访谈</a:t>
            </a:r>
          </a:p>
        </p:txBody>
      </p:sp>
      <p:sp>
        <p:nvSpPr>
          <p:cNvPr id="15" name="TextBox 1"/>
          <p:cNvSpPr txBox="1"/>
          <p:nvPr/>
        </p:nvSpPr>
        <p:spPr>
          <a:xfrm>
            <a:off x="1092200" y="3670300"/>
            <a:ext cx="56515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针对行业专家、渠道、企业进行深度访谈，获取行业发展动态、布局和未来趋势。</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574796" y="4064431"/>
            <a:ext cx="2014727" cy="15240"/>
          </a:xfrm>
          <a:custGeom>
            <a:avLst/>
            <a:gdLst>
              <a:gd name="connsiteX0" fmla="*/ 0 w 2014727"/>
              <a:gd name="connsiteY0" fmla="*/ 0 h 15240"/>
              <a:gd name="connsiteX1" fmla="*/ 503682 w 2014727"/>
              <a:gd name="connsiteY1" fmla="*/ 0 h 15240"/>
              <a:gd name="connsiteX2" fmla="*/ 1007363 w 2014727"/>
              <a:gd name="connsiteY2" fmla="*/ 0 h 15240"/>
              <a:gd name="connsiteX3" fmla="*/ 1511045 w 2014727"/>
              <a:gd name="connsiteY3" fmla="*/ 0 h 15240"/>
              <a:gd name="connsiteX4" fmla="*/ 2014727 w 2014727"/>
              <a:gd name="connsiteY4" fmla="*/ 0 h 15240"/>
              <a:gd name="connsiteX5" fmla="*/ 2014727 w 2014727"/>
              <a:gd name="connsiteY5" fmla="*/ 15240 h 15240"/>
              <a:gd name="connsiteX6" fmla="*/ 1511045 w 2014727"/>
              <a:gd name="connsiteY6" fmla="*/ 15240 h 15240"/>
              <a:gd name="connsiteX7" fmla="*/ 1007363 w 2014727"/>
              <a:gd name="connsiteY7" fmla="*/ 15240 h 15240"/>
              <a:gd name="connsiteX8" fmla="*/ 503682 w 2014727"/>
              <a:gd name="connsiteY8" fmla="*/ 15240 h 15240"/>
              <a:gd name="connsiteX9" fmla="*/ 0 w 2014727"/>
              <a:gd name="connsiteY9" fmla="*/ 15240 h 15240"/>
              <a:gd name="connsiteX10" fmla="*/ 0 w 2014727"/>
              <a:gd name="connsiteY10" fmla="*/ 0 h 152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14727" h="15240">
                <a:moveTo>
                  <a:pt x="0" y="0"/>
                </a:moveTo>
                <a:lnTo>
                  <a:pt x="503682" y="0"/>
                </a:lnTo>
                <a:lnTo>
                  <a:pt x="1007363" y="0"/>
                </a:lnTo>
                <a:lnTo>
                  <a:pt x="1511045" y="0"/>
                </a:lnTo>
                <a:lnTo>
                  <a:pt x="2014727" y="0"/>
                </a:lnTo>
                <a:lnTo>
                  <a:pt x="2014727" y="15240"/>
                </a:lnTo>
                <a:lnTo>
                  <a:pt x="1511045" y="15240"/>
                </a:lnTo>
                <a:lnTo>
                  <a:pt x="1007363" y="15240"/>
                </a:lnTo>
                <a:lnTo>
                  <a:pt x="503682" y="15240"/>
                </a:lnTo>
                <a:lnTo>
                  <a:pt x="0" y="15240"/>
                </a:lnTo>
                <a:lnTo>
                  <a:pt x="0" y="0"/>
                </a:lnTo>
              </a:path>
            </a:pathLst>
          </a:custGeom>
          <a:solidFill>
            <a:srgbClr val="2C89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444500" y="4800600"/>
            <a:ext cx="1117600" cy="304800"/>
          </a:xfrm>
          <a:prstGeom prst="rect">
            <a:avLst/>
          </a:prstGeom>
          <a:noFill/>
        </p:spPr>
      </p:pic>
      <p:pic>
        <p:nvPicPr>
          <p:cNvPr id="6" name="Picture 3"/>
          <p:cNvPicPr>
            <a:picLocks noChangeAspect="1" noChangeArrowheads="1"/>
          </p:cNvPicPr>
          <p:nvPr/>
        </p:nvPicPr>
        <p:blipFill>
          <a:blip r:embed="rId3"/>
          <a:srcRect/>
          <a:stretch>
            <a:fillRect/>
          </a:stretch>
        </p:blipFill>
        <p:spPr bwMode="auto">
          <a:xfrm>
            <a:off x="3606800" y="1003300"/>
            <a:ext cx="1955800" cy="406400"/>
          </a:xfrm>
          <a:prstGeom prst="rect">
            <a:avLst/>
          </a:prstGeom>
          <a:noFill/>
        </p:spPr>
      </p:pic>
      <p:pic>
        <p:nvPicPr>
          <p:cNvPr id="7" name="Picture 3"/>
          <p:cNvPicPr>
            <a:picLocks noChangeAspect="1" noChangeArrowheads="1"/>
          </p:cNvPicPr>
          <p:nvPr/>
        </p:nvPicPr>
        <p:blipFill>
          <a:blip r:embed="rId4"/>
          <a:srcRect/>
          <a:stretch>
            <a:fillRect/>
          </a:stretch>
        </p:blipFill>
        <p:spPr bwMode="auto">
          <a:xfrm>
            <a:off x="4038600" y="2451100"/>
            <a:ext cx="1079500" cy="1079500"/>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9" name="TextBox 1"/>
          <p:cNvSpPr txBox="1"/>
          <p:nvPr/>
        </p:nvSpPr>
        <p:spPr>
          <a:xfrm>
            <a:off x="3340100" y="1651000"/>
            <a:ext cx="2476500" cy="698500"/>
          </a:xfrm>
          <a:prstGeom prst="rect">
            <a:avLst/>
          </a:prstGeom>
          <a:noFill/>
        </p:spPr>
        <p:txBody>
          <a:bodyPr wrap="none" lIns="0" tIns="0" rIns="0" rtlCol="0">
            <a:spAutoFit/>
          </a:bodyPr>
          <a:lstStyle/>
          <a:p>
            <a:pPr>
              <a:lnSpc>
                <a:spcPts val="5500"/>
              </a:lnSpc>
              <a:tabLst/>
            </a:pPr>
            <a:r>
              <a:rPr lang="en-US" altLang="zh-CN" sz="6002" dirty="0" smtClean="0">
                <a:solidFill>
                  <a:srgbClr val="FFFFFF"/>
                </a:solidFill>
                <a:latin typeface="Times New Roman" pitchFamily="18" charset="0"/>
                <a:cs typeface="Times New Roman" pitchFamily="18" charset="0"/>
              </a:rPr>
              <a:t>Thanks!</a:t>
            </a:r>
          </a:p>
        </p:txBody>
      </p:sp>
      <p:sp>
        <p:nvSpPr>
          <p:cNvPr id="10" name="TextBox 1"/>
          <p:cNvSpPr txBox="1"/>
          <p:nvPr/>
        </p:nvSpPr>
        <p:spPr>
          <a:xfrm>
            <a:off x="3200400" y="3606800"/>
            <a:ext cx="27432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关注TalkingData官方微信获取最新移动数据资讯</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21383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3019</Words>
  <Application>Microsoft Office PowerPoint</Application>
  <PresentationFormat>全屏显示(16:9)</PresentationFormat>
  <Paragraphs>4016</Paragraphs>
  <Slides>92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92</vt:i4>
      </vt:variant>
    </vt:vector>
  </HeadingPairs>
  <TitlesOfParts>
    <vt:vector size="106" baseType="lpstr">
      <vt:lpstr>Meiryo</vt:lpstr>
      <vt:lpstr>Microsoft YaHei UI</vt:lpstr>
      <vt:lpstr>宋体</vt:lpstr>
      <vt:lpstr>微软雅黑</vt:lpstr>
      <vt:lpstr>Arial</vt:lpstr>
      <vt:lpstr>Arial Black</vt:lpstr>
      <vt:lpstr>Calibri</vt:lpstr>
      <vt:lpstr>Calibri Light</vt:lpstr>
      <vt:lpstr>Impact</vt:lpstr>
      <vt:lpstr>Tahoma</vt:lpstr>
      <vt:lpstr>Times New Roman</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7</cp:revision>
  <dcterms:created xsi:type="dcterms:W3CDTF">2006-08-16T00:00:00Z</dcterms:created>
  <dcterms:modified xsi:type="dcterms:W3CDTF">2017-02-13T06:44:18Z</dcterms:modified>
</cp:coreProperties>
</file>