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rts/chart1.xml" ContentType="application/vnd.openxmlformats-officedocument.drawingml.chart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6"/>
  </p:notesMasterIdLst>
  <p:handoutMasterIdLst>
    <p:handoutMasterId r:id="rId27"/>
  </p:handout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8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6">
          <p15:clr>
            <a:srgbClr val="A4A3A4"/>
          </p15:clr>
        </p15:guide>
        <p15:guide id="2" orient="horz" pos="1620">
          <p15:clr>
            <a:srgbClr val="A4A3A4"/>
          </p15:clr>
        </p15:guide>
        <p15:guide id="3" orient="horz" pos="1185">
          <p15:clr>
            <a:srgbClr val="A4A3A4"/>
          </p15:clr>
        </p15:guide>
        <p15:guide id="4" pos="1090">
          <p15:clr>
            <a:srgbClr val="A4A3A4"/>
          </p15:clr>
        </p15:guide>
        <p15:guide id="5" pos="4065">
          <p15:clr>
            <a:srgbClr val="A4A3A4"/>
          </p15:clr>
        </p15:guide>
        <p15:guide id="6" pos="4186">
          <p15:clr>
            <a:srgbClr val="A4A3A4"/>
          </p15:clr>
        </p15:guide>
        <p15:guide id="7" pos="5517">
          <p15:clr>
            <a:srgbClr val="A4A3A4"/>
          </p15:clr>
        </p15:guide>
        <p15:guide id="8" pos="2106">
          <p15:clr>
            <a:srgbClr val="A4A3A4"/>
          </p15:clr>
        </p15:guide>
        <p15:guide id="9" pos="2880">
          <p15:clr>
            <a:srgbClr val="A4A3A4"/>
          </p15:clr>
        </p15:guide>
        <p15:guide id="10" pos="3872">
          <p15:clr>
            <a:srgbClr val="A4A3A4"/>
          </p15:clr>
        </p15:guide>
        <p15:guide id="11" pos="26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D9"/>
    <a:srgbClr val="61E4FF"/>
    <a:srgbClr val="02C5FD"/>
    <a:srgbClr val="51C9FD"/>
    <a:srgbClr val="7ECBDF"/>
    <a:srgbClr val="7E9BD3"/>
    <a:srgbClr val="7D9CD2"/>
    <a:srgbClr val="58C8D6"/>
    <a:srgbClr val="038BB5"/>
    <a:srgbClr val="00A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7" autoAdjust="0"/>
    <p:restoredTop sz="95833" autoAdjust="0"/>
  </p:normalViewPr>
  <p:slideViewPr>
    <p:cSldViewPr>
      <p:cViewPr varScale="1">
        <p:scale>
          <a:sx n="116" d="100"/>
          <a:sy n="116" d="100"/>
        </p:scale>
        <p:origin x="252" y="102"/>
      </p:cViewPr>
      <p:guideLst>
        <p:guide orient="horz" pos="846"/>
        <p:guide orient="horz" pos="1620"/>
        <p:guide orient="horz" pos="1185"/>
        <p:guide pos="1090"/>
        <p:guide pos="4065"/>
        <p:guide pos="4186"/>
        <p:guide pos="5517"/>
        <p:guide pos="2106"/>
        <p:guide pos="2880"/>
        <p:guide pos="3872"/>
        <p:guide pos="2638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318" y="-78"/>
      </p:cViewPr>
      <p:guideLst>
        <p:guide orient="horz" pos="2880"/>
        <p:guide pos="2160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explosion val="12"/>
          <c:dPt>
            <c:idx val="0"/>
            <c:bubble3D val="0"/>
            <c:explosion val="6"/>
          </c:dPt>
          <c:dPt>
            <c:idx val="1"/>
            <c:bubble3D val="0"/>
            <c:explosion val="7"/>
          </c:dPt>
          <c:dPt>
            <c:idx val="2"/>
            <c:bubble3D val="0"/>
            <c:explosion val="2"/>
          </c:dPt>
          <c:dPt>
            <c:idx val="3"/>
            <c:bubble3D val="0"/>
            <c:explosion val="2"/>
          </c:dPt>
          <c:dPt>
            <c:idx val="4"/>
            <c:bubble3D val="0"/>
            <c:explosion val="2"/>
          </c:dPt>
          <c:dPt>
            <c:idx val="5"/>
            <c:bubble3D val="0"/>
            <c:explosion val="2"/>
          </c:dPt>
          <c:dLbls>
            <c:dLbl>
              <c:idx val="1"/>
              <c:layout>
                <c:manualLayout>
                  <c:x val="-1.7031296875972896E-2"/>
                  <c:y val="-0.1713993361120565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15650620204804511"/>
                  <c:y val="-7.0549474062510067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0.15837856361495076"/>
                  <c:y val="4.1489874045752634E-2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8.6700276993387171E-2"/>
                  <c:y val="0.12936320726136849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5.5663250265246232E-2"/>
                  <c:y val="0.12966234816608277"/>
                </c:manualLayout>
              </c:layout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bg1"/>
                    </a:solidFill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  <c:pt idx="4">
                  <c:v>2011</c:v>
                </c:pt>
                <c:pt idx="5">
                  <c:v>2012</c:v>
                </c:pt>
              </c:numCache>
            </c:numRef>
          </c:cat>
          <c:val>
            <c:numRef>
              <c:f>Sheet1!$B$2:$B$7</c:f>
              <c:numCache>
                <c:formatCode>General</c:formatCode>
                <c:ptCount val="6"/>
                <c:pt idx="0">
                  <c:v>35</c:v>
                </c:pt>
                <c:pt idx="1">
                  <c:v>29</c:v>
                </c:pt>
                <c:pt idx="2">
                  <c:v>11</c:v>
                </c:pt>
                <c:pt idx="3">
                  <c:v>10</c:v>
                </c:pt>
                <c:pt idx="4">
                  <c:v>8</c:v>
                </c:pt>
                <c:pt idx="5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非洲</c:v>
                </c:pt>
              </c:strCache>
            </c:strRef>
          </c:tx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100</c:v>
                </c:pt>
                <c:pt idx="1">
                  <c:v>50</c:v>
                </c:pt>
                <c:pt idx="2">
                  <c:v>80</c:v>
                </c:pt>
                <c:pt idx="3">
                  <c:v>80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欧洲</c:v>
                </c:pt>
              </c:strCache>
            </c:strRef>
          </c:tx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70</c:v>
                </c:pt>
                <c:pt idx="1">
                  <c:v>48</c:v>
                </c:pt>
                <c:pt idx="2">
                  <c:v>79</c:v>
                </c:pt>
                <c:pt idx="3">
                  <c:v>80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亚洲</c:v>
                </c:pt>
              </c:strCache>
            </c:strRef>
          </c:tx>
          <c:spPr>
            <a:ln w="25400">
              <a:noFill/>
            </a:ln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58</c:v>
                </c:pt>
                <c:pt idx="1">
                  <c:v>45</c:v>
                </c:pt>
                <c:pt idx="2">
                  <c:v>75</c:v>
                </c:pt>
                <c:pt idx="3">
                  <c:v>80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美国</c:v>
                </c:pt>
              </c:strCache>
            </c:strRef>
          </c:tx>
          <c:spPr>
            <a:ln w="25400">
              <a:noFill/>
            </a:ln>
          </c:spPr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20</c:v>
                </c:pt>
                <c:pt idx="1">
                  <c:v>30</c:v>
                </c:pt>
                <c:pt idx="2">
                  <c:v>50</c:v>
                </c:pt>
                <c:pt idx="3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70665744"/>
        <c:axId val="369086784"/>
      </c:areaChart>
      <c:catAx>
        <c:axId val="370665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369086784"/>
        <c:crosses val="autoZero"/>
        <c:auto val="1"/>
        <c:lblAlgn val="ctr"/>
        <c:lblOffset val="100"/>
        <c:noMultiLvlLbl val="0"/>
      </c:catAx>
      <c:valAx>
        <c:axId val="369086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/>
                </a:solidFill>
              </a:defRPr>
            </a:pPr>
            <a:endParaRPr lang="zh-CN"/>
          </a:p>
        </c:txPr>
        <c:crossAx val="370665744"/>
        <c:crosses val="autoZero"/>
        <c:crossBetween val="midCat"/>
      </c:valAx>
    </c:plotArea>
    <c:legend>
      <c:legendPos val="t"/>
      <c:layout>
        <c:manualLayout>
          <c:xMode val="edge"/>
          <c:yMode val="edge"/>
          <c:x val="7.9563143251042606E-2"/>
          <c:y val="2.3620436327115146E-2"/>
          <c:w val="0.8912429483260923"/>
          <c:h val="8.4575421107122711E-2"/>
        </c:manualLayout>
      </c:layout>
      <c:overlay val="0"/>
      <c:txPr>
        <a:bodyPr/>
        <a:lstStyle/>
        <a:p>
          <a:pPr>
            <a:defRPr sz="1400">
              <a:solidFill>
                <a:schemeClr val="tx2"/>
              </a:solidFill>
            </a:defRPr>
          </a:pPr>
          <a:endParaRPr lang="zh-CN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2CE1C-6475-4433-B226-CEEFD20DB5B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22F26-A73A-49BE-9453-E29C0B05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78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1572B-097E-4AC2-8BE8-3E12301870B1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F020C-7F94-4416-B687-47E1E83F8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71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8275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11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12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14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16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17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18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19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>
          <a:xfrm>
            <a:off x="685800" y="4374510"/>
            <a:ext cx="5486400" cy="41148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20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21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22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5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6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7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8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7F020C-7F94-4416-B687-47E1E83F821E}" type="slidenum">
              <a:rPr lang="en-US" smtClean="0"/>
              <a:t>9</a:t>
            </a:fld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987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24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9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3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4175791"/>
            <a:ext cx="912480" cy="967709"/>
            <a:chOff x="0" y="4175791"/>
            <a:chExt cx="912480" cy="967709"/>
          </a:xfrm>
        </p:grpSpPr>
        <p:sp>
          <p:nvSpPr>
            <p:cNvPr id="8" name="Oval 8"/>
            <p:cNvSpPr/>
            <p:nvPr/>
          </p:nvSpPr>
          <p:spPr>
            <a:xfrm>
              <a:off x="0" y="4175791"/>
              <a:ext cx="152400" cy="373318"/>
            </a:xfrm>
            <a:custGeom>
              <a:avLst/>
              <a:gdLst/>
              <a:ahLst/>
              <a:cxnLst/>
              <a:rect l="l" t="t" r="r" b="b"/>
              <a:pathLst>
                <a:path w="152400" h="373318">
                  <a:moveTo>
                    <a:pt x="0" y="0"/>
                  </a:moveTo>
                  <a:cubicBezTo>
                    <a:pt x="86956" y="17624"/>
                    <a:pt x="152400" y="94499"/>
                    <a:pt x="152400" y="186659"/>
                  </a:cubicBezTo>
                  <a:cubicBezTo>
                    <a:pt x="152400" y="278819"/>
                    <a:pt x="86956" y="355694"/>
                    <a:pt x="0" y="373318"/>
                  </a:cubicBez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Oval 6"/>
            <p:cNvSpPr/>
            <p:nvPr/>
          </p:nvSpPr>
          <p:spPr>
            <a:xfrm>
              <a:off x="0" y="4629150"/>
              <a:ext cx="912480" cy="514350"/>
            </a:xfrm>
            <a:custGeom>
              <a:avLst/>
              <a:gdLst/>
              <a:ahLst/>
              <a:cxnLst/>
              <a:rect l="l" t="t" r="r" b="b"/>
              <a:pathLst>
                <a:path w="912480" h="514350">
                  <a:moveTo>
                    <a:pt x="381000" y="0"/>
                  </a:moveTo>
                  <a:cubicBezTo>
                    <a:pt x="669194" y="0"/>
                    <a:pt x="904005" y="228555"/>
                    <a:pt x="912480" y="514350"/>
                  </a:cubicBezTo>
                  <a:lnTo>
                    <a:pt x="0" y="514350"/>
                  </a:lnTo>
                  <a:lnTo>
                    <a:pt x="0" y="160870"/>
                  </a:lnTo>
                  <a:cubicBezTo>
                    <a:pt x="96454" y="61464"/>
                    <a:pt x="231549" y="0"/>
                    <a:pt x="381000" y="0"/>
                  </a:cubicBezTo>
                  <a:close/>
                </a:path>
              </a:pathLst>
            </a:custGeom>
            <a:solidFill>
              <a:schemeClr val="accent4">
                <a:lumMod val="50000"/>
                <a:alpha val="4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7"/>
            <p:cNvSpPr/>
            <p:nvPr/>
          </p:nvSpPr>
          <p:spPr>
            <a:xfrm>
              <a:off x="0" y="4362450"/>
              <a:ext cx="381000" cy="571500"/>
            </a:xfrm>
            <a:custGeom>
              <a:avLst/>
              <a:gdLst/>
              <a:ahLst/>
              <a:cxnLst/>
              <a:rect l="l" t="t" r="r" b="b"/>
              <a:pathLst>
                <a:path w="381000" h="571500">
                  <a:moveTo>
                    <a:pt x="95250" y="0"/>
                  </a:moveTo>
                  <a:cubicBezTo>
                    <a:pt x="253065" y="0"/>
                    <a:pt x="381000" y="127935"/>
                    <a:pt x="381000" y="285750"/>
                  </a:cubicBezTo>
                  <a:cubicBezTo>
                    <a:pt x="381000" y="443565"/>
                    <a:pt x="253065" y="571500"/>
                    <a:pt x="95250" y="571500"/>
                  </a:cubicBezTo>
                  <a:cubicBezTo>
                    <a:pt x="61706" y="571500"/>
                    <a:pt x="29512" y="565720"/>
                    <a:pt x="0" y="554004"/>
                  </a:cubicBezTo>
                  <a:lnTo>
                    <a:pt x="0" y="17497"/>
                  </a:lnTo>
                  <a:cubicBezTo>
                    <a:pt x="29512" y="5780"/>
                    <a:pt x="61706" y="0"/>
                    <a:pt x="95250" y="0"/>
                  </a:cubicBezTo>
                  <a:close/>
                </a:path>
              </a:pathLst>
            </a:custGeom>
            <a:solidFill>
              <a:srgbClr val="90EAEB">
                <a:alpha val="85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0" y="0"/>
            <a:ext cx="1524000" cy="1200150"/>
            <a:chOff x="0" y="0"/>
            <a:chExt cx="1676400" cy="1276350"/>
          </a:xfrm>
        </p:grpSpPr>
        <p:sp>
          <p:nvSpPr>
            <p:cNvPr id="12" name="Oval 11"/>
            <p:cNvSpPr/>
            <p:nvPr/>
          </p:nvSpPr>
          <p:spPr>
            <a:xfrm>
              <a:off x="762000" y="57150"/>
              <a:ext cx="914400" cy="914400"/>
            </a:xfrm>
            <a:prstGeom prst="ellipse">
              <a:avLst/>
            </a:prstGeom>
            <a:solidFill>
              <a:schemeClr val="tx1">
                <a:alpha val="73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85800" y="742950"/>
              <a:ext cx="533400" cy="533400"/>
            </a:xfrm>
            <a:prstGeom prst="ellipse">
              <a:avLst/>
            </a:prstGeom>
            <a:solidFill>
              <a:srgbClr val="3AA3D0">
                <a:alpha val="86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Oval 3"/>
            <p:cNvSpPr/>
            <p:nvPr/>
          </p:nvSpPr>
          <p:spPr>
            <a:xfrm>
              <a:off x="0" y="0"/>
              <a:ext cx="1295400" cy="1276350"/>
            </a:xfrm>
            <a:custGeom>
              <a:avLst/>
              <a:gdLst/>
              <a:ahLst/>
              <a:cxnLst/>
              <a:rect l="l" t="t" r="r" b="b"/>
              <a:pathLst>
                <a:path w="1295400" h="1276350">
                  <a:moveTo>
                    <a:pt x="0" y="0"/>
                  </a:moveTo>
                  <a:lnTo>
                    <a:pt x="1134906" y="0"/>
                  </a:lnTo>
                  <a:cubicBezTo>
                    <a:pt x="1236529" y="131725"/>
                    <a:pt x="1295400" y="297113"/>
                    <a:pt x="1295400" y="476250"/>
                  </a:cubicBezTo>
                  <a:cubicBezTo>
                    <a:pt x="1295400" y="918133"/>
                    <a:pt x="937183" y="1276350"/>
                    <a:pt x="495300" y="1276350"/>
                  </a:cubicBezTo>
                  <a:cubicBezTo>
                    <a:pt x="307264" y="1276350"/>
                    <a:pt x="134378" y="1211484"/>
                    <a:pt x="0" y="1100138"/>
                  </a:cubicBez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Oval 21"/>
          <p:cNvSpPr/>
          <p:nvPr userDrawn="1"/>
        </p:nvSpPr>
        <p:spPr>
          <a:xfrm>
            <a:off x="7029920" y="0"/>
            <a:ext cx="2114080" cy="1115160"/>
          </a:xfrm>
          <a:custGeom>
            <a:avLst/>
            <a:gdLst/>
            <a:ahLst/>
            <a:cxnLst/>
            <a:rect l="l" t="t" r="r" b="b"/>
            <a:pathLst>
              <a:path w="2202975" h="1162051">
                <a:moveTo>
                  <a:pt x="0" y="0"/>
                </a:moveTo>
                <a:lnTo>
                  <a:pt x="2202975" y="0"/>
                </a:lnTo>
                <a:lnTo>
                  <a:pt x="2202975" y="784079"/>
                </a:lnTo>
                <a:cubicBezTo>
                  <a:pt x="1968745" y="1017682"/>
                  <a:pt x="1645520" y="1162051"/>
                  <a:pt x="1288575" y="1162051"/>
                </a:cubicBezTo>
                <a:cubicBezTo>
                  <a:pt x="618170" y="1162051"/>
                  <a:pt x="66711" y="652783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组合 161"/>
          <p:cNvGrpSpPr/>
          <p:nvPr userDrawn="1"/>
        </p:nvGrpSpPr>
        <p:grpSpPr>
          <a:xfrm>
            <a:off x="7484917" y="497880"/>
            <a:ext cx="1273228" cy="278633"/>
            <a:chOff x="3622675" y="4030663"/>
            <a:chExt cx="1898650" cy="528637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51" name="Straight Connector 50"/>
          <p:cNvCxnSpPr/>
          <p:nvPr userDrawn="1"/>
        </p:nvCxnSpPr>
        <p:spPr>
          <a:xfrm>
            <a:off x="1730030" y="651500"/>
            <a:ext cx="3124200" cy="0"/>
          </a:xfrm>
          <a:prstGeom prst="line">
            <a:avLst/>
          </a:prstGeom>
          <a:ln w="12700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 userDrawn="1"/>
        </p:nvGrpSpPr>
        <p:grpSpPr>
          <a:xfrm>
            <a:off x="8120036" y="4716115"/>
            <a:ext cx="638109" cy="223042"/>
            <a:chOff x="815698" y="1811037"/>
            <a:chExt cx="638109" cy="223042"/>
          </a:xfrm>
        </p:grpSpPr>
        <p:grpSp>
          <p:nvGrpSpPr>
            <p:cNvPr id="53" name="Group 52"/>
            <p:cNvGrpSpPr/>
            <p:nvPr userDrawn="1"/>
          </p:nvGrpSpPr>
          <p:grpSpPr>
            <a:xfrm>
              <a:off x="1230765" y="1811037"/>
              <a:ext cx="223042" cy="223042"/>
              <a:chOff x="1167306" y="1811037"/>
              <a:chExt cx="223042" cy="223042"/>
            </a:xfrm>
          </p:grpSpPr>
          <p:sp>
            <p:nvSpPr>
              <p:cNvPr id="57" name="Oval 56"/>
              <p:cNvSpPr/>
              <p:nvPr userDrawn="1"/>
            </p:nvSpPr>
            <p:spPr>
              <a:xfrm rot="10800000">
                <a:off x="1167306" y="1811037"/>
                <a:ext cx="223042" cy="223042"/>
              </a:xfrm>
              <a:prstGeom prst="ellipse">
                <a:avLst/>
              </a:prstGeom>
              <a:solidFill>
                <a:schemeClr val="tx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Isosceles Triangle 57"/>
              <p:cNvSpPr/>
              <p:nvPr/>
            </p:nvSpPr>
            <p:spPr>
              <a:xfrm rot="5400000">
                <a:off x="1223511" y="1861450"/>
                <a:ext cx="141771" cy="122216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4" name="Group 53"/>
            <p:cNvGrpSpPr/>
            <p:nvPr userDrawn="1"/>
          </p:nvGrpSpPr>
          <p:grpSpPr>
            <a:xfrm>
              <a:off x="815698" y="1811037"/>
              <a:ext cx="223042" cy="223042"/>
              <a:chOff x="769905" y="1811037"/>
              <a:chExt cx="223042" cy="223042"/>
            </a:xfrm>
          </p:grpSpPr>
          <p:sp>
            <p:nvSpPr>
              <p:cNvPr id="55" name="Oval 54"/>
              <p:cNvSpPr/>
              <p:nvPr/>
            </p:nvSpPr>
            <p:spPr>
              <a:xfrm rot="10800000">
                <a:off x="769905" y="1811037"/>
                <a:ext cx="223042" cy="223042"/>
              </a:xfrm>
              <a:prstGeom prst="ellipse">
                <a:avLst/>
              </a:prstGeom>
              <a:solidFill>
                <a:schemeClr val="tx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Isosceles Triangle 55"/>
              <p:cNvSpPr/>
              <p:nvPr/>
            </p:nvSpPr>
            <p:spPr>
              <a:xfrm rot="16200000">
                <a:off x="797760" y="1861450"/>
                <a:ext cx="141770" cy="122215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2882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857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554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6829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370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18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15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14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090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4175791"/>
            <a:ext cx="912480" cy="967709"/>
            <a:chOff x="0" y="4175791"/>
            <a:chExt cx="912480" cy="967709"/>
          </a:xfrm>
        </p:grpSpPr>
        <p:sp>
          <p:nvSpPr>
            <p:cNvPr id="8" name="Oval 8"/>
            <p:cNvSpPr/>
            <p:nvPr/>
          </p:nvSpPr>
          <p:spPr>
            <a:xfrm>
              <a:off x="0" y="4175791"/>
              <a:ext cx="152400" cy="373318"/>
            </a:xfrm>
            <a:custGeom>
              <a:avLst/>
              <a:gdLst/>
              <a:ahLst/>
              <a:cxnLst/>
              <a:rect l="l" t="t" r="r" b="b"/>
              <a:pathLst>
                <a:path w="152400" h="373318">
                  <a:moveTo>
                    <a:pt x="0" y="0"/>
                  </a:moveTo>
                  <a:cubicBezTo>
                    <a:pt x="86956" y="17624"/>
                    <a:pt x="152400" y="94499"/>
                    <a:pt x="152400" y="186659"/>
                  </a:cubicBezTo>
                  <a:cubicBezTo>
                    <a:pt x="152400" y="278819"/>
                    <a:pt x="86956" y="355694"/>
                    <a:pt x="0" y="373318"/>
                  </a:cubicBez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Oval 6"/>
            <p:cNvSpPr/>
            <p:nvPr/>
          </p:nvSpPr>
          <p:spPr>
            <a:xfrm>
              <a:off x="0" y="4629150"/>
              <a:ext cx="912480" cy="514350"/>
            </a:xfrm>
            <a:custGeom>
              <a:avLst/>
              <a:gdLst/>
              <a:ahLst/>
              <a:cxnLst/>
              <a:rect l="l" t="t" r="r" b="b"/>
              <a:pathLst>
                <a:path w="912480" h="514350">
                  <a:moveTo>
                    <a:pt x="381000" y="0"/>
                  </a:moveTo>
                  <a:cubicBezTo>
                    <a:pt x="669194" y="0"/>
                    <a:pt x="904005" y="228555"/>
                    <a:pt x="912480" y="514350"/>
                  </a:cubicBezTo>
                  <a:lnTo>
                    <a:pt x="0" y="514350"/>
                  </a:lnTo>
                  <a:lnTo>
                    <a:pt x="0" y="160870"/>
                  </a:lnTo>
                  <a:cubicBezTo>
                    <a:pt x="96454" y="61464"/>
                    <a:pt x="231549" y="0"/>
                    <a:pt x="381000" y="0"/>
                  </a:cubicBezTo>
                  <a:close/>
                </a:path>
              </a:pathLst>
            </a:custGeom>
            <a:solidFill>
              <a:schemeClr val="accent4">
                <a:lumMod val="50000"/>
                <a:alpha val="4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7"/>
            <p:cNvSpPr/>
            <p:nvPr/>
          </p:nvSpPr>
          <p:spPr>
            <a:xfrm>
              <a:off x="0" y="4362450"/>
              <a:ext cx="381000" cy="571500"/>
            </a:xfrm>
            <a:custGeom>
              <a:avLst/>
              <a:gdLst/>
              <a:ahLst/>
              <a:cxnLst/>
              <a:rect l="l" t="t" r="r" b="b"/>
              <a:pathLst>
                <a:path w="381000" h="571500">
                  <a:moveTo>
                    <a:pt x="95250" y="0"/>
                  </a:moveTo>
                  <a:cubicBezTo>
                    <a:pt x="253065" y="0"/>
                    <a:pt x="381000" y="127935"/>
                    <a:pt x="381000" y="285750"/>
                  </a:cubicBezTo>
                  <a:cubicBezTo>
                    <a:pt x="381000" y="443565"/>
                    <a:pt x="253065" y="571500"/>
                    <a:pt x="95250" y="571500"/>
                  </a:cubicBezTo>
                  <a:cubicBezTo>
                    <a:pt x="61706" y="571500"/>
                    <a:pt x="29512" y="565720"/>
                    <a:pt x="0" y="554004"/>
                  </a:cubicBezTo>
                  <a:lnTo>
                    <a:pt x="0" y="17497"/>
                  </a:lnTo>
                  <a:cubicBezTo>
                    <a:pt x="29512" y="5780"/>
                    <a:pt x="61706" y="0"/>
                    <a:pt x="95250" y="0"/>
                  </a:cubicBezTo>
                  <a:close/>
                </a:path>
              </a:pathLst>
            </a:custGeom>
            <a:solidFill>
              <a:srgbClr val="90EAEB">
                <a:alpha val="85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0" y="0"/>
            <a:ext cx="1524000" cy="1200150"/>
            <a:chOff x="0" y="0"/>
            <a:chExt cx="1676400" cy="1276350"/>
          </a:xfrm>
        </p:grpSpPr>
        <p:sp>
          <p:nvSpPr>
            <p:cNvPr id="12" name="Oval 11"/>
            <p:cNvSpPr/>
            <p:nvPr/>
          </p:nvSpPr>
          <p:spPr>
            <a:xfrm>
              <a:off x="762000" y="57150"/>
              <a:ext cx="914400" cy="914400"/>
            </a:xfrm>
            <a:prstGeom prst="ellipse">
              <a:avLst/>
            </a:prstGeom>
            <a:solidFill>
              <a:schemeClr val="tx1">
                <a:alpha val="73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85800" y="742950"/>
              <a:ext cx="533400" cy="533400"/>
            </a:xfrm>
            <a:prstGeom prst="ellipse">
              <a:avLst/>
            </a:prstGeom>
            <a:solidFill>
              <a:srgbClr val="3AA3D0">
                <a:alpha val="86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Oval 3"/>
            <p:cNvSpPr/>
            <p:nvPr/>
          </p:nvSpPr>
          <p:spPr>
            <a:xfrm>
              <a:off x="0" y="0"/>
              <a:ext cx="1295400" cy="1276350"/>
            </a:xfrm>
            <a:custGeom>
              <a:avLst/>
              <a:gdLst/>
              <a:ahLst/>
              <a:cxnLst/>
              <a:rect l="l" t="t" r="r" b="b"/>
              <a:pathLst>
                <a:path w="1295400" h="1276350">
                  <a:moveTo>
                    <a:pt x="0" y="0"/>
                  </a:moveTo>
                  <a:lnTo>
                    <a:pt x="1134906" y="0"/>
                  </a:lnTo>
                  <a:cubicBezTo>
                    <a:pt x="1236529" y="131725"/>
                    <a:pt x="1295400" y="297113"/>
                    <a:pt x="1295400" y="476250"/>
                  </a:cubicBezTo>
                  <a:cubicBezTo>
                    <a:pt x="1295400" y="918133"/>
                    <a:pt x="937183" y="1276350"/>
                    <a:pt x="495300" y="1276350"/>
                  </a:cubicBezTo>
                  <a:cubicBezTo>
                    <a:pt x="307264" y="1276350"/>
                    <a:pt x="134378" y="1211484"/>
                    <a:pt x="0" y="1100138"/>
                  </a:cubicBez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Oval 21"/>
          <p:cNvSpPr/>
          <p:nvPr userDrawn="1"/>
        </p:nvSpPr>
        <p:spPr>
          <a:xfrm>
            <a:off x="6941025" y="0"/>
            <a:ext cx="2202975" cy="1162051"/>
          </a:xfrm>
          <a:custGeom>
            <a:avLst/>
            <a:gdLst/>
            <a:ahLst/>
            <a:cxnLst/>
            <a:rect l="l" t="t" r="r" b="b"/>
            <a:pathLst>
              <a:path w="2202975" h="1162051">
                <a:moveTo>
                  <a:pt x="0" y="0"/>
                </a:moveTo>
                <a:lnTo>
                  <a:pt x="2202975" y="0"/>
                </a:lnTo>
                <a:lnTo>
                  <a:pt x="2202975" y="784079"/>
                </a:lnTo>
                <a:cubicBezTo>
                  <a:pt x="1968745" y="1017682"/>
                  <a:pt x="1645520" y="1162051"/>
                  <a:pt x="1288575" y="1162051"/>
                </a:cubicBezTo>
                <a:cubicBezTo>
                  <a:pt x="618170" y="1162051"/>
                  <a:pt x="66711" y="652783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 userDrawn="1"/>
        </p:nvGrpSpPr>
        <p:grpSpPr>
          <a:xfrm>
            <a:off x="7985675" y="4716115"/>
            <a:ext cx="638109" cy="223042"/>
            <a:chOff x="815698" y="1811037"/>
            <a:chExt cx="638109" cy="223042"/>
          </a:xfrm>
        </p:grpSpPr>
        <p:grpSp>
          <p:nvGrpSpPr>
            <p:cNvPr id="5" name="Group 4"/>
            <p:cNvGrpSpPr/>
            <p:nvPr userDrawn="1"/>
          </p:nvGrpSpPr>
          <p:grpSpPr>
            <a:xfrm>
              <a:off x="1230765" y="1811037"/>
              <a:ext cx="223042" cy="223042"/>
              <a:chOff x="1167306" y="1811037"/>
              <a:chExt cx="223042" cy="223042"/>
            </a:xfrm>
          </p:grpSpPr>
          <p:sp>
            <p:nvSpPr>
              <p:cNvPr id="33" name="Oval 32"/>
              <p:cNvSpPr/>
              <p:nvPr userDrawn="1"/>
            </p:nvSpPr>
            <p:spPr>
              <a:xfrm rot="10800000">
                <a:off x="1167306" y="1811037"/>
                <a:ext cx="223042" cy="223042"/>
              </a:xfrm>
              <a:prstGeom prst="ellipse">
                <a:avLst/>
              </a:prstGeom>
              <a:solidFill>
                <a:schemeClr val="tx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Isosceles Triangle 64"/>
              <p:cNvSpPr/>
              <p:nvPr/>
            </p:nvSpPr>
            <p:spPr>
              <a:xfrm rot="5400000">
                <a:off x="1223511" y="1861450"/>
                <a:ext cx="141771" cy="122216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4" name="Group 3"/>
            <p:cNvGrpSpPr/>
            <p:nvPr userDrawn="1"/>
          </p:nvGrpSpPr>
          <p:grpSpPr>
            <a:xfrm>
              <a:off x="815698" y="1811037"/>
              <a:ext cx="223042" cy="223042"/>
              <a:chOff x="769905" y="1811037"/>
              <a:chExt cx="223042" cy="223042"/>
            </a:xfrm>
          </p:grpSpPr>
          <p:sp>
            <p:nvSpPr>
              <p:cNvPr id="67" name="Oval 66"/>
              <p:cNvSpPr/>
              <p:nvPr/>
            </p:nvSpPr>
            <p:spPr>
              <a:xfrm rot="10800000">
                <a:off x="769905" y="1811037"/>
                <a:ext cx="223042" cy="223042"/>
              </a:xfrm>
              <a:prstGeom prst="ellipse">
                <a:avLst/>
              </a:prstGeom>
              <a:solidFill>
                <a:schemeClr val="tx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8" name="Isosceles Triangle 67"/>
              <p:cNvSpPr/>
              <p:nvPr/>
            </p:nvSpPr>
            <p:spPr>
              <a:xfrm rot="16200000">
                <a:off x="797760" y="1861450"/>
                <a:ext cx="141770" cy="122215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32" name="组合 161"/>
          <p:cNvGrpSpPr/>
          <p:nvPr userDrawn="1"/>
        </p:nvGrpSpPr>
        <p:grpSpPr>
          <a:xfrm>
            <a:off x="7542709" y="581025"/>
            <a:ext cx="1215168" cy="265927"/>
            <a:chOff x="3622675" y="4030663"/>
            <a:chExt cx="1898650" cy="528637"/>
          </a:xfrm>
          <a:solidFill>
            <a:srgbClr val="00A2D9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76415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135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146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62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77" r:id="rId3"/>
    <p:sldLayoutId id="2147483675" r:id="rId4"/>
    <p:sldLayoutId id="2147483673" r:id="rId5"/>
    <p:sldLayoutId id="2147483674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55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Users\t4818xz\Desktop\mt-fuji-477832_1280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9" b="10136"/>
          <a:stretch/>
        </p:blipFill>
        <p:spPr bwMode="auto">
          <a:xfrm>
            <a:off x="0" y="1385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15239" y="-14748"/>
            <a:ext cx="9144000" cy="5143500"/>
          </a:xfrm>
          <a:prstGeom prst="rect">
            <a:avLst/>
          </a:prstGeom>
          <a:solidFill>
            <a:schemeClr val="bg1">
              <a:lumMod val="50000"/>
              <a:alpha val="13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Oval 1"/>
          <p:cNvSpPr/>
          <p:nvPr/>
        </p:nvSpPr>
        <p:spPr>
          <a:xfrm>
            <a:off x="2438400" y="962585"/>
            <a:ext cx="1494903" cy="1461363"/>
          </a:xfrm>
          <a:prstGeom prst="ellipse">
            <a:avLst/>
          </a:prstGeom>
          <a:solidFill>
            <a:srgbClr val="6DC7F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3570514" y="1441897"/>
            <a:ext cx="849086" cy="830036"/>
          </a:xfrm>
          <a:prstGeom prst="ellipse">
            <a:avLst/>
          </a:prstGeom>
          <a:solidFill>
            <a:srgbClr val="90EAE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933303" y="1308268"/>
            <a:ext cx="1277393" cy="1248734"/>
          </a:xfrm>
          <a:prstGeom prst="ellipse">
            <a:avLst/>
          </a:prstGeom>
          <a:solidFill>
            <a:srgbClr val="ADBDF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4953000" y="1296823"/>
            <a:ext cx="1130414" cy="1105052"/>
          </a:xfrm>
          <a:prstGeom prst="ellipse">
            <a:avLst/>
          </a:prstGeom>
          <a:solidFill>
            <a:srgbClr val="92B4F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791200" y="1306348"/>
            <a:ext cx="987745" cy="965585"/>
          </a:xfrm>
          <a:prstGeom prst="ellipse">
            <a:avLst/>
          </a:prstGeom>
          <a:solidFill>
            <a:srgbClr val="71BF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110272" y="2686965"/>
            <a:ext cx="922588" cy="901891"/>
          </a:xfrm>
          <a:prstGeom prst="ellipse">
            <a:avLst/>
          </a:prstGeom>
          <a:solidFill>
            <a:srgbClr val="8EE2F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Isosceles Triangle 4"/>
          <p:cNvSpPr/>
          <p:nvPr/>
        </p:nvSpPr>
        <p:spPr>
          <a:xfrm rot="5400000">
            <a:off x="4409109" y="2955817"/>
            <a:ext cx="422456" cy="364186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322437" y="1372226"/>
            <a:ext cx="4475583" cy="73866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公</a:t>
            </a:r>
            <a:r>
              <a:rPr lang="zh-CN" altLang="en-US" sz="4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Verdana" panose="020B0604030504040204" pitchFamily="34" charset="0"/>
              </a:rPr>
              <a:t>司介绍</a:t>
            </a:r>
            <a:endParaRPr lang="en-US" sz="4800" b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Verdan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1751" y="2033275"/>
            <a:ext cx="37490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…something about us</a:t>
            </a:r>
            <a:endParaRPr lang="en-US" sz="2400" b="1" i="1" dirty="0"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713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251" y="1342790"/>
            <a:ext cx="731520" cy="757190"/>
          </a:xfrm>
          <a:prstGeom prst="roundRect">
            <a:avLst>
              <a:gd name="adj" fmla="val 8246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260" y="1342790"/>
            <a:ext cx="731520" cy="731520"/>
          </a:xfrm>
          <a:prstGeom prst="roundRect">
            <a:avLst>
              <a:gd name="adj" fmla="val 5633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251" y="2568422"/>
            <a:ext cx="731520" cy="744357"/>
          </a:xfrm>
          <a:prstGeom prst="roundRect">
            <a:avLst>
              <a:gd name="adj" fmla="val 1245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260" y="2571750"/>
            <a:ext cx="731520" cy="731520"/>
          </a:xfrm>
          <a:prstGeom prst="roundRect">
            <a:avLst>
              <a:gd name="adj" fmla="val 748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2251" y="3762172"/>
            <a:ext cx="731520" cy="731520"/>
          </a:xfrm>
          <a:prstGeom prst="roundRect">
            <a:avLst>
              <a:gd name="adj" fmla="val 6175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2260" y="3762172"/>
            <a:ext cx="731520" cy="731520"/>
          </a:xfrm>
          <a:prstGeom prst="roundRect">
            <a:avLst>
              <a:gd name="adj" fmla="val 3552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643854" y="1361840"/>
            <a:ext cx="65288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b="1" dirty="0" smtClean="0">
                <a:solidFill>
                  <a:srgbClr val="00000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论坛</a:t>
            </a:r>
            <a:endParaRPr lang="en-US" sz="1100" b="1" dirty="0">
              <a:solidFill>
                <a:srgbClr val="000000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51750" y="1657365"/>
            <a:ext cx="107534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2651750" y="2851114"/>
            <a:ext cx="126736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设计和。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2643854" y="2568422"/>
            <a:ext cx="466794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b="1" dirty="0">
                <a:solidFill>
                  <a:srgbClr val="00000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博客</a:t>
            </a:r>
            <a:endParaRPr lang="en-US" altLang="zh-CN" sz="1100" b="1" dirty="0">
              <a:solidFill>
                <a:srgbClr val="000000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854" y="3762172"/>
            <a:ext cx="537671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b="1" dirty="0" smtClean="0">
                <a:solidFill>
                  <a:srgbClr val="00000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合作</a:t>
            </a:r>
            <a:endParaRPr lang="en-US" sz="1100" b="1" dirty="0" err="1">
              <a:solidFill>
                <a:srgbClr val="000000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651750" y="4032027"/>
            <a:ext cx="126736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设计和。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781757" y="1361840"/>
            <a:ext cx="49926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100" b="1" dirty="0" smtClean="0">
                <a:solidFill>
                  <a:srgbClr val="00000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IT</a:t>
            </a:r>
            <a:endParaRPr lang="en-US" sz="1100" b="1" dirty="0">
              <a:solidFill>
                <a:srgbClr val="000000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81757" y="2562006"/>
            <a:ext cx="499265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b="1" dirty="0">
                <a:solidFill>
                  <a:srgbClr val="00000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邮箱</a:t>
            </a:r>
            <a:endParaRPr lang="en-US" sz="1100" b="1" dirty="0" err="1">
              <a:solidFill>
                <a:srgbClr val="000000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81757" y="3762172"/>
            <a:ext cx="710493" cy="16927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00" b="1" dirty="0" smtClean="0">
                <a:solidFill>
                  <a:srgbClr val="000000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开发</a:t>
            </a:r>
            <a:endParaRPr lang="en-US" sz="1100" b="1" dirty="0" err="1">
              <a:solidFill>
                <a:srgbClr val="000000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62555" y="1631695"/>
            <a:ext cx="126736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设计和。</a:t>
            </a: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5762555" y="4032027"/>
            <a:ext cx="126736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设计和。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5762555" y="2831861"/>
            <a:ext cx="126736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设计和。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关于网络的服务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3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1917473" y="1342790"/>
            <a:ext cx="1305770" cy="1305770"/>
            <a:chOff x="2805371" y="1342791"/>
            <a:chExt cx="1305770" cy="1305770"/>
          </a:xfrm>
        </p:grpSpPr>
        <p:sp>
          <p:nvSpPr>
            <p:cNvPr id="2" name="Oval 1"/>
            <p:cNvSpPr/>
            <p:nvPr/>
          </p:nvSpPr>
          <p:spPr>
            <a:xfrm>
              <a:off x="2805371" y="1342791"/>
              <a:ext cx="1305770" cy="1305770"/>
            </a:xfrm>
            <a:prstGeom prst="ellipse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Freeform 27"/>
            <p:cNvSpPr>
              <a:spLocks noEditPoints="1"/>
            </p:cNvSpPr>
            <p:nvPr/>
          </p:nvSpPr>
          <p:spPr bwMode="auto">
            <a:xfrm>
              <a:off x="3112610" y="1647968"/>
              <a:ext cx="691290" cy="692837"/>
            </a:xfrm>
            <a:custGeom>
              <a:avLst/>
              <a:gdLst>
                <a:gd name="T0" fmla="*/ 189 w 189"/>
                <a:gd name="T1" fmla="*/ 179 h 189"/>
                <a:gd name="T2" fmla="*/ 134 w 189"/>
                <a:gd name="T3" fmla="*/ 125 h 189"/>
                <a:gd name="T4" fmla="*/ 152 w 189"/>
                <a:gd name="T5" fmla="*/ 76 h 189"/>
                <a:gd name="T6" fmla="*/ 76 w 189"/>
                <a:gd name="T7" fmla="*/ 0 h 189"/>
                <a:gd name="T8" fmla="*/ 0 w 189"/>
                <a:gd name="T9" fmla="*/ 76 h 189"/>
                <a:gd name="T10" fmla="*/ 76 w 189"/>
                <a:gd name="T11" fmla="*/ 152 h 189"/>
                <a:gd name="T12" fmla="*/ 125 w 189"/>
                <a:gd name="T13" fmla="*/ 135 h 189"/>
                <a:gd name="T14" fmla="*/ 179 w 189"/>
                <a:gd name="T15" fmla="*/ 189 h 189"/>
                <a:gd name="T16" fmla="*/ 189 w 189"/>
                <a:gd name="T17" fmla="*/ 179 h 189"/>
                <a:gd name="T18" fmla="*/ 8 w 189"/>
                <a:gd name="T19" fmla="*/ 76 h 189"/>
                <a:gd name="T20" fmla="*/ 76 w 189"/>
                <a:gd name="T21" fmla="*/ 8 h 189"/>
                <a:gd name="T22" fmla="*/ 144 w 189"/>
                <a:gd name="T23" fmla="*/ 76 h 189"/>
                <a:gd name="T24" fmla="*/ 76 w 189"/>
                <a:gd name="T25" fmla="*/ 144 h 189"/>
                <a:gd name="T26" fmla="*/ 8 w 189"/>
                <a:gd name="T27" fmla="*/ 76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9" h="189">
                  <a:moveTo>
                    <a:pt x="189" y="179"/>
                  </a:moveTo>
                  <a:cubicBezTo>
                    <a:pt x="134" y="125"/>
                    <a:pt x="134" y="125"/>
                    <a:pt x="134" y="125"/>
                  </a:cubicBezTo>
                  <a:cubicBezTo>
                    <a:pt x="145" y="112"/>
                    <a:pt x="152" y="95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18"/>
                    <a:pt x="34" y="152"/>
                    <a:pt x="76" y="152"/>
                  </a:cubicBezTo>
                  <a:cubicBezTo>
                    <a:pt x="94" y="152"/>
                    <a:pt x="111" y="146"/>
                    <a:pt x="125" y="135"/>
                  </a:cubicBezTo>
                  <a:cubicBezTo>
                    <a:pt x="179" y="189"/>
                    <a:pt x="179" y="189"/>
                    <a:pt x="179" y="189"/>
                  </a:cubicBezTo>
                  <a:lnTo>
                    <a:pt x="189" y="179"/>
                  </a:lnTo>
                  <a:close/>
                  <a:moveTo>
                    <a:pt x="8" y="76"/>
                  </a:moveTo>
                  <a:cubicBezTo>
                    <a:pt x="8" y="39"/>
                    <a:pt x="38" y="8"/>
                    <a:pt x="76" y="8"/>
                  </a:cubicBezTo>
                  <a:cubicBezTo>
                    <a:pt x="113" y="8"/>
                    <a:pt x="144" y="39"/>
                    <a:pt x="144" y="76"/>
                  </a:cubicBezTo>
                  <a:cubicBezTo>
                    <a:pt x="144" y="114"/>
                    <a:pt x="113" y="144"/>
                    <a:pt x="76" y="144"/>
                  </a:cubicBezTo>
                  <a:cubicBezTo>
                    <a:pt x="38" y="144"/>
                    <a:pt x="8" y="114"/>
                    <a:pt x="8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en-US" altLang="zh-CN" dirty="0" smtClean="0"/>
                <a:t>0</a:t>
              </a:r>
              <a:endParaRPr lang="zh-CN" altLang="en-US" dirty="0"/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4034330" y="1342790"/>
            <a:ext cx="1305770" cy="1305770"/>
            <a:chOff x="4866768" y="1357045"/>
            <a:chExt cx="1305770" cy="1305770"/>
          </a:xfrm>
        </p:grpSpPr>
        <p:sp>
          <p:nvSpPr>
            <p:cNvPr id="14" name="Oval 13"/>
            <p:cNvSpPr/>
            <p:nvPr/>
          </p:nvSpPr>
          <p:spPr>
            <a:xfrm>
              <a:off x="4866768" y="1357045"/>
              <a:ext cx="1305770" cy="1305770"/>
            </a:xfrm>
            <a:prstGeom prst="ellipse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Freeform 25"/>
            <p:cNvSpPr>
              <a:spLocks noEditPoints="1"/>
            </p:cNvSpPr>
            <p:nvPr/>
          </p:nvSpPr>
          <p:spPr bwMode="auto">
            <a:xfrm>
              <a:off x="5032610" y="1514060"/>
              <a:ext cx="989560" cy="991740"/>
            </a:xfrm>
            <a:custGeom>
              <a:avLst/>
              <a:gdLst>
                <a:gd name="T0" fmla="*/ 96 w 192"/>
                <a:gd name="T1" fmla="*/ 0 h 192"/>
                <a:gd name="T2" fmla="*/ 0 w 192"/>
                <a:gd name="T3" fmla="*/ 96 h 192"/>
                <a:gd name="T4" fmla="*/ 96 w 192"/>
                <a:gd name="T5" fmla="*/ 192 h 192"/>
                <a:gd name="T6" fmla="*/ 192 w 192"/>
                <a:gd name="T7" fmla="*/ 96 h 192"/>
                <a:gd name="T8" fmla="*/ 96 w 192"/>
                <a:gd name="T9" fmla="*/ 0 h 192"/>
                <a:gd name="T10" fmla="*/ 96 w 192"/>
                <a:gd name="T11" fmla="*/ 184 h 192"/>
                <a:gd name="T12" fmla="*/ 8 w 192"/>
                <a:gd name="T13" fmla="*/ 96 h 192"/>
                <a:gd name="T14" fmla="*/ 96 w 192"/>
                <a:gd name="T15" fmla="*/ 8 h 192"/>
                <a:gd name="T16" fmla="*/ 184 w 192"/>
                <a:gd name="T17" fmla="*/ 96 h 192"/>
                <a:gd name="T18" fmla="*/ 96 w 192"/>
                <a:gd name="T19" fmla="*/ 18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92">
                  <a:moveTo>
                    <a:pt x="96" y="0"/>
                  </a:moveTo>
                  <a:cubicBezTo>
                    <a:pt x="43" y="0"/>
                    <a:pt x="0" y="43"/>
                    <a:pt x="0" y="96"/>
                  </a:cubicBezTo>
                  <a:cubicBezTo>
                    <a:pt x="0" y="149"/>
                    <a:pt x="43" y="192"/>
                    <a:pt x="96" y="192"/>
                  </a:cubicBezTo>
                  <a:cubicBezTo>
                    <a:pt x="149" y="192"/>
                    <a:pt x="192" y="149"/>
                    <a:pt x="192" y="96"/>
                  </a:cubicBezTo>
                  <a:cubicBezTo>
                    <a:pt x="192" y="43"/>
                    <a:pt x="149" y="0"/>
                    <a:pt x="96" y="0"/>
                  </a:cubicBezTo>
                  <a:close/>
                  <a:moveTo>
                    <a:pt x="96" y="184"/>
                  </a:moveTo>
                  <a:cubicBezTo>
                    <a:pt x="48" y="184"/>
                    <a:pt x="8" y="144"/>
                    <a:pt x="8" y="96"/>
                  </a:cubicBezTo>
                  <a:cubicBezTo>
                    <a:pt x="8" y="47"/>
                    <a:pt x="48" y="8"/>
                    <a:pt x="96" y="8"/>
                  </a:cubicBezTo>
                  <a:cubicBezTo>
                    <a:pt x="145" y="8"/>
                    <a:pt x="184" y="47"/>
                    <a:pt x="184" y="96"/>
                  </a:cubicBezTo>
                  <a:cubicBezTo>
                    <a:pt x="184" y="144"/>
                    <a:pt x="145" y="184"/>
                    <a:pt x="96" y="1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auto">
            <a:xfrm>
              <a:off x="5263290" y="1650030"/>
              <a:ext cx="287713" cy="411953"/>
            </a:xfrm>
            <a:custGeom>
              <a:avLst/>
              <a:gdLst>
                <a:gd name="T0" fmla="*/ 113 w 132"/>
                <a:gd name="T1" fmla="*/ 170 h 189"/>
                <a:gd name="T2" fmla="*/ 0 w 132"/>
                <a:gd name="T3" fmla="*/ 170 h 189"/>
                <a:gd name="T4" fmla="*/ 0 w 132"/>
                <a:gd name="T5" fmla="*/ 189 h 189"/>
                <a:gd name="T6" fmla="*/ 132 w 132"/>
                <a:gd name="T7" fmla="*/ 189 h 189"/>
                <a:gd name="T8" fmla="*/ 132 w 132"/>
                <a:gd name="T9" fmla="*/ 0 h 189"/>
                <a:gd name="T10" fmla="*/ 113 w 132"/>
                <a:gd name="T11" fmla="*/ 0 h 189"/>
                <a:gd name="T12" fmla="*/ 113 w 132"/>
                <a:gd name="T13" fmla="*/ 17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" h="189">
                  <a:moveTo>
                    <a:pt x="113" y="170"/>
                  </a:moveTo>
                  <a:lnTo>
                    <a:pt x="0" y="170"/>
                  </a:lnTo>
                  <a:lnTo>
                    <a:pt x="0" y="189"/>
                  </a:lnTo>
                  <a:lnTo>
                    <a:pt x="132" y="189"/>
                  </a:lnTo>
                  <a:lnTo>
                    <a:pt x="132" y="0"/>
                  </a:lnTo>
                  <a:lnTo>
                    <a:pt x="113" y="0"/>
                  </a:lnTo>
                  <a:lnTo>
                    <a:pt x="113" y="1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6223415" y="1342790"/>
            <a:ext cx="1305770" cy="1305770"/>
            <a:chOff x="6415440" y="1257905"/>
            <a:chExt cx="1305770" cy="1305770"/>
          </a:xfrm>
        </p:grpSpPr>
        <p:sp>
          <p:nvSpPr>
            <p:cNvPr id="15" name="Oval 14"/>
            <p:cNvSpPr/>
            <p:nvPr/>
          </p:nvSpPr>
          <p:spPr>
            <a:xfrm>
              <a:off x="6415440" y="1257905"/>
              <a:ext cx="1305770" cy="1305770"/>
            </a:xfrm>
            <a:prstGeom prst="ellipse">
              <a:avLst/>
            </a:pr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6575408" y="1400245"/>
              <a:ext cx="1011232" cy="1011232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200 h 200"/>
                <a:gd name="T6" fmla="*/ 100 w 200"/>
                <a:gd name="T7" fmla="*/ 200 h 200"/>
                <a:gd name="T8" fmla="*/ 200 w 200"/>
                <a:gd name="T9" fmla="*/ 100 h 200"/>
                <a:gd name="T10" fmla="*/ 104 w 200"/>
                <a:gd name="T11" fmla="*/ 59 h 200"/>
                <a:gd name="T12" fmla="*/ 140 w 200"/>
                <a:gd name="T13" fmla="*/ 96 h 200"/>
                <a:gd name="T14" fmla="*/ 104 w 200"/>
                <a:gd name="T15" fmla="*/ 59 h 200"/>
                <a:gd name="T16" fmla="*/ 104 w 200"/>
                <a:gd name="T17" fmla="*/ 8 h 200"/>
                <a:gd name="T18" fmla="*/ 104 w 200"/>
                <a:gd name="T19" fmla="*/ 51 h 200"/>
                <a:gd name="T20" fmla="*/ 96 w 200"/>
                <a:gd name="T21" fmla="*/ 51 h 200"/>
                <a:gd name="T22" fmla="*/ 96 w 200"/>
                <a:gd name="T23" fmla="*/ 8 h 200"/>
                <a:gd name="T24" fmla="*/ 96 w 200"/>
                <a:gd name="T25" fmla="*/ 96 h 200"/>
                <a:gd name="T26" fmla="*/ 65 w 200"/>
                <a:gd name="T27" fmla="*/ 55 h 200"/>
                <a:gd name="T28" fmla="*/ 52 w 200"/>
                <a:gd name="T29" fmla="*/ 96 h 200"/>
                <a:gd name="T30" fmla="*/ 29 w 200"/>
                <a:gd name="T31" fmla="*/ 41 h 200"/>
                <a:gd name="T32" fmla="*/ 52 w 200"/>
                <a:gd name="T33" fmla="*/ 96 h 200"/>
                <a:gd name="T34" fmla="*/ 58 w 200"/>
                <a:gd name="T35" fmla="*/ 146 h 200"/>
                <a:gd name="T36" fmla="*/ 9 w 200"/>
                <a:gd name="T37" fmla="*/ 104 h 200"/>
                <a:gd name="T38" fmla="*/ 60 w 200"/>
                <a:gd name="T39" fmla="*/ 104 h 200"/>
                <a:gd name="T40" fmla="*/ 96 w 200"/>
                <a:gd name="T41" fmla="*/ 140 h 200"/>
                <a:gd name="T42" fmla="*/ 60 w 200"/>
                <a:gd name="T43" fmla="*/ 104 h 200"/>
                <a:gd name="T44" fmla="*/ 96 w 200"/>
                <a:gd name="T45" fmla="*/ 191 h 200"/>
                <a:gd name="T46" fmla="*/ 96 w 200"/>
                <a:gd name="T47" fmla="*/ 148 h 200"/>
                <a:gd name="T48" fmla="*/ 104 w 200"/>
                <a:gd name="T49" fmla="*/ 148 h 200"/>
                <a:gd name="T50" fmla="*/ 104 w 200"/>
                <a:gd name="T51" fmla="*/ 191 h 200"/>
                <a:gd name="T52" fmla="*/ 104 w 200"/>
                <a:gd name="T53" fmla="*/ 104 h 200"/>
                <a:gd name="T54" fmla="*/ 135 w 200"/>
                <a:gd name="T55" fmla="*/ 144 h 200"/>
                <a:gd name="T56" fmla="*/ 148 w 200"/>
                <a:gd name="T57" fmla="*/ 104 h 200"/>
                <a:gd name="T58" fmla="*/ 172 w 200"/>
                <a:gd name="T59" fmla="*/ 158 h 200"/>
                <a:gd name="T60" fmla="*/ 148 w 200"/>
                <a:gd name="T61" fmla="*/ 104 h 200"/>
                <a:gd name="T62" fmla="*/ 143 w 200"/>
                <a:gd name="T63" fmla="*/ 53 h 200"/>
                <a:gd name="T64" fmla="*/ 192 w 200"/>
                <a:gd name="T65" fmla="*/ 96 h 200"/>
                <a:gd name="T66" fmla="*/ 166 w 200"/>
                <a:gd name="T67" fmla="*/ 35 h 200"/>
                <a:gd name="T68" fmla="*/ 122 w 200"/>
                <a:gd name="T69" fmla="*/ 10 h 200"/>
                <a:gd name="T70" fmla="*/ 79 w 200"/>
                <a:gd name="T71" fmla="*/ 10 h 200"/>
                <a:gd name="T72" fmla="*/ 35 w 200"/>
                <a:gd name="T73" fmla="*/ 35 h 200"/>
                <a:gd name="T74" fmla="*/ 35 w 200"/>
                <a:gd name="T75" fmla="*/ 164 h 200"/>
                <a:gd name="T76" fmla="*/ 79 w 200"/>
                <a:gd name="T77" fmla="*/ 189 h 200"/>
                <a:gd name="T78" fmla="*/ 122 w 200"/>
                <a:gd name="T79" fmla="*/ 189 h 200"/>
                <a:gd name="T80" fmla="*/ 166 w 200"/>
                <a:gd name="T8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199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6" y="200"/>
                    <a:pt x="200" y="155"/>
                    <a:pt x="200" y="100"/>
                  </a:cubicBezTo>
                  <a:cubicBezTo>
                    <a:pt x="200" y="44"/>
                    <a:pt x="156" y="0"/>
                    <a:pt x="100" y="0"/>
                  </a:cubicBezTo>
                  <a:close/>
                  <a:moveTo>
                    <a:pt x="104" y="59"/>
                  </a:moveTo>
                  <a:cubicBezTo>
                    <a:pt x="115" y="59"/>
                    <a:pt x="125" y="58"/>
                    <a:pt x="135" y="55"/>
                  </a:cubicBezTo>
                  <a:cubicBezTo>
                    <a:pt x="138" y="67"/>
                    <a:pt x="140" y="81"/>
                    <a:pt x="140" y="96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04" y="59"/>
                  </a:lnTo>
                  <a:close/>
                  <a:moveTo>
                    <a:pt x="104" y="51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15" y="11"/>
                    <a:pt x="126" y="26"/>
                    <a:pt x="133" y="48"/>
                  </a:cubicBezTo>
                  <a:cubicBezTo>
                    <a:pt x="124" y="50"/>
                    <a:pt x="114" y="51"/>
                    <a:pt x="104" y="51"/>
                  </a:cubicBezTo>
                  <a:close/>
                  <a:moveTo>
                    <a:pt x="96" y="8"/>
                  </a:moveTo>
                  <a:cubicBezTo>
                    <a:pt x="96" y="51"/>
                    <a:pt x="96" y="51"/>
                    <a:pt x="96" y="51"/>
                  </a:cubicBezTo>
                  <a:cubicBezTo>
                    <a:pt x="87" y="51"/>
                    <a:pt x="77" y="50"/>
                    <a:pt x="68" y="48"/>
                  </a:cubicBezTo>
                  <a:cubicBezTo>
                    <a:pt x="75" y="25"/>
                    <a:pt x="86" y="11"/>
                    <a:pt x="96" y="8"/>
                  </a:cubicBezTo>
                  <a:close/>
                  <a:moveTo>
                    <a:pt x="96" y="59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81"/>
                    <a:pt x="62" y="67"/>
                    <a:pt x="65" y="55"/>
                  </a:cubicBezTo>
                  <a:cubicBezTo>
                    <a:pt x="75" y="58"/>
                    <a:pt x="86" y="59"/>
                    <a:pt x="96" y="59"/>
                  </a:cubicBezTo>
                  <a:close/>
                  <a:moveTo>
                    <a:pt x="52" y="96"/>
                  </a:moveTo>
                  <a:cubicBezTo>
                    <a:pt x="9" y="96"/>
                    <a:pt x="9" y="96"/>
                    <a:pt x="9" y="96"/>
                  </a:cubicBezTo>
                  <a:cubicBezTo>
                    <a:pt x="9" y="75"/>
                    <a:pt x="17" y="56"/>
                    <a:pt x="29" y="41"/>
                  </a:cubicBezTo>
                  <a:cubicBezTo>
                    <a:pt x="38" y="46"/>
                    <a:pt x="48" y="50"/>
                    <a:pt x="58" y="53"/>
                  </a:cubicBezTo>
                  <a:cubicBezTo>
                    <a:pt x="54" y="66"/>
                    <a:pt x="52" y="80"/>
                    <a:pt x="52" y="96"/>
                  </a:cubicBezTo>
                  <a:close/>
                  <a:moveTo>
                    <a:pt x="52" y="104"/>
                  </a:moveTo>
                  <a:cubicBezTo>
                    <a:pt x="52" y="119"/>
                    <a:pt x="54" y="133"/>
                    <a:pt x="58" y="146"/>
                  </a:cubicBezTo>
                  <a:cubicBezTo>
                    <a:pt x="48" y="149"/>
                    <a:pt x="38" y="153"/>
                    <a:pt x="29" y="158"/>
                  </a:cubicBezTo>
                  <a:cubicBezTo>
                    <a:pt x="17" y="143"/>
                    <a:pt x="9" y="124"/>
                    <a:pt x="9" y="104"/>
                  </a:cubicBezTo>
                  <a:lnTo>
                    <a:pt x="52" y="104"/>
                  </a:lnTo>
                  <a:close/>
                  <a:moveTo>
                    <a:pt x="60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86" y="140"/>
                    <a:pt x="75" y="141"/>
                    <a:pt x="65" y="144"/>
                  </a:cubicBezTo>
                  <a:cubicBezTo>
                    <a:pt x="62" y="132"/>
                    <a:pt x="60" y="119"/>
                    <a:pt x="60" y="104"/>
                  </a:cubicBezTo>
                  <a:close/>
                  <a:moveTo>
                    <a:pt x="96" y="148"/>
                  </a:moveTo>
                  <a:cubicBezTo>
                    <a:pt x="96" y="191"/>
                    <a:pt x="96" y="191"/>
                    <a:pt x="96" y="191"/>
                  </a:cubicBezTo>
                  <a:cubicBezTo>
                    <a:pt x="86" y="188"/>
                    <a:pt x="75" y="174"/>
                    <a:pt x="68" y="152"/>
                  </a:cubicBezTo>
                  <a:cubicBezTo>
                    <a:pt x="77" y="149"/>
                    <a:pt x="86" y="148"/>
                    <a:pt x="96" y="148"/>
                  </a:cubicBezTo>
                  <a:close/>
                  <a:moveTo>
                    <a:pt x="104" y="191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4" y="148"/>
                    <a:pt x="124" y="149"/>
                    <a:pt x="133" y="152"/>
                  </a:cubicBezTo>
                  <a:cubicBezTo>
                    <a:pt x="126" y="174"/>
                    <a:pt x="115" y="188"/>
                    <a:pt x="104" y="191"/>
                  </a:cubicBezTo>
                  <a:close/>
                  <a:moveTo>
                    <a:pt x="104" y="140"/>
                  </a:moveTo>
                  <a:cubicBezTo>
                    <a:pt x="104" y="104"/>
                    <a:pt x="104" y="104"/>
                    <a:pt x="104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18"/>
                    <a:pt x="138" y="132"/>
                    <a:pt x="135" y="144"/>
                  </a:cubicBezTo>
                  <a:cubicBezTo>
                    <a:pt x="125" y="141"/>
                    <a:pt x="115" y="140"/>
                    <a:pt x="104" y="140"/>
                  </a:cubicBezTo>
                  <a:close/>
                  <a:moveTo>
                    <a:pt x="148" y="104"/>
                  </a:moveTo>
                  <a:cubicBezTo>
                    <a:pt x="192" y="104"/>
                    <a:pt x="192" y="104"/>
                    <a:pt x="192" y="104"/>
                  </a:cubicBezTo>
                  <a:cubicBezTo>
                    <a:pt x="191" y="124"/>
                    <a:pt x="184" y="143"/>
                    <a:pt x="172" y="158"/>
                  </a:cubicBezTo>
                  <a:cubicBezTo>
                    <a:pt x="163" y="153"/>
                    <a:pt x="153" y="149"/>
                    <a:pt x="143" y="146"/>
                  </a:cubicBezTo>
                  <a:cubicBezTo>
                    <a:pt x="146" y="133"/>
                    <a:pt x="148" y="119"/>
                    <a:pt x="148" y="104"/>
                  </a:cubicBezTo>
                  <a:close/>
                  <a:moveTo>
                    <a:pt x="148" y="96"/>
                  </a:moveTo>
                  <a:cubicBezTo>
                    <a:pt x="148" y="80"/>
                    <a:pt x="146" y="66"/>
                    <a:pt x="143" y="53"/>
                  </a:cubicBezTo>
                  <a:cubicBezTo>
                    <a:pt x="153" y="50"/>
                    <a:pt x="163" y="46"/>
                    <a:pt x="172" y="41"/>
                  </a:cubicBezTo>
                  <a:cubicBezTo>
                    <a:pt x="184" y="56"/>
                    <a:pt x="191" y="75"/>
                    <a:pt x="192" y="96"/>
                  </a:cubicBezTo>
                  <a:lnTo>
                    <a:pt x="148" y="96"/>
                  </a:lnTo>
                  <a:close/>
                  <a:moveTo>
                    <a:pt x="166" y="35"/>
                  </a:moveTo>
                  <a:cubicBezTo>
                    <a:pt x="158" y="39"/>
                    <a:pt x="150" y="43"/>
                    <a:pt x="141" y="46"/>
                  </a:cubicBezTo>
                  <a:cubicBezTo>
                    <a:pt x="136" y="30"/>
                    <a:pt x="130" y="18"/>
                    <a:pt x="122" y="10"/>
                  </a:cubicBezTo>
                  <a:cubicBezTo>
                    <a:pt x="139" y="14"/>
                    <a:pt x="154" y="23"/>
                    <a:pt x="166" y="35"/>
                  </a:cubicBezTo>
                  <a:close/>
                  <a:moveTo>
                    <a:pt x="79" y="10"/>
                  </a:moveTo>
                  <a:cubicBezTo>
                    <a:pt x="71" y="18"/>
                    <a:pt x="64" y="31"/>
                    <a:pt x="60" y="45"/>
                  </a:cubicBezTo>
                  <a:cubicBezTo>
                    <a:pt x="51" y="43"/>
                    <a:pt x="43" y="39"/>
                    <a:pt x="35" y="35"/>
                  </a:cubicBezTo>
                  <a:cubicBezTo>
                    <a:pt x="47" y="23"/>
                    <a:pt x="62" y="14"/>
                    <a:pt x="79" y="10"/>
                  </a:cubicBezTo>
                  <a:close/>
                  <a:moveTo>
                    <a:pt x="35" y="164"/>
                  </a:moveTo>
                  <a:cubicBezTo>
                    <a:pt x="43" y="160"/>
                    <a:pt x="51" y="156"/>
                    <a:pt x="60" y="154"/>
                  </a:cubicBezTo>
                  <a:cubicBezTo>
                    <a:pt x="64" y="169"/>
                    <a:pt x="71" y="181"/>
                    <a:pt x="79" y="189"/>
                  </a:cubicBezTo>
                  <a:cubicBezTo>
                    <a:pt x="62" y="185"/>
                    <a:pt x="47" y="176"/>
                    <a:pt x="35" y="164"/>
                  </a:cubicBezTo>
                  <a:close/>
                  <a:moveTo>
                    <a:pt x="122" y="189"/>
                  </a:moveTo>
                  <a:cubicBezTo>
                    <a:pt x="130" y="181"/>
                    <a:pt x="136" y="169"/>
                    <a:pt x="141" y="154"/>
                  </a:cubicBezTo>
                  <a:cubicBezTo>
                    <a:pt x="150" y="156"/>
                    <a:pt x="158" y="160"/>
                    <a:pt x="166" y="164"/>
                  </a:cubicBezTo>
                  <a:cubicBezTo>
                    <a:pt x="154" y="176"/>
                    <a:pt x="139" y="185"/>
                    <a:pt x="122" y="18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1730030" y="2840585"/>
            <a:ext cx="1645920" cy="384050"/>
          </a:xfrm>
          <a:prstGeom prst="rect">
            <a:avLst/>
          </a:prstGeom>
          <a:solidFill>
            <a:srgbClr val="A0E6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2243832" y="2901805"/>
            <a:ext cx="10087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搜索</a:t>
            </a:r>
            <a:endParaRPr lang="en-US" sz="1400" b="1" dirty="0" err="1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24610" y="2825532"/>
            <a:ext cx="1645920" cy="384050"/>
          </a:xfrm>
          <a:prstGeom prst="rect">
            <a:avLst/>
          </a:prstGeom>
          <a:solidFill>
            <a:srgbClr val="A0E6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068719" y="2825532"/>
            <a:ext cx="1645920" cy="384050"/>
          </a:xfrm>
          <a:prstGeom prst="rect">
            <a:avLst/>
          </a:prstGeom>
          <a:solidFill>
            <a:srgbClr val="A0E6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379975" y="2901805"/>
            <a:ext cx="6144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时间</a:t>
            </a:r>
            <a:endParaRPr lang="en-US" sz="1400" b="1" dirty="0" err="1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645870" y="2901805"/>
            <a:ext cx="6912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销售</a:t>
            </a:r>
            <a:endParaRPr lang="en-US" sz="1400" b="1" dirty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735359" y="3315358"/>
            <a:ext cx="1640591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锐普以不同于</a:t>
            </a:r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924611" y="3315358"/>
            <a:ext cx="164592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锐普以不同于</a:t>
            </a:r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6055576" y="3315358"/>
            <a:ext cx="1659063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锐普以不同于</a:t>
            </a:r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关于我们的服务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FUL FILES\PPT\演界\EXCERCISE\TASK1\5280139-indalia-powerpoint-presentation\photo\2009010474951817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27" r="9679" b="13304"/>
          <a:stretch/>
        </p:blipFill>
        <p:spPr bwMode="auto">
          <a:xfrm>
            <a:off x="1730030" y="1304385"/>
            <a:ext cx="3218295" cy="3226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266230" y="2110890"/>
            <a:ext cx="14977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INDALIA</a:t>
            </a:r>
            <a:endParaRPr lang="en-US" sz="2400" b="1" dirty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5755" y="2433049"/>
            <a:ext cx="14114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financial advisor</a:t>
            </a:r>
            <a:endParaRPr lang="en-US" sz="1050" b="1" dirty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325225" y="1410450"/>
            <a:ext cx="2765160" cy="384050"/>
          </a:xfrm>
          <a:prstGeom prst="rect">
            <a:avLst/>
          </a:prstGeom>
          <a:solidFill>
            <a:srgbClr val="65EAF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325225" y="2067378"/>
            <a:ext cx="2765160" cy="261610"/>
          </a:xfrm>
          <a:prstGeom prst="rect">
            <a:avLst/>
          </a:prstGeom>
          <a:solidFill>
            <a:srgbClr val="65EAF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363630" y="1434318"/>
            <a:ext cx="1497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INDALIA</a:t>
            </a:r>
            <a:endParaRPr lang="en-US" b="1" dirty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363630" y="2067378"/>
            <a:ext cx="18434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 smtClean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FINANCIAL ADVISOR</a:t>
            </a:r>
            <a:endParaRPr lang="en-US" sz="1050" b="1" dirty="0"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340100" y="4266703"/>
            <a:ext cx="2765160" cy="261610"/>
          </a:xfrm>
          <a:prstGeom prst="rect">
            <a:avLst/>
          </a:prstGeom>
          <a:solidFill>
            <a:srgbClr val="65EAF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340100" y="2418130"/>
            <a:ext cx="276516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设计和培训公司。</a:t>
            </a:r>
            <a:r>
              <a:rPr lang="en-US" altLang="zh-CN" dirty="0"/>
              <a:t>7</a:t>
            </a:r>
            <a:r>
              <a:rPr lang="zh-CN" altLang="en-US" dirty="0"/>
              <a:t>年专业</a:t>
            </a:r>
            <a:r>
              <a:rPr lang="en-US" altLang="zh-CN" dirty="0"/>
              <a:t>PPT</a:t>
            </a:r>
            <a:r>
              <a:rPr lang="zh-CN" altLang="en-US" dirty="0"/>
              <a:t>制作经验，</a:t>
            </a:r>
            <a:r>
              <a:rPr lang="en-US" altLang="zh-CN" dirty="0"/>
              <a:t>700</a:t>
            </a:r>
            <a:r>
              <a:rPr lang="zh-CN" altLang="en-US" dirty="0"/>
              <a:t>件经典</a:t>
            </a:r>
            <a:r>
              <a:rPr lang="en-US" altLang="zh-CN" dirty="0"/>
              <a:t>PPT</a:t>
            </a:r>
            <a:r>
              <a:rPr lang="zh-CN" altLang="en-US" dirty="0"/>
              <a:t>案例，</a:t>
            </a:r>
            <a:r>
              <a:rPr lang="en-US" altLang="zh-CN" dirty="0"/>
              <a:t>100%</a:t>
            </a:r>
            <a:r>
              <a:rPr lang="zh-CN" altLang="en-US" dirty="0"/>
              <a:t>客户满意率</a:t>
            </a:r>
            <a:r>
              <a:rPr lang="en-US" altLang="zh-CN" dirty="0"/>
              <a:t>……</a:t>
            </a:r>
            <a:r>
              <a:rPr lang="zh-CN" altLang="en-US" dirty="0"/>
              <a:t>锐普以不同于传统的</a:t>
            </a:r>
            <a:r>
              <a:rPr lang="en-US" altLang="zh-CN" dirty="0"/>
              <a:t>PPT</a:t>
            </a:r>
            <a:r>
              <a:rPr lang="zh-CN" altLang="en-US" dirty="0"/>
              <a:t>制作模式，创造全新的</a:t>
            </a:r>
            <a:r>
              <a:rPr lang="en-US" altLang="zh-CN" dirty="0"/>
              <a:t>PPT</a:t>
            </a:r>
            <a:r>
              <a:rPr lang="zh-CN" altLang="en-US" dirty="0"/>
              <a:t>体验。</a:t>
            </a:r>
            <a:endParaRPr lang="en-US" dirty="0"/>
          </a:p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设计和培训公司。</a:t>
            </a:r>
            <a:r>
              <a:rPr lang="en-US" altLang="zh-CN" dirty="0"/>
              <a:t>7</a:t>
            </a:r>
            <a:r>
              <a:rPr lang="zh-CN" altLang="en-US" dirty="0"/>
              <a:t>年专业</a:t>
            </a:r>
            <a:r>
              <a:rPr lang="en-US" altLang="zh-CN" dirty="0"/>
              <a:t>PPT</a:t>
            </a:r>
            <a:r>
              <a:rPr lang="zh-CN" altLang="en-US" dirty="0"/>
              <a:t>制作经验</a:t>
            </a:r>
            <a:endParaRPr lang="en-US" dirty="0" err="1"/>
          </a:p>
        </p:txBody>
      </p:sp>
      <p:sp>
        <p:nvSpPr>
          <p:cNvPr id="16" name="TextBox 15"/>
          <p:cNvSpPr txBox="1"/>
          <p:nvPr/>
        </p:nvSpPr>
        <p:spPr>
          <a:xfrm>
            <a:off x="5325225" y="4261570"/>
            <a:ext cx="278003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STOP THINKING – JUST DO IT!  </a:t>
            </a:r>
            <a:endParaRPr lang="en-US" sz="1100" b="1" dirty="0"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们的项目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们项目的一切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957521" y="1304925"/>
            <a:ext cx="1420984" cy="614480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730030" y="3109420"/>
            <a:ext cx="1412831" cy="614480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647340" y="3839115"/>
            <a:ext cx="1190555" cy="724123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947690" y="1342790"/>
            <a:ext cx="9601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Financial</a:t>
            </a:r>
            <a:endParaRPr lang="en-US" sz="1100" b="1" dirty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19115" y="1497020"/>
            <a:ext cx="1574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Strategy / Planning</a:t>
            </a:r>
            <a:endParaRPr lang="en-US" sz="1100" b="1" dirty="0"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421320" y="3131625"/>
            <a:ext cx="9601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Protect</a:t>
            </a:r>
            <a:endParaRPr lang="en-US" sz="1100" b="1" dirty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691625" y="3263040"/>
            <a:ext cx="157460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How to save money</a:t>
            </a:r>
            <a:endParaRPr lang="en-US" sz="1100" b="1" dirty="0"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08935" y="3839115"/>
            <a:ext cx="96012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Training</a:t>
            </a:r>
            <a:endParaRPr lang="en-US" sz="1100" b="1" dirty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08936" y="4031140"/>
            <a:ext cx="130577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>
                    <a:lumMod val="65000"/>
                    <a:lumOff val="3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Make money FAST and EASY</a:t>
            </a:r>
            <a:endParaRPr lang="en-US" sz="1100" b="1" dirty="0">
              <a:solidFill>
                <a:schemeClr val="tx2">
                  <a:lumMod val="65000"/>
                  <a:lumOff val="3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957519" y="1990538"/>
            <a:ext cx="1420985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721877" y="3714188"/>
            <a:ext cx="1420985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799490" y="3860924"/>
            <a:ext cx="1267365" cy="6924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们的工作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于我们的工作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74" name="Picture 2" descr="C:\Users\t4818xz\Desktop\e5672eaa9a3cac35c4e5bf408760f76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6386" y="1310640"/>
            <a:ext cx="1937514" cy="145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t4818xz\Desktop\12fb68dec1dd664cf810168d3590514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3835" y="2963877"/>
            <a:ext cx="1469068" cy="1469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t4818xz\Desktop\30b147273826dc1ced71c83438a26c08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89"/>
          <a:stretch/>
        </p:blipFill>
        <p:spPr bwMode="auto">
          <a:xfrm>
            <a:off x="5647340" y="1787758"/>
            <a:ext cx="2411804" cy="1936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来的计划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些未来的计划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Oval 5"/>
          <p:cNvSpPr/>
          <p:nvPr/>
        </p:nvSpPr>
        <p:spPr>
          <a:xfrm>
            <a:off x="1730030" y="1341953"/>
            <a:ext cx="1082422" cy="1082422"/>
          </a:xfrm>
          <a:prstGeom prst="ellipse">
            <a:avLst/>
          </a:prstGeom>
          <a:solidFill>
            <a:srgbClr val="00B4E9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95700" y="1516152"/>
            <a:ext cx="844910" cy="844910"/>
          </a:xfrm>
          <a:prstGeom prst="ellipse">
            <a:avLst/>
          </a:prstGeom>
          <a:solidFill>
            <a:srgbClr val="5F8EC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003936" y="1304925"/>
            <a:ext cx="1267365" cy="1267365"/>
          </a:xfrm>
          <a:prstGeom prst="ellipse">
            <a:avLst/>
          </a:prstGeom>
          <a:solidFill>
            <a:srgbClr val="00A4D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780047" y="1341953"/>
            <a:ext cx="844910" cy="844910"/>
          </a:xfrm>
          <a:prstGeom prst="ellipse">
            <a:avLst/>
          </a:prstGeom>
          <a:solidFill>
            <a:srgbClr val="038BB5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70226" y="2725190"/>
            <a:ext cx="602671" cy="602671"/>
          </a:xfrm>
          <a:prstGeom prst="ellipse">
            <a:avLst/>
          </a:prstGeom>
          <a:solidFill>
            <a:srgbClr val="7ECBD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500"/>
          </a:p>
        </p:txBody>
      </p:sp>
      <p:sp>
        <p:nvSpPr>
          <p:cNvPr id="11" name="Oval 10"/>
          <p:cNvSpPr/>
          <p:nvPr/>
        </p:nvSpPr>
        <p:spPr>
          <a:xfrm>
            <a:off x="6319187" y="2763775"/>
            <a:ext cx="1766630" cy="1766630"/>
          </a:xfrm>
          <a:prstGeom prst="ellipse">
            <a:avLst/>
          </a:prstGeom>
          <a:solidFill>
            <a:srgbClr val="58C8D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772896" y="3252834"/>
            <a:ext cx="1113745" cy="1113745"/>
          </a:xfrm>
          <a:prstGeom prst="ellipse">
            <a:avLst/>
          </a:prstGeom>
          <a:solidFill>
            <a:srgbClr val="7E9BD3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495700" y="3867314"/>
            <a:ext cx="499265" cy="499265"/>
          </a:xfrm>
          <a:prstGeom prst="ellipse">
            <a:avLst/>
          </a:prstGeom>
          <a:solidFill>
            <a:srgbClr val="51C9F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727331" y="2638568"/>
            <a:ext cx="844910" cy="844910"/>
          </a:xfrm>
          <a:prstGeom prst="ellipse">
            <a:avLst/>
          </a:prstGeom>
          <a:solidFill>
            <a:srgbClr val="02C5FD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939799" y="3517975"/>
            <a:ext cx="844910" cy="844910"/>
          </a:xfrm>
          <a:prstGeom prst="ellipse">
            <a:avLst/>
          </a:prstGeom>
          <a:solidFill>
            <a:srgbClr val="61E4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Straight Connector 16"/>
          <p:cNvCxnSpPr>
            <a:stCxn id="6" idx="6"/>
            <a:endCxn id="7" idx="2"/>
          </p:cNvCxnSpPr>
          <p:nvPr/>
        </p:nvCxnSpPr>
        <p:spPr>
          <a:xfrm>
            <a:off x="2812452" y="1883164"/>
            <a:ext cx="683248" cy="5544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7" idx="6"/>
            <a:endCxn id="8" idx="2"/>
          </p:cNvCxnSpPr>
          <p:nvPr/>
        </p:nvCxnSpPr>
        <p:spPr>
          <a:xfrm>
            <a:off x="4340610" y="1938607"/>
            <a:ext cx="663326" cy="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stCxn id="8" idx="6"/>
            <a:endCxn id="9" idx="2"/>
          </p:cNvCxnSpPr>
          <p:nvPr/>
        </p:nvCxnSpPr>
        <p:spPr>
          <a:xfrm flipV="1">
            <a:off x="6271301" y="1764408"/>
            <a:ext cx="508746" cy="174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>
            <a:stCxn id="9" idx="4"/>
            <a:endCxn id="11" idx="0"/>
          </p:cNvCxnSpPr>
          <p:nvPr/>
        </p:nvCxnSpPr>
        <p:spPr>
          <a:xfrm>
            <a:off x="7202502" y="2186863"/>
            <a:ext cx="0" cy="5769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>
            <a:stCxn id="11" idx="2"/>
            <a:endCxn id="12" idx="6"/>
          </p:cNvCxnSpPr>
          <p:nvPr/>
        </p:nvCxnSpPr>
        <p:spPr>
          <a:xfrm flipH="1">
            <a:off x="5886641" y="3647090"/>
            <a:ext cx="432546" cy="1626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2" idx="1"/>
            <a:endCxn id="10" idx="5"/>
          </p:cNvCxnSpPr>
          <p:nvPr/>
        </p:nvCxnSpPr>
        <p:spPr>
          <a:xfrm flipH="1" flipV="1">
            <a:off x="4684638" y="3239602"/>
            <a:ext cx="251362" cy="1763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>
            <a:stCxn id="10" idx="3"/>
            <a:endCxn id="13" idx="7"/>
          </p:cNvCxnSpPr>
          <p:nvPr/>
        </p:nvCxnSpPr>
        <p:spPr>
          <a:xfrm flipH="1">
            <a:off x="3921849" y="3239602"/>
            <a:ext cx="336636" cy="7008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>
            <a:stCxn id="14" idx="3"/>
            <a:endCxn id="15" idx="7"/>
          </p:cNvCxnSpPr>
          <p:nvPr/>
        </p:nvCxnSpPr>
        <p:spPr>
          <a:xfrm flipH="1">
            <a:off x="2660975" y="3359744"/>
            <a:ext cx="190090" cy="2819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>
            <a:stCxn id="15" idx="0"/>
            <a:endCxn id="6" idx="4"/>
          </p:cNvCxnSpPr>
          <p:nvPr/>
        </p:nvCxnSpPr>
        <p:spPr>
          <a:xfrm flipH="1" flipV="1">
            <a:off x="2271241" y="2424375"/>
            <a:ext cx="91013" cy="1093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stCxn id="14" idx="5"/>
            <a:endCxn id="13" idx="1"/>
          </p:cNvCxnSpPr>
          <p:nvPr/>
        </p:nvCxnSpPr>
        <p:spPr>
          <a:xfrm>
            <a:off x="3448507" y="3359744"/>
            <a:ext cx="120309" cy="5806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6896222" y="1458005"/>
            <a:ext cx="667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上海锐普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6665792" y="3071015"/>
            <a:ext cx="11092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上海锐普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4999809" y="3500726"/>
            <a:ext cx="667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上海锐普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4242536" y="2801375"/>
            <a:ext cx="61822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b="1" dirty="0">
                <a:solidFill>
                  <a:schemeClr val="bg1"/>
                </a:solidFill>
              </a:rPr>
              <a:t>上海锐普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508661" y="3884074"/>
            <a:ext cx="49632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</a:rPr>
              <a:t>上海锐普</a:t>
            </a:r>
            <a:endParaRPr lang="en-US" sz="1100" b="1" dirty="0">
              <a:solidFill>
                <a:schemeClr val="bg1"/>
              </a:solidFill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2810724" y="2698729"/>
            <a:ext cx="667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上海锐普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2042624" y="3587937"/>
            <a:ext cx="6674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</a:rPr>
              <a:t>上海锐普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5129592" y="1417722"/>
            <a:ext cx="110922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</a:rPr>
              <a:t>上海锐普</a:t>
            </a:r>
            <a:endParaRPr lang="en-US" sz="3200" b="1" dirty="0">
              <a:solidFill>
                <a:schemeClr val="bg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554987" y="1556624"/>
            <a:ext cx="90025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</a:rPr>
              <a:t>上海锐普</a:t>
            </a:r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880945" y="1436009"/>
            <a:ext cx="9443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上海锐普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t4818xz\appdata\roaming\360se6\USERDA~1\Temp\514EEE~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3" b="7833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2442253" y="1360010"/>
            <a:ext cx="1494903" cy="1461363"/>
          </a:xfrm>
          <a:prstGeom prst="ellipse">
            <a:avLst/>
          </a:prstGeom>
          <a:solidFill>
            <a:srgbClr val="6DC7F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574367" y="1839322"/>
            <a:ext cx="849086" cy="830036"/>
          </a:xfrm>
          <a:prstGeom prst="ellipse">
            <a:avLst/>
          </a:prstGeom>
          <a:solidFill>
            <a:srgbClr val="90EAE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937156" y="1705693"/>
            <a:ext cx="1277393" cy="1248734"/>
          </a:xfrm>
          <a:prstGeom prst="ellipse">
            <a:avLst/>
          </a:prstGeom>
          <a:solidFill>
            <a:srgbClr val="ADBDF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956853" y="1694248"/>
            <a:ext cx="1130414" cy="1105052"/>
          </a:xfrm>
          <a:prstGeom prst="ellipse">
            <a:avLst/>
          </a:prstGeom>
          <a:solidFill>
            <a:srgbClr val="92B4F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795053" y="1703773"/>
            <a:ext cx="987745" cy="965585"/>
          </a:xfrm>
          <a:prstGeom prst="ellipse">
            <a:avLst/>
          </a:prstGeom>
          <a:solidFill>
            <a:srgbClr val="71BF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41376" y="3273975"/>
            <a:ext cx="623590" cy="609600"/>
          </a:xfrm>
          <a:prstGeom prst="ellipse">
            <a:avLst/>
          </a:prstGeom>
          <a:solidFill>
            <a:srgbClr val="8EE2F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rot="5400000">
            <a:off x="4397812" y="3418522"/>
            <a:ext cx="371790" cy="3205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692843" y="1824117"/>
            <a:ext cx="33754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图表</a:t>
            </a:r>
            <a:endParaRPr lang="en-US" sz="54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13695" y="2532540"/>
            <a:ext cx="312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我们的图表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4818xz\appdata\roaming\360se6\USERDA~1\Temp\9F510F~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" t="15755" r="2653" b="12891"/>
          <a:stretch/>
        </p:blipFill>
        <p:spPr bwMode="auto">
          <a:xfrm>
            <a:off x="1960460" y="1439731"/>
            <a:ext cx="5415105" cy="313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ular Callout 1"/>
          <p:cNvSpPr/>
          <p:nvPr/>
        </p:nvSpPr>
        <p:spPr>
          <a:xfrm rot="5400000">
            <a:off x="2958990" y="2264510"/>
            <a:ext cx="691290" cy="460860"/>
          </a:xfrm>
          <a:prstGeom prst="wedgeRoundRectCallout">
            <a:avLst>
              <a:gd name="adj1" fmla="val -20833"/>
              <a:gd name="adj2" fmla="val 77484"/>
              <a:gd name="adj3" fmla="val 16667"/>
            </a:avLst>
          </a:prstGeom>
          <a:solidFill>
            <a:srgbClr val="46E0E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074205" y="2264510"/>
            <a:ext cx="518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美国</a:t>
            </a:r>
            <a:endParaRPr lang="en-US" sz="11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151015" y="2497685"/>
            <a:ext cx="307240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087210" y="2459280"/>
            <a:ext cx="5376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96</a:t>
            </a:r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0" name="Rounded Rectangular Callout 9"/>
          <p:cNvSpPr/>
          <p:nvPr/>
        </p:nvSpPr>
        <p:spPr>
          <a:xfrm rot="5400000">
            <a:off x="3890311" y="3545039"/>
            <a:ext cx="691290" cy="787302"/>
          </a:xfrm>
          <a:prstGeom prst="wedgeRoundRectCallout">
            <a:avLst>
              <a:gd name="adj1" fmla="val -23589"/>
              <a:gd name="adj2" fmla="val 62966"/>
              <a:gd name="adj3" fmla="val 16667"/>
            </a:avLst>
          </a:prstGeom>
          <a:solidFill>
            <a:srgbClr val="46E0E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954116" y="3682750"/>
            <a:ext cx="518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巴西</a:t>
            </a:r>
            <a:endParaRPr lang="en-US" sz="11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4030926" y="3915925"/>
            <a:ext cx="307240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967121" y="3877520"/>
            <a:ext cx="5376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55%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Rounded Rectangular Callout 13"/>
          <p:cNvSpPr/>
          <p:nvPr/>
        </p:nvSpPr>
        <p:spPr>
          <a:xfrm rot="5400000">
            <a:off x="4728719" y="2380084"/>
            <a:ext cx="691290" cy="543868"/>
          </a:xfrm>
          <a:prstGeom prst="wedgeRoundRectCallout">
            <a:avLst>
              <a:gd name="adj1" fmla="val -23589"/>
              <a:gd name="adj2" fmla="val 62966"/>
              <a:gd name="adj3" fmla="val 16667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ular Callout 14"/>
          <p:cNvSpPr/>
          <p:nvPr/>
        </p:nvSpPr>
        <p:spPr>
          <a:xfrm rot="5400000">
            <a:off x="4970452" y="3402258"/>
            <a:ext cx="691290" cy="643284"/>
          </a:xfrm>
          <a:prstGeom prst="wedgeRoundRectCallout">
            <a:avLst>
              <a:gd name="adj1" fmla="val -23589"/>
              <a:gd name="adj2" fmla="val 62966"/>
              <a:gd name="adj3" fmla="val 16667"/>
            </a:avLst>
          </a:prstGeom>
          <a:solidFill>
            <a:schemeClr val="accent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ular Callout 15"/>
          <p:cNvSpPr/>
          <p:nvPr/>
        </p:nvSpPr>
        <p:spPr>
          <a:xfrm rot="5400000">
            <a:off x="6428250" y="2399598"/>
            <a:ext cx="691290" cy="588860"/>
          </a:xfrm>
          <a:prstGeom prst="wedgeRoundRectCallout">
            <a:avLst>
              <a:gd name="adj1" fmla="val -23589"/>
              <a:gd name="adj2" fmla="val 62966"/>
              <a:gd name="adj3" fmla="val 16667"/>
            </a:avLst>
          </a:prstGeom>
          <a:solidFill>
            <a:schemeClr val="accent1">
              <a:lumMod val="60000"/>
              <a:lumOff val="4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4827830" y="2418130"/>
            <a:ext cx="518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欧洲</a:t>
            </a:r>
            <a:endParaRPr lang="en-US" sz="11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4911295" y="2665593"/>
            <a:ext cx="307240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4840835" y="2612900"/>
            <a:ext cx="5376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76%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517650" y="2456535"/>
            <a:ext cx="518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亚洲</a:t>
            </a:r>
            <a:endParaRPr lang="en-US" sz="11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6594460" y="2689710"/>
            <a:ext cx="307240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6530655" y="2651305"/>
            <a:ext cx="5376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88%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087064" y="3480845"/>
            <a:ext cx="51846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非洲</a:t>
            </a:r>
            <a:endParaRPr lang="en-US" sz="11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5163874" y="3714020"/>
            <a:ext cx="307240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100069" y="3675615"/>
            <a:ext cx="5376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65%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界图表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世界地图图表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30030" y="1410450"/>
            <a:ext cx="2035465" cy="316390"/>
          </a:xfrm>
          <a:prstGeom prst="rect">
            <a:avLst/>
          </a:prstGeom>
          <a:solidFill>
            <a:srgbClr val="65EAF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730030" y="1765245"/>
            <a:ext cx="2035465" cy="230430"/>
          </a:xfrm>
          <a:prstGeom prst="rect">
            <a:avLst/>
          </a:prstGeom>
          <a:solidFill>
            <a:srgbClr val="65EAF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845245" y="1426825"/>
            <a:ext cx="149779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历</a:t>
            </a:r>
            <a:r>
              <a:rPr lang="zh-CN" altLang="en-US" sz="12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史图表</a:t>
            </a:r>
            <a:endParaRPr lang="en-US" sz="1200" b="1" dirty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45244" y="1714132"/>
            <a:ext cx="149779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我们最好的时刻</a:t>
            </a:r>
            <a:endParaRPr lang="en-US" sz="11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30030" y="2072485"/>
            <a:ext cx="2150680" cy="8309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锐普以不同于传统的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制作模式，创造全新的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体验。</a:t>
            </a:r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4271072431"/>
              </p:ext>
            </p:extLst>
          </p:nvPr>
        </p:nvGraphicFramePr>
        <p:xfrm>
          <a:off x="4418380" y="1565323"/>
          <a:ext cx="3341235" cy="28882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030" y="3723900"/>
            <a:ext cx="2035465" cy="519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单的馅饼图表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极图表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积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极图表和评论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Up Arrow 6"/>
          <p:cNvSpPr/>
          <p:nvPr/>
        </p:nvSpPr>
        <p:spPr>
          <a:xfrm>
            <a:off x="1750913" y="1823658"/>
            <a:ext cx="822984" cy="2726755"/>
          </a:xfrm>
          <a:prstGeom prst="upArrow">
            <a:avLst/>
          </a:prstGeom>
          <a:solidFill>
            <a:srgbClr val="53A0C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Up Arrow 7"/>
          <p:cNvSpPr/>
          <p:nvPr/>
        </p:nvSpPr>
        <p:spPr>
          <a:xfrm>
            <a:off x="1733516" y="3091023"/>
            <a:ext cx="855873" cy="1459390"/>
          </a:xfrm>
          <a:prstGeom prst="upArrow">
            <a:avLst/>
          </a:prstGeom>
          <a:solidFill>
            <a:srgbClr val="46E0E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Up Arrow 8"/>
          <p:cNvSpPr/>
          <p:nvPr/>
        </p:nvSpPr>
        <p:spPr>
          <a:xfrm>
            <a:off x="2832094" y="2092493"/>
            <a:ext cx="822984" cy="2457920"/>
          </a:xfrm>
          <a:prstGeom prst="upArrow">
            <a:avLst/>
          </a:prstGeom>
          <a:solidFill>
            <a:srgbClr val="53A0C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Up Arrow 9"/>
          <p:cNvSpPr/>
          <p:nvPr/>
        </p:nvSpPr>
        <p:spPr>
          <a:xfrm>
            <a:off x="2805370" y="3452257"/>
            <a:ext cx="855873" cy="1098155"/>
          </a:xfrm>
          <a:prstGeom prst="upArrow">
            <a:avLst/>
          </a:prstGeom>
          <a:solidFill>
            <a:srgbClr val="46E0E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Up Arrow 10"/>
          <p:cNvSpPr/>
          <p:nvPr/>
        </p:nvSpPr>
        <p:spPr>
          <a:xfrm>
            <a:off x="3913275" y="2015683"/>
            <a:ext cx="822984" cy="2540632"/>
          </a:xfrm>
          <a:prstGeom prst="upArrow">
            <a:avLst/>
          </a:prstGeom>
          <a:solidFill>
            <a:srgbClr val="53A0C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Up Arrow 11"/>
          <p:cNvSpPr/>
          <p:nvPr/>
        </p:nvSpPr>
        <p:spPr>
          <a:xfrm>
            <a:off x="3908152" y="3321453"/>
            <a:ext cx="855873" cy="1234862"/>
          </a:xfrm>
          <a:prstGeom prst="upArrow">
            <a:avLst/>
          </a:prstGeom>
          <a:solidFill>
            <a:srgbClr val="46E0E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Up Arrow 12"/>
          <p:cNvSpPr/>
          <p:nvPr/>
        </p:nvSpPr>
        <p:spPr>
          <a:xfrm>
            <a:off x="4994455" y="1956730"/>
            <a:ext cx="822984" cy="2604995"/>
          </a:xfrm>
          <a:prstGeom prst="upArrow">
            <a:avLst/>
          </a:prstGeom>
          <a:solidFill>
            <a:srgbClr val="53A0C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Up Arrow 13"/>
          <p:cNvSpPr/>
          <p:nvPr/>
        </p:nvSpPr>
        <p:spPr>
          <a:xfrm>
            <a:off x="4977058" y="3689913"/>
            <a:ext cx="855873" cy="871812"/>
          </a:xfrm>
          <a:prstGeom prst="upArrow">
            <a:avLst/>
          </a:prstGeom>
          <a:solidFill>
            <a:srgbClr val="46E0E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1961503" y="3283048"/>
            <a:ext cx="53662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45</a:t>
            </a:r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939912" y="2015683"/>
            <a:ext cx="6528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91</a:t>
            </a:r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017616" y="3692180"/>
            <a:ext cx="5558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35</a:t>
            </a:r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94426" y="2277293"/>
            <a:ext cx="4790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80</a:t>
            </a:r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111140" y="2225565"/>
            <a:ext cx="5760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86</a:t>
            </a:r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11140" y="3531335"/>
            <a:ext cx="59268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39</a:t>
            </a:r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224885" y="2148755"/>
            <a:ext cx="5925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89</a:t>
            </a:r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170001" y="3877342"/>
            <a:ext cx="5925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29</a:t>
            </a:r>
            <a:r>
              <a:rPr lang="en-US" altLang="zh-CN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%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39912" y="1562048"/>
            <a:ext cx="72865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2004.</a:t>
            </a:r>
            <a:endParaRPr lang="en-US" sz="1100" b="1" dirty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958990" y="1823658"/>
            <a:ext cx="76117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2007.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077642" y="1762079"/>
            <a:ext cx="65288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2010.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5170001" y="1754073"/>
            <a:ext cx="59255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2013.</a:t>
            </a:r>
          </a:p>
        </p:txBody>
      </p:sp>
      <p:sp>
        <p:nvSpPr>
          <p:cNvPr id="27" name="Rectangle 26"/>
          <p:cNvSpPr/>
          <p:nvPr/>
        </p:nvSpPr>
        <p:spPr>
          <a:xfrm>
            <a:off x="6069795" y="1304385"/>
            <a:ext cx="2150680" cy="731520"/>
          </a:xfrm>
          <a:prstGeom prst="rect">
            <a:avLst/>
          </a:prstGeom>
          <a:solidFill>
            <a:srgbClr val="53A0C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069795" y="2141649"/>
            <a:ext cx="2150680" cy="731520"/>
          </a:xfrm>
          <a:prstGeom prst="rect">
            <a:avLst/>
          </a:prstGeom>
          <a:solidFill>
            <a:srgbClr val="53A0C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6069795" y="2978913"/>
            <a:ext cx="2150680" cy="731520"/>
          </a:xfrm>
          <a:prstGeom prst="rect">
            <a:avLst/>
          </a:prstGeom>
          <a:solidFill>
            <a:srgbClr val="53A0C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069795" y="3816177"/>
            <a:ext cx="2150680" cy="731520"/>
          </a:xfrm>
          <a:prstGeom prst="rect">
            <a:avLst/>
          </a:prstGeom>
          <a:solidFill>
            <a:srgbClr val="53A0C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/>
          <p:cNvSpPr txBox="1"/>
          <p:nvPr/>
        </p:nvSpPr>
        <p:spPr>
          <a:xfrm>
            <a:off x="6146604" y="1395641"/>
            <a:ext cx="149779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u="sng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2004</a:t>
            </a:r>
            <a:r>
              <a:rPr lang="en-US" sz="14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- </a:t>
            </a:r>
            <a:r>
              <a:rPr lang="zh-CN" altLang="en-US" sz="1400" dirty="0" smtClean="0">
                <a:solidFill>
                  <a:schemeClr val="tx2"/>
                </a:solidFill>
              </a:rPr>
              <a:t>上</a:t>
            </a:r>
            <a:r>
              <a:rPr lang="zh-CN" altLang="en-US" sz="1400" dirty="0">
                <a:solidFill>
                  <a:schemeClr val="tx2"/>
                </a:solidFill>
              </a:rPr>
              <a:t>海锐普</a:t>
            </a:r>
            <a:endParaRPr lang="en-US" sz="1400" b="1" dirty="0" smtClean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46605" y="1641326"/>
            <a:ext cx="21122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上海锐普广告有限公司，成立于</a:t>
            </a:r>
            <a:r>
              <a:rPr lang="en-US" altLang="zh-CN" dirty="0">
                <a:solidFill>
                  <a:schemeClr val="bg1"/>
                </a:solidFill>
              </a:rPr>
              <a:t>2007</a:t>
            </a:r>
            <a:r>
              <a:rPr lang="zh-CN" altLang="en-US" dirty="0">
                <a:solidFill>
                  <a:schemeClr val="bg1"/>
                </a:solidFill>
              </a:rPr>
              <a:t>年，是国内领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46605" y="2232722"/>
            <a:ext cx="149779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u="sng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2007</a:t>
            </a:r>
            <a:r>
              <a:rPr lang="en-US" sz="14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- </a:t>
            </a:r>
            <a:r>
              <a:rPr lang="zh-CN" altLang="en-US" sz="1400" dirty="0" smtClean="0">
                <a:solidFill>
                  <a:schemeClr val="tx2"/>
                </a:solidFill>
              </a:rPr>
              <a:t>上</a:t>
            </a:r>
            <a:r>
              <a:rPr lang="zh-CN" altLang="en-US" sz="1400" dirty="0">
                <a:solidFill>
                  <a:schemeClr val="tx2"/>
                </a:solidFill>
              </a:rPr>
              <a:t>海锐普</a:t>
            </a:r>
            <a:endParaRPr lang="en-US" sz="1400" b="1" dirty="0" smtClean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46605" y="2524641"/>
            <a:ext cx="21122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上海锐普广告有限公司，成立于</a:t>
            </a:r>
            <a:r>
              <a:rPr lang="en-US" altLang="zh-CN" dirty="0">
                <a:solidFill>
                  <a:schemeClr val="bg1"/>
                </a:solidFill>
              </a:rPr>
              <a:t>2007</a:t>
            </a:r>
            <a:r>
              <a:rPr lang="zh-CN" altLang="en-US" dirty="0">
                <a:solidFill>
                  <a:schemeClr val="bg1"/>
                </a:solidFill>
              </a:rPr>
              <a:t>年，是国内领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146605" y="3331146"/>
            <a:ext cx="21122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上海锐普广告有限公司，成立于</a:t>
            </a:r>
            <a:r>
              <a:rPr lang="en-US" altLang="zh-CN" dirty="0">
                <a:solidFill>
                  <a:schemeClr val="bg1"/>
                </a:solidFill>
              </a:rPr>
              <a:t>2007</a:t>
            </a:r>
            <a:r>
              <a:rPr lang="zh-CN" altLang="en-US" dirty="0">
                <a:solidFill>
                  <a:schemeClr val="bg1"/>
                </a:solidFill>
              </a:rPr>
              <a:t>年，是国内领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146605" y="4137651"/>
            <a:ext cx="211227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上海锐普广告有限公司，成立于</a:t>
            </a:r>
            <a:r>
              <a:rPr lang="en-US" altLang="zh-CN" dirty="0">
                <a:solidFill>
                  <a:schemeClr val="bg1"/>
                </a:solidFill>
              </a:rPr>
              <a:t>2007</a:t>
            </a:r>
            <a:r>
              <a:rPr lang="zh-CN" altLang="en-US" dirty="0">
                <a:solidFill>
                  <a:schemeClr val="bg1"/>
                </a:solidFill>
              </a:rPr>
              <a:t>年，是国内领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146605" y="3048316"/>
            <a:ext cx="149779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u="sng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2010</a:t>
            </a:r>
            <a:r>
              <a:rPr lang="en-US" sz="14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- </a:t>
            </a:r>
            <a:r>
              <a:rPr lang="zh-CN" altLang="en-US" sz="1400" dirty="0" smtClean="0">
                <a:solidFill>
                  <a:schemeClr val="tx2"/>
                </a:solidFill>
              </a:rPr>
              <a:t>上</a:t>
            </a:r>
            <a:r>
              <a:rPr lang="zh-CN" altLang="en-US" sz="1400" dirty="0">
                <a:solidFill>
                  <a:schemeClr val="tx2"/>
                </a:solidFill>
              </a:rPr>
              <a:t>海锐普</a:t>
            </a:r>
            <a:endParaRPr lang="en-US" sz="1400" b="1" dirty="0" smtClean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146605" y="3885850"/>
            <a:ext cx="1497795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400" b="1" u="sng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2013</a:t>
            </a:r>
            <a:r>
              <a:rPr lang="en-US" sz="1400" b="1" dirty="0" smtClean="0">
                <a:solidFill>
                  <a:schemeClr val="bg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- </a:t>
            </a:r>
            <a:r>
              <a:rPr lang="zh-CN" altLang="en-US" sz="1400" dirty="0" smtClean="0">
                <a:solidFill>
                  <a:schemeClr val="tx2"/>
                </a:solidFill>
              </a:rPr>
              <a:t>上</a:t>
            </a:r>
            <a:r>
              <a:rPr lang="zh-CN" altLang="en-US" sz="1400" dirty="0">
                <a:solidFill>
                  <a:schemeClr val="tx2"/>
                </a:solidFill>
              </a:rPr>
              <a:t>海锐普</a:t>
            </a:r>
            <a:endParaRPr lang="en-US" sz="1400" b="1" dirty="0" smtClean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地图表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2284378813"/>
              </p:ext>
            </p:extLst>
          </p:nvPr>
        </p:nvGraphicFramePr>
        <p:xfrm>
          <a:off x="2037270" y="1189170"/>
          <a:ext cx="5799155" cy="34180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640540" y="8638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何运作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40540" y="69338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于商务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736303" y="1343142"/>
            <a:ext cx="1645920" cy="169708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3839175" y="1343142"/>
            <a:ext cx="2286000" cy="169708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/>
          <p:cNvSpPr/>
          <p:nvPr/>
        </p:nvSpPr>
        <p:spPr>
          <a:xfrm>
            <a:off x="6582127" y="1343142"/>
            <a:ext cx="1633220" cy="169708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1736303" y="3134352"/>
            <a:ext cx="1645920" cy="425365"/>
          </a:xfrm>
          <a:prstGeom prst="rect">
            <a:avLst/>
          </a:prstGeom>
          <a:solidFill>
            <a:srgbClr val="A0E6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3839176" y="3134352"/>
            <a:ext cx="2286000" cy="425365"/>
          </a:xfrm>
          <a:prstGeom prst="rect">
            <a:avLst/>
          </a:prstGeom>
          <a:solidFill>
            <a:srgbClr val="A0E6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Rectangle 59"/>
          <p:cNvSpPr/>
          <p:nvPr/>
        </p:nvSpPr>
        <p:spPr>
          <a:xfrm>
            <a:off x="6579850" y="3134352"/>
            <a:ext cx="1627752" cy="425365"/>
          </a:xfrm>
          <a:prstGeom prst="rect">
            <a:avLst/>
          </a:prstGeom>
          <a:solidFill>
            <a:srgbClr val="A0E6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720200" y="3177784"/>
            <a:ext cx="164168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solidFill>
                  <a:schemeClr val="tx2"/>
                </a:solidFill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业</a:t>
            </a:r>
            <a:r>
              <a:rPr lang="zh-CN" altLang="en-US" sz="1600" b="1" dirty="0" smtClean="0">
                <a:solidFill>
                  <a:schemeClr val="tx2"/>
                </a:solidFill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务 </a:t>
            </a:r>
            <a:r>
              <a:rPr lang="zh-CN" altLang="en-US" sz="1600" b="1" dirty="0" smtClean="0"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创意</a:t>
            </a:r>
            <a:endParaRPr lang="en-US" sz="1600" b="1" dirty="0">
              <a:solidFill>
                <a:schemeClr val="bg1">
                  <a:lumMod val="50000"/>
                </a:schemeClr>
              </a:solidFill>
              <a:effectLst>
                <a:outerShdw blurRad="50800" dist="50800" dir="2700000" algn="tl" rotWithShape="0">
                  <a:schemeClr val="bg1"/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3899557" y="3177784"/>
            <a:ext cx="213359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2"/>
                </a:solidFill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公司</a:t>
            </a:r>
            <a:r>
              <a:rPr lang="en-US" sz="1600" b="1" dirty="0" smtClean="0">
                <a:solidFill>
                  <a:schemeClr val="tx2"/>
                </a:solidFill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 </a:t>
            </a:r>
            <a:r>
              <a:rPr lang="en-US" sz="1600" b="1" dirty="0">
                <a:solidFill>
                  <a:schemeClr val="tx2"/>
                </a:solidFill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– </a:t>
            </a:r>
            <a:r>
              <a:rPr lang="zh-CN" altLang="en-US" sz="1600" b="1" dirty="0" smtClean="0">
                <a:solidFill>
                  <a:schemeClr val="tx2"/>
                </a:solidFill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第二个</a:t>
            </a:r>
            <a:r>
              <a:rPr lang="en-US" altLang="zh-CN" sz="1600" b="1" dirty="0">
                <a:solidFill>
                  <a:schemeClr val="tx2"/>
                </a:solidFill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 </a:t>
            </a:r>
            <a:r>
              <a:rPr lang="zh-CN" altLang="en-US" sz="1600" b="1" dirty="0"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家</a:t>
            </a:r>
            <a:endParaRPr lang="en-US" sz="1600" b="1" dirty="0">
              <a:effectLst>
                <a:outerShdw blurRad="50800" dist="50800" dir="2700000" algn="tl" rotWithShape="0">
                  <a:schemeClr val="bg1"/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18337" y="3177784"/>
            <a:ext cx="10966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2"/>
                </a:solidFill>
                <a:effectLst>
                  <a:outerShdw blurRad="50800" dist="50800" dir="2700000" algn="tl" rotWithShape="0">
                    <a:schemeClr val="bg1"/>
                  </a:outerShdw>
                </a:effectLst>
              </a:rPr>
              <a:t>战略</a:t>
            </a:r>
            <a:endParaRPr lang="en-US" sz="1600" b="1" dirty="0">
              <a:solidFill>
                <a:schemeClr val="tx2"/>
              </a:solidFill>
              <a:effectLst>
                <a:outerShdw blurRad="50800" dist="50800" dir="2700000" algn="tl" rotWithShape="0">
                  <a:schemeClr val="bg1"/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36303" y="3580100"/>
            <a:ext cx="1645920" cy="101566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锐普以不同于传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</a:rPr>
              <a:t>统</a:t>
            </a:r>
            <a:endParaRPr lang="en-US" sz="1000" dirty="0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839176" y="3591552"/>
            <a:ext cx="2285999" cy="861774"/>
          </a:xfrm>
          <a:prstGeom prst="rect">
            <a:avLst/>
          </a:prstGeom>
          <a:noFill/>
        </p:spPr>
        <p:txBody>
          <a:bodyPr wrap="square" lIns="0" rIns="0" rtlCol="0">
            <a:no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</a:rPr>
              <a:t>年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</a:rPr>
              <a:t>,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</a:rPr>
              <a:t>是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国内领先的专业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设计和培训公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</a:rPr>
              <a:t>司。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锐普以不同于传统的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制作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</a:rPr>
              <a:t>模</a:t>
            </a:r>
            <a:endParaRPr lang="en-US" sz="1000" dirty="0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579850" y="3591552"/>
            <a:ext cx="1627752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1000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  <a:endParaRPr lang="en-US" sz="1000" dirty="0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7139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社交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社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会服务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2421316" y="4184760"/>
            <a:ext cx="541510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421316" y="3723900"/>
            <a:ext cx="541510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421316" y="3263040"/>
            <a:ext cx="541510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421316" y="2802180"/>
            <a:ext cx="541510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2421316" y="2341320"/>
            <a:ext cx="541510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421316" y="1880460"/>
            <a:ext cx="541510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2421316" y="1419600"/>
            <a:ext cx="5415105" cy="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883650" y="4071845"/>
            <a:ext cx="548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0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83650" y="3612190"/>
            <a:ext cx="548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20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883650" y="3152534"/>
            <a:ext cx="548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40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883650" y="2692878"/>
            <a:ext cx="548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6</a:t>
            </a:r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883650" y="2233222"/>
            <a:ext cx="548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80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83650" y="1773566"/>
            <a:ext cx="548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100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1883650" y="1313910"/>
            <a:ext cx="5486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haroni" panose="02010803020104030203" pitchFamily="2" charset="-79"/>
                <a:ea typeface="Adobe Myungjo Std M" pitchFamily="18" charset="-128"/>
                <a:cs typeface="Aharoni" panose="02010803020104030203" pitchFamily="2" charset="-79"/>
              </a:rPr>
              <a:t>120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852162" y="2503777"/>
            <a:ext cx="548640" cy="1689928"/>
          </a:xfrm>
          <a:prstGeom prst="rect">
            <a:avLst/>
          </a:prstGeom>
          <a:solidFill>
            <a:srgbClr val="4181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4087471" y="1889405"/>
            <a:ext cx="548640" cy="2304300"/>
          </a:xfrm>
          <a:prstGeom prst="rect">
            <a:avLst/>
          </a:prstGeom>
          <a:solidFill>
            <a:srgbClr val="79E5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558090" y="2692878"/>
            <a:ext cx="548640" cy="1500827"/>
          </a:xfrm>
          <a:prstGeom prst="rect">
            <a:avLst/>
          </a:prstGeom>
          <a:solidFill>
            <a:srgbClr val="347DE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322780" y="2963433"/>
            <a:ext cx="548640" cy="1230272"/>
          </a:xfrm>
          <a:prstGeom prst="rect">
            <a:avLst/>
          </a:prstGeom>
          <a:solidFill>
            <a:srgbClr val="4A51B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2668210" y="4376785"/>
            <a:ext cx="137160" cy="137160"/>
          </a:xfrm>
          <a:prstGeom prst="rect">
            <a:avLst/>
          </a:prstGeom>
          <a:solidFill>
            <a:srgbClr val="4181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flipH="1" flipV="1">
            <a:off x="3955692" y="4376785"/>
            <a:ext cx="137160" cy="137160"/>
          </a:xfrm>
          <a:prstGeom prst="rect">
            <a:avLst/>
          </a:prstGeom>
          <a:solidFill>
            <a:srgbClr val="79E5F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5243174" y="4376785"/>
            <a:ext cx="137160" cy="137160"/>
          </a:xfrm>
          <a:prstGeom prst="rect">
            <a:avLst/>
          </a:prstGeom>
          <a:solidFill>
            <a:srgbClr val="4A51B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530655" y="4376785"/>
            <a:ext cx="137160" cy="137160"/>
          </a:xfrm>
          <a:prstGeom prst="rect">
            <a:avLst/>
          </a:prstGeom>
          <a:solidFill>
            <a:srgbClr val="347DE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2754000" y="4320523"/>
            <a:ext cx="914400" cy="27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Facebook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031149" y="4320523"/>
            <a:ext cx="914400" cy="27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Twitter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5334227" y="4320523"/>
            <a:ext cx="914400" cy="27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MySpace</a:t>
            </a:r>
            <a:endParaRPr lang="en-US" sz="1100" b="1" dirty="0" smtClean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6614558" y="4320523"/>
            <a:ext cx="914400" cy="274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1" dirty="0" err="1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Vkontakte</a:t>
            </a:r>
            <a:endParaRPr lang="en-US" sz="1100" b="1" dirty="0" smtClean="0">
              <a:solidFill>
                <a:schemeClr val="tx2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t4818xz\appdata\roaming\360se6\User Data\temp\19af547aea556d4d0e5d0ee97e27934d_0009.jpg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15" t="42060" r="15077" b="5434"/>
          <a:stretch/>
        </p:blipFill>
        <p:spPr bwMode="auto">
          <a:xfrm>
            <a:off x="0" y="-169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/>
          <p:cNvSpPr/>
          <p:nvPr/>
        </p:nvSpPr>
        <p:spPr>
          <a:xfrm>
            <a:off x="2209178" y="1353955"/>
            <a:ext cx="1494903" cy="1461363"/>
          </a:xfrm>
          <a:prstGeom prst="ellipse">
            <a:avLst/>
          </a:prstGeom>
          <a:solidFill>
            <a:srgbClr val="6DC7FB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341292" y="1833267"/>
            <a:ext cx="849086" cy="830036"/>
          </a:xfrm>
          <a:prstGeom prst="ellipse">
            <a:avLst/>
          </a:prstGeom>
          <a:solidFill>
            <a:srgbClr val="90EAE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3704081" y="1699638"/>
            <a:ext cx="1277393" cy="1248734"/>
          </a:xfrm>
          <a:prstGeom prst="ellipse">
            <a:avLst/>
          </a:prstGeom>
          <a:solidFill>
            <a:srgbClr val="ADBDF8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4723778" y="1688193"/>
            <a:ext cx="1130414" cy="1105052"/>
          </a:xfrm>
          <a:prstGeom prst="ellipse">
            <a:avLst/>
          </a:prstGeom>
          <a:solidFill>
            <a:srgbClr val="92B4FB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561978" y="1697718"/>
            <a:ext cx="987745" cy="965585"/>
          </a:xfrm>
          <a:prstGeom prst="ellipse">
            <a:avLst/>
          </a:prstGeom>
          <a:solidFill>
            <a:srgbClr val="71BFE5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55650" y="3267920"/>
            <a:ext cx="623590" cy="609600"/>
          </a:xfrm>
          <a:prstGeom prst="ellipse">
            <a:avLst/>
          </a:prstGeom>
          <a:solidFill>
            <a:srgbClr val="8EE2FE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Isosceles Triangle 9"/>
          <p:cNvSpPr/>
          <p:nvPr/>
        </p:nvSpPr>
        <p:spPr>
          <a:xfrm rot="5400000">
            <a:off x="4412086" y="3412467"/>
            <a:ext cx="371790" cy="320509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648820" y="1803650"/>
            <a:ext cx="3840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联</a:t>
            </a:r>
            <a:r>
              <a:rPr lang="zh-CN" altLang="en-US" sz="4800" b="1" dirty="0" smtClean="0">
                <a:solidFill>
                  <a:schemeClr val="bg1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系我们</a:t>
            </a:r>
            <a:endParaRPr lang="en-US" sz="4800" b="1" dirty="0">
              <a:solidFill>
                <a:schemeClr val="bg1"/>
              </a:solidFill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05390" y="2533345"/>
            <a:ext cx="384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如</a:t>
            </a:r>
            <a:r>
              <a:rPr lang="zh-CN" altLang="en-US" sz="2400" b="1" dirty="0" smtClean="0">
                <a:solidFill>
                  <a:schemeClr val="bg1"/>
                </a:solidFill>
              </a:rPr>
              <a:t>何联系我们</a:t>
            </a:r>
            <a:r>
              <a:rPr lang="en-US" altLang="zh-CN" sz="2400" b="1" dirty="0" smtClean="0">
                <a:solidFill>
                  <a:schemeClr val="bg1"/>
                </a:solidFill>
              </a:rPr>
              <a:t>…</a:t>
            </a:r>
            <a:endParaRPr 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4818xz\appdata\roaming\360se6\USERDA~1\Temp\9F510F~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1" t="15755" r="2653" b="12891"/>
          <a:stretch/>
        </p:blipFill>
        <p:spPr bwMode="auto">
          <a:xfrm>
            <a:off x="2267700" y="1439731"/>
            <a:ext cx="5415105" cy="313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Oval Callout 1"/>
          <p:cNvSpPr/>
          <p:nvPr/>
        </p:nvSpPr>
        <p:spPr>
          <a:xfrm rot="5400000">
            <a:off x="3410681" y="1928033"/>
            <a:ext cx="824840" cy="883316"/>
          </a:xfrm>
          <a:prstGeom prst="wedgeEllipseCallout">
            <a:avLst/>
          </a:prstGeom>
          <a:solidFill>
            <a:srgbClr val="46E0E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3458255" y="2072485"/>
            <a:ext cx="768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波士顿</a:t>
            </a:r>
            <a:endParaRPr lang="en-US" sz="14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3592520" y="2344065"/>
            <a:ext cx="499265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3458255" y="2305660"/>
            <a:ext cx="7550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锐普</a:t>
            </a:r>
            <a:endParaRPr lang="en-US" sz="14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们的办公室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世界地图图表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Oval Callout 31"/>
          <p:cNvSpPr/>
          <p:nvPr/>
        </p:nvSpPr>
        <p:spPr>
          <a:xfrm rot="5400000">
            <a:off x="5228096" y="2075696"/>
            <a:ext cx="761678" cy="768100"/>
          </a:xfrm>
          <a:prstGeom prst="wedgeEllipseCallout">
            <a:avLst/>
          </a:prstGeom>
          <a:solidFill>
            <a:srgbClr val="46E0E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>
            <a:off x="5272814" y="2171520"/>
            <a:ext cx="64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塔林</a:t>
            </a:r>
            <a:endParaRPr lang="en-US" sz="14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>
            <a:off x="5394790" y="2449522"/>
            <a:ext cx="384050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272814" y="2411117"/>
            <a:ext cx="640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锐普</a:t>
            </a:r>
            <a:endParaRPr lang="en-US" sz="14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36" name="Oval Callout 35"/>
          <p:cNvSpPr/>
          <p:nvPr/>
        </p:nvSpPr>
        <p:spPr>
          <a:xfrm rot="5400000">
            <a:off x="6799490" y="3685495"/>
            <a:ext cx="921720" cy="921720"/>
          </a:xfrm>
          <a:prstGeom prst="wedgeEllipseCallout">
            <a:avLst/>
          </a:prstGeom>
          <a:solidFill>
            <a:srgbClr val="46E0E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6876300" y="3839115"/>
            <a:ext cx="822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墨尔本</a:t>
            </a:r>
            <a:endParaRPr lang="en-US" sz="14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38" name="Straight Connector 37"/>
          <p:cNvCxnSpPr/>
          <p:nvPr/>
        </p:nvCxnSpPr>
        <p:spPr>
          <a:xfrm>
            <a:off x="7010261" y="4110695"/>
            <a:ext cx="537669" cy="0"/>
          </a:xfrm>
          <a:prstGeom prst="line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6876300" y="4072290"/>
            <a:ext cx="8229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锐普</a:t>
            </a:r>
            <a:endParaRPr lang="en-US" sz="14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389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t4818xz\appdata\roaming\360se6\User Data\temp\9096146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25" y="1688435"/>
            <a:ext cx="4647005" cy="2627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6453540" y="3246581"/>
            <a:ext cx="914400" cy="274320"/>
          </a:xfrm>
          <a:prstGeom prst="rect">
            <a:avLst/>
          </a:prstGeom>
          <a:solidFill>
            <a:srgbClr val="81AAE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453540" y="1918865"/>
            <a:ext cx="914400" cy="274320"/>
          </a:xfrm>
          <a:prstGeom prst="rect">
            <a:avLst/>
          </a:prstGeom>
          <a:solidFill>
            <a:srgbClr val="78A4EF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6453540" y="2582723"/>
            <a:ext cx="914400" cy="274320"/>
          </a:xfrm>
          <a:prstGeom prst="rect">
            <a:avLst/>
          </a:prstGeom>
          <a:solidFill>
            <a:srgbClr val="78C9E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453540" y="3839115"/>
            <a:ext cx="914400" cy="274320"/>
          </a:xfrm>
          <a:prstGeom prst="rect">
            <a:avLst/>
          </a:prstGeom>
          <a:solidFill>
            <a:srgbClr val="7A92D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6453540" y="2242565"/>
            <a:ext cx="1920240" cy="137160"/>
          </a:xfrm>
          <a:prstGeom prst="rect">
            <a:avLst/>
          </a:prstGeom>
          <a:solidFill>
            <a:srgbClr val="76A6F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453540" y="2895450"/>
            <a:ext cx="1920240" cy="137160"/>
          </a:xfrm>
          <a:prstGeom prst="rect">
            <a:avLst/>
          </a:prstGeom>
          <a:solidFill>
            <a:srgbClr val="77C9E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453540" y="3570280"/>
            <a:ext cx="1920240" cy="137160"/>
          </a:xfrm>
          <a:prstGeom prst="rect">
            <a:avLst/>
          </a:prstGeom>
          <a:solidFill>
            <a:srgbClr val="77ACF0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6453540" y="4162815"/>
            <a:ext cx="1920240" cy="137160"/>
          </a:xfrm>
          <a:prstGeom prst="rect">
            <a:avLst/>
          </a:prstGeom>
          <a:solidFill>
            <a:srgbClr val="8096C7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6415135" y="1931025"/>
            <a:ext cx="1005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Facebook: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425270" y="3263040"/>
            <a:ext cx="1005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MySpace</a:t>
            </a:r>
            <a:r>
              <a:rPr lang="en-US" sz="12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415135" y="2571750"/>
            <a:ext cx="10058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Twitter: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5270" y="3838310"/>
            <a:ext cx="10058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Vkontakte</a:t>
            </a:r>
            <a:r>
              <a:rPr lang="en-US" sz="12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: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53540" y="2194925"/>
            <a:ext cx="2265895" cy="23083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www.facebook.com\username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6453540" y="2844091"/>
            <a:ext cx="2265895" cy="23083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www.twitter.com\username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453540" y="3502898"/>
            <a:ext cx="2265895" cy="23083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www.myspace.com\username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453540" y="4107548"/>
            <a:ext cx="2265895" cy="230832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9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www.vkontakte.com\username</a:t>
            </a:r>
          </a:p>
        </p:txBody>
      </p:sp>
    </p:spTree>
    <p:extLst>
      <p:ext uri="{BB962C8B-B14F-4D97-AF65-F5344CB8AC3E}">
        <p14:creationId xmlns:p14="http://schemas.microsoft.com/office/powerpoint/2010/main" val="198158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FUL FILES\PPT\演界\EXCERCISE\TASK1\5280139-indalia-powerpoint-presentation\photo\aee6633b486ae11eb52788d5047ec93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23" r="6841"/>
          <a:stretch/>
        </p:blipFill>
        <p:spPr bwMode="auto">
          <a:xfrm>
            <a:off x="1730030" y="1342500"/>
            <a:ext cx="4493097" cy="32263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6376748" y="1342791"/>
            <a:ext cx="1881844" cy="338554"/>
          </a:xfrm>
          <a:prstGeom prst="rect">
            <a:avLst/>
          </a:pr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6376748" y="1342790"/>
            <a:ext cx="187201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公司</a:t>
            </a:r>
            <a:r>
              <a:rPr lang="en-US" sz="1600" b="1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600" b="1" dirty="0" smtClean="0">
                <a:solidFill>
                  <a:schemeClr val="bg1">
                    <a:lumMod val="50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名字</a:t>
            </a:r>
            <a:endParaRPr lang="en-US" sz="1600" b="1" dirty="0" smtClean="0">
              <a:solidFill>
                <a:schemeClr val="bg1">
                  <a:lumMod val="50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376748" y="1803649"/>
            <a:ext cx="1872015" cy="251607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锐普以不同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</a:rPr>
              <a:t>于</a:t>
            </a:r>
            <a:endParaRPr lang="en-US" altLang="zh-CN" sz="1050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锐普以不同于</a:t>
            </a:r>
            <a:endParaRPr lang="en-US" sz="1050" dirty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105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</a:rPr>
              <a:t>设计和培训公</a:t>
            </a:r>
            <a:r>
              <a:rPr lang="zh-CN" altLang="en-US" sz="1050" dirty="0" smtClean="0">
                <a:solidFill>
                  <a:schemeClr val="bg1">
                    <a:lumMod val="50000"/>
                  </a:schemeClr>
                </a:solidFill>
              </a:rPr>
              <a:t>司。</a:t>
            </a:r>
            <a:endParaRPr lang="en-US" sz="105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640540" y="8638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关于我们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16740" y="651500"/>
            <a:ext cx="1434275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们是谁？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544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640540" y="8638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我们的客户端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3220" y="651500"/>
            <a:ext cx="2534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他们对我们是怎么想的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30030" y="1345285"/>
            <a:ext cx="914400" cy="457200"/>
          </a:xfrm>
          <a:prstGeom prst="rect">
            <a:avLst/>
          </a:prstGeom>
          <a:solidFill>
            <a:srgbClr val="346FC9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730030" y="2063228"/>
            <a:ext cx="914400" cy="457200"/>
          </a:xfrm>
          <a:prstGeom prst="rect">
            <a:avLst/>
          </a:prstGeom>
          <a:solidFill>
            <a:srgbClr val="0198C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1730030" y="2781171"/>
            <a:ext cx="914400" cy="457200"/>
          </a:xfrm>
          <a:prstGeom prst="rect">
            <a:avLst/>
          </a:prstGeom>
          <a:solidFill>
            <a:srgbClr val="346FC9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730030" y="3499114"/>
            <a:ext cx="914400" cy="457200"/>
          </a:xfrm>
          <a:prstGeom prst="rect">
            <a:avLst/>
          </a:prstGeom>
          <a:solidFill>
            <a:srgbClr val="0198C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730030" y="4121805"/>
            <a:ext cx="914400" cy="457200"/>
          </a:xfrm>
          <a:prstGeom prst="rect">
            <a:avLst/>
          </a:prstGeom>
          <a:solidFill>
            <a:srgbClr val="346FC9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1768435" y="1419600"/>
            <a:ext cx="914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Facebook: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68435" y="2156520"/>
            <a:ext cx="914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1100" b="1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defRPr>
            </a:lvl1pPr>
          </a:lstStyle>
          <a:p>
            <a:pPr algn="ctr"/>
            <a:r>
              <a:rPr lang="en-US" dirty="0"/>
              <a:t>Twitter: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768435" y="2847810"/>
            <a:ext cx="914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err="1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MySpace</a:t>
            </a:r>
            <a:r>
              <a:rPr 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768435" y="3577505"/>
            <a:ext cx="914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Vimeo</a:t>
            </a:r>
            <a:r>
              <a:rPr lang="en-US" sz="11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: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68435" y="4223165"/>
            <a:ext cx="9144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Vkontakte</a:t>
            </a:r>
            <a:endParaRPr lang="en-US" sz="11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814682" y="1435385"/>
            <a:ext cx="501849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年，是国内领先的专业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设计和培训公司。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年专业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制作经验，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700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件经典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PPT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案例，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100%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客户满意率</a:t>
            </a:r>
            <a:r>
              <a:rPr lang="en-US" altLang="zh-CN" sz="900" dirty="0" smtClean="0">
                <a:solidFill>
                  <a:schemeClr val="bg1">
                    <a:lumMod val="50000"/>
                  </a:schemeClr>
                </a:solidFill>
              </a:rPr>
              <a:t>……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上海锐普广告有限公司，成立于</a:t>
            </a:r>
            <a:r>
              <a:rPr lang="en-US" altLang="zh-CN" sz="900" dirty="0">
                <a:solidFill>
                  <a:schemeClr val="bg1">
                    <a:lumMod val="50000"/>
                  </a:schemeClr>
                </a:solidFill>
              </a:rPr>
              <a:t>2007</a:t>
            </a:r>
            <a:r>
              <a:rPr lang="zh-CN" altLang="en-US" sz="900" dirty="0">
                <a:solidFill>
                  <a:schemeClr val="bg1">
                    <a:lumMod val="50000"/>
                  </a:schemeClr>
                </a:solidFill>
              </a:rPr>
              <a:t>年</a:t>
            </a:r>
            <a:r>
              <a:rPr lang="zh-CN" altLang="en-US" sz="900" dirty="0" smtClean="0">
                <a:solidFill>
                  <a:schemeClr val="bg1">
                    <a:lumMod val="50000"/>
                  </a:schemeClr>
                </a:solidFill>
              </a:rPr>
              <a:t>，</a:t>
            </a:r>
            <a:endParaRPr lang="en-US" sz="9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814682" y="2148825"/>
            <a:ext cx="501849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设计和培训公司。</a:t>
            </a:r>
            <a:r>
              <a:rPr lang="en-US" altLang="zh-CN" dirty="0"/>
              <a:t>7</a:t>
            </a:r>
            <a:r>
              <a:rPr lang="zh-CN" altLang="en-US" dirty="0"/>
              <a:t>年专业</a:t>
            </a:r>
            <a:r>
              <a:rPr lang="en-US" altLang="zh-CN" dirty="0"/>
              <a:t>PPT</a:t>
            </a:r>
            <a:r>
              <a:rPr lang="zh-CN" altLang="en-US" dirty="0"/>
              <a:t>制作经验，</a:t>
            </a:r>
            <a:r>
              <a:rPr lang="en-US" altLang="zh-CN" dirty="0"/>
              <a:t>700</a:t>
            </a:r>
            <a:r>
              <a:rPr lang="zh-CN" altLang="en-US" dirty="0"/>
              <a:t>件经典</a:t>
            </a:r>
            <a:r>
              <a:rPr lang="en-US" altLang="zh-CN" dirty="0"/>
              <a:t>PPT</a:t>
            </a:r>
            <a:r>
              <a:rPr lang="zh-CN" altLang="en-US" dirty="0"/>
              <a:t>案例，</a:t>
            </a:r>
            <a:r>
              <a:rPr lang="en-US" altLang="zh-CN" dirty="0"/>
              <a:t>100%</a:t>
            </a:r>
            <a:r>
              <a:rPr lang="zh-CN" altLang="en-US" dirty="0"/>
              <a:t>客户满意率</a:t>
            </a:r>
            <a:r>
              <a:rPr lang="en-US" altLang="zh-CN" dirty="0"/>
              <a:t>……</a:t>
            </a:r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2805543" y="2871271"/>
            <a:ext cx="501849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设计和培训公司。</a:t>
            </a:r>
            <a:r>
              <a:rPr lang="en-US" altLang="zh-CN" dirty="0"/>
              <a:t>7</a:t>
            </a:r>
            <a:r>
              <a:rPr lang="zh-CN" altLang="en-US" dirty="0"/>
              <a:t>年专业</a:t>
            </a:r>
            <a:r>
              <a:rPr lang="en-US" altLang="zh-CN" dirty="0"/>
              <a:t>PPT</a:t>
            </a:r>
            <a:r>
              <a:rPr lang="zh-CN" altLang="en-US" dirty="0"/>
              <a:t>制作经验，</a:t>
            </a:r>
            <a:r>
              <a:rPr lang="en-US" altLang="zh-CN" dirty="0"/>
              <a:t>700</a:t>
            </a:r>
            <a:r>
              <a:rPr lang="zh-CN" altLang="en-US" dirty="0"/>
              <a:t>件经典</a:t>
            </a:r>
            <a:r>
              <a:rPr lang="en-US" altLang="zh-CN" dirty="0"/>
              <a:t>PPT</a:t>
            </a:r>
            <a:r>
              <a:rPr lang="zh-CN" altLang="en-US" dirty="0"/>
              <a:t>案例，</a:t>
            </a:r>
            <a:r>
              <a:rPr lang="en-US" altLang="zh-CN" dirty="0"/>
              <a:t>100%</a:t>
            </a:r>
            <a:r>
              <a:rPr lang="zh-CN" altLang="en-US" dirty="0"/>
              <a:t>客户满意率</a:t>
            </a:r>
            <a:r>
              <a:rPr lang="en-US" altLang="zh-CN" dirty="0"/>
              <a:t>……</a:t>
            </a:r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2814682" y="3589214"/>
            <a:ext cx="501849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设计和培训公司。</a:t>
            </a:r>
            <a:r>
              <a:rPr lang="en-US" altLang="zh-CN" dirty="0"/>
              <a:t>7</a:t>
            </a:r>
            <a:r>
              <a:rPr lang="zh-CN" altLang="en-US" dirty="0"/>
              <a:t>年专业</a:t>
            </a:r>
            <a:r>
              <a:rPr lang="en-US" altLang="zh-CN" dirty="0"/>
              <a:t>PPT</a:t>
            </a:r>
            <a:r>
              <a:rPr lang="zh-CN" altLang="en-US" dirty="0"/>
              <a:t>制作经验，</a:t>
            </a:r>
            <a:r>
              <a:rPr lang="en-US" altLang="zh-CN" dirty="0"/>
              <a:t>700</a:t>
            </a:r>
            <a:r>
              <a:rPr lang="zh-CN" altLang="en-US" dirty="0"/>
              <a:t>件经典</a:t>
            </a:r>
            <a:r>
              <a:rPr lang="en-US" altLang="zh-CN" dirty="0"/>
              <a:t>PPT</a:t>
            </a:r>
            <a:r>
              <a:rPr lang="zh-CN" altLang="en-US" dirty="0"/>
              <a:t>案例，</a:t>
            </a:r>
            <a:r>
              <a:rPr lang="en-US" altLang="zh-CN" dirty="0"/>
              <a:t>100%</a:t>
            </a:r>
            <a:r>
              <a:rPr lang="zh-CN" altLang="en-US" dirty="0"/>
              <a:t>客户满意率</a:t>
            </a:r>
            <a:r>
              <a:rPr lang="en-US" altLang="zh-CN" dirty="0"/>
              <a:t>……</a:t>
            </a:r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805541" y="4228251"/>
            <a:ext cx="5018499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年，是国内领先的专业</a:t>
            </a:r>
            <a:r>
              <a:rPr lang="en-US" altLang="zh-CN" dirty="0"/>
              <a:t>PPT</a:t>
            </a:r>
            <a:r>
              <a:rPr lang="zh-CN" altLang="en-US" dirty="0"/>
              <a:t>设计和培训公司。</a:t>
            </a:r>
            <a:r>
              <a:rPr lang="en-US" altLang="zh-CN" dirty="0"/>
              <a:t>7</a:t>
            </a:r>
            <a:r>
              <a:rPr lang="zh-CN" altLang="en-US" dirty="0"/>
              <a:t>年专业</a:t>
            </a:r>
            <a:r>
              <a:rPr lang="en-US" altLang="zh-CN" dirty="0"/>
              <a:t>PPT</a:t>
            </a:r>
            <a:r>
              <a:rPr lang="zh-CN" altLang="en-US" dirty="0"/>
              <a:t>制作经验，</a:t>
            </a:r>
            <a:r>
              <a:rPr lang="en-US" altLang="zh-CN" dirty="0"/>
              <a:t>700</a:t>
            </a:r>
            <a:r>
              <a:rPr lang="zh-CN" altLang="en-US" dirty="0"/>
              <a:t>件经典</a:t>
            </a:r>
            <a:r>
              <a:rPr lang="en-US" altLang="zh-CN" dirty="0"/>
              <a:t>PPT</a:t>
            </a:r>
            <a:r>
              <a:rPr lang="zh-CN" altLang="en-US" dirty="0"/>
              <a:t>案例，</a:t>
            </a:r>
            <a:r>
              <a:rPr lang="en-US" altLang="zh-CN" dirty="0"/>
              <a:t>100%</a:t>
            </a:r>
            <a:r>
              <a:rPr lang="zh-CN" altLang="en-US" dirty="0"/>
              <a:t>客户满意率</a:t>
            </a:r>
            <a:r>
              <a:rPr lang="en-US" altLang="zh-CN" dirty="0"/>
              <a:t>……</a:t>
            </a:r>
            <a:r>
              <a:rPr lang="zh-CN" altLang="en-US" dirty="0"/>
              <a:t>上海锐普广告有限公司，成立于</a:t>
            </a:r>
            <a:r>
              <a:rPr lang="en-US" altLang="zh-CN" dirty="0"/>
              <a:t>2007</a:t>
            </a:r>
            <a:r>
              <a:rPr lang="zh-CN" altLang="en-US" dirty="0"/>
              <a:t>年，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44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39382" y="2475890"/>
            <a:ext cx="1645920" cy="384050"/>
          </a:xfrm>
          <a:prstGeom prst="rect">
            <a:avLst/>
          </a:prstGeom>
          <a:solidFill>
            <a:srgbClr val="00A2D9"/>
          </a:solidFill>
          <a:ln w="3175"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739382" y="4204115"/>
            <a:ext cx="1638812" cy="384050"/>
          </a:xfrm>
          <a:prstGeom prst="rect">
            <a:avLst/>
          </a:prstGeom>
          <a:solidFill>
            <a:srgbClr val="00A2D9"/>
          </a:solidFill>
          <a:ln w="3175"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508528" y="4204115"/>
            <a:ext cx="1645920" cy="384050"/>
          </a:xfrm>
          <a:prstGeom prst="rect">
            <a:avLst/>
          </a:prstGeom>
          <a:solidFill>
            <a:srgbClr val="00A2D9"/>
          </a:solidFill>
          <a:ln w="3175"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272642" y="4204115"/>
            <a:ext cx="1645920" cy="384050"/>
          </a:xfrm>
          <a:prstGeom prst="rect">
            <a:avLst/>
          </a:prstGeom>
          <a:solidFill>
            <a:srgbClr val="00A2D9"/>
          </a:solidFill>
          <a:ln w="3175"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039272" y="4204114"/>
            <a:ext cx="1305770" cy="384050"/>
          </a:xfrm>
          <a:prstGeom prst="rect">
            <a:avLst/>
          </a:prstGeom>
          <a:solidFill>
            <a:srgbClr val="00A2D9"/>
          </a:solidFill>
          <a:ln w="3175">
            <a:noFill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1739383" y="2514295"/>
            <a:ext cx="1701862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4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Emelly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Brown</a:t>
            </a:r>
          </a:p>
          <a:p>
            <a:pPr algn="ctr">
              <a:lnSpc>
                <a:spcPts val="1000"/>
              </a:lnSpc>
            </a:pPr>
            <a:r>
              <a:rPr lang="en-US" sz="105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CEO/Director</a:t>
            </a:r>
            <a:endParaRPr lang="en-US" sz="1050" b="1" dirty="0"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39382" y="4235889"/>
            <a:ext cx="1638811" cy="352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4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Ruslan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Kalinin</a:t>
            </a:r>
          </a:p>
          <a:p>
            <a:pPr algn="ctr">
              <a:lnSpc>
                <a:spcPts val="1000"/>
              </a:lnSpc>
            </a:pPr>
            <a:r>
              <a:rPr lang="en-US" sz="105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Manager</a:t>
            </a:r>
            <a:endParaRPr lang="en-US" sz="1050" b="1" dirty="0"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518054" y="4235889"/>
            <a:ext cx="1645919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Jin </a:t>
            </a:r>
            <a:r>
              <a:rPr lang="en-US" sz="14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Kimm</a:t>
            </a:r>
            <a:endParaRPr lang="en-US" sz="1400" b="1" dirty="0" smtClean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  <a:p>
            <a:pPr algn="ctr">
              <a:lnSpc>
                <a:spcPts val="1000"/>
              </a:lnSpc>
            </a:pPr>
            <a:r>
              <a:rPr lang="en-US" sz="105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Commercial Director</a:t>
            </a:r>
            <a:endParaRPr lang="en-US" sz="1050" b="1" dirty="0"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272643" y="4235889"/>
            <a:ext cx="161301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400" b="1" dirty="0" err="1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Roberth</a:t>
            </a:r>
            <a:r>
              <a:rPr 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 Cowboy</a:t>
            </a:r>
          </a:p>
          <a:p>
            <a:pPr algn="ctr">
              <a:lnSpc>
                <a:spcPts val="1000"/>
              </a:lnSpc>
            </a:pPr>
            <a:r>
              <a:rPr lang="en-US" sz="105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Developer</a:t>
            </a:r>
            <a:endParaRPr lang="en-US" sz="1050" b="1" dirty="0"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039272" y="4235889"/>
            <a:ext cx="1305770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000"/>
              </a:lnSpc>
            </a:pPr>
            <a:r>
              <a:rPr 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Emmy One</a:t>
            </a:r>
          </a:p>
          <a:p>
            <a:pPr algn="ctr">
              <a:lnSpc>
                <a:spcPts val="1000"/>
              </a:lnSpc>
            </a:pPr>
            <a:r>
              <a:rPr lang="en-US" sz="105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Designer</a:t>
            </a:r>
            <a:endParaRPr lang="en-US" sz="1050" b="1" dirty="0">
              <a:solidFill>
                <a:schemeClr val="bg1">
                  <a:lumMod val="8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40540" y="8638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们的团队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53220" y="651500"/>
            <a:ext cx="3277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专业的顾问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:\Users\t4818xz\Desktop\2043d07892fc42f2350bebb36c4b72ce140921202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46962" y="1339546"/>
            <a:ext cx="1631232" cy="1087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t4818xz\Desktop\65cf597d22fb0a2d70584d9834ceec55140835092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730030" y="2944565"/>
            <a:ext cx="1648163" cy="1212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t4818xz\Desktop\b21bb051f8198618a3e3af8248ed2e738bd4e61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506013" y="1342789"/>
            <a:ext cx="1648436" cy="2822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t4818xz\Desktop\7e3e6709c93d70cffcdc6904fadcd100baa12b9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272642" y="1339547"/>
            <a:ext cx="1651313" cy="282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t4818xz\Desktop\8d5494eef01f3a296716a9b49a25bc315d607ce9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039272" y="1342789"/>
            <a:ext cx="1305495" cy="2814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544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5"/>
          <p:cNvSpPr/>
          <p:nvPr/>
        </p:nvSpPr>
        <p:spPr>
          <a:xfrm>
            <a:off x="3957519" y="2164841"/>
            <a:ext cx="738631" cy="45719"/>
          </a:xfrm>
          <a:custGeom>
            <a:avLst/>
            <a:gdLst>
              <a:gd name="connsiteX0" fmla="*/ 0 w 584200"/>
              <a:gd name="connsiteY0" fmla="*/ 0 h 0"/>
              <a:gd name="connsiteX1" fmla="*/ 584200 w 5842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84200">
                <a:moveTo>
                  <a:pt x="0" y="0"/>
                </a:moveTo>
                <a:lnTo>
                  <a:pt x="584200" y="0"/>
                </a:lnTo>
              </a:path>
            </a:pathLst>
          </a:custGeom>
          <a:noFill/>
          <a:ln w="38100">
            <a:solidFill>
              <a:srgbClr val="0A9A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806840" y="2846730"/>
            <a:ext cx="1382580" cy="1736077"/>
            <a:chOff x="2306105" y="2875843"/>
            <a:chExt cx="1213972" cy="1524360"/>
          </a:xfrm>
        </p:grpSpPr>
        <p:sp>
          <p:nvSpPr>
            <p:cNvPr id="5" name="Freeform 4"/>
            <p:cNvSpPr/>
            <p:nvPr/>
          </p:nvSpPr>
          <p:spPr>
            <a:xfrm>
              <a:off x="2574940" y="2875843"/>
              <a:ext cx="473038" cy="464007"/>
            </a:xfrm>
            <a:custGeom>
              <a:avLst/>
              <a:gdLst>
                <a:gd name="connsiteX0" fmla="*/ 0 w 209550"/>
                <a:gd name="connsiteY0" fmla="*/ 457200 h 457200"/>
                <a:gd name="connsiteX1" fmla="*/ 209550 w 209550"/>
                <a:gd name="connsiteY1" fmla="*/ 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9550" h="457200">
                  <a:moveTo>
                    <a:pt x="0" y="457200"/>
                  </a:moveTo>
                  <a:lnTo>
                    <a:pt x="209550" y="0"/>
                  </a:lnTo>
                </a:path>
              </a:pathLst>
            </a:custGeom>
            <a:noFill/>
            <a:ln w="38100">
              <a:solidFill>
                <a:srgbClr val="C5AEF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/>
            <p:cNvGrpSpPr/>
            <p:nvPr/>
          </p:nvGrpSpPr>
          <p:grpSpPr>
            <a:xfrm rot="5400000">
              <a:off x="2306105" y="3186231"/>
              <a:ext cx="1213972" cy="1213972"/>
              <a:chOff x="3151015" y="1573220"/>
              <a:chExt cx="1574605" cy="1574605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3151015" y="1573220"/>
                <a:ext cx="1574605" cy="1574605"/>
              </a:xfrm>
              <a:prstGeom prst="ellipse">
                <a:avLst/>
              </a:prstGeom>
              <a:solidFill>
                <a:srgbClr val="C5AEFE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3189420" y="1784297"/>
                <a:ext cx="1344175" cy="1344175"/>
              </a:xfrm>
              <a:prstGeom prst="ellipse">
                <a:avLst/>
              </a:prstGeom>
              <a:solidFill>
                <a:srgbClr val="A28FFB"/>
              </a:solidFill>
              <a:ln/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2474712" y="3373487"/>
              <a:ext cx="768100" cy="306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ts val="1000"/>
                </a:lnSpc>
                <a:defRPr sz="11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latin typeface="Adobe Myungjo Std M" pitchFamily="18" charset="-128"/>
                  <a:ea typeface="Adobe Myungjo Std M" pitchFamily="18" charset="-128"/>
                </a:defRPr>
              </a:lvl1pPr>
            </a:lstStyle>
            <a:p>
              <a:r>
                <a:rPr lang="en-US" dirty="0"/>
                <a:t>Em</a:t>
              </a:r>
              <a:r>
                <a:rPr lang="en-US" altLang="zh-CN" dirty="0"/>
                <a:t>my</a:t>
              </a:r>
              <a:endParaRPr lang="en-US" dirty="0"/>
            </a:p>
            <a:p>
              <a:r>
                <a:rPr lang="en-US" dirty="0"/>
                <a:t>One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477521" y="3594918"/>
              <a:ext cx="80650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Designer</a:t>
              </a:r>
              <a:endParaRPr lang="en-US" sz="7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474711" y="3800311"/>
              <a:ext cx="768100" cy="243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上海锐普广告有限公司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，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22" name="Freeform 21"/>
          <p:cNvSpPr/>
          <p:nvPr/>
        </p:nvSpPr>
        <p:spPr>
          <a:xfrm flipH="1">
            <a:off x="3619399" y="2849173"/>
            <a:ext cx="536577" cy="384776"/>
          </a:xfrm>
          <a:custGeom>
            <a:avLst/>
            <a:gdLst>
              <a:gd name="connsiteX0" fmla="*/ 0 w 209550"/>
              <a:gd name="connsiteY0" fmla="*/ 457200 h 457200"/>
              <a:gd name="connsiteX1" fmla="*/ 209550 w 209550"/>
              <a:gd name="connsiteY1" fmla="*/ 0 h 45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9550" h="457200">
                <a:moveTo>
                  <a:pt x="0" y="457200"/>
                </a:moveTo>
                <a:lnTo>
                  <a:pt x="209550" y="0"/>
                </a:lnTo>
              </a:path>
            </a:pathLst>
          </a:custGeom>
          <a:noFill/>
          <a:ln w="38100">
            <a:solidFill>
              <a:srgbClr val="06ADD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/>
          <p:cNvGrpSpPr/>
          <p:nvPr/>
        </p:nvGrpSpPr>
        <p:grpSpPr>
          <a:xfrm>
            <a:off x="2114079" y="1189170"/>
            <a:ext cx="1879637" cy="1879637"/>
            <a:chOff x="2580139" y="1213740"/>
            <a:chExt cx="1574605" cy="1574605"/>
          </a:xfrm>
        </p:grpSpPr>
        <p:grpSp>
          <p:nvGrpSpPr>
            <p:cNvPr id="4" name="Group 3"/>
            <p:cNvGrpSpPr/>
            <p:nvPr/>
          </p:nvGrpSpPr>
          <p:grpSpPr>
            <a:xfrm>
              <a:off x="2580139" y="1213740"/>
              <a:ext cx="1574605" cy="1574605"/>
              <a:chOff x="3151015" y="1573220"/>
              <a:chExt cx="1574605" cy="1574605"/>
            </a:xfrm>
          </p:grpSpPr>
          <p:sp>
            <p:nvSpPr>
              <p:cNvPr id="2" name="Oval 1"/>
              <p:cNvSpPr/>
              <p:nvPr/>
            </p:nvSpPr>
            <p:spPr>
              <a:xfrm>
                <a:off x="3151015" y="1573220"/>
                <a:ext cx="1574605" cy="1574605"/>
              </a:xfrm>
              <a:prstGeom prst="ellipse">
                <a:avLst/>
              </a:prstGeom>
              <a:solidFill>
                <a:srgbClr val="36C3D4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" name="Oval 2"/>
              <p:cNvSpPr/>
              <p:nvPr/>
            </p:nvSpPr>
            <p:spPr>
              <a:xfrm>
                <a:off x="3189420" y="1784297"/>
                <a:ext cx="1344175" cy="1344175"/>
              </a:xfrm>
              <a:prstGeom prst="ellipse">
                <a:avLst/>
              </a:prstGeom>
              <a:solidFill>
                <a:srgbClr val="00D4D6"/>
              </a:solidFill>
              <a:ln/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2920585" y="1688435"/>
              <a:ext cx="768100" cy="2922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1000"/>
                </a:lnSpc>
              </a:pPr>
              <a:r>
                <a:rPr lang="en-US" sz="1100" b="1" dirty="0" err="1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latin typeface="Adobe Myungjo Std M" pitchFamily="18" charset="-128"/>
                  <a:ea typeface="Adobe Myungjo Std M" pitchFamily="18" charset="-128"/>
                </a:rPr>
                <a:t>Emelly</a:t>
              </a:r>
              <a:endParaRPr 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dobe Myungjo Std M" pitchFamily="18" charset="-128"/>
                <a:ea typeface="Adobe Myungjo Std M" pitchFamily="18" charset="-128"/>
              </a:endParaRPr>
            </a:p>
            <a:p>
              <a:pPr algn="ctr">
                <a:lnSpc>
                  <a:spcPts val="1000"/>
                </a:lnSpc>
              </a:pPr>
              <a:r>
                <a:rPr lang="en-US" sz="11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latin typeface="Adobe Myungjo Std M" pitchFamily="18" charset="-128"/>
                  <a:ea typeface="Adobe Myungjo Std M" pitchFamily="18" charset="-128"/>
                </a:rPr>
                <a:t>Brown</a:t>
              </a:r>
              <a:endParaRPr 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dobe Myungjo Std M" pitchFamily="18" charset="-128"/>
                <a:ea typeface="Adobe Myungjo Std M" pitchFamily="18" charset="-128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920585" y="1925111"/>
              <a:ext cx="806506" cy="1675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CEO/Director</a:t>
              </a:r>
              <a:endParaRPr lang="en-US" sz="7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2804901" y="2126452"/>
              <a:ext cx="1036270" cy="5801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上海锐普广告有限公司，成立于</a:t>
              </a:r>
              <a:r>
                <a:rPr lang="en-US" altLang="zh-CN" dirty="0">
                  <a:solidFill>
                    <a:schemeClr val="bg1"/>
                  </a:solidFill>
                </a:rPr>
                <a:t>2007</a:t>
              </a:r>
              <a:r>
                <a:rPr lang="zh-CN" altLang="en-US" dirty="0">
                  <a:solidFill>
                    <a:schemeClr val="bg1"/>
                  </a:solidFill>
                </a:rPr>
                <a:t>年，是国内领先的专业</a:t>
              </a:r>
              <a:endParaRPr lang="en-US" dirty="0">
                <a:solidFill>
                  <a:schemeClr val="bg1"/>
                </a:solidFill>
              </a:endParaRPr>
            </a:p>
            <a:p>
              <a:r>
                <a:rPr lang="zh-CN" altLang="en-US" dirty="0">
                  <a:solidFill>
                    <a:schemeClr val="bg1"/>
                  </a:solidFill>
                </a:rPr>
                <a:t> </a:t>
              </a:r>
              <a:endParaRPr lang="en-US" dirty="0">
                <a:solidFill>
                  <a:schemeClr val="bg1"/>
                </a:solidFill>
              </a:endParaRPr>
            </a:p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3803900" y="2955800"/>
            <a:ext cx="1483060" cy="1483061"/>
            <a:chOff x="4226355" y="2955800"/>
            <a:chExt cx="1483060" cy="1483061"/>
          </a:xfrm>
        </p:grpSpPr>
        <p:grpSp>
          <p:nvGrpSpPr>
            <p:cNvPr id="29" name="Group 28"/>
            <p:cNvGrpSpPr/>
            <p:nvPr/>
          </p:nvGrpSpPr>
          <p:grpSpPr>
            <a:xfrm>
              <a:off x="4226355" y="2955800"/>
              <a:ext cx="1483060" cy="1483061"/>
              <a:chOff x="4034329" y="2582367"/>
              <a:chExt cx="1448773" cy="1448774"/>
            </a:xfrm>
          </p:grpSpPr>
          <p:sp>
            <p:nvSpPr>
              <p:cNvPr id="27" name="Oval 26"/>
              <p:cNvSpPr/>
              <p:nvPr/>
            </p:nvSpPr>
            <p:spPr>
              <a:xfrm rot="5400000">
                <a:off x="4034329" y="2582367"/>
                <a:ext cx="1448773" cy="1448773"/>
              </a:xfrm>
              <a:prstGeom prst="ellipse">
                <a:avLst/>
              </a:prstGeom>
              <a:solidFill>
                <a:srgbClr val="06ADD7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 rot="5400000">
                <a:off x="4155113" y="2823937"/>
                <a:ext cx="1207204" cy="1207204"/>
              </a:xfrm>
              <a:prstGeom prst="ellipse">
                <a:avLst/>
              </a:prstGeom>
              <a:solidFill>
                <a:srgbClr val="00B0CC"/>
              </a:solidFill>
              <a:ln/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4563824" y="3224635"/>
              <a:ext cx="768100" cy="348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ts val="1000"/>
                </a:lnSpc>
                <a:defRPr sz="11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latin typeface="Adobe Myungjo Std M" pitchFamily="18" charset="-128"/>
                  <a:ea typeface="Adobe Myungjo Std M" pitchFamily="18" charset="-128"/>
                </a:defRPr>
              </a:lvl1pPr>
            </a:lstStyle>
            <a:p>
              <a:r>
                <a:rPr lang="en-US" dirty="0"/>
                <a:t>Jin</a:t>
              </a:r>
            </a:p>
            <a:p>
              <a:r>
                <a:rPr lang="en-US" dirty="0" err="1"/>
                <a:t>Kimm</a:t>
              </a:r>
              <a:endParaRPr lang="en-US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572443" y="3501215"/>
              <a:ext cx="80650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Commercial</a:t>
              </a:r>
            </a:p>
            <a:p>
              <a:pPr algn="ctr"/>
              <a:r>
                <a:rPr lang="en-US" sz="7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director</a:t>
              </a:r>
              <a:endParaRPr lang="en-US" sz="7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572000" y="3846072"/>
              <a:ext cx="774958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上海锐普广告有限公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司</a:t>
              </a:r>
              <a:endParaRPr lang="en-US" dirty="0">
                <a:solidFill>
                  <a:schemeClr val="bg1"/>
                </a:solidFill>
              </a:endParaRPr>
            </a:p>
            <a:p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 rot="16200000">
            <a:off x="4696151" y="1366461"/>
            <a:ext cx="1642479" cy="1642479"/>
            <a:chOff x="3151015" y="1573220"/>
            <a:chExt cx="1574605" cy="1574605"/>
          </a:xfrm>
        </p:grpSpPr>
        <p:sp>
          <p:nvSpPr>
            <p:cNvPr id="31" name="Oval 30"/>
            <p:cNvSpPr/>
            <p:nvPr/>
          </p:nvSpPr>
          <p:spPr>
            <a:xfrm>
              <a:off x="3151015" y="1573220"/>
              <a:ext cx="1574605" cy="1574605"/>
            </a:xfrm>
            <a:prstGeom prst="ellipse">
              <a:avLst/>
            </a:prstGeom>
            <a:solidFill>
              <a:srgbClr val="0A9AE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3189420" y="1784297"/>
              <a:ext cx="1344175" cy="1344175"/>
            </a:xfrm>
            <a:prstGeom prst="ellipse">
              <a:avLst/>
            </a:prstGeom>
            <a:solidFill>
              <a:srgbClr val="3490B7"/>
            </a:solidFill>
            <a:ln/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6530655" y="2841669"/>
            <a:ext cx="1382580" cy="1382579"/>
            <a:chOff x="2306105" y="3186231"/>
            <a:chExt cx="1213972" cy="1213972"/>
          </a:xfrm>
        </p:grpSpPr>
        <p:grpSp>
          <p:nvGrpSpPr>
            <p:cNvPr id="47" name="Group 46"/>
            <p:cNvGrpSpPr/>
            <p:nvPr/>
          </p:nvGrpSpPr>
          <p:grpSpPr>
            <a:xfrm rot="5400000">
              <a:off x="2306105" y="3186231"/>
              <a:ext cx="1213972" cy="1213972"/>
              <a:chOff x="3151015" y="1573220"/>
              <a:chExt cx="1574605" cy="1574605"/>
            </a:xfrm>
          </p:grpSpPr>
          <p:sp>
            <p:nvSpPr>
              <p:cNvPr id="51" name="Oval 50"/>
              <p:cNvSpPr/>
              <p:nvPr/>
            </p:nvSpPr>
            <p:spPr>
              <a:xfrm>
                <a:off x="3151015" y="1573220"/>
                <a:ext cx="1574605" cy="1574605"/>
              </a:xfrm>
              <a:prstGeom prst="ellipse">
                <a:avLst/>
              </a:prstGeom>
              <a:solidFill>
                <a:srgbClr val="69D3FD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3189420" y="1784297"/>
                <a:ext cx="1344175" cy="1344175"/>
              </a:xfrm>
              <a:prstGeom prst="ellipse">
                <a:avLst/>
              </a:prstGeom>
              <a:solidFill>
                <a:srgbClr val="33BFFC"/>
              </a:solidFill>
              <a:ln/>
              <a:effectLst/>
            </p:spPr>
            <p:style>
              <a:lnRef idx="3">
                <a:schemeClr val="lt1"/>
              </a:lnRef>
              <a:fillRef idx="1">
                <a:schemeClr val="accent1"/>
              </a:fillRef>
              <a:effectRef idx="1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8" name="TextBox 47"/>
            <p:cNvSpPr txBox="1"/>
            <p:nvPr/>
          </p:nvSpPr>
          <p:spPr>
            <a:xfrm>
              <a:off x="2529041" y="3385120"/>
              <a:ext cx="768100" cy="306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lnSpc>
                  <a:spcPts val="1000"/>
                </a:lnSpc>
                <a:defRPr sz="1100" b="1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  <a:latin typeface="Adobe Myungjo Std M" pitchFamily="18" charset="-128"/>
                  <a:ea typeface="Adobe Myungjo Std M" pitchFamily="18" charset="-128"/>
                </a:defRPr>
              </a:lvl1pPr>
            </a:lstStyle>
            <a:p>
              <a:r>
                <a:rPr lang="en-US" dirty="0"/>
                <a:t>Em</a:t>
              </a:r>
              <a:r>
                <a:rPr lang="en-US" altLang="zh-CN" dirty="0"/>
                <a:t>my</a:t>
              </a:r>
              <a:endParaRPr lang="en-US" dirty="0"/>
            </a:p>
            <a:p>
              <a:r>
                <a:rPr lang="en-US" dirty="0"/>
                <a:t>One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2490635" y="3594918"/>
              <a:ext cx="80650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b="1" dirty="0" smtClean="0">
                  <a:solidFill>
                    <a:schemeClr val="bg1">
                      <a:lumMod val="95000"/>
                    </a:schemeClr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Designer</a:t>
              </a:r>
              <a:endParaRPr lang="en-US" sz="700" b="1" dirty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2583836" y="3765345"/>
              <a:ext cx="620101" cy="36482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上海锐普广告有限公司，成立于</a:t>
              </a:r>
              <a:r>
                <a:rPr lang="en-US" altLang="zh-CN" dirty="0">
                  <a:solidFill>
                    <a:schemeClr val="bg1"/>
                  </a:solidFill>
                </a:rPr>
                <a:t>2007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年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53" name="Freeform 52"/>
          <p:cNvSpPr/>
          <p:nvPr/>
        </p:nvSpPr>
        <p:spPr>
          <a:xfrm>
            <a:off x="6145033" y="2843213"/>
            <a:ext cx="433387" cy="381000"/>
          </a:xfrm>
          <a:custGeom>
            <a:avLst/>
            <a:gdLst>
              <a:gd name="connsiteX0" fmla="*/ 433387 w 433387"/>
              <a:gd name="connsiteY0" fmla="*/ 381000 h 381000"/>
              <a:gd name="connsiteX1" fmla="*/ 0 w 433387"/>
              <a:gd name="connsiteY1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433387" h="381000">
                <a:moveTo>
                  <a:pt x="433387" y="38100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69D3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TextBox 53"/>
          <p:cNvSpPr txBox="1"/>
          <p:nvPr/>
        </p:nvSpPr>
        <p:spPr>
          <a:xfrm>
            <a:off x="5195014" y="1762077"/>
            <a:ext cx="874781" cy="3488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ctr">
              <a:lnSpc>
                <a:spcPts val="1000"/>
              </a:lnSpc>
              <a:defRPr sz="1100" b="1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  <a:latin typeface="Adobe Myungjo Std M" pitchFamily="18" charset="-128"/>
                <a:ea typeface="Adobe Myungjo Std M" pitchFamily="18" charset="-128"/>
              </a:defRPr>
            </a:lvl1pPr>
          </a:lstStyle>
          <a:p>
            <a:r>
              <a:rPr lang="en-US" dirty="0" err="1"/>
              <a:t>Ruslan</a:t>
            </a:r>
            <a:endParaRPr lang="en-US" dirty="0"/>
          </a:p>
          <a:p>
            <a:r>
              <a:rPr lang="en-US" dirty="0"/>
              <a:t>Kalinin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151274" y="2034080"/>
            <a:ext cx="918521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M</a:t>
            </a:r>
            <a:r>
              <a:rPr lang="en-US" altLang="zh-CN" sz="700" b="1" dirty="0" smtClean="0">
                <a:solidFill>
                  <a:schemeClr val="bg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anager</a:t>
            </a:r>
            <a:endParaRPr lang="en-US" sz="700" b="1" dirty="0">
              <a:solidFill>
                <a:schemeClr val="bg1">
                  <a:lumMod val="95000"/>
                </a:schemeClr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5151274" y="2264510"/>
            <a:ext cx="99376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上海锐普广告有限公司，成立于</a:t>
            </a:r>
            <a:r>
              <a:rPr lang="en-US" altLang="zh-CN" dirty="0">
                <a:solidFill>
                  <a:schemeClr val="bg1"/>
                </a:solidFill>
              </a:rPr>
              <a:t>2007</a:t>
            </a:r>
            <a:r>
              <a:rPr lang="zh-CN" altLang="en-US" dirty="0">
                <a:solidFill>
                  <a:schemeClr val="bg1"/>
                </a:solidFill>
              </a:rPr>
              <a:t>年，是国内领</a:t>
            </a:r>
            <a:r>
              <a:rPr lang="zh-CN" altLang="en-US" dirty="0" smtClean="0">
                <a:solidFill>
                  <a:schemeClr val="bg1"/>
                </a:solidFill>
              </a:rPr>
              <a:t>先</a:t>
            </a:r>
            <a:endParaRPr lang="en-US" dirty="0" err="1">
              <a:solidFill>
                <a:schemeClr val="bg1"/>
              </a:solidFill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640540" y="8638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们的组织结构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1653220" y="651500"/>
            <a:ext cx="32777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要</a:t>
            </a:r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成员和其他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544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Freeform 38"/>
          <p:cNvSpPr/>
          <p:nvPr/>
        </p:nvSpPr>
        <p:spPr>
          <a:xfrm>
            <a:off x="7361609" y="1476961"/>
            <a:ext cx="0" cy="457200"/>
          </a:xfrm>
          <a:custGeom>
            <a:avLst/>
            <a:gdLst>
              <a:gd name="connsiteX0" fmla="*/ 0 w 0"/>
              <a:gd name="connsiteY0" fmla="*/ 0 h 929640"/>
              <a:gd name="connsiteX1" fmla="*/ 0 w 0"/>
              <a:gd name="connsiteY1" fmla="*/ 929640 h 92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29640">
                <a:moveTo>
                  <a:pt x="0" y="0"/>
                </a:moveTo>
                <a:lnTo>
                  <a:pt x="0" y="929640"/>
                </a:lnTo>
              </a:path>
            </a:pathLst>
          </a:custGeom>
          <a:noFill/>
          <a:ln w="38100">
            <a:solidFill>
              <a:srgbClr val="00C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reeform 3"/>
          <p:cNvSpPr/>
          <p:nvPr/>
        </p:nvSpPr>
        <p:spPr>
          <a:xfrm>
            <a:off x="2546734" y="3535535"/>
            <a:ext cx="0" cy="457200"/>
          </a:xfrm>
          <a:custGeom>
            <a:avLst/>
            <a:gdLst>
              <a:gd name="connsiteX0" fmla="*/ 0 w 0"/>
              <a:gd name="connsiteY0" fmla="*/ 0 h 929640"/>
              <a:gd name="connsiteX1" fmla="*/ 0 w 0"/>
              <a:gd name="connsiteY1" fmla="*/ 929640 h 92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29640">
                <a:moveTo>
                  <a:pt x="0" y="0"/>
                </a:moveTo>
                <a:lnTo>
                  <a:pt x="0" y="929640"/>
                </a:lnTo>
              </a:path>
            </a:pathLst>
          </a:custGeom>
          <a:noFill/>
          <a:ln w="38100">
            <a:solidFill>
              <a:srgbClr val="00C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1"/>
          <p:cNvSpPr/>
          <p:nvPr/>
        </p:nvSpPr>
        <p:spPr>
          <a:xfrm>
            <a:off x="1730030" y="1304385"/>
            <a:ext cx="5804784" cy="3204241"/>
          </a:xfrm>
          <a:custGeom>
            <a:avLst/>
            <a:gdLst>
              <a:gd name="connsiteX0" fmla="*/ 0 w 5658416"/>
              <a:gd name="connsiteY0" fmla="*/ 3123446 h 3123446"/>
              <a:gd name="connsiteX1" fmla="*/ 5658416 w 5658416"/>
              <a:gd name="connsiteY1" fmla="*/ 0 h 3123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658416" h="3123446">
                <a:moveTo>
                  <a:pt x="0" y="3123446"/>
                </a:moveTo>
                <a:lnTo>
                  <a:pt x="5658416" y="0"/>
                </a:lnTo>
              </a:path>
            </a:pathLst>
          </a:custGeom>
          <a:noFill/>
          <a:ln w="38100">
            <a:solidFill>
              <a:srgbClr val="3490B7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/>
          <p:cNvSpPr/>
          <p:nvPr/>
        </p:nvSpPr>
        <p:spPr>
          <a:xfrm>
            <a:off x="2455294" y="3963475"/>
            <a:ext cx="182880" cy="182880"/>
          </a:xfrm>
          <a:prstGeom prst="ellipse">
            <a:avLst/>
          </a:prstGeom>
          <a:solidFill>
            <a:srgbClr val="00C6FF"/>
          </a:solidFill>
          <a:ln w="254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048384" y="2508715"/>
            <a:ext cx="998530" cy="946350"/>
            <a:chOff x="2436865" y="2508715"/>
            <a:chExt cx="998530" cy="946350"/>
          </a:xfrm>
        </p:grpSpPr>
        <p:grpSp>
          <p:nvGrpSpPr>
            <p:cNvPr id="8" name="Group 7"/>
            <p:cNvGrpSpPr/>
            <p:nvPr/>
          </p:nvGrpSpPr>
          <p:grpSpPr>
            <a:xfrm>
              <a:off x="2436865" y="2508715"/>
              <a:ext cx="998530" cy="946350"/>
              <a:chOff x="2498130" y="1702210"/>
              <a:chExt cx="998530" cy="946350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2498130" y="1957270"/>
                <a:ext cx="998530" cy="691290"/>
              </a:xfrm>
              <a:prstGeom prst="rect">
                <a:avLst/>
              </a:prstGeom>
              <a:solidFill>
                <a:srgbClr val="00C8F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2498130" y="1702210"/>
                <a:ext cx="998530" cy="261610"/>
              </a:xfrm>
              <a:prstGeom prst="rect">
                <a:avLst/>
              </a:prstGeom>
              <a:solidFill>
                <a:srgbClr val="55D6FD">
                  <a:alpha val="91000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2690155" y="1702210"/>
                <a:ext cx="61448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</a:rPr>
                  <a:t>1996.</a:t>
                </a:r>
                <a:endParaRPr lang="en-US" sz="11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9" name="TextBox 8"/>
            <p:cNvSpPr txBox="1"/>
            <p:nvPr/>
          </p:nvSpPr>
          <p:spPr>
            <a:xfrm>
              <a:off x="2540965" y="2885947"/>
              <a:ext cx="768101" cy="41549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defRPr sz="900">
                  <a:solidFill>
                    <a:schemeClr val="bg1">
                      <a:lumMod val="50000"/>
                    </a:schemeClr>
                  </a:solidFill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</a:rPr>
                <a:t>输入内容 输入内容 输入内</a:t>
              </a:r>
              <a:r>
                <a:rPr lang="zh-CN" altLang="en-US" dirty="0" smtClean="0">
                  <a:solidFill>
                    <a:schemeClr val="bg1"/>
                  </a:solidFill>
                </a:rPr>
                <a:t>容</a:t>
              </a:r>
              <a:endParaRPr lang="en-US" dirty="0"/>
            </a:p>
            <a:p>
              <a:endParaRPr lang="en-US" dirty="0"/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4068304" y="3071015"/>
            <a:ext cx="1536200" cy="1368805"/>
            <a:chOff x="4456785" y="3071015"/>
            <a:chExt cx="1536200" cy="1368805"/>
          </a:xfrm>
        </p:grpSpPr>
        <p:sp>
          <p:nvSpPr>
            <p:cNvPr id="10" name="Oval 9"/>
            <p:cNvSpPr/>
            <p:nvPr/>
          </p:nvSpPr>
          <p:spPr>
            <a:xfrm>
              <a:off x="4456785" y="3071015"/>
              <a:ext cx="182880" cy="182880"/>
            </a:xfrm>
            <a:prstGeom prst="ellipse">
              <a:avLst/>
            </a:prstGeom>
            <a:solidFill>
              <a:srgbClr val="00C6FF"/>
            </a:solidFill>
            <a:ln w="254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4533595" y="3493470"/>
              <a:ext cx="1459390" cy="946350"/>
              <a:chOff x="2498130" y="1702210"/>
              <a:chExt cx="998530" cy="946350"/>
            </a:xfrm>
          </p:grpSpPr>
          <p:sp>
            <p:nvSpPr>
              <p:cNvPr id="15" name="Rectangle 14"/>
              <p:cNvSpPr/>
              <p:nvPr/>
            </p:nvSpPr>
            <p:spPr>
              <a:xfrm>
                <a:off x="2498130" y="1957270"/>
                <a:ext cx="998530" cy="691290"/>
              </a:xfrm>
              <a:prstGeom prst="rect">
                <a:avLst/>
              </a:prstGeom>
              <a:solidFill>
                <a:srgbClr val="00C8F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2498130" y="1702210"/>
                <a:ext cx="998530" cy="261610"/>
              </a:xfrm>
              <a:prstGeom prst="rect">
                <a:avLst/>
              </a:prstGeom>
              <a:solidFill>
                <a:srgbClr val="55D6FD">
                  <a:alpha val="91000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2813455" y="1702210"/>
                <a:ext cx="43862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</a:rPr>
                  <a:t>2001.</a:t>
                </a:r>
                <a:endParaRPr lang="en-US" sz="11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18" name="Freeform 17"/>
            <p:cNvSpPr/>
            <p:nvPr/>
          </p:nvSpPr>
          <p:spPr>
            <a:xfrm>
              <a:off x="4549740" y="3267521"/>
              <a:ext cx="0" cy="182880"/>
            </a:xfrm>
            <a:custGeom>
              <a:avLst/>
              <a:gdLst>
                <a:gd name="connsiteX0" fmla="*/ 0 w 0"/>
                <a:gd name="connsiteY0" fmla="*/ 0 h 929640"/>
                <a:gd name="connsiteX1" fmla="*/ 0 w 0"/>
                <a:gd name="connsiteY1" fmla="*/ 929640 h 929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29640">
                  <a:moveTo>
                    <a:pt x="0" y="0"/>
                  </a:moveTo>
                  <a:lnTo>
                    <a:pt x="0" y="929640"/>
                  </a:lnTo>
                </a:path>
              </a:pathLst>
            </a:custGeom>
            <a:noFill/>
            <a:ln w="38100">
              <a:solidFill>
                <a:srgbClr val="00C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645849" y="1458005"/>
            <a:ext cx="1305770" cy="1392485"/>
            <a:chOff x="4034330" y="1458005"/>
            <a:chExt cx="1305770" cy="1392485"/>
          </a:xfrm>
        </p:grpSpPr>
        <p:sp>
          <p:nvSpPr>
            <p:cNvPr id="20" name="Freeform 19"/>
            <p:cNvSpPr/>
            <p:nvPr/>
          </p:nvSpPr>
          <p:spPr>
            <a:xfrm rot="-2100000">
              <a:off x="5129819" y="2394277"/>
              <a:ext cx="0" cy="365760"/>
            </a:xfrm>
            <a:custGeom>
              <a:avLst/>
              <a:gdLst>
                <a:gd name="connsiteX0" fmla="*/ 0 w 0"/>
                <a:gd name="connsiteY0" fmla="*/ 0 h 929640"/>
                <a:gd name="connsiteX1" fmla="*/ 0 w 0"/>
                <a:gd name="connsiteY1" fmla="*/ 929640 h 9296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929640">
                  <a:moveTo>
                    <a:pt x="0" y="0"/>
                  </a:moveTo>
                  <a:lnTo>
                    <a:pt x="0" y="929640"/>
                  </a:lnTo>
                </a:path>
              </a:pathLst>
            </a:custGeom>
            <a:noFill/>
            <a:ln w="38100">
              <a:solidFill>
                <a:srgbClr val="00C6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5157220" y="2667610"/>
              <a:ext cx="182880" cy="182880"/>
            </a:xfrm>
            <a:prstGeom prst="ellipse">
              <a:avLst/>
            </a:prstGeom>
            <a:solidFill>
              <a:srgbClr val="00C6FF"/>
            </a:solidFill>
            <a:ln w="25400" cmpd="sng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2" name="Group 21"/>
            <p:cNvGrpSpPr/>
            <p:nvPr/>
          </p:nvGrpSpPr>
          <p:grpSpPr>
            <a:xfrm>
              <a:off x="4034330" y="1458005"/>
              <a:ext cx="960125" cy="946350"/>
              <a:chOff x="2498130" y="1702210"/>
              <a:chExt cx="998530" cy="946350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498130" y="1957270"/>
                <a:ext cx="998530" cy="691290"/>
              </a:xfrm>
              <a:prstGeom prst="rect">
                <a:avLst/>
              </a:prstGeom>
              <a:solidFill>
                <a:srgbClr val="00C8FC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498130" y="1702210"/>
                <a:ext cx="998530" cy="261610"/>
              </a:xfrm>
              <a:prstGeom prst="rect">
                <a:avLst/>
              </a:prstGeom>
              <a:solidFill>
                <a:srgbClr val="55D6FD">
                  <a:alpha val="91000"/>
                </a:srgb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2697836" y="1702210"/>
                <a:ext cx="55424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b="1" dirty="0" smtClean="0">
                    <a:solidFill>
                      <a:schemeClr val="bg1"/>
                    </a:solidFill>
                    <a:effectLst>
                      <a:outerShdw blurRad="50800" dist="38100" dir="2700000" algn="tl" rotWithShape="0">
                        <a:schemeClr val="bg1">
                          <a:alpha val="40000"/>
                        </a:schemeClr>
                      </a:outerShdw>
                    </a:effectLst>
                  </a:rPr>
                  <a:t>2006.</a:t>
                </a:r>
                <a:endParaRPr lang="en-US" sz="1100" b="1" dirty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endParaRPr>
              </a:p>
            </p:txBody>
          </p:sp>
        </p:grpSp>
      </p:grpSp>
      <p:sp>
        <p:nvSpPr>
          <p:cNvPr id="27" name="Oval 26"/>
          <p:cNvSpPr/>
          <p:nvPr/>
        </p:nvSpPr>
        <p:spPr>
          <a:xfrm>
            <a:off x="5719719" y="2155700"/>
            <a:ext cx="182880" cy="182880"/>
          </a:xfrm>
          <a:prstGeom prst="ellipse">
            <a:avLst/>
          </a:prstGeom>
          <a:solidFill>
            <a:srgbClr val="00C6FF"/>
          </a:solidFill>
          <a:ln w="254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Freeform 27"/>
          <p:cNvSpPr/>
          <p:nvPr/>
        </p:nvSpPr>
        <p:spPr>
          <a:xfrm>
            <a:off x="5811159" y="2371257"/>
            <a:ext cx="0" cy="914400"/>
          </a:xfrm>
          <a:custGeom>
            <a:avLst/>
            <a:gdLst>
              <a:gd name="connsiteX0" fmla="*/ 0 w 0"/>
              <a:gd name="connsiteY0" fmla="*/ 0 h 929640"/>
              <a:gd name="connsiteX1" fmla="*/ 0 w 0"/>
              <a:gd name="connsiteY1" fmla="*/ 929640 h 929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929640">
                <a:moveTo>
                  <a:pt x="0" y="0"/>
                </a:moveTo>
                <a:lnTo>
                  <a:pt x="0" y="929640"/>
                </a:lnTo>
              </a:path>
            </a:pathLst>
          </a:custGeom>
          <a:noFill/>
          <a:ln w="38100">
            <a:solidFill>
              <a:srgbClr val="00C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/>
        </p:nvGrpSpPr>
        <p:grpSpPr>
          <a:xfrm>
            <a:off x="5796529" y="3315601"/>
            <a:ext cx="1036935" cy="996740"/>
            <a:chOff x="2498130" y="1702210"/>
            <a:chExt cx="998530" cy="795383"/>
          </a:xfrm>
        </p:grpSpPr>
        <p:sp>
          <p:nvSpPr>
            <p:cNvPr id="32" name="Rectangle 31"/>
            <p:cNvSpPr/>
            <p:nvPr/>
          </p:nvSpPr>
          <p:spPr>
            <a:xfrm>
              <a:off x="2498130" y="1957270"/>
              <a:ext cx="998530" cy="540323"/>
            </a:xfrm>
            <a:prstGeom prst="rect">
              <a:avLst/>
            </a:prstGeom>
            <a:solidFill>
              <a:srgbClr val="00C8F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498130" y="1702210"/>
              <a:ext cx="998530" cy="261610"/>
            </a:xfrm>
            <a:prstGeom prst="rect">
              <a:avLst/>
            </a:prstGeom>
            <a:solidFill>
              <a:srgbClr val="55D6FD">
                <a:alpha val="91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697836" y="1702210"/>
              <a:ext cx="55424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2011.</a:t>
              </a:r>
              <a:endParaRPr 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38" name="Oval 37"/>
          <p:cNvSpPr/>
          <p:nvPr/>
        </p:nvSpPr>
        <p:spPr>
          <a:xfrm>
            <a:off x="7255844" y="1304080"/>
            <a:ext cx="182880" cy="182880"/>
          </a:xfrm>
          <a:prstGeom prst="ellipse">
            <a:avLst/>
          </a:prstGeom>
          <a:solidFill>
            <a:srgbClr val="00C6FF"/>
          </a:solidFill>
          <a:ln w="25400" cmpd="sng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1" name="Group 40"/>
          <p:cNvGrpSpPr/>
          <p:nvPr/>
        </p:nvGrpSpPr>
        <p:grpSpPr>
          <a:xfrm>
            <a:off x="6871869" y="1968036"/>
            <a:ext cx="1036935" cy="996740"/>
            <a:chOff x="2498130" y="1702210"/>
            <a:chExt cx="998530" cy="795383"/>
          </a:xfrm>
        </p:grpSpPr>
        <p:sp>
          <p:nvSpPr>
            <p:cNvPr id="43" name="Rectangle 42"/>
            <p:cNvSpPr/>
            <p:nvPr/>
          </p:nvSpPr>
          <p:spPr>
            <a:xfrm>
              <a:off x="2498130" y="1957270"/>
              <a:ext cx="998530" cy="540323"/>
            </a:xfrm>
            <a:prstGeom prst="rect">
              <a:avLst/>
            </a:prstGeom>
            <a:solidFill>
              <a:srgbClr val="00C8FC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Rectangle 43"/>
            <p:cNvSpPr/>
            <p:nvPr/>
          </p:nvSpPr>
          <p:spPr>
            <a:xfrm>
              <a:off x="2498130" y="1702210"/>
              <a:ext cx="998530" cy="261610"/>
            </a:xfrm>
            <a:prstGeom prst="rect">
              <a:avLst/>
            </a:prstGeom>
            <a:solidFill>
              <a:srgbClr val="55D6FD">
                <a:alpha val="91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660853" y="1702210"/>
              <a:ext cx="692352" cy="208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b="1" dirty="0" smtClean="0">
                  <a:solidFill>
                    <a:schemeClr val="bg1"/>
                  </a:solidFill>
                  <a:effectLst>
                    <a:outerShdw blurRad="50800" dist="38100" dir="2700000" algn="tl" rotWithShape="0">
                      <a:schemeClr val="bg1">
                        <a:alpha val="40000"/>
                      </a:schemeClr>
                    </a:outerShdw>
                  </a:effectLst>
                </a:rPr>
                <a:t>TODAY.</a:t>
              </a:r>
              <a:endParaRPr lang="en-US" sz="11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46" name="TextBox 45"/>
          <p:cNvSpPr txBox="1"/>
          <p:nvPr/>
        </p:nvSpPr>
        <p:spPr>
          <a:xfrm>
            <a:off x="1640540" y="8638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历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史线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653220" y="651500"/>
            <a:ext cx="16388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们的历史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761063" y="1831642"/>
            <a:ext cx="768101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输入内容 输入内容 输入内</a:t>
            </a:r>
            <a:r>
              <a:rPr lang="zh-CN" altLang="en-US" dirty="0" smtClean="0">
                <a:solidFill>
                  <a:schemeClr val="bg1"/>
                </a:solidFill>
              </a:rPr>
              <a:t>容</a:t>
            </a:r>
            <a:endParaRPr lang="en-US" dirty="0"/>
          </a:p>
          <a:p>
            <a:endParaRPr 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6953110" y="2386682"/>
            <a:ext cx="873192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输入内容 输入内容 输入内</a:t>
            </a:r>
            <a:r>
              <a:rPr lang="zh-CN" altLang="en-US" dirty="0" smtClean="0">
                <a:solidFill>
                  <a:schemeClr val="bg1"/>
                </a:solidFill>
              </a:rPr>
              <a:t>容</a:t>
            </a:r>
            <a:endParaRPr lang="en-US" dirty="0"/>
          </a:p>
          <a:p>
            <a:endParaRPr lang="en-US" dirty="0"/>
          </a:p>
        </p:txBody>
      </p:sp>
      <p:sp>
        <p:nvSpPr>
          <p:cNvPr id="50" name="TextBox 49"/>
          <p:cNvSpPr txBox="1"/>
          <p:nvPr/>
        </p:nvSpPr>
        <p:spPr>
          <a:xfrm>
            <a:off x="5902600" y="3846072"/>
            <a:ext cx="820080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输入内容 输入内容 输入内</a:t>
            </a:r>
            <a:r>
              <a:rPr lang="zh-CN" altLang="en-US" dirty="0" smtClean="0">
                <a:solidFill>
                  <a:schemeClr val="bg1"/>
                </a:solidFill>
              </a:rPr>
              <a:t>容</a:t>
            </a:r>
            <a:endParaRPr lang="en-US" dirty="0"/>
          </a:p>
          <a:p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4236184" y="3846072"/>
            <a:ext cx="1267366" cy="4154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输入内容 输入内容 输入内</a:t>
            </a:r>
            <a:r>
              <a:rPr lang="zh-CN" altLang="en-US" dirty="0" smtClean="0">
                <a:solidFill>
                  <a:schemeClr val="bg1"/>
                </a:solidFill>
              </a:rPr>
              <a:t>容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3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730167" y="1344013"/>
            <a:ext cx="2057400" cy="1143000"/>
          </a:xfrm>
          <a:prstGeom prst="roundRect">
            <a:avLst>
              <a:gd name="adj" fmla="val 6667"/>
            </a:avLst>
          </a:prstGeom>
          <a:solidFill>
            <a:srgbClr val="51D7F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ounded Rectangle 2"/>
          <p:cNvSpPr/>
          <p:nvPr/>
        </p:nvSpPr>
        <p:spPr>
          <a:xfrm>
            <a:off x="1730167" y="1344016"/>
            <a:ext cx="2054956" cy="457200"/>
          </a:xfrm>
          <a:prstGeom prst="roundRect">
            <a:avLst/>
          </a:prstGeom>
          <a:solidFill>
            <a:srgbClr val="59CAE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870524" y="1420288"/>
            <a:ext cx="17742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在美国最好的公司</a:t>
            </a:r>
            <a:endParaRPr lang="en-US" sz="14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806090" y="1902537"/>
            <a:ext cx="1920876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输入内容 输入内容 输入内容 输入内容 输入内容 输入内容 输入内容 输入内容 输入内容 输入内容 输入内容 输入内容 输入内容 输入内容 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5894240" y="1344015"/>
            <a:ext cx="2057400" cy="1143000"/>
          </a:xfrm>
          <a:prstGeom prst="roundRect">
            <a:avLst>
              <a:gd name="adj" fmla="val 8334"/>
            </a:avLst>
          </a:prstGeom>
          <a:solidFill>
            <a:srgbClr val="51D7F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5904359" y="1344015"/>
            <a:ext cx="2037161" cy="457200"/>
          </a:xfrm>
          <a:prstGeom prst="roundRect">
            <a:avLst/>
          </a:prstGeom>
          <a:solidFill>
            <a:srgbClr val="59CAE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096384" y="1420288"/>
            <a:ext cx="16531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在</a:t>
            </a:r>
            <a:r>
              <a:rPr lang="zh-CN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欧洲</a:t>
            </a:r>
            <a:r>
              <a:rPr lang="zh-CN" alt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最好的公司</a:t>
            </a:r>
            <a:endParaRPr lang="en-US" sz="14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92984" y="1881685"/>
            <a:ext cx="1882119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输入内容 输入内容 输入内容 输入内容 输入内容 输入内容 输入内容 输入内容 输入内容 输入内容 输入内容 输入内容 输入内容 输入内容 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730167" y="3377575"/>
            <a:ext cx="2057400" cy="1143000"/>
          </a:xfrm>
          <a:prstGeom prst="roundRect">
            <a:avLst>
              <a:gd name="adj" fmla="val 9167"/>
            </a:avLst>
          </a:prstGeom>
          <a:solidFill>
            <a:srgbClr val="51D7F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1806978" y="3915142"/>
            <a:ext cx="1919988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输入内容 输入内容 输入内容 输入内容 输入内容 输入内容 输入内容 输入内容 输入内容 输入内容 输入内容 输入内容 输入内容 输入内容 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894240" y="3377575"/>
            <a:ext cx="2057400" cy="1143000"/>
          </a:xfrm>
          <a:prstGeom prst="roundRect">
            <a:avLst>
              <a:gd name="adj" fmla="val 7500"/>
            </a:avLst>
          </a:prstGeom>
          <a:solidFill>
            <a:srgbClr val="51D7FC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5892253" y="3377575"/>
            <a:ext cx="2057401" cy="457200"/>
          </a:xfrm>
          <a:prstGeom prst="roundRect">
            <a:avLst/>
          </a:prstGeom>
          <a:solidFill>
            <a:srgbClr val="59CAE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134789" y="3453848"/>
            <a:ext cx="1766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在非洲最好的公司</a:t>
            </a:r>
            <a:endParaRPr lang="en-US" sz="14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92983" y="3915620"/>
            <a:ext cx="1882120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</a:rPr>
              <a:t>输入内容 输入内容 输入内容 输入内容 输入内容 输入内容 输入内容 输入内容 输入内容 输入内容 输入内容 输入内容 输入内容 输入内容 </a:t>
            </a:r>
            <a:endParaRPr lang="en-US" altLang="zh-CN" dirty="0">
              <a:solidFill>
                <a:schemeClr val="bg1"/>
              </a:solidFill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072735" y="2341320"/>
            <a:ext cx="1497795" cy="1183076"/>
          </a:xfrm>
          <a:prstGeom prst="roundRect">
            <a:avLst/>
          </a:prstGeom>
          <a:solidFill>
            <a:srgbClr val="15ACDB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4149545" y="2648560"/>
            <a:ext cx="13251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世</a:t>
            </a:r>
            <a:r>
              <a:rPr lang="zh-CN" alt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界上最好的公司</a:t>
            </a:r>
            <a:endParaRPr lang="en-US" sz="14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1730030" y="3377575"/>
            <a:ext cx="2054957" cy="457200"/>
          </a:xfrm>
          <a:prstGeom prst="roundRect">
            <a:avLst>
              <a:gd name="adj" fmla="val 16667"/>
            </a:avLst>
          </a:prstGeom>
          <a:solidFill>
            <a:srgbClr val="59CAE8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922191" y="3453848"/>
            <a:ext cx="17666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在亚洲最好的公司</a:t>
            </a:r>
            <a:endParaRPr lang="en-US" sz="1400" b="1" dirty="0" err="1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2728560" y="2600325"/>
            <a:ext cx="0" cy="590550"/>
          </a:xfrm>
          <a:custGeom>
            <a:avLst/>
            <a:gdLst>
              <a:gd name="connsiteX0" fmla="*/ 0 w 0"/>
              <a:gd name="connsiteY0" fmla="*/ 590550 h 590550"/>
              <a:gd name="connsiteX1" fmla="*/ 0 w 0"/>
              <a:gd name="connsiteY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90550">
                <a:moveTo>
                  <a:pt x="0" y="59055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2BB5D2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/>
          <p:cNvSpPr/>
          <p:nvPr/>
        </p:nvSpPr>
        <p:spPr>
          <a:xfrm rot="5400000">
            <a:off x="4835345" y="1115416"/>
            <a:ext cx="0" cy="1371600"/>
          </a:xfrm>
          <a:custGeom>
            <a:avLst/>
            <a:gdLst>
              <a:gd name="connsiteX0" fmla="*/ 0 w 0"/>
              <a:gd name="connsiteY0" fmla="*/ 590550 h 590550"/>
              <a:gd name="connsiteX1" fmla="*/ 0 w 0"/>
              <a:gd name="connsiteY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90550">
                <a:moveTo>
                  <a:pt x="0" y="59055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2BB5D2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 23"/>
          <p:cNvSpPr/>
          <p:nvPr/>
        </p:nvSpPr>
        <p:spPr>
          <a:xfrm flipV="1">
            <a:off x="7018104" y="2600325"/>
            <a:ext cx="0" cy="590550"/>
          </a:xfrm>
          <a:custGeom>
            <a:avLst/>
            <a:gdLst>
              <a:gd name="connsiteX0" fmla="*/ 0 w 0"/>
              <a:gd name="connsiteY0" fmla="*/ 590550 h 590550"/>
              <a:gd name="connsiteX1" fmla="*/ 0 w 0"/>
              <a:gd name="connsiteY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90550">
                <a:moveTo>
                  <a:pt x="0" y="59055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2BB5D2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24"/>
          <p:cNvSpPr/>
          <p:nvPr/>
        </p:nvSpPr>
        <p:spPr>
          <a:xfrm rot="16200000" flipH="1">
            <a:off x="4842579" y="3345340"/>
            <a:ext cx="0" cy="1371600"/>
          </a:xfrm>
          <a:custGeom>
            <a:avLst/>
            <a:gdLst>
              <a:gd name="connsiteX0" fmla="*/ 0 w 0"/>
              <a:gd name="connsiteY0" fmla="*/ 590550 h 590550"/>
              <a:gd name="connsiteX1" fmla="*/ 0 w 0"/>
              <a:gd name="connsiteY1" fmla="*/ 0 h 590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590550">
                <a:moveTo>
                  <a:pt x="0" y="590550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2BB5D2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/>
          <p:cNvSpPr txBox="1"/>
          <p:nvPr/>
        </p:nvSpPr>
        <p:spPr>
          <a:xfrm>
            <a:off x="1640540" y="86380"/>
            <a:ext cx="29770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</a:t>
            </a:r>
            <a:r>
              <a:rPr lang="zh-CN" altLang="en-US" sz="3600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于我们</a:t>
            </a:r>
            <a:endParaRPr lang="en-US" sz="3600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53220" y="651500"/>
            <a:ext cx="29644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b="1" dirty="0" smtClean="0">
                <a:solidFill>
                  <a:srgbClr val="12B5E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些有趣并且真实的事情</a:t>
            </a:r>
            <a:endParaRPr lang="en-US" b="1" dirty="0">
              <a:solidFill>
                <a:srgbClr val="12B5E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33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FUL FILES\PPT\演界\EXCERCISE\TASK1\5280139-indalia-powerpoint-presentation\photo\2531170_130732567000_2.jpg"/>
          <p:cNvPicPr>
            <a:picLocks noChangeAspect="1" noChangeArrowheads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" t="61" r="6099" b="25352"/>
          <a:stretch/>
        </p:blipFill>
        <p:spPr bwMode="auto">
          <a:xfrm>
            <a:off x="5" y="1"/>
            <a:ext cx="9143995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53220" y="1002090"/>
            <a:ext cx="69897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smtClean="0">
                <a:solidFill>
                  <a:srgbClr val="797979"/>
                </a:solidFill>
              </a:rPr>
              <a:t>Workflow…</a:t>
            </a:r>
            <a:endParaRPr lang="en-US" sz="9600" b="1" dirty="0">
              <a:solidFill>
                <a:srgbClr val="797979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322369" y="3339850"/>
            <a:ext cx="633681" cy="633681"/>
          </a:xfrm>
          <a:prstGeom prst="ellipse">
            <a:avLst/>
          </a:prstGeom>
          <a:solidFill>
            <a:srgbClr val="91E0FE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2394736" y="1265980"/>
            <a:ext cx="4357434" cy="1587131"/>
            <a:chOff x="1059476" y="997145"/>
            <a:chExt cx="4357434" cy="1587131"/>
          </a:xfrm>
        </p:grpSpPr>
        <p:sp>
          <p:nvSpPr>
            <p:cNvPr id="3" name="Oval 2"/>
            <p:cNvSpPr/>
            <p:nvPr/>
          </p:nvSpPr>
          <p:spPr>
            <a:xfrm>
              <a:off x="1059476" y="997145"/>
              <a:ext cx="1553869" cy="1553869"/>
            </a:xfrm>
            <a:prstGeom prst="ellipse">
              <a:avLst/>
            </a:prstGeom>
            <a:solidFill>
              <a:srgbClr val="45A4DA">
                <a:alpha val="8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Oval 4"/>
            <p:cNvSpPr/>
            <p:nvPr/>
          </p:nvSpPr>
          <p:spPr>
            <a:xfrm>
              <a:off x="2690155" y="1432126"/>
              <a:ext cx="1152150" cy="1152150"/>
            </a:xfrm>
            <a:prstGeom prst="ellipse">
              <a:avLst/>
            </a:prstGeom>
            <a:solidFill>
              <a:srgbClr val="A7BAF5">
                <a:alpha val="8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Oval 3"/>
            <p:cNvSpPr/>
            <p:nvPr/>
          </p:nvSpPr>
          <p:spPr>
            <a:xfrm>
              <a:off x="2210092" y="1592423"/>
              <a:ext cx="806505" cy="806505"/>
            </a:xfrm>
            <a:prstGeom prst="ellipse">
              <a:avLst/>
            </a:prstGeom>
            <a:solidFill>
              <a:srgbClr val="65EAF1">
                <a:alpha val="49804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Oval 5"/>
            <p:cNvSpPr/>
            <p:nvPr/>
          </p:nvSpPr>
          <p:spPr>
            <a:xfrm>
              <a:off x="4456786" y="1458005"/>
              <a:ext cx="960124" cy="960124"/>
            </a:xfrm>
            <a:prstGeom prst="ellipse">
              <a:avLst/>
            </a:prstGeom>
            <a:solidFill>
              <a:srgbClr val="53A0CC">
                <a:alpha val="8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3611876" y="1381195"/>
              <a:ext cx="1113745" cy="1113745"/>
            </a:xfrm>
            <a:prstGeom prst="ellipse">
              <a:avLst/>
            </a:prstGeom>
            <a:solidFill>
              <a:srgbClr val="85A7EE">
                <a:alpha val="80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2766965" y="1758271"/>
            <a:ext cx="4070930" cy="1182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Workflow</a:t>
            </a:r>
          </a:p>
          <a:p>
            <a:pPr>
              <a:lnSpc>
                <a:spcPts val="1300"/>
              </a:lnSpc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50800" dist="38100" dir="2700000" algn="tl" rotWithShape="0">
                    <a:schemeClr val="bg1">
                      <a:alpha val="40000"/>
                    </a:schemeClr>
                  </a:outerShdw>
                </a:effectLst>
              </a:rPr>
              <a:t>…this is how we do it</a:t>
            </a:r>
            <a:endParaRPr lang="en-US" sz="2800" b="1" dirty="0">
              <a:solidFill>
                <a:schemeClr val="bg1"/>
              </a:solidFill>
              <a:effectLst>
                <a:outerShdw blurRad="50800" dist="38100" dir="2700000" algn="tl" rotWithShape="0">
                  <a:schemeClr val="bg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Isosceles Triangle 10"/>
          <p:cNvSpPr/>
          <p:nvPr/>
        </p:nvSpPr>
        <p:spPr>
          <a:xfrm rot="5400000">
            <a:off x="4531254" y="3519825"/>
            <a:ext cx="317528" cy="273731"/>
          </a:xfrm>
          <a:prstGeom prst="triangl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81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ask1">
      <a:dk1>
        <a:srgbClr val="9FCEE6"/>
      </a:dk1>
      <a:lt1>
        <a:sysClr val="window" lastClr="FFFFFF"/>
      </a:lt1>
      <a:dk2>
        <a:srgbClr val="000000"/>
      </a:dk2>
      <a:lt2>
        <a:srgbClr val="FFF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hrysler Standard Theme Font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 w="3175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100" b="1" dirty="0" smtClean="0">
            <a:solidFill>
              <a:schemeClr val="tx2"/>
            </a:solidFill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3413</TotalTime>
  <Words>2497</Words>
  <Application>Microsoft Office PowerPoint</Application>
  <PresentationFormat>全屏显示(16:9)</PresentationFormat>
  <Paragraphs>245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Adobe Myungjo Std M</vt:lpstr>
      <vt:lpstr>微软雅黑</vt:lpstr>
      <vt:lpstr>Aharoni</vt:lpstr>
      <vt:lpstr>Andalus</vt:lpstr>
      <vt:lpstr>Arial</vt:lpstr>
      <vt:lpstr>Calibri</vt:lpstr>
      <vt:lpstr>Verdana</vt:lpstr>
      <vt:lpstr>Office Theme</vt:lpstr>
      <vt:lpstr>Custom Design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Zhang</dc:creator>
  <cp:lastModifiedBy>Administrator</cp:lastModifiedBy>
  <cp:revision>291</cp:revision>
  <dcterms:created xsi:type="dcterms:W3CDTF">2006-08-16T00:00:00Z</dcterms:created>
  <dcterms:modified xsi:type="dcterms:W3CDTF">2014-12-05T02:34:01Z</dcterms:modified>
</cp:coreProperties>
</file>