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4"/>
  </p:notesMasterIdLst>
  <p:sldIdLst>
    <p:sldId id="257" r:id="rId4"/>
    <p:sldId id="261" r:id="rId5"/>
    <p:sldId id="262" r:id="rId6"/>
    <p:sldId id="263" r:id="rId7"/>
    <p:sldId id="264" r:id="rId8"/>
    <p:sldId id="267" r:id="rId9"/>
    <p:sldId id="280" r:id="rId10"/>
    <p:sldId id="266" r:id="rId11"/>
    <p:sldId id="268" r:id="rId12"/>
    <p:sldId id="269" r:id="rId13"/>
    <p:sldId id="270" r:id="rId14"/>
    <p:sldId id="271" r:id="rId15"/>
    <p:sldId id="281" r:id="rId16"/>
    <p:sldId id="272" r:id="rId17"/>
    <p:sldId id="274" r:id="rId18"/>
    <p:sldId id="275" r:id="rId19"/>
    <p:sldId id="277" r:id="rId20"/>
    <p:sldId id="282" r:id="rId21"/>
    <p:sldId id="279" r:id="rId22"/>
    <p:sldId id="28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2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786E"/>
    <a:srgbClr val="1A75AE"/>
    <a:srgbClr val="767171"/>
    <a:srgbClr val="93D54E"/>
    <a:srgbClr val="A7B3B3"/>
    <a:srgbClr val="1D4A5C"/>
    <a:srgbClr val="184964"/>
    <a:srgbClr val="6A7175"/>
    <a:srgbClr val="DFDFDF"/>
    <a:srgbClr val="248C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>
        <p:guide orient="horz" pos="2160"/>
        <p:guide pos="72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5960C2-757C-46DF-B19D-FEDF8F77F1F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4345C-01CB-4AAB-93B2-091589CD00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136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944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786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351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98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251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216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59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122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933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6079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4413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214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1021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4989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8755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676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3165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297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6935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7313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6194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0655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916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430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0248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5938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8047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952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172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98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017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013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991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613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908B1-F27F-4B22-A933-A8D2B48CBCC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85717-F1CB-4B51-916B-702E63AA3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298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098D5-51EC-4160-866A-2E2301AFEFA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E9AD3-1781-4C71-85BB-479B0EB1655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42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632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208" y="4108948"/>
            <a:ext cx="5553937" cy="1774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2" y="3374776"/>
            <a:ext cx="4944285" cy="1774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857" y="5502005"/>
            <a:ext cx="3048264" cy="7620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65" y="5502005"/>
            <a:ext cx="3042168" cy="7620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572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38" r="43341"/>
          <a:stretch/>
        </p:blipFill>
        <p:spPr>
          <a:xfrm flipH="1">
            <a:off x="6916887" y="0"/>
            <a:ext cx="5280215" cy="685800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286603" y="5431809"/>
            <a:ext cx="63462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02" y="385759"/>
            <a:ext cx="1296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44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21844" y="523872"/>
            <a:ext cx="977292" cy="939168"/>
            <a:chOff x="721844" y="664549"/>
            <a:chExt cx="699215" cy="671939"/>
          </a:xfrm>
        </p:grpSpPr>
        <p:sp>
          <p:nvSpPr>
            <p:cNvPr id="5" name="椭圆 4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Q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32401" y="779417"/>
            <a:ext cx="915219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还是不清楚怎么建立“价值金字塔”？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H="1">
            <a:off x="10609088" y="1463040"/>
            <a:ext cx="977292" cy="939168"/>
            <a:chOff x="721844" y="664549"/>
            <a:chExt cx="699215" cy="671939"/>
          </a:xfrm>
        </p:grpSpPr>
        <p:sp>
          <p:nvSpPr>
            <p:cNvPr id="10" name="椭圆 9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126938" y="1718585"/>
            <a:ext cx="359037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没问题，老可有办法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432135" y="4616462"/>
            <a:ext cx="2325511" cy="857956"/>
          </a:xfrm>
          <a:prstGeom prst="chevron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工作分析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2672980" y="4616462"/>
            <a:ext cx="2325511" cy="857956"/>
          </a:xfrm>
          <a:prstGeom prst="chevron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内观自省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4913825" y="4616462"/>
            <a:ext cx="2325511" cy="857956"/>
          </a:xfrm>
          <a:prstGeom prst="chevron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界定层级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154670" y="4616462"/>
            <a:ext cx="2325511" cy="857956"/>
          </a:xfrm>
          <a:prstGeom prst="chevron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制订计划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9395515" y="4616462"/>
            <a:ext cx="2325511" cy="857956"/>
          </a:xfrm>
          <a:prstGeom prst="chevron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做到极致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41059" y="3164774"/>
            <a:ext cx="5109882" cy="617350"/>
          </a:xfrm>
          <a:custGeom>
            <a:avLst/>
            <a:gdLst>
              <a:gd name="connsiteX0" fmla="*/ 0 w 5056094"/>
              <a:gd name="connsiteY0" fmla="*/ 0 h 523220"/>
              <a:gd name="connsiteX1" fmla="*/ 5056094 w 5056094"/>
              <a:gd name="connsiteY1" fmla="*/ 0 h 523220"/>
              <a:gd name="connsiteX2" fmla="*/ 5056094 w 5056094"/>
              <a:gd name="connsiteY2" fmla="*/ 523220 h 523220"/>
              <a:gd name="connsiteX3" fmla="*/ 0 w 5056094"/>
              <a:gd name="connsiteY3" fmla="*/ 523220 h 523220"/>
              <a:gd name="connsiteX4" fmla="*/ 0 w 5056094"/>
              <a:gd name="connsiteY4" fmla="*/ 0 h 523220"/>
              <a:gd name="connsiteX0" fmla="*/ 53788 w 5109882"/>
              <a:gd name="connsiteY0" fmla="*/ 0 h 617350"/>
              <a:gd name="connsiteX1" fmla="*/ 5109882 w 5109882"/>
              <a:gd name="connsiteY1" fmla="*/ 0 h 617350"/>
              <a:gd name="connsiteX2" fmla="*/ 5109882 w 5109882"/>
              <a:gd name="connsiteY2" fmla="*/ 523220 h 617350"/>
              <a:gd name="connsiteX3" fmla="*/ 0 w 5109882"/>
              <a:gd name="connsiteY3" fmla="*/ 617350 h 617350"/>
              <a:gd name="connsiteX4" fmla="*/ 53788 w 5109882"/>
              <a:gd name="connsiteY4" fmla="*/ 0 h 617350"/>
              <a:gd name="connsiteX0" fmla="*/ 53788 w 5109882"/>
              <a:gd name="connsiteY0" fmla="*/ 0 h 617350"/>
              <a:gd name="connsiteX1" fmla="*/ 5109882 w 5109882"/>
              <a:gd name="connsiteY1" fmla="*/ 0 h 617350"/>
              <a:gd name="connsiteX2" fmla="*/ 5029200 w 5109882"/>
              <a:gd name="connsiteY2" fmla="*/ 523220 h 617350"/>
              <a:gd name="connsiteX3" fmla="*/ 0 w 5109882"/>
              <a:gd name="connsiteY3" fmla="*/ 617350 h 617350"/>
              <a:gd name="connsiteX4" fmla="*/ 53788 w 5109882"/>
              <a:gd name="connsiteY4" fmla="*/ 0 h 61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9882" h="617350">
                <a:moveTo>
                  <a:pt x="53788" y="0"/>
                </a:moveTo>
                <a:lnTo>
                  <a:pt x="5109882" y="0"/>
                </a:lnTo>
                <a:lnTo>
                  <a:pt x="5029200" y="523220"/>
                </a:lnTo>
                <a:lnTo>
                  <a:pt x="0" y="617350"/>
                </a:lnTo>
                <a:lnTo>
                  <a:pt x="53788" y="0"/>
                </a:lnTo>
                <a:close/>
              </a:path>
            </a:pathLst>
          </a:custGeom>
          <a:solidFill>
            <a:srgbClr val="1A75AE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五步心法建立“价值金字塔”</a:t>
            </a:r>
            <a:endParaRPr lang="zh-CN" altLang="en-US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022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9" t="22283" r="16494" b="18760"/>
          <a:stretch/>
        </p:blipFill>
        <p:spPr>
          <a:xfrm rot="3976740" flipH="1">
            <a:off x="8310631" y="3189897"/>
            <a:ext cx="3169163" cy="2040721"/>
          </a:xfrm>
          <a:prstGeom prst="parallelogram">
            <a:avLst>
              <a:gd name="adj" fmla="val 6374"/>
            </a:avLst>
          </a:prstGeom>
        </p:spPr>
      </p:pic>
      <p:cxnSp>
        <p:nvCxnSpPr>
          <p:cNvPr id="51" name="直接连接符 50"/>
          <p:cNvCxnSpPr/>
          <p:nvPr/>
        </p:nvCxnSpPr>
        <p:spPr>
          <a:xfrm>
            <a:off x="0" y="890781"/>
            <a:ext cx="12192000" cy="0"/>
          </a:xfrm>
          <a:prstGeom prst="line">
            <a:avLst/>
          </a:prstGeom>
          <a:ln w="4127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387955" y="233731"/>
            <a:ext cx="747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学会“产品化生存”</a:t>
            </a:r>
            <a:endParaRPr lang="zh-CN" altLang="en-US" sz="32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7" name="五边形 36"/>
          <p:cNvSpPr/>
          <p:nvPr/>
        </p:nvSpPr>
        <p:spPr>
          <a:xfrm>
            <a:off x="2357284" y="249028"/>
            <a:ext cx="1030671" cy="559601"/>
          </a:xfrm>
          <a:prstGeom prst="homePlat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a typeface="华康俪金黑W8" pitchFamily="49" charset="-122"/>
              </a:rPr>
              <a:t>3</a:t>
            </a:r>
            <a:endParaRPr lang="zh-CN" altLang="en-US" sz="3600" dirty="0">
              <a:solidFill>
                <a:schemeClr val="bg1"/>
              </a:solidFill>
              <a:ea typeface="华康俪金黑W8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36664" y="1677938"/>
            <a:ext cx="543727" cy="557464"/>
            <a:chOff x="2157992" y="2206283"/>
            <a:chExt cx="1113692" cy="1141828"/>
          </a:xfrm>
        </p:grpSpPr>
        <p:sp>
          <p:nvSpPr>
            <p:cNvPr id="48" name="矩形 47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894433" y="1677938"/>
            <a:ext cx="7473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跳出灵魂看自己，你就是运营自己的产品经理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894433" y="2716552"/>
            <a:ext cx="3971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核心功能必须做到极致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036664" y="2716552"/>
            <a:ext cx="543727" cy="557464"/>
            <a:chOff x="2157992" y="2206283"/>
            <a:chExt cx="1113692" cy="1141828"/>
          </a:xfrm>
        </p:grpSpPr>
        <p:sp>
          <p:nvSpPr>
            <p:cNvPr id="61" name="矩形 60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36664" y="3755166"/>
            <a:ext cx="543727" cy="557464"/>
            <a:chOff x="2157992" y="2206283"/>
            <a:chExt cx="1113692" cy="1141828"/>
          </a:xfrm>
        </p:grpSpPr>
        <p:sp>
          <p:nvSpPr>
            <p:cNvPr id="64" name="矩形 63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894433" y="3755166"/>
            <a:ext cx="3112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利用“营销漏斗”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036664" y="4793780"/>
            <a:ext cx="543727" cy="557464"/>
            <a:chOff x="2157992" y="2206283"/>
            <a:chExt cx="1113692" cy="1141828"/>
          </a:xfrm>
        </p:grpSpPr>
        <p:sp>
          <p:nvSpPr>
            <p:cNvPr id="21" name="矩形 20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894433" y="4793780"/>
            <a:ext cx="3112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学会“迭代开发”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086" r="98143">
                        <a14:foregroundMark x1="29229" y1="54709" x2="29229" y2="54709"/>
                        <a14:foregroundMark x1="27457" y1="53651" x2="27457" y2="53651"/>
                        <a14:foregroundMark x1="18971" y1="52857" x2="18971" y2="52857"/>
                        <a14:foregroundMark x1="16314" y1="52857" x2="16314" y2="52857"/>
                        <a14:foregroundMark x1="21171" y1="52222" x2="21171" y2="52222"/>
                        <a14:foregroundMark x1="15114" y1="53280" x2="15114" y2="53280"/>
                        <a14:foregroundMark x1="22286" y1="52222" x2="22286" y2="52222"/>
                        <a14:backgroundMark x1="28029" y1="49365" x2="28029" y2="49365"/>
                        <a14:backgroundMark x1="18857" y1="48360" x2="18857" y2="48360"/>
                        <a14:backgroundMark x1="22057" y1="49788" x2="22057" y2="49788"/>
                        <a14:backgroundMark x1="24600" y1="49365" x2="24600" y2="49365"/>
                        <a14:backgroundMark x1="26371" y1="48995" x2="26371" y2="489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681" b="11036"/>
          <a:stretch/>
        </p:blipFill>
        <p:spPr>
          <a:xfrm rot="2169758">
            <a:off x="6806620" y="4647376"/>
            <a:ext cx="3431032" cy="13392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0" y="-13447"/>
            <a:ext cx="902286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4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21844" y="284716"/>
            <a:ext cx="977292" cy="939168"/>
            <a:chOff x="721844" y="664549"/>
            <a:chExt cx="699215" cy="671939"/>
          </a:xfrm>
        </p:grpSpPr>
        <p:sp>
          <p:nvSpPr>
            <p:cNvPr id="5" name="椭圆 4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Q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32401" y="540261"/>
            <a:ext cx="915219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营销漏斗怎么用？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H="1">
            <a:off x="10609088" y="1055068"/>
            <a:ext cx="977292" cy="939168"/>
            <a:chOff x="721844" y="664549"/>
            <a:chExt cx="699215" cy="671939"/>
          </a:xfrm>
        </p:grpSpPr>
        <p:sp>
          <p:nvSpPr>
            <p:cNvPr id="10" name="椭圆 9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436434" y="1310613"/>
            <a:ext cx="317265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且听老可慢慢道来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7" name="流程图: 磁盘 16"/>
          <p:cNvSpPr/>
          <p:nvPr/>
        </p:nvSpPr>
        <p:spPr>
          <a:xfrm>
            <a:off x="1277123" y="2177119"/>
            <a:ext cx="4051496" cy="928467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556 w 10000"/>
              <a:gd name="connsiteY5" fmla="*/ 8636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44 w 10000"/>
              <a:gd name="connsiteY3" fmla="*/ 8636 h 10000"/>
              <a:gd name="connsiteX4" fmla="*/ 5000 w 10000"/>
              <a:gd name="connsiteY4" fmla="*/ 10000 h 10000"/>
              <a:gd name="connsiteX5" fmla="*/ 556 w 10000"/>
              <a:gd name="connsiteY5" fmla="*/ 8636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cubicBezTo>
                  <a:pt x="9815" y="3990"/>
                  <a:pt x="9629" y="6313"/>
                  <a:pt x="9444" y="8636"/>
                </a:cubicBezTo>
                <a:cubicBezTo>
                  <a:pt x="9444" y="9557"/>
                  <a:pt x="7761" y="10000"/>
                  <a:pt x="5000" y="10000"/>
                </a:cubicBezTo>
                <a:cubicBezTo>
                  <a:pt x="2239" y="10000"/>
                  <a:pt x="556" y="9557"/>
                  <a:pt x="556" y="8636"/>
                </a:cubicBezTo>
                <a:cubicBezTo>
                  <a:pt x="371" y="6313"/>
                  <a:pt x="185" y="3990"/>
                  <a:pt x="0" y="1667"/>
                </a:cubicBez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cubicBezTo>
                  <a:pt x="10000" y="3889"/>
                  <a:pt x="9479" y="6566"/>
                  <a:pt x="9479" y="8788"/>
                </a:cubicBezTo>
                <a:cubicBezTo>
                  <a:pt x="9479" y="9709"/>
                  <a:pt x="7761" y="10000"/>
                  <a:pt x="5000" y="10000"/>
                </a:cubicBezTo>
                <a:cubicBezTo>
                  <a:pt x="2239" y="10000"/>
                  <a:pt x="590" y="9406"/>
                  <a:pt x="590" y="8485"/>
                </a:cubicBezTo>
                <a:cubicBezTo>
                  <a:pt x="393" y="6212"/>
                  <a:pt x="197" y="3940"/>
                  <a:pt x="0" y="1667"/>
                </a:cubicBezTo>
                <a:close/>
              </a:path>
            </a:pathLst>
          </a:custGeom>
          <a:solidFill>
            <a:srgbClr val="1A75AE"/>
          </a:solidFill>
          <a:ln w="222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磁盘 16"/>
          <p:cNvSpPr/>
          <p:nvPr/>
        </p:nvSpPr>
        <p:spPr>
          <a:xfrm>
            <a:off x="1651867" y="3201056"/>
            <a:ext cx="3285894" cy="753016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556 w 10000"/>
              <a:gd name="connsiteY5" fmla="*/ 8636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44 w 10000"/>
              <a:gd name="connsiteY3" fmla="*/ 8636 h 10000"/>
              <a:gd name="connsiteX4" fmla="*/ 5000 w 10000"/>
              <a:gd name="connsiteY4" fmla="*/ 10000 h 10000"/>
              <a:gd name="connsiteX5" fmla="*/ 556 w 10000"/>
              <a:gd name="connsiteY5" fmla="*/ 8636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cubicBezTo>
                  <a:pt x="9815" y="3990"/>
                  <a:pt x="9629" y="6313"/>
                  <a:pt x="9444" y="8636"/>
                </a:cubicBezTo>
                <a:cubicBezTo>
                  <a:pt x="9444" y="9557"/>
                  <a:pt x="7761" y="10000"/>
                  <a:pt x="5000" y="10000"/>
                </a:cubicBezTo>
                <a:cubicBezTo>
                  <a:pt x="2239" y="10000"/>
                  <a:pt x="556" y="9557"/>
                  <a:pt x="556" y="8636"/>
                </a:cubicBezTo>
                <a:cubicBezTo>
                  <a:pt x="371" y="6313"/>
                  <a:pt x="185" y="3990"/>
                  <a:pt x="0" y="1667"/>
                </a:cubicBez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cubicBezTo>
                  <a:pt x="10000" y="3889"/>
                  <a:pt x="9479" y="6566"/>
                  <a:pt x="9479" y="8788"/>
                </a:cubicBezTo>
                <a:cubicBezTo>
                  <a:pt x="9479" y="9709"/>
                  <a:pt x="7761" y="10000"/>
                  <a:pt x="5000" y="10000"/>
                </a:cubicBezTo>
                <a:cubicBezTo>
                  <a:pt x="2239" y="10000"/>
                  <a:pt x="590" y="9406"/>
                  <a:pt x="590" y="8485"/>
                </a:cubicBezTo>
                <a:cubicBezTo>
                  <a:pt x="393" y="6212"/>
                  <a:pt x="197" y="3940"/>
                  <a:pt x="0" y="1667"/>
                </a:cubicBezTo>
                <a:close/>
              </a:path>
            </a:pathLst>
          </a:custGeom>
          <a:solidFill>
            <a:srgbClr val="1A75AE"/>
          </a:solidFill>
          <a:ln w="222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磁盘 16"/>
          <p:cNvSpPr/>
          <p:nvPr/>
        </p:nvSpPr>
        <p:spPr>
          <a:xfrm>
            <a:off x="1930877" y="4063610"/>
            <a:ext cx="2753665" cy="631047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556 w 10000"/>
              <a:gd name="connsiteY5" fmla="*/ 8636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44 w 10000"/>
              <a:gd name="connsiteY3" fmla="*/ 8636 h 10000"/>
              <a:gd name="connsiteX4" fmla="*/ 5000 w 10000"/>
              <a:gd name="connsiteY4" fmla="*/ 10000 h 10000"/>
              <a:gd name="connsiteX5" fmla="*/ 556 w 10000"/>
              <a:gd name="connsiteY5" fmla="*/ 8636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cubicBezTo>
                  <a:pt x="9815" y="3990"/>
                  <a:pt x="9629" y="6313"/>
                  <a:pt x="9444" y="8636"/>
                </a:cubicBezTo>
                <a:cubicBezTo>
                  <a:pt x="9444" y="9557"/>
                  <a:pt x="7761" y="10000"/>
                  <a:pt x="5000" y="10000"/>
                </a:cubicBezTo>
                <a:cubicBezTo>
                  <a:pt x="2239" y="10000"/>
                  <a:pt x="556" y="9557"/>
                  <a:pt x="556" y="8636"/>
                </a:cubicBezTo>
                <a:cubicBezTo>
                  <a:pt x="371" y="6313"/>
                  <a:pt x="185" y="3990"/>
                  <a:pt x="0" y="1667"/>
                </a:cubicBez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cubicBezTo>
                  <a:pt x="10000" y="3889"/>
                  <a:pt x="9479" y="6566"/>
                  <a:pt x="9479" y="8788"/>
                </a:cubicBezTo>
                <a:cubicBezTo>
                  <a:pt x="9479" y="9709"/>
                  <a:pt x="7761" y="10000"/>
                  <a:pt x="5000" y="10000"/>
                </a:cubicBezTo>
                <a:cubicBezTo>
                  <a:pt x="2239" y="10000"/>
                  <a:pt x="590" y="9406"/>
                  <a:pt x="590" y="8485"/>
                </a:cubicBezTo>
                <a:cubicBezTo>
                  <a:pt x="393" y="6212"/>
                  <a:pt x="197" y="3940"/>
                  <a:pt x="0" y="1667"/>
                </a:cubicBezTo>
                <a:close/>
              </a:path>
            </a:pathLst>
          </a:custGeom>
          <a:solidFill>
            <a:srgbClr val="1A75AE"/>
          </a:solidFill>
          <a:ln w="222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磁盘 16"/>
          <p:cNvSpPr/>
          <p:nvPr/>
        </p:nvSpPr>
        <p:spPr>
          <a:xfrm>
            <a:off x="2184096" y="4916739"/>
            <a:ext cx="2247227" cy="514989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556 w 10000"/>
              <a:gd name="connsiteY5" fmla="*/ 8636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44 w 10000"/>
              <a:gd name="connsiteY3" fmla="*/ 8636 h 10000"/>
              <a:gd name="connsiteX4" fmla="*/ 5000 w 10000"/>
              <a:gd name="connsiteY4" fmla="*/ 10000 h 10000"/>
              <a:gd name="connsiteX5" fmla="*/ 556 w 10000"/>
              <a:gd name="connsiteY5" fmla="*/ 8636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cubicBezTo>
                  <a:pt x="9815" y="3990"/>
                  <a:pt x="9629" y="6313"/>
                  <a:pt x="9444" y="8636"/>
                </a:cubicBezTo>
                <a:cubicBezTo>
                  <a:pt x="9444" y="9557"/>
                  <a:pt x="7761" y="10000"/>
                  <a:pt x="5000" y="10000"/>
                </a:cubicBezTo>
                <a:cubicBezTo>
                  <a:pt x="2239" y="10000"/>
                  <a:pt x="556" y="9557"/>
                  <a:pt x="556" y="8636"/>
                </a:cubicBezTo>
                <a:cubicBezTo>
                  <a:pt x="371" y="6313"/>
                  <a:pt x="185" y="3990"/>
                  <a:pt x="0" y="1667"/>
                </a:cubicBez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cubicBezTo>
                  <a:pt x="10000" y="3889"/>
                  <a:pt x="9479" y="6566"/>
                  <a:pt x="9479" y="8788"/>
                </a:cubicBezTo>
                <a:cubicBezTo>
                  <a:pt x="9479" y="9709"/>
                  <a:pt x="7761" y="10000"/>
                  <a:pt x="5000" y="10000"/>
                </a:cubicBezTo>
                <a:cubicBezTo>
                  <a:pt x="2239" y="10000"/>
                  <a:pt x="590" y="9406"/>
                  <a:pt x="590" y="8485"/>
                </a:cubicBezTo>
                <a:cubicBezTo>
                  <a:pt x="393" y="6212"/>
                  <a:pt x="197" y="3940"/>
                  <a:pt x="0" y="1667"/>
                </a:cubicBezTo>
                <a:close/>
              </a:path>
            </a:pathLst>
          </a:custGeom>
          <a:solidFill>
            <a:srgbClr val="1A75AE"/>
          </a:solidFill>
          <a:ln w="222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磁盘 16"/>
          <p:cNvSpPr/>
          <p:nvPr/>
        </p:nvSpPr>
        <p:spPr>
          <a:xfrm>
            <a:off x="2395112" y="5710081"/>
            <a:ext cx="1847712" cy="550043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556 w 10000"/>
              <a:gd name="connsiteY5" fmla="*/ 8636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44 w 10000"/>
              <a:gd name="connsiteY3" fmla="*/ 8636 h 10000"/>
              <a:gd name="connsiteX4" fmla="*/ 5000 w 10000"/>
              <a:gd name="connsiteY4" fmla="*/ 10000 h 10000"/>
              <a:gd name="connsiteX5" fmla="*/ 556 w 10000"/>
              <a:gd name="connsiteY5" fmla="*/ 8636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9479 w 10000"/>
              <a:gd name="connsiteY3" fmla="*/ 8788 h 10000"/>
              <a:gd name="connsiteX4" fmla="*/ 5000 w 10000"/>
              <a:gd name="connsiteY4" fmla="*/ 10000 h 10000"/>
              <a:gd name="connsiteX5" fmla="*/ 590 w 10000"/>
              <a:gd name="connsiteY5" fmla="*/ 8485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cubicBezTo>
                  <a:pt x="9815" y="3990"/>
                  <a:pt x="9629" y="6313"/>
                  <a:pt x="9444" y="8636"/>
                </a:cubicBezTo>
                <a:cubicBezTo>
                  <a:pt x="9444" y="9557"/>
                  <a:pt x="7761" y="10000"/>
                  <a:pt x="5000" y="10000"/>
                </a:cubicBezTo>
                <a:cubicBezTo>
                  <a:pt x="2239" y="10000"/>
                  <a:pt x="556" y="9557"/>
                  <a:pt x="556" y="8636"/>
                </a:cubicBezTo>
                <a:cubicBezTo>
                  <a:pt x="371" y="6313"/>
                  <a:pt x="185" y="3990"/>
                  <a:pt x="0" y="1667"/>
                </a:cubicBez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cubicBezTo>
                  <a:pt x="10000" y="3889"/>
                  <a:pt x="9479" y="6566"/>
                  <a:pt x="9479" y="8788"/>
                </a:cubicBezTo>
                <a:cubicBezTo>
                  <a:pt x="9479" y="9709"/>
                  <a:pt x="7761" y="10000"/>
                  <a:pt x="5000" y="10000"/>
                </a:cubicBezTo>
                <a:cubicBezTo>
                  <a:pt x="2239" y="10000"/>
                  <a:pt x="590" y="9406"/>
                  <a:pt x="590" y="8485"/>
                </a:cubicBezTo>
                <a:cubicBezTo>
                  <a:pt x="393" y="6212"/>
                  <a:pt x="197" y="3940"/>
                  <a:pt x="0" y="1667"/>
                </a:cubicBezTo>
                <a:close/>
              </a:path>
            </a:pathLst>
          </a:custGeom>
          <a:solidFill>
            <a:srgbClr val="1A75AE"/>
          </a:solidFill>
          <a:ln w="222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478170" y="2439888"/>
            <a:ext cx="5705137" cy="584775"/>
          </a:xfrm>
          <a:custGeom>
            <a:avLst/>
            <a:gdLst>
              <a:gd name="connsiteX0" fmla="*/ 0 w 3172654"/>
              <a:gd name="connsiteY0" fmla="*/ 0 h 523220"/>
              <a:gd name="connsiteX1" fmla="*/ 3172654 w 3172654"/>
              <a:gd name="connsiteY1" fmla="*/ 0 h 523220"/>
              <a:gd name="connsiteX2" fmla="*/ 3172654 w 3172654"/>
              <a:gd name="connsiteY2" fmla="*/ 523220 h 523220"/>
              <a:gd name="connsiteX3" fmla="*/ 0 w 3172654"/>
              <a:gd name="connsiteY3" fmla="*/ 523220 h 523220"/>
              <a:gd name="connsiteX4" fmla="*/ 0 w 3172654"/>
              <a:gd name="connsiteY4" fmla="*/ 0 h 523220"/>
              <a:gd name="connsiteX0" fmla="*/ 225083 w 3397737"/>
              <a:gd name="connsiteY0" fmla="*/ 0 h 649829"/>
              <a:gd name="connsiteX1" fmla="*/ 3397737 w 3397737"/>
              <a:gd name="connsiteY1" fmla="*/ 0 h 649829"/>
              <a:gd name="connsiteX2" fmla="*/ 3397737 w 3397737"/>
              <a:gd name="connsiteY2" fmla="*/ 523220 h 649829"/>
              <a:gd name="connsiteX3" fmla="*/ 0 w 3397737"/>
              <a:gd name="connsiteY3" fmla="*/ 649829 h 649829"/>
              <a:gd name="connsiteX4" fmla="*/ 225083 w 3397737"/>
              <a:gd name="connsiteY4" fmla="*/ 0 h 649829"/>
              <a:gd name="connsiteX0" fmla="*/ 211016 w 3397737"/>
              <a:gd name="connsiteY0" fmla="*/ 0 h 649829"/>
              <a:gd name="connsiteX1" fmla="*/ 3397737 w 3397737"/>
              <a:gd name="connsiteY1" fmla="*/ 0 h 649829"/>
              <a:gd name="connsiteX2" fmla="*/ 3397737 w 3397737"/>
              <a:gd name="connsiteY2" fmla="*/ 523220 h 649829"/>
              <a:gd name="connsiteX3" fmla="*/ 0 w 3397737"/>
              <a:gd name="connsiteY3" fmla="*/ 649829 h 649829"/>
              <a:gd name="connsiteX4" fmla="*/ 211016 w 3397737"/>
              <a:gd name="connsiteY4" fmla="*/ 0 h 649829"/>
              <a:gd name="connsiteX0" fmla="*/ 211016 w 3988580"/>
              <a:gd name="connsiteY0" fmla="*/ 0 h 649829"/>
              <a:gd name="connsiteX1" fmla="*/ 3397737 w 3988580"/>
              <a:gd name="connsiteY1" fmla="*/ 0 h 649829"/>
              <a:gd name="connsiteX2" fmla="*/ 3988580 w 3988580"/>
              <a:gd name="connsiteY2" fmla="*/ 579491 h 649829"/>
              <a:gd name="connsiteX3" fmla="*/ 0 w 3988580"/>
              <a:gd name="connsiteY3" fmla="*/ 649829 h 649829"/>
              <a:gd name="connsiteX4" fmla="*/ 211016 w 3988580"/>
              <a:gd name="connsiteY4" fmla="*/ 0 h 649829"/>
              <a:gd name="connsiteX0" fmla="*/ 211016 w 4495017"/>
              <a:gd name="connsiteY0" fmla="*/ 28135 h 677964"/>
              <a:gd name="connsiteX1" fmla="*/ 4495017 w 4495017"/>
              <a:gd name="connsiteY1" fmla="*/ 0 h 677964"/>
              <a:gd name="connsiteX2" fmla="*/ 3988580 w 4495017"/>
              <a:gd name="connsiteY2" fmla="*/ 607626 h 677964"/>
              <a:gd name="connsiteX3" fmla="*/ 0 w 4495017"/>
              <a:gd name="connsiteY3" fmla="*/ 677964 h 677964"/>
              <a:gd name="connsiteX4" fmla="*/ 211016 w 4495017"/>
              <a:gd name="connsiteY4" fmla="*/ 28135 h 677964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011260 w 4517697"/>
              <a:gd name="connsiteY2" fmla="*/ 607626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147340 w 4517697"/>
              <a:gd name="connsiteY2" fmla="*/ 721792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70721"/>
              <a:gd name="connsiteX1" fmla="*/ 4517697 w 4517697"/>
              <a:gd name="connsiteY1" fmla="*/ 0 h 770721"/>
              <a:gd name="connsiteX2" fmla="*/ 4260740 w 4517697"/>
              <a:gd name="connsiteY2" fmla="*/ 770721 h 770721"/>
              <a:gd name="connsiteX3" fmla="*/ 0 w 4517697"/>
              <a:gd name="connsiteY3" fmla="*/ 759512 h 770721"/>
              <a:gd name="connsiteX4" fmla="*/ 233696 w 4517697"/>
              <a:gd name="connsiteY4" fmla="*/ 28135 h 770721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260740 w 4517697"/>
              <a:gd name="connsiteY2" fmla="*/ 705483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340120 w 4517697"/>
              <a:gd name="connsiteY2" fmla="*/ 705484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653776"/>
              <a:gd name="connsiteY0" fmla="*/ 28135 h 759512"/>
              <a:gd name="connsiteX1" fmla="*/ 4653776 w 4653776"/>
              <a:gd name="connsiteY1" fmla="*/ 0 h 759512"/>
              <a:gd name="connsiteX2" fmla="*/ 4340120 w 4653776"/>
              <a:gd name="connsiteY2" fmla="*/ 705484 h 759512"/>
              <a:gd name="connsiteX3" fmla="*/ 0 w 4653776"/>
              <a:gd name="connsiteY3" fmla="*/ 759512 h 759512"/>
              <a:gd name="connsiteX4" fmla="*/ 233696 w 4653776"/>
              <a:gd name="connsiteY4" fmla="*/ 28135 h 759512"/>
              <a:gd name="connsiteX0" fmla="*/ 177969 w 4653776"/>
              <a:gd name="connsiteY0" fmla="*/ 46407 h 759512"/>
              <a:gd name="connsiteX1" fmla="*/ 4653776 w 4653776"/>
              <a:gd name="connsiteY1" fmla="*/ 0 h 759512"/>
              <a:gd name="connsiteX2" fmla="*/ 4340120 w 4653776"/>
              <a:gd name="connsiteY2" fmla="*/ 705484 h 759512"/>
              <a:gd name="connsiteX3" fmla="*/ 0 w 4653776"/>
              <a:gd name="connsiteY3" fmla="*/ 759512 h 759512"/>
              <a:gd name="connsiteX4" fmla="*/ 177969 w 4653776"/>
              <a:gd name="connsiteY4" fmla="*/ 46407 h 759512"/>
              <a:gd name="connsiteX0" fmla="*/ 122242 w 4653776"/>
              <a:gd name="connsiteY0" fmla="*/ 64678 h 759512"/>
              <a:gd name="connsiteX1" fmla="*/ 4653776 w 4653776"/>
              <a:gd name="connsiteY1" fmla="*/ 0 h 759512"/>
              <a:gd name="connsiteX2" fmla="*/ 4340120 w 4653776"/>
              <a:gd name="connsiteY2" fmla="*/ 705484 h 759512"/>
              <a:gd name="connsiteX3" fmla="*/ 0 w 4653776"/>
              <a:gd name="connsiteY3" fmla="*/ 759512 h 759512"/>
              <a:gd name="connsiteX4" fmla="*/ 122242 w 4653776"/>
              <a:gd name="connsiteY4" fmla="*/ 64678 h 759512"/>
              <a:gd name="connsiteX0" fmla="*/ 122242 w 4520031"/>
              <a:gd name="connsiteY0" fmla="*/ 64678 h 759512"/>
              <a:gd name="connsiteX1" fmla="*/ 4520031 w 4520031"/>
              <a:gd name="connsiteY1" fmla="*/ 0 h 759512"/>
              <a:gd name="connsiteX2" fmla="*/ 4340120 w 4520031"/>
              <a:gd name="connsiteY2" fmla="*/ 705484 h 759512"/>
              <a:gd name="connsiteX3" fmla="*/ 0 w 4520031"/>
              <a:gd name="connsiteY3" fmla="*/ 759512 h 759512"/>
              <a:gd name="connsiteX4" fmla="*/ 122242 w 4520031"/>
              <a:gd name="connsiteY4" fmla="*/ 64678 h 75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0031" h="759512">
                <a:moveTo>
                  <a:pt x="122242" y="64678"/>
                </a:moveTo>
                <a:lnTo>
                  <a:pt x="4520031" y="0"/>
                </a:lnTo>
                <a:lnTo>
                  <a:pt x="4340120" y="705484"/>
                </a:lnTo>
                <a:lnTo>
                  <a:pt x="0" y="759512"/>
                </a:lnTo>
                <a:lnTo>
                  <a:pt x="122242" y="64678"/>
                </a:lnTo>
                <a:close/>
              </a:path>
            </a:pathLst>
          </a:custGeom>
          <a:solidFill>
            <a:srgbClr val="1A75A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 听说</a:t>
            </a:r>
            <a:r>
              <a:rPr lang="en-US" altLang="zh-CN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【</a:t>
            </a:r>
            <a:r>
              <a:rPr lang="zh-CN" altLang="en-US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扩大自己的知名度</a:t>
            </a:r>
            <a:r>
              <a:rPr lang="en-US" altLang="zh-CN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】</a:t>
            </a:r>
            <a:endParaRPr lang="zh-CN" altLang="en-US" sz="32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87580" y="3254449"/>
            <a:ext cx="5674727" cy="612910"/>
          </a:xfrm>
          <a:custGeom>
            <a:avLst/>
            <a:gdLst>
              <a:gd name="connsiteX0" fmla="*/ 0 w 3172654"/>
              <a:gd name="connsiteY0" fmla="*/ 0 h 523220"/>
              <a:gd name="connsiteX1" fmla="*/ 3172654 w 3172654"/>
              <a:gd name="connsiteY1" fmla="*/ 0 h 523220"/>
              <a:gd name="connsiteX2" fmla="*/ 3172654 w 3172654"/>
              <a:gd name="connsiteY2" fmla="*/ 523220 h 523220"/>
              <a:gd name="connsiteX3" fmla="*/ 0 w 3172654"/>
              <a:gd name="connsiteY3" fmla="*/ 523220 h 523220"/>
              <a:gd name="connsiteX4" fmla="*/ 0 w 3172654"/>
              <a:gd name="connsiteY4" fmla="*/ 0 h 523220"/>
              <a:gd name="connsiteX0" fmla="*/ 225083 w 3397737"/>
              <a:gd name="connsiteY0" fmla="*/ 0 h 649829"/>
              <a:gd name="connsiteX1" fmla="*/ 3397737 w 3397737"/>
              <a:gd name="connsiteY1" fmla="*/ 0 h 649829"/>
              <a:gd name="connsiteX2" fmla="*/ 3397737 w 3397737"/>
              <a:gd name="connsiteY2" fmla="*/ 523220 h 649829"/>
              <a:gd name="connsiteX3" fmla="*/ 0 w 3397737"/>
              <a:gd name="connsiteY3" fmla="*/ 649829 h 649829"/>
              <a:gd name="connsiteX4" fmla="*/ 225083 w 3397737"/>
              <a:gd name="connsiteY4" fmla="*/ 0 h 649829"/>
              <a:gd name="connsiteX0" fmla="*/ 211016 w 3397737"/>
              <a:gd name="connsiteY0" fmla="*/ 0 h 649829"/>
              <a:gd name="connsiteX1" fmla="*/ 3397737 w 3397737"/>
              <a:gd name="connsiteY1" fmla="*/ 0 h 649829"/>
              <a:gd name="connsiteX2" fmla="*/ 3397737 w 3397737"/>
              <a:gd name="connsiteY2" fmla="*/ 523220 h 649829"/>
              <a:gd name="connsiteX3" fmla="*/ 0 w 3397737"/>
              <a:gd name="connsiteY3" fmla="*/ 649829 h 649829"/>
              <a:gd name="connsiteX4" fmla="*/ 211016 w 3397737"/>
              <a:gd name="connsiteY4" fmla="*/ 0 h 649829"/>
              <a:gd name="connsiteX0" fmla="*/ 211016 w 3988580"/>
              <a:gd name="connsiteY0" fmla="*/ 0 h 649829"/>
              <a:gd name="connsiteX1" fmla="*/ 3397737 w 3988580"/>
              <a:gd name="connsiteY1" fmla="*/ 0 h 649829"/>
              <a:gd name="connsiteX2" fmla="*/ 3988580 w 3988580"/>
              <a:gd name="connsiteY2" fmla="*/ 579491 h 649829"/>
              <a:gd name="connsiteX3" fmla="*/ 0 w 3988580"/>
              <a:gd name="connsiteY3" fmla="*/ 649829 h 649829"/>
              <a:gd name="connsiteX4" fmla="*/ 211016 w 3988580"/>
              <a:gd name="connsiteY4" fmla="*/ 0 h 649829"/>
              <a:gd name="connsiteX0" fmla="*/ 211016 w 4495017"/>
              <a:gd name="connsiteY0" fmla="*/ 28135 h 677964"/>
              <a:gd name="connsiteX1" fmla="*/ 4495017 w 4495017"/>
              <a:gd name="connsiteY1" fmla="*/ 0 h 677964"/>
              <a:gd name="connsiteX2" fmla="*/ 3988580 w 4495017"/>
              <a:gd name="connsiteY2" fmla="*/ 607626 h 677964"/>
              <a:gd name="connsiteX3" fmla="*/ 0 w 4495017"/>
              <a:gd name="connsiteY3" fmla="*/ 677964 h 677964"/>
              <a:gd name="connsiteX4" fmla="*/ 211016 w 4495017"/>
              <a:gd name="connsiteY4" fmla="*/ 28135 h 677964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011260 w 4517697"/>
              <a:gd name="connsiteY2" fmla="*/ 607626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147340 w 4517697"/>
              <a:gd name="connsiteY2" fmla="*/ 721792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70721"/>
              <a:gd name="connsiteX1" fmla="*/ 4517697 w 4517697"/>
              <a:gd name="connsiteY1" fmla="*/ 0 h 770721"/>
              <a:gd name="connsiteX2" fmla="*/ 4260740 w 4517697"/>
              <a:gd name="connsiteY2" fmla="*/ 770721 h 770721"/>
              <a:gd name="connsiteX3" fmla="*/ 0 w 4517697"/>
              <a:gd name="connsiteY3" fmla="*/ 759512 h 770721"/>
              <a:gd name="connsiteX4" fmla="*/ 233696 w 4517697"/>
              <a:gd name="connsiteY4" fmla="*/ 28135 h 770721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260740 w 4517697"/>
              <a:gd name="connsiteY2" fmla="*/ 705483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340120 w 4517697"/>
              <a:gd name="connsiteY2" fmla="*/ 705484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653776"/>
              <a:gd name="connsiteY0" fmla="*/ 28135 h 759512"/>
              <a:gd name="connsiteX1" fmla="*/ 4653776 w 4653776"/>
              <a:gd name="connsiteY1" fmla="*/ 0 h 759512"/>
              <a:gd name="connsiteX2" fmla="*/ 4340120 w 4653776"/>
              <a:gd name="connsiteY2" fmla="*/ 705484 h 759512"/>
              <a:gd name="connsiteX3" fmla="*/ 0 w 4653776"/>
              <a:gd name="connsiteY3" fmla="*/ 759512 h 759512"/>
              <a:gd name="connsiteX4" fmla="*/ 233696 w 4653776"/>
              <a:gd name="connsiteY4" fmla="*/ 28135 h 759512"/>
              <a:gd name="connsiteX0" fmla="*/ 176997 w 4597077"/>
              <a:gd name="connsiteY0" fmla="*/ 28135 h 796054"/>
              <a:gd name="connsiteX1" fmla="*/ 4597077 w 4597077"/>
              <a:gd name="connsiteY1" fmla="*/ 0 h 796054"/>
              <a:gd name="connsiteX2" fmla="*/ 4283421 w 4597077"/>
              <a:gd name="connsiteY2" fmla="*/ 705484 h 796054"/>
              <a:gd name="connsiteX3" fmla="*/ 0 w 4597077"/>
              <a:gd name="connsiteY3" fmla="*/ 796054 h 796054"/>
              <a:gd name="connsiteX4" fmla="*/ 176997 w 4597077"/>
              <a:gd name="connsiteY4" fmla="*/ 28135 h 796054"/>
              <a:gd name="connsiteX0" fmla="*/ 154317 w 4574397"/>
              <a:gd name="connsiteY0" fmla="*/ 28135 h 796054"/>
              <a:gd name="connsiteX1" fmla="*/ 4574397 w 4574397"/>
              <a:gd name="connsiteY1" fmla="*/ 0 h 796054"/>
              <a:gd name="connsiteX2" fmla="*/ 4260741 w 4574397"/>
              <a:gd name="connsiteY2" fmla="*/ 705484 h 796054"/>
              <a:gd name="connsiteX3" fmla="*/ 0 w 4574397"/>
              <a:gd name="connsiteY3" fmla="*/ 796054 h 796054"/>
              <a:gd name="connsiteX4" fmla="*/ 154317 w 4574397"/>
              <a:gd name="connsiteY4" fmla="*/ 28135 h 796054"/>
              <a:gd name="connsiteX0" fmla="*/ 154317 w 4574397"/>
              <a:gd name="connsiteY0" fmla="*/ 28135 h 796054"/>
              <a:gd name="connsiteX1" fmla="*/ 4574397 w 4574397"/>
              <a:gd name="connsiteY1" fmla="*/ 0 h 796054"/>
              <a:gd name="connsiteX2" fmla="*/ 4408161 w 4574397"/>
              <a:gd name="connsiteY2" fmla="*/ 760298 h 796054"/>
              <a:gd name="connsiteX3" fmla="*/ 0 w 4574397"/>
              <a:gd name="connsiteY3" fmla="*/ 796054 h 796054"/>
              <a:gd name="connsiteX4" fmla="*/ 154317 w 4574397"/>
              <a:gd name="connsiteY4" fmla="*/ 28135 h 79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4397" h="796054">
                <a:moveTo>
                  <a:pt x="154317" y="28135"/>
                </a:moveTo>
                <a:lnTo>
                  <a:pt x="4574397" y="0"/>
                </a:lnTo>
                <a:lnTo>
                  <a:pt x="4408161" y="760298"/>
                </a:lnTo>
                <a:lnTo>
                  <a:pt x="0" y="796054"/>
                </a:lnTo>
                <a:lnTo>
                  <a:pt x="154317" y="28135"/>
                </a:lnTo>
                <a:close/>
              </a:path>
            </a:pathLst>
          </a:custGeom>
          <a:solidFill>
            <a:srgbClr val="1A75A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 了解</a:t>
            </a:r>
            <a:r>
              <a:rPr lang="en-US" altLang="zh-CN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让客户进一步了解你</a:t>
            </a:r>
            <a:r>
              <a:rPr lang="en-US" altLang="zh-CN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】</a:t>
            </a:r>
            <a:endParaRPr lang="zh-CN" altLang="en-US" sz="32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34361" y="4097145"/>
            <a:ext cx="5674727" cy="584775"/>
          </a:xfrm>
          <a:custGeom>
            <a:avLst/>
            <a:gdLst>
              <a:gd name="connsiteX0" fmla="*/ 0 w 3172654"/>
              <a:gd name="connsiteY0" fmla="*/ 0 h 523220"/>
              <a:gd name="connsiteX1" fmla="*/ 3172654 w 3172654"/>
              <a:gd name="connsiteY1" fmla="*/ 0 h 523220"/>
              <a:gd name="connsiteX2" fmla="*/ 3172654 w 3172654"/>
              <a:gd name="connsiteY2" fmla="*/ 523220 h 523220"/>
              <a:gd name="connsiteX3" fmla="*/ 0 w 3172654"/>
              <a:gd name="connsiteY3" fmla="*/ 523220 h 523220"/>
              <a:gd name="connsiteX4" fmla="*/ 0 w 3172654"/>
              <a:gd name="connsiteY4" fmla="*/ 0 h 523220"/>
              <a:gd name="connsiteX0" fmla="*/ 225083 w 3397737"/>
              <a:gd name="connsiteY0" fmla="*/ 0 h 649829"/>
              <a:gd name="connsiteX1" fmla="*/ 3397737 w 3397737"/>
              <a:gd name="connsiteY1" fmla="*/ 0 h 649829"/>
              <a:gd name="connsiteX2" fmla="*/ 3397737 w 3397737"/>
              <a:gd name="connsiteY2" fmla="*/ 523220 h 649829"/>
              <a:gd name="connsiteX3" fmla="*/ 0 w 3397737"/>
              <a:gd name="connsiteY3" fmla="*/ 649829 h 649829"/>
              <a:gd name="connsiteX4" fmla="*/ 225083 w 3397737"/>
              <a:gd name="connsiteY4" fmla="*/ 0 h 649829"/>
              <a:gd name="connsiteX0" fmla="*/ 211016 w 3397737"/>
              <a:gd name="connsiteY0" fmla="*/ 0 h 649829"/>
              <a:gd name="connsiteX1" fmla="*/ 3397737 w 3397737"/>
              <a:gd name="connsiteY1" fmla="*/ 0 h 649829"/>
              <a:gd name="connsiteX2" fmla="*/ 3397737 w 3397737"/>
              <a:gd name="connsiteY2" fmla="*/ 523220 h 649829"/>
              <a:gd name="connsiteX3" fmla="*/ 0 w 3397737"/>
              <a:gd name="connsiteY3" fmla="*/ 649829 h 649829"/>
              <a:gd name="connsiteX4" fmla="*/ 211016 w 3397737"/>
              <a:gd name="connsiteY4" fmla="*/ 0 h 649829"/>
              <a:gd name="connsiteX0" fmla="*/ 211016 w 3988580"/>
              <a:gd name="connsiteY0" fmla="*/ 0 h 649829"/>
              <a:gd name="connsiteX1" fmla="*/ 3397737 w 3988580"/>
              <a:gd name="connsiteY1" fmla="*/ 0 h 649829"/>
              <a:gd name="connsiteX2" fmla="*/ 3988580 w 3988580"/>
              <a:gd name="connsiteY2" fmla="*/ 579491 h 649829"/>
              <a:gd name="connsiteX3" fmla="*/ 0 w 3988580"/>
              <a:gd name="connsiteY3" fmla="*/ 649829 h 649829"/>
              <a:gd name="connsiteX4" fmla="*/ 211016 w 3988580"/>
              <a:gd name="connsiteY4" fmla="*/ 0 h 649829"/>
              <a:gd name="connsiteX0" fmla="*/ 211016 w 4495017"/>
              <a:gd name="connsiteY0" fmla="*/ 28135 h 677964"/>
              <a:gd name="connsiteX1" fmla="*/ 4495017 w 4495017"/>
              <a:gd name="connsiteY1" fmla="*/ 0 h 677964"/>
              <a:gd name="connsiteX2" fmla="*/ 3988580 w 4495017"/>
              <a:gd name="connsiteY2" fmla="*/ 607626 h 677964"/>
              <a:gd name="connsiteX3" fmla="*/ 0 w 4495017"/>
              <a:gd name="connsiteY3" fmla="*/ 677964 h 677964"/>
              <a:gd name="connsiteX4" fmla="*/ 211016 w 4495017"/>
              <a:gd name="connsiteY4" fmla="*/ 28135 h 677964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011260 w 4517697"/>
              <a:gd name="connsiteY2" fmla="*/ 607626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147340 w 4517697"/>
              <a:gd name="connsiteY2" fmla="*/ 721792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70721"/>
              <a:gd name="connsiteX1" fmla="*/ 4517697 w 4517697"/>
              <a:gd name="connsiteY1" fmla="*/ 0 h 770721"/>
              <a:gd name="connsiteX2" fmla="*/ 4260740 w 4517697"/>
              <a:gd name="connsiteY2" fmla="*/ 770721 h 770721"/>
              <a:gd name="connsiteX3" fmla="*/ 0 w 4517697"/>
              <a:gd name="connsiteY3" fmla="*/ 759512 h 770721"/>
              <a:gd name="connsiteX4" fmla="*/ 233696 w 4517697"/>
              <a:gd name="connsiteY4" fmla="*/ 28135 h 770721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260740 w 4517697"/>
              <a:gd name="connsiteY2" fmla="*/ 705483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340120 w 4517697"/>
              <a:gd name="connsiteY2" fmla="*/ 705484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653776"/>
              <a:gd name="connsiteY0" fmla="*/ 28135 h 759512"/>
              <a:gd name="connsiteX1" fmla="*/ 4653776 w 4653776"/>
              <a:gd name="connsiteY1" fmla="*/ 0 h 759512"/>
              <a:gd name="connsiteX2" fmla="*/ 4340120 w 4653776"/>
              <a:gd name="connsiteY2" fmla="*/ 705484 h 759512"/>
              <a:gd name="connsiteX3" fmla="*/ 0 w 4653776"/>
              <a:gd name="connsiteY3" fmla="*/ 759512 h 759512"/>
              <a:gd name="connsiteX4" fmla="*/ 233696 w 4653776"/>
              <a:gd name="connsiteY4" fmla="*/ 28135 h 759512"/>
              <a:gd name="connsiteX0" fmla="*/ 176997 w 4597077"/>
              <a:gd name="connsiteY0" fmla="*/ 28135 h 796054"/>
              <a:gd name="connsiteX1" fmla="*/ 4597077 w 4597077"/>
              <a:gd name="connsiteY1" fmla="*/ 0 h 796054"/>
              <a:gd name="connsiteX2" fmla="*/ 4283421 w 4597077"/>
              <a:gd name="connsiteY2" fmla="*/ 705484 h 796054"/>
              <a:gd name="connsiteX3" fmla="*/ 0 w 4597077"/>
              <a:gd name="connsiteY3" fmla="*/ 796054 h 796054"/>
              <a:gd name="connsiteX4" fmla="*/ 176997 w 4597077"/>
              <a:gd name="connsiteY4" fmla="*/ 28135 h 796054"/>
              <a:gd name="connsiteX0" fmla="*/ 154317 w 4574397"/>
              <a:gd name="connsiteY0" fmla="*/ 28135 h 796054"/>
              <a:gd name="connsiteX1" fmla="*/ 4574397 w 4574397"/>
              <a:gd name="connsiteY1" fmla="*/ 0 h 796054"/>
              <a:gd name="connsiteX2" fmla="*/ 4260741 w 4574397"/>
              <a:gd name="connsiteY2" fmla="*/ 705484 h 796054"/>
              <a:gd name="connsiteX3" fmla="*/ 0 w 4574397"/>
              <a:gd name="connsiteY3" fmla="*/ 796054 h 796054"/>
              <a:gd name="connsiteX4" fmla="*/ 154317 w 4574397"/>
              <a:gd name="connsiteY4" fmla="*/ 28135 h 796054"/>
              <a:gd name="connsiteX0" fmla="*/ 154317 w 4574397"/>
              <a:gd name="connsiteY0" fmla="*/ 28135 h 796054"/>
              <a:gd name="connsiteX1" fmla="*/ 4574397 w 4574397"/>
              <a:gd name="connsiteY1" fmla="*/ 0 h 796054"/>
              <a:gd name="connsiteX2" fmla="*/ 4408161 w 4574397"/>
              <a:gd name="connsiteY2" fmla="*/ 760298 h 796054"/>
              <a:gd name="connsiteX3" fmla="*/ 0 w 4574397"/>
              <a:gd name="connsiteY3" fmla="*/ 796054 h 796054"/>
              <a:gd name="connsiteX4" fmla="*/ 154317 w 4574397"/>
              <a:gd name="connsiteY4" fmla="*/ 28135 h 79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4397" h="796054">
                <a:moveTo>
                  <a:pt x="154317" y="28135"/>
                </a:moveTo>
                <a:lnTo>
                  <a:pt x="4574397" y="0"/>
                </a:lnTo>
                <a:lnTo>
                  <a:pt x="4408161" y="760298"/>
                </a:lnTo>
                <a:lnTo>
                  <a:pt x="0" y="796054"/>
                </a:lnTo>
                <a:lnTo>
                  <a:pt x="154317" y="28135"/>
                </a:lnTo>
                <a:close/>
              </a:path>
            </a:pathLst>
          </a:custGeom>
          <a:solidFill>
            <a:srgbClr val="1A75A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 信任</a:t>
            </a:r>
            <a:r>
              <a:rPr lang="en-US" altLang="zh-CN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让客户充分信任你</a:t>
            </a:r>
            <a:r>
              <a:rPr lang="en-US" altLang="zh-CN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】</a:t>
            </a:r>
            <a:endParaRPr lang="zh-CN" altLang="en-US" sz="32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84542" y="4911706"/>
            <a:ext cx="5674727" cy="584775"/>
          </a:xfrm>
          <a:custGeom>
            <a:avLst/>
            <a:gdLst>
              <a:gd name="connsiteX0" fmla="*/ 0 w 3172654"/>
              <a:gd name="connsiteY0" fmla="*/ 0 h 523220"/>
              <a:gd name="connsiteX1" fmla="*/ 3172654 w 3172654"/>
              <a:gd name="connsiteY1" fmla="*/ 0 h 523220"/>
              <a:gd name="connsiteX2" fmla="*/ 3172654 w 3172654"/>
              <a:gd name="connsiteY2" fmla="*/ 523220 h 523220"/>
              <a:gd name="connsiteX3" fmla="*/ 0 w 3172654"/>
              <a:gd name="connsiteY3" fmla="*/ 523220 h 523220"/>
              <a:gd name="connsiteX4" fmla="*/ 0 w 3172654"/>
              <a:gd name="connsiteY4" fmla="*/ 0 h 523220"/>
              <a:gd name="connsiteX0" fmla="*/ 225083 w 3397737"/>
              <a:gd name="connsiteY0" fmla="*/ 0 h 649829"/>
              <a:gd name="connsiteX1" fmla="*/ 3397737 w 3397737"/>
              <a:gd name="connsiteY1" fmla="*/ 0 h 649829"/>
              <a:gd name="connsiteX2" fmla="*/ 3397737 w 3397737"/>
              <a:gd name="connsiteY2" fmla="*/ 523220 h 649829"/>
              <a:gd name="connsiteX3" fmla="*/ 0 w 3397737"/>
              <a:gd name="connsiteY3" fmla="*/ 649829 h 649829"/>
              <a:gd name="connsiteX4" fmla="*/ 225083 w 3397737"/>
              <a:gd name="connsiteY4" fmla="*/ 0 h 649829"/>
              <a:gd name="connsiteX0" fmla="*/ 211016 w 3397737"/>
              <a:gd name="connsiteY0" fmla="*/ 0 h 649829"/>
              <a:gd name="connsiteX1" fmla="*/ 3397737 w 3397737"/>
              <a:gd name="connsiteY1" fmla="*/ 0 h 649829"/>
              <a:gd name="connsiteX2" fmla="*/ 3397737 w 3397737"/>
              <a:gd name="connsiteY2" fmla="*/ 523220 h 649829"/>
              <a:gd name="connsiteX3" fmla="*/ 0 w 3397737"/>
              <a:gd name="connsiteY3" fmla="*/ 649829 h 649829"/>
              <a:gd name="connsiteX4" fmla="*/ 211016 w 3397737"/>
              <a:gd name="connsiteY4" fmla="*/ 0 h 649829"/>
              <a:gd name="connsiteX0" fmla="*/ 211016 w 3988580"/>
              <a:gd name="connsiteY0" fmla="*/ 0 h 649829"/>
              <a:gd name="connsiteX1" fmla="*/ 3397737 w 3988580"/>
              <a:gd name="connsiteY1" fmla="*/ 0 h 649829"/>
              <a:gd name="connsiteX2" fmla="*/ 3988580 w 3988580"/>
              <a:gd name="connsiteY2" fmla="*/ 579491 h 649829"/>
              <a:gd name="connsiteX3" fmla="*/ 0 w 3988580"/>
              <a:gd name="connsiteY3" fmla="*/ 649829 h 649829"/>
              <a:gd name="connsiteX4" fmla="*/ 211016 w 3988580"/>
              <a:gd name="connsiteY4" fmla="*/ 0 h 649829"/>
              <a:gd name="connsiteX0" fmla="*/ 211016 w 4495017"/>
              <a:gd name="connsiteY0" fmla="*/ 28135 h 677964"/>
              <a:gd name="connsiteX1" fmla="*/ 4495017 w 4495017"/>
              <a:gd name="connsiteY1" fmla="*/ 0 h 677964"/>
              <a:gd name="connsiteX2" fmla="*/ 3988580 w 4495017"/>
              <a:gd name="connsiteY2" fmla="*/ 607626 h 677964"/>
              <a:gd name="connsiteX3" fmla="*/ 0 w 4495017"/>
              <a:gd name="connsiteY3" fmla="*/ 677964 h 677964"/>
              <a:gd name="connsiteX4" fmla="*/ 211016 w 4495017"/>
              <a:gd name="connsiteY4" fmla="*/ 28135 h 677964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011260 w 4517697"/>
              <a:gd name="connsiteY2" fmla="*/ 607626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147340 w 4517697"/>
              <a:gd name="connsiteY2" fmla="*/ 721792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70721"/>
              <a:gd name="connsiteX1" fmla="*/ 4517697 w 4517697"/>
              <a:gd name="connsiteY1" fmla="*/ 0 h 770721"/>
              <a:gd name="connsiteX2" fmla="*/ 4260740 w 4517697"/>
              <a:gd name="connsiteY2" fmla="*/ 770721 h 770721"/>
              <a:gd name="connsiteX3" fmla="*/ 0 w 4517697"/>
              <a:gd name="connsiteY3" fmla="*/ 759512 h 770721"/>
              <a:gd name="connsiteX4" fmla="*/ 233696 w 4517697"/>
              <a:gd name="connsiteY4" fmla="*/ 28135 h 770721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260740 w 4517697"/>
              <a:gd name="connsiteY2" fmla="*/ 705483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340120 w 4517697"/>
              <a:gd name="connsiteY2" fmla="*/ 705484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653776"/>
              <a:gd name="connsiteY0" fmla="*/ 28135 h 759512"/>
              <a:gd name="connsiteX1" fmla="*/ 4653776 w 4653776"/>
              <a:gd name="connsiteY1" fmla="*/ 0 h 759512"/>
              <a:gd name="connsiteX2" fmla="*/ 4340120 w 4653776"/>
              <a:gd name="connsiteY2" fmla="*/ 705484 h 759512"/>
              <a:gd name="connsiteX3" fmla="*/ 0 w 4653776"/>
              <a:gd name="connsiteY3" fmla="*/ 759512 h 759512"/>
              <a:gd name="connsiteX4" fmla="*/ 233696 w 4653776"/>
              <a:gd name="connsiteY4" fmla="*/ 28135 h 759512"/>
              <a:gd name="connsiteX0" fmla="*/ 176997 w 4597077"/>
              <a:gd name="connsiteY0" fmla="*/ 28135 h 796054"/>
              <a:gd name="connsiteX1" fmla="*/ 4597077 w 4597077"/>
              <a:gd name="connsiteY1" fmla="*/ 0 h 796054"/>
              <a:gd name="connsiteX2" fmla="*/ 4283421 w 4597077"/>
              <a:gd name="connsiteY2" fmla="*/ 705484 h 796054"/>
              <a:gd name="connsiteX3" fmla="*/ 0 w 4597077"/>
              <a:gd name="connsiteY3" fmla="*/ 796054 h 796054"/>
              <a:gd name="connsiteX4" fmla="*/ 176997 w 4597077"/>
              <a:gd name="connsiteY4" fmla="*/ 28135 h 796054"/>
              <a:gd name="connsiteX0" fmla="*/ 154317 w 4574397"/>
              <a:gd name="connsiteY0" fmla="*/ 28135 h 796054"/>
              <a:gd name="connsiteX1" fmla="*/ 4574397 w 4574397"/>
              <a:gd name="connsiteY1" fmla="*/ 0 h 796054"/>
              <a:gd name="connsiteX2" fmla="*/ 4260741 w 4574397"/>
              <a:gd name="connsiteY2" fmla="*/ 705484 h 796054"/>
              <a:gd name="connsiteX3" fmla="*/ 0 w 4574397"/>
              <a:gd name="connsiteY3" fmla="*/ 796054 h 796054"/>
              <a:gd name="connsiteX4" fmla="*/ 154317 w 4574397"/>
              <a:gd name="connsiteY4" fmla="*/ 28135 h 796054"/>
              <a:gd name="connsiteX0" fmla="*/ 154317 w 4574397"/>
              <a:gd name="connsiteY0" fmla="*/ 28135 h 796054"/>
              <a:gd name="connsiteX1" fmla="*/ 4574397 w 4574397"/>
              <a:gd name="connsiteY1" fmla="*/ 0 h 796054"/>
              <a:gd name="connsiteX2" fmla="*/ 4408161 w 4574397"/>
              <a:gd name="connsiteY2" fmla="*/ 760298 h 796054"/>
              <a:gd name="connsiteX3" fmla="*/ 0 w 4574397"/>
              <a:gd name="connsiteY3" fmla="*/ 796054 h 796054"/>
              <a:gd name="connsiteX4" fmla="*/ 154317 w 4574397"/>
              <a:gd name="connsiteY4" fmla="*/ 28135 h 79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4397" h="796054">
                <a:moveTo>
                  <a:pt x="154317" y="28135"/>
                </a:moveTo>
                <a:lnTo>
                  <a:pt x="4574397" y="0"/>
                </a:lnTo>
                <a:lnTo>
                  <a:pt x="4408161" y="760298"/>
                </a:lnTo>
                <a:lnTo>
                  <a:pt x="0" y="796054"/>
                </a:lnTo>
                <a:lnTo>
                  <a:pt x="154317" y="28135"/>
                </a:lnTo>
                <a:close/>
              </a:path>
            </a:pathLst>
          </a:custGeom>
          <a:solidFill>
            <a:srgbClr val="1A75A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 成交</a:t>
            </a:r>
            <a:r>
              <a:rPr lang="en-US" altLang="zh-CN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让客户为你埋单</a:t>
            </a:r>
            <a:r>
              <a:rPr lang="en-US" altLang="zh-CN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】</a:t>
            </a:r>
            <a:endParaRPr lang="zh-CN" altLang="en-US" sz="32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431323" y="5726267"/>
            <a:ext cx="5674727" cy="584775"/>
          </a:xfrm>
          <a:custGeom>
            <a:avLst/>
            <a:gdLst>
              <a:gd name="connsiteX0" fmla="*/ 0 w 3172654"/>
              <a:gd name="connsiteY0" fmla="*/ 0 h 523220"/>
              <a:gd name="connsiteX1" fmla="*/ 3172654 w 3172654"/>
              <a:gd name="connsiteY1" fmla="*/ 0 h 523220"/>
              <a:gd name="connsiteX2" fmla="*/ 3172654 w 3172654"/>
              <a:gd name="connsiteY2" fmla="*/ 523220 h 523220"/>
              <a:gd name="connsiteX3" fmla="*/ 0 w 3172654"/>
              <a:gd name="connsiteY3" fmla="*/ 523220 h 523220"/>
              <a:gd name="connsiteX4" fmla="*/ 0 w 3172654"/>
              <a:gd name="connsiteY4" fmla="*/ 0 h 523220"/>
              <a:gd name="connsiteX0" fmla="*/ 225083 w 3397737"/>
              <a:gd name="connsiteY0" fmla="*/ 0 h 649829"/>
              <a:gd name="connsiteX1" fmla="*/ 3397737 w 3397737"/>
              <a:gd name="connsiteY1" fmla="*/ 0 h 649829"/>
              <a:gd name="connsiteX2" fmla="*/ 3397737 w 3397737"/>
              <a:gd name="connsiteY2" fmla="*/ 523220 h 649829"/>
              <a:gd name="connsiteX3" fmla="*/ 0 w 3397737"/>
              <a:gd name="connsiteY3" fmla="*/ 649829 h 649829"/>
              <a:gd name="connsiteX4" fmla="*/ 225083 w 3397737"/>
              <a:gd name="connsiteY4" fmla="*/ 0 h 649829"/>
              <a:gd name="connsiteX0" fmla="*/ 211016 w 3397737"/>
              <a:gd name="connsiteY0" fmla="*/ 0 h 649829"/>
              <a:gd name="connsiteX1" fmla="*/ 3397737 w 3397737"/>
              <a:gd name="connsiteY1" fmla="*/ 0 h 649829"/>
              <a:gd name="connsiteX2" fmla="*/ 3397737 w 3397737"/>
              <a:gd name="connsiteY2" fmla="*/ 523220 h 649829"/>
              <a:gd name="connsiteX3" fmla="*/ 0 w 3397737"/>
              <a:gd name="connsiteY3" fmla="*/ 649829 h 649829"/>
              <a:gd name="connsiteX4" fmla="*/ 211016 w 3397737"/>
              <a:gd name="connsiteY4" fmla="*/ 0 h 649829"/>
              <a:gd name="connsiteX0" fmla="*/ 211016 w 3988580"/>
              <a:gd name="connsiteY0" fmla="*/ 0 h 649829"/>
              <a:gd name="connsiteX1" fmla="*/ 3397737 w 3988580"/>
              <a:gd name="connsiteY1" fmla="*/ 0 h 649829"/>
              <a:gd name="connsiteX2" fmla="*/ 3988580 w 3988580"/>
              <a:gd name="connsiteY2" fmla="*/ 579491 h 649829"/>
              <a:gd name="connsiteX3" fmla="*/ 0 w 3988580"/>
              <a:gd name="connsiteY3" fmla="*/ 649829 h 649829"/>
              <a:gd name="connsiteX4" fmla="*/ 211016 w 3988580"/>
              <a:gd name="connsiteY4" fmla="*/ 0 h 649829"/>
              <a:gd name="connsiteX0" fmla="*/ 211016 w 4495017"/>
              <a:gd name="connsiteY0" fmla="*/ 28135 h 677964"/>
              <a:gd name="connsiteX1" fmla="*/ 4495017 w 4495017"/>
              <a:gd name="connsiteY1" fmla="*/ 0 h 677964"/>
              <a:gd name="connsiteX2" fmla="*/ 3988580 w 4495017"/>
              <a:gd name="connsiteY2" fmla="*/ 607626 h 677964"/>
              <a:gd name="connsiteX3" fmla="*/ 0 w 4495017"/>
              <a:gd name="connsiteY3" fmla="*/ 677964 h 677964"/>
              <a:gd name="connsiteX4" fmla="*/ 211016 w 4495017"/>
              <a:gd name="connsiteY4" fmla="*/ 28135 h 677964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011260 w 4517697"/>
              <a:gd name="connsiteY2" fmla="*/ 607626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147340 w 4517697"/>
              <a:gd name="connsiteY2" fmla="*/ 721792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70721"/>
              <a:gd name="connsiteX1" fmla="*/ 4517697 w 4517697"/>
              <a:gd name="connsiteY1" fmla="*/ 0 h 770721"/>
              <a:gd name="connsiteX2" fmla="*/ 4260740 w 4517697"/>
              <a:gd name="connsiteY2" fmla="*/ 770721 h 770721"/>
              <a:gd name="connsiteX3" fmla="*/ 0 w 4517697"/>
              <a:gd name="connsiteY3" fmla="*/ 759512 h 770721"/>
              <a:gd name="connsiteX4" fmla="*/ 233696 w 4517697"/>
              <a:gd name="connsiteY4" fmla="*/ 28135 h 770721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260740 w 4517697"/>
              <a:gd name="connsiteY2" fmla="*/ 705483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517697"/>
              <a:gd name="connsiteY0" fmla="*/ 28135 h 759512"/>
              <a:gd name="connsiteX1" fmla="*/ 4517697 w 4517697"/>
              <a:gd name="connsiteY1" fmla="*/ 0 h 759512"/>
              <a:gd name="connsiteX2" fmla="*/ 4340120 w 4517697"/>
              <a:gd name="connsiteY2" fmla="*/ 705484 h 759512"/>
              <a:gd name="connsiteX3" fmla="*/ 0 w 4517697"/>
              <a:gd name="connsiteY3" fmla="*/ 759512 h 759512"/>
              <a:gd name="connsiteX4" fmla="*/ 233696 w 4517697"/>
              <a:gd name="connsiteY4" fmla="*/ 28135 h 759512"/>
              <a:gd name="connsiteX0" fmla="*/ 233696 w 4653776"/>
              <a:gd name="connsiteY0" fmla="*/ 28135 h 759512"/>
              <a:gd name="connsiteX1" fmla="*/ 4653776 w 4653776"/>
              <a:gd name="connsiteY1" fmla="*/ 0 h 759512"/>
              <a:gd name="connsiteX2" fmla="*/ 4340120 w 4653776"/>
              <a:gd name="connsiteY2" fmla="*/ 705484 h 759512"/>
              <a:gd name="connsiteX3" fmla="*/ 0 w 4653776"/>
              <a:gd name="connsiteY3" fmla="*/ 759512 h 759512"/>
              <a:gd name="connsiteX4" fmla="*/ 233696 w 4653776"/>
              <a:gd name="connsiteY4" fmla="*/ 28135 h 759512"/>
              <a:gd name="connsiteX0" fmla="*/ 176997 w 4597077"/>
              <a:gd name="connsiteY0" fmla="*/ 28135 h 796054"/>
              <a:gd name="connsiteX1" fmla="*/ 4597077 w 4597077"/>
              <a:gd name="connsiteY1" fmla="*/ 0 h 796054"/>
              <a:gd name="connsiteX2" fmla="*/ 4283421 w 4597077"/>
              <a:gd name="connsiteY2" fmla="*/ 705484 h 796054"/>
              <a:gd name="connsiteX3" fmla="*/ 0 w 4597077"/>
              <a:gd name="connsiteY3" fmla="*/ 796054 h 796054"/>
              <a:gd name="connsiteX4" fmla="*/ 176997 w 4597077"/>
              <a:gd name="connsiteY4" fmla="*/ 28135 h 796054"/>
              <a:gd name="connsiteX0" fmla="*/ 154317 w 4574397"/>
              <a:gd name="connsiteY0" fmla="*/ 28135 h 796054"/>
              <a:gd name="connsiteX1" fmla="*/ 4574397 w 4574397"/>
              <a:gd name="connsiteY1" fmla="*/ 0 h 796054"/>
              <a:gd name="connsiteX2" fmla="*/ 4260741 w 4574397"/>
              <a:gd name="connsiteY2" fmla="*/ 705484 h 796054"/>
              <a:gd name="connsiteX3" fmla="*/ 0 w 4574397"/>
              <a:gd name="connsiteY3" fmla="*/ 796054 h 796054"/>
              <a:gd name="connsiteX4" fmla="*/ 154317 w 4574397"/>
              <a:gd name="connsiteY4" fmla="*/ 28135 h 796054"/>
              <a:gd name="connsiteX0" fmla="*/ 154317 w 4574397"/>
              <a:gd name="connsiteY0" fmla="*/ 28135 h 796054"/>
              <a:gd name="connsiteX1" fmla="*/ 4574397 w 4574397"/>
              <a:gd name="connsiteY1" fmla="*/ 0 h 796054"/>
              <a:gd name="connsiteX2" fmla="*/ 4408161 w 4574397"/>
              <a:gd name="connsiteY2" fmla="*/ 760298 h 796054"/>
              <a:gd name="connsiteX3" fmla="*/ 0 w 4574397"/>
              <a:gd name="connsiteY3" fmla="*/ 796054 h 796054"/>
              <a:gd name="connsiteX4" fmla="*/ 154317 w 4574397"/>
              <a:gd name="connsiteY4" fmla="*/ 28135 h 79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4397" h="796054">
                <a:moveTo>
                  <a:pt x="154317" y="28135"/>
                </a:moveTo>
                <a:lnTo>
                  <a:pt x="4574397" y="0"/>
                </a:lnTo>
                <a:lnTo>
                  <a:pt x="4408161" y="760298"/>
                </a:lnTo>
                <a:lnTo>
                  <a:pt x="0" y="796054"/>
                </a:lnTo>
                <a:lnTo>
                  <a:pt x="154317" y="28135"/>
                </a:lnTo>
                <a:close/>
              </a:path>
            </a:pathLst>
          </a:custGeom>
          <a:solidFill>
            <a:srgbClr val="1A75A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 推荐</a:t>
            </a:r>
            <a:r>
              <a:rPr lang="en-US" altLang="zh-CN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让客户主动推荐你</a:t>
            </a:r>
            <a:r>
              <a:rPr lang="en-US" altLang="zh-CN" sz="32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】</a:t>
            </a:r>
            <a:endParaRPr lang="zh-CN" altLang="en-US" sz="32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946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21844" y="284716"/>
            <a:ext cx="977292" cy="939168"/>
            <a:chOff x="721844" y="664549"/>
            <a:chExt cx="699215" cy="671939"/>
          </a:xfrm>
        </p:grpSpPr>
        <p:sp>
          <p:nvSpPr>
            <p:cNvPr id="5" name="椭圆 4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Q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32401" y="540261"/>
            <a:ext cx="915219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迭代开发是什么东东？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H="1">
            <a:off x="10609088" y="1055068"/>
            <a:ext cx="977292" cy="939168"/>
            <a:chOff x="721844" y="664549"/>
            <a:chExt cx="699215" cy="671939"/>
          </a:xfrm>
        </p:grpSpPr>
        <p:sp>
          <p:nvSpPr>
            <p:cNvPr id="10" name="椭圆 9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436218" y="1310613"/>
            <a:ext cx="331241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一张图你就明白了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2235" y="2604272"/>
            <a:ext cx="10528221" cy="3830560"/>
            <a:chOff x="733414" y="2604272"/>
            <a:chExt cx="10528221" cy="383056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726014" y="4107766"/>
              <a:ext cx="9535621" cy="0"/>
            </a:xfrm>
            <a:prstGeom prst="line">
              <a:avLst/>
            </a:prstGeom>
            <a:ln w="50800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椭圆 2"/>
            <p:cNvSpPr/>
            <p:nvPr/>
          </p:nvSpPr>
          <p:spPr>
            <a:xfrm>
              <a:off x="2446564" y="3958603"/>
              <a:ext cx="268941" cy="26894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457073" y="3958603"/>
              <a:ext cx="268941" cy="26894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33414" y="2604272"/>
              <a:ext cx="171625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公</a:t>
              </a:r>
              <a:endParaRPr lang="en-US" altLang="zh-CN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元</a:t>
              </a:r>
              <a:endParaRPr lang="en-US" altLang="zh-CN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/>
              <a:r>
                <a:rPr lang="en-US" altLang="zh-CN" sz="2400" b="1" dirty="0" smtClean="0">
                  <a:solidFill>
                    <a:srgbClr val="1A75AE"/>
                  </a:solidFill>
                  <a:ea typeface="华康俪金黑W8" panose="020B0809000000000000" pitchFamily="49" charset="-122"/>
                </a:rPr>
                <a:t>2011</a:t>
              </a:r>
            </a:p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年</a:t>
              </a:r>
              <a:endParaRPr lang="zh-CN" altLang="en-US" sz="20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58900" y="3486533"/>
              <a:ext cx="171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1</a:t>
              </a:r>
              <a:r>
                <a:rPr lang="zh-CN" altLang="en-US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月</a:t>
              </a:r>
              <a:r>
                <a:rPr lang="en-US" altLang="zh-CN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21</a:t>
              </a:r>
              <a:r>
                <a:rPr lang="zh-CN" altLang="en-US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日  </a:t>
              </a:r>
              <a:endParaRPr lang="zh-CN" altLang="en-US" dirty="0">
                <a:solidFill>
                  <a:srgbClr val="1A75A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273257" y="4451287"/>
              <a:ext cx="615553" cy="19835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微信发布</a:t>
              </a:r>
              <a:endPara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589149" y="3958603"/>
              <a:ext cx="268941" cy="26894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888810" y="3486533"/>
              <a:ext cx="171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5</a:t>
              </a:r>
              <a:r>
                <a:rPr lang="zh-CN" altLang="en-US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月</a:t>
              </a:r>
              <a:r>
                <a:rPr lang="en-US" altLang="zh-CN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10</a:t>
              </a:r>
              <a:r>
                <a:rPr lang="zh-CN" altLang="en-US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日</a:t>
              </a:r>
              <a:endParaRPr lang="zh-CN" altLang="en-US" dirty="0">
                <a:solidFill>
                  <a:srgbClr val="1A75A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15842" y="4451287"/>
              <a:ext cx="615553" cy="19835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语音聊天</a:t>
              </a:r>
              <a:endPara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731734" y="3958603"/>
              <a:ext cx="268941" cy="26894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059531" y="3486533"/>
              <a:ext cx="171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10</a:t>
              </a:r>
              <a:r>
                <a:rPr lang="zh-CN" altLang="en-US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月</a:t>
              </a:r>
              <a:r>
                <a:rPr lang="en-US" altLang="zh-CN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1</a:t>
              </a:r>
              <a:r>
                <a:rPr lang="zh-CN" altLang="en-US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日</a:t>
              </a:r>
              <a:endParaRPr lang="zh-CN" altLang="en-US" dirty="0">
                <a:solidFill>
                  <a:srgbClr val="1A75A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558427" y="4451287"/>
              <a:ext cx="615553" cy="19835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摇一摇</a:t>
              </a:r>
              <a:endPara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80125" y="2604272"/>
              <a:ext cx="171625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公</a:t>
              </a:r>
              <a:endParaRPr lang="en-US" altLang="zh-CN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元</a:t>
              </a:r>
              <a:endParaRPr lang="en-US" altLang="zh-CN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/>
              <a:r>
                <a:rPr lang="en-US" altLang="zh-CN" sz="2400" b="1" dirty="0" smtClean="0">
                  <a:solidFill>
                    <a:srgbClr val="1A75AE"/>
                  </a:solidFill>
                  <a:ea typeface="华康俪金黑W8" panose="020B0809000000000000" pitchFamily="49" charset="-122"/>
                </a:rPr>
                <a:t>2012</a:t>
              </a:r>
            </a:p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年</a:t>
              </a:r>
              <a:endParaRPr lang="zh-CN" altLang="en-US" sz="20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803783" y="3958603"/>
              <a:ext cx="268941" cy="26894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623076" y="4451287"/>
              <a:ext cx="615553" cy="19835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朋友圈</a:t>
              </a:r>
              <a:endPara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800934" y="3958603"/>
              <a:ext cx="268941" cy="26894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072724" y="3486533"/>
              <a:ext cx="171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4</a:t>
              </a:r>
              <a:r>
                <a:rPr lang="zh-CN" altLang="en-US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月</a:t>
              </a:r>
              <a:r>
                <a:rPr lang="en-US" altLang="zh-CN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19</a:t>
              </a:r>
              <a:r>
                <a:rPr lang="zh-CN" altLang="en-US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日</a:t>
              </a:r>
              <a:endParaRPr lang="zh-CN" altLang="en-US" dirty="0">
                <a:solidFill>
                  <a:srgbClr val="1A75A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227788" y="2604272"/>
              <a:ext cx="171625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公</a:t>
              </a:r>
              <a:endParaRPr lang="en-US" altLang="zh-CN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元</a:t>
              </a:r>
              <a:endParaRPr lang="en-US" altLang="zh-CN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/>
              <a:r>
                <a:rPr lang="en-US" altLang="zh-CN" sz="2400" b="1" dirty="0" smtClean="0">
                  <a:solidFill>
                    <a:srgbClr val="1A75AE"/>
                  </a:solidFill>
                  <a:ea typeface="华康俪金黑W8" panose="020B0809000000000000" pitchFamily="49" charset="-122"/>
                </a:rPr>
                <a:t>2013</a:t>
              </a:r>
            </a:p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年</a:t>
              </a:r>
              <a:endParaRPr lang="zh-CN" altLang="en-US" sz="20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935859" y="3958603"/>
              <a:ext cx="268941" cy="26894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416473" y="3486533"/>
              <a:ext cx="171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8</a:t>
              </a:r>
              <a:r>
                <a:rPr lang="zh-CN" altLang="en-US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月</a:t>
              </a:r>
              <a:r>
                <a:rPr lang="en-US" altLang="zh-CN" dirty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5</a:t>
              </a:r>
              <a:r>
                <a:rPr lang="zh-CN" altLang="en-US" dirty="0" smtClean="0">
                  <a:solidFill>
                    <a:srgbClr val="1A75A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日</a:t>
              </a:r>
              <a:endParaRPr lang="zh-CN" altLang="en-US" dirty="0">
                <a:solidFill>
                  <a:srgbClr val="1A75A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094801" y="3958603"/>
              <a:ext cx="268941" cy="26894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921494" y="4451287"/>
              <a:ext cx="615553" cy="19835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微信支付</a:t>
              </a:r>
              <a:endPara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530696" y="2604272"/>
              <a:ext cx="171625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公</a:t>
              </a:r>
              <a:endParaRPr lang="en-US" altLang="zh-CN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元</a:t>
              </a:r>
              <a:endParaRPr lang="en-US" altLang="zh-CN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/>
              <a:r>
                <a:rPr lang="en-US" altLang="zh-CN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……</a:t>
              </a:r>
            </a:p>
            <a:p>
              <a:pPr algn="ctr"/>
              <a:r>
                <a:rPr lang="zh-CN" altLang="en-US" sz="20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年</a:t>
              </a:r>
              <a:endParaRPr lang="zh-CN" altLang="en-US" sz="20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0254354" y="3958603"/>
              <a:ext cx="268941" cy="268941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81047" y="4451287"/>
              <a:ext cx="615553" cy="19835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……</a:t>
              </a:r>
              <a:endPara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802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0" y="890781"/>
            <a:ext cx="12192000" cy="0"/>
          </a:xfrm>
          <a:prstGeom prst="line">
            <a:avLst/>
          </a:prstGeom>
          <a:ln w="4127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387955" y="233731"/>
            <a:ext cx="747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“管”住自己</a:t>
            </a:r>
            <a:endParaRPr lang="zh-CN" altLang="en-US" sz="32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7" name="五边形 36"/>
          <p:cNvSpPr/>
          <p:nvPr/>
        </p:nvSpPr>
        <p:spPr>
          <a:xfrm>
            <a:off x="2357284" y="249028"/>
            <a:ext cx="1030671" cy="559601"/>
          </a:xfrm>
          <a:prstGeom prst="homePlat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a typeface="华康俪金黑W8" pitchFamily="49" charset="-122"/>
              </a:rPr>
              <a:t>4</a:t>
            </a:r>
            <a:endParaRPr lang="zh-CN" altLang="en-US" sz="3600" dirty="0">
              <a:solidFill>
                <a:schemeClr val="bg1"/>
              </a:solidFill>
              <a:ea typeface="华康俪金黑W8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36664" y="1677938"/>
            <a:ext cx="543727" cy="557464"/>
            <a:chOff x="2157992" y="2206283"/>
            <a:chExt cx="1113692" cy="1141828"/>
          </a:xfrm>
        </p:grpSpPr>
        <p:sp>
          <p:nvSpPr>
            <p:cNvPr id="48" name="矩形 47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894433" y="1677938"/>
            <a:ext cx="747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将任务有序分解到不能</a:t>
            </a:r>
            <a:r>
              <a: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再分（</a:t>
            </a:r>
            <a:r>
              <a:rPr lang="en-US" altLang="zh-CN" sz="3200" b="1" dirty="0">
                <a:solidFill>
                  <a:srgbClr val="1A75AE"/>
                </a:solidFill>
                <a:ea typeface="华康俪金黑W8" panose="020B0809000000000000" pitchFamily="49" charset="-122"/>
              </a:rPr>
              <a:t>T</a:t>
            </a:r>
            <a:r>
              <a: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）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894433" y="2716552"/>
            <a:ext cx="4872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珍惜时间，找到人生支点（</a:t>
            </a:r>
            <a:r>
              <a:rPr lang="en-US" altLang="zh-CN" sz="3200" b="1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R</a:t>
            </a:r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）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036664" y="2716552"/>
            <a:ext cx="543727" cy="557464"/>
            <a:chOff x="2157992" y="2206283"/>
            <a:chExt cx="1113692" cy="1141828"/>
          </a:xfrm>
        </p:grpSpPr>
        <p:sp>
          <p:nvSpPr>
            <p:cNvPr id="61" name="矩形 60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36664" y="3755166"/>
            <a:ext cx="543727" cy="557464"/>
            <a:chOff x="2157992" y="2206283"/>
            <a:chExt cx="1113692" cy="1141828"/>
          </a:xfrm>
        </p:grpSpPr>
        <p:sp>
          <p:nvSpPr>
            <p:cNvPr id="64" name="矩形 63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894433" y="3755166"/>
            <a:ext cx="4828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对自己狠一点，不留遗憾（</a:t>
            </a:r>
            <a:r>
              <a:rPr lang="en-US" altLang="zh-CN" sz="3200" b="1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M</a:t>
            </a:r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）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8113826" y="2603710"/>
            <a:ext cx="1958223" cy="1688123"/>
          </a:xfrm>
          <a:prstGeom prst="triangle">
            <a:avLst/>
          </a:prstGeom>
          <a:solidFill>
            <a:srgbClr val="1A75AE"/>
          </a:solidFill>
          <a:ln w="12700"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任务</a:t>
            </a:r>
            <a:endParaRPr lang="en-US" altLang="zh-CN" sz="2400" dirty="0" smtClean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/>
            <a:r>
              <a:rPr lang="en-US" altLang="zh-CN" sz="3600" b="1" dirty="0">
                <a:ea typeface="华康俪金黑W8" panose="020B0809000000000000" pitchFamily="49" charset="-122"/>
              </a:rPr>
              <a:t>T</a:t>
            </a:r>
            <a:endParaRPr lang="zh-CN" altLang="en-US" sz="3600" b="1" dirty="0">
              <a:ea typeface="华康俪金黑W8" panose="020B0809000000000000" pitchFamily="49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7134714" y="4278386"/>
            <a:ext cx="1958223" cy="1688123"/>
          </a:xfrm>
          <a:prstGeom prst="triangle">
            <a:avLst/>
          </a:prstGeom>
          <a:solidFill>
            <a:srgbClr val="1A75AE"/>
          </a:solidFill>
          <a:ln w="12700"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心智</a:t>
            </a:r>
            <a:endParaRPr lang="en-US" altLang="zh-CN" sz="24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/>
            <a:r>
              <a:rPr lang="en-US" altLang="zh-CN" sz="3600" b="1" dirty="0">
                <a:ea typeface="华康俪金黑W8" panose="020B0809000000000000" pitchFamily="49" charset="-122"/>
              </a:rPr>
              <a:t>M</a:t>
            </a:r>
            <a:endParaRPr lang="zh-CN" altLang="en-US" sz="3600" b="1" dirty="0">
              <a:ea typeface="华康俪金黑W8" panose="020B0809000000000000" pitchFamily="49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flipV="1">
            <a:off x="8113825" y="4294261"/>
            <a:ext cx="1958223" cy="1688123"/>
          </a:xfrm>
          <a:prstGeom prst="triangle">
            <a:avLst/>
          </a:prstGeom>
          <a:solidFill>
            <a:srgbClr val="1A75AE"/>
          </a:solidFill>
          <a:ln w="12700"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/>
          <a:lstStyle/>
          <a:p>
            <a:pPr algn="ctr"/>
            <a:endParaRPr lang="zh-CN" altLang="en-US" dirty="0"/>
          </a:p>
        </p:txBody>
      </p:sp>
      <p:sp>
        <p:nvSpPr>
          <p:cNvPr id="21" name="等腰三角形 20"/>
          <p:cNvSpPr/>
          <p:nvPr/>
        </p:nvSpPr>
        <p:spPr>
          <a:xfrm>
            <a:off x="9092936" y="4275849"/>
            <a:ext cx="1958223" cy="1688123"/>
          </a:xfrm>
          <a:prstGeom prst="triangle">
            <a:avLst/>
          </a:prstGeom>
          <a:solidFill>
            <a:srgbClr val="1A75AE"/>
          </a:solidFill>
          <a:ln w="12700"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资源</a:t>
            </a:r>
            <a:endParaRPr lang="en-US" altLang="zh-CN" sz="24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/>
            <a:r>
              <a:rPr lang="en-US" altLang="zh-CN" sz="3600" b="1" dirty="0">
                <a:ea typeface="华康俪金黑W8" panose="020B0809000000000000" pitchFamily="49" charset="-122"/>
              </a:rPr>
              <a:t>R</a:t>
            </a:r>
            <a:endParaRPr lang="zh-CN" altLang="en-US" sz="3600" b="1" dirty="0">
              <a:ea typeface="华康俪金黑W8" panose="020B0809000000000000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08580" y="4472795"/>
            <a:ext cx="1368709" cy="83099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lt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自我</a:t>
            </a:r>
            <a:endParaRPr lang="en-US" altLang="zh-CN" sz="2400" dirty="0">
              <a:solidFill>
                <a:schemeClr val="lt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/>
            <a:r>
              <a:rPr lang="zh-CN" altLang="en-US" sz="2400" dirty="0">
                <a:solidFill>
                  <a:schemeClr val="lt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管理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0" y="-50866"/>
            <a:ext cx="902286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0" y="890781"/>
            <a:ext cx="12192000" cy="0"/>
          </a:xfrm>
          <a:prstGeom prst="line">
            <a:avLst/>
          </a:prstGeom>
          <a:ln w="4127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387955" y="233731"/>
            <a:ext cx="747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让</a:t>
            </a:r>
            <a:r>
              <a:rPr lang="zh-CN" altLang="en-US" sz="32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“逆商”飞一会儿</a:t>
            </a:r>
            <a:endParaRPr lang="zh-CN" altLang="en-US" sz="32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7" name="五边形 36"/>
          <p:cNvSpPr/>
          <p:nvPr/>
        </p:nvSpPr>
        <p:spPr>
          <a:xfrm>
            <a:off x="2357284" y="249028"/>
            <a:ext cx="1030671" cy="559601"/>
          </a:xfrm>
          <a:prstGeom prst="homePlat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a typeface="华康俪金黑W8" pitchFamily="49" charset="-122"/>
              </a:rPr>
              <a:t>5</a:t>
            </a:r>
            <a:endParaRPr lang="zh-CN" altLang="en-US" sz="3600" dirty="0">
              <a:solidFill>
                <a:schemeClr val="bg1"/>
              </a:solidFill>
              <a:ea typeface="华康俪金黑W8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36664" y="1677938"/>
            <a:ext cx="543727" cy="557464"/>
            <a:chOff x="2157992" y="2206283"/>
            <a:chExt cx="1113692" cy="1141828"/>
          </a:xfrm>
        </p:grpSpPr>
        <p:sp>
          <p:nvSpPr>
            <p:cNvPr id="48" name="矩形 47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894433" y="1677938"/>
            <a:ext cx="7473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调整情绪，别让负面情绪包围你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894433" y="2716552"/>
            <a:ext cx="4872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穿一</a:t>
            </a:r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件“小熊</a:t>
            </a:r>
            <a:r>
              <a:rPr lang="en-US" altLang="zh-CN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T</a:t>
            </a:r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恤”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036664" y="2716552"/>
            <a:ext cx="543727" cy="557464"/>
            <a:chOff x="2157992" y="2206283"/>
            <a:chExt cx="1113692" cy="1141828"/>
          </a:xfrm>
        </p:grpSpPr>
        <p:sp>
          <p:nvSpPr>
            <p:cNvPr id="61" name="矩形 60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36664" y="3755166"/>
            <a:ext cx="543727" cy="557464"/>
            <a:chOff x="2157992" y="2206283"/>
            <a:chExt cx="1113692" cy="1141828"/>
          </a:xfrm>
        </p:grpSpPr>
        <p:sp>
          <p:nvSpPr>
            <p:cNvPr id="64" name="矩形 63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894433" y="3755166"/>
            <a:ext cx="4828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与烦恼和平共处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36664" y="4793780"/>
            <a:ext cx="543727" cy="557464"/>
            <a:chOff x="2157992" y="2206283"/>
            <a:chExt cx="1113692" cy="1141828"/>
          </a:xfrm>
        </p:grpSpPr>
        <p:sp>
          <p:nvSpPr>
            <p:cNvPr id="19" name="矩形 18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894433" y="4793780"/>
            <a:ext cx="4828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好工作是熬出来的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189" y="2316017"/>
            <a:ext cx="3651821" cy="39932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64" y="-45606"/>
            <a:ext cx="902286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24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0" y="890781"/>
            <a:ext cx="12192000" cy="0"/>
          </a:xfrm>
          <a:prstGeom prst="line">
            <a:avLst/>
          </a:prstGeom>
          <a:ln w="4127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387955" y="233731"/>
            <a:ext cx="747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让自己“慢”下来</a:t>
            </a:r>
            <a:endParaRPr lang="zh-CN" altLang="en-US" sz="32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7" name="五边形 36"/>
          <p:cNvSpPr/>
          <p:nvPr/>
        </p:nvSpPr>
        <p:spPr>
          <a:xfrm>
            <a:off x="2357284" y="249028"/>
            <a:ext cx="1030671" cy="559601"/>
          </a:xfrm>
          <a:prstGeom prst="homePlat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a typeface="华康俪金黑W8" pitchFamily="49" charset="-122"/>
              </a:rPr>
              <a:t>6</a:t>
            </a:r>
            <a:endParaRPr lang="zh-CN" altLang="en-US" sz="3600" dirty="0">
              <a:solidFill>
                <a:schemeClr val="bg1"/>
              </a:solidFill>
              <a:ea typeface="华康俪金黑W8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36664" y="1677938"/>
            <a:ext cx="543727" cy="557464"/>
            <a:chOff x="2157992" y="2206283"/>
            <a:chExt cx="1113692" cy="1141828"/>
          </a:xfrm>
        </p:grpSpPr>
        <p:sp>
          <p:nvSpPr>
            <p:cNvPr id="48" name="矩形 47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894433" y="1677938"/>
            <a:ext cx="7473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放弃不一定意味着失败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894433" y="2716552"/>
            <a:ext cx="4872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做你喜欢的，坚持就是享受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036664" y="2716552"/>
            <a:ext cx="543727" cy="557464"/>
            <a:chOff x="2157992" y="2206283"/>
            <a:chExt cx="1113692" cy="1141828"/>
          </a:xfrm>
        </p:grpSpPr>
        <p:sp>
          <p:nvSpPr>
            <p:cNvPr id="61" name="矩形 60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36664" y="3755166"/>
            <a:ext cx="543727" cy="557464"/>
            <a:chOff x="2157992" y="2206283"/>
            <a:chExt cx="1113692" cy="1141828"/>
          </a:xfrm>
        </p:grpSpPr>
        <p:sp>
          <p:nvSpPr>
            <p:cNvPr id="64" name="矩形 63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894433" y="3755166"/>
            <a:ext cx="4828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慢下来你会拥有更多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36664" y="4793780"/>
            <a:ext cx="543727" cy="557464"/>
            <a:chOff x="2157992" y="2206283"/>
            <a:chExt cx="1113692" cy="1141828"/>
          </a:xfrm>
        </p:grpSpPr>
        <p:sp>
          <p:nvSpPr>
            <p:cNvPr id="19" name="矩形 18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894433" y="4793780"/>
            <a:ext cx="4828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慢下来反而更快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109" y="1196788"/>
            <a:ext cx="4510874" cy="53893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0" y="-13447"/>
            <a:ext cx="902286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1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0" y="890781"/>
            <a:ext cx="12192000" cy="0"/>
          </a:xfrm>
          <a:prstGeom prst="line">
            <a:avLst/>
          </a:prstGeom>
          <a:ln w="4127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177725" y="233731"/>
            <a:ext cx="747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三个疗程要牢记</a:t>
            </a:r>
            <a:endParaRPr lang="zh-CN" altLang="en-US" sz="32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36664" y="1781563"/>
            <a:ext cx="4735434" cy="1706859"/>
            <a:chOff x="1325383" y="1879813"/>
            <a:chExt cx="4735434" cy="1706859"/>
          </a:xfrm>
        </p:grpSpPr>
        <p:grpSp>
          <p:nvGrpSpPr>
            <p:cNvPr id="6" name="组合 5"/>
            <p:cNvGrpSpPr/>
            <p:nvPr/>
          </p:nvGrpSpPr>
          <p:grpSpPr>
            <a:xfrm>
              <a:off x="1325383" y="1879813"/>
              <a:ext cx="1706859" cy="1706859"/>
              <a:chOff x="2057400" y="2380129"/>
              <a:chExt cx="2272553" cy="2272553"/>
            </a:xfrm>
          </p:grpSpPr>
          <p:sp>
            <p:nvSpPr>
              <p:cNvPr id="22" name="椭圆 21"/>
              <p:cNvSpPr/>
              <p:nvPr/>
            </p:nvSpPr>
            <p:spPr>
              <a:xfrm rot="20637005">
                <a:off x="2057400" y="2380129"/>
                <a:ext cx="2272553" cy="2272553"/>
              </a:xfrm>
              <a:prstGeom prst="ellipse">
                <a:avLst/>
              </a:prstGeom>
              <a:solidFill>
                <a:srgbClr val="1A75A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600" dirty="0" smtClean="0"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喜欢</a:t>
                </a:r>
                <a:endParaRPr lang="zh-CN" altLang="en-US" sz="3600" dirty="0">
                  <a:latin typeface="华康俪金黑W8" panose="020B0809000000000000" pitchFamily="49" charset="-122"/>
                  <a:ea typeface="华康俪金黑W8" panose="020B0809000000000000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214283" y="2523564"/>
                <a:ext cx="1967752" cy="1981202"/>
              </a:xfrm>
              <a:prstGeom prst="ellipse">
                <a:avLst/>
              </a:prstGeom>
              <a:noFill/>
              <a:ln w="508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 flipV="1">
              <a:off x="2357284" y="2752701"/>
              <a:ext cx="3199993" cy="786554"/>
            </a:xfrm>
            <a:prstGeom prst="line">
              <a:avLst/>
            </a:prstGeom>
            <a:ln w="41275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 rot="20753860">
              <a:off x="3387955" y="2355532"/>
              <a:ext cx="2672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做你喜欢的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27598" y="3267080"/>
            <a:ext cx="5009091" cy="1706400"/>
            <a:chOff x="3616317" y="3335061"/>
            <a:chExt cx="5009091" cy="1706400"/>
          </a:xfrm>
        </p:grpSpPr>
        <p:grpSp>
          <p:nvGrpSpPr>
            <p:cNvPr id="7" name="组合 6"/>
            <p:cNvGrpSpPr/>
            <p:nvPr/>
          </p:nvGrpSpPr>
          <p:grpSpPr>
            <a:xfrm>
              <a:off x="3616317" y="3335061"/>
              <a:ext cx="1706400" cy="1706400"/>
              <a:chOff x="4995203" y="2180837"/>
              <a:chExt cx="2272553" cy="2272553"/>
            </a:xfrm>
          </p:grpSpPr>
          <p:sp>
            <p:nvSpPr>
              <p:cNvPr id="24" name="椭圆 23"/>
              <p:cNvSpPr/>
              <p:nvPr/>
            </p:nvSpPr>
            <p:spPr>
              <a:xfrm rot="20637005">
                <a:off x="4995203" y="2180837"/>
                <a:ext cx="2272553" cy="2272553"/>
              </a:xfrm>
              <a:prstGeom prst="ellipse">
                <a:avLst/>
              </a:prstGeom>
              <a:solidFill>
                <a:srgbClr val="1A75A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600" dirty="0"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价值</a:t>
                </a: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152086" y="2324272"/>
                <a:ext cx="1967752" cy="1981202"/>
              </a:xfrm>
              <a:prstGeom prst="ellipse">
                <a:avLst/>
              </a:prstGeom>
              <a:noFill/>
              <a:ln w="508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 flipV="1">
              <a:off x="4724386" y="4186579"/>
              <a:ext cx="3199993" cy="786554"/>
            </a:xfrm>
            <a:prstGeom prst="line">
              <a:avLst/>
            </a:prstGeom>
            <a:ln w="41275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 rot="20753860">
              <a:off x="5952546" y="3745732"/>
              <a:ext cx="2672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找到价值</a:t>
              </a:r>
              <a:endPara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795564" y="4752138"/>
            <a:ext cx="5121626" cy="1706400"/>
            <a:chOff x="6084283" y="4850388"/>
            <a:chExt cx="5121626" cy="1706400"/>
          </a:xfrm>
        </p:grpSpPr>
        <p:grpSp>
          <p:nvGrpSpPr>
            <p:cNvPr id="40" name="组合 39"/>
            <p:cNvGrpSpPr/>
            <p:nvPr/>
          </p:nvGrpSpPr>
          <p:grpSpPr>
            <a:xfrm>
              <a:off x="6084283" y="4850388"/>
              <a:ext cx="1706400" cy="1706400"/>
              <a:chOff x="4995203" y="2180837"/>
              <a:chExt cx="2272553" cy="2272553"/>
            </a:xfrm>
          </p:grpSpPr>
          <p:sp>
            <p:nvSpPr>
              <p:cNvPr id="41" name="椭圆 40"/>
              <p:cNvSpPr/>
              <p:nvPr/>
            </p:nvSpPr>
            <p:spPr>
              <a:xfrm rot="20637005">
                <a:off x="4995203" y="2180837"/>
                <a:ext cx="2272553" cy="2272553"/>
              </a:xfrm>
              <a:prstGeom prst="ellipse">
                <a:avLst/>
              </a:prstGeom>
              <a:solidFill>
                <a:srgbClr val="1A75A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600" dirty="0">
                    <a:latin typeface="华康俪金黑W8" panose="020B0809000000000000" pitchFamily="49" charset="-122"/>
                    <a:ea typeface="华康俪金黑W8" panose="020B0809000000000000" pitchFamily="49" charset="-122"/>
                  </a:rPr>
                  <a:t>极致</a:t>
                </a: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152086" y="2324272"/>
                <a:ext cx="1967752" cy="1981202"/>
              </a:xfrm>
              <a:prstGeom prst="ellipse">
                <a:avLst/>
              </a:prstGeom>
              <a:noFill/>
              <a:ln w="508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cxnSp>
          <p:nvCxnSpPr>
            <p:cNvPr id="43" name="直接连接符 42"/>
            <p:cNvCxnSpPr/>
            <p:nvPr/>
          </p:nvCxnSpPr>
          <p:spPr>
            <a:xfrm flipV="1">
              <a:off x="7192352" y="5701906"/>
              <a:ext cx="3199993" cy="786554"/>
            </a:xfrm>
            <a:prstGeom prst="line">
              <a:avLst/>
            </a:prstGeom>
            <a:ln w="41275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 rot="20753860">
              <a:off x="8533047" y="5246991"/>
              <a:ext cx="2672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做到极致</a:t>
              </a:r>
              <a:endPara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719152" y="1605212"/>
            <a:ext cx="543727" cy="557464"/>
            <a:chOff x="2157992" y="2206283"/>
            <a:chExt cx="1113692" cy="1141828"/>
          </a:xfrm>
        </p:grpSpPr>
        <p:sp>
          <p:nvSpPr>
            <p:cNvPr id="57" name="矩形 56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8620105" y="1605212"/>
            <a:ext cx="2967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谨遵医嘱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719152" y="2582448"/>
            <a:ext cx="543727" cy="557464"/>
            <a:chOff x="2157992" y="2206283"/>
            <a:chExt cx="1113692" cy="1141828"/>
          </a:xfrm>
        </p:grpSpPr>
        <p:sp>
          <p:nvSpPr>
            <p:cNvPr id="69" name="矩形 68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8620105" y="2582448"/>
            <a:ext cx="2967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按疗程服用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2" name="直角三角形 31"/>
          <p:cNvSpPr/>
          <p:nvPr/>
        </p:nvSpPr>
        <p:spPr>
          <a:xfrm rot="16200000" flipH="1">
            <a:off x="737517" y="884194"/>
            <a:ext cx="306007" cy="292288"/>
          </a:xfrm>
          <a:prstGeom prst="rtTriangle">
            <a:avLst/>
          </a:prstGeom>
          <a:solidFill>
            <a:srgbClr val="1A75A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33" name="直角三角形 32"/>
          <p:cNvSpPr/>
          <p:nvPr/>
        </p:nvSpPr>
        <p:spPr>
          <a:xfrm rot="10800000" flipH="1">
            <a:off x="1933772" y="890781"/>
            <a:ext cx="306007" cy="292288"/>
          </a:xfrm>
          <a:prstGeom prst="rtTriangle">
            <a:avLst/>
          </a:prstGeom>
          <a:solidFill>
            <a:srgbClr val="1A75A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85" y="-47041"/>
            <a:ext cx="902286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3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0" y="890781"/>
            <a:ext cx="12192000" cy="0"/>
          </a:xfrm>
          <a:prstGeom prst="line">
            <a:avLst/>
          </a:prstGeom>
          <a:ln w="4127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191172" y="233731"/>
            <a:ext cx="747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用药指南要细看</a:t>
            </a:r>
            <a:endParaRPr lang="zh-CN" altLang="en-US" sz="32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6664" y="1699410"/>
            <a:ext cx="2577152" cy="523220"/>
          </a:xfrm>
          <a:prstGeom prst="rect">
            <a:avLst/>
          </a:prstGeom>
          <a:solidFill>
            <a:srgbClr val="1A75AE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成    分</a:t>
            </a:r>
            <a:endParaRPr lang="zh-CN" altLang="en-US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29817" y="1709287"/>
            <a:ext cx="721997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生涯平衡单、成就事件、钉子法则、营销漏斗等。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6664" y="2508038"/>
            <a:ext cx="2577152" cy="523220"/>
          </a:xfrm>
          <a:prstGeom prst="rect">
            <a:avLst/>
          </a:prstGeom>
          <a:solidFill>
            <a:srgbClr val="1A75AE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适应人群</a:t>
            </a:r>
            <a:endParaRPr lang="zh-CN" altLang="en-US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76029" y="4130050"/>
            <a:ext cx="680184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u="sng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1.</a:t>
            </a:r>
            <a:endParaRPr lang="zh-CN" altLang="en-US" sz="2800" u="sng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29817" y="2538815"/>
            <a:ext cx="799014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大学生、刚入职的以及有思想、想改变、有追求的年轻人。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6664" y="3319044"/>
            <a:ext cx="2577152" cy="523220"/>
          </a:xfrm>
          <a:prstGeom prst="rect">
            <a:avLst/>
          </a:prstGeom>
          <a:solidFill>
            <a:srgbClr val="1A75AE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适 应 症</a:t>
            </a:r>
            <a:endParaRPr lang="zh-CN" altLang="en-US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29817" y="3349821"/>
            <a:ext cx="799014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迷茫、焦虑、困惑。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36664" y="4130050"/>
            <a:ext cx="2577152" cy="523220"/>
          </a:xfrm>
          <a:prstGeom prst="rect">
            <a:avLst/>
          </a:prstGeom>
          <a:solidFill>
            <a:srgbClr val="1A75AE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使用方法</a:t>
            </a:r>
            <a:endParaRPr lang="zh-CN" altLang="en-US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60120" y="4120486"/>
            <a:ext cx="552933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找到自己喜欢并且擅长的。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76029" y="4738309"/>
            <a:ext cx="680184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u="sng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2.</a:t>
            </a:r>
            <a:endParaRPr lang="zh-CN" altLang="en-US" sz="2800" u="sng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60120" y="4728745"/>
            <a:ext cx="552933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死磕自己，做到极致。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76029" y="5346568"/>
            <a:ext cx="680184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u="sng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3.</a:t>
            </a:r>
            <a:endParaRPr lang="zh-CN" altLang="en-US" sz="2800" u="sng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60120" y="5337004"/>
            <a:ext cx="552933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记得按时吃药，马上行动。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0" name="直角三角形 19"/>
          <p:cNvSpPr/>
          <p:nvPr/>
        </p:nvSpPr>
        <p:spPr>
          <a:xfrm rot="16200000" flipH="1">
            <a:off x="737517" y="897641"/>
            <a:ext cx="306007" cy="292288"/>
          </a:xfrm>
          <a:prstGeom prst="rtTriangle">
            <a:avLst/>
          </a:prstGeom>
          <a:solidFill>
            <a:srgbClr val="1A75A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rot="10800000" flipH="1">
            <a:off x="1933772" y="890781"/>
            <a:ext cx="306007" cy="292288"/>
          </a:xfrm>
          <a:prstGeom prst="rtTriangle">
            <a:avLst/>
          </a:prstGeom>
          <a:solidFill>
            <a:srgbClr val="1A75A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86" y="-13447"/>
            <a:ext cx="902286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72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43606" y="2619749"/>
            <a:ext cx="2496277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67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谢谢观赏</a:t>
            </a:r>
          </a:p>
        </p:txBody>
      </p:sp>
      <p:sp>
        <p:nvSpPr>
          <p:cNvPr id="11" name="矩形 10"/>
          <p:cNvSpPr/>
          <p:nvPr/>
        </p:nvSpPr>
        <p:spPr>
          <a:xfrm>
            <a:off x="2735627" y="3561741"/>
            <a:ext cx="3648405" cy="697627"/>
          </a:xfrm>
          <a:prstGeom prst="rect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6805" y="3595470"/>
            <a:ext cx="3637227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设计：</a:t>
            </a:r>
            <a:r>
              <a:rPr lang="en-US" altLang="zh-CN" sz="3733" dirty="0">
                <a:solidFill>
                  <a:schemeClr val="bg1"/>
                </a:solidFill>
                <a:ea typeface="华康俪金黑W8" panose="020B0809000000000000" pitchFamily="49" charset="-122"/>
              </a:rPr>
              <a:t>@</a:t>
            </a:r>
            <a:r>
              <a:rPr lang="zh-CN" altLang="en-US" sz="3733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木爱橘</a:t>
            </a:r>
          </a:p>
        </p:txBody>
      </p:sp>
      <p:sp>
        <p:nvSpPr>
          <p:cNvPr id="13" name="矩形 12"/>
          <p:cNvSpPr/>
          <p:nvPr/>
        </p:nvSpPr>
        <p:spPr>
          <a:xfrm>
            <a:off x="6620915" y="2660915"/>
            <a:ext cx="5571084" cy="1598453"/>
          </a:xfrm>
          <a:prstGeom prst="rect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60352" y="2701951"/>
            <a:ext cx="5531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爱</a:t>
            </a:r>
            <a:r>
              <a:rPr lang="en-US" altLang="zh-CN" sz="4400" b="1" dirty="0">
                <a:solidFill>
                  <a:schemeClr val="bg1"/>
                </a:solidFill>
                <a:ea typeface="华康俪金黑W8" panose="020B0809000000000000" pitchFamily="49" charset="-122"/>
              </a:rPr>
              <a:t>PPT</a:t>
            </a:r>
            <a:r>
              <a:rPr lang="en-US" altLang="zh-CN" sz="3733" b="1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 </a:t>
            </a:r>
            <a:r>
              <a:rPr lang="zh-CN" altLang="en-US" sz="3733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爱</a:t>
            </a:r>
            <a:r>
              <a:rPr lang="zh-CN" altLang="en-US" sz="3733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摄影 </a:t>
            </a:r>
            <a:r>
              <a:rPr lang="zh-CN" altLang="en-US" sz="3733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爱</a:t>
            </a:r>
            <a:r>
              <a:rPr lang="zh-CN" altLang="en-US" sz="3733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吹牛逼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60352" y="3561742"/>
            <a:ext cx="5531648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我是老董  我为自己代盐</a:t>
            </a:r>
          </a:p>
        </p:txBody>
      </p:sp>
      <p:pic>
        <p:nvPicPr>
          <p:cNvPr id="9" name="Picture 4" descr="d:\已安装~1\360浏~1\360se6\USERDA~1\Tem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883" y="2218983"/>
            <a:ext cx="1325893" cy="1325893"/>
          </a:xfrm>
          <a:prstGeom prst="ellipse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47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0" y="890781"/>
            <a:ext cx="12192000" cy="0"/>
          </a:xfrm>
          <a:prstGeom prst="line">
            <a:avLst/>
          </a:prstGeom>
          <a:ln w="4127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208547" y="242710"/>
            <a:ext cx="747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自我检查：毕业十年，你属于哪一类？</a:t>
            </a:r>
            <a:endParaRPr lang="zh-CN" altLang="en-US" sz="32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2208547" y="1981347"/>
            <a:ext cx="7943484" cy="3976742"/>
          </a:xfrm>
          <a:prstGeom prst="roundRect">
            <a:avLst>
              <a:gd name="adj" fmla="val 5423"/>
            </a:avLst>
          </a:prstGeom>
          <a:solidFill>
            <a:srgbClr val="1A75A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2219321" y="2941240"/>
            <a:ext cx="7943484" cy="0"/>
          </a:xfrm>
          <a:prstGeom prst="line">
            <a:avLst/>
          </a:prstGeom>
          <a:ln w="19050">
            <a:solidFill>
              <a:srgbClr val="DBCFD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2030956" y="2380547"/>
            <a:ext cx="8049092" cy="576064"/>
            <a:chOff x="2155800" y="2380547"/>
            <a:chExt cx="8049092" cy="576064"/>
          </a:xfrm>
        </p:grpSpPr>
        <p:grpSp>
          <p:nvGrpSpPr>
            <p:cNvPr id="48" name="组合 47"/>
            <p:cNvGrpSpPr/>
            <p:nvPr/>
          </p:nvGrpSpPr>
          <p:grpSpPr>
            <a:xfrm>
              <a:off x="2155800" y="2380547"/>
              <a:ext cx="2191117" cy="560693"/>
              <a:chOff x="333133" y="3468684"/>
              <a:chExt cx="1643337" cy="747590"/>
            </a:xfrm>
          </p:grpSpPr>
          <p:sp>
            <p:nvSpPr>
              <p:cNvPr id="50" name="直角三角形 49"/>
              <p:cNvSpPr/>
              <p:nvPr/>
            </p:nvSpPr>
            <p:spPr>
              <a:xfrm rot="16200000" flipH="1">
                <a:off x="271237" y="4010634"/>
                <a:ext cx="267537" cy="143743"/>
              </a:xfrm>
              <a:prstGeom prst="rtTriangle">
                <a:avLst/>
              </a:prstGeom>
              <a:solidFill>
                <a:srgbClr val="A689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  <p:sp>
            <p:nvSpPr>
              <p:cNvPr id="57" name="五边形 56"/>
              <p:cNvSpPr/>
              <p:nvPr/>
            </p:nvSpPr>
            <p:spPr>
              <a:xfrm>
                <a:off x="333133" y="3468684"/>
                <a:ext cx="1643337" cy="480053"/>
              </a:xfrm>
              <a:prstGeom prst="homePlat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" pitchFamily="49" charset="-122"/>
                    <a:ea typeface="华康俪金黑W8" pitchFamily="49" charset="-122"/>
                  </a:rPr>
                  <a:t>疲于奔命型</a:t>
                </a:r>
                <a:endParaRPr lang="zh-CN" altLang="en-US" sz="2400" dirty="0">
                  <a:solidFill>
                    <a:schemeClr val="bg1"/>
                  </a:solidFill>
                  <a:latin typeface="华康俪金黑W8" pitchFamily="49" charset="-122"/>
                  <a:ea typeface="华康俪金黑W8" pitchFamily="49" charset="-122"/>
                </a:endParaRPr>
              </a:p>
            </p:txBody>
          </p:sp>
        </p:grpSp>
        <p:sp>
          <p:nvSpPr>
            <p:cNvPr id="49" name="TextBox 75"/>
            <p:cNvSpPr txBox="1"/>
            <p:nvPr/>
          </p:nvSpPr>
          <p:spPr>
            <a:xfrm>
              <a:off x="4424618" y="2494946"/>
              <a:ext cx="57802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强度高，休假少，有一定积蓄，停不下来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025901" y="3043990"/>
            <a:ext cx="8131849" cy="560693"/>
            <a:chOff x="482059" y="3228348"/>
            <a:chExt cx="8131849" cy="560693"/>
          </a:xfrm>
        </p:grpSpPr>
        <p:grpSp>
          <p:nvGrpSpPr>
            <p:cNvPr id="59" name="组合 58"/>
            <p:cNvGrpSpPr/>
            <p:nvPr/>
          </p:nvGrpSpPr>
          <p:grpSpPr>
            <a:xfrm>
              <a:off x="482059" y="3228348"/>
              <a:ext cx="2196172" cy="560693"/>
              <a:chOff x="333133" y="3468684"/>
              <a:chExt cx="1647128" cy="747590"/>
            </a:xfrm>
          </p:grpSpPr>
          <p:sp>
            <p:nvSpPr>
              <p:cNvPr id="61" name="直角三角形 60"/>
              <p:cNvSpPr/>
              <p:nvPr/>
            </p:nvSpPr>
            <p:spPr>
              <a:xfrm rot="16200000" flipH="1">
                <a:off x="271237" y="4010634"/>
                <a:ext cx="267537" cy="143743"/>
              </a:xfrm>
              <a:prstGeom prst="rtTriangle">
                <a:avLst/>
              </a:prstGeom>
              <a:solidFill>
                <a:srgbClr val="A689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  <p:sp>
            <p:nvSpPr>
              <p:cNvPr id="62" name="五边形 61"/>
              <p:cNvSpPr/>
              <p:nvPr/>
            </p:nvSpPr>
            <p:spPr>
              <a:xfrm>
                <a:off x="333133" y="3468684"/>
                <a:ext cx="1647128" cy="480053"/>
              </a:xfrm>
              <a:prstGeom prst="homePlat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" pitchFamily="49" charset="-122"/>
                    <a:ea typeface="华康俪金黑W8" pitchFamily="49" charset="-122"/>
                  </a:rPr>
                  <a:t>错位纠结型</a:t>
                </a:r>
                <a:endParaRPr lang="zh-CN" altLang="en-US" sz="2400" dirty="0">
                  <a:solidFill>
                    <a:schemeClr val="bg1"/>
                  </a:solidFill>
                  <a:latin typeface="华康俪金黑W8" pitchFamily="49" charset="-122"/>
                  <a:ea typeface="华康俪金黑W8" pitchFamily="49" charset="-122"/>
                </a:endParaRPr>
              </a:p>
            </p:txBody>
          </p:sp>
        </p:grpSp>
        <p:cxnSp>
          <p:nvCxnSpPr>
            <p:cNvPr id="60" name="直接连接符 59"/>
            <p:cNvCxnSpPr/>
            <p:nvPr/>
          </p:nvCxnSpPr>
          <p:spPr>
            <a:xfrm>
              <a:off x="670424" y="3789041"/>
              <a:ext cx="7943484" cy="0"/>
            </a:xfrm>
            <a:prstGeom prst="line">
              <a:avLst/>
            </a:prstGeom>
            <a:ln w="31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2025901" y="3692062"/>
            <a:ext cx="8131849" cy="560693"/>
            <a:chOff x="482059" y="3228348"/>
            <a:chExt cx="8131849" cy="560693"/>
          </a:xfrm>
        </p:grpSpPr>
        <p:grpSp>
          <p:nvGrpSpPr>
            <p:cNvPr id="64" name="组合 63"/>
            <p:cNvGrpSpPr/>
            <p:nvPr/>
          </p:nvGrpSpPr>
          <p:grpSpPr>
            <a:xfrm>
              <a:off x="482059" y="3228348"/>
              <a:ext cx="2196172" cy="560693"/>
              <a:chOff x="333133" y="3468684"/>
              <a:chExt cx="1647128" cy="747590"/>
            </a:xfrm>
          </p:grpSpPr>
          <p:sp>
            <p:nvSpPr>
              <p:cNvPr id="66" name="直角三角形 65"/>
              <p:cNvSpPr/>
              <p:nvPr/>
            </p:nvSpPr>
            <p:spPr>
              <a:xfrm rot="16200000" flipH="1">
                <a:off x="271237" y="4010634"/>
                <a:ext cx="267537" cy="143743"/>
              </a:xfrm>
              <a:prstGeom prst="rtTriangle">
                <a:avLst/>
              </a:prstGeom>
              <a:solidFill>
                <a:srgbClr val="A689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  <p:sp>
            <p:nvSpPr>
              <p:cNvPr id="67" name="五边形 66"/>
              <p:cNvSpPr/>
              <p:nvPr/>
            </p:nvSpPr>
            <p:spPr>
              <a:xfrm>
                <a:off x="333133" y="3468684"/>
                <a:ext cx="1647128" cy="480053"/>
              </a:xfrm>
              <a:prstGeom prst="homePlat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" pitchFamily="49" charset="-122"/>
                    <a:ea typeface="华康俪金黑W8" pitchFamily="49" charset="-122"/>
                  </a:rPr>
                  <a:t>迷茫探索型</a:t>
                </a:r>
                <a:endParaRPr lang="zh-CN" altLang="en-US" sz="2400" dirty="0">
                  <a:solidFill>
                    <a:schemeClr val="bg1"/>
                  </a:solidFill>
                  <a:latin typeface="华康俪金黑W8" pitchFamily="49" charset="-122"/>
                  <a:ea typeface="华康俪金黑W8" pitchFamily="49" charset="-122"/>
                </a:endParaRPr>
              </a:p>
            </p:txBody>
          </p:sp>
        </p:grpSp>
        <p:cxnSp>
          <p:nvCxnSpPr>
            <p:cNvPr id="65" name="直接连接符 64"/>
            <p:cNvCxnSpPr/>
            <p:nvPr/>
          </p:nvCxnSpPr>
          <p:spPr>
            <a:xfrm>
              <a:off x="670424" y="3789041"/>
              <a:ext cx="7943484" cy="0"/>
            </a:xfrm>
            <a:prstGeom prst="line">
              <a:avLst/>
            </a:prstGeom>
            <a:ln w="19050">
              <a:solidFill>
                <a:srgbClr val="DBCFD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2025901" y="4340134"/>
            <a:ext cx="8131849" cy="560693"/>
            <a:chOff x="482059" y="3228348"/>
            <a:chExt cx="8131849" cy="560693"/>
          </a:xfrm>
        </p:grpSpPr>
        <p:grpSp>
          <p:nvGrpSpPr>
            <p:cNvPr id="69" name="组合 68"/>
            <p:cNvGrpSpPr/>
            <p:nvPr/>
          </p:nvGrpSpPr>
          <p:grpSpPr>
            <a:xfrm>
              <a:off x="482059" y="3228348"/>
              <a:ext cx="2196172" cy="560693"/>
              <a:chOff x="333133" y="3468684"/>
              <a:chExt cx="1647128" cy="747590"/>
            </a:xfrm>
          </p:grpSpPr>
          <p:sp>
            <p:nvSpPr>
              <p:cNvPr id="71" name="直角三角形 70"/>
              <p:cNvSpPr/>
              <p:nvPr/>
            </p:nvSpPr>
            <p:spPr>
              <a:xfrm rot="16200000" flipH="1">
                <a:off x="271237" y="4010634"/>
                <a:ext cx="267537" cy="143743"/>
              </a:xfrm>
              <a:prstGeom prst="rtTriangle">
                <a:avLst/>
              </a:prstGeom>
              <a:solidFill>
                <a:srgbClr val="A689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  <p:sp>
            <p:nvSpPr>
              <p:cNvPr id="72" name="五边形 71"/>
              <p:cNvSpPr/>
              <p:nvPr/>
            </p:nvSpPr>
            <p:spPr>
              <a:xfrm>
                <a:off x="333133" y="3468684"/>
                <a:ext cx="1647128" cy="480053"/>
              </a:xfrm>
              <a:prstGeom prst="homePlat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" pitchFamily="49" charset="-122"/>
                    <a:ea typeface="华康俪金黑W8" pitchFamily="49" charset="-122"/>
                  </a:rPr>
                  <a:t>小富即安型</a:t>
                </a:r>
                <a:endParaRPr lang="zh-CN" altLang="en-US" sz="2400" dirty="0">
                  <a:solidFill>
                    <a:schemeClr val="bg1"/>
                  </a:solidFill>
                  <a:latin typeface="华康俪金黑W8" pitchFamily="49" charset="-122"/>
                  <a:ea typeface="华康俪金黑W8" pitchFamily="49" charset="-122"/>
                </a:endParaRPr>
              </a:p>
            </p:txBody>
          </p:sp>
        </p:grpSp>
        <p:cxnSp>
          <p:nvCxnSpPr>
            <p:cNvPr id="70" name="直接连接符 69"/>
            <p:cNvCxnSpPr/>
            <p:nvPr/>
          </p:nvCxnSpPr>
          <p:spPr>
            <a:xfrm>
              <a:off x="670424" y="3789041"/>
              <a:ext cx="7943484" cy="0"/>
            </a:xfrm>
            <a:prstGeom prst="line">
              <a:avLst/>
            </a:prstGeom>
            <a:ln w="19050">
              <a:solidFill>
                <a:srgbClr val="DBCFD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/>
        </p:nvGrpSpPr>
        <p:grpSpPr>
          <a:xfrm>
            <a:off x="2025901" y="4988206"/>
            <a:ext cx="8131849" cy="560693"/>
            <a:chOff x="482059" y="3228348"/>
            <a:chExt cx="8131849" cy="560693"/>
          </a:xfrm>
        </p:grpSpPr>
        <p:grpSp>
          <p:nvGrpSpPr>
            <p:cNvPr id="74" name="组合 73"/>
            <p:cNvGrpSpPr/>
            <p:nvPr/>
          </p:nvGrpSpPr>
          <p:grpSpPr>
            <a:xfrm>
              <a:off x="482059" y="3228348"/>
              <a:ext cx="2196172" cy="560693"/>
              <a:chOff x="333133" y="3468684"/>
              <a:chExt cx="1647128" cy="747590"/>
            </a:xfrm>
          </p:grpSpPr>
          <p:sp>
            <p:nvSpPr>
              <p:cNvPr id="76" name="直角三角形 75"/>
              <p:cNvSpPr/>
              <p:nvPr/>
            </p:nvSpPr>
            <p:spPr>
              <a:xfrm rot="16200000" flipH="1">
                <a:off x="271237" y="4010634"/>
                <a:ext cx="267537" cy="143743"/>
              </a:xfrm>
              <a:prstGeom prst="rtTriangle">
                <a:avLst/>
              </a:prstGeom>
              <a:solidFill>
                <a:srgbClr val="A689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  <p:sp>
            <p:nvSpPr>
              <p:cNvPr id="77" name="五边形 76"/>
              <p:cNvSpPr/>
              <p:nvPr/>
            </p:nvSpPr>
            <p:spPr>
              <a:xfrm>
                <a:off x="333133" y="3468684"/>
                <a:ext cx="1647128" cy="480053"/>
              </a:xfrm>
              <a:prstGeom prst="homePlat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" pitchFamily="49" charset="-122"/>
                    <a:ea typeface="华康俪金黑W8" pitchFamily="49" charset="-122"/>
                  </a:rPr>
                  <a:t>自主创业型</a:t>
                </a:r>
                <a:endParaRPr lang="zh-CN" altLang="en-US" sz="2400" dirty="0">
                  <a:solidFill>
                    <a:schemeClr val="bg1"/>
                  </a:solidFill>
                  <a:latin typeface="华康俪金黑W8" pitchFamily="49" charset="-122"/>
                  <a:ea typeface="华康俪金黑W8" pitchFamily="49" charset="-122"/>
                </a:endParaRPr>
              </a:p>
            </p:txBody>
          </p:sp>
        </p:grpSp>
        <p:cxnSp>
          <p:nvCxnSpPr>
            <p:cNvPr id="75" name="直接连接符 74"/>
            <p:cNvCxnSpPr/>
            <p:nvPr/>
          </p:nvCxnSpPr>
          <p:spPr>
            <a:xfrm>
              <a:off x="670424" y="3789041"/>
              <a:ext cx="7943484" cy="0"/>
            </a:xfrm>
            <a:prstGeom prst="line">
              <a:avLst/>
            </a:prstGeom>
            <a:ln w="19050">
              <a:solidFill>
                <a:srgbClr val="DBCFD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75"/>
          <p:cNvSpPr txBox="1"/>
          <p:nvPr/>
        </p:nvSpPr>
        <p:spPr>
          <a:xfrm>
            <a:off x="4299774" y="3143018"/>
            <a:ext cx="5780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发现不喜欢现在的工作，内心无比纠结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5"/>
          <p:cNvSpPr txBox="1"/>
          <p:nvPr/>
        </p:nvSpPr>
        <p:spPr>
          <a:xfrm>
            <a:off x="4299774" y="3791090"/>
            <a:ext cx="5780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敢于尝试和探索，虽然依旧很迷茫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5"/>
          <p:cNvSpPr txBox="1"/>
          <p:nvPr/>
        </p:nvSpPr>
        <p:spPr>
          <a:xfrm>
            <a:off x="4299774" y="4439162"/>
            <a:ext cx="5780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工作稳定，安于现状，很少思考未来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75"/>
          <p:cNvSpPr txBox="1"/>
          <p:nvPr/>
        </p:nvSpPr>
        <p:spPr>
          <a:xfrm>
            <a:off x="4299774" y="5087234"/>
            <a:ext cx="5780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热血沸腾，不安分，有追求，行动力强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直角三角形 81"/>
          <p:cNvSpPr/>
          <p:nvPr/>
        </p:nvSpPr>
        <p:spPr>
          <a:xfrm rot="16200000" flipH="1">
            <a:off x="737517" y="897641"/>
            <a:ext cx="306007" cy="292288"/>
          </a:xfrm>
          <a:prstGeom prst="rtTriangle">
            <a:avLst/>
          </a:prstGeom>
          <a:solidFill>
            <a:srgbClr val="1A75A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84" name="直角三角形 83"/>
          <p:cNvSpPr/>
          <p:nvPr/>
        </p:nvSpPr>
        <p:spPr>
          <a:xfrm rot="10800000" flipH="1">
            <a:off x="1933772" y="890781"/>
            <a:ext cx="306007" cy="292288"/>
          </a:xfrm>
          <a:prstGeom prst="rtTriangle">
            <a:avLst/>
          </a:prstGeom>
          <a:solidFill>
            <a:srgbClr val="1A75A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97" y="-13447"/>
            <a:ext cx="902286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88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1549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0" y="890781"/>
            <a:ext cx="12192000" cy="0"/>
          </a:xfrm>
          <a:prstGeom prst="line">
            <a:avLst/>
          </a:prstGeom>
          <a:ln w="4127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208547" y="242710"/>
            <a:ext cx="747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扪心自问</a:t>
            </a:r>
            <a:r>
              <a:rPr lang="zh-CN" altLang="en-US" sz="32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：靠工资你能养活自己吗？</a:t>
            </a:r>
            <a:endParaRPr lang="zh-CN" altLang="en-US" sz="32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4" name="直角三角形 33"/>
          <p:cNvSpPr/>
          <p:nvPr/>
        </p:nvSpPr>
        <p:spPr>
          <a:xfrm rot="16200000" flipH="1">
            <a:off x="737517" y="897641"/>
            <a:ext cx="306007" cy="292288"/>
          </a:xfrm>
          <a:prstGeom prst="rtTriangle">
            <a:avLst/>
          </a:prstGeom>
          <a:solidFill>
            <a:srgbClr val="1A75A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35" name="直角三角形 34"/>
          <p:cNvSpPr/>
          <p:nvPr/>
        </p:nvSpPr>
        <p:spPr>
          <a:xfrm rot="10800000" flipH="1">
            <a:off x="1933772" y="890781"/>
            <a:ext cx="306007" cy="292288"/>
          </a:xfrm>
          <a:prstGeom prst="rtTriangle">
            <a:avLst/>
          </a:prstGeom>
          <a:solidFill>
            <a:srgbClr val="1A75A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3625" y="5047313"/>
            <a:ext cx="5326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一线城市普通家庭</a:t>
            </a:r>
            <a:endParaRPr lang="en-US" altLang="zh-CN" sz="2800" dirty="0" smtClean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/>
            <a:r>
              <a:rPr lang="en-US" altLang="zh-CN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20</a:t>
            </a:r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年生活成本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096000" y="4030480"/>
            <a:ext cx="43408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还欠</a:t>
            </a:r>
            <a:r>
              <a:rPr lang="en-US" altLang="zh-CN" sz="6600" b="1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88</a:t>
            </a:r>
            <a:r>
              <a:rPr lang="zh-CN" altLang="en-US" sz="36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万，怎么办？</a:t>
            </a:r>
            <a:endParaRPr lang="zh-CN" altLang="en-US" sz="36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59856" y="5574092"/>
            <a:ext cx="5832143" cy="954107"/>
          </a:xfrm>
          <a:custGeom>
            <a:avLst/>
            <a:gdLst>
              <a:gd name="connsiteX0" fmla="*/ 0 w 5490949"/>
              <a:gd name="connsiteY0" fmla="*/ 0 h 954107"/>
              <a:gd name="connsiteX1" fmla="*/ 5490949 w 5490949"/>
              <a:gd name="connsiteY1" fmla="*/ 0 h 954107"/>
              <a:gd name="connsiteX2" fmla="*/ 5490949 w 5490949"/>
              <a:gd name="connsiteY2" fmla="*/ 954107 h 954107"/>
              <a:gd name="connsiteX3" fmla="*/ 0 w 5490949"/>
              <a:gd name="connsiteY3" fmla="*/ 954107 h 954107"/>
              <a:gd name="connsiteX4" fmla="*/ 0 w 5490949"/>
              <a:gd name="connsiteY4" fmla="*/ 0 h 954107"/>
              <a:gd name="connsiteX0" fmla="*/ 341194 w 5832143"/>
              <a:gd name="connsiteY0" fmla="*/ 0 h 954107"/>
              <a:gd name="connsiteX1" fmla="*/ 5832143 w 5832143"/>
              <a:gd name="connsiteY1" fmla="*/ 0 h 954107"/>
              <a:gd name="connsiteX2" fmla="*/ 5832143 w 5832143"/>
              <a:gd name="connsiteY2" fmla="*/ 954107 h 954107"/>
              <a:gd name="connsiteX3" fmla="*/ 0 w 5832143"/>
              <a:gd name="connsiteY3" fmla="*/ 954107 h 954107"/>
              <a:gd name="connsiteX4" fmla="*/ 341194 w 5832143"/>
              <a:gd name="connsiteY4" fmla="*/ 0 h 95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2143" h="954107">
                <a:moveTo>
                  <a:pt x="341194" y="0"/>
                </a:moveTo>
                <a:lnTo>
                  <a:pt x="5832143" y="0"/>
                </a:lnTo>
                <a:lnTo>
                  <a:pt x="5832143" y="954107"/>
                </a:lnTo>
                <a:lnTo>
                  <a:pt x="0" y="954107"/>
                </a:lnTo>
                <a:lnTo>
                  <a:pt x="341194" y="0"/>
                </a:lnTo>
                <a:close/>
              </a:path>
            </a:pathLst>
          </a:custGeom>
          <a:solidFill>
            <a:srgbClr val="1A75AE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   按工资的自然增长，</a:t>
            </a:r>
            <a:endParaRPr lang="en-US" altLang="zh-CN" sz="2800" dirty="0" smtClean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          永远无法养活自己！</a:t>
            </a:r>
            <a:endParaRPr lang="zh-CN" altLang="en-US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664" y="1747606"/>
            <a:ext cx="4004871" cy="329970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8083" y="2307800"/>
            <a:ext cx="4880311" cy="1722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09" y="-34235"/>
            <a:ext cx="902286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3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444" y="5800359"/>
            <a:ext cx="2377646" cy="5425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439" y="3672626"/>
            <a:ext cx="2377646" cy="5425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895" y="5847132"/>
            <a:ext cx="3785944" cy="548688"/>
          </a:xfrm>
          <a:prstGeom prst="rect">
            <a:avLst/>
          </a:prstGeom>
        </p:spPr>
      </p:pic>
      <p:cxnSp>
        <p:nvCxnSpPr>
          <p:cNvPr id="51" name="直接连接符 50"/>
          <p:cNvCxnSpPr/>
          <p:nvPr/>
        </p:nvCxnSpPr>
        <p:spPr>
          <a:xfrm>
            <a:off x="0" y="890781"/>
            <a:ext cx="12192000" cy="0"/>
          </a:xfrm>
          <a:prstGeom prst="line">
            <a:avLst/>
          </a:prstGeom>
          <a:ln w="4127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387955" y="233731"/>
            <a:ext cx="747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寻找“真爱”</a:t>
            </a:r>
            <a:endParaRPr lang="zh-CN" altLang="en-US" sz="32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7" name="五边形 36"/>
          <p:cNvSpPr/>
          <p:nvPr/>
        </p:nvSpPr>
        <p:spPr>
          <a:xfrm>
            <a:off x="2357284" y="249028"/>
            <a:ext cx="1030671" cy="559601"/>
          </a:xfrm>
          <a:prstGeom prst="homePlat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ea typeface="华康俪金黑W8" pitchFamily="49" charset="-122"/>
              </a:rPr>
              <a:t>1</a:t>
            </a:r>
            <a:endParaRPr lang="zh-CN" altLang="en-US" sz="3600" dirty="0">
              <a:solidFill>
                <a:schemeClr val="bg1"/>
              </a:solidFill>
              <a:ea typeface="华康俪金黑W8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36664" y="1677938"/>
            <a:ext cx="543727" cy="557464"/>
            <a:chOff x="2157992" y="2206283"/>
            <a:chExt cx="1113692" cy="1141828"/>
          </a:xfrm>
        </p:grpSpPr>
        <p:sp>
          <p:nvSpPr>
            <p:cNvPr id="48" name="矩形 47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894433" y="1677938"/>
            <a:ext cx="7473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工作是把雕塑刀，决定了你成为一个怎样的人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894433" y="2716552"/>
            <a:ext cx="7473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做伟大工作的唯一途径，爱你所做的事情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036664" y="2716552"/>
            <a:ext cx="543727" cy="557464"/>
            <a:chOff x="2157992" y="2206283"/>
            <a:chExt cx="1113692" cy="1141828"/>
          </a:xfrm>
        </p:grpSpPr>
        <p:sp>
          <p:nvSpPr>
            <p:cNvPr id="61" name="矩形 60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36664" y="3755166"/>
            <a:ext cx="543727" cy="557464"/>
            <a:chOff x="2157992" y="2206283"/>
            <a:chExt cx="1113692" cy="1141828"/>
          </a:xfrm>
        </p:grpSpPr>
        <p:sp>
          <p:nvSpPr>
            <p:cNvPr id="64" name="矩形 63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894433" y="3755166"/>
            <a:ext cx="7473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找到你的</a:t>
            </a:r>
            <a:r>
              <a:rPr lang="zh-CN" altLang="en-US" sz="28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“自动提款机”</a:t>
            </a:r>
            <a:endParaRPr lang="zh-CN" altLang="en-US" sz="28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10800000">
            <a:off x="7401188" y="3866201"/>
            <a:ext cx="2280954" cy="2201692"/>
            <a:chOff x="3784209" y="1856934"/>
            <a:chExt cx="3643534" cy="351692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04" t="13593" r="26903" b="4959"/>
            <a:stretch/>
          </p:blipFill>
          <p:spPr>
            <a:xfrm>
              <a:off x="3784209" y="1856934"/>
              <a:ext cx="3643534" cy="3516923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3921213" y="2007542"/>
              <a:ext cx="2055771" cy="2055771"/>
            </a:xfrm>
            <a:prstGeom prst="ellipse">
              <a:avLst/>
            </a:prstGeom>
            <a:noFill/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178132" y="2007542"/>
              <a:ext cx="2055771" cy="2055771"/>
            </a:xfrm>
            <a:prstGeom prst="ellipse">
              <a:avLst/>
            </a:prstGeom>
            <a:noFill/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542507" y="3117400"/>
              <a:ext cx="2055771" cy="2055771"/>
            </a:xfrm>
            <a:prstGeom prst="ellipse">
              <a:avLst/>
            </a:prstGeom>
            <a:noFill/>
            <a:ln w="63500">
              <a:solidFill>
                <a:srgbClr val="1A75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206331" y="4010909"/>
            <a:ext cx="713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A75AE"/>
                </a:solidFill>
              </a:rPr>
              <a:t>A</a:t>
            </a:r>
            <a:endParaRPr lang="zh-CN" altLang="en-US" sz="3600" dirty="0">
              <a:solidFill>
                <a:srgbClr val="1A75A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88375" y="5071358"/>
            <a:ext cx="713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A75AE"/>
                </a:solidFill>
              </a:rPr>
              <a:t>M</a:t>
            </a:r>
            <a:endParaRPr lang="zh-CN" altLang="en-US" sz="3600" dirty="0">
              <a:solidFill>
                <a:srgbClr val="1A75A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84899" y="5090431"/>
            <a:ext cx="713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A75AE"/>
                </a:solidFill>
              </a:rPr>
              <a:t>T</a:t>
            </a:r>
            <a:endParaRPr lang="zh-CN" altLang="en-US" sz="3600" dirty="0">
              <a:solidFill>
                <a:srgbClr val="1A75AE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973847" y="5785136"/>
            <a:ext cx="737162" cy="282758"/>
            <a:chOff x="6973847" y="5785136"/>
            <a:chExt cx="737162" cy="282758"/>
          </a:xfrm>
        </p:grpSpPr>
        <p:cxnSp>
          <p:nvCxnSpPr>
            <p:cNvPr id="17" name="直接连接符 16"/>
            <p:cNvCxnSpPr>
              <a:stCxn id="28" idx="7"/>
            </p:cNvCxnSpPr>
            <p:nvPr/>
          </p:nvCxnSpPr>
          <p:spPr>
            <a:xfrm flipH="1">
              <a:off x="7401188" y="5785136"/>
              <a:ext cx="309821" cy="282758"/>
            </a:xfrm>
            <a:prstGeom prst="line">
              <a:avLst/>
            </a:prstGeom>
            <a:ln w="50800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973847" y="6061847"/>
              <a:ext cx="443985" cy="0"/>
            </a:xfrm>
            <a:prstGeom prst="line">
              <a:avLst/>
            </a:prstGeom>
            <a:ln w="50800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 flipH="1">
            <a:off x="9407902" y="5770476"/>
            <a:ext cx="737162" cy="282758"/>
            <a:chOff x="6973847" y="5785136"/>
            <a:chExt cx="737162" cy="282758"/>
          </a:xfrm>
        </p:grpSpPr>
        <p:cxnSp>
          <p:nvCxnSpPr>
            <p:cNvPr id="68" name="直接连接符 67"/>
            <p:cNvCxnSpPr/>
            <p:nvPr/>
          </p:nvCxnSpPr>
          <p:spPr>
            <a:xfrm flipH="1">
              <a:off x="7401188" y="5785136"/>
              <a:ext cx="309821" cy="282758"/>
            </a:xfrm>
            <a:prstGeom prst="line">
              <a:avLst/>
            </a:prstGeom>
            <a:ln w="50800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6973847" y="6061847"/>
              <a:ext cx="443985" cy="0"/>
            </a:xfrm>
            <a:prstGeom prst="line">
              <a:avLst/>
            </a:prstGeom>
            <a:ln w="50800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 flipH="1" flipV="1">
            <a:off x="9060815" y="3921559"/>
            <a:ext cx="737162" cy="282758"/>
            <a:chOff x="6973847" y="5785136"/>
            <a:chExt cx="737162" cy="282758"/>
          </a:xfrm>
        </p:grpSpPr>
        <p:cxnSp>
          <p:nvCxnSpPr>
            <p:cNvPr id="71" name="直接连接符 70"/>
            <p:cNvCxnSpPr/>
            <p:nvPr/>
          </p:nvCxnSpPr>
          <p:spPr>
            <a:xfrm flipH="1">
              <a:off x="7401188" y="5785136"/>
              <a:ext cx="309821" cy="282758"/>
            </a:xfrm>
            <a:prstGeom prst="line">
              <a:avLst/>
            </a:prstGeom>
            <a:ln w="50800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6973847" y="6061847"/>
              <a:ext cx="443985" cy="0"/>
            </a:xfrm>
            <a:prstGeom prst="line">
              <a:avLst/>
            </a:prstGeom>
            <a:ln w="50800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 flipH="1">
            <a:off x="4524889" y="4364852"/>
            <a:ext cx="3971996" cy="706506"/>
            <a:chOff x="6121336" y="5785136"/>
            <a:chExt cx="1589673" cy="282758"/>
          </a:xfrm>
        </p:grpSpPr>
        <p:cxnSp>
          <p:nvCxnSpPr>
            <p:cNvPr id="75" name="直接连接符 74"/>
            <p:cNvCxnSpPr/>
            <p:nvPr/>
          </p:nvCxnSpPr>
          <p:spPr>
            <a:xfrm flipH="1">
              <a:off x="7401188" y="5785136"/>
              <a:ext cx="309821" cy="282758"/>
            </a:xfrm>
            <a:prstGeom prst="line">
              <a:avLst/>
            </a:prstGeom>
            <a:ln w="50800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6121336" y="6061847"/>
              <a:ext cx="1296496" cy="0"/>
            </a:xfrm>
            <a:prstGeom prst="line">
              <a:avLst/>
            </a:prstGeom>
            <a:ln w="50800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64" y="-45606"/>
            <a:ext cx="902286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9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21844" y="298784"/>
            <a:ext cx="977292" cy="939168"/>
            <a:chOff x="721844" y="664549"/>
            <a:chExt cx="699215" cy="671939"/>
          </a:xfrm>
        </p:grpSpPr>
        <p:sp>
          <p:nvSpPr>
            <p:cNvPr id="5" name="椭圆 4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Q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32402" y="554329"/>
            <a:ext cx="507864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还是木有找到真爱，怎么破？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H="1">
            <a:off x="10609088" y="1237952"/>
            <a:ext cx="977292" cy="939168"/>
            <a:chOff x="721844" y="664549"/>
            <a:chExt cx="699215" cy="671939"/>
          </a:xfrm>
        </p:grpSpPr>
        <p:sp>
          <p:nvSpPr>
            <p:cNvPr id="10" name="椭圆 9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826692" y="1493497"/>
            <a:ext cx="293714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别急，还有办法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00717" y="2682545"/>
            <a:ext cx="5150224" cy="657691"/>
          </a:xfrm>
          <a:custGeom>
            <a:avLst/>
            <a:gdLst>
              <a:gd name="connsiteX0" fmla="*/ 0 w 5056094"/>
              <a:gd name="connsiteY0" fmla="*/ 0 h 523220"/>
              <a:gd name="connsiteX1" fmla="*/ 5056094 w 5056094"/>
              <a:gd name="connsiteY1" fmla="*/ 0 h 523220"/>
              <a:gd name="connsiteX2" fmla="*/ 5056094 w 5056094"/>
              <a:gd name="connsiteY2" fmla="*/ 523220 h 523220"/>
              <a:gd name="connsiteX3" fmla="*/ 0 w 5056094"/>
              <a:gd name="connsiteY3" fmla="*/ 523220 h 523220"/>
              <a:gd name="connsiteX4" fmla="*/ 0 w 5056094"/>
              <a:gd name="connsiteY4" fmla="*/ 0 h 523220"/>
              <a:gd name="connsiteX0" fmla="*/ 53788 w 5109882"/>
              <a:gd name="connsiteY0" fmla="*/ 0 h 617350"/>
              <a:gd name="connsiteX1" fmla="*/ 5109882 w 5109882"/>
              <a:gd name="connsiteY1" fmla="*/ 0 h 617350"/>
              <a:gd name="connsiteX2" fmla="*/ 5109882 w 5109882"/>
              <a:gd name="connsiteY2" fmla="*/ 523220 h 617350"/>
              <a:gd name="connsiteX3" fmla="*/ 0 w 5109882"/>
              <a:gd name="connsiteY3" fmla="*/ 617350 h 617350"/>
              <a:gd name="connsiteX4" fmla="*/ 53788 w 5109882"/>
              <a:gd name="connsiteY4" fmla="*/ 0 h 617350"/>
              <a:gd name="connsiteX0" fmla="*/ 53788 w 5109882"/>
              <a:gd name="connsiteY0" fmla="*/ 0 h 617350"/>
              <a:gd name="connsiteX1" fmla="*/ 5109882 w 5109882"/>
              <a:gd name="connsiteY1" fmla="*/ 0 h 617350"/>
              <a:gd name="connsiteX2" fmla="*/ 5029200 w 5109882"/>
              <a:gd name="connsiteY2" fmla="*/ 523220 h 617350"/>
              <a:gd name="connsiteX3" fmla="*/ 0 w 5109882"/>
              <a:gd name="connsiteY3" fmla="*/ 617350 h 617350"/>
              <a:gd name="connsiteX4" fmla="*/ 53788 w 5109882"/>
              <a:gd name="connsiteY4" fmla="*/ 0 h 617350"/>
              <a:gd name="connsiteX0" fmla="*/ 94130 w 5150224"/>
              <a:gd name="connsiteY0" fmla="*/ 0 h 776013"/>
              <a:gd name="connsiteX1" fmla="*/ 5150224 w 5150224"/>
              <a:gd name="connsiteY1" fmla="*/ 0 h 776013"/>
              <a:gd name="connsiteX2" fmla="*/ 5069542 w 5150224"/>
              <a:gd name="connsiteY2" fmla="*/ 523220 h 776013"/>
              <a:gd name="connsiteX3" fmla="*/ 0 w 5150224"/>
              <a:gd name="connsiteY3" fmla="*/ 776013 h 776013"/>
              <a:gd name="connsiteX4" fmla="*/ 94130 w 5150224"/>
              <a:gd name="connsiteY4" fmla="*/ 0 h 776013"/>
              <a:gd name="connsiteX0" fmla="*/ 94130 w 5150224"/>
              <a:gd name="connsiteY0" fmla="*/ 0 h 776013"/>
              <a:gd name="connsiteX1" fmla="*/ 5150224 w 5150224"/>
              <a:gd name="connsiteY1" fmla="*/ 0 h 776013"/>
              <a:gd name="connsiteX2" fmla="*/ 5056095 w 5150224"/>
              <a:gd name="connsiteY2" fmla="*/ 634283 h 776013"/>
              <a:gd name="connsiteX3" fmla="*/ 0 w 5150224"/>
              <a:gd name="connsiteY3" fmla="*/ 776013 h 776013"/>
              <a:gd name="connsiteX4" fmla="*/ 94130 w 5150224"/>
              <a:gd name="connsiteY4" fmla="*/ 0 h 77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0224" h="776013">
                <a:moveTo>
                  <a:pt x="94130" y="0"/>
                </a:moveTo>
                <a:lnTo>
                  <a:pt x="5150224" y="0"/>
                </a:lnTo>
                <a:lnTo>
                  <a:pt x="5056095" y="634283"/>
                </a:lnTo>
                <a:lnTo>
                  <a:pt x="0" y="776013"/>
                </a:lnTo>
                <a:lnTo>
                  <a:pt x="94130" y="0"/>
                </a:lnTo>
                <a:close/>
              </a:path>
            </a:pathLst>
          </a:custGeom>
          <a:solidFill>
            <a:srgbClr val="1A75AE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自我探寻四步心法</a:t>
            </a:r>
            <a:endParaRPr lang="zh-CN" altLang="en-US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15269" y="3956622"/>
            <a:ext cx="9761462" cy="1710225"/>
            <a:chOff x="721844" y="4171774"/>
            <a:chExt cx="9761462" cy="1710225"/>
          </a:xfrm>
        </p:grpSpPr>
        <p:grpSp>
          <p:nvGrpSpPr>
            <p:cNvPr id="17" name="组合 16"/>
            <p:cNvGrpSpPr/>
            <p:nvPr/>
          </p:nvGrpSpPr>
          <p:grpSpPr>
            <a:xfrm>
              <a:off x="721844" y="4175140"/>
              <a:ext cx="1706859" cy="1706859"/>
              <a:chOff x="2057400" y="2380129"/>
              <a:chExt cx="2272553" cy="227255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2057400" y="2380129"/>
                <a:ext cx="2272553" cy="2272553"/>
              </a:xfrm>
              <a:prstGeom prst="ellipse">
                <a:avLst/>
              </a:prstGeom>
              <a:solidFill>
                <a:srgbClr val="1A75A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忆童年</a:t>
                </a:r>
                <a:endParaRPr lang="zh-CN" altLang="en-US" sz="2400" dirty="0"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214283" y="2523564"/>
                <a:ext cx="1967752" cy="1981202"/>
              </a:xfrm>
              <a:prstGeom prst="ellipse">
                <a:avLst/>
              </a:prstGeom>
              <a:noFill/>
              <a:ln w="508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 flipV="1">
              <a:off x="2428703" y="4908176"/>
              <a:ext cx="993583" cy="196837"/>
            </a:xfrm>
            <a:prstGeom prst="line">
              <a:avLst/>
            </a:prstGeom>
            <a:ln w="41275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/>
            <p:cNvGrpSpPr/>
            <p:nvPr/>
          </p:nvGrpSpPr>
          <p:grpSpPr>
            <a:xfrm>
              <a:off x="3415553" y="4173457"/>
              <a:ext cx="1706859" cy="1706859"/>
              <a:chOff x="2057400" y="2380129"/>
              <a:chExt cx="2272553" cy="2272553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057400" y="2380129"/>
                <a:ext cx="2272553" cy="2272553"/>
              </a:xfrm>
              <a:prstGeom prst="ellipse">
                <a:avLst/>
              </a:prstGeom>
              <a:solidFill>
                <a:srgbClr val="1A75A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画坐标</a:t>
                </a:r>
                <a:endParaRPr lang="zh-CN" altLang="en-US" sz="2400" dirty="0"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214283" y="2523564"/>
                <a:ext cx="1967752" cy="1981202"/>
              </a:xfrm>
              <a:prstGeom prst="ellipse">
                <a:avLst/>
              </a:prstGeom>
              <a:noFill/>
              <a:ln w="508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>
              <a:off x="5102417" y="5006595"/>
              <a:ext cx="1006845" cy="98418"/>
            </a:xfrm>
            <a:prstGeom prst="line">
              <a:avLst/>
            </a:prstGeom>
            <a:ln w="41275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/>
            <p:cNvGrpSpPr/>
            <p:nvPr/>
          </p:nvGrpSpPr>
          <p:grpSpPr>
            <a:xfrm>
              <a:off x="6096000" y="4173457"/>
              <a:ext cx="1706859" cy="1706859"/>
              <a:chOff x="2057400" y="2380129"/>
              <a:chExt cx="2272553" cy="2272553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057400" y="2380129"/>
                <a:ext cx="2272553" cy="2272553"/>
              </a:xfrm>
              <a:prstGeom prst="ellipse">
                <a:avLst/>
              </a:prstGeom>
              <a:solidFill>
                <a:srgbClr val="1A75A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问心声</a:t>
                </a:r>
                <a:endParaRPr lang="zh-CN" altLang="en-US" sz="2400" dirty="0"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214283" y="2523564"/>
                <a:ext cx="1967752" cy="1981202"/>
              </a:xfrm>
              <a:prstGeom prst="ellipse">
                <a:avLst/>
              </a:prstGeom>
              <a:noFill/>
              <a:ln w="508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cxnSp>
          <p:nvCxnSpPr>
            <p:cNvPr id="31" name="直接连接符 30"/>
            <p:cNvCxnSpPr/>
            <p:nvPr/>
          </p:nvCxnSpPr>
          <p:spPr>
            <a:xfrm flipV="1">
              <a:off x="7782864" y="4988278"/>
              <a:ext cx="993583" cy="196837"/>
            </a:xfrm>
            <a:prstGeom prst="line">
              <a:avLst/>
            </a:prstGeom>
            <a:ln w="41275">
              <a:solidFill>
                <a:srgbClr val="1A7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8776447" y="4171774"/>
              <a:ext cx="1706859" cy="1706859"/>
              <a:chOff x="2057400" y="2380129"/>
              <a:chExt cx="2272553" cy="2272553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2057400" y="2380129"/>
                <a:ext cx="2272553" cy="2272553"/>
              </a:xfrm>
              <a:prstGeom prst="ellipse">
                <a:avLst/>
              </a:prstGeom>
              <a:solidFill>
                <a:srgbClr val="1A75A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画梦想</a:t>
                </a:r>
                <a:endParaRPr lang="zh-CN" altLang="en-US" sz="2400" dirty="0"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214283" y="2523564"/>
                <a:ext cx="1967752" cy="1981202"/>
              </a:xfrm>
              <a:prstGeom prst="ellipse">
                <a:avLst/>
              </a:prstGeom>
              <a:noFill/>
              <a:ln w="508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465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21844" y="298784"/>
            <a:ext cx="977292" cy="939168"/>
            <a:chOff x="721844" y="664549"/>
            <a:chExt cx="699215" cy="671939"/>
          </a:xfrm>
        </p:grpSpPr>
        <p:sp>
          <p:nvSpPr>
            <p:cNvPr id="5" name="椭圆 4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Q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32401" y="554329"/>
            <a:ext cx="854872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针对</a:t>
            </a:r>
            <a:r>
              <a:rPr lang="en-US" altLang="zh-CN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“</a:t>
            </a:r>
            <a:r>
              <a: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错位纠结型</a:t>
            </a:r>
            <a:r>
              <a:rPr lang="en-US" altLang="zh-CN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”</a:t>
            </a:r>
            <a:r>
              <a: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和</a:t>
            </a:r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“迷茫探索型”能对症下药吗</a:t>
            </a:r>
            <a:r>
              <a:rPr lang="en-US" altLang="zh-CN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?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H="1">
            <a:off x="10609088" y="1237952"/>
            <a:ext cx="977292" cy="939168"/>
            <a:chOff x="721844" y="664549"/>
            <a:chExt cx="699215" cy="671939"/>
          </a:xfrm>
        </p:grpSpPr>
        <p:sp>
          <p:nvSpPr>
            <p:cNvPr id="10" name="椭圆 9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208929" y="1493497"/>
            <a:ext cx="655490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再送你们两个秘方，一般人我不告诉他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21844" y="4858737"/>
            <a:ext cx="2577152" cy="523220"/>
          </a:xfrm>
          <a:prstGeom prst="rect">
            <a:avLst/>
          </a:prstGeom>
          <a:solidFill>
            <a:srgbClr val="1A75AE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生涯平衡单</a:t>
            </a:r>
            <a:endParaRPr lang="zh-CN" altLang="en-US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298996" y="5120347"/>
            <a:ext cx="914400" cy="0"/>
          </a:xfrm>
          <a:prstGeom prst="line">
            <a:avLst/>
          </a:prstGeom>
          <a:ln w="50800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210315" y="4653506"/>
            <a:ext cx="0" cy="942535"/>
          </a:xfrm>
          <a:prstGeom prst="line">
            <a:avLst/>
          </a:prstGeom>
          <a:ln w="50800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180152" y="4676116"/>
            <a:ext cx="914400" cy="0"/>
          </a:xfrm>
          <a:prstGeom prst="line">
            <a:avLst/>
          </a:prstGeom>
          <a:ln w="50800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180152" y="5588171"/>
            <a:ext cx="914400" cy="0"/>
          </a:xfrm>
          <a:prstGeom prst="line">
            <a:avLst/>
          </a:prstGeom>
          <a:ln w="50800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094552" y="4414506"/>
            <a:ext cx="2980304" cy="461665"/>
          </a:xfrm>
          <a:prstGeom prst="rect">
            <a:avLst/>
          </a:prstGeom>
          <a:solidFill>
            <a:srgbClr val="1A75AE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自我物质方面的得失</a:t>
            </a:r>
            <a:endParaRPr lang="zh-CN" altLang="en-US" sz="24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27591" y="4413188"/>
            <a:ext cx="2980304" cy="461665"/>
          </a:xfrm>
          <a:prstGeom prst="rect">
            <a:avLst/>
          </a:prstGeom>
          <a:solidFill>
            <a:srgbClr val="1A75AE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他人</a:t>
            </a:r>
            <a:r>
              <a:rPr lang="zh-CN" altLang="en-US" sz="24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物质方面的得失</a:t>
            </a:r>
            <a:endParaRPr lang="zh-CN" altLang="en-US" sz="24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071478" y="4687541"/>
            <a:ext cx="563005" cy="0"/>
          </a:xfrm>
          <a:prstGeom prst="line">
            <a:avLst/>
          </a:prstGeom>
          <a:ln w="50800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5094552" y="5357338"/>
            <a:ext cx="2980304" cy="461665"/>
          </a:xfrm>
          <a:prstGeom prst="rect">
            <a:avLst/>
          </a:prstGeom>
          <a:solidFill>
            <a:srgbClr val="1A75AE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自我</a:t>
            </a:r>
            <a:r>
              <a:rPr lang="zh-CN" altLang="en-US" sz="24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精神</a:t>
            </a:r>
            <a:r>
              <a:rPr lang="zh-CN" altLang="en-US" sz="24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方面的得失</a:t>
            </a:r>
            <a:endParaRPr lang="zh-CN" altLang="en-US" sz="24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627591" y="5357338"/>
            <a:ext cx="2980304" cy="461665"/>
          </a:xfrm>
          <a:prstGeom prst="rect">
            <a:avLst/>
          </a:prstGeom>
          <a:solidFill>
            <a:srgbClr val="1A75AE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他人精神方面的得失</a:t>
            </a:r>
            <a:endParaRPr lang="zh-CN" altLang="en-US" sz="24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8071478" y="5631691"/>
            <a:ext cx="563005" cy="0"/>
          </a:xfrm>
          <a:prstGeom prst="line">
            <a:avLst/>
          </a:prstGeom>
          <a:ln w="50800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4445075" y="2645587"/>
            <a:ext cx="3301851" cy="1107996"/>
            <a:chOff x="4336901" y="2645587"/>
            <a:chExt cx="3301851" cy="1107996"/>
          </a:xfrm>
        </p:grpSpPr>
        <p:sp>
          <p:nvSpPr>
            <p:cNvPr id="90" name="文本框 89"/>
            <p:cNvSpPr txBox="1"/>
            <p:nvPr/>
          </p:nvSpPr>
          <p:spPr>
            <a:xfrm>
              <a:off x="4336901" y="2645587"/>
              <a:ext cx="2585766" cy="110799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秘方</a:t>
              </a:r>
              <a:endParaRPr lang="zh-CN" altLang="en-US" sz="66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6655375" y="2713469"/>
              <a:ext cx="983377" cy="983376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壹</a:t>
              </a:r>
              <a:endParaRPr lang="zh-CN" altLang="en-US" sz="48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32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65570" y="2550735"/>
            <a:ext cx="2577152" cy="523220"/>
          </a:xfrm>
          <a:prstGeom prst="rect">
            <a:avLst/>
          </a:prstGeom>
          <a:solidFill>
            <a:srgbClr val="1A75AE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成就事件</a:t>
            </a:r>
            <a:endParaRPr lang="zh-CN" altLang="en-US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24" name="直接连接符 23"/>
          <p:cNvCxnSpPr>
            <a:stCxn id="17" idx="3"/>
            <a:endCxn id="14" idx="5"/>
          </p:cNvCxnSpPr>
          <p:nvPr/>
        </p:nvCxnSpPr>
        <p:spPr>
          <a:xfrm>
            <a:off x="3242722" y="2812345"/>
            <a:ext cx="7800284" cy="8279"/>
          </a:xfrm>
          <a:prstGeom prst="line">
            <a:avLst/>
          </a:prstGeom>
          <a:ln w="63500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直角三角形 13"/>
          <p:cNvSpPr/>
          <p:nvPr/>
        </p:nvSpPr>
        <p:spPr>
          <a:xfrm rot="13500000">
            <a:off x="10862412" y="2640031"/>
            <a:ext cx="361187" cy="361187"/>
          </a:xfrm>
          <a:prstGeom prst="rtTriangl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 flipV="1">
            <a:off x="4904518" y="1533374"/>
            <a:ext cx="1145972" cy="1287251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4470080" y="2281813"/>
            <a:ext cx="1115420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713304" y="2704538"/>
            <a:ext cx="1224518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256104" y="1859089"/>
            <a:ext cx="914400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166082" y="1438684"/>
            <a:ext cx="7625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兴趣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470080" y="1872786"/>
            <a:ext cx="7625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能力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71100" y="2319960"/>
            <a:ext cx="10854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价值观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 flipV="1">
            <a:off x="6977577" y="1533374"/>
            <a:ext cx="1145972" cy="1287251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543139" y="2281813"/>
            <a:ext cx="1115420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786363" y="2704538"/>
            <a:ext cx="1224518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6329163" y="1859089"/>
            <a:ext cx="914400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6239141" y="1438684"/>
            <a:ext cx="7625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兴趣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543139" y="1872786"/>
            <a:ext cx="7625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能力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744159" y="2319960"/>
            <a:ext cx="10854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价值观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H="1" flipV="1">
            <a:off x="9050636" y="1533374"/>
            <a:ext cx="1145972" cy="1287251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8616198" y="2281813"/>
            <a:ext cx="1115420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8859422" y="2704538"/>
            <a:ext cx="1224518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8402222" y="1859089"/>
            <a:ext cx="914400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8312200" y="1438684"/>
            <a:ext cx="7625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兴趣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616198" y="1872786"/>
            <a:ext cx="7625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能力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817218" y="2319960"/>
            <a:ext cx="10854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价值观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4180827" y="2818221"/>
            <a:ext cx="1222959" cy="1373729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4965698" y="3291021"/>
            <a:ext cx="972124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4180047" y="4177882"/>
            <a:ext cx="1224518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4591240" y="3725817"/>
            <a:ext cx="1084866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4401468" y="3800052"/>
            <a:ext cx="1039177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价值观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949914" y="3309307"/>
            <a:ext cx="7625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能力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162261" y="2903465"/>
            <a:ext cx="958080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兴趣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H="1">
            <a:off x="6237456" y="2818221"/>
            <a:ext cx="1222959" cy="1373729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7022327" y="3291021"/>
            <a:ext cx="972124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V="1">
            <a:off x="6236676" y="4177882"/>
            <a:ext cx="1224518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6647869" y="3725817"/>
            <a:ext cx="1084866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6458097" y="3800052"/>
            <a:ext cx="1039177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价值观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006543" y="3309307"/>
            <a:ext cx="7625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能力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218890" y="2903465"/>
            <a:ext cx="958080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兴趣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H="1">
            <a:off x="8294084" y="2818221"/>
            <a:ext cx="1222959" cy="1373729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9078955" y="3291021"/>
            <a:ext cx="972124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V="1">
            <a:off x="8293304" y="4177882"/>
            <a:ext cx="1224518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8704497" y="3725817"/>
            <a:ext cx="1084866" cy="0"/>
          </a:xfrm>
          <a:prstGeom prst="line">
            <a:avLst/>
          </a:prstGeom>
          <a:ln w="3492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84"/>
          <p:cNvSpPr txBox="1"/>
          <p:nvPr/>
        </p:nvSpPr>
        <p:spPr>
          <a:xfrm>
            <a:off x="8514725" y="3800052"/>
            <a:ext cx="1039177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价值观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063171" y="3309307"/>
            <a:ext cx="76252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能力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275518" y="2903465"/>
            <a:ext cx="958080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兴趣</a:t>
            </a:r>
            <a:endParaRPr lang="zh-CN" altLang="en-US" sz="2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4445075" y="183737"/>
            <a:ext cx="3301851" cy="1107996"/>
            <a:chOff x="4336901" y="2645587"/>
            <a:chExt cx="3301851" cy="1107996"/>
          </a:xfrm>
        </p:grpSpPr>
        <p:sp>
          <p:nvSpPr>
            <p:cNvPr id="89" name="文本框 88"/>
            <p:cNvSpPr txBox="1"/>
            <p:nvPr/>
          </p:nvSpPr>
          <p:spPr>
            <a:xfrm>
              <a:off x="4336901" y="2645587"/>
              <a:ext cx="2585766" cy="110799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秘方</a:t>
              </a:r>
              <a:endParaRPr lang="zh-CN" altLang="en-US" sz="66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6655375" y="2713469"/>
              <a:ext cx="983377" cy="983376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贰</a:t>
              </a:r>
              <a:endParaRPr lang="zh-CN" altLang="en-US" sz="48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665570" y="4659355"/>
            <a:ext cx="2577152" cy="523220"/>
          </a:xfrm>
          <a:prstGeom prst="rect">
            <a:avLst/>
          </a:prstGeom>
          <a:solidFill>
            <a:srgbClr val="1A75AE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使用方法</a:t>
            </a:r>
            <a:endParaRPr lang="zh-CN" altLang="en-US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3230630" y="4642453"/>
            <a:ext cx="680184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u="sng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1.</a:t>
            </a:r>
            <a:endParaRPr lang="zh-CN" altLang="en-US" sz="2800" u="sng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794899" y="4628887"/>
            <a:ext cx="7219971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ABCDEF</a:t>
            </a:r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表示一个令自己感到有成就的事件。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536168" y="2863664"/>
            <a:ext cx="462456" cy="462455"/>
          </a:xfrm>
          <a:prstGeom prst="ellips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a typeface="华康俪金黑W8" panose="020B0809000000000000" pitchFamily="49" charset="-122"/>
              </a:rPr>
              <a:t>A</a:t>
            </a:r>
            <a:endParaRPr lang="zh-CN" altLang="en-US" sz="2800" dirty="0">
              <a:solidFill>
                <a:schemeClr val="bg1"/>
              </a:solidFill>
              <a:ea typeface="华康俪金黑W8" panose="020B0809000000000000" pitchFamily="49" charset="-122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6006228" y="2312727"/>
            <a:ext cx="462456" cy="462455"/>
          </a:xfrm>
          <a:prstGeom prst="ellips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a typeface="华康俪金黑W8" panose="020B0809000000000000" pitchFamily="49" charset="-122"/>
              </a:rPr>
              <a:t>B</a:t>
            </a:r>
            <a:endParaRPr lang="zh-CN" altLang="en-US" sz="2800" dirty="0">
              <a:solidFill>
                <a:schemeClr val="bg1"/>
              </a:solidFill>
              <a:ea typeface="华康俪金黑W8" panose="020B0809000000000000" pitchFamily="49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6570827" y="2871580"/>
            <a:ext cx="462456" cy="462455"/>
          </a:xfrm>
          <a:prstGeom prst="ellips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a typeface="华康俪金黑W8" panose="020B0809000000000000" pitchFamily="49" charset="-122"/>
              </a:rPr>
              <a:t>C</a:t>
            </a:r>
            <a:endParaRPr lang="zh-CN" altLang="en-US" sz="2800" dirty="0">
              <a:solidFill>
                <a:schemeClr val="bg1"/>
              </a:solidFill>
              <a:ea typeface="华康俪金黑W8" panose="020B0809000000000000" pitchFamily="49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8101467" y="2309072"/>
            <a:ext cx="462456" cy="462455"/>
          </a:xfrm>
          <a:prstGeom prst="ellips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a typeface="华康俪金黑W8" panose="020B0809000000000000" pitchFamily="49" charset="-122"/>
              </a:rPr>
              <a:t>D</a:t>
            </a:r>
            <a:endParaRPr lang="zh-CN" altLang="en-US" sz="2800" dirty="0">
              <a:solidFill>
                <a:schemeClr val="bg1"/>
              </a:solidFill>
              <a:ea typeface="华康俪金黑W8" panose="020B0809000000000000" pitchFamily="49" charset="-122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8636384" y="2870106"/>
            <a:ext cx="462456" cy="462455"/>
          </a:xfrm>
          <a:prstGeom prst="ellips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a typeface="华康俪金黑W8" panose="020B0809000000000000" pitchFamily="49" charset="-122"/>
              </a:rPr>
              <a:t>E</a:t>
            </a:r>
            <a:endParaRPr lang="zh-CN" altLang="en-US" sz="2800" dirty="0">
              <a:solidFill>
                <a:schemeClr val="bg1"/>
              </a:solidFill>
              <a:ea typeface="华康俪金黑W8" panose="020B0809000000000000" pitchFamily="49" charset="-122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10126144" y="2306850"/>
            <a:ext cx="462456" cy="462455"/>
          </a:xfrm>
          <a:prstGeom prst="ellips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a typeface="华康俪金黑W8" panose="020B0809000000000000" pitchFamily="49" charset="-122"/>
              </a:rPr>
              <a:t>F</a:t>
            </a:r>
            <a:endParaRPr lang="zh-CN" altLang="en-US" sz="2800" dirty="0">
              <a:solidFill>
                <a:schemeClr val="bg1"/>
              </a:solidFill>
              <a:ea typeface="华康俪金黑W8" panose="020B0809000000000000" pitchFamily="49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230630" y="5275847"/>
            <a:ext cx="680184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u="sng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2.</a:t>
            </a:r>
            <a:endParaRPr lang="zh-CN" altLang="en-US" sz="2800" u="sng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794899" y="5276349"/>
            <a:ext cx="724810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提炼每个事件中能体现你兴趣、能力、价值观的点。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221473" y="5923309"/>
            <a:ext cx="680184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u="sng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3.</a:t>
            </a:r>
            <a:endParaRPr lang="zh-CN" altLang="en-US" sz="2800" u="sng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3785742" y="5923811"/>
            <a:ext cx="724810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圈出相同的点，取交集，找出与之对应的职业。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577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0" y="890781"/>
            <a:ext cx="12192000" cy="0"/>
          </a:xfrm>
          <a:prstGeom prst="line">
            <a:avLst/>
          </a:prstGeom>
          <a:ln w="41275">
            <a:solidFill>
              <a:srgbClr val="1A7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387955" y="233731"/>
            <a:ext cx="747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建立“价值金字塔”</a:t>
            </a:r>
            <a:endParaRPr lang="zh-CN" altLang="en-US" sz="32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7" name="五边形 36"/>
          <p:cNvSpPr/>
          <p:nvPr/>
        </p:nvSpPr>
        <p:spPr>
          <a:xfrm>
            <a:off x="2357284" y="249028"/>
            <a:ext cx="1030671" cy="559601"/>
          </a:xfrm>
          <a:prstGeom prst="homePlat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a typeface="华康俪金黑W8" pitchFamily="49" charset="-122"/>
              </a:rPr>
              <a:t>2</a:t>
            </a:r>
            <a:endParaRPr lang="zh-CN" altLang="en-US" sz="3600" dirty="0">
              <a:solidFill>
                <a:schemeClr val="bg1"/>
              </a:solidFill>
              <a:ea typeface="华康俪金黑W8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36664" y="1677938"/>
            <a:ext cx="543727" cy="557464"/>
            <a:chOff x="2157992" y="2206283"/>
            <a:chExt cx="1113692" cy="1141828"/>
          </a:xfrm>
        </p:grpSpPr>
        <p:sp>
          <p:nvSpPr>
            <p:cNvPr id="48" name="矩形 47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894433" y="1677938"/>
            <a:ext cx="7473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找到自己的禀赋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894434" y="2716552"/>
            <a:ext cx="4196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要么不做，做就做到极致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1036664" y="2716552"/>
            <a:ext cx="543727" cy="557464"/>
            <a:chOff x="2157992" y="2206283"/>
            <a:chExt cx="1113692" cy="1141828"/>
          </a:xfrm>
        </p:grpSpPr>
        <p:sp>
          <p:nvSpPr>
            <p:cNvPr id="61" name="矩形 60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36664" y="3755166"/>
            <a:ext cx="543727" cy="557464"/>
            <a:chOff x="2157992" y="2206283"/>
            <a:chExt cx="1113692" cy="1141828"/>
          </a:xfrm>
        </p:grpSpPr>
        <p:sp>
          <p:nvSpPr>
            <p:cNvPr id="64" name="矩形 63"/>
            <p:cNvSpPr/>
            <p:nvPr/>
          </p:nvSpPr>
          <p:spPr>
            <a:xfrm>
              <a:off x="2157992" y="2206283"/>
              <a:ext cx="914400" cy="914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357284" y="2433711"/>
              <a:ext cx="914400" cy="914400"/>
            </a:xfrm>
            <a:prstGeom prst="rect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894433" y="3755166"/>
            <a:ext cx="5366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钉子法则：成功</a:t>
            </a:r>
            <a:r>
              <a:rPr lang="en-US" altLang="zh-CN" sz="28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=</a:t>
            </a:r>
            <a:r>
              <a:rPr lang="zh-CN" altLang="en-US" sz="3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聚焦 投入</a:t>
            </a:r>
            <a:endParaRPr lang="zh-CN" altLang="en-US" sz="36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7" t="10873"/>
          <a:stretch/>
        </p:blipFill>
        <p:spPr>
          <a:xfrm>
            <a:off x="9256542" y="1434905"/>
            <a:ext cx="2935458" cy="5423095"/>
          </a:xfrm>
          <a:prstGeom prst="rect">
            <a:avLst/>
          </a:prstGeom>
        </p:spPr>
      </p:pic>
      <p:sp>
        <p:nvSpPr>
          <p:cNvPr id="42" name="椭圆 41"/>
          <p:cNvSpPr/>
          <p:nvPr/>
        </p:nvSpPr>
        <p:spPr>
          <a:xfrm>
            <a:off x="4558736" y="4535242"/>
            <a:ext cx="989517" cy="989516"/>
          </a:xfrm>
          <a:prstGeom prst="ellips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HS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42318" y="4535242"/>
            <a:ext cx="989517" cy="989516"/>
          </a:xfrm>
          <a:prstGeom prst="ellips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NT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047284" y="4535242"/>
            <a:ext cx="989517" cy="989516"/>
          </a:xfrm>
          <a:prstGeom prst="ellipse">
            <a:avLst/>
          </a:prstGeom>
          <a:solidFill>
            <a:srgbClr val="1A7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819130" y="4676057"/>
            <a:ext cx="844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=</a:t>
            </a:r>
            <a:endParaRPr lang="zh-CN" altLang="en-US" sz="40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76865" y="4770688"/>
            <a:ext cx="844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X</a:t>
            </a:r>
            <a:endParaRPr lang="zh-CN" altLang="en-US" sz="3200" b="1" dirty="0">
              <a:solidFill>
                <a:srgbClr val="1A75AE"/>
              </a:solidFill>
              <a:ea typeface="华康俪金黑W8" panose="020B0809000000000000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846865" y="5652969"/>
            <a:ext cx="2346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H-Hard</a:t>
            </a:r>
            <a:r>
              <a:rPr lang="en-US" altLang="zh-CN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(</a:t>
            </a:r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硬度</a:t>
            </a:r>
            <a:r>
              <a:rPr lang="en-US" altLang="zh-CN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)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948373" y="5652969"/>
            <a:ext cx="3013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S-Sharp</a:t>
            </a:r>
            <a:r>
              <a:rPr lang="en-US" altLang="zh-CN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(</a:t>
            </a:r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尖锐程度</a:t>
            </a:r>
            <a:r>
              <a:rPr lang="en-US" altLang="zh-CN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)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948373" y="6176939"/>
            <a:ext cx="3013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N-Newton</a:t>
            </a:r>
            <a:r>
              <a:rPr lang="en-US" altLang="zh-CN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(</a:t>
            </a:r>
            <a:r>
              <a:rPr lang="zh-CN" altLang="en-US" sz="24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作用力</a:t>
            </a:r>
            <a:r>
              <a:rPr lang="en-US" altLang="zh-CN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)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863607" y="6144669"/>
            <a:ext cx="2346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T-Time</a:t>
            </a:r>
            <a:r>
              <a:rPr lang="en-US" altLang="zh-CN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(</a:t>
            </a:r>
            <a:r>
              <a:rPr lang="zh-CN" altLang="en-US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时间</a:t>
            </a:r>
            <a:r>
              <a:rPr lang="en-US" altLang="zh-CN" sz="24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)</a:t>
            </a:r>
            <a:endParaRPr lang="zh-CN" altLang="en-US" sz="24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55988" y="3830169"/>
            <a:ext cx="844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X</a:t>
            </a:r>
            <a:endParaRPr lang="zh-CN" altLang="en-US" sz="3200" b="1" dirty="0">
              <a:solidFill>
                <a:srgbClr val="1A75AE"/>
              </a:solidFill>
              <a:ea typeface="华康俪金黑W8" panose="020B0809000000000000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0" y="-24353"/>
            <a:ext cx="902286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89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21844" y="523872"/>
            <a:ext cx="977292" cy="939168"/>
            <a:chOff x="721844" y="664549"/>
            <a:chExt cx="699215" cy="671939"/>
          </a:xfrm>
        </p:grpSpPr>
        <p:sp>
          <p:nvSpPr>
            <p:cNvPr id="5" name="椭圆 4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Q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32401" y="779417"/>
            <a:ext cx="915219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建立了自己的“价值金字塔”后，靠工资能养活自己吗？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H="1">
            <a:off x="10609088" y="1463040"/>
            <a:ext cx="977292" cy="939168"/>
            <a:chOff x="721844" y="664549"/>
            <a:chExt cx="699215" cy="671939"/>
          </a:xfrm>
        </p:grpSpPr>
        <p:sp>
          <p:nvSpPr>
            <p:cNvPr id="10" name="椭圆 9"/>
            <p:cNvSpPr/>
            <p:nvPr/>
          </p:nvSpPr>
          <p:spPr>
            <a:xfrm>
              <a:off x="721844" y="664549"/>
              <a:ext cx="335209" cy="335209"/>
            </a:xfrm>
            <a:prstGeom prst="ellipse">
              <a:avLst/>
            </a:pr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17191" y="732620"/>
              <a:ext cx="603868" cy="603868"/>
            </a:xfrm>
            <a:prstGeom prst="ellipse">
              <a:avLst/>
            </a:prstGeom>
            <a:solidFill>
              <a:srgbClr val="1A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</a:t>
              </a:r>
              <a:endParaRPr lang="zh-CN" altLang="en-US" sz="36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571998" y="1718585"/>
            <a:ext cx="655490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问得好，这就是破解财务悖论的答案</a:t>
            </a:r>
            <a:endParaRPr lang="zh-CN" altLang="en-US" sz="280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t="2461" r="11567" b="3386"/>
          <a:stretch/>
        </p:blipFill>
        <p:spPr>
          <a:xfrm>
            <a:off x="6556847" y="2872305"/>
            <a:ext cx="1571631" cy="157506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1385193"/>
            <a:ext cx="5850022" cy="5472807"/>
            <a:chOff x="4130353" y="1261819"/>
            <a:chExt cx="5850022" cy="547280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0353" y="1261819"/>
              <a:ext cx="5850022" cy="5472807"/>
            </a:xfrm>
            <a:prstGeom prst="rect">
              <a:avLst/>
            </a:prstGeom>
          </p:spPr>
        </p:pic>
        <p:sp>
          <p:nvSpPr>
            <p:cNvPr id="19" name="TextBox 5"/>
            <p:cNvSpPr txBox="1"/>
            <p:nvPr/>
          </p:nvSpPr>
          <p:spPr>
            <a:xfrm rot="20679604">
              <a:off x="5008634" y="2980761"/>
              <a:ext cx="385867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在职业生涯中</a:t>
              </a:r>
              <a:endParaRPr lang="en-US" altLang="zh-CN" sz="36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/>
              <a:r>
                <a:rPr lang="zh-CN" altLang="en-US" sz="3600" dirty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只要有</a:t>
              </a:r>
              <a:endParaRPr lang="en-US" altLang="zh-CN" sz="36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/>
              <a:r>
                <a:rPr lang="zh-CN" altLang="en-US" sz="3600" dirty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三次大幅度的加薪</a:t>
              </a:r>
              <a:endParaRPr lang="en-US" altLang="zh-CN" sz="3600" dirty="0">
                <a:solidFill>
                  <a:srgbClr val="1A75AE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/>
              <a:r>
                <a:rPr lang="zh-CN" altLang="en-US" sz="3600" dirty="0">
                  <a:solidFill>
                    <a:srgbClr val="1A75AE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悖论就有解了</a:t>
              </a: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t="2461" r="11567" b="3386"/>
          <a:stretch/>
        </p:blipFill>
        <p:spPr>
          <a:xfrm>
            <a:off x="9459470" y="2872305"/>
            <a:ext cx="1571631" cy="157506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908062" y="2841293"/>
            <a:ext cx="1434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50%</a:t>
            </a:r>
            <a:endParaRPr lang="zh-CN" altLang="en-US" sz="105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42170" y="2841292"/>
            <a:ext cx="1434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50%</a:t>
            </a:r>
            <a:endParaRPr lang="zh-CN" altLang="en-US" sz="1050" dirty="0">
              <a:solidFill>
                <a:srgbClr val="1A75AE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86187" y="4789174"/>
            <a:ext cx="1706859" cy="1706859"/>
            <a:chOff x="9269872" y="3956622"/>
            <a:chExt cx="1706859" cy="1706859"/>
          </a:xfrm>
        </p:grpSpPr>
        <p:sp>
          <p:nvSpPr>
            <p:cNvPr id="26" name="椭圆 25"/>
            <p:cNvSpPr/>
            <p:nvPr/>
          </p:nvSpPr>
          <p:spPr>
            <a:xfrm>
              <a:off x="9269872" y="3956622"/>
              <a:ext cx="1706859" cy="1706859"/>
            </a:xfrm>
            <a:prstGeom prst="ellipse">
              <a:avLst/>
            </a:prstGeom>
            <a:solidFill>
              <a:srgbClr val="1A75A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升职</a:t>
              </a:r>
            </a:p>
          </p:txBody>
        </p:sp>
        <p:sp>
          <p:nvSpPr>
            <p:cNvPr id="27" name="椭圆 26"/>
            <p:cNvSpPr/>
            <p:nvPr/>
          </p:nvSpPr>
          <p:spPr>
            <a:xfrm>
              <a:off x="9387703" y="4064353"/>
              <a:ext cx="1477930" cy="1488032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391855" y="4789174"/>
            <a:ext cx="1706859" cy="1706859"/>
            <a:chOff x="9269872" y="3956622"/>
            <a:chExt cx="1706859" cy="1706859"/>
          </a:xfrm>
        </p:grpSpPr>
        <p:sp>
          <p:nvSpPr>
            <p:cNvPr id="29" name="椭圆 28"/>
            <p:cNvSpPr/>
            <p:nvPr/>
          </p:nvSpPr>
          <p:spPr>
            <a:xfrm>
              <a:off x="9269872" y="3956622"/>
              <a:ext cx="1706859" cy="1706859"/>
            </a:xfrm>
            <a:prstGeom prst="ellipse">
              <a:avLst/>
            </a:prstGeom>
            <a:solidFill>
              <a:srgbClr val="1A75A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跳槽</a:t>
              </a:r>
              <a:endParaRPr lang="zh-CN" altLang="en-US" sz="32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9387703" y="4064353"/>
              <a:ext cx="1477930" cy="1488032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372071" y="5286978"/>
            <a:ext cx="840759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1A75AE"/>
                </a:solidFill>
                <a:ea typeface="华康俪金黑W8" panose="020B0809000000000000" pitchFamily="49" charset="-122"/>
              </a:rPr>
              <a:t>or</a:t>
            </a:r>
            <a:endParaRPr lang="zh-CN" altLang="en-US" sz="4000" b="1" dirty="0">
              <a:solidFill>
                <a:srgbClr val="1A75AE"/>
              </a:solidFill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82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</TotalTime>
  <Words>1329</Words>
  <Application>Microsoft Office PowerPoint</Application>
  <PresentationFormat>宽屏</PresentationFormat>
  <Paragraphs>222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Meiryo</vt:lpstr>
      <vt:lpstr>方正粗黑宋简体</vt:lpstr>
      <vt:lpstr>方正正大黑简体</vt:lpstr>
      <vt:lpstr>华康俪金黑W8</vt:lpstr>
      <vt:lpstr>宋体</vt:lpstr>
      <vt:lpstr>微软雅黑</vt:lpstr>
      <vt:lpstr>造字工房悦圆演示版常规体</vt:lpstr>
      <vt:lpstr>Arial</vt:lpstr>
      <vt:lpstr>Britannic Bold</vt:lpstr>
      <vt:lpstr>Calibri</vt:lpstr>
      <vt:lpstr>Calibri Light</vt:lpstr>
      <vt:lpstr>Office 主题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Administrator</cp:lastModifiedBy>
  <cp:revision>253</cp:revision>
  <dcterms:created xsi:type="dcterms:W3CDTF">2014-02-28T02:21:59Z</dcterms:created>
  <dcterms:modified xsi:type="dcterms:W3CDTF">2018-05-27T03:43:14Z</dcterms:modified>
</cp:coreProperties>
</file>