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2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9" r:id="rId4"/>
    <p:sldId id="260" r:id="rId5"/>
    <p:sldId id="257" r:id="rId6"/>
    <p:sldId id="280" r:id="rId7"/>
    <p:sldId id="279" r:id="rId8"/>
    <p:sldId id="264" r:id="rId9"/>
    <p:sldId id="261" r:id="rId10"/>
    <p:sldId id="258" r:id="rId11"/>
    <p:sldId id="277" r:id="rId12"/>
    <p:sldId id="265" r:id="rId13"/>
    <p:sldId id="267" r:id="rId14"/>
    <p:sldId id="262" r:id="rId15"/>
    <p:sldId id="274" r:id="rId16"/>
    <p:sldId id="273" r:id="rId17"/>
    <p:sldId id="275" r:id="rId18"/>
    <p:sldId id="276" r:id="rId19"/>
    <p:sldId id="268" r:id="rId20"/>
    <p:sldId id="263" r:id="rId21"/>
    <p:sldId id="269" r:id="rId22"/>
    <p:sldId id="272" r:id="rId23"/>
    <p:sldId id="278" r:id="rId24"/>
    <p:sldId id="270" r:id="rId25"/>
    <p:sldId id="271" r:id="rId26"/>
    <p:sldId id="281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8377"/>
    <a:srgbClr val="5B2617"/>
    <a:srgbClr val="100805"/>
    <a:srgbClr val="0C07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1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4837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CE-44AB-B3A6-91A7EAB823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  <a:alpha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4CE-44AB-B3A6-91A7EAB823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4CE-44AB-B3A6-91A7EAB82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4471216"/>
        <c:axId val="204471776"/>
      </c:barChart>
      <c:catAx>
        <c:axId val="204471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4471776"/>
        <c:crosses val="autoZero"/>
        <c:auto val="1"/>
        <c:lblAlgn val="ctr"/>
        <c:lblOffset val="100"/>
        <c:noMultiLvlLbl val="0"/>
      </c:catAx>
      <c:valAx>
        <c:axId val="204471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48377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47121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448377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795E-2"/>
          <c:y val="0.18580661817187799"/>
          <c:w val="0.899307268039792"/>
          <c:h val="0.696404197482118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bg1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chemeClr val="bg1"/>
              </a:solidFill>
              <a:ln w="6350" cap="flat" cmpd="sng" algn="ctr">
                <a:solidFill>
                  <a:schemeClr val="bg1"/>
                </a:solidFill>
                <a:prstDash val="solid"/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7CCD-4F21-AF5A-0E3984841E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2015152"/>
        <c:axId val="272015712"/>
      </c:lineChart>
      <c:catAx>
        <c:axId val="2720151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2015712"/>
        <c:crosses val="autoZero"/>
        <c:auto val="1"/>
        <c:lblAlgn val="ctr"/>
        <c:lblOffset val="100"/>
        <c:noMultiLvlLbl val="0"/>
      </c:catAx>
      <c:valAx>
        <c:axId val="272015712"/>
        <c:scaling>
          <c:orientation val="minMax"/>
        </c:scaling>
        <c:delete val="0"/>
        <c:axPos val="l"/>
        <c:numFmt formatCode="\¥#,##0.00_);\(\¥#,##0.00\)" sourceLinked="0"/>
        <c:majorTickMark val="out"/>
        <c:minorTickMark val="in"/>
        <c:tickLblPos val="nextTo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72015152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6EE08-C0AF-43A9-868D-56C4E119B2D2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F2426-5FF5-431E-AA95-960DD65842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743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810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1041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74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06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40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097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001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401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270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4912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4696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937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555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5723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92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3017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597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9179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698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997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28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461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7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39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06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1F2426-5FF5-431E-AA95-960DD658429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874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86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92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643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837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3450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590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231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121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9711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3848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251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82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29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8872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223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14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03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832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17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61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77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538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0AA714-9DD3-417A-9ABA-1792B3ED552A}" type="datetimeFigureOut">
              <a:rPr lang="zh-CN" altLang="en-US" smtClean="0"/>
              <a:t>2018/7/15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FE830-4B65-449D-BFA1-DEA8457C7A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717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9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" b="156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90146" y="0"/>
            <a:ext cx="5211709" cy="6858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81600" y="828288"/>
            <a:ext cx="201561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茶味</a:t>
            </a:r>
            <a:endParaRPr lang="zh-CN" altLang="en-US" sz="166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2647" y="-95116"/>
            <a:ext cx="615553" cy="70482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0" i="0" spc="2500" dirty="0" smtClean="0">
                <a:solidFill>
                  <a:schemeClr val="bg1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寒夜客来 茶当酒</a:t>
            </a:r>
            <a:endParaRPr lang="zh-CN" altLang="en-US" sz="2800" spc="2500" dirty="0"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12751" y="-95116"/>
            <a:ext cx="615553" cy="70482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spc="2500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茶秉</a:t>
            </a:r>
            <a:r>
              <a:rPr lang="zh-CN" altLang="en-US" sz="2800" spc="25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天地 清</a:t>
            </a:r>
            <a:r>
              <a:rPr lang="zh-CN" altLang="en-US" sz="2800" spc="2500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之气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39791" y="0"/>
            <a:ext cx="0" cy="6858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748345" y="38234"/>
            <a:ext cx="0" cy="6858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359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93" b="960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09800" y="2644170"/>
            <a:ext cx="777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spc="20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不如采茶去</a:t>
            </a:r>
            <a:endParaRPr lang="zh-CN" altLang="en-US" sz="9600" spc="20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6460" y="4596884"/>
            <a:ext cx="7879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0" i="0" spc="600" dirty="0" smtClean="0">
                <a:solidFill>
                  <a:schemeClr val="bg1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清水净手，调匀气息，一招一式地冲泡，心平气和地观赏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0862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1852" r="100000">
                        <a14:foregroundMark x1="85802" y1="60924" x2="87037" y2="64121"/>
                        <a14:foregroundMark x1="75720" y1="60213" x2="74897" y2="65187"/>
                        <a14:foregroundMark x1="75720" y1="57194" x2="76337" y2="62522"/>
                        <a14:foregroundMark x1="75103" y1="52220" x2="76749" y2="57371"/>
                        <a14:foregroundMark x1="90947" y1="4796" x2="61728" y2="15808"/>
                        <a14:foregroundMark x1="51029" y1="36590" x2="52469" y2="38899"/>
                        <a14:backgroundMark x1="29630" y1="93073" x2="81070" y2="94494"/>
                        <a14:backgroundMark x1="16255" y1="85080" x2="11523" y2="90053"/>
                        <a14:backgroundMark x1="79630" y1="61812" x2="80453" y2="66430"/>
                      </a14:backgroundRemoval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950" y="0"/>
            <a:ext cx="592005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693673" y="1509059"/>
            <a:ext cx="5578277" cy="3839882"/>
            <a:chOff x="693673" y="1712066"/>
            <a:chExt cx="5578277" cy="3839882"/>
          </a:xfrm>
        </p:grpSpPr>
        <p:sp>
          <p:nvSpPr>
            <p:cNvPr id="6" name="矩形 5"/>
            <p:cNvSpPr/>
            <p:nvPr/>
          </p:nvSpPr>
          <p:spPr>
            <a:xfrm>
              <a:off x="1209864" y="2789518"/>
              <a:ext cx="4809935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spc="300" dirty="0" smtClean="0">
                  <a:solidFill>
                    <a:srgbClr val="448377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茶之韵，在于那一抹淡淡的绿：能听见山风，能感觉到阳光雨露，唤醒出茶的前世今生。茶之韵，在于喧嚣城市中的回归自然，平复心情的清心静气。</a:t>
              </a:r>
              <a:endParaRPr lang="zh-CN" altLang="en-US" b="0" i="0" spc="300" dirty="0">
                <a:solidFill>
                  <a:srgbClr val="448377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25854" y="4628618"/>
              <a:ext cx="504609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pc="300" noProof="1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Lorem Ipsum Dolor Sit Er Elit Lamet, Consectetaur Cillium Adipisicing Pecu,</a:t>
              </a:r>
              <a:endParaRPr lang="zh-CN" altLang="en-US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3673" y="1712066"/>
              <a:ext cx="3917409" cy="9233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448377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输入标题</a:t>
              </a:r>
              <a:endParaRPr lang="zh-CN" altLang="en-US" sz="5400" dirty="0">
                <a:solidFill>
                  <a:srgbClr val="448377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7379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0880" y="1733880"/>
            <a:ext cx="3390241" cy="339024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4000" sy="104000" algn="ctr" rotWithShape="0">
              <a:schemeClr val="bg1">
                <a:lumMod val="85000"/>
                <a:alpha val="99000"/>
              </a:scheme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233440" y="1773772"/>
            <a:ext cx="3675908" cy="1864777"/>
            <a:chOff x="6263756" y="1604235"/>
            <a:chExt cx="5192546" cy="1864777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63756" y="1968563"/>
              <a:ext cx="5192546" cy="1500449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</a:t>
              </a:r>
              <a:r>
                <a:rPr lang="zh-CN" altLang="en-US" spc="300" dirty="0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内容。</a:t>
              </a:r>
              <a:endParaRPr lang="en-US" altLang="zh-CN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289333" y="1773772"/>
            <a:ext cx="3601565" cy="1864777"/>
            <a:chOff x="6251030" y="1604235"/>
            <a:chExt cx="5087530" cy="1864777"/>
          </a:xfrm>
        </p:grpSpPr>
        <p:sp>
          <p:nvSpPr>
            <p:cNvPr id="16" name="Content Placeholder 2"/>
            <p:cNvSpPr txBox="1"/>
            <p:nvPr/>
          </p:nvSpPr>
          <p:spPr>
            <a:xfrm>
              <a:off x="6263756" y="1968564"/>
              <a:ext cx="5074804" cy="150044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</a:t>
              </a:r>
              <a:r>
                <a:rPr lang="zh-CN" altLang="en-US" spc="300" dirty="0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内容</a:t>
              </a:r>
              <a:endParaRPr lang="en-US" altLang="zh-CN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01956" y="2518512"/>
            <a:ext cx="1015663" cy="18209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5400" spc="6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茶道</a:t>
            </a:r>
            <a:endParaRPr lang="zh-CN" altLang="en-US" sz="54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33440" y="3748725"/>
            <a:ext cx="3675908" cy="1864777"/>
            <a:chOff x="6263756" y="1604235"/>
            <a:chExt cx="5192546" cy="1864777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263756" y="1968563"/>
              <a:ext cx="5192546" cy="1500449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</a:t>
              </a:r>
              <a:r>
                <a:rPr lang="zh-CN" altLang="en-US" spc="300" dirty="0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内容。</a:t>
              </a:r>
              <a:endParaRPr lang="en-US" altLang="zh-CN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82653" y="3638549"/>
            <a:ext cx="3601565" cy="1864777"/>
            <a:chOff x="6251030" y="1604235"/>
            <a:chExt cx="5087530" cy="1864777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6263756" y="1968564"/>
              <a:ext cx="5074804" cy="150044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spc="3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</a:t>
              </a:r>
              <a:r>
                <a:rPr lang="zh-CN" altLang="en-US" spc="300" dirty="0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内容</a:t>
              </a:r>
              <a:endParaRPr lang="en-US" altLang="zh-CN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7325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381000"/>
            <a:ext cx="11277600" cy="6096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953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2966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912891" y="1562715"/>
            <a:ext cx="1015663" cy="4190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第三章</a:t>
            </a:r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8720" y="1798919"/>
            <a:ext cx="7698261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，情急口渴的人早早离它而去，三大杯凉水下肚，马上去忙别的了。咖啡有本身的苦，有糖的甜，有奶的香醇，果汁有鲜甜，汽水有沁爽，但它们都没有茶的清逸和悠然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7200" y="8191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" y="60388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7816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18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10559" y="987810"/>
            <a:ext cx="1828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晒茶</a:t>
            </a:r>
            <a:endParaRPr lang="zh-CN" altLang="en-US" sz="138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1528" y="2099025"/>
            <a:ext cx="1569660" cy="44487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9140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727" b="99697" l="9756" r="89721">
                        <a14:foregroundMark x1="35366" y1="63333" x2="38153" y2="73030"/>
                        <a14:foregroundMark x1="38502" y1="59394" x2="40767" y2="63333"/>
                        <a14:foregroundMark x1="30836" y1="58182" x2="24913" y2="63636"/>
                        <a14:foregroundMark x1="41986" y1="77879" x2="45993" y2="78788"/>
                        <a14:foregroundMark x1="71951" y1="65455" x2="69164" y2="71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942" y="1382967"/>
            <a:ext cx="8524567" cy="4900883"/>
          </a:xfrm>
          <a:prstGeom prst="rect">
            <a:avLst/>
          </a:prstGeom>
        </p:spPr>
      </p:pic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623779091"/>
              </p:ext>
            </p:extLst>
          </p:nvPr>
        </p:nvGraphicFramePr>
        <p:xfrm>
          <a:off x="893506" y="1413384"/>
          <a:ext cx="5018165" cy="419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55800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941" y="651475"/>
            <a:ext cx="2002972" cy="5301342"/>
          </a:xfrm>
          <a:prstGeom prst="rect">
            <a:avLst/>
          </a:prstGeom>
          <a:solidFill>
            <a:srgbClr val="448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9582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592" r="89688">
                        <a14:foregroundMark x1="55875" y1="35278" x2="55875" y2="35278"/>
                        <a14:foregroundMark x1="54916" y1="45726" x2="54916" y2="45726"/>
                        <a14:foregroundMark x1="57074" y1="54138" x2="57074" y2="54138"/>
                        <a14:foregroundMark x1="60671" y1="62958" x2="60671" y2="62958"/>
                        <a14:foregroundMark x1="58513" y1="64315" x2="58513" y2="64315"/>
                        <a14:foregroundMark x1="55396" y1="71913" x2="55396" y2="75441"/>
                        <a14:foregroundMark x1="54197" y1="33243" x2="56355" y2="35142"/>
                        <a14:foregroundMark x1="36211" y1="85346" x2="39568" y2="92130"/>
                        <a14:foregroundMark x1="23501" y1="88602" x2="28777" y2="92673"/>
                        <a14:foregroundMark x1="20863" y1="89281" x2="22302" y2="90095"/>
                        <a14:foregroundMark x1="23501" y1="91995" x2="23501" y2="91995"/>
                        <a14:foregroundMark x1="28058" y1="90638" x2="28058" y2="90638"/>
                        <a14:foregroundMark x1="29736" y1="90231" x2="29736" y2="90231"/>
                        <a14:foregroundMark x1="27098" y1="89688" x2="27098" y2="89688"/>
                        <a14:foregroundMark x1="29736" y1="90095" x2="29736" y2="90095"/>
                        <a14:foregroundMark x1="27818" y1="88602" x2="27818" y2="88602"/>
                        <a14:foregroundMark x1="40767" y1="88602" x2="43885" y2="87788"/>
                        <a14:foregroundMark x1="49161" y1="87924" x2="52758" y2="92673"/>
                        <a14:backgroundMark x1="55396" y1="89145" x2="55396" y2="89145"/>
                        <a14:backgroundMark x1="54197" y1="87924" x2="54197" y2="87924"/>
                        <a14:backgroundMark x1="36930" y1="87653" x2="36930" y2="87653"/>
                        <a14:backgroundMark x1="44365" y1="87788" x2="44365" y2="877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43" y="800246"/>
            <a:ext cx="1901370" cy="26697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80821" y="650814"/>
            <a:ext cx="2002972" cy="5301342"/>
          </a:xfrm>
          <a:prstGeom prst="rect">
            <a:avLst/>
          </a:prstGeom>
          <a:solidFill>
            <a:srgbClr val="448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8707" y="799585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3480" r="100000">
                        <a14:foregroundMark x1="83759" y1="42333" x2="83759" y2="42333"/>
                        <a14:foregroundMark x1="80742" y1="58000" x2="80742" y2="58000"/>
                        <a14:foregroundMark x1="77262" y1="51667" x2="85383" y2="59333"/>
                        <a14:foregroundMark x1="69838" y1="78000" x2="83991" y2="62333"/>
                        <a14:foregroundMark x1="84455" y1="64000" x2="89095" y2="54000"/>
                        <a14:foregroundMark x1="88863" y1="54667" x2="89095" y2="45000"/>
                        <a14:foregroundMark x1="89095" y1="45000" x2="86543" y2="38667"/>
                        <a14:foregroundMark x1="30858" y1="55000" x2="10673" y2="62000"/>
                        <a14:foregroundMark x1="16241" y1="53667" x2="9745" y2="56333"/>
                        <a14:foregroundMark x1="14617" y1="50667" x2="21346" y2="36000"/>
                        <a14:foregroundMark x1="37355" y1="21667" x2="19258" y2="39000"/>
                        <a14:foregroundMark x1="40835" y1="16333" x2="29698" y2="28000"/>
                        <a14:foregroundMark x1="14849" y1="67000" x2="22970" y2="76000"/>
                        <a14:foregroundMark x1="24362" y1="79667" x2="29002" y2="8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9" t="6157" r="8068" b="10881"/>
          <a:stretch/>
        </p:blipFill>
        <p:spPr>
          <a:xfrm>
            <a:off x="4043200" y="1678158"/>
            <a:ext cx="1585429" cy="108442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03701" y="651475"/>
            <a:ext cx="2002972" cy="5301342"/>
          </a:xfrm>
          <a:prstGeom prst="rect">
            <a:avLst/>
          </a:prstGeom>
          <a:solidFill>
            <a:srgbClr val="448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4158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771637" y="1410991"/>
            <a:ext cx="1704873" cy="1535025"/>
            <a:chOff x="6771637" y="1410991"/>
            <a:chExt cx="1704873" cy="15350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97847">
                          <a14:backgroundMark x1="21722" y1="98151" x2="21722" y2="98151"/>
                          <a14:backgroundMark x1="29941" y1="99076" x2="29941" y2="99076"/>
                          <a14:backgroundMark x1="63601" y1="99230" x2="63601" y2="99230"/>
                          <a14:backgroundMark x1="59491" y1="99076" x2="59491" y2="99076"/>
                          <a14:backgroundMark x1="64971" y1="97535" x2="64971" y2="97535"/>
                          <a14:backgroundMark x1="69667" y1="96456" x2="69667" y2="964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2310" y="1410991"/>
              <a:ext cx="1064200" cy="135159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439" b="100000" l="6042" r="9546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00" t="5876" r="6985" b="5114"/>
            <a:stretch/>
          </p:blipFill>
          <p:spPr>
            <a:xfrm>
              <a:off x="6771637" y="1958267"/>
              <a:ext cx="1400214" cy="987749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9426581" y="651475"/>
            <a:ext cx="2002972" cy="5301342"/>
          </a:xfrm>
          <a:prstGeom prst="rect">
            <a:avLst/>
          </a:prstGeom>
          <a:solidFill>
            <a:srgbClr val="4483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64467" y="800246"/>
            <a:ext cx="1727200" cy="2891971"/>
          </a:xfrm>
          <a:prstGeom prst="rect">
            <a:avLst/>
          </a:prstGeom>
          <a:solidFill>
            <a:srgbClr val="E8E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9739" b="96200" l="9662" r="96377">
                        <a14:backgroundMark x1="70531" y1="63183" x2="70531" y2="63183"/>
                        <a14:backgroundMark x1="72464" y1="77435" x2="72464" y2="77435"/>
                        <a14:backgroundMark x1="70290" y1="83373" x2="70290" y2="83373"/>
                        <a14:backgroundMark x1="48068" y1="65083" x2="48068" y2="65083"/>
                        <a14:backgroundMark x1="44444" y1="78622" x2="44444" y2="78622"/>
                        <a14:backgroundMark x1="62077" y1="87173" x2="62077" y2="87173"/>
                        <a14:backgroundMark x1="69324" y1="79810" x2="69324" y2="79810"/>
                        <a14:backgroundMark x1="71739" y1="75297" x2="71739" y2="75297"/>
                        <a14:backgroundMark x1="73188" y1="71734" x2="73188" y2="71734"/>
                        <a14:backgroundMark x1="70773" y1="67221" x2="70773" y2="67221"/>
                        <a14:backgroundMark x1="71739" y1="68884" x2="71739" y2="68884"/>
                        <a14:backgroundMark x1="56039" y1="59382" x2="56039" y2="59382"/>
                        <a14:backgroundMark x1="56280" y1="59382" x2="56280" y2="59382"/>
                        <a14:backgroundMark x1="54831" y1="59857" x2="54831" y2="59857"/>
                        <a14:backgroundMark x1="56039" y1="58907" x2="56039" y2="58907"/>
                        <a14:backgroundMark x1="45169" y1="74584" x2="45169" y2="74584"/>
                        <a14:backgroundMark x1="56280" y1="86461" x2="56280" y2="86461"/>
                        <a14:backgroundMark x1="54831" y1="87411" x2="56763" y2="85748"/>
                        <a14:backgroundMark x1="57005" y1="85986" x2="57971" y2="86461"/>
                        <a14:backgroundMark x1="52899" y1="80760" x2="53865" y2="79335"/>
                        <a14:backgroundMark x1="71498" y1="83135" x2="71981" y2="81710"/>
                        <a14:backgroundMark x1="44928" y1="78147" x2="44928" y2="79572"/>
                        <a14:backgroundMark x1="45411" y1="72684" x2="46377" y2="71971"/>
                        <a14:backgroundMark x1="45652" y1="66983" x2="47101" y2="660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40" t="55578" r="21871" b="6774"/>
          <a:stretch/>
        </p:blipFill>
        <p:spPr>
          <a:xfrm>
            <a:off x="9640220" y="1490826"/>
            <a:ext cx="1553028" cy="15094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7204" y="4945433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工序</a:t>
            </a:r>
            <a:endParaRPr lang="zh-CN" altLang="en-US" sz="20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17622" y="4954958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工序</a:t>
            </a:r>
            <a:endParaRPr lang="zh-CN" altLang="en-US" sz="20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28084" y="4950823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工序</a:t>
            </a:r>
            <a:endParaRPr lang="zh-CN" altLang="en-US" sz="20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63027" y="4918289"/>
            <a:ext cx="492443" cy="60529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工序</a:t>
            </a:r>
            <a:endParaRPr lang="zh-CN" altLang="en-US" sz="20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9254" y="3862104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442763" y="3862104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75305" y="3866530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076460" y="3886039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23231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48723" y="1904461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【 </a:t>
            </a:r>
            <a:r>
              <a:rPr lang="zh-CN" altLang="en-US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晒 </a:t>
            </a:r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· </a:t>
            </a:r>
            <a:r>
              <a:rPr lang="zh-CN" altLang="en-US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茶 </a:t>
            </a:r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】</a:t>
            </a:r>
            <a:endParaRPr lang="zh-CN" altLang="en-US" sz="3200" dirty="0">
              <a:solidFill>
                <a:srgbClr val="448377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3379" y="1989947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茶自有茶的雅致。如果单为解渴，或许茶不是一个合适的选择，急不得恼不得。</a:t>
            </a:r>
            <a:endParaRPr lang="zh-CN" altLang="en-US" spc="6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5509"/>
            <a:ext cx="6093794" cy="3729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471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76623" y="2152111"/>
            <a:ext cx="677108" cy="30141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【 </a:t>
            </a:r>
            <a:r>
              <a:rPr lang="zh-CN" altLang="en-US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品 </a:t>
            </a:r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· </a:t>
            </a:r>
            <a:r>
              <a:rPr lang="zh-CN" altLang="en-US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茶 </a:t>
            </a:r>
            <a:r>
              <a:rPr lang="en-US" altLang="zh-CN" sz="32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】</a:t>
            </a:r>
            <a:endParaRPr lang="zh-CN" altLang="en-US" sz="3200" dirty="0">
              <a:solidFill>
                <a:srgbClr val="448377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" name="弧形 5"/>
          <p:cNvSpPr/>
          <p:nvPr/>
        </p:nvSpPr>
        <p:spPr>
          <a:xfrm rot="19564307">
            <a:off x="9632723" y="992732"/>
            <a:ext cx="1377487" cy="1377487"/>
          </a:xfrm>
          <a:prstGeom prst="arc">
            <a:avLst>
              <a:gd name="adj1" fmla="val 13690502"/>
              <a:gd name="adj2" fmla="val 12417180"/>
            </a:avLst>
          </a:prstGeom>
          <a:ln w="15875">
            <a:solidFill>
              <a:srgbClr val="44837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0853" y="1948362"/>
            <a:ext cx="3527170" cy="3527170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1000" sy="101000" algn="ctr" rotWithShape="0">
              <a:srgbClr val="DBA392">
                <a:alpha val="83000"/>
              </a:srgb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10062373" y="1213097"/>
            <a:ext cx="1015663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</a:t>
            </a:r>
            <a:endParaRPr lang="zh-CN" altLang="en-US" sz="54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57554" y="1394364"/>
            <a:ext cx="2191699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48377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禅 茶 一 味</a:t>
            </a:r>
            <a:endParaRPr lang="zh-CN" altLang="en-US" sz="3200" dirty="0">
              <a:solidFill>
                <a:srgbClr val="448377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61279" y="2237597"/>
            <a:ext cx="2400657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pc="6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茶自有茶的雅致。如果单为解渴，或许茶不是一个合适的选择，急不得恼不得。</a:t>
            </a:r>
            <a:endParaRPr lang="zh-CN" altLang="en-US" spc="6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48356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10"/>
                            </p:stCondLst>
                            <p:childTnLst>
                              <p:par>
                                <p:cTn id="9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39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690"/>
                                  </p:stCondLst>
                                  <p:iterate type="lt">
                                    <p:tmPct val="22667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9" grpId="0" build="p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381000"/>
            <a:ext cx="11277600" cy="6096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953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2966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912891" y="1562715"/>
            <a:ext cx="1015663" cy="4190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第四章</a:t>
            </a:r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8720" y="1798919"/>
            <a:ext cx="7698261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，情急口渴的人早早离它而去，三大杯凉水下肚，马上去忙别的了。咖啡有本身的苦，有糖的甜，有奶的香醇，果汁有鲜甜，汽水有沁爽，但它们都没有茶的清逸和悠然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7200" y="8191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" y="60388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0723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82168" cy="688749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22952" y="471946"/>
            <a:ext cx="1107996" cy="23007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000" spc="6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目錄</a:t>
            </a:r>
            <a:endParaRPr lang="zh-CN" altLang="en-US" sz="6000" spc="6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55048" y="2954835"/>
            <a:ext cx="9563512" cy="3886200"/>
            <a:chOff x="1455048" y="2866344"/>
            <a:chExt cx="9563512" cy="3886200"/>
          </a:xfrm>
        </p:grpSpPr>
        <p:grpSp>
          <p:nvGrpSpPr>
            <p:cNvPr id="15" name="组合 14"/>
            <p:cNvGrpSpPr/>
            <p:nvPr/>
          </p:nvGrpSpPr>
          <p:grpSpPr>
            <a:xfrm>
              <a:off x="1455048" y="2866344"/>
              <a:ext cx="1303431" cy="3886200"/>
              <a:chOff x="1255191" y="2848488"/>
              <a:chExt cx="1303431" cy="3886200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1255191" y="2848488"/>
                <a:ext cx="923330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800" spc="600" dirty="0" smtClean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输入标题</a:t>
                </a:r>
                <a:endParaRPr lang="zh-CN" altLang="en-US" sz="4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004624" y="3405648"/>
                <a:ext cx="553998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Title Text Here</a:t>
                </a:r>
                <a:endParaRPr lang="zh-CN" altLang="en-US" sz="2400" dirty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9715129" y="2866344"/>
              <a:ext cx="1303431" cy="3886200"/>
              <a:chOff x="1255191" y="2848488"/>
              <a:chExt cx="1303431" cy="388620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255191" y="2848488"/>
                <a:ext cx="923330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800" spc="600" dirty="0" smtClean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输入标题</a:t>
                </a:r>
                <a:endParaRPr lang="zh-CN" altLang="en-US" sz="4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004624" y="3405648"/>
                <a:ext cx="553998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Title Text Here</a:t>
                </a:r>
                <a:endParaRPr lang="zh-CN" altLang="en-US" sz="2400" dirty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208408" y="2866344"/>
              <a:ext cx="1303431" cy="3886200"/>
              <a:chOff x="1255191" y="2848488"/>
              <a:chExt cx="1303431" cy="3886200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1255191" y="2848488"/>
                <a:ext cx="923330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800" spc="600" dirty="0" smtClean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输入标题</a:t>
                </a:r>
                <a:endParaRPr lang="zh-CN" altLang="en-US" sz="4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004624" y="3405648"/>
                <a:ext cx="553998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Title Text Here</a:t>
                </a:r>
                <a:endParaRPr lang="zh-CN" altLang="en-US" sz="2400" dirty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6961768" y="2866344"/>
              <a:ext cx="1303431" cy="3886200"/>
              <a:chOff x="1255191" y="2848488"/>
              <a:chExt cx="1303431" cy="3886200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255191" y="2848488"/>
                <a:ext cx="923330" cy="388620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4800" spc="600" dirty="0" smtClean="0">
                    <a:solidFill>
                      <a:schemeClr val="bg1"/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输入标题</a:t>
                </a:r>
                <a:endParaRPr lang="zh-CN" altLang="en-US" sz="4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2004624" y="3405648"/>
                <a:ext cx="553998" cy="295917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Adobe 宋体 Std L" panose="02020300000000000000" pitchFamily="18" charset="-122"/>
                    <a:ea typeface="Adobe 宋体 Std L" panose="02020300000000000000" pitchFamily="18" charset="-122"/>
                  </a:rPr>
                  <a:t>Title Text Here</a:t>
                </a:r>
                <a:endParaRPr lang="zh-CN" altLang="en-US" sz="2400" dirty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5638800" y="640080"/>
            <a:ext cx="914400" cy="1912620"/>
          </a:xfrm>
          <a:prstGeom prst="rect">
            <a:avLst/>
          </a:prstGeom>
          <a:noFill/>
          <a:ln>
            <a:solidFill>
              <a:schemeClr val="bg1">
                <a:alpha val="6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84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01481" y="1735994"/>
            <a:ext cx="3897951" cy="389795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algn="ctr" rotWithShape="0">
              <a:srgbClr val="405D74">
                <a:alpha val="99000"/>
              </a:srgbClr>
            </a:outerShdw>
          </a:effectLst>
        </p:spPr>
      </p:pic>
      <p:sp>
        <p:nvSpPr>
          <p:cNvPr id="21" name="椭圆 20"/>
          <p:cNvSpPr/>
          <p:nvPr/>
        </p:nvSpPr>
        <p:spPr>
          <a:xfrm>
            <a:off x="4079251" y="4284165"/>
            <a:ext cx="935421" cy="935421"/>
          </a:xfrm>
          <a:prstGeom prst="ellipse">
            <a:avLst/>
          </a:prstGeom>
          <a:solidFill>
            <a:srgbClr val="4483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贰</a:t>
            </a:r>
          </a:p>
        </p:txBody>
      </p:sp>
      <p:sp>
        <p:nvSpPr>
          <p:cNvPr id="22" name="椭圆 21"/>
          <p:cNvSpPr/>
          <p:nvPr/>
        </p:nvSpPr>
        <p:spPr>
          <a:xfrm>
            <a:off x="7271705" y="3360471"/>
            <a:ext cx="1176124" cy="1176124"/>
          </a:xfrm>
          <a:prstGeom prst="ellipse">
            <a:avLst/>
          </a:prstGeom>
          <a:solidFill>
            <a:srgbClr val="4483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叁</a:t>
            </a:r>
            <a:endParaRPr kumimoji="1" lang="en-US" altLang="en-US" sz="3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23625" y="2008834"/>
            <a:ext cx="855824" cy="855824"/>
          </a:xfrm>
          <a:prstGeom prst="ellipse">
            <a:avLst/>
          </a:prstGeom>
          <a:solidFill>
            <a:srgbClr val="44837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壹</a:t>
            </a:r>
            <a:endParaRPr kumimoji="1" lang="en-US" altLang="en-US" sz="3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526427" y="3631415"/>
            <a:ext cx="3601565" cy="1285269"/>
            <a:chOff x="6251030" y="1604235"/>
            <a:chExt cx="5087530" cy="1285269"/>
          </a:xfrm>
        </p:grpSpPr>
        <p:sp>
          <p:nvSpPr>
            <p:cNvPr id="2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</a:t>
              </a:r>
              <a:endParaRPr lang="en-US" altLang="zh-CN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5736" y="1863575"/>
            <a:ext cx="3592556" cy="1285269"/>
            <a:chOff x="6263756" y="1604235"/>
            <a:chExt cx="5074804" cy="1285269"/>
          </a:xfrm>
        </p:grpSpPr>
        <p:sp>
          <p:nvSpPr>
            <p:cNvPr id="28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</a:t>
              </a:r>
              <a:endParaRPr lang="en-US" altLang="zh-CN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9088" y="4109240"/>
            <a:ext cx="3592556" cy="1285269"/>
            <a:chOff x="6263756" y="1604235"/>
            <a:chExt cx="5074804" cy="1285269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,</a:t>
              </a:r>
              <a:r>
                <a:rPr lang="zh-CN" altLang="en-US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您的内容打在这里</a:t>
              </a:r>
              <a:endParaRPr lang="en-US" altLang="zh-CN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3653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21" t="1907"/>
          <a:stretch/>
        </p:blipFill>
        <p:spPr>
          <a:xfrm>
            <a:off x="-19051" y="0"/>
            <a:ext cx="1221105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15117" y="1069452"/>
            <a:ext cx="1828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茶</a:t>
            </a:r>
            <a:endParaRPr lang="en-US" altLang="zh-CN" sz="13800" dirty="0" smtClean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  <a:p>
            <a:pPr algn="ctr"/>
            <a:r>
              <a:rPr lang="zh-CN" altLang="en-US" sz="138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道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45562" y="2148010"/>
            <a:ext cx="2954655" cy="2519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89370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71500"/>
            <a:ext cx="12192000" cy="57531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Chart 1"/>
          <p:cNvGraphicFramePr/>
          <p:nvPr>
            <p:extLst>
              <p:ext uri="{D42A27DB-BD31-4B8C-83A1-F6EECF244321}">
                <p14:modId xmlns:p14="http://schemas.microsoft.com/office/powerpoint/2010/main" val="2174015586"/>
              </p:ext>
            </p:extLst>
          </p:nvPr>
        </p:nvGraphicFramePr>
        <p:xfrm>
          <a:off x="1009993" y="1695102"/>
          <a:ext cx="5337596" cy="35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7364186" y="1509059"/>
            <a:ext cx="4493518" cy="3836443"/>
            <a:chOff x="693673" y="1712066"/>
            <a:chExt cx="4493518" cy="3836443"/>
          </a:xfrm>
        </p:grpSpPr>
        <p:sp>
          <p:nvSpPr>
            <p:cNvPr id="9" name="矩形 8"/>
            <p:cNvSpPr/>
            <p:nvPr/>
          </p:nvSpPr>
          <p:spPr>
            <a:xfrm>
              <a:off x="1209865" y="2789518"/>
              <a:ext cx="3977326" cy="12956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spc="300" dirty="0" smtClean="0">
                  <a:solidFill>
                    <a:schemeClr val="bg1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茶之韵，在于那一抹淡淡的绿：能听见山风，能感觉到阳光雨露，唤醒出茶的前世今生。</a:t>
              </a:r>
              <a:endParaRPr lang="zh-CN" altLang="en-US" b="0" i="0" spc="300" dirty="0">
                <a:solidFill>
                  <a:schemeClr val="bg1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209865" y="4209681"/>
              <a:ext cx="397732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pc="300" noProof="1" smtClean="0">
                  <a:solidFill>
                    <a:schemeClr val="bg1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Lorem Ipsum Dolor Sit Er Elit Lamet, Consectetaur Cillium Adipisicing Pecu,</a:t>
              </a:r>
              <a:endParaRPr lang="zh-CN" altLang="en-US" spc="300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3673" y="1712066"/>
              <a:ext cx="3917409" cy="9233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输入标题</a:t>
              </a:r>
              <a:endParaRPr lang="zh-CN" altLang="en-US" sz="54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8585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7364186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364186" y="1509059"/>
            <a:ext cx="4493518" cy="3836443"/>
            <a:chOff x="693673" y="1712066"/>
            <a:chExt cx="4493518" cy="3836443"/>
          </a:xfrm>
        </p:grpSpPr>
        <p:sp>
          <p:nvSpPr>
            <p:cNvPr id="7" name="矩形 6"/>
            <p:cNvSpPr/>
            <p:nvPr/>
          </p:nvSpPr>
          <p:spPr>
            <a:xfrm>
              <a:off x="1209865" y="2789518"/>
              <a:ext cx="397732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0" i="0" spc="300" dirty="0" smtClean="0">
                  <a:solidFill>
                    <a:srgbClr val="448377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茶之韵，在于那一抹淡淡的绿：能听见山风，能感觉到阳光雨露，唤醒出茶的前世今生。茶之韵</a:t>
              </a:r>
              <a:r>
                <a:rPr lang="en-US" altLang="zh-CN" b="0" i="0" spc="300" dirty="0" smtClean="0">
                  <a:solidFill>
                    <a:srgbClr val="448377"/>
                  </a:solidFill>
                  <a:effectLst/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.</a:t>
              </a:r>
              <a:endParaRPr lang="zh-CN" altLang="en-US" b="0" i="0" spc="300" dirty="0">
                <a:solidFill>
                  <a:srgbClr val="448377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209865" y="4209681"/>
              <a:ext cx="3977326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pc="300" noProof="1" smtClean="0">
                  <a:solidFill>
                    <a:srgbClr val="448377"/>
                  </a:solidFill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Lorem Ipsum Dolor Sit Er Elit Lamet, Consectetaur Cillium Adipisicing Pecu,</a:t>
              </a:r>
              <a:endParaRPr lang="zh-CN" altLang="en-US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93673" y="1712066"/>
              <a:ext cx="3917409" cy="92333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448377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输入标题</a:t>
              </a:r>
              <a:endParaRPr lang="zh-CN" altLang="en-US" sz="5400" dirty="0">
                <a:solidFill>
                  <a:srgbClr val="448377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475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221498" cy="69464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571500"/>
            <a:ext cx="12192000" cy="57531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219005" y="1974157"/>
            <a:ext cx="3753991" cy="3438619"/>
            <a:chOff x="4094609" y="1974157"/>
            <a:chExt cx="3753991" cy="3438619"/>
          </a:xfrm>
        </p:grpSpPr>
        <p:sp>
          <p:nvSpPr>
            <p:cNvPr id="8" name="椭圆 7"/>
            <p:cNvSpPr/>
            <p:nvPr/>
          </p:nvSpPr>
          <p:spPr>
            <a:xfrm>
              <a:off x="4094609" y="3429001"/>
              <a:ext cx="1983775" cy="1983775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864825" y="3429001"/>
              <a:ext cx="1983775" cy="1983775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978078" y="1974157"/>
              <a:ext cx="1983775" cy="1983775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81796" y="1941778"/>
            <a:ext cx="4262015" cy="1135272"/>
            <a:chOff x="1137695" y="4100202"/>
            <a:chExt cx="4262015" cy="1135272"/>
          </a:xfrm>
        </p:grpSpPr>
        <p:sp>
          <p:nvSpPr>
            <p:cNvPr id="12" name="文本框 11"/>
            <p:cNvSpPr txBox="1"/>
            <p:nvPr/>
          </p:nvSpPr>
          <p:spPr>
            <a:xfrm>
              <a:off x="1137695" y="4100202"/>
              <a:ext cx="2623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输入你的内容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158785" y="4632278"/>
              <a:ext cx="4240925" cy="6031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noProof="1">
                  <a:solidFill>
                    <a:schemeClr val="bg1"/>
                  </a:solidFill>
                </a:rPr>
                <a:t>Lorem ipsum dolor sit er elit lamet, consectetaur cillium adipisicing pecu, 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18586" y="3825472"/>
            <a:ext cx="4262015" cy="1135272"/>
            <a:chOff x="1137695" y="4100202"/>
            <a:chExt cx="4262015" cy="1135272"/>
          </a:xfrm>
        </p:grpSpPr>
        <p:sp>
          <p:nvSpPr>
            <p:cNvPr id="15" name="文本框 14"/>
            <p:cNvSpPr txBox="1"/>
            <p:nvPr/>
          </p:nvSpPr>
          <p:spPr>
            <a:xfrm>
              <a:off x="1137695" y="4100202"/>
              <a:ext cx="2623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输入你的内容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158785" y="4632278"/>
              <a:ext cx="4240925" cy="6031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noProof="1">
                  <a:solidFill>
                    <a:schemeClr val="bg1"/>
                  </a:solidFill>
                </a:rPr>
                <a:t>Lorem ipsum dolor sit er elit lamet, consectetaur cillium adipisicing pecu, 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303668" y="3859762"/>
            <a:ext cx="2638643" cy="1082561"/>
            <a:chOff x="946773" y="4134492"/>
            <a:chExt cx="2638643" cy="1082561"/>
          </a:xfrm>
        </p:grpSpPr>
        <p:sp>
          <p:nvSpPr>
            <p:cNvPr id="18" name="文本框 17"/>
            <p:cNvSpPr txBox="1"/>
            <p:nvPr/>
          </p:nvSpPr>
          <p:spPr>
            <a:xfrm>
              <a:off x="962415" y="4134492"/>
              <a:ext cx="26230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输入你的内容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46773" y="4632278"/>
              <a:ext cx="261006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noProof="1">
                  <a:solidFill>
                    <a:schemeClr val="bg1"/>
                  </a:solidFill>
                </a:rPr>
                <a:t>Lorem ipsum dolor sit er elit lamet, </a:t>
              </a:r>
              <a:r>
                <a:rPr lang="en-US" altLang="zh-CN" sz="1600" noProof="1" smtClean="0">
                  <a:solidFill>
                    <a:schemeClr val="bg1"/>
                  </a:solidFill>
                </a:rPr>
                <a:t>consectetaur</a:t>
              </a:r>
              <a:endParaRPr lang="en-US" altLang="zh-CN" sz="1600" noProof="1">
                <a:solidFill>
                  <a:schemeClr val="bg1"/>
                </a:solidFill>
              </a:endParaRPr>
            </a:p>
          </p:txBody>
        </p:sp>
      </p:grpSp>
      <p:sp>
        <p:nvSpPr>
          <p:cNvPr id="20" name="Freeform 5"/>
          <p:cNvSpPr>
            <a:spLocks/>
          </p:cNvSpPr>
          <p:nvPr/>
        </p:nvSpPr>
        <p:spPr bwMode="auto">
          <a:xfrm>
            <a:off x="5826125" y="2698750"/>
            <a:ext cx="469900" cy="468313"/>
          </a:xfrm>
          <a:custGeom>
            <a:avLst/>
            <a:gdLst>
              <a:gd name="T0" fmla="*/ 153 w 153"/>
              <a:gd name="T1" fmla="*/ 76 h 153"/>
              <a:gd name="T2" fmla="*/ 77 w 153"/>
              <a:gd name="T3" fmla="*/ 0 h 153"/>
              <a:gd name="T4" fmla="*/ 0 w 153"/>
              <a:gd name="T5" fmla="*/ 76 h 153"/>
              <a:gd name="T6" fmla="*/ 77 w 153"/>
              <a:gd name="T7" fmla="*/ 153 h 153"/>
              <a:gd name="T8" fmla="*/ 77 w 153"/>
              <a:gd name="T9" fmla="*/ 76 h 153"/>
              <a:gd name="T10" fmla="*/ 153 w 153"/>
              <a:gd name="T11" fmla="*/ 76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" h="153">
                <a:moveTo>
                  <a:pt x="153" y="76"/>
                </a:moveTo>
                <a:cubicBezTo>
                  <a:pt x="153" y="34"/>
                  <a:pt x="119" y="0"/>
                  <a:pt x="77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9"/>
                  <a:pt x="34" y="153"/>
                  <a:pt x="77" y="153"/>
                </a:cubicBezTo>
                <a:cubicBezTo>
                  <a:pt x="77" y="76"/>
                  <a:pt x="77" y="76"/>
                  <a:pt x="77" y="76"/>
                </a:cubicBezTo>
                <a:lnTo>
                  <a:pt x="153" y="76"/>
                </a:lnTo>
                <a:close/>
              </a:path>
            </a:pathLst>
          </a:custGeom>
          <a:solidFill>
            <a:srgbClr val="4483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6124575" y="2998788"/>
            <a:ext cx="236538" cy="233363"/>
          </a:xfrm>
          <a:custGeom>
            <a:avLst/>
            <a:gdLst>
              <a:gd name="T0" fmla="*/ 77 w 77"/>
              <a:gd name="T1" fmla="*/ 0 h 76"/>
              <a:gd name="T2" fmla="*/ 0 w 77"/>
              <a:gd name="T3" fmla="*/ 76 h 76"/>
              <a:gd name="T4" fmla="*/ 0 w 77"/>
              <a:gd name="T5" fmla="*/ 0 h 76"/>
              <a:gd name="T6" fmla="*/ 77 w 77"/>
              <a:gd name="T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6">
                <a:moveTo>
                  <a:pt x="77" y="0"/>
                </a:moveTo>
                <a:cubicBezTo>
                  <a:pt x="77" y="42"/>
                  <a:pt x="43" y="76"/>
                  <a:pt x="0" y="76"/>
                </a:cubicBezTo>
                <a:cubicBezTo>
                  <a:pt x="0" y="0"/>
                  <a:pt x="0" y="0"/>
                  <a:pt x="0" y="0"/>
                </a:cubicBezTo>
                <a:lnTo>
                  <a:pt x="77" y="0"/>
                </a:lnTo>
                <a:close/>
              </a:path>
            </a:pathLst>
          </a:custGeom>
          <a:solidFill>
            <a:srgbClr val="44837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4943236" y="4151952"/>
            <a:ext cx="535312" cy="533401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rgbClr val="4483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736366" y="4233560"/>
            <a:ext cx="489483" cy="370183"/>
            <a:chOff x="6736366" y="4233560"/>
            <a:chExt cx="489483" cy="370183"/>
          </a:xfrm>
          <a:solidFill>
            <a:srgbClr val="448377"/>
          </a:solidFill>
        </p:grpSpPr>
        <p:sp useBgFill="1">
          <p:nvSpPr>
            <p:cNvPr id="24" name="Oval 14"/>
            <p:cNvSpPr>
              <a:spLocks noChangeArrowheads="1"/>
            </p:cNvSpPr>
            <p:nvPr/>
          </p:nvSpPr>
          <p:spPr bwMode="auto">
            <a:xfrm>
              <a:off x="6939879" y="4377423"/>
              <a:ext cx="122809" cy="12281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6736366" y="4233560"/>
              <a:ext cx="489483" cy="370183"/>
            </a:xfrm>
            <a:custGeom>
              <a:avLst/>
              <a:gdLst>
                <a:gd name="T0" fmla="*/ 132 w 144"/>
                <a:gd name="T1" fmla="*/ 12 h 108"/>
                <a:gd name="T2" fmla="*/ 60 w 144"/>
                <a:gd name="T3" fmla="*/ 12 h 108"/>
                <a:gd name="T4" fmla="*/ 48 w 144"/>
                <a:gd name="T5" fmla="*/ 0 h 108"/>
                <a:gd name="T6" fmla="*/ 36 w 144"/>
                <a:gd name="T7" fmla="*/ 0 h 108"/>
                <a:gd name="T8" fmla="*/ 24 w 144"/>
                <a:gd name="T9" fmla="*/ 12 h 108"/>
                <a:gd name="T10" fmla="*/ 12 w 144"/>
                <a:gd name="T11" fmla="*/ 12 h 108"/>
                <a:gd name="T12" fmla="*/ 0 w 144"/>
                <a:gd name="T13" fmla="*/ 24 h 108"/>
                <a:gd name="T14" fmla="*/ 12 w 144"/>
                <a:gd name="T15" fmla="*/ 24 h 108"/>
                <a:gd name="T16" fmla="*/ 24 w 144"/>
                <a:gd name="T17" fmla="*/ 36 h 108"/>
                <a:gd name="T18" fmla="*/ 24 w 144"/>
                <a:gd name="T19" fmla="*/ 84 h 108"/>
                <a:gd name="T20" fmla="*/ 12 w 144"/>
                <a:gd name="T21" fmla="*/ 96 h 108"/>
                <a:gd name="T22" fmla="*/ 0 w 144"/>
                <a:gd name="T23" fmla="*/ 96 h 108"/>
                <a:gd name="T24" fmla="*/ 12 w 144"/>
                <a:gd name="T25" fmla="*/ 108 h 108"/>
                <a:gd name="T26" fmla="*/ 132 w 144"/>
                <a:gd name="T27" fmla="*/ 108 h 108"/>
                <a:gd name="T28" fmla="*/ 144 w 144"/>
                <a:gd name="T29" fmla="*/ 96 h 108"/>
                <a:gd name="T30" fmla="*/ 144 w 144"/>
                <a:gd name="T31" fmla="*/ 24 h 108"/>
                <a:gd name="T32" fmla="*/ 132 w 144"/>
                <a:gd name="T33" fmla="*/ 12 h 108"/>
                <a:gd name="T34" fmla="*/ 78 w 144"/>
                <a:gd name="T35" fmla="*/ 90 h 108"/>
                <a:gd name="T36" fmla="*/ 48 w 144"/>
                <a:gd name="T37" fmla="*/ 60 h 108"/>
                <a:gd name="T38" fmla="*/ 78 w 144"/>
                <a:gd name="T39" fmla="*/ 30 h 108"/>
                <a:gd name="T40" fmla="*/ 108 w 144"/>
                <a:gd name="T41" fmla="*/ 60 h 108"/>
                <a:gd name="T42" fmla="*/ 78 w 144"/>
                <a:gd name="T43" fmla="*/ 90 h 108"/>
                <a:gd name="T44" fmla="*/ 123 w 144"/>
                <a:gd name="T45" fmla="*/ 48 h 108"/>
                <a:gd name="T46" fmla="*/ 114 w 144"/>
                <a:gd name="T47" fmla="*/ 39 h 108"/>
                <a:gd name="T48" fmla="*/ 123 w 144"/>
                <a:gd name="T49" fmla="*/ 30 h 108"/>
                <a:gd name="T50" fmla="*/ 132 w 144"/>
                <a:gd name="T51" fmla="*/ 39 h 108"/>
                <a:gd name="T52" fmla="*/ 123 w 144"/>
                <a:gd name="T53" fmla="*/ 4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4" h="108">
                  <a:moveTo>
                    <a:pt x="132" y="12"/>
                  </a:moveTo>
                  <a:cubicBezTo>
                    <a:pt x="60" y="12"/>
                    <a:pt x="60" y="12"/>
                    <a:pt x="60" y="12"/>
                  </a:cubicBezTo>
                  <a:cubicBezTo>
                    <a:pt x="60" y="5"/>
                    <a:pt x="55" y="0"/>
                    <a:pt x="4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5" y="12"/>
                    <a:pt x="0" y="17"/>
                    <a:pt x="0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9" y="24"/>
                    <a:pt x="24" y="29"/>
                    <a:pt x="24" y="36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24" y="91"/>
                    <a:pt x="19" y="96"/>
                    <a:pt x="12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3"/>
                    <a:pt x="5" y="108"/>
                    <a:pt x="1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9" y="108"/>
                    <a:pt x="144" y="103"/>
                    <a:pt x="144" y="96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17"/>
                    <a:pt x="139" y="12"/>
                    <a:pt x="132" y="12"/>
                  </a:cubicBezTo>
                  <a:moveTo>
                    <a:pt x="78" y="90"/>
                  </a:moveTo>
                  <a:cubicBezTo>
                    <a:pt x="61" y="90"/>
                    <a:pt x="48" y="77"/>
                    <a:pt x="48" y="60"/>
                  </a:cubicBezTo>
                  <a:cubicBezTo>
                    <a:pt x="48" y="43"/>
                    <a:pt x="61" y="30"/>
                    <a:pt x="78" y="30"/>
                  </a:cubicBezTo>
                  <a:cubicBezTo>
                    <a:pt x="95" y="30"/>
                    <a:pt x="108" y="43"/>
                    <a:pt x="108" y="60"/>
                  </a:cubicBezTo>
                  <a:cubicBezTo>
                    <a:pt x="108" y="77"/>
                    <a:pt x="95" y="90"/>
                    <a:pt x="78" y="90"/>
                  </a:cubicBezTo>
                  <a:moveTo>
                    <a:pt x="123" y="48"/>
                  </a:moveTo>
                  <a:cubicBezTo>
                    <a:pt x="118" y="48"/>
                    <a:pt x="114" y="44"/>
                    <a:pt x="114" y="39"/>
                  </a:cubicBezTo>
                  <a:cubicBezTo>
                    <a:pt x="114" y="34"/>
                    <a:pt x="118" y="30"/>
                    <a:pt x="123" y="30"/>
                  </a:cubicBezTo>
                  <a:cubicBezTo>
                    <a:pt x="128" y="30"/>
                    <a:pt x="132" y="34"/>
                    <a:pt x="132" y="39"/>
                  </a:cubicBezTo>
                  <a:cubicBezTo>
                    <a:pt x="132" y="44"/>
                    <a:pt x="128" y="48"/>
                    <a:pt x="123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6" name="Rectangle 16"/>
            <p:cNvSpPr>
              <a:spLocks noChangeArrowheads="1"/>
            </p:cNvSpPr>
            <p:nvPr/>
          </p:nvSpPr>
          <p:spPr bwMode="auto">
            <a:xfrm>
              <a:off x="7124093" y="4337071"/>
              <a:ext cx="61405" cy="614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7" name="Rectangle 17"/>
            <p:cNvSpPr>
              <a:spLocks noChangeArrowheads="1"/>
            </p:cNvSpPr>
            <p:nvPr/>
          </p:nvSpPr>
          <p:spPr bwMode="auto">
            <a:xfrm>
              <a:off x="7124093" y="4337071"/>
              <a:ext cx="61405" cy="614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8" name="Oval 18"/>
            <p:cNvSpPr>
              <a:spLocks noChangeArrowheads="1"/>
            </p:cNvSpPr>
            <p:nvPr/>
          </p:nvSpPr>
          <p:spPr bwMode="auto">
            <a:xfrm>
              <a:off x="7124093" y="4337071"/>
              <a:ext cx="61405" cy="6140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29" name="Freeform 19"/>
            <p:cNvSpPr>
              <a:spLocks/>
            </p:cNvSpPr>
            <p:nvPr/>
          </p:nvSpPr>
          <p:spPr bwMode="auto">
            <a:xfrm>
              <a:off x="6736366" y="4316018"/>
              <a:ext cx="0" cy="247373"/>
            </a:xfrm>
            <a:custGeom>
              <a:avLst/>
              <a:gdLst>
                <a:gd name="T0" fmla="*/ 141 h 141"/>
                <a:gd name="T1" fmla="*/ 141 h 141"/>
                <a:gd name="T2" fmla="*/ 0 h 141"/>
                <a:gd name="T3" fmla="*/ 141 h 14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41">
                  <a:moveTo>
                    <a:pt x="0" y="141"/>
                  </a:moveTo>
                  <a:lnTo>
                    <a:pt x="0" y="141"/>
                  </a:lnTo>
                  <a:lnTo>
                    <a:pt x="0" y="0"/>
                  </a:ln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6736366" y="4316018"/>
              <a:ext cx="82458" cy="2473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6736366" y="4316018"/>
              <a:ext cx="82458" cy="2473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 useBgFill="1">
          <p:nvSpPr>
            <p:cNvPr id="32" name="Freeform 22"/>
            <p:cNvSpPr>
              <a:spLocks/>
            </p:cNvSpPr>
            <p:nvPr/>
          </p:nvSpPr>
          <p:spPr bwMode="auto">
            <a:xfrm>
              <a:off x="6736366" y="4316018"/>
              <a:ext cx="82458" cy="247373"/>
            </a:xfrm>
            <a:custGeom>
              <a:avLst/>
              <a:gdLst>
                <a:gd name="T0" fmla="*/ 12 w 24"/>
                <a:gd name="T1" fmla="*/ 0 h 72"/>
                <a:gd name="T2" fmla="*/ 0 w 24"/>
                <a:gd name="T3" fmla="*/ 0 h 72"/>
                <a:gd name="T4" fmla="*/ 0 w 24"/>
                <a:gd name="T5" fmla="*/ 0 h 72"/>
                <a:gd name="T6" fmla="*/ 0 w 24"/>
                <a:gd name="T7" fmla="*/ 72 h 72"/>
                <a:gd name="T8" fmla="*/ 12 w 24"/>
                <a:gd name="T9" fmla="*/ 72 h 72"/>
                <a:gd name="T10" fmla="*/ 24 w 24"/>
                <a:gd name="T11" fmla="*/ 60 h 72"/>
                <a:gd name="T12" fmla="*/ 24 w 24"/>
                <a:gd name="T13" fmla="*/ 12 h 72"/>
                <a:gd name="T14" fmla="*/ 12 w 24"/>
                <a:gd name="T1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72">
                  <a:moveTo>
                    <a:pt x="1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9" y="72"/>
                    <a:pt x="24" y="67"/>
                    <a:pt x="24" y="6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24619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0146" y="0"/>
            <a:ext cx="5211709" cy="6858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81600" y="828288"/>
            <a:ext cx="2015614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感謝</a:t>
            </a:r>
            <a:endParaRPr lang="zh-CN" altLang="en-US" sz="166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42647" y="-95116"/>
            <a:ext cx="615553" cy="70482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b="0" i="0" spc="2500" dirty="0" smtClean="0">
                <a:solidFill>
                  <a:schemeClr val="bg1"/>
                </a:solidFill>
                <a:effectLst/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寒夜客来 茶当酒</a:t>
            </a:r>
            <a:endParaRPr lang="zh-CN" altLang="en-US" sz="2800" spc="2500" dirty="0"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12751" y="-95116"/>
            <a:ext cx="615553" cy="70482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2800" spc="2500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茶秉</a:t>
            </a:r>
            <a:r>
              <a:rPr lang="zh-CN" altLang="en-US" sz="2800" spc="25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天地 清</a:t>
            </a:r>
            <a:r>
              <a:rPr lang="zh-CN" altLang="en-US" sz="2800" spc="2500" dirty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之气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439791" y="0"/>
            <a:ext cx="0" cy="6858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748345" y="38234"/>
            <a:ext cx="0" cy="6858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2915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5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381000"/>
            <a:ext cx="11277600" cy="6096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953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2966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912891" y="1562715"/>
            <a:ext cx="1015663" cy="4190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第一章</a:t>
            </a:r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8720" y="1798919"/>
            <a:ext cx="7698261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，情急口渴的人早早离它而去，三大杯凉水下肚，马上去忙别的了。咖啡有本身的苦，有糖的甜，有奶的香醇，果汁有鲜甜，汽水有沁爽，但它们都没有茶的清逸和悠然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7200" y="8191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" y="60388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5182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84"/>
          <a:stretch/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9115117" y="1069452"/>
            <a:ext cx="1828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品茶</a:t>
            </a:r>
            <a:endParaRPr lang="zh-CN" altLang="en-US" sz="138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45562" y="2148010"/>
            <a:ext cx="2954655" cy="2519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50745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62664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48377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茶趣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1695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6710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6918241" y="3716338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48377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0811327" y="3675493"/>
            <a:ext cx="677108" cy="11051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448377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茶韵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21726" y="747139"/>
            <a:ext cx="2027991" cy="2027991"/>
          </a:xfrm>
          <a:custGeom>
            <a:avLst/>
            <a:gdLst>
              <a:gd name="connsiteX0" fmla="*/ 1175061 w 2350122"/>
              <a:gd name="connsiteY0" fmla="*/ 0 h 2350122"/>
              <a:gd name="connsiteX1" fmla="*/ 2350122 w 2350122"/>
              <a:gd name="connsiteY1" fmla="*/ 1175061 h 2350122"/>
              <a:gd name="connsiteX2" fmla="*/ 1175061 w 2350122"/>
              <a:gd name="connsiteY2" fmla="*/ 2350122 h 2350122"/>
              <a:gd name="connsiteX3" fmla="*/ 0 w 2350122"/>
              <a:gd name="connsiteY3" fmla="*/ 1175061 h 2350122"/>
              <a:gd name="connsiteX4" fmla="*/ 1175061 w 2350122"/>
              <a:gd name="connsiteY4" fmla="*/ 0 h 2350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0122" h="2350122">
                <a:moveTo>
                  <a:pt x="1175061" y="0"/>
                </a:moveTo>
                <a:cubicBezTo>
                  <a:pt x="1824029" y="0"/>
                  <a:pt x="2350122" y="526093"/>
                  <a:pt x="2350122" y="1175061"/>
                </a:cubicBezTo>
                <a:cubicBezTo>
                  <a:pt x="2350122" y="1824029"/>
                  <a:pt x="1824029" y="2350122"/>
                  <a:pt x="1175061" y="2350122"/>
                </a:cubicBezTo>
                <a:cubicBezTo>
                  <a:pt x="526093" y="2350122"/>
                  <a:pt x="0" y="1824029"/>
                  <a:pt x="0" y="1175061"/>
                </a:cubicBezTo>
                <a:cubicBezTo>
                  <a:pt x="0" y="526093"/>
                  <a:pt x="526093" y="0"/>
                  <a:pt x="1175061" y="0"/>
                </a:cubicBezTo>
                <a:close/>
              </a:path>
            </a:pathLst>
          </a:custGeom>
          <a:effectLst>
            <a:outerShdw blurRad="114300" dist="25400" dir="4800000" sx="107000" sy="107000" algn="ctr" rotWithShape="0">
              <a:schemeClr val="bg1">
                <a:lumMod val="85000"/>
                <a:alpha val="99000"/>
              </a:scheme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2974773" y="1905817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茶</a:t>
            </a:r>
            <a:endParaRPr lang="zh-CN" altLang="en-US" sz="4400" dirty="0">
              <a:solidFill>
                <a:srgbClr val="448377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18241" y="1786672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茗</a:t>
            </a:r>
            <a:endParaRPr lang="zh-CN" altLang="en-US" sz="4400" dirty="0">
              <a:solidFill>
                <a:srgbClr val="448377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32152" y="1764105"/>
            <a:ext cx="861774" cy="6565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448377"/>
                </a:solidFill>
                <a:latin typeface="TypeLand 康熙字典體" pitchFamily="50" charset="-120"/>
                <a:ea typeface="TypeLand 康熙字典體" pitchFamily="50" charset="-120"/>
              </a:rPr>
              <a:t>荈</a:t>
            </a:r>
            <a:endParaRPr lang="zh-CN" altLang="en-US" sz="4400" dirty="0">
              <a:solidFill>
                <a:srgbClr val="448377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27093" y="3675493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7080" y="3675493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80166" y="3675493"/>
            <a:ext cx="1431161" cy="1972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</a:t>
            </a:r>
            <a:endParaRPr lang="zh-CN" altLang="en-US" spc="6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183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0267" y="1069452"/>
            <a:ext cx="1828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茶趣</a:t>
            </a:r>
            <a:endParaRPr lang="zh-CN" altLang="en-US" sz="138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75012" y="2148010"/>
            <a:ext cx="2954655" cy="25192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736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1749" r="98728">
                        <a14:foregroundMark x1="11924" y1="31716" x2="19237" y2="41075"/>
                        <a14:foregroundMark x1="31955" y1="17158" x2="38951" y2="22010"/>
                        <a14:foregroundMark x1="31638" y1="10919" x2="40223" y2="16811"/>
                        <a14:foregroundMark x1="32909" y1="9879" x2="28458" y2="20971"/>
                        <a14:foregroundMark x1="25596" y1="11265" x2="33227" y2="6412"/>
                        <a14:foregroundMark x1="14785" y1="62218" x2="21145" y2="70537"/>
                        <a14:foregroundMark x1="36407" y1="88215" x2="41494" y2="93068"/>
                        <a14:foregroundMark x1="31638" y1="84055" x2="40859" y2="82669"/>
                        <a14:foregroundMark x1="39905" y1="78163" x2="44356" y2="84402"/>
                        <a14:foregroundMark x1="19555" y1="56846" x2="24165" y2="59619"/>
                        <a14:foregroundMark x1="13831" y1="27903" x2="19555" y2="29289"/>
                        <a14:foregroundMark x1="38633" y1="5893" x2="42766" y2="8839"/>
                        <a14:foregroundMark x1="33227" y1="4679" x2="39905" y2="4333"/>
                        <a14:foregroundMark x1="42130" y1="6759" x2="44992" y2="14385"/>
                        <a14:foregroundMark x1="42607" y1="7279" x2="45151" y2="9532"/>
                        <a14:foregroundMark x1="31161" y1="4333" x2="39905" y2="1906"/>
                        <a14:foregroundMark x1="40700" y1="4506" x2="44515" y2="6759"/>
                        <a14:foregroundMark x1="15103" y1="25823" x2="26232" y2="30156"/>
                        <a14:foregroundMark x1="19237" y1="25823" x2="24801" y2="29983"/>
                        <a14:foregroundMark x1="25278" y1="33102" x2="26073" y2="38302"/>
                        <a14:foregroundMark x1="24642" y1="28596" x2="26709" y2="34489"/>
                        <a14:foregroundMark x1="17170" y1="25130" x2="22099" y2="26690"/>
                        <a14:foregroundMark x1="22417" y1="54593" x2="28776" y2="61872"/>
                        <a14:foregroundMark x1="18919" y1="54419" x2="23370" y2="55113"/>
                        <a14:foregroundMark x1="22417" y1="54419" x2="17011" y2="53033"/>
                        <a14:foregroundMark x1="8744" y1="37088" x2="15103" y2="41421"/>
                        <a14:foregroundMark x1="28140" y1="86308" x2="35135" y2="94454"/>
                        <a14:foregroundMark x1="38633" y1="75390" x2="44515" y2="76603"/>
                        <a14:foregroundMark x1="44992" y1="77990" x2="47854" y2="84229"/>
                        <a14:foregroundMark x1="38792" y1="75217" x2="33068" y2="75910"/>
                        <a14:foregroundMark x1="58506" y1="23397" x2="53259" y2="246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3906"/>
          <a:stretch/>
        </p:blipFill>
        <p:spPr>
          <a:xfrm flipH="1">
            <a:off x="0" y="186448"/>
            <a:ext cx="5101301" cy="6485103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5186370" y="2227289"/>
            <a:ext cx="6840014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内容</a:t>
            </a:r>
            <a:r>
              <a:rPr lang="zh-CN" altLang="en-US" sz="1800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打在这里，或者通过复制您的文本内容打</a:t>
            </a: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在</a:t>
            </a:r>
            <a:r>
              <a:rPr lang="en-US" altLang="zh-CN" sz="1600" spc="300" noProof="1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Lorem Ipsum Dolor Sit Er Elit </a:t>
            </a:r>
            <a:r>
              <a:rPr lang="en-US" altLang="zh-CN" sz="1600" spc="300" noProof="1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LametConsectetaur</a:t>
            </a:r>
            <a:endParaRPr lang="zh-CN" altLang="en-US" sz="1600" spc="3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4901476" y="940823"/>
            <a:ext cx="667960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内容</a:t>
            </a:r>
            <a:r>
              <a:rPr lang="zh-CN" altLang="en-US" sz="1800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打在这里，或者通过复制您的文本内容打</a:t>
            </a: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在</a:t>
            </a:r>
            <a:r>
              <a:rPr lang="en-US" altLang="zh-CN" sz="1600" spc="300" noProof="1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Lorem Ipsum Dolor Sit Er Elit Lamet,Consectetaur</a:t>
            </a:r>
            <a:endParaRPr lang="zh-CN" altLang="en-US" sz="1600" spc="3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8" name="Content Placeholder 2"/>
          <p:cNvSpPr txBox="1"/>
          <p:nvPr/>
        </p:nvSpPr>
        <p:spPr>
          <a:xfrm>
            <a:off x="5061889" y="3513755"/>
            <a:ext cx="665386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内容</a:t>
            </a:r>
            <a:r>
              <a:rPr lang="zh-CN" altLang="en-US" sz="1800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打在这里，或者通过复制您的文本内容打</a:t>
            </a: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在</a:t>
            </a:r>
            <a:r>
              <a:rPr lang="en-US" altLang="zh-CN" sz="1600" spc="300" noProof="1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Lorem Ipsum Dolor Sit Er Elit Lamet,Consectetaur</a:t>
            </a:r>
            <a:endParaRPr lang="zh-CN" altLang="en-US" sz="1600" spc="3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4492101" y="4800221"/>
            <a:ext cx="6804082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内容</a:t>
            </a:r>
            <a:r>
              <a:rPr lang="zh-CN" altLang="en-US" sz="1800" spc="300" dirty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打在这里，或者通过复制您的文本内容打</a:t>
            </a:r>
            <a:r>
              <a:rPr lang="zh-CN" altLang="en-US" sz="1800" spc="300" dirty="0" smtClean="0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在</a:t>
            </a:r>
            <a:r>
              <a:rPr lang="en-US" altLang="zh-CN" sz="1600" spc="300" noProof="1">
                <a:solidFill>
                  <a:srgbClr val="448377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Lorem Ipsum Dolor Sit Er Elit Lamet,Consectetaur</a:t>
            </a:r>
            <a:endParaRPr lang="zh-CN" altLang="en-US" sz="1600" spc="300" dirty="0">
              <a:solidFill>
                <a:srgbClr val="448377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1547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91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7200" y="381000"/>
            <a:ext cx="11277600" cy="6096000"/>
          </a:xfrm>
          <a:prstGeom prst="rect">
            <a:avLst/>
          </a:prstGeom>
          <a:solidFill>
            <a:srgbClr val="448377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953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296650" y="381000"/>
            <a:ext cx="0" cy="609600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912891" y="1562715"/>
            <a:ext cx="1015663" cy="4190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【</a:t>
            </a:r>
            <a:r>
              <a:rPr lang="zh-CN" altLang="en-US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第二章</a:t>
            </a:r>
            <a:r>
              <a:rPr lang="en-US" altLang="zh-CN" sz="5400" dirty="0" smtClean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】</a:t>
            </a:r>
            <a:endParaRPr lang="zh-CN" altLang="en-US" sz="54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08720" y="1798919"/>
            <a:ext cx="7698261" cy="32601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，急不得恼不得，情急口渴的人早早离它而去，三大杯凉水下肚，马上去忙别的了。咖啡有本身的苦，有糖的甜，有奶的香醇，果汁有鲜甜，汽水有沁爽，但它们都没有茶的清逸和悠然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457200" y="8191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" y="6038850"/>
            <a:ext cx="11277600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4885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53"/>
          <a:stretch/>
        </p:blipFill>
        <p:spPr>
          <a:xfrm>
            <a:off x="0" y="-29497"/>
            <a:ext cx="12192000" cy="68874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10559" y="987810"/>
            <a:ext cx="182880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采</a:t>
            </a:r>
            <a:r>
              <a:rPr lang="zh-CN" altLang="en-US" sz="13800" dirty="0" smtClean="0">
                <a:solidFill>
                  <a:schemeClr val="bg1"/>
                </a:solidFill>
                <a:latin typeface="TypeLand 康熙字典體" pitchFamily="50" charset="-120"/>
                <a:ea typeface="TypeLand 康熙字典體" pitchFamily="50" charset="-120"/>
              </a:rPr>
              <a:t>茶</a:t>
            </a:r>
            <a:endParaRPr lang="zh-CN" altLang="en-US" sz="13800" dirty="0">
              <a:solidFill>
                <a:schemeClr val="bg1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1528" y="2099025"/>
            <a:ext cx="1569660" cy="44487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pc="600" dirty="0" smtClean="0">
                <a:solidFill>
                  <a:schemeClr val="bg1"/>
                </a:solidFill>
                <a:latin typeface="Adobe 宋体 Std L" panose="02020300000000000000" pitchFamily="18" charset="-122"/>
                <a:ea typeface="Adobe 宋体 Std L" panose="02020300000000000000" pitchFamily="18" charset="-122"/>
              </a:rPr>
              <a:t>茶自有茶的雅致。如果单为解渴，或许茶不是一个合适的选择。</a:t>
            </a:r>
            <a:endParaRPr lang="zh-CN" altLang="en-US" spc="600" dirty="0">
              <a:solidFill>
                <a:schemeClr val="bg1"/>
              </a:solidFill>
              <a:latin typeface="Adobe 宋体 Std L" panose="02020300000000000000" pitchFamily="18" charset="-122"/>
              <a:ea typeface="Adobe 宋体 Std L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4944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cha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1769</Words>
  <Application>Microsoft Office PowerPoint</Application>
  <PresentationFormat>宽屏</PresentationFormat>
  <Paragraphs>129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Adobe 宋体 Std L</vt:lpstr>
      <vt:lpstr>Meiryo</vt:lpstr>
      <vt:lpstr>TypeLand 康熙字典體</vt:lpstr>
      <vt:lpstr>等线</vt:lpstr>
      <vt:lpstr>等线 Light</vt:lpstr>
      <vt:lpstr>方正古隶简体</vt:lpstr>
      <vt:lpstr>宋体</vt:lpstr>
      <vt:lpstr>微软雅黑</vt:lpstr>
      <vt:lpstr>文悦古典明朝体 (非商业使用) W5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28</cp:revision>
  <dcterms:created xsi:type="dcterms:W3CDTF">2017-07-18T11:23:20Z</dcterms:created>
  <dcterms:modified xsi:type="dcterms:W3CDTF">2018-07-15T07:42:53Z</dcterms:modified>
</cp:coreProperties>
</file>