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  <p:sldMasterId id="2147483723" r:id="rId3"/>
    <p:sldMasterId id="2147483757" r:id="rId4"/>
  </p:sldMasterIdLst>
  <p:notesMasterIdLst>
    <p:notesMasterId r:id="rId49"/>
  </p:notesMasterIdLst>
  <p:sldIdLst>
    <p:sldId id="366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8" r:id="rId43"/>
    <p:sldId id="309" r:id="rId44"/>
    <p:sldId id="310" r:id="rId45"/>
    <p:sldId id="311" r:id="rId46"/>
    <p:sldId id="365" r:id="rId47"/>
    <p:sldId id="367" r:id="rId48"/>
  </p:sldIdLst>
  <p:sldSz cx="9144000" cy="50403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IKEA Sans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8">
          <p15:clr>
            <a:srgbClr val="A4A3A4"/>
          </p15:clr>
        </p15:guide>
        <p15:guide id="2" orient="horz" pos="2636">
          <p15:clr>
            <a:srgbClr val="A4A3A4"/>
          </p15:clr>
        </p15:guide>
        <p15:guide id="3" pos="17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144" d="100"/>
          <a:sy n="144" d="100"/>
        </p:scale>
        <p:origin x="654" y="108"/>
      </p:cViewPr>
      <p:guideLst>
        <p:guide orient="horz" pos="538"/>
        <p:guide orient="horz" pos="2636"/>
        <p:guide pos="17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3" cy="4500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AD9AA22A-DAD1-44E6-83EF-A325F279B3B4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19088" y="685800"/>
            <a:ext cx="6219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AE34BE63-17BE-4736-AA5C-D8E9625700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40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30238" y="1143000"/>
            <a:ext cx="55975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573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25500"/>
            <a:ext cx="6858000" cy="17541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647950"/>
            <a:ext cx="6858000" cy="12160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2D6652-1AB4-4B41-B0BE-D9FC5230A726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01477-ECB5-4ED3-8C3C-5CF3AC8376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30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19E480-8573-4827-BD20-64ABF15BDAA2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558FA-52D8-4690-BC42-88C2984BBF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277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1613"/>
            <a:ext cx="2057400" cy="43005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1613"/>
            <a:ext cx="6019800" cy="43005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91CE0-F774-415E-BE99-45060448C96B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40892-CBE1-4A68-B4D6-DF76B35468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91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25500"/>
            <a:ext cx="6858000" cy="17541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647950"/>
            <a:ext cx="6858000" cy="12160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5CA33-1E68-425A-8DF4-FEC4704B5812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E41F6-ED29-4921-9FC6-CA863ACD1F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902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C0CC5D-B370-4DDE-A5C3-0324A1762053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B1323-F8DB-4B75-9069-85CDE21B75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20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57300"/>
            <a:ext cx="7886700" cy="20955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373438"/>
            <a:ext cx="7886700" cy="110172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46ABB9-B1D2-4364-A7C1-B78D184FB94B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532A6-C8FB-494F-8909-9C76429D26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930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6338"/>
            <a:ext cx="4038600" cy="332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76338"/>
            <a:ext cx="4038600" cy="332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727E22-388E-49FC-A522-CC4579AC590F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34CE3-2577-42B7-842D-F21FF54AF1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377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68288"/>
            <a:ext cx="7886700" cy="974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35075"/>
            <a:ext cx="3868737" cy="606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41500"/>
            <a:ext cx="3868737" cy="270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35075"/>
            <a:ext cx="3887788" cy="606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41500"/>
            <a:ext cx="3887788" cy="270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B0BB3A-BBBC-414E-B0FA-DF569AE30A69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6E5B1-C904-4A57-9DED-854403D34D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88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BACA79-0BB2-4E7F-B155-9AF139362136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F0B46-F7C2-4BE9-BAE4-518781D513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961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484B48-D499-4E5B-B8F0-C36E92975BCA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038A0-5B0C-4752-A964-E8B384F52B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55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36550"/>
            <a:ext cx="2949575" cy="11763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25488"/>
            <a:ext cx="4629150" cy="3581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12888"/>
            <a:ext cx="2949575" cy="28003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2BBF99-E834-4080-9104-6934EABB0389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B08E-B936-425D-A360-5245EAB977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24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DB008-0A3D-43DF-B2EA-975762DB436C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1E1E8-C3D0-476F-A27A-3F4C524041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970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36550"/>
            <a:ext cx="2949575" cy="11763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25488"/>
            <a:ext cx="4629150" cy="3581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12888"/>
            <a:ext cx="2949575" cy="28003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85B695-D276-4DA5-9A54-006329B85F35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98772-F8E3-4405-B403-FA2446C5F0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087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23ADD1-EFF3-4684-9A96-A5EAE721C41D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75E14-7D69-42FD-9F78-5F642D7F3F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22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1613"/>
            <a:ext cx="2057400" cy="43005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1613"/>
            <a:ext cx="6019800" cy="43005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624DC5-EB6C-4A96-8FD3-0F832CF4714E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B861D-4207-4F58-B388-4C4FB025C2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097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25500"/>
            <a:ext cx="6858000" cy="17541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647950"/>
            <a:ext cx="6858000" cy="12160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CE9F28-2F62-481D-88EB-AC2E8BFB2E43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017A5-059E-4B97-850B-DB2DED73C4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37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11C9A-84E9-4AEC-B4D2-56D320090DF2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70DB3-828C-4CE7-ACE6-1A0ABC2C58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438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57300"/>
            <a:ext cx="7886700" cy="20955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373438"/>
            <a:ext cx="7886700" cy="110172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C2DDD9-779B-40D9-B760-3723D7AAB7A9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CBEA6-926F-419B-A4D7-DAEFC7040B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008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6338"/>
            <a:ext cx="4038600" cy="332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76338"/>
            <a:ext cx="4038600" cy="332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A85FCC-F38D-463C-B3D4-F3B9B92953F1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372AF0-DD22-4320-AF32-5F056C16CE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4632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68288"/>
            <a:ext cx="7886700" cy="974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35075"/>
            <a:ext cx="3868737" cy="606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41500"/>
            <a:ext cx="3868737" cy="270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35075"/>
            <a:ext cx="3887788" cy="606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41500"/>
            <a:ext cx="3887788" cy="270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53E0A6-45B9-4C87-BD32-4390F1E8B985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CFC6E-5631-4906-8BEA-B6750B8A50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5888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5C53EC-B022-448F-A363-9FDF614A619E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74F23-83D1-4F5D-AC9F-CC642718CB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8592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5728CB-C355-4FE1-BA73-DFE75291AA13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2543E-E5AA-4388-BEDE-1932710BA9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57300"/>
            <a:ext cx="7886700" cy="20955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373438"/>
            <a:ext cx="7886700" cy="110172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3F2FA3-7970-4192-A37A-0605BD5526F6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2104-3144-40A1-A74C-D8058E31F7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996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36550"/>
            <a:ext cx="2949575" cy="11763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25488"/>
            <a:ext cx="4629150" cy="3581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12888"/>
            <a:ext cx="2949575" cy="28003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DD1268-C54E-449E-B480-072E5CB59604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B2DAA1-3B72-4E96-A011-4CF679D093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912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36550"/>
            <a:ext cx="2949575" cy="11763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25488"/>
            <a:ext cx="4629150" cy="3581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12888"/>
            <a:ext cx="2949575" cy="28003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49F756-7D5E-441B-8423-1A892A839D25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34405-B78E-400C-8C03-3BA4DB2900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019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586374-7934-4115-AD10-B774386BDDFC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1D84F-F912-4C84-BA93-4D54448784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6818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1613"/>
            <a:ext cx="2057400" cy="43005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1613"/>
            <a:ext cx="6019800" cy="43005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5015D-2B31-45F7-8971-62493CE5D442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73FA8-E582-4D4B-AA32-7A31E25237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8181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24885"/>
            <a:ext cx="6858000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47331"/>
            <a:ext cx="6858000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185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084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56579"/>
            <a:ext cx="7886700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373044"/>
            <a:ext cx="7886700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311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41750"/>
            <a:ext cx="38862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41750"/>
            <a:ext cx="38862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1027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68350"/>
            <a:ext cx="7886700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35577"/>
            <a:ext cx="3868340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41114"/>
            <a:ext cx="3868340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35577"/>
            <a:ext cx="3887391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41114"/>
            <a:ext cx="3887391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8299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50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6338"/>
            <a:ext cx="4038600" cy="332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76338"/>
            <a:ext cx="4038600" cy="3325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585CF8-0432-4DB4-A9C7-6BFAA8DA7542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ADD76-68DE-4F01-9403-656E41E148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7658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884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36021"/>
            <a:ext cx="2949178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25712"/>
            <a:ext cx="4629150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12094"/>
            <a:ext cx="2949178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0403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36021"/>
            <a:ext cx="2949178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25712"/>
            <a:ext cx="4629150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12094"/>
            <a:ext cx="2949178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6893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106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68350"/>
            <a:ext cx="1971675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68350"/>
            <a:ext cx="5800725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0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68288"/>
            <a:ext cx="7886700" cy="974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35075"/>
            <a:ext cx="3868737" cy="606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41500"/>
            <a:ext cx="3868737" cy="270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35075"/>
            <a:ext cx="3887788" cy="606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41500"/>
            <a:ext cx="3887788" cy="2708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9231F6-054C-4B70-94FD-29EF9823A018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75EE4-D5F4-40CD-A813-4E07DF4B75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17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E7F120-D9D1-4415-9087-580471C41B23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0A68B-A8E0-4A85-BA92-E576A2FB79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0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AFB7A1-9640-493B-A83E-C676355EB0D8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9DFA1A-D66D-4837-958F-D20769A2B9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139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36550"/>
            <a:ext cx="2949575" cy="11763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25488"/>
            <a:ext cx="4629150" cy="3581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12888"/>
            <a:ext cx="2949575" cy="28003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1ADFDF-11F8-4EC3-925E-78935E92353F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BD14D-E567-4FC4-9645-3E78253C45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75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36550"/>
            <a:ext cx="2949575" cy="11763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25488"/>
            <a:ext cx="4629150" cy="3581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12888"/>
            <a:ext cx="2949575" cy="28003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E8FE97-C424-4753-8FAA-CEDE8AC893A3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179B2-04DD-4D22-BD77-52252D9336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69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1613"/>
            <a:ext cx="82296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76338"/>
            <a:ext cx="8229600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72013"/>
            <a:ext cx="2133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B9EDCCC2-0E69-46B5-A977-1713A5EE2D27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72013"/>
            <a:ext cx="2895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72013"/>
            <a:ext cx="2133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63E8E73A-2849-4466-8382-1431C623FF6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3" r="25304" b="23000"/>
          <a:stretch>
            <a:fillRect/>
          </a:stretch>
        </p:blipFill>
        <p:spPr bwMode="auto">
          <a:xfrm>
            <a:off x="0" y="0"/>
            <a:ext cx="9144000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7"/>
          <p:cNvSpPr>
            <a:spLocks noChangeArrowheads="1"/>
          </p:cNvSpPr>
          <p:nvPr userDrawn="1"/>
        </p:nvSpPr>
        <p:spPr bwMode="auto">
          <a:xfrm>
            <a:off x="0" y="3175"/>
            <a:ext cx="9144000" cy="5049838"/>
          </a:xfrm>
          <a:prstGeom prst="rect">
            <a:avLst/>
          </a:prstGeom>
          <a:gradFill rotWithShape="0">
            <a:gsLst>
              <a:gs pos="0">
                <a:schemeClr val="bg1">
                  <a:alpha val="84999"/>
                </a:schemeClr>
              </a:gs>
              <a:gs pos="100000">
                <a:schemeClr val="bg1"/>
              </a:gs>
            </a:gsLst>
            <a:lin ang="180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1613"/>
            <a:ext cx="82296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76338"/>
            <a:ext cx="8229600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72013"/>
            <a:ext cx="2133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28E4EBCF-6B08-4126-9534-5E8CA9F9B102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205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72013"/>
            <a:ext cx="2895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205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72013"/>
            <a:ext cx="2133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570455CD-3969-4A96-9448-5F2751AB69D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 userDrawn="1"/>
        </p:nvGrpSpPr>
        <p:grpSpPr bwMode="auto">
          <a:xfrm>
            <a:off x="7407275" y="0"/>
            <a:ext cx="1260475" cy="433388"/>
            <a:chOff x="0" y="0"/>
            <a:chExt cx="1260140" cy="433563"/>
          </a:xfrm>
        </p:grpSpPr>
        <p:sp>
          <p:nvSpPr>
            <p:cNvPr id="3075" name="矩形 7"/>
            <p:cNvSpPr>
              <a:spLocks noChangeArrowheads="1"/>
            </p:cNvSpPr>
            <p:nvPr/>
          </p:nvSpPr>
          <p:spPr bwMode="auto">
            <a:xfrm>
              <a:off x="0" y="0"/>
              <a:ext cx="1260140" cy="3906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3076" name="Picture 2"/>
            <p:cNvPicPr>
              <a:picLocks noChangeAspect="1" noChangeArrowheads="1"/>
            </p:cNvPicPr>
            <p:nvPr/>
          </p:nvPicPr>
          <p:blipFill>
            <a:blip r:embed="rId13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92" y="0"/>
              <a:ext cx="1246148" cy="433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7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1613"/>
            <a:ext cx="82296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76338"/>
            <a:ext cx="8229600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9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72013"/>
            <a:ext cx="2133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864F9554-64D3-4724-8CCB-084AC63EBB4F}" type="datetimeFigureOut">
              <a:rPr lang="zh-CN" altLang="en-US"/>
              <a:pPr/>
              <a:t>2018/5/27</a:t>
            </a:fld>
            <a:endParaRPr lang="zh-CN" altLang="en-US"/>
          </a:p>
        </p:txBody>
      </p:sp>
      <p:sp>
        <p:nvSpPr>
          <p:cNvPr id="3080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72013"/>
            <a:ext cx="2895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3081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72013"/>
            <a:ext cx="21336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56215EC2-294A-4636-906E-D31898E291A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2" charset="0"/>
          <a:ea typeface="华康俪金黑W8(P)" panose="020B0800000000000000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68350"/>
            <a:ext cx="7886700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41750"/>
            <a:ext cx="7886700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671624"/>
            <a:ext cx="20574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671624"/>
            <a:ext cx="30861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671624"/>
            <a:ext cx="20574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8235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0man.com/?cat=1553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kakaismyangle" TargetMode="External"/><Relationship Id="rId2" Type="http://schemas.openxmlformats.org/officeDocument/2006/relationships/hyperlink" Target="http://weibo.com/qiuyepp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hyperlink" Target="http://weibo.com/samjiangzhichao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以前电脑里的\图片\人物\j0431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1" t="12726" r="2689" b="35599"/>
          <a:stretch>
            <a:fillRect/>
          </a:stretch>
        </p:blipFill>
        <p:spPr bwMode="auto">
          <a:xfrm>
            <a:off x="0" y="0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9"/>
          <p:cNvSpPr>
            <a:spLocks noChangeArrowheads="1"/>
          </p:cNvSpPr>
          <p:nvPr/>
        </p:nvSpPr>
        <p:spPr bwMode="auto">
          <a:xfrm>
            <a:off x="-85725" y="2070100"/>
            <a:ext cx="9229725" cy="2655888"/>
          </a:xfrm>
          <a:prstGeom prst="rect">
            <a:avLst/>
          </a:prstGeom>
          <a:solidFill>
            <a:srgbClr val="F2F2F2">
              <a:alpha val="78000"/>
            </a:srgbClr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124" name="组合 15"/>
          <p:cNvGrpSpPr>
            <a:grpSpLocks/>
          </p:cNvGrpSpPr>
          <p:nvPr/>
        </p:nvGrpSpPr>
        <p:grpSpPr bwMode="auto">
          <a:xfrm>
            <a:off x="3132138" y="3635375"/>
            <a:ext cx="3062287" cy="1000125"/>
            <a:chOff x="0" y="0"/>
            <a:chExt cx="3061091" cy="999725"/>
          </a:xfrm>
        </p:grpSpPr>
        <p:grpSp>
          <p:nvGrpSpPr>
            <p:cNvPr id="5125" name="组合 2"/>
            <p:cNvGrpSpPr>
              <a:grpSpLocks/>
            </p:cNvGrpSpPr>
            <p:nvPr/>
          </p:nvGrpSpPr>
          <p:grpSpPr bwMode="auto">
            <a:xfrm>
              <a:off x="464303" y="0"/>
              <a:ext cx="1950708" cy="748732"/>
              <a:chOff x="0" y="0"/>
              <a:chExt cx="2461257" cy="944694"/>
            </a:xfrm>
          </p:grpSpPr>
          <p:pic>
            <p:nvPicPr>
              <p:cNvPr id="51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479"/>
              <a:stretch>
                <a:fillRect/>
              </a:stretch>
            </p:blipFill>
            <p:spPr bwMode="auto">
              <a:xfrm>
                <a:off x="0" y="0"/>
                <a:ext cx="2461257" cy="8868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127" name="TextBox 12"/>
              <p:cNvSpPr txBox="1">
                <a:spLocks noChangeArrowheads="1"/>
              </p:cNvSpPr>
              <p:nvPr/>
            </p:nvSpPr>
            <p:spPr bwMode="auto">
              <a:xfrm>
                <a:off x="211056" y="614672"/>
                <a:ext cx="2122339" cy="330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—— </a:t>
                </a:r>
                <a:r>
                  <a:rPr lang="zh-CN" altLang="en-US" sz="11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面试技巧集萃</a:t>
                </a:r>
                <a:r>
                  <a:rPr lang="en-US" altLang="zh-CN" sz="11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——</a:t>
                </a:r>
                <a:endParaRPr lang="zh-CN" altLang="en-US" sz="1100" b="1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5128" name="TextBox 14"/>
            <p:cNvSpPr txBox="1">
              <a:spLocks noChangeArrowheads="1"/>
            </p:cNvSpPr>
            <p:nvPr/>
          </p:nvSpPr>
          <p:spPr bwMode="auto">
            <a:xfrm>
              <a:off x="0" y="753583"/>
              <a:ext cx="3061091" cy="246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 b="1">
                  <a:ea typeface="微软雅黑" panose="020B0503020204020204" pitchFamily="34" charset="-122"/>
                </a:rPr>
                <a:t>搜集  秋叶语录        整理  黄丽娟      </a:t>
              </a:r>
              <a:r>
                <a:rPr lang="en-US" altLang="zh-CN" sz="1000" b="1">
                  <a:ea typeface="微软雅黑" panose="020B0503020204020204" pitchFamily="34" charset="-122"/>
                </a:rPr>
                <a:t>PPT</a:t>
              </a:r>
              <a:r>
                <a:rPr lang="zh-CN" altLang="en-US" sz="1000" b="1">
                  <a:ea typeface="微软雅黑" panose="020B0503020204020204" pitchFamily="34" charset="-122"/>
                </a:rPr>
                <a:t>制作  曹将</a:t>
              </a:r>
            </a:p>
          </p:txBody>
        </p:sp>
      </p:grpSp>
      <p:grpSp>
        <p:nvGrpSpPr>
          <p:cNvPr id="5129" name="组合 5"/>
          <p:cNvGrpSpPr>
            <a:grpSpLocks/>
          </p:cNvGrpSpPr>
          <p:nvPr/>
        </p:nvGrpSpPr>
        <p:grpSpPr bwMode="auto">
          <a:xfrm>
            <a:off x="2994025" y="2632075"/>
            <a:ext cx="3154363" cy="708025"/>
            <a:chOff x="0" y="0"/>
            <a:chExt cx="3153109" cy="707747"/>
          </a:xfrm>
        </p:grpSpPr>
        <p:sp>
          <p:nvSpPr>
            <p:cNvPr id="5130" name="矩形 8"/>
            <p:cNvSpPr>
              <a:spLocks noChangeArrowheads="1"/>
            </p:cNvSpPr>
            <p:nvPr/>
          </p:nvSpPr>
          <p:spPr bwMode="auto">
            <a:xfrm>
              <a:off x="404652" y="0"/>
              <a:ext cx="2748457" cy="7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面试前中后</a:t>
              </a:r>
            </a:p>
          </p:txBody>
        </p:sp>
        <p:sp>
          <p:nvSpPr>
            <p:cNvPr id="5131" name="圆角矩形 3"/>
            <p:cNvSpPr>
              <a:spLocks noChangeArrowheads="1"/>
            </p:cNvSpPr>
            <p:nvPr/>
          </p:nvSpPr>
          <p:spPr bwMode="auto">
            <a:xfrm>
              <a:off x="0" y="185665"/>
              <a:ext cx="404652" cy="404653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rgbClr val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贰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2205038"/>
            <a:ext cx="3738563" cy="249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4132263" y="1620838"/>
            <a:ext cx="1338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睡一个好觉</a:t>
            </a:r>
          </a:p>
        </p:txBody>
      </p:sp>
      <p:sp>
        <p:nvSpPr>
          <p:cNvPr id="14342" name="矩形 6"/>
          <p:cNvSpPr>
            <a:spLocks noChangeArrowheads="1"/>
          </p:cNvSpPr>
          <p:nvPr/>
        </p:nvSpPr>
        <p:spPr bwMode="auto">
          <a:xfrm>
            <a:off x="4189413" y="1960563"/>
            <a:ext cx="4049712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适当活动。对于整日伏案工作，静坐不动的人来说，入睡前散散步或做做操有助于睡一个好觉。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尽量松弛。平躺在床上，深呼吸一次，把注意力先集中在一个具体部位，如脚趾，然后从此端开始，放松至全身。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喝杯热奶。奶粉的一些成分可有助于睡眠。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进行冥想。躺在床上，想象一些枯燥无味的事情可以帮助睡眠。</a:t>
            </a:r>
          </a:p>
        </p:txBody>
      </p:sp>
      <p:sp>
        <p:nvSpPr>
          <p:cNvPr id="14343" name="矩形 13"/>
          <p:cNvSpPr>
            <a:spLocks noChangeArrowheads="1"/>
          </p:cNvSpPr>
          <p:nvPr/>
        </p:nvSpPr>
        <p:spPr bwMode="auto">
          <a:xfrm>
            <a:off x="4076700" y="1711325"/>
            <a:ext cx="68263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3773488" y="21145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调整饮食</a:t>
            </a:r>
          </a:p>
        </p:txBody>
      </p:sp>
      <p:sp>
        <p:nvSpPr>
          <p:cNvPr id="15365" name="矩形 6"/>
          <p:cNvSpPr>
            <a:spLocks noChangeArrowheads="1"/>
          </p:cNvSpPr>
          <p:nvPr/>
        </p:nvSpPr>
        <p:spPr bwMode="auto">
          <a:xfrm>
            <a:off x="3829050" y="2454275"/>
            <a:ext cx="4049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在你的菜谱上除常见的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肉</a:t>
            </a:r>
            <a:r>
              <a:rPr lang="zh-CN" altLang="en-US" sz="1200">
                <a:ea typeface="微软雅黑" panose="020B0503020204020204" pitchFamily="34" charset="-122"/>
              </a:rPr>
              <a:t>、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鱼</a:t>
            </a:r>
            <a:r>
              <a:rPr lang="zh-CN" altLang="en-US" sz="1200">
                <a:ea typeface="微软雅黑" panose="020B0503020204020204" pitchFamily="34" charset="-122"/>
              </a:rPr>
              <a:t>和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蛋</a:t>
            </a:r>
            <a:r>
              <a:rPr lang="zh-CN" altLang="en-US" sz="1200">
                <a:ea typeface="微软雅黑" panose="020B0503020204020204" pitchFamily="34" charset="-122"/>
              </a:rPr>
              <a:t>等高蛋白之外，再加上几片粗面粉做成的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面包</a:t>
            </a:r>
            <a:r>
              <a:rPr lang="zh-CN" altLang="en-US" sz="1200">
                <a:ea typeface="微软雅黑" panose="020B0503020204020204" pitchFamily="34" charset="-122"/>
              </a:rPr>
              <a:t>、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马铃薯</a:t>
            </a:r>
            <a:r>
              <a:rPr lang="zh-CN" altLang="en-US" sz="1200">
                <a:ea typeface="微软雅黑" panose="020B0503020204020204" pitchFamily="34" charset="-122"/>
              </a:rPr>
              <a:t>、丰富的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蔬菜</a:t>
            </a:r>
            <a:r>
              <a:rPr lang="zh-CN" altLang="en-US" sz="1200">
                <a:ea typeface="微软雅黑" panose="020B0503020204020204" pitchFamily="34" charset="-122"/>
              </a:rPr>
              <a:t>和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水果</a:t>
            </a:r>
            <a:r>
              <a:rPr lang="zh-CN" altLang="en-US" sz="1200">
                <a:ea typeface="微软雅黑" panose="020B0503020204020204" pitchFamily="34" charset="-122"/>
              </a:rPr>
              <a:t>等。</a:t>
            </a:r>
          </a:p>
        </p:txBody>
      </p:sp>
      <p:sp>
        <p:nvSpPr>
          <p:cNvPr id="15366" name="矩形 13"/>
          <p:cNvSpPr>
            <a:spLocks noChangeArrowheads="1"/>
          </p:cNvSpPr>
          <p:nvPr/>
        </p:nvSpPr>
        <p:spPr bwMode="auto">
          <a:xfrm>
            <a:off x="3716338" y="2205038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5" y="1711325"/>
            <a:ext cx="2671763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8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面试前的具体准备</a:t>
            </a: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3773488" y="1709738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知己</a:t>
            </a: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3762375" y="2049463"/>
            <a:ext cx="40497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了解自己的长处短处、兴趣、就业倾向、人生目标。</a:t>
            </a:r>
          </a:p>
        </p:txBody>
      </p:sp>
      <p:sp>
        <p:nvSpPr>
          <p:cNvPr id="16390" name="矩形 13"/>
          <p:cNvSpPr>
            <a:spLocks noChangeArrowheads="1"/>
          </p:cNvSpPr>
          <p:nvPr/>
        </p:nvSpPr>
        <p:spPr bwMode="auto">
          <a:xfrm>
            <a:off x="3716338" y="1800225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1420813"/>
            <a:ext cx="2681287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392" name="组合 9"/>
          <p:cNvGrpSpPr>
            <a:grpSpLocks/>
          </p:cNvGrpSpPr>
          <p:nvPr/>
        </p:nvGrpSpPr>
        <p:grpSpPr bwMode="auto">
          <a:xfrm>
            <a:off x="3897313" y="2430463"/>
            <a:ext cx="4770437" cy="461962"/>
            <a:chOff x="0" y="0"/>
            <a:chExt cx="4770530" cy="461368"/>
          </a:xfrm>
        </p:grpSpPr>
        <p:sp>
          <p:nvSpPr>
            <p:cNvPr id="16393" name="矩形 7"/>
            <p:cNvSpPr>
              <a:spLocks noChangeArrowheads="1"/>
            </p:cNvSpPr>
            <p:nvPr/>
          </p:nvSpPr>
          <p:spPr bwMode="auto">
            <a:xfrm>
              <a:off x="198530" y="0"/>
              <a:ext cx="4572000" cy="46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跟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家人</a:t>
              </a:r>
              <a:r>
                <a:rPr lang="zh-CN" altLang="en-US" sz="1200">
                  <a:ea typeface="微软雅黑" panose="020B0503020204020204" pitchFamily="34" charset="-122"/>
                </a:rPr>
                <a:t>或熟悉自己的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亲友</a:t>
              </a:r>
              <a:r>
                <a:rPr lang="zh-CN" altLang="en-US" sz="1200">
                  <a:ea typeface="微软雅黑" panose="020B0503020204020204" pitchFamily="34" charset="-122"/>
                </a:rPr>
                <a:t>倾谈，征询他们的意见，不妨请他们对你进行一次坦白评估。</a:t>
              </a:r>
            </a:p>
          </p:txBody>
        </p:sp>
        <p:sp>
          <p:nvSpPr>
            <p:cNvPr id="16394" name="TextBox 8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1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5" name="组合 14"/>
          <p:cNvGrpSpPr>
            <a:grpSpLocks/>
          </p:cNvGrpSpPr>
          <p:nvPr/>
        </p:nvGrpSpPr>
        <p:grpSpPr bwMode="auto">
          <a:xfrm>
            <a:off x="3897313" y="2863850"/>
            <a:ext cx="4770437" cy="461963"/>
            <a:chOff x="0" y="0"/>
            <a:chExt cx="4770530" cy="461367"/>
          </a:xfrm>
        </p:grpSpPr>
        <p:sp>
          <p:nvSpPr>
            <p:cNvPr id="16396" name="矩形 15"/>
            <p:cNvSpPr>
              <a:spLocks noChangeArrowheads="1"/>
            </p:cNvSpPr>
            <p:nvPr/>
          </p:nvSpPr>
          <p:spPr bwMode="auto">
            <a:xfrm>
              <a:off x="198530" y="0"/>
              <a:ext cx="4572000" cy="461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离校前与相熟的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老师</a:t>
              </a:r>
              <a:r>
                <a:rPr lang="zh-CN" altLang="en-US" sz="1200">
                  <a:ea typeface="微软雅黑" panose="020B0503020204020204" pitchFamily="34" charset="-122"/>
                </a:rPr>
                <a:t>或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辅导员</a:t>
              </a:r>
              <a:r>
                <a:rPr lang="zh-CN" altLang="en-US" sz="1200">
                  <a:ea typeface="微软雅黑" panose="020B0503020204020204" pitchFamily="34" charset="-122"/>
                </a:rPr>
                <a:t>讨论自己的抱负和就业倾向，他们或许可以帮助你客观分析自己的长处短处和就业倾向。</a:t>
              </a:r>
            </a:p>
          </p:txBody>
        </p:sp>
        <p:sp>
          <p:nvSpPr>
            <p:cNvPr id="16397" name="TextBox 16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2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8" name="组合 17"/>
          <p:cNvGrpSpPr>
            <a:grpSpLocks/>
          </p:cNvGrpSpPr>
          <p:nvPr/>
        </p:nvGrpSpPr>
        <p:grpSpPr bwMode="auto">
          <a:xfrm>
            <a:off x="3897313" y="3297238"/>
            <a:ext cx="4770437" cy="646112"/>
            <a:chOff x="0" y="0"/>
            <a:chExt cx="4770530" cy="646550"/>
          </a:xfrm>
        </p:grpSpPr>
        <p:sp>
          <p:nvSpPr>
            <p:cNvPr id="16399" name="矩形 18"/>
            <p:cNvSpPr>
              <a:spLocks noChangeArrowheads="1"/>
            </p:cNvSpPr>
            <p:nvPr/>
          </p:nvSpPr>
          <p:spPr bwMode="auto">
            <a:xfrm>
              <a:off x="198530" y="0"/>
              <a:ext cx="4572000" cy="6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征询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专责辅导青年就业的工作人员</a:t>
              </a:r>
              <a:r>
                <a:rPr lang="zh-CN" altLang="en-US" sz="1200">
                  <a:ea typeface="微软雅黑" panose="020B0503020204020204" pitchFamily="34" charset="-122"/>
                </a:rPr>
                <a:t>的意见。大多数的中学及大专院校都设专职的辅导老师，负责协助毕业生就业，这种服务应多利用。</a:t>
              </a:r>
            </a:p>
          </p:txBody>
        </p:sp>
        <p:sp>
          <p:nvSpPr>
            <p:cNvPr id="16400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7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3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01" name="组合 20"/>
          <p:cNvGrpSpPr>
            <a:grpSpLocks/>
          </p:cNvGrpSpPr>
          <p:nvPr/>
        </p:nvGrpSpPr>
        <p:grpSpPr bwMode="auto">
          <a:xfrm>
            <a:off x="3897313" y="3914775"/>
            <a:ext cx="4770437" cy="276225"/>
            <a:chOff x="0" y="0"/>
            <a:chExt cx="4770530" cy="276188"/>
          </a:xfrm>
        </p:grpSpPr>
        <p:sp>
          <p:nvSpPr>
            <p:cNvPr id="16402" name="矩形 21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利用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心理测验</a:t>
              </a:r>
              <a:r>
                <a:rPr lang="zh-CN" altLang="en-US" sz="1200">
                  <a:ea typeface="微软雅黑" panose="020B0503020204020204" pitchFamily="34" charset="-122"/>
                </a:rPr>
                <a:t>促进自我了解，分析个性品格、兴趣、就业倾向等。</a:t>
              </a:r>
            </a:p>
          </p:txBody>
        </p:sp>
        <p:sp>
          <p:nvSpPr>
            <p:cNvPr id="16403" name="TextBox 22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4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sp>
        <p:nvSpPr>
          <p:cNvPr id="16404" name="TextBox 23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709738"/>
            <a:ext cx="2544763" cy="254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面试前的具体准备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3773488" y="1709738"/>
            <a:ext cx="646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知彼</a:t>
            </a:r>
          </a:p>
        </p:txBody>
      </p:sp>
      <p:sp>
        <p:nvSpPr>
          <p:cNvPr id="17414" name="矩形 6"/>
          <p:cNvSpPr>
            <a:spLocks noChangeArrowheads="1"/>
          </p:cNvSpPr>
          <p:nvPr/>
        </p:nvSpPr>
        <p:spPr bwMode="auto">
          <a:xfrm>
            <a:off x="3762375" y="2049463"/>
            <a:ext cx="40497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了解整个行业、未来雇主、申请那份职位的情况。</a:t>
            </a:r>
          </a:p>
        </p:txBody>
      </p:sp>
      <p:sp>
        <p:nvSpPr>
          <p:cNvPr id="17415" name="矩形 13"/>
          <p:cNvSpPr>
            <a:spLocks noChangeArrowheads="1"/>
          </p:cNvSpPr>
          <p:nvPr/>
        </p:nvSpPr>
        <p:spPr bwMode="auto">
          <a:xfrm>
            <a:off x="3716338" y="1800225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7416" name="组合 9"/>
          <p:cNvGrpSpPr>
            <a:grpSpLocks/>
          </p:cNvGrpSpPr>
          <p:nvPr/>
        </p:nvGrpSpPr>
        <p:grpSpPr bwMode="auto">
          <a:xfrm>
            <a:off x="3897313" y="2339975"/>
            <a:ext cx="4770437" cy="276225"/>
            <a:chOff x="0" y="0"/>
            <a:chExt cx="4770530" cy="276188"/>
          </a:xfrm>
        </p:grpSpPr>
        <p:sp>
          <p:nvSpPr>
            <p:cNvPr id="17417" name="矩形 7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认识本行</a:t>
              </a:r>
            </a:p>
          </p:txBody>
        </p:sp>
        <p:sp>
          <p:nvSpPr>
            <p:cNvPr id="17418" name="TextBox 8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1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19" name="组合 14"/>
          <p:cNvGrpSpPr>
            <a:grpSpLocks/>
          </p:cNvGrpSpPr>
          <p:nvPr/>
        </p:nvGrpSpPr>
        <p:grpSpPr bwMode="auto">
          <a:xfrm>
            <a:off x="3897313" y="3079750"/>
            <a:ext cx="4770437" cy="276225"/>
            <a:chOff x="0" y="0"/>
            <a:chExt cx="4770530" cy="276188"/>
          </a:xfrm>
        </p:grpSpPr>
        <p:sp>
          <p:nvSpPr>
            <p:cNvPr id="17420" name="矩形 15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认识雇主和所申请的职位</a:t>
              </a:r>
            </a:p>
          </p:txBody>
        </p:sp>
        <p:sp>
          <p:nvSpPr>
            <p:cNvPr id="17421" name="TextBox 16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2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sp>
        <p:nvSpPr>
          <p:cNvPr id="17422" name="矩形 10"/>
          <p:cNvSpPr>
            <a:spLocks noChangeArrowheads="1"/>
          </p:cNvSpPr>
          <p:nvPr/>
        </p:nvSpPr>
        <p:spPr bwMode="auto">
          <a:xfrm>
            <a:off x="4076700" y="2574925"/>
            <a:ext cx="2330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ea typeface="微软雅黑" panose="020B0503020204020204" pitchFamily="34" charset="-122"/>
              </a:rPr>
              <a:t>1.1  </a:t>
            </a:r>
            <a:r>
              <a:rPr lang="zh-CN" altLang="en-US" sz="1200">
                <a:ea typeface="微软雅黑" panose="020B0503020204020204" pitchFamily="34" charset="-122"/>
              </a:rPr>
              <a:t>跟该行之内的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资深人士</a:t>
            </a:r>
            <a:r>
              <a:rPr lang="zh-CN" altLang="en-US" sz="1200">
                <a:ea typeface="微软雅黑" panose="020B0503020204020204" pitchFamily="34" charset="-122"/>
              </a:rPr>
              <a:t>倾谈</a:t>
            </a:r>
          </a:p>
        </p:txBody>
      </p:sp>
      <p:sp>
        <p:nvSpPr>
          <p:cNvPr id="17423" name="矩形 23"/>
          <p:cNvSpPr>
            <a:spLocks noChangeArrowheads="1"/>
          </p:cNvSpPr>
          <p:nvPr/>
        </p:nvSpPr>
        <p:spPr bwMode="auto">
          <a:xfrm>
            <a:off x="4076700" y="2808288"/>
            <a:ext cx="3254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ea typeface="微软雅黑" panose="020B0503020204020204" pitchFamily="34" charset="-122"/>
              </a:rPr>
              <a:t>1.2  </a:t>
            </a:r>
            <a:r>
              <a:rPr lang="zh-CN" altLang="en-US" sz="1200">
                <a:ea typeface="微软雅黑" panose="020B0503020204020204" pitchFamily="34" charset="-122"/>
              </a:rPr>
              <a:t>通过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文献</a:t>
            </a:r>
            <a:r>
              <a:rPr lang="zh-CN" altLang="en-US" sz="1200">
                <a:ea typeface="微软雅黑" panose="020B0503020204020204" pitchFamily="34" charset="-122"/>
              </a:rPr>
              <a:t>来搜集更多各行各业的发展近况</a:t>
            </a:r>
          </a:p>
        </p:txBody>
      </p:sp>
      <p:sp>
        <p:nvSpPr>
          <p:cNvPr id="17424" name="矩形 24"/>
          <p:cNvSpPr>
            <a:spLocks noChangeArrowheads="1"/>
          </p:cNvSpPr>
          <p:nvPr/>
        </p:nvSpPr>
        <p:spPr bwMode="auto">
          <a:xfrm>
            <a:off x="4076700" y="3314700"/>
            <a:ext cx="2638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ea typeface="微软雅黑" panose="020B0503020204020204" pitchFamily="34" charset="-122"/>
              </a:rPr>
              <a:t>2.1  </a:t>
            </a:r>
            <a:r>
              <a:rPr lang="zh-CN" altLang="en-US" sz="1200">
                <a:ea typeface="微软雅黑" panose="020B0503020204020204" pitchFamily="34" charset="-122"/>
              </a:rPr>
              <a:t>参考机构出版的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年报</a:t>
            </a:r>
            <a:r>
              <a:rPr lang="zh-CN" altLang="en-US" sz="1200">
                <a:ea typeface="微软雅黑" panose="020B0503020204020204" pitchFamily="34" charset="-122"/>
              </a:rPr>
              <a:t>或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业绩简报</a:t>
            </a:r>
          </a:p>
        </p:txBody>
      </p:sp>
      <p:sp>
        <p:nvSpPr>
          <p:cNvPr id="17425" name="矩形 25"/>
          <p:cNvSpPr>
            <a:spLocks noChangeArrowheads="1"/>
          </p:cNvSpPr>
          <p:nvPr/>
        </p:nvSpPr>
        <p:spPr bwMode="auto">
          <a:xfrm>
            <a:off x="4076700" y="3548063"/>
            <a:ext cx="24844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ea typeface="微软雅黑" panose="020B0503020204020204" pitchFamily="34" charset="-122"/>
              </a:rPr>
              <a:t>2.2  </a:t>
            </a:r>
            <a:r>
              <a:rPr lang="zh-CN" altLang="en-US" sz="1200">
                <a:ea typeface="微软雅黑" panose="020B0503020204020204" pitchFamily="34" charset="-122"/>
              </a:rPr>
              <a:t>找到该处的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雇员</a:t>
            </a:r>
            <a:r>
              <a:rPr lang="zh-CN" altLang="en-US" sz="1200">
                <a:ea typeface="微软雅黑" panose="020B0503020204020204" pitchFamily="34" charset="-122"/>
              </a:rPr>
              <a:t>，向他们咨询</a:t>
            </a:r>
          </a:p>
        </p:txBody>
      </p:sp>
      <p:sp>
        <p:nvSpPr>
          <p:cNvPr id="17426" name="TextBox 26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面试前的具体准备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8436" name="矩形 5"/>
          <p:cNvSpPr>
            <a:spLocks noChangeArrowheads="1"/>
          </p:cNvSpPr>
          <p:nvPr/>
        </p:nvSpPr>
        <p:spPr bwMode="auto">
          <a:xfrm>
            <a:off x="3773488" y="130492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拟履历表</a:t>
            </a:r>
          </a:p>
        </p:txBody>
      </p:sp>
      <p:sp>
        <p:nvSpPr>
          <p:cNvPr id="18437" name="矩形 6"/>
          <p:cNvSpPr>
            <a:spLocks noChangeArrowheads="1"/>
          </p:cNvSpPr>
          <p:nvPr/>
        </p:nvSpPr>
        <p:spPr bwMode="auto">
          <a:xfrm>
            <a:off x="3762375" y="1643063"/>
            <a:ext cx="40497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配合求职的计划而写，预备面试时使用。</a:t>
            </a:r>
          </a:p>
        </p:txBody>
      </p:sp>
      <p:sp>
        <p:nvSpPr>
          <p:cNvPr id="18438" name="矩形 13"/>
          <p:cNvSpPr>
            <a:spLocks noChangeArrowheads="1"/>
          </p:cNvSpPr>
          <p:nvPr/>
        </p:nvSpPr>
        <p:spPr bwMode="auto">
          <a:xfrm>
            <a:off x="3716338" y="1395413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8439" name="组合 19"/>
          <p:cNvGrpSpPr>
            <a:grpSpLocks/>
          </p:cNvGrpSpPr>
          <p:nvPr/>
        </p:nvGrpSpPr>
        <p:grpSpPr bwMode="auto">
          <a:xfrm>
            <a:off x="3897313" y="2025650"/>
            <a:ext cx="4770437" cy="461963"/>
            <a:chOff x="0" y="0"/>
            <a:chExt cx="4770530" cy="462959"/>
          </a:xfrm>
        </p:grpSpPr>
        <p:sp>
          <p:nvSpPr>
            <p:cNvPr id="18440" name="矩形 20"/>
            <p:cNvSpPr>
              <a:spLocks noChangeArrowheads="1"/>
            </p:cNvSpPr>
            <p:nvPr/>
          </p:nvSpPr>
          <p:spPr bwMode="auto">
            <a:xfrm>
              <a:off x="198530" y="0"/>
              <a:ext cx="4572000" cy="462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个人基本资料 </a:t>
              </a:r>
              <a:r>
                <a:rPr lang="zh-CN" altLang="en-US" sz="1200">
                  <a:ea typeface="微软雅黑" panose="020B0503020204020204" pitchFamily="34" charset="-122"/>
                </a:rPr>
                <a:t>。姓名、年龄、性别、国籍、旅行证件、婚姻状况、通讯地址、电话等。</a:t>
              </a:r>
            </a:p>
          </p:txBody>
        </p:sp>
        <p:sp>
          <p:nvSpPr>
            <p:cNvPr id="18441" name="TextBox 21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7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1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2" name="组合 22"/>
          <p:cNvGrpSpPr>
            <a:grpSpLocks/>
          </p:cNvGrpSpPr>
          <p:nvPr/>
        </p:nvGrpSpPr>
        <p:grpSpPr bwMode="auto">
          <a:xfrm>
            <a:off x="3897313" y="2506663"/>
            <a:ext cx="4770437" cy="276225"/>
            <a:chOff x="0" y="0"/>
            <a:chExt cx="4770530" cy="277776"/>
          </a:xfrm>
        </p:grpSpPr>
        <p:sp>
          <p:nvSpPr>
            <p:cNvPr id="18443" name="矩形 26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教育背景</a:t>
              </a:r>
              <a:r>
                <a:rPr lang="zh-CN" altLang="en-US" sz="1200">
                  <a:ea typeface="微软雅黑" panose="020B0503020204020204" pitchFamily="34" charset="-122"/>
                </a:rPr>
                <a:t>。学校、专业、相关课程等。 </a:t>
              </a:r>
            </a:p>
          </p:txBody>
        </p:sp>
        <p:sp>
          <p:nvSpPr>
            <p:cNvPr id="18444" name="TextBox 27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2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5" name="组合 28"/>
          <p:cNvGrpSpPr>
            <a:grpSpLocks/>
          </p:cNvGrpSpPr>
          <p:nvPr/>
        </p:nvGrpSpPr>
        <p:grpSpPr bwMode="auto">
          <a:xfrm>
            <a:off x="3897313" y="2801938"/>
            <a:ext cx="4770437" cy="276225"/>
            <a:chOff x="0" y="0"/>
            <a:chExt cx="4770530" cy="276189"/>
          </a:xfrm>
        </p:grpSpPr>
        <p:sp>
          <p:nvSpPr>
            <p:cNvPr id="18446" name="矩形 29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以往工作记录</a:t>
              </a:r>
              <a:r>
                <a:rPr lang="zh-CN" altLang="en-US" sz="1200">
                  <a:ea typeface="微软雅黑" panose="020B0503020204020204" pitchFamily="34" charset="-122"/>
                </a:rPr>
                <a:t>。相关工作经验与面试职务的联系。</a:t>
              </a:r>
            </a:p>
          </p:txBody>
        </p:sp>
        <p:sp>
          <p:nvSpPr>
            <p:cNvPr id="18447" name="TextBox 30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3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48" name="组合 31"/>
          <p:cNvGrpSpPr>
            <a:grpSpLocks/>
          </p:cNvGrpSpPr>
          <p:nvPr/>
        </p:nvGrpSpPr>
        <p:grpSpPr bwMode="auto">
          <a:xfrm>
            <a:off x="3897313" y="3098800"/>
            <a:ext cx="4770437" cy="276225"/>
            <a:chOff x="0" y="0"/>
            <a:chExt cx="4770530" cy="277776"/>
          </a:xfrm>
        </p:grpSpPr>
        <p:sp>
          <p:nvSpPr>
            <p:cNvPr id="18449" name="矩形 32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业余活动 </a:t>
              </a:r>
              <a:r>
                <a:rPr lang="zh-CN" altLang="en-US" sz="1200"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8450" name="TextBox 33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4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51" name="组合 34"/>
          <p:cNvGrpSpPr>
            <a:grpSpLocks/>
          </p:cNvGrpSpPr>
          <p:nvPr/>
        </p:nvGrpSpPr>
        <p:grpSpPr bwMode="auto">
          <a:xfrm>
            <a:off x="3897313" y="3394075"/>
            <a:ext cx="4770437" cy="276225"/>
            <a:chOff x="0" y="0"/>
            <a:chExt cx="4770530" cy="276188"/>
          </a:xfrm>
        </p:grpSpPr>
        <p:sp>
          <p:nvSpPr>
            <p:cNvPr id="18452" name="矩形 35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语言能力</a:t>
              </a:r>
              <a:r>
                <a:rPr lang="zh-CN" altLang="en-US" sz="1200"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8453" name="TextBox 36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5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54" name="组合 37"/>
          <p:cNvGrpSpPr>
            <a:grpSpLocks/>
          </p:cNvGrpSpPr>
          <p:nvPr/>
        </p:nvGrpSpPr>
        <p:grpSpPr bwMode="auto">
          <a:xfrm>
            <a:off x="3897313" y="3690938"/>
            <a:ext cx="4770437" cy="276225"/>
            <a:chOff x="0" y="0"/>
            <a:chExt cx="4770530" cy="277776"/>
          </a:xfrm>
        </p:grpSpPr>
        <p:sp>
          <p:nvSpPr>
            <p:cNvPr id="18455" name="矩形 38"/>
            <p:cNvSpPr>
              <a:spLocks noChangeArrowheads="1"/>
            </p:cNvSpPr>
            <p:nvPr/>
          </p:nvSpPr>
          <p:spPr bwMode="auto">
            <a:xfrm>
              <a:off x="198530" y="0"/>
              <a:ext cx="4572000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其他资料</a:t>
              </a:r>
              <a:r>
                <a:rPr lang="zh-CN" altLang="en-US" sz="1200">
                  <a:ea typeface="微软雅黑" panose="020B0503020204020204" pitchFamily="34" charset="-122"/>
                </a:rPr>
                <a:t>。奖学金、各类证书等。</a:t>
              </a:r>
            </a:p>
          </p:txBody>
        </p:sp>
        <p:sp>
          <p:nvSpPr>
            <p:cNvPr id="18456" name="TextBox 39"/>
            <p:cNvSpPr txBox="1">
              <a:spLocks noChangeArrowheads="1"/>
            </p:cNvSpPr>
            <p:nvPr/>
          </p:nvSpPr>
          <p:spPr bwMode="auto">
            <a:xfrm>
              <a:off x="0" y="0"/>
              <a:ext cx="269631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ea typeface="微软雅黑" panose="020B0503020204020204" pitchFamily="34" charset="-122"/>
                </a:rPr>
                <a:t>6</a:t>
              </a:r>
              <a:endParaRPr lang="zh-CN" altLang="en-US" sz="1200">
                <a:ea typeface="微软雅黑" panose="020B0503020204020204" pitchFamily="34" charset="-122"/>
              </a:endParaRPr>
            </a:p>
          </p:txBody>
        </p:sp>
      </p:grpSp>
      <p:pic>
        <p:nvPicPr>
          <p:cNvPr id="184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1379538"/>
            <a:ext cx="2168525" cy="2813050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8" name="矩形 40"/>
          <p:cNvSpPr>
            <a:spLocks noChangeArrowheads="1"/>
          </p:cNvSpPr>
          <p:nvPr/>
        </p:nvSpPr>
        <p:spPr bwMode="auto">
          <a:xfrm>
            <a:off x="4257675" y="4005263"/>
            <a:ext cx="40497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简历制作可参考：秋叶语录 </a:t>
            </a:r>
            <a:r>
              <a:rPr lang="zh-CN" altLang="en-US" sz="1200">
                <a:ea typeface="微软雅黑" panose="020B0503020204020204" pitchFamily="34" charset="-122"/>
                <a:hlinkClick r:id="rId3"/>
              </a:rPr>
              <a:t>一页纸简历</a:t>
            </a:r>
            <a:endParaRPr lang="zh-CN" altLang="en-US" sz="1200">
              <a:ea typeface="微软雅黑" panose="020B0503020204020204" pitchFamily="34" charset="-122"/>
            </a:endParaRPr>
          </a:p>
        </p:txBody>
      </p:sp>
      <p:sp>
        <p:nvSpPr>
          <p:cNvPr id="18459" name="矩形 41"/>
          <p:cNvSpPr>
            <a:spLocks noChangeArrowheads="1"/>
          </p:cNvSpPr>
          <p:nvPr/>
        </p:nvSpPr>
        <p:spPr bwMode="auto">
          <a:xfrm>
            <a:off x="4125913" y="4065588"/>
            <a:ext cx="179387" cy="1809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ea typeface="微软雅黑" panose="020B0503020204020204" pitchFamily="34" charset="-122"/>
              </a:rPr>
              <a:t>注</a:t>
            </a:r>
          </a:p>
        </p:txBody>
      </p:sp>
      <p:sp>
        <p:nvSpPr>
          <p:cNvPr id="18460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1439863"/>
            <a:ext cx="28098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面试前的礼仪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3627438" y="1665288"/>
            <a:ext cx="5132387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b="1">
                <a:ea typeface="微软雅黑" panose="020B0503020204020204" pitchFamily="34" charset="-122"/>
              </a:rPr>
              <a:t>　</a:t>
            </a:r>
            <a:r>
              <a:rPr lang="en-US" altLang="zh-CN" sz="1600" b="1">
                <a:ea typeface="微软雅黑" panose="020B0503020204020204" pitchFamily="34" charset="-122"/>
              </a:rPr>
              <a:t>1</a:t>
            </a:r>
            <a:r>
              <a:rPr lang="zh-CN" altLang="en-US" sz="1600" b="1">
                <a:ea typeface="微软雅黑" panose="020B0503020204020204" pitchFamily="34" charset="-122"/>
              </a:rPr>
              <a:t>  提前到达</a:t>
            </a:r>
            <a:r>
              <a:rPr lang="en-US" altLang="zh-CN" sz="1600" b="1">
                <a:ea typeface="微软雅黑" panose="020B0503020204020204" pitchFamily="34" charset="-122"/>
              </a:rPr>
              <a:t>——</a:t>
            </a:r>
            <a:r>
              <a:rPr lang="zh-CN" altLang="en-US" sz="1600" b="1">
                <a:ea typeface="微软雅黑" panose="020B0503020204020204" pitchFamily="34" charset="-122"/>
              </a:rPr>
              <a:t>要在预约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前</a:t>
            </a:r>
            <a:r>
              <a:rPr lang="en-US" altLang="zh-CN" sz="1600" b="1">
                <a:solidFill>
                  <a:srgbClr val="FF0000"/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分钟</a:t>
            </a:r>
            <a:r>
              <a:rPr lang="zh-CN" altLang="en-US" sz="1600" b="1">
                <a:ea typeface="微软雅黑" panose="020B0503020204020204" pitchFamily="34" charset="-122"/>
              </a:rPr>
              <a:t>进入大楼。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600" b="1">
                <a:ea typeface="微软雅黑" panose="020B0503020204020204" pitchFamily="34" charset="-122"/>
              </a:rPr>
              <a:t>　</a:t>
            </a:r>
            <a:r>
              <a:rPr lang="en-US" altLang="zh-CN" sz="1600" b="1">
                <a:ea typeface="微软雅黑" panose="020B0503020204020204" pitchFamily="34" charset="-122"/>
              </a:rPr>
              <a:t>2</a:t>
            </a:r>
            <a:r>
              <a:rPr lang="zh-CN" altLang="en-US" sz="1600" b="1">
                <a:ea typeface="微软雅黑" panose="020B0503020204020204" pitchFamily="34" charset="-122"/>
              </a:rPr>
              <a:t>  复习你的履历表和准备的应答。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600" b="1">
                <a:ea typeface="微软雅黑" panose="020B0503020204020204" pitchFamily="34" charset="-122"/>
              </a:rPr>
              <a:t>　</a:t>
            </a:r>
            <a:r>
              <a:rPr lang="en-US" altLang="zh-CN" sz="1600" b="1">
                <a:ea typeface="微软雅黑" panose="020B0503020204020204" pitchFamily="34" charset="-122"/>
              </a:rPr>
              <a:t>3</a:t>
            </a:r>
            <a:r>
              <a:rPr lang="zh-CN" altLang="en-US" sz="1600" b="1">
                <a:ea typeface="微软雅黑" panose="020B0503020204020204" pitchFamily="34" charset="-122"/>
              </a:rPr>
              <a:t>  到洗手间最后一次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检查自己的仪表</a:t>
            </a:r>
            <a:r>
              <a:rPr lang="zh-CN" altLang="en-US" sz="1600" b="1"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600" b="1">
                <a:ea typeface="微软雅黑" panose="020B0503020204020204" pitchFamily="34" charset="-122"/>
              </a:rPr>
              <a:t>　</a:t>
            </a:r>
            <a:r>
              <a:rPr lang="en-US" altLang="zh-CN" sz="1600" b="1">
                <a:ea typeface="微软雅黑" panose="020B0503020204020204" pitchFamily="34" charset="-122"/>
              </a:rPr>
              <a:t>4</a:t>
            </a:r>
            <a:r>
              <a:rPr lang="zh-CN" altLang="en-US" sz="1600" b="1">
                <a:ea typeface="微软雅黑" panose="020B0503020204020204" pitchFamily="34" charset="-122"/>
              </a:rPr>
              <a:t>  用职业的方式向接待员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通报自己的到来</a:t>
            </a:r>
            <a:r>
              <a:rPr lang="zh-CN" altLang="en-US" sz="1600" b="1"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600" b="1">
                <a:ea typeface="微软雅黑" panose="020B0503020204020204" pitchFamily="34" charset="-122"/>
              </a:rPr>
              <a:t>　</a:t>
            </a:r>
            <a:r>
              <a:rPr lang="en-US" altLang="zh-CN" sz="1600" b="1">
                <a:ea typeface="微软雅黑" panose="020B0503020204020204" pitchFamily="34" charset="-122"/>
              </a:rPr>
              <a:t>5</a:t>
            </a:r>
            <a:r>
              <a:rPr lang="zh-CN" altLang="en-US" sz="1600" b="1">
                <a:ea typeface="微软雅黑" panose="020B0503020204020204" pitchFamily="34" charset="-122"/>
              </a:rPr>
              <a:t>  起立并与面试考官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亲切握手</a:t>
            </a:r>
            <a:r>
              <a:rPr lang="en-US" altLang="zh-CN" sz="1600" b="1">
                <a:ea typeface="微软雅黑" panose="020B0503020204020204" pitchFamily="34" charset="-122"/>
              </a:rPr>
              <a:t>——</a:t>
            </a:r>
            <a:r>
              <a:rPr lang="zh-CN" altLang="en-US" sz="1600" b="1">
                <a:ea typeface="微软雅黑" panose="020B0503020204020204" pitchFamily="34" charset="-122"/>
              </a:rPr>
              <a:t>但不要太过用力。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600" b="1">
                <a:ea typeface="微软雅黑" panose="020B0503020204020204" pitchFamily="34" charset="-122"/>
              </a:rPr>
              <a:t>　</a:t>
            </a:r>
            <a:r>
              <a:rPr lang="en-US" altLang="zh-CN" sz="1600" b="1">
                <a:ea typeface="微软雅黑" panose="020B0503020204020204" pitchFamily="34" charset="-122"/>
              </a:rPr>
              <a:t>6</a:t>
            </a:r>
            <a:r>
              <a:rPr lang="zh-CN" altLang="en-US" sz="1600" b="1">
                <a:ea typeface="微软雅黑" panose="020B0503020204020204" pitchFamily="34" charset="-122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微笑</a:t>
            </a:r>
            <a:r>
              <a:rPr lang="zh-CN" altLang="en-US" sz="1600" b="1">
                <a:ea typeface="微软雅黑" panose="020B0503020204020204" pitchFamily="34" charset="-122"/>
              </a:rPr>
              <a:t>并</a:t>
            </a:r>
            <a:r>
              <a:rPr lang="zh-CN" altLang="en-US" sz="1600" b="1">
                <a:solidFill>
                  <a:srgbClr val="FF0000"/>
                </a:solidFill>
                <a:ea typeface="微软雅黑" panose="020B0503020204020204" pitchFamily="34" charset="-122"/>
              </a:rPr>
              <a:t>直视</a:t>
            </a:r>
            <a:r>
              <a:rPr lang="zh-CN" altLang="en-US" sz="1600" b="1">
                <a:ea typeface="微软雅黑" panose="020B0503020204020204" pitchFamily="34" charset="-122"/>
              </a:rPr>
              <a:t>面试考官的眼睛。</a:t>
            </a:r>
          </a:p>
        </p:txBody>
      </p:sp>
      <p:sp>
        <p:nvSpPr>
          <p:cNvPr id="19462" name="矩形 13"/>
          <p:cNvSpPr>
            <a:spLocks noChangeArrowheads="1"/>
          </p:cNvSpPr>
          <p:nvPr/>
        </p:nvSpPr>
        <p:spPr bwMode="auto">
          <a:xfrm>
            <a:off x="3716338" y="1800225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463" name="TextBox 26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5" descr="http://www.mychineselearning.com/images/201006/interview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0"/>
            <a:ext cx="9144000" cy="85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0484" name="矩形 42"/>
          <p:cNvSpPr>
            <a:spLocks noChangeArrowheads="1"/>
          </p:cNvSpPr>
          <p:nvPr/>
        </p:nvSpPr>
        <p:spPr bwMode="auto">
          <a:xfrm>
            <a:off x="0" y="4183063"/>
            <a:ext cx="9144000" cy="85725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38100" dir="189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485" name="组合 4"/>
          <p:cNvGrpSpPr>
            <a:grpSpLocks/>
          </p:cNvGrpSpPr>
          <p:nvPr/>
        </p:nvGrpSpPr>
        <p:grpSpPr bwMode="auto">
          <a:xfrm>
            <a:off x="5957888" y="2087563"/>
            <a:ext cx="1538287" cy="276225"/>
            <a:chOff x="0" y="0"/>
            <a:chExt cx="1539093" cy="276189"/>
          </a:xfrm>
        </p:grpSpPr>
        <p:sp>
          <p:nvSpPr>
            <p:cNvPr id="20486" name="矩形 2"/>
            <p:cNvSpPr>
              <a:spLocks noChangeArrowheads="1"/>
            </p:cNvSpPr>
            <p:nvPr/>
          </p:nvSpPr>
          <p:spPr bwMode="auto">
            <a:xfrm>
              <a:off x="276846" y="0"/>
              <a:ext cx="1262247" cy="27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一分钟自我介绍</a:t>
              </a:r>
            </a:p>
          </p:txBody>
        </p:sp>
        <p:sp>
          <p:nvSpPr>
            <p:cNvPr id="20487" name="TextBox 3"/>
            <p:cNvSpPr txBox="1">
              <a:spLocks noChangeArrowheads="1"/>
            </p:cNvSpPr>
            <p:nvPr/>
          </p:nvSpPr>
          <p:spPr bwMode="auto">
            <a:xfrm>
              <a:off x="0" y="7694"/>
              <a:ext cx="380341" cy="26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3.1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488" name="组合 30"/>
          <p:cNvGrpSpPr>
            <a:grpSpLocks/>
          </p:cNvGrpSpPr>
          <p:nvPr/>
        </p:nvGrpSpPr>
        <p:grpSpPr bwMode="auto">
          <a:xfrm>
            <a:off x="5957888" y="2317750"/>
            <a:ext cx="1538287" cy="276225"/>
            <a:chOff x="0" y="0"/>
            <a:chExt cx="1539093" cy="276188"/>
          </a:xfrm>
        </p:grpSpPr>
        <p:sp>
          <p:nvSpPr>
            <p:cNvPr id="20489" name="矩形 31"/>
            <p:cNvSpPr>
              <a:spLocks noChangeArrowheads="1"/>
            </p:cNvSpPr>
            <p:nvPr/>
          </p:nvSpPr>
          <p:spPr bwMode="auto">
            <a:xfrm>
              <a:off x="276846" y="0"/>
              <a:ext cx="1262247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面试中的大细节</a:t>
              </a:r>
            </a:p>
          </p:txBody>
        </p:sp>
        <p:sp>
          <p:nvSpPr>
            <p:cNvPr id="20490" name="TextBox 32"/>
            <p:cNvSpPr txBox="1">
              <a:spLocks noChangeArrowheads="1"/>
            </p:cNvSpPr>
            <p:nvPr/>
          </p:nvSpPr>
          <p:spPr bwMode="auto">
            <a:xfrm>
              <a:off x="0" y="7694"/>
              <a:ext cx="380341" cy="260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3.2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491" name="组合 33"/>
          <p:cNvGrpSpPr>
            <a:grpSpLocks/>
          </p:cNvGrpSpPr>
          <p:nvPr/>
        </p:nvGrpSpPr>
        <p:grpSpPr bwMode="auto">
          <a:xfrm>
            <a:off x="5957888" y="2779713"/>
            <a:ext cx="1231900" cy="276225"/>
            <a:chOff x="0" y="0"/>
            <a:chExt cx="1230220" cy="277776"/>
          </a:xfrm>
        </p:grpSpPr>
        <p:sp>
          <p:nvSpPr>
            <p:cNvPr id="20492" name="矩形 34"/>
            <p:cNvSpPr>
              <a:spLocks noChangeArrowheads="1"/>
            </p:cNvSpPr>
            <p:nvPr/>
          </p:nvSpPr>
          <p:spPr bwMode="auto">
            <a:xfrm>
              <a:off x="276846" y="0"/>
              <a:ext cx="953374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如何谈薪水</a:t>
              </a:r>
            </a:p>
          </p:txBody>
        </p:sp>
        <p:sp>
          <p:nvSpPr>
            <p:cNvPr id="20493" name="TextBox 35"/>
            <p:cNvSpPr txBox="1">
              <a:spLocks noChangeArrowheads="1"/>
            </p:cNvSpPr>
            <p:nvPr/>
          </p:nvSpPr>
          <p:spPr bwMode="auto">
            <a:xfrm>
              <a:off x="0" y="7694"/>
              <a:ext cx="379940" cy="262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3.4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494" name="组合 36"/>
          <p:cNvGrpSpPr>
            <a:grpSpLocks/>
          </p:cNvGrpSpPr>
          <p:nvPr/>
        </p:nvGrpSpPr>
        <p:grpSpPr bwMode="auto">
          <a:xfrm>
            <a:off x="5957888" y="3009900"/>
            <a:ext cx="1077912" cy="276225"/>
            <a:chOff x="0" y="0"/>
            <a:chExt cx="1076436" cy="277776"/>
          </a:xfrm>
        </p:grpSpPr>
        <p:sp>
          <p:nvSpPr>
            <p:cNvPr id="20495" name="矩形 37"/>
            <p:cNvSpPr>
              <a:spLocks noChangeArrowheads="1"/>
            </p:cNvSpPr>
            <p:nvPr/>
          </p:nvSpPr>
          <p:spPr bwMode="auto">
            <a:xfrm>
              <a:off x="276846" y="0"/>
              <a:ext cx="799590" cy="27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应答技巧</a:t>
              </a:r>
            </a:p>
          </p:txBody>
        </p:sp>
        <p:sp>
          <p:nvSpPr>
            <p:cNvPr id="20496" name="TextBox 38"/>
            <p:cNvSpPr txBox="1">
              <a:spLocks noChangeArrowheads="1"/>
            </p:cNvSpPr>
            <p:nvPr/>
          </p:nvSpPr>
          <p:spPr bwMode="auto">
            <a:xfrm>
              <a:off x="0" y="7694"/>
              <a:ext cx="379933" cy="262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3.5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497" name="组合 43"/>
          <p:cNvGrpSpPr>
            <a:grpSpLocks/>
          </p:cNvGrpSpPr>
          <p:nvPr/>
        </p:nvGrpSpPr>
        <p:grpSpPr bwMode="auto">
          <a:xfrm>
            <a:off x="5788025" y="1563688"/>
            <a:ext cx="2205038" cy="461962"/>
            <a:chOff x="0" y="0"/>
            <a:chExt cx="2205055" cy="461367"/>
          </a:xfrm>
        </p:grpSpPr>
        <p:sp>
          <p:nvSpPr>
            <p:cNvPr id="20498" name="矩形 44"/>
            <p:cNvSpPr>
              <a:spLocks noChangeArrowheads="1"/>
            </p:cNvSpPr>
            <p:nvPr/>
          </p:nvSpPr>
          <p:spPr bwMode="auto">
            <a:xfrm>
              <a:off x="404816" y="61832"/>
              <a:ext cx="1800239" cy="36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面试中注意事项</a:t>
              </a:r>
            </a:p>
          </p:txBody>
        </p:sp>
        <p:sp>
          <p:nvSpPr>
            <p:cNvPr id="20499" name="矩形 45"/>
            <p:cNvSpPr>
              <a:spLocks noChangeArrowheads="1"/>
            </p:cNvSpPr>
            <p:nvPr/>
          </p:nvSpPr>
          <p:spPr bwMode="auto">
            <a:xfrm>
              <a:off x="0" y="82444"/>
              <a:ext cx="360366" cy="27745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500" name="TextBox 46"/>
            <p:cNvSpPr txBox="1">
              <a:spLocks noChangeArrowheads="1"/>
            </p:cNvSpPr>
            <p:nvPr/>
          </p:nvSpPr>
          <p:spPr bwMode="auto">
            <a:xfrm>
              <a:off x="105697" y="0"/>
              <a:ext cx="354544" cy="461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2050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4"/>
          <a:stretch>
            <a:fillRect/>
          </a:stretch>
        </p:blipFill>
        <p:spPr bwMode="auto">
          <a:xfrm>
            <a:off x="1692275" y="1785938"/>
            <a:ext cx="2654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502" name="组合 47"/>
          <p:cNvGrpSpPr>
            <a:grpSpLocks/>
          </p:cNvGrpSpPr>
          <p:nvPr/>
        </p:nvGrpSpPr>
        <p:grpSpPr bwMode="auto">
          <a:xfrm>
            <a:off x="5957888" y="2547938"/>
            <a:ext cx="1538287" cy="276225"/>
            <a:chOff x="0" y="0"/>
            <a:chExt cx="1539093" cy="276189"/>
          </a:xfrm>
        </p:grpSpPr>
        <p:sp>
          <p:nvSpPr>
            <p:cNvPr id="20503" name="矩形 48"/>
            <p:cNvSpPr>
              <a:spLocks noChangeArrowheads="1"/>
            </p:cNvSpPr>
            <p:nvPr/>
          </p:nvSpPr>
          <p:spPr bwMode="auto">
            <a:xfrm>
              <a:off x="276846" y="0"/>
              <a:ext cx="1262247" cy="27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面试中的小细节</a:t>
              </a:r>
            </a:p>
          </p:txBody>
        </p:sp>
        <p:sp>
          <p:nvSpPr>
            <p:cNvPr id="20504" name="TextBox 49"/>
            <p:cNvSpPr txBox="1">
              <a:spLocks noChangeArrowheads="1"/>
            </p:cNvSpPr>
            <p:nvPr/>
          </p:nvSpPr>
          <p:spPr bwMode="auto">
            <a:xfrm>
              <a:off x="0" y="7694"/>
              <a:ext cx="380341" cy="26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3.3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8" t="33467" r="53436" b="24512"/>
          <a:stretch>
            <a:fillRect/>
          </a:stretch>
        </p:blipFill>
        <p:spPr bwMode="auto">
          <a:xfrm>
            <a:off x="2287588" y="1974850"/>
            <a:ext cx="145097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3"/>
          <a:stretch>
            <a:fillRect/>
          </a:stretch>
        </p:blipFill>
        <p:spPr bwMode="auto">
          <a:xfrm>
            <a:off x="0" y="1255713"/>
            <a:ext cx="2668588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508" name="组合 4"/>
          <p:cNvGrpSpPr>
            <a:grpSpLocks/>
          </p:cNvGrpSpPr>
          <p:nvPr/>
        </p:nvGrpSpPr>
        <p:grpSpPr bwMode="auto">
          <a:xfrm>
            <a:off x="2490788" y="765175"/>
            <a:ext cx="2008187" cy="369888"/>
            <a:chOff x="0" y="0"/>
            <a:chExt cx="2008583" cy="368777"/>
          </a:xfrm>
        </p:grpSpPr>
        <p:sp>
          <p:nvSpPr>
            <p:cNvPr id="21509" name="TextBox 2"/>
            <p:cNvSpPr txBox="1">
              <a:spLocks noChangeArrowheads="1"/>
            </p:cNvSpPr>
            <p:nvPr/>
          </p:nvSpPr>
          <p:spPr bwMode="auto">
            <a:xfrm>
              <a:off x="208003" y="0"/>
              <a:ext cx="1800580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一分钟自我介绍</a:t>
              </a:r>
            </a:p>
          </p:txBody>
        </p:sp>
        <p:sp>
          <p:nvSpPr>
            <p:cNvPr id="21510" name="TextBox 3"/>
            <p:cNvSpPr txBox="1">
              <a:spLocks noChangeArrowheads="1"/>
            </p:cNvSpPr>
            <p:nvPr/>
          </p:nvSpPr>
          <p:spPr bwMode="auto">
            <a:xfrm>
              <a:off x="0" y="0"/>
              <a:ext cx="416007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·</a:t>
              </a:r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1511" name="组合 1"/>
          <p:cNvGrpSpPr>
            <a:grpSpLocks/>
          </p:cNvGrpSpPr>
          <p:nvPr/>
        </p:nvGrpSpPr>
        <p:grpSpPr bwMode="auto">
          <a:xfrm>
            <a:off x="3762375" y="1304925"/>
            <a:ext cx="4049713" cy="806450"/>
            <a:chOff x="0" y="0"/>
            <a:chExt cx="4049655" cy="804971"/>
          </a:xfrm>
        </p:grpSpPr>
        <p:sp>
          <p:nvSpPr>
            <p:cNvPr id="21512" name="矩形 5"/>
            <p:cNvSpPr>
              <a:spLocks noChangeArrowheads="1"/>
            </p:cNvSpPr>
            <p:nvPr/>
          </p:nvSpPr>
          <p:spPr bwMode="auto">
            <a:xfrm>
              <a:off x="10928" y="0"/>
              <a:ext cx="595026" cy="338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谨记</a:t>
              </a:r>
            </a:p>
          </p:txBody>
        </p:sp>
        <p:sp>
          <p:nvSpPr>
            <p:cNvPr id="21513" name="矩形 6"/>
            <p:cNvSpPr>
              <a:spLocks noChangeArrowheads="1"/>
            </p:cNvSpPr>
            <p:nvPr/>
          </p:nvSpPr>
          <p:spPr bwMode="auto">
            <a:xfrm>
              <a:off x="0" y="270030"/>
              <a:ext cx="4049655" cy="534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ea typeface="微软雅黑" panose="020B0503020204020204" pitchFamily="34" charset="-122"/>
                </a:rPr>
                <a:t>话题所到之处，必须突出自己对该公司做出的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贡献</a:t>
              </a:r>
              <a:r>
                <a:rPr lang="zh-CN" altLang="en-US" sz="1200">
                  <a:ea typeface="微软雅黑" panose="020B0503020204020204" pitchFamily="34" charset="-122"/>
                </a:rPr>
                <a:t>，如增加营业额、减低成本、发掘新市场等。</a:t>
              </a:r>
            </a:p>
          </p:txBody>
        </p:sp>
      </p:grpSp>
      <p:sp>
        <p:nvSpPr>
          <p:cNvPr id="21514" name="矩形 13"/>
          <p:cNvSpPr>
            <a:spLocks noChangeArrowheads="1"/>
          </p:cNvSpPr>
          <p:nvPr/>
        </p:nvSpPr>
        <p:spPr bwMode="auto">
          <a:xfrm>
            <a:off x="3716338" y="1395413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1515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21516" name="组合 7"/>
          <p:cNvGrpSpPr>
            <a:grpSpLocks/>
          </p:cNvGrpSpPr>
          <p:nvPr/>
        </p:nvGrpSpPr>
        <p:grpSpPr bwMode="auto">
          <a:xfrm>
            <a:off x="3762375" y="2133600"/>
            <a:ext cx="4049713" cy="806450"/>
            <a:chOff x="0" y="0"/>
            <a:chExt cx="4049655" cy="804971"/>
          </a:xfrm>
        </p:grpSpPr>
        <p:sp>
          <p:nvSpPr>
            <p:cNvPr id="21517" name="矩形 43"/>
            <p:cNvSpPr>
              <a:spLocks noChangeArrowheads="1"/>
            </p:cNvSpPr>
            <p:nvPr/>
          </p:nvSpPr>
          <p:spPr bwMode="auto">
            <a:xfrm>
              <a:off x="10928" y="0"/>
              <a:ext cx="595026" cy="338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排序</a:t>
              </a:r>
            </a:p>
          </p:txBody>
        </p:sp>
        <p:sp>
          <p:nvSpPr>
            <p:cNvPr id="21518" name="矩形 44"/>
            <p:cNvSpPr>
              <a:spLocks noChangeArrowheads="1"/>
            </p:cNvSpPr>
            <p:nvPr/>
          </p:nvSpPr>
          <p:spPr bwMode="auto">
            <a:xfrm>
              <a:off x="0" y="270030"/>
              <a:ext cx="4049655" cy="534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ea typeface="微软雅黑" panose="020B0503020204020204" pitchFamily="34" charset="-122"/>
                </a:rPr>
                <a:t>排在头位的，应是你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最想他记得的事情</a:t>
              </a:r>
              <a:r>
                <a:rPr lang="zh-CN" altLang="en-US" sz="1200">
                  <a:ea typeface="微软雅黑" panose="020B0503020204020204" pitchFamily="34" charset="-122"/>
                </a:rPr>
                <a:t>。可呈上一些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有关的作品</a:t>
              </a:r>
              <a:r>
                <a:rPr lang="zh-CN" altLang="en-US" sz="1200">
                  <a:ea typeface="微软雅黑" panose="020B0503020204020204" pitchFamily="34" charset="-122"/>
                </a:rPr>
                <a:t>或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记录</a:t>
              </a:r>
              <a:r>
                <a:rPr lang="zh-CN" altLang="en-US" sz="1200">
                  <a:ea typeface="微软雅黑" panose="020B0503020204020204" pitchFamily="34" charset="-122"/>
                </a:rPr>
                <a:t>增加印象分。</a:t>
              </a:r>
            </a:p>
          </p:txBody>
        </p:sp>
      </p:grpSp>
      <p:grpSp>
        <p:nvGrpSpPr>
          <p:cNvPr id="21519" name="组合 8"/>
          <p:cNvGrpSpPr>
            <a:grpSpLocks/>
          </p:cNvGrpSpPr>
          <p:nvPr/>
        </p:nvGrpSpPr>
        <p:grpSpPr bwMode="auto">
          <a:xfrm>
            <a:off x="3762375" y="2979738"/>
            <a:ext cx="4049713" cy="804862"/>
            <a:chOff x="0" y="0"/>
            <a:chExt cx="4049655" cy="806027"/>
          </a:xfrm>
        </p:grpSpPr>
        <p:sp>
          <p:nvSpPr>
            <p:cNvPr id="21520" name="矩形 45"/>
            <p:cNvSpPr>
              <a:spLocks noChangeArrowheads="1"/>
            </p:cNvSpPr>
            <p:nvPr/>
          </p:nvSpPr>
          <p:spPr bwMode="auto">
            <a:xfrm>
              <a:off x="10928" y="0"/>
              <a:ext cx="595026" cy="338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声线</a:t>
              </a:r>
            </a:p>
          </p:txBody>
        </p:sp>
        <p:sp>
          <p:nvSpPr>
            <p:cNvPr id="21521" name="矩形 46"/>
            <p:cNvSpPr>
              <a:spLocks noChangeArrowheads="1"/>
            </p:cNvSpPr>
            <p:nvPr/>
          </p:nvSpPr>
          <p:spPr bwMode="auto">
            <a:xfrm>
              <a:off x="0" y="270030"/>
              <a:ext cx="4049655" cy="53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ea typeface="微软雅黑" panose="020B0503020204020204" pitchFamily="34" charset="-122"/>
                </a:rPr>
                <a:t>切忌以背诵朗读的口吻介绍自己。最好事前找些朋友作练习对象，尽量令声线听来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流畅自然</a:t>
              </a:r>
              <a:r>
                <a:rPr lang="zh-CN" altLang="en-US" sz="1200">
                  <a:ea typeface="微软雅黑" panose="020B0503020204020204" pitchFamily="34" charset="-122"/>
                </a:rPr>
                <a:t>，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充满自信</a:t>
              </a:r>
              <a:r>
                <a:rPr lang="zh-CN" altLang="en-US" sz="1200">
                  <a:ea typeface="微软雅黑" panose="020B0503020204020204" pitchFamily="34" charset="-122"/>
                </a:rPr>
                <a:t>。 </a:t>
              </a:r>
            </a:p>
          </p:txBody>
        </p:sp>
      </p:grpSp>
      <p:grpSp>
        <p:nvGrpSpPr>
          <p:cNvPr id="21522" name="组合 9"/>
          <p:cNvGrpSpPr>
            <a:grpSpLocks/>
          </p:cNvGrpSpPr>
          <p:nvPr/>
        </p:nvGrpSpPr>
        <p:grpSpPr bwMode="auto">
          <a:xfrm>
            <a:off x="3762375" y="3825875"/>
            <a:ext cx="4049713" cy="584200"/>
            <a:chOff x="0" y="0"/>
            <a:chExt cx="4049655" cy="584197"/>
          </a:xfrm>
        </p:grpSpPr>
        <p:sp>
          <p:nvSpPr>
            <p:cNvPr id="21523" name="矩形 47"/>
            <p:cNvSpPr>
              <a:spLocks noChangeArrowheads="1"/>
            </p:cNvSpPr>
            <p:nvPr/>
          </p:nvSpPr>
          <p:spPr bwMode="auto">
            <a:xfrm>
              <a:off x="10928" y="0"/>
              <a:ext cx="1005389" cy="338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眼神接触</a:t>
              </a:r>
            </a:p>
          </p:txBody>
        </p:sp>
        <p:sp>
          <p:nvSpPr>
            <p:cNvPr id="21524" name="矩形 48"/>
            <p:cNvSpPr>
              <a:spLocks noChangeArrowheads="1"/>
            </p:cNvSpPr>
            <p:nvPr/>
          </p:nvSpPr>
          <p:spPr bwMode="auto">
            <a:xfrm>
              <a:off x="0" y="270030"/>
              <a:ext cx="4049655" cy="314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ea typeface="微软雅黑" panose="020B0503020204020204" pitchFamily="34" charset="-122"/>
                </a:rPr>
                <a:t>不但令听众专心，也可表现自信。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5"/>
          <a:stretch>
            <a:fillRect/>
          </a:stretch>
        </p:blipFill>
        <p:spPr bwMode="auto">
          <a:xfrm>
            <a:off x="641350" y="1200150"/>
            <a:ext cx="2957513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2533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22534" name="矩形 20"/>
          <p:cNvSpPr>
            <a:spLocks noChangeArrowheads="1"/>
          </p:cNvSpPr>
          <p:nvPr/>
        </p:nvSpPr>
        <p:spPr bwMode="auto">
          <a:xfrm>
            <a:off x="3727450" y="1665288"/>
            <a:ext cx="341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面对不同面试人员保持良好心态</a:t>
            </a:r>
          </a:p>
        </p:txBody>
      </p:sp>
      <p:sp>
        <p:nvSpPr>
          <p:cNvPr id="22535" name="矩形 21"/>
          <p:cNvSpPr>
            <a:spLocks noChangeArrowheads="1"/>
          </p:cNvSpPr>
          <p:nvPr/>
        </p:nvSpPr>
        <p:spPr bwMode="auto">
          <a:xfrm>
            <a:off x="3716338" y="2003425"/>
            <a:ext cx="404971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这是一场面试、是求职，不要太多关注所谓的“自尊”。</a:t>
            </a:r>
          </a:p>
        </p:txBody>
      </p:sp>
      <p:sp>
        <p:nvSpPr>
          <p:cNvPr id="22536" name="矩形 22"/>
          <p:cNvSpPr>
            <a:spLocks noChangeArrowheads="1"/>
          </p:cNvSpPr>
          <p:nvPr/>
        </p:nvSpPr>
        <p:spPr bwMode="auto">
          <a:xfrm>
            <a:off x="3671888" y="1755775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2537" name="组合 15"/>
          <p:cNvGrpSpPr>
            <a:grpSpLocks/>
          </p:cNvGrpSpPr>
          <p:nvPr/>
        </p:nvGrpSpPr>
        <p:grpSpPr bwMode="auto">
          <a:xfrm>
            <a:off x="3851275" y="2384425"/>
            <a:ext cx="4591050" cy="990600"/>
            <a:chOff x="0" y="0"/>
            <a:chExt cx="4590510" cy="989881"/>
          </a:xfrm>
        </p:grpSpPr>
        <p:sp>
          <p:nvSpPr>
            <p:cNvPr id="22538" name="矩形 24"/>
            <p:cNvSpPr>
              <a:spLocks noChangeArrowheads="1"/>
            </p:cNvSpPr>
            <p:nvPr/>
          </p:nvSpPr>
          <p:spPr bwMode="auto">
            <a:xfrm>
              <a:off x="18510" y="263061"/>
              <a:ext cx="4572000" cy="27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比较强势、直率，面试时咄咄逼人，往往有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一种审问犯人的感觉</a:t>
              </a:r>
              <a:r>
                <a:rPr lang="zh-CN" altLang="en-US" sz="1200"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22539" name="组合 52"/>
            <p:cNvGrpSpPr>
              <a:grpSpLocks/>
            </p:cNvGrpSpPr>
            <p:nvPr/>
          </p:nvGrpSpPr>
          <p:grpSpPr bwMode="auto">
            <a:xfrm>
              <a:off x="38483" y="0"/>
              <a:ext cx="689531" cy="276862"/>
              <a:chOff x="0" y="0"/>
              <a:chExt cx="689531" cy="276862"/>
            </a:xfrm>
          </p:grpSpPr>
          <p:sp>
            <p:nvSpPr>
              <p:cNvPr id="22540" name="矩形 53"/>
              <p:cNvSpPr>
                <a:spLocks noChangeArrowheads="1"/>
              </p:cNvSpPr>
              <p:nvPr/>
            </p:nvSpPr>
            <p:spPr bwMode="auto">
              <a:xfrm>
                <a:off x="56755" y="42832"/>
                <a:ext cx="546036" cy="18401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1" name="矩形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531" cy="276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第一类 </a:t>
                </a:r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542" name="矩形 10"/>
            <p:cNvSpPr>
              <a:spLocks noChangeArrowheads="1"/>
            </p:cNvSpPr>
            <p:nvPr/>
          </p:nvSpPr>
          <p:spPr bwMode="auto">
            <a:xfrm>
              <a:off x="0" y="528445"/>
              <a:ext cx="4572000" cy="461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不能就此产生逆反心理，觉得对方素质如何如何，甚至得出该公司不怎么样的结论，应该以一种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宽容</a:t>
              </a:r>
              <a:r>
                <a:rPr lang="zh-CN" altLang="en-US" sz="1200">
                  <a:ea typeface="微软雅黑" panose="020B0503020204020204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平和</a:t>
              </a:r>
              <a:r>
                <a:rPr lang="zh-CN" altLang="en-US" sz="1200">
                  <a:ea typeface="微软雅黑" panose="020B0503020204020204" pitchFamily="34" charset="-122"/>
                </a:rPr>
                <a:t>的心态去对待。</a:t>
              </a:r>
            </a:p>
          </p:txBody>
        </p:sp>
        <p:cxnSp>
          <p:nvCxnSpPr>
            <p:cNvPr id="22543" name="直接箭头连接符 12"/>
            <p:cNvCxnSpPr>
              <a:cxnSpLocks noChangeShapeType="1"/>
            </p:cNvCxnSpPr>
            <p:nvPr/>
          </p:nvCxnSpPr>
          <p:spPr bwMode="auto">
            <a:xfrm>
              <a:off x="95239" y="528254"/>
              <a:ext cx="4360350" cy="0"/>
            </a:xfrm>
            <a:prstGeom prst="straightConnector1">
              <a:avLst/>
            </a:prstGeom>
            <a:noFill/>
            <a:ln w="3175" cmpd="sng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2544" name="组合 16"/>
          <p:cNvGrpSpPr>
            <a:grpSpLocks/>
          </p:cNvGrpSpPr>
          <p:nvPr/>
        </p:nvGrpSpPr>
        <p:grpSpPr bwMode="auto">
          <a:xfrm>
            <a:off x="3851275" y="3470275"/>
            <a:ext cx="4591050" cy="804863"/>
            <a:chOff x="0" y="0"/>
            <a:chExt cx="4590510" cy="805644"/>
          </a:xfrm>
        </p:grpSpPr>
        <p:sp>
          <p:nvSpPr>
            <p:cNvPr id="22545" name="矩形 55"/>
            <p:cNvSpPr>
              <a:spLocks noChangeArrowheads="1"/>
            </p:cNvSpPr>
            <p:nvPr/>
          </p:nvSpPr>
          <p:spPr bwMode="auto">
            <a:xfrm>
              <a:off x="18510" y="263061"/>
              <a:ext cx="4572000" cy="2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温和、艺术。</a:t>
              </a:r>
            </a:p>
          </p:txBody>
        </p:sp>
        <p:grpSp>
          <p:nvGrpSpPr>
            <p:cNvPr id="22546" name="组合 56"/>
            <p:cNvGrpSpPr>
              <a:grpSpLocks/>
            </p:cNvGrpSpPr>
            <p:nvPr/>
          </p:nvGrpSpPr>
          <p:grpSpPr bwMode="auto">
            <a:xfrm>
              <a:off x="38483" y="0"/>
              <a:ext cx="689531" cy="277199"/>
              <a:chOff x="0" y="0"/>
              <a:chExt cx="689531" cy="277199"/>
            </a:xfrm>
          </p:grpSpPr>
          <p:sp>
            <p:nvSpPr>
              <p:cNvPr id="22547" name="矩形 57"/>
              <p:cNvSpPr>
                <a:spLocks noChangeArrowheads="1"/>
              </p:cNvSpPr>
              <p:nvPr/>
            </p:nvSpPr>
            <p:spPr bwMode="auto">
              <a:xfrm>
                <a:off x="56755" y="42905"/>
                <a:ext cx="546036" cy="182739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8" name="矩形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531" cy="277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第二类 </a:t>
                </a:r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549" name="矩形 59"/>
            <p:cNvSpPr>
              <a:spLocks noChangeArrowheads="1"/>
            </p:cNvSpPr>
            <p:nvPr/>
          </p:nvSpPr>
          <p:spPr bwMode="auto">
            <a:xfrm>
              <a:off x="0" y="528445"/>
              <a:ext cx="4572000" cy="27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不要麻痹大意</a:t>
              </a:r>
              <a:r>
                <a:rPr lang="zh-CN" altLang="en-US" sz="1200">
                  <a:ea typeface="微软雅黑" panose="020B0503020204020204" pitchFamily="34" charset="-122"/>
                </a:rPr>
                <a:t>，因为温和面孔的背后常常是一把利剑。</a:t>
              </a:r>
            </a:p>
          </p:txBody>
        </p:sp>
        <p:cxnSp>
          <p:nvCxnSpPr>
            <p:cNvPr id="22550" name="直接箭头连接符 60"/>
            <p:cNvCxnSpPr>
              <a:cxnSpLocks noChangeShapeType="1"/>
            </p:cNvCxnSpPr>
            <p:nvPr/>
          </p:nvCxnSpPr>
          <p:spPr bwMode="auto">
            <a:xfrm>
              <a:off x="95239" y="529151"/>
              <a:ext cx="4360350" cy="0"/>
            </a:xfrm>
            <a:prstGeom prst="straightConnector1">
              <a:avLst/>
            </a:prstGeom>
            <a:noFill/>
            <a:ln w="3175" cmpd="sng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1236663"/>
            <a:ext cx="2489200" cy="310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3557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23558" name="矩形 20"/>
          <p:cNvSpPr>
            <a:spLocks noChangeArrowheads="1"/>
          </p:cNvSpPr>
          <p:nvPr/>
        </p:nvSpPr>
        <p:spPr bwMode="auto">
          <a:xfrm>
            <a:off x="3727450" y="1439863"/>
            <a:ext cx="2262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学会区分不同的问题</a:t>
            </a:r>
          </a:p>
        </p:txBody>
      </p:sp>
      <p:sp>
        <p:nvSpPr>
          <p:cNvPr id="23559" name="矩形 21"/>
          <p:cNvSpPr>
            <a:spLocks noChangeArrowheads="1"/>
          </p:cNvSpPr>
          <p:nvPr/>
        </p:nvSpPr>
        <p:spPr bwMode="auto">
          <a:xfrm>
            <a:off x="3716338" y="1778000"/>
            <a:ext cx="490537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有经验的面试官往往会用不同的面试方法和问题，所以对于各种不同的问题不必紧张。</a:t>
            </a:r>
          </a:p>
        </p:txBody>
      </p:sp>
      <p:sp>
        <p:nvSpPr>
          <p:cNvPr id="23560" name="矩形 22"/>
          <p:cNvSpPr>
            <a:spLocks noChangeArrowheads="1"/>
          </p:cNvSpPr>
          <p:nvPr/>
        </p:nvSpPr>
        <p:spPr bwMode="auto">
          <a:xfrm>
            <a:off x="3671888" y="1530350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561" name="组合 5"/>
          <p:cNvGrpSpPr>
            <a:grpSpLocks/>
          </p:cNvGrpSpPr>
          <p:nvPr/>
        </p:nvGrpSpPr>
        <p:grpSpPr bwMode="auto">
          <a:xfrm>
            <a:off x="3870325" y="2384425"/>
            <a:ext cx="4572000" cy="811213"/>
            <a:chOff x="0" y="0"/>
            <a:chExt cx="4572000" cy="810280"/>
          </a:xfrm>
        </p:grpSpPr>
        <p:sp>
          <p:nvSpPr>
            <p:cNvPr id="23562" name="矩形 24"/>
            <p:cNvSpPr>
              <a:spLocks noChangeArrowheads="1"/>
            </p:cNvSpPr>
            <p:nvPr/>
          </p:nvSpPr>
          <p:spPr bwMode="auto">
            <a:xfrm>
              <a:off x="0" y="263061"/>
              <a:ext cx="4572000" cy="276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确认你的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工作经验</a:t>
              </a:r>
              <a:r>
                <a:rPr lang="zh-CN" altLang="en-US" sz="1200">
                  <a:ea typeface="微软雅黑" panose="020B0503020204020204" pitchFamily="34" charset="-122"/>
                </a:rPr>
                <a:t>和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能力</a:t>
              </a:r>
              <a:r>
                <a:rPr lang="zh-CN" altLang="en-US" sz="1200"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23563" name="组合 52"/>
            <p:cNvGrpSpPr>
              <a:grpSpLocks/>
            </p:cNvGrpSpPr>
            <p:nvPr/>
          </p:nvGrpSpPr>
          <p:grpSpPr bwMode="auto">
            <a:xfrm>
              <a:off x="19973" y="0"/>
              <a:ext cx="689612" cy="276616"/>
              <a:chOff x="0" y="0"/>
              <a:chExt cx="689612" cy="276616"/>
            </a:xfrm>
          </p:grpSpPr>
          <p:sp>
            <p:nvSpPr>
              <p:cNvPr id="23564" name="矩形 53"/>
              <p:cNvSpPr>
                <a:spLocks noChangeArrowheads="1"/>
              </p:cNvSpPr>
              <p:nvPr/>
            </p:nvSpPr>
            <p:spPr bwMode="auto">
              <a:xfrm>
                <a:off x="57815" y="42814"/>
                <a:ext cx="544512" cy="18393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565" name="矩形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612" cy="276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第一类 </a:t>
                </a:r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566" name="组合 1"/>
            <p:cNvGrpSpPr>
              <a:grpSpLocks/>
            </p:cNvGrpSpPr>
            <p:nvPr/>
          </p:nvGrpSpPr>
          <p:grpSpPr bwMode="auto">
            <a:xfrm>
              <a:off x="123825" y="515224"/>
              <a:ext cx="2108200" cy="295056"/>
              <a:chOff x="0" y="0"/>
              <a:chExt cx="2108200" cy="295056"/>
            </a:xfrm>
          </p:grpSpPr>
          <p:sp>
            <p:nvSpPr>
              <p:cNvPr id="23567" name="矩形 23"/>
              <p:cNvSpPr>
                <a:spLocks noChangeArrowheads="1"/>
              </p:cNvSpPr>
              <p:nvPr/>
            </p:nvSpPr>
            <p:spPr bwMode="auto">
              <a:xfrm>
                <a:off x="0" y="47691"/>
                <a:ext cx="179388" cy="18076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 b="1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例</a:t>
                </a:r>
              </a:p>
            </p:txBody>
          </p:sp>
          <p:sp>
            <p:nvSpPr>
              <p:cNvPr id="23568" name="矩形 25"/>
              <p:cNvSpPr>
                <a:spLocks noChangeArrowheads="1"/>
              </p:cNvSpPr>
              <p:nvPr/>
            </p:nvSpPr>
            <p:spPr bwMode="auto">
              <a:xfrm>
                <a:off x="122238" y="121"/>
                <a:ext cx="1985962" cy="294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1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请谈谈你最满意的一个项目。</a:t>
                </a:r>
                <a:endParaRPr lang="en-US" altLang="zh-CN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569" name="组合 33"/>
          <p:cNvGrpSpPr>
            <a:grpSpLocks/>
          </p:cNvGrpSpPr>
          <p:nvPr/>
        </p:nvGrpSpPr>
        <p:grpSpPr bwMode="auto">
          <a:xfrm>
            <a:off x="3870325" y="3284538"/>
            <a:ext cx="4572000" cy="811212"/>
            <a:chOff x="0" y="0"/>
            <a:chExt cx="4572000" cy="809959"/>
          </a:xfrm>
        </p:grpSpPr>
        <p:sp>
          <p:nvSpPr>
            <p:cNvPr id="23570" name="矩形 34"/>
            <p:cNvSpPr>
              <a:spLocks noChangeArrowheads="1"/>
            </p:cNvSpPr>
            <p:nvPr/>
          </p:nvSpPr>
          <p:spPr bwMode="auto">
            <a:xfrm>
              <a:off x="0" y="263061"/>
              <a:ext cx="4572000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确认你的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分析能力</a:t>
              </a:r>
              <a:r>
                <a:rPr lang="zh-CN" altLang="en-US" sz="1200">
                  <a:ea typeface="微软雅黑" panose="020B0503020204020204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思考能力</a:t>
              </a:r>
              <a:r>
                <a:rPr lang="zh-CN" altLang="en-US" sz="1200">
                  <a:ea typeface="微软雅黑" panose="020B0503020204020204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反应</a:t>
              </a:r>
              <a:r>
                <a:rPr lang="zh-CN" altLang="en-US" sz="1200">
                  <a:ea typeface="微软雅黑" panose="020B0503020204020204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思路</a:t>
              </a:r>
              <a:r>
                <a:rPr lang="zh-CN" altLang="en-US" sz="1200">
                  <a:ea typeface="微软雅黑" panose="020B0503020204020204" pitchFamily="34" charset="-122"/>
                </a:rPr>
                <a:t>等。</a:t>
              </a:r>
            </a:p>
          </p:txBody>
        </p:sp>
        <p:grpSp>
          <p:nvGrpSpPr>
            <p:cNvPr id="23571" name="组合 35"/>
            <p:cNvGrpSpPr>
              <a:grpSpLocks/>
            </p:cNvGrpSpPr>
            <p:nvPr/>
          </p:nvGrpSpPr>
          <p:grpSpPr bwMode="auto">
            <a:xfrm>
              <a:off x="19973" y="0"/>
              <a:ext cx="689612" cy="276506"/>
              <a:chOff x="0" y="0"/>
              <a:chExt cx="689612" cy="276506"/>
            </a:xfrm>
          </p:grpSpPr>
          <p:sp>
            <p:nvSpPr>
              <p:cNvPr id="23572" name="矩形 39"/>
              <p:cNvSpPr>
                <a:spLocks noChangeArrowheads="1"/>
              </p:cNvSpPr>
              <p:nvPr/>
            </p:nvSpPr>
            <p:spPr bwMode="auto">
              <a:xfrm>
                <a:off x="57815" y="42796"/>
                <a:ext cx="544512" cy="18386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573" name="矩形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9612" cy="276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第二类 </a:t>
                </a:r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574" name="组合 36"/>
            <p:cNvGrpSpPr>
              <a:grpSpLocks/>
            </p:cNvGrpSpPr>
            <p:nvPr/>
          </p:nvGrpSpPr>
          <p:grpSpPr bwMode="auto">
            <a:xfrm>
              <a:off x="123825" y="515019"/>
              <a:ext cx="2108200" cy="294940"/>
              <a:chOff x="0" y="0"/>
              <a:chExt cx="2108200" cy="294940"/>
            </a:xfrm>
          </p:grpSpPr>
          <p:sp>
            <p:nvSpPr>
              <p:cNvPr id="23575" name="矩形 37"/>
              <p:cNvSpPr>
                <a:spLocks noChangeArrowheads="1"/>
              </p:cNvSpPr>
              <p:nvPr/>
            </p:nvSpPr>
            <p:spPr bwMode="auto">
              <a:xfrm>
                <a:off x="0" y="47672"/>
                <a:ext cx="179388" cy="18069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200" b="1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例</a:t>
                </a:r>
              </a:p>
            </p:txBody>
          </p:sp>
          <p:sp>
            <p:nvSpPr>
              <p:cNvPr id="23576" name="矩形 38"/>
              <p:cNvSpPr>
                <a:spLocks noChangeArrowheads="1"/>
              </p:cNvSpPr>
              <p:nvPr/>
            </p:nvSpPr>
            <p:spPr bwMode="auto">
              <a:xfrm>
                <a:off x="122238" y="121"/>
                <a:ext cx="1985962" cy="29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1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下水道的盖子为什么是圆的？</a:t>
                </a:r>
                <a:endParaRPr lang="en-US" altLang="zh-CN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192213"/>
            <a:ext cx="4505325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AutoShape 5" descr="http://www.mychineselearning.com/images/201006/interview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0" y="0"/>
            <a:ext cx="9144000" cy="85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6149" name="矩形 42"/>
          <p:cNvSpPr>
            <a:spLocks noChangeArrowheads="1"/>
          </p:cNvSpPr>
          <p:nvPr/>
        </p:nvSpPr>
        <p:spPr bwMode="auto">
          <a:xfrm>
            <a:off x="0" y="4183063"/>
            <a:ext cx="9144000" cy="85725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38100" dir="189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150" name="组合 5"/>
          <p:cNvGrpSpPr>
            <a:grpSpLocks/>
          </p:cNvGrpSpPr>
          <p:nvPr/>
        </p:nvGrpSpPr>
        <p:grpSpPr bwMode="auto">
          <a:xfrm>
            <a:off x="5957888" y="2387600"/>
            <a:ext cx="2308225" cy="773113"/>
            <a:chOff x="0" y="0"/>
            <a:chExt cx="2308123" cy="771901"/>
          </a:xfrm>
        </p:grpSpPr>
        <p:grpSp>
          <p:nvGrpSpPr>
            <p:cNvPr id="6151" name="组合 4"/>
            <p:cNvGrpSpPr>
              <a:grpSpLocks/>
            </p:cNvGrpSpPr>
            <p:nvPr/>
          </p:nvGrpSpPr>
          <p:grpSpPr bwMode="auto">
            <a:xfrm>
              <a:off x="0" y="0"/>
              <a:ext cx="2308123" cy="276679"/>
              <a:chOff x="0" y="0"/>
              <a:chExt cx="2308123" cy="276679"/>
            </a:xfrm>
          </p:grpSpPr>
          <p:sp>
            <p:nvSpPr>
              <p:cNvPr id="6152" name="矩形 2"/>
              <p:cNvSpPr>
                <a:spLocks noChangeArrowheads="1"/>
              </p:cNvSpPr>
              <p:nvPr/>
            </p:nvSpPr>
            <p:spPr bwMode="auto">
              <a:xfrm>
                <a:off x="276846" y="0"/>
                <a:ext cx="2031277" cy="276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ea typeface="微软雅黑" panose="020B0503020204020204" pitchFamily="34" charset="-122"/>
                  </a:rPr>
                  <a:t>如何调整到最佳的面试状态</a:t>
                </a:r>
              </a:p>
            </p:txBody>
          </p:sp>
          <p:sp>
            <p:nvSpPr>
              <p:cNvPr id="6153" name="TextBox 3"/>
              <p:cNvSpPr txBox="1">
                <a:spLocks noChangeArrowheads="1"/>
              </p:cNvSpPr>
              <p:nvPr/>
            </p:nvSpPr>
            <p:spPr bwMode="auto">
              <a:xfrm>
                <a:off x="0" y="7694"/>
                <a:ext cx="380223" cy="26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0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2.1</a:t>
                </a:r>
                <a:endParaRPr lang="zh-CN" altLang="en-US" sz="11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6154" name="组合 30"/>
            <p:cNvGrpSpPr>
              <a:grpSpLocks/>
            </p:cNvGrpSpPr>
            <p:nvPr/>
          </p:nvGrpSpPr>
          <p:grpSpPr bwMode="auto">
            <a:xfrm>
              <a:off x="0" y="247611"/>
              <a:ext cx="1692585" cy="276679"/>
              <a:chOff x="0" y="0"/>
              <a:chExt cx="1692585" cy="276679"/>
            </a:xfrm>
          </p:grpSpPr>
          <p:sp>
            <p:nvSpPr>
              <p:cNvPr id="6155" name="矩形 31"/>
              <p:cNvSpPr>
                <a:spLocks noChangeArrowheads="1"/>
              </p:cNvSpPr>
              <p:nvPr/>
            </p:nvSpPr>
            <p:spPr bwMode="auto">
              <a:xfrm>
                <a:off x="276846" y="0"/>
                <a:ext cx="1415739" cy="276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ea typeface="微软雅黑" panose="020B0503020204020204" pitchFamily="34" charset="-122"/>
                  </a:rPr>
                  <a:t>面试前的具体准备</a:t>
                </a:r>
              </a:p>
            </p:txBody>
          </p:sp>
          <p:sp>
            <p:nvSpPr>
              <p:cNvPr id="6156" name="TextBox 32"/>
              <p:cNvSpPr txBox="1">
                <a:spLocks noChangeArrowheads="1"/>
              </p:cNvSpPr>
              <p:nvPr/>
            </p:nvSpPr>
            <p:spPr bwMode="auto">
              <a:xfrm>
                <a:off x="0" y="7694"/>
                <a:ext cx="380223" cy="26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0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2.2</a:t>
                </a:r>
                <a:endParaRPr lang="zh-CN" altLang="en-US" sz="11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6157" name="组合 33"/>
            <p:cNvGrpSpPr>
              <a:grpSpLocks/>
            </p:cNvGrpSpPr>
            <p:nvPr/>
          </p:nvGrpSpPr>
          <p:grpSpPr bwMode="auto">
            <a:xfrm>
              <a:off x="0" y="495222"/>
              <a:ext cx="1384816" cy="276679"/>
              <a:chOff x="0" y="0"/>
              <a:chExt cx="1384816" cy="276679"/>
            </a:xfrm>
          </p:grpSpPr>
          <p:sp>
            <p:nvSpPr>
              <p:cNvPr id="6158" name="矩形 34"/>
              <p:cNvSpPr>
                <a:spLocks noChangeArrowheads="1"/>
              </p:cNvSpPr>
              <p:nvPr/>
            </p:nvSpPr>
            <p:spPr bwMode="auto">
              <a:xfrm>
                <a:off x="276846" y="0"/>
                <a:ext cx="1107970" cy="276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ea typeface="微软雅黑" panose="020B0503020204020204" pitchFamily="34" charset="-122"/>
                  </a:rPr>
                  <a:t>面试前的礼仪</a:t>
                </a:r>
              </a:p>
            </p:txBody>
          </p:sp>
          <p:sp>
            <p:nvSpPr>
              <p:cNvPr id="6159" name="TextBox 35"/>
              <p:cNvSpPr txBox="1">
                <a:spLocks noChangeArrowheads="1"/>
              </p:cNvSpPr>
              <p:nvPr/>
            </p:nvSpPr>
            <p:spPr bwMode="auto">
              <a:xfrm>
                <a:off x="0" y="7694"/>
                <a:ext cx="380223" cy="26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00"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2.3</a:t>
                </a:r>
                <a:endParaRPr lang="zh-CN" altLang="en-US" sz="110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6160" name="矩形 44"/>
          <p:cNvSpPr>
            <a:spLocks noChangeArrowheads="1"/>
          </p:cNvSpPr>
          <p:nvPr/>
        </p:nvSpPr>
        <p:spPr bwMode="auto">
          <a:xfrm>
            <a:off x="6191250" y="1930400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面试的前期准备</a:t>
            </a:r>
          </a:p>
        </p:txBody>
      </p:sp>
      <p:grpSp>
        <p:nvGrpSpPr>
          <p:cNvPr id="6161" name="组合 6"/>
          <p:cNvGrpSpPr>
            <a:grpSpLocks/>
          </p:cNvGrpSpPr>
          <p:nvPr/>
        </p:nvGrpSpPr>
        <p:grpSpPr bwMode="auto">
          <a:xfrm>
            <a:off x="5786438" y="1879600"/>
            <a:ext cx="460375" cy="461963"/>
            <a:chOff x="0" y="0"/>
            <a:chExt cx="460209" cy="461368"/>
          </a:xfrm>
        </p:grpSpPr>
        <p:sp>
          <p:nvSpPr>
            <p:cNvPr id="6162" name="矩形 45"/>
            <p:cNvSpPr>
              <a:spLocks noChangeArrowheads="1"/>
            </p:cNvSpPr>
            <p:nvPr/>
          </p:nvSpPr>
          <p:spPr bwMode="auto">
            <a:xfrm>
              <a:off x="0" y="71346"/>
              <a:ext cx="360232" cy="27586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63" name="TextBox 46"/>
            <p:cNvSpPr txBox="1">
              <a:spLocks noChangeArrowheads="1"/>
            </p:cNvSpPr>
            <p:nvPr/>
          </p:nvSpPr>
          <p:spPr bwMode="auto">
            <a:xfrm>
              <a:off x="105697" y="0"/>
              <a:ext cx="354512" cy="46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4580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24581" name="矩形 20"/>
          <p:cNvSpPr>
            <a:spLocks noChangeArrowheads="1"/>
          </p:cNvSpPr>
          <p:nvPr/>
        </p:nvSpPr>
        <p:spPr bwMode="auto">
          <a:xfrm>
            <a:off x="3727450" y="2114550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面试要注意“答所问”</a:t>
            </a:r>
          </a:p>
        </p:txBody>
      </p:sp>
      <p:sp>
        <p:nvSpPr>
          <p:cNvPr id="24582" name="矩形 21"/>
          <p:cNvSpPr>
            <a:spLocks noChangeArrowheads="1"/>
          </p:cNvSpPr>
          <p:nvPr/>
        </p:nvSpPr>
        <p:spPr bwMode="auto">
          <a:xfrm>
            <a:off x="3716338" y="2454275"/>
            <a:ext cx="490537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应聘者要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跟紧面试人员的思路</a:t>
            </a:r>
            <a:r>
              <a:rPr lang="zh-CN" altLang="en-US" sz="1200">
                <a:ea typeface="微软雅黑" panose="020B0503020204020204" pitchFamily="34" charset="-122"/>
              </a:rPr>
              <a:t>，保持高度集中，不要停留在自己的“思维圈子”里。</a:t>
            </a:r>
          </a:p>
        </p:txBody>
      </p:sp>
      <p:sp>
        <p:nvSpPr>
          <p:cNvPr id="24583" name="矩形 22"/>
          <p:cNvSpPr>
            <a:spLocks noChangeArrowheads="1"/>
          </p:cNvSpPr>
          <p:nvPr/>
        </p:nvSpPr>
        <p:spPr bwMode="auto">
          <a:xfrm>
            <a:off x="3671888" y="2205038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84" name="矩形 53"/>
          <p:cNvSpPr>
            <a:spLocks noChangeArrowheads="1"/>
          </p:cNvSpPr>
          <p:nvPr/>
        </p:nvSpPr>
        <p:spPr bwMode="auto">
          <a:xfrm>
            <a:off x="3927475" y="3103563"/>
            <a:ext cx="649288" cy="1825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85" name="矩形 54"/>
          <p:cNvSpPr>
            <a:spLocks noChangeArrowheads="1"/>
          </p:cNvSpPr>
          <p:nvPr/>
        </p:nvSpPr>
        <p:spPr bwMode="auto">
          <a:xfrm>
            <a:off x="3851275" y="306070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ea typeface="微软雅黑" panose="020B0503020204020204" pitchFamily="34" charset="-122"/>
              </a:rPr>
              <a:t>反面案例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586" name="矩形 25"/>
          <p:cNvSpPr>
            <a:spLocks noChangeArrowheads="1"/>
          </p:cNvSpPr>
          <p:nvPr/>
        </p:nvSpPr>
        <p:spPr bwMode="auto">
          <a:xfrm>
            <a:off x="3821113" y="3259138"/>
            <a:ext cx="44005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现在很多企业的面试人员不够专业，会首先让人自我介绍或谈一下自己的优缺点。有经验的面试官往往不问这些问题。有的应聘者总是喜欢说着说着，就开始介绍自己了，往往引起面试人员的反感。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4"/>
          <a:stretch>
            <a:fillRect/>
          </a:stretch>
        </p:blipFill>
        <p:spPr bwMode="auto">
          <a:xfrm>
            <a:off x="1106488" y="1439863"/>
            <a:ext cx="2244725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8" name="矩形 6"/>
          <p:cNvSpPr>
            <a:spLocks noChangeArrowheads="1"/>
          </p:cNvSpPr>
          <p:nvPr/>
        </p:nvSpPr>
        <p:spPr bwMode="auto">
          <a:xfrm rot="1781861">
            <a:off x="2998788" y="1398588"/>
            <a:ext cx="576262" cy="180975"/>
          </a:xfrm>
          <a:prstGeom prst="rect">
            <a:avLst/>
          </a:prstGeom>
          <a:solidFill>
            <a:srgbClr val="BFBFBF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89" name="矩形 27"/>
          <p:cNvSpPr>
            <a:spLocks noChangeArrowheads="1"/>
          </p:cNvSpPr>
          <p:nvPr/>
        </p:nvSpPr>
        <p:spPr bwMode="auto">
          <a:xfrm rot="1781861">
            <a:off x="928688" y="4279900"/>
            <a:ext cx="576262" cy="179388"/>
          </a:xfrm>
          <a:prstGeom prst="rect">
            <a:avLst/>
          </a:prstGeom>
          <a:solidFill>
            <a:srgbClr val="BFBFBF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以前电脑里的\图片\高清手势图\手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333500"/>
            <a:ext cx="4881563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5605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25606" name="矩形 20"/>
          <p:cNvSpPr>
            <a:spLocks noChangeArrowheads="1"/>
          </p:cNvSpPr>
          <p:nvPr/>
        </p:nvSpPr>
        <p:spPr bwMode="auto">
          <a:xfrm>
            <a:off x="3727450" y="2427288"/>
            <a:ext cx="272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回答条理简明、不要啰嗦</a:t>
            </a:r>
          </a:p>
        </p:txBody>
      </p:sp>
      <p:sp>
        <p:nvSpPr>
          <p:cNvPr id="25607" name="矩形 22"/>
          <p:cNvSpPr>
            <a:spLocks noChangeArrowheads="1"/>
          </p:cNvSpPr>
          <p:nvPr/>
        </p:nvSpPr>
        <p:spPr bwMode="auto">
          <a:xfrm>
            <a:off x="3671888" y="2516188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5608" name="矩形 25"/>
          <p:cNvSpPr>
            <a:spLocks noChangeArrowheads="1"/>
          </p:cNvSpPr>
          <p:nvPr/>
        </p:nvSpPr>
        <p:spPr bwMode="auto">
          <a:xfrm>
            <a:off x="3762375" y="2741613"/>
            <a:ext cx="4724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建议大家在回答问题的时候，不妨按照这样一个套路：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第一点、第二点、第三点</a:t>
            </a:r>
            <a:r>
              <a:rPr lang="en-US" altLang="zh-CN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这样听的人很清楚，说的人也不会漏掉重点。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88" y="1835150"/>
            <a:ext cx="3471862" cy="23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629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26630" name="组合 1"/>
          <p:cNvGrpSpPr>
            <a:grpSpLocks/>
          </p:cNvGrpSpPr>
          <p:nvPr/>
        </p:nvGrpSpPr>
        <p:grpSpPr bwMode="auto">
          <a:xfrm>
            <a:off x="3716338" y="2085975"/>
            <a:ext cx="4770437" cy="1109663"/>
            <a:chOff x="0" y="0"/>
            <a:chExt cx="4770530" cy="1109290"/>
          </a:xfrm>
        </p:grpSpPr>
        <p:sp>
          <p:nvSpPr>
            <p:cNvPr id="26631" name="矩形 20"/>
            <p:cNvSpPr>
              <a:spLocks noChangeArrowheads="1"/>
            </p:cNvSpPr>
            <p:nvPr/>
          </p:nvSpPr>
          <p:spPr bwMode="auto">
            <a:xfrm>
              <a:off x="55933" y="0"/>
              <a:ext cx="2493039" cy="369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0000"/>
                  </a:solidFill>
                  <a:ea typeface="微软雅黑" panose="020B0503020204020204" pitchFamily="34" charset="-122"/>
                </a:rPr>
                <a:t>不懂的地方有技巧地说</a:t>
              </a:r>
            </a:p>
          </p:txBody>
        </p:sp>
        <p:sp>
          <p:nvSpPr>
            <p:cNvPr id="26632" name="矩形 22"/>
            <p:cNvSpPr>
              <a:spLocks noChangeArrowheads="1"/>
            </p:cNvSpPr>
            <p:nvPr/>
          </p:nvSpPr>
          <p:spPr bwMode="auto">
            <a:xfrm>
              <a:off x="0" y="90458"/>
              <a:ext cx="68263" cy="67604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633" name="矩形 25"/>
            <p:cNvSpPr>
              <a:spLocks noChangeArrowheads="1"/>
            </p:cNvSpPr>
            <p:nvPr/>
          </p:nvSpPr>
          <p:spPr bwMode="auto">
            <a:xfrm>
              <a:off x="44451" y="315807"/>
              <a:ext cx="4726079" cy="498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该说的就要说，不该说的不要说；懂的就说懂，不懂的地方要勇于承认，并有技巧地说。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34" name="矩形 9"/>
            <p:cNvSpPr>
              <a:spLocks noChangeArrowheads="1"/>
            </p:cNvSpPr>
            <p:nvPr/>
          </p:nvSpPr>
          <p:spPr bwMode="auto">
            <a:xfrm>
              <a:off x="225429" y="861723"/>
              <a:ext cx="179390" cy="18091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例</a:t>
              </a:r>
            </a:p>
          </p:txBody>
        </p:sp>
        <p:sp>
          <p:nvSpPr>
            <p:cNvPr id="26635" name="矩形 10"/>
            <p:cNvSpPr>
              <a:spLocks noChangeArrowheads="1"/>
            </p:cNvSpPr>
            <p:nvPr/>
          </p:nvSpPr>
          <p:spPr bwMode="auto">
            <a:xfrm>
              <a:off x="346082" y="814114"/>
              <a:ext cx="3749748" cy="295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我对这个不是很了解，但我谈一下我的看法吧</a:t>
              </a:r>
              <a:r>
                <a:rPr lang="en-US" altLang="zh-CN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9"/>
          <a:stretch>
            <a:fillRect/>
          </a:stretch>
        </p:blipFill>
        <p:spPr bwMode="auto">
          <a:xfrm>
            <a:off x="1028700" y="1336675"/>
            <a:ext cx="3794125" cy="298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7653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27654" name="矩形 20"/>
          <p:cNvSpPr>
            <a:spLocks noChangeArrowheads="1"/>
          </p:cNvSpPr>
          <p:nvPr/>
        </p:nvSpPr>
        <p:spPr bwMode="auto">
          <a:xfrm>
            <a:off x="3727450" y="3438525"/>
            <a:ext cx="2224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放慢语速   一一道来</a:t>
            </a:r>
          </a:p>
        </p:txBody>
      </p:sp>
      <p:sp>
        <p:nvSpPr>
          <p:cNvPr id="27655" name="矩形 22"/>
          <p:cNvSpPr>
            <a:spLocks noChangeArrowheads="1"/>
          </p:cNvSpPr>
          <p:nvPr/>
        </p:nvSpPr>
        <p:spPr bwMode="auto">
          <a:xfrm>
            <a:off x="3671888" y="3529013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7656" name="矩形 25"/>
          <p:cNvSpPr>
            <a:spLocks noChangeArrowheads="1"/>
          </p:cNvSpPr>
          <p:nvPr/>
        </p:nvSpPr>
        <p:spPr bwMode="auto">
          <a:xfrm>
            <a:off x="3762375" y="3754438"/>
            <a:ext cx="4724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即使多么有把握，也要注意风度，边说边作“思考状”，这样面试官在用“穷追法”面试你的时候，你也不至于漏出破绽。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8676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28677" name="组合 5"/>
          <p:cNvGrpSpPr>
            <a:grpSpLocks/>
          </p:cNvGrpSpPr>
          <p:nvPr/>
        </p:nvGrpSpPr>
        <p:grpSpPr bwMode="auto">
          <a:xfrm>
            <a:off x="3716338" y="2220913"/>
            <a:ext cx="4770437" cy="1335087"/>
            <a:chOff x="0" y="0"/>
            <a:chExt cx="4770530" cy="1334180"/>
          </a:xfrm>
        </p:grpSpPr>
        <p:sp>
          <p:nvSpPr>
            <p:cNvPr id="28678" name="矩形 20"/>
            <p:cNvSpPr>
              <a:spLocks noChangeArrowheads="1"/>
            </p:cNvSpPr>
            <p:nvPr/>
          </p:nvSpPr>
          <p:spPr bwMode="auto">
            <a:xfrm>
              <a:off x="55933" y="0"/>
              <a:ext cx="2493039" cy="369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0000"/>
                  </a:solidFill>
                  <a:ea typeface="微软雅黑" panose="020B0503020204020204" pitchFamily="34" charset="-122"/>
                </a:rPr>
                <a:t>学会用事实来证明自己</a:t>
              </a:r>
            </a:p>
          </p:txBody>
        </p:sp>
        <p:sp>
          <p:nvSpPr>
            <p:cNvPr id="28679" name="矩形 22"/>
            <p:cNvSpPr>
              <a:spLocks noChangeArrowheads="1"/>
            </p:cNvSpPr>
            <p:nvPr/>
          </p:nvSpPr>
          <p:spPr bwMode="auto">
            <a:xfrm>
              <a:off x="0" y="90426"/>
              <a:ext cx="68263" cy="675816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680" name="矩形 25"/>
            <p:cNvSpPr>
              <a:spLocks noChangeArrowheads="1"/>
            </p:cNvSpPr>
            <p:nvPr/>
          </p:nvSpPr>
          <p:spPr bwMode="auto">
            <a:xfrm>
              <a:off x="44451" y="315697"/>
              <a:ext cx="4726079" cy="295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在面试时，一定要学会用数据和事实来说话。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81" name="矩形 9"/>
            <p:cNvSpPr>
              <a:spLocks noChangeArrowheads="1"/>
            </p:cNvSpPr>
            <p:nvPr/>
          </p:nvSpPr>
          <p:spPr bwMode="auto">
            <a:xfrm>
              <a:off x="225429" y="713890"/>
              <a:ext cx="179390" cy="17926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例</a:t>
              </a:r>
            </a:p>
          </p:txBody>
        </p:sp>
        <p:sp>
          <p:nvSpPr>
            <p:cNvPr id="28682" name="矩形 10"/>
            <p:cNvSpPr>
              <a:spLocks noChangeArrowheads="1"/>
            </p:cNvSpPr>
            <p:nvPr/>
          </p:nvSpPr>
          <p:spPr bwMode="auto">
            <a:xfrm>
              <a:off x="346082" y="632982"/>
              <a:ext cx="3749748" cy="701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你说做销售强，你就告诉我一个月销售了多少。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你说自己的谈判能力强，不如举个例子来证明你是如何搞定一个“钉子客户”的。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6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220788"/>
            <a:ext cx="2462213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135063"/>
            <a:ext cx="241935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9701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29702" name="组合 5"/>
          <p:cNvGrpSpPr>
            <a:grpSpLocks/>
          </p:cNvGrpSpPr>
          <p:nvPr/>
        </p:nvGrpSpPr>
        <p:grpSpPr bwMode="auto">
          <a:xfrm>
            <a:off x="3671888" y="2403475"/>
            <a:ext cx="4770437" cy="814388"/>
            <a:chOff x="0" y="0"/>
            <a:chExt cx="4770530" cy="813756"/>
          </a:xfrm>
        </p:grpSpPr>
        <p:sp>
          <p:nvSpPr>
            <p:cNvPr id="29703" name="矩形 20"/>
            <p:cNvSpPr>
              <a:spLocks noChangeArrowheads="1"/>
            </p:cNvSpPr>
            <p:nvPr/>
          </p:nvSpPr>
          <p:spPr bwMode="auto">
            <a:xfrm>
              <a:off x="55933" y="0"/>
              <a:ext cx="2493039" cy="368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0000"/>
                  </a:solidFill>
                  <a:ea typeface="微软雅黑" panose="020B0503020204020204" pitchFamily="34" charset="-122"/>
                </a:rPr>
                <a:t>永远不要和面试官争论</a:t>
              </a:r>
            </a:p>
          </p:txBody>
        </p:sp>
        <p:sp>
          <p:nvSpPr>
            <p:cNvPr id="29704" name="矩形 22"/>
            <p:cNvSpPr>
              <a:spLocks noChangeArrowheads="1"/>
            </p:cNvSpPr>
            <p:nvPr/>
          </p:nvSpPr>
          <p:spPr bwMode="auto">
            <a:xfrm>
              <a:off x="0" y="90418"/>
              <a:ext cx="68263" cy="67575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705" name="矩形 25"/>
            <p:cNvSpPr>
              <a:spLocks noChangeArrowheads="1"/>
            </p:cNvSpPr>
            <p:nvPr/>
          </p:nvSpPr>
          <p:spPr bwMode="auto">
            <a:xfrm>
              <a:off x="44451" y="315668"/>
              <a:ext cx="4726079" cy="498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在任何情况下都没有必要去争论，因为面试是为了</a:t>
              </a:r>
              <a:r>
                <a:rPr lang="zh-CN" altLang="en-US" sz="1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展现自己的能力谋取职位</a:t>
              </a: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的，不是来寻求真理的。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765175"/>
            <a:ext cx="269557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面试中的大细节</a:t>
            </a: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725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30726" name="组合 5"/>
          <p:cNvGrpSpPr>
            <a:grpSpLocks/>
          </p:cNvGrpSpPr>
          <p:nvPr/>
        </p:nvGrpSpPr>
        <p:grpSpPr bwMode="auto">
          <a:xfrm>
            <a:off x="3627438" y="1979613"/>
            <a:ext cx="4770437" cy="1739900"/>
            <a:chOff x="0" y="0"/>
            <a:chExt cx="4770530" cy="1740032"/>
          </a:xfrm>
        </p:grpSpPr>
        <p:sp>
          <p:nvSpPr>
            <p:cNvPr id="30727" name="矩形 20"/>
            <p:cNvSpPr>
              <a:spLocks noChangeArrowheads="1"/>
            </p:cNvSpPr>
            <p:nvPr/>
          </p:nvSpPr>
          <p:spPr bwMode="auto">
            <a:xfrm>
              <a:off x="55933" y="0"/>
              <a:ext cx="1800528" cy="369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0000"/>
                  </a:solidFill>
                  <a:ea typeface="微软雅黑" panose="020B0503020204020204" pitchFamily="34" charset="-122"/>
                </a:rPr>
                <a:t>时刻不放松警惕</a:t>
              </a:r>
            </a:p>
          </p:txBody>
        </p:sp>
        <p:sp>
          <p:nvSpPr>
            <p:cNvPr id="30728" name="矩形 22"/>
            <p:cNvSpPr>
              <a:spLocks noChangeArrowheads="1"/>
            </p:cNvSpPr>
            <p:nvPr/>
          </p:nvSpPr>
          <p:spPr bwMode="auto">
            <a:xfrm>
              <a:off x="0" y="90494"/>
              <a:ext cx="68263" cy="676326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729" name="矩形 25"/>
            <p:cNvSpPr>
              <a:spLocks noChangeArrowheads="1"/>
            </p:cNvSpPr>
            <p:nvPr/>
          </p:nvSpPr>
          <p:spPr bwMode="auto">
            <a:xfrm>
              <a:off x="44451" y="314349"/>
              <a:ext cx="4726079" cy="295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应聘过程中面试无处不在，一定要注意自己的一言一行。</a:t>
              </a:r>
            </a:p>
          </p:txBody>
        </p:sp>
        <p:sp>
          <p:nvSpPr>
            <p:cNvPr id="30730" name="矩形 9"/>
            <p:cNvSpPr>
              <a:spLocks noChangeArrowheads="1"/>
            </p:cNvSpPr>
            <p:nvPr/>
          </p:nvSpPr>
          <p:spPr bwMode="auto">
            <a:xfrm>
              <a:off x="225429" y="712841"/>
              <a:ext cx="179390" cy="18098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例</a:t>
              </a:r>
            </a:p>
          </p:txBody>
        </p:sp>
        <p:sp>
          <p:nvSpPr>
            <p:cNvPr id="30731" name="矩形 10"/>
            <p:cNvSpPr>
              <a:spLocks noChangeArrowheads="1"/>
            </p:cNvSpPr>
            <p:nvPr/>
          </p:nvSpPr>
          <p:spPr bwMode="auto">
            <a:xfrm>
              <a:off x="346082" y="631873"/>
              <a:ext cx="3749748" cy="1108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一次一个朋友参加一个面试，经过几轮以后对方很满意，让朋友回去等消息。忽然有一天对方打电话，说有个国外总部副总裁过来，一起吃个饭、聊聊天，幸好朋友留了个心眼比较注意言谈举止，后来进了公司才知道：原来吃饭就是最后的复试，考察一下礼仪和待人接物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面试中的小细节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1748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31749" name="组合 1"/>
          <p:cNvGrpSpPr>
            <a:grpSpLocks noChangeAspect="1"/>
          </p:cNvGrpSpPr>
          <p:nvPr/>
        </p:nvGrpSpPr>
        <p:grpSpPr bwMode="auto">
          <a:xfrm>
            <a:off x="2847975" y="1439863"/>
            <a:ext cx="3448050" cy="1798637"/>
            <a:chOff x="0" y="0"/>
            <a:chExt cx="3449454" cy="1797692"/>
          </a:xfrm>
        </p:grpSpPr>
        <p:pic>
          <p:nvPicPr>
            <p:cNvPr id="317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0160" cy="15129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7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0190" y="58428"/>
              <a:ext cx="1739264" cy="1739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752" name="组合 6"/>
          <p:cNvGrpSpPr>
            <a:grpSpLocks/>
          </p:cNvGrpSpPr>
          <p:nvPr/>
        </p:nvGrpSpPr>
        <p:grpSpPr bwMode="auto">
          <a:xfrm>
            <a:off x="295275" y="3355975"/>
            <a:ext cx="8553450" cy="1173163"/>
            <a:chOff x="0" y="0"/>
            <a:chExt cx="8552223" cy="1173261"/>
          </a:xfrm>
        </p:grpSpPr>
        <p:sp>
          <p:nvSpPr>
            <p:cNvPr id="31753" name="矩形 20"/>
            <p:cNvSpPr>
              <a:spLocks noChangeArrowheads="1"/>
            </p:cNvSpPr>
            <p:nvPr/>
          </p:nvSpPr>
          <p:spPr bwMode="auto">
            <a:xfrm>
              <a:off x="367708" y="19941"/>
              <a:ext cx="3635580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不要紧张，表现得自然些，要有礼貌，</a:t>
              </a:r>
              <a:endParaRPr lang="en-US" altLang="zh-CN" sz="1400" b="1"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别忘记和主考人招呼，说句</a:t>
              </a:r>
              <a:r>
                <a:rPr lang="en-US" altLang="zh-CN" sz="1400" b="1">
                  <a:ea typeface="微软雅黑" panose="020B0503020204020204" pitchFamily="34" charset="-122"/>
                </a:rPr>
                <a:t>"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早晨</a:t>
              </a:r>
              <a:r>
                <a:rPr lang="en-US" altLang="zh-CN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/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下午好</a:t>
              </a:r>
              <a:r>
                <a:rPr lang="en-US" altLang="zh-CN" sz="1400" b="1">
                  <a:ea typeface="微软雅黑" panose="020B0503020204020204" pitchFamily="34" charset="-122"/>
                </a:rPr>
                <a:t>"</a:t>
              </a:r>
              <a:r>
                <a:rPr lang="zh-CN" altLang="en-US" sz="1400" b="1"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31754" name="组合 15"/>
            <p:cNvGrpSpPr>
              <a:grpSpLocks/>
            </p:cNvGrpSpPr>
            <p:nvPr/>
          </p:nvGrpSpPr>
          <p:grpSpPr bwMode="auto">
            <a:xfrm>
              <a:off x="0" y="0"/>
              <a:ext cx="460246" cy="461692"/>
              <a:chOff x="0" y="0"/>
              <a:chExt cx="460246" cy="461692"/>
            </a:xfrm>
          </p:grpSpPr>
          <p:sp>
            <p:nvSpPr>
              <p:cNvPr id="31755" name="矩形 16"/>
              <p:cNvSpPr>
                <a:spLocks noChangeArrowheads="1"/>
              </p:cNvSpPr>
              <p:nvPr/>
            </p:nvSpPr>
            <p:spPr bwMode="auto">
              <a:xfrm>
                <a:off x="0" y="71444"/>
                <a:ext cx="360311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756" name="TextBox 17"/>
              <p:cNvSpPr txBox="1">
                <a:spLocks noChangeArrowheads="1"/>
              </p:cNvSpPr>
              <p:nvPr/>
            </p:nvSpPr>
            <p:spPr bwMode="auto">
              <a:xfrm>
                <a:off x="105697" y="0"/>
                <a:ext cx="354549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1757" name="矩形 18"/>
            <p:cNvSpPr>
              <a:spLocks noChangeArrowheads="1"/>
            </p:cNvSpPr>
            <p:nvPr/>
          </p:nvSpPr>
          <p:spPr bwMode="auto">
            <a:xfrm>
              <a:off x="4418158" y="19941"/>
              <a:ext cx="4134065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举止要大方，不可闪缩，要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保持自信</a:t>
              </a:r>
              <a:r>
                <a:rPr lang="zh-CN" altLang="en-US" sz="1400" b="1">
                  <a:ea typeface="微软雅黑" panose="020B0503020204020204" pitchFamily="34" charset="-122"/>
                </a:rPr>
                <a:t>。待主考人</a:t>
              </a:r>
              <a:endParaRPr lang="en-US" altLang="zh-CN" sz="1400" b="1"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邀请你才可礼貌地坐下，不要太随便或左顾右盼。</a:t>
              </a:r>
            </a:p>
          </p:txBody>
        </p:sp>
        <p:grpSp>
          <p:nvGrpSpPr>
            <p:cNvPr id="31758" name="组合 19"/>
            <p:cNvGrpSpPr>
              <a:grpSpLocks/>
            </p:cNvGrpSpPr>
            <p:nvPr/>
          </p:nvGrpSpPr>
          <p:grpSpPr bwMode="auto">
            <a:xfrm>
              <a:off x="4050908" y="0"/>
              <a:ext cx="459789" cy="461692"/>
              <a:chOff x="0" y="0"/>
              <a:chExt cx="459789" cy="461692"/>
            </a:xfrm>
          </p:grpSpPr>
          <p:sp>
            <p:nvSpPr>
              <p:cNvPr id="31759" name="矩形 21"/>
              <p:cNvSpPr>
                <a:spLocks noChangeArrowheads="1"/>
              </p:cNvSpPr>
              <p:nvPr/>
            </p:nvSpPr>
            <p:spPr bwMode="auto">
              <a:xfrm>
                <a:off x="-189" y="71444"/>
                <a:ext cx="360311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760" name="TextBox 23"/>
              <p:cNvSpPr txBox="1">
                <a:spLocks noChangeArrowheads="1"/>
              </p:cNvSpPr>
              <p:nvPr/>
            </p:nvSpPr>
            <p:spPr bwMode="auto">
              <a:xfrm>
                <a:off x="105239" y="0"/>
                <a:ext cx="354550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1761" name="矩形 24"/>
            <p:cNvSpPr>
              <a:spLocks noChangeArrowheads="1"/>
            </p:cNvSpPr>
            <p:nvPr/>
          </p:nvSpPr>
          <p:spPr bwMode="auto">
            <a:xfrm>
              <a:off x="367708" y="650011"/>
              <a:ext cx="3056951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微笑</a:t>
              </a:r>
              <a:r>
                <a:rPr lang="zh-CN" altLang="en-US" sz="1400" b="1">
                  <a:ea typeface="微软雅黑" panose="020B0503020204020204" pitchFamily="34" charset="-122"/>
                </a:rPr>
                <a:t>可以减轻你内心的不安，更可以</a:t>
              </a:r>
              <a:endParaRPr lang="en-US" altLang="zh-CN" sz="1400" b="1"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令面试的气氛变得融洽愉快。</a:t>
              </a:r>
            </a:p>
          </p:txBody>
        </p:sp>
        <p:grpSp>
          <p:nvGrpSpPr>
            <p:cNvPr id="31762" name="组合 26"/>
            <p:cNvGrpSpPr>
              <a:grpSpLocks/>
            </p:cNvGrpSpPr>
            <p:nvPr/>
          </p:nvGrpSpPr>
          <p:grpSpPr bwMode="auto">
            <a:xfrm>
              <a:off x="0" y="630070"/>
              <a:ext cx="460246" cy="461692"/>
              <a:chOff x="0" y="0"/>
              <a:chExt cx="460246" cy="461692"/>
            </a:xfrm>
          </p:grpSpPr>
          <p:sp>
            <p:nvSpPr>
              <p:cNvPr id="31763" name="矩形 27"/>
              <p:cNvSpPr>
                <a:spLocks noChangeArrowheads="1"/>
              </p:cNvSpPr>
              <p:nvPr/>
            </p:nvSpPr>
            <p:spPr bwMode="auto">
              <a:xfrm>
                <a:off x="0" y="71664"/>
                <a:ext cx="360311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764" name="TextBox 28"/>
              <p:cNvSpPr txBox="1">
                <a:spLocks noChangeArrowheads="1"/>
              </p:cNvSpPr>
              <p:nvPr/>
            </p:nvSpPr>
            <p:spPr bwMode="auto">
              <a:xfrm>
                <a:off x="105697" y="0"/>
                <a:ext cx="354549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3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1765" name="矩形 29"/>
            <p:cNvSpPr>
              <a:spLocks noChangeArrowheads="1"/>
            </p:cNvSpPr>
            <p:nvPr/>
          </p:nvSpPr>
          <p:spPr bwMode="auto">
            <a:xfrm>
              <a:off x="4418158" y="650011"/>
              <a:ext cx="3954547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让主考人知道你珍惜这次面试的机会。当主考人</a:t>
              </a:r>
              <a:endParaRPr lang="en-US" altLang="zh-CN" sz="1400" b="1"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说话时，要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眼望对方，并留心倾听</a:t>
              </a:r>
              <a:r>
                <a:rPr lang="zh-CN" altLang="en-US" sz="1400" b="1">
                  <a:ea typeface="微软雅黑" panose="020B0503020204020204" pitchFamily="34" charset="-122"/>
                </a:rPr>
                <a:t>。 </a:t>
              </a:r>
            </a:p>
          </p:txBody>
        </p:sp>
        <p:grpSp>
          <p:nvGrpSpPr>
            <p:cNvPr id="31766" name="组合 30"/>
            <p:cNvGrpSpPr>
              <a:grpSpLocks/>
            </p:cNvGrpSpPr>
            <p:nvPr/>
          </p:nvGrpSpPr>
          <p:grpSpPr bwMode="auto">
            <a:xfrm>
              <a:off x="4050908" y="630070"/>
              <a:ext cx="459789" cy="461692"/>
              <a:chOff x="0" y="0"/>
              <a:chExt cx="459789" cy="461692"/>
            </a:xfrm>
          </p:grpSpPr>
          <p:sp>
            <p:nvSpPr>
              <p:cNvPr id="31767" name="矩形 31"/>
              <p:cNvSpPr>
                <a:spLocks noChangeArrowheads="1"/>
              </p:cNvSpPr>
              <p:nvPr/>
            </p:nvSpPr>
            <p:spPr bwMode="auto">
              <a:xfrm>
                <a:off x="-189" y="71664"/>
                <a:ext cx="360311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768" name="TextBox 32"/>
              <p:cNvSpPr txBox="1">
                <a:spLocks noChangeArrowheads="1"/>
              </p:cNvSpPr>
              <p:nvPr/>
            </p:nvSpPr>
            <p:spPr bwMode="auto">
              <a:xfrm>
                <a:off x="105239" y="0"/>
                <a:ext cx="354550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4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面试中的小细节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2772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32773" name="组合 6"/>
          <p:cNvGrpSpPr>
            <a:grpSpLocks/>
          </p:cNvGrpSpPr>
          <p:nvPr/>
        </p:nvGrpSpPr>
        <p:grpSpPr bwMode="auto">
          <a:xfrm>
            <a:off x="271463" y="3355975"/>
            <a:ext cx="8732837" cy="1173163"/>
            <a:chOff x="0" y="0"/>
            <a:chExt cx="8731824" cy="1173261"/>
          </a:xfrm>
        </p:grpSpPr>
        <p:sp>
          <p:nvSpPr>
            <p:cNvPr id="32774" name="矩形 20"/>
            <p:cNvSpPr>
              <a:spLocks noChangeArrowheads="1"/>
            </p:cNvSpPr>
            <p:nvPr/>
          </p:nvSpPr>
          <p:spPr bwMode="auto">
            <a:xfrm>
              <a:off x="367708" y="19941"/>
              <a:ext cx="3775100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让主考人先打开话匣子。答问题要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直接了当</a:t>
              </a:r>
              <a:r>
                <a:rPr lang="zh-CN" altLang="en-US" sz="1400" b="1">
                  <a:ea typeface="微软雅黑" panose="020B0503020204020204" pitchFamily="34" charset="-122"/>
                </a:rPr>
                <a:t>，</a:t>
              </a:r>
              <a:endParaRPr lang="en-US" altLang="zh-CN" sz="1400" b="1"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无须太繁复，也不要单说</a:t>
              </a:r>
              <a:r>
                <a:rPr lang="en-US" altLang="zh-CN" sz="1400" b="1">
                  <a:ea typeface="微软雅黑" panose="020B0503020204020204" pitchFamily="34" charset="-122"/>
                </a:rPr>
                <a:t>“</a:t>
              </a:r>
              <a:r>
                <a:rPr lang="zh-CN" altLang="en-US" sz="1400" b="1">
                  <a:ea typeface="微软雅黑" panose="020B0503020204020204" pitchFamily="34" charset="-122"/>
                </a:rPr>
                <a:t>是</a:t>
              </a:r>
              <a:r>
                <a:rPr lang="en-US" altLang="zh-CN" sz="1400" b="1">
                  <a:ea typeface="微软雅黑" panose="020B0503020204020204" pitchFamily="34" charset="-122"/>
                </a:rPr>
                <a:t>”</a:t>
              </a:r>
              <a:r>
                <a:rPr lang="zh-CN" altLang="en-US" sz="1400" b="1">
                  <a:ea typeface="微软雅黑" panose="020B0503020204020204" pitchFamily="34" charset="-122"/>
                </a:rPr>
                <a:t>或</a:t>
              </a:r>
              <a:r>
                <a:rPr lang="en-US" altLang="zh-CN" sz="1400" b="1">
                  <a:ea typeface="微软雅黑" panose="020B0503020204020204" pitchFamily="34" charset="-122"/>
                </a:rPr>
                <a:t>“</a:t>
              </a:r>
              <a:r>
                <a:rPr lang="zh-CN" altLang="en-US" sz="1400" b="1">
                  <a:ea typeface="微软雅黑" panose="020B0503020204020204" pitchFamily="34" charset="-122"/>
                </a:rPr>
                <a:t>不是</a:t>
              </a:r>
              <a:r>
                <a:rPr lang="en-US" altLang="zh-CN" sz="1400" b="1">
                  <a:ea typeface="微软雅黑" panose="020B0503020204020204" pitchFamily="34" charset="-122"/>
                </a:rPr>
                <a:t>”</a:t>
              </a:r>
              <a:r>
                <a:rPr lang="zh-CN" altLang="en-US" sz="1400" b="1"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32775" name="组合 15"/>
            <p:cNvGrpSpPr>
              <a:grpSpLocks/>
            </p:cNvGrpSpPr>
            <p:nvPr/>
          </p:nvGrpSpPr>
          <p:grpSpPr bwMode="auto">
            <a:xfrm>
              <a:off x="0" y="0"/>
              <a:ext cx="460253" cy="461692"/>
              <a:chOff x="0" y="0"/>
              <a:chExt cx="460253" cy="461692"/>
            </a:xfrm>
          </p:grpSpPr>
          <p:sp>
            <p:nvSpPr>
              <p:cNvPr id="32776" name="矩形 16"/>
              <p:cNvSpPr>
                <a:spLocks noChangeArrowheads="1"/>
              </p:cNvSpPr>
              <p:nvPr/>
            </p:nvSpPr>
            <p:spPr bwMode="auto">
              <a:xfrm>
                <a:off x="0" y="71444"/>
                <a:ext cx="360321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777" name="TextBox 17"/>
              <p:cNvSpPr txBox="1">
                <a:spLocks noChangeArrowheads="1"/>
              </p:cNvSpPr>
              <p:nvPr/>
            </p:nvSpPr>
            <p:spPr bwMode="auto">
              <a:xfrm>
                <a:off x="105697" y="0"/>
                <a:ext cx="354556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5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2778" name="矩形 18"/>
            <p:cNvSpPr>
              <a:spLocks noChangeArrowheads="1"/>
            </p:cNvSpPr>
            <p:nvPr/>
          </p:nvSpPr>
          <p:spPr bwMode="auto">
            <a:xfrm>
              <a:off x="4418158" y="19941"/>
              <a:ext cx="4313666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主考人可能问你一些与面试或者申请的职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位完</a:t>
              </a:r>
              <a:endParaRPr lang="en-US" altLang="zh-CN" sz="1400" b="1">
                <a:solidFill>
                  <a:srgbClr val="FF0000"/>
                </a:solidFill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全无关的问题</a:t>
              </a:r>
              <a:r>
                <a:rPr lang="zh-CN" altLang="en-US" sz="1400" b="1">
                  <a:ea typeface="微软雅黑" panose="020B0503020204020204" pitchFamily="34" charset="-122"/>
                </a:rPr>
                <a:t>，目的在进一步了解你的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思想及见识</a:t>
              </a:r>
              <a:r>
                <a:rPr lang="zh-CN" altLang="en-US" sz="1400" b="1"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32779" name="组合 19"/>
            <p:cNvGrpSpPr>
              <a:grpSpLocks/>
            </p:cNvGrpSpPr>
            <p:nvPr/>
          </p:nvGrpSpPr>
          <p:grpSpPr bwMode="auto">
            <a:xfrm>
              <a:off x="4050986" y="0"/>
              <a:ext cx="459717" cy="461692"/>
              <a:chOff x="0" y="0"/>
              <a:chExt cx="459717" cy="461692"/>
            </a:xfrm>
          </p:grpSpPr>
          <p:sp>
            <p:nvSpPr>
              <p:cNvPr id="32780" name="矩形 21"/>
              <p:cNvSpPr>
                <a:spLocks noChangeArrowheads="1"/>
              </p:cNvSpPr>
              <p:nvPr/>
            </p:nvSpPr>
            <p:spPr bwMode="auto">
              <a:xfrm>
                <a:off x="-156" y="71444"/>
                <a:ext cx="360320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781" name="TextBox 23"/>
              <p:cNvSpPr txBox="1">
                <a:spLocks noChangeArrowheads="1"/>
              </p:cNvSpPr>
              <p:nvPr/>
            </p:nvSpPr>
            <p:spPr bwMode="auto">
              <a:xfrm>
                <a:off x="105161" y="0"/>
                <a:ext cx="354556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6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2782" name="矩形 24"/>
            <p:cNvSpPr>
              <a:spLocks noChangeArrowheads="1"/>
            </p:cNvSpPr>
            <p:nvPr/>
          </p:nvSpPr>
          <p:spPr bwMode="auto">
            <a:xfrm>
              <a:off x="367708" y="650011"/>
              <a:ext cx="3286222" cy="52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紧记在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适当时机</a:t>
              </a:r>
              <a:r>
                <a:rPr lang="zh-CN" altLang="en-US" sz="1400" b="1">
                  <a:ea typeface="微软雅黑" panose="020B0503020204020204" pitchFamily="34" charset="-122"/>
                </a:rPr>
                <a:t>带出自已的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优点</a:t>
              </a:r>
              <a:r>
                <a:rPr lang="zh-CN" altLang="en-US" sz="1400" b="1">
                  <a:ea typeface="微软雅黑" panose="020B0503020204020204" pitchFamily="34" charset="-122"/>
                </a:rPr>
                <a:t>和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特长</a:t>
              </a:r>
              <a:r>
                <a:rPr lang="en-US" altLang="zh-CN" sz="1400" b="1">
                  <a:ea typeface="微软雅黑" panose="020B0503020204020204" pitchFamily="34" charset="-122"/>
                </a:rPr>
                <a:t>,</a:t>
              </a: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但切勿显得过份自信或浮夸。 </a:t>
              </a:r>
            </a:p>
          </p:txBody>
        </p:sp>
        <p:grpSp>
          <p:nvGrpSpPr>
            <p:cNvPr id="32783" name="组合 26"/>
            <p:cNvGrpSpPr>
              <a:grpSpLocks/>
            </p:cNvGrpSpPr>
            <p:nvPr/>
          </p:nvGrpSpPr>
          <p:grpSpPr bwMode="auto">
            <a:xfrm>
              <a:off x="0" y="630070"/>
              <a:ext cx="460253" cy="461692"/>
              <a:chOff x="0" y="0"/>
              <a:chExt cx="460253" cy="461692"/>
            </a:xfrm>
          </p:grpSpPr>
          <p:sp>
            <p:nvSpPr>
              <p:cNvPr id="32784" name="矩形 27"/>
              <p:cNvSpPr>
                <a:spLocks noChangeArrowheads="1"/>
              </p:cNvSpPr>
              <p:nvPr/>
            </p:nvSpPr>
            <p:spPr bwMode="auto">
              <a:xfrm>
                <a:off x="0" y="71664"/>
                <a:ext cx="360321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785" name="TextBox 28"/>
              <p:cNvSpPr txBox="1">
                <a:spLocks noChangeArrowheads="1"/>
              </p:cNvSpPr>
              <p:nvPr/>
            </p:nvSpPr>
            <p:spPr bwMode="auto">
              <a:xfrm>
                <a:off x="105697" y="0"/>
                <a:ext cx="354556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7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2786" name="矩形 29"/>
            <p:cNvSpPr>
              <a:spLocks noChangeArrowheads="1"/>
            </p:cNvSpPr>
            <p:nvPr/>
          </p:nvSpPr>
          <p:spPr bwMode="auto">
            <a:xfrm>
              <a:off x="4418158" y="650011"/>
              <a:ext cx="3954622" cy="30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不要急着提出薪酬问题</a:t>
              </a:r>
              <a:r>
                <a:rPr lang="zh-CN" altLang="en-US" sz="1400" b="1">
                  <a:ea typeface="微软雅黑" panose="020B0503020204020204" pitchFamily="34" charset="-122"/>
                </a:rPr>
                <a:t>，最好让主考人先提出。</a:t>
              </a:r>
            </a:p>
          </p:txBody>
        </p:sp>
        <p:grpSp>
          <p:nvGrpSpPr>
            <p:cNvPr id="32787" name="组合 30"/>
            <p:cNvGrpSpPr>
              <a:grpSpLocks/>
            </p:cNvGrpSpPr>
            <p:nvPr/>
          </p:nvGrpSpPr>
          <p:grpSpPr bwMode="auto">
            <a:xfrm>
              <a:off x="4050986" y="630070"/>
              <a:ext cx="459717" cy="461692"/>
              <a:chOff x="0" y="0"/>
              <a:chExt cx="459717" cy="461692"/>
            </a:xfrm>
          </p:grpSpPr>
          <p:sp>
            <p:nvSpPr>
              <p:cNvPr id="32788" name="矩形 31"/>
              <p:cNvSpPr>
                <a:spLocks noChangeArrowheads="1"/>
              </p:cNvSpPr>
              <p:nvPr/>
            </p:nvSpPr>
            <p:spPr bwMode="auto">
              <a:xfrm>
                <a:off x="-156" y="71664"/>
                <a:ext cx="360320" cy="27624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789" name="TextBox 32"/>
              <p:cNvSpPr txBox="1">
                <a:spLocks noChangeArrowheads="1"/>
              </p:cNvSpPr>
              <p:nvPr/>
            </p:nvSpPr>
            <p:spPr bwMode="auto">
              <a:xfrm>
                <a:off x="105161" y="0"/>
                <a:ext cx="354556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8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32790" name="组合 5"/>
          <p:cNvGrpSpPr>
            <a:grpSpLocks noChangeAspect="1"/>
          </p:cNvGrpSpPr>
          <p:nvPr/>
        </p:nvGrpSpPr>
        <p:grpSpPr bwMode="auto">
          <a:xfrm>
            <a:off x="2633663" y="1304925"/>
            <a:ext cx="3876675" cy="1765300"/>
            <a:chOff x="0" y="0"/>
            <a:chExt cx="3876942" cy="1765840"/>
          </a:xfrm>
        </p:grpSpPr>
        <p:pic>
          <p:nvPicPr>
            <p:cNvPr id="3279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82"/>
              <a:ext cx="1760558" cy="1760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792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6598" y="0"/>
              <a:ext cx="1740344" cy="1740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5"/>
          <p:cNvGrpSpPr>
            <a:grpSpLocks noChangeAspect="1"/>
          </p:cNvGrpSpPr>
          <p:nvPr/>
        </p:nvGrpSpPr>
        <p:grpSpPr bwMode="auto">
          <a:xfrm>
            <a:off x="2798763" y="1395413"/>
            <a:ext cx="3546475" cy="1722437"/>
            <a:chOff x="0" y="0"/>
            <a:chExt cx="3545684" cy="1722453"/>
          </a:xfrm>
        </p:grpSpPr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5484" y="208777"/>
              <a:ext cx="1800200" cy="1199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79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39095" cy="1722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797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面试中的小细节</a:t>
            </a:r>
          </a:p>
        </p:txBody>
      </p:sp>
      <p:sp>
        <p:nvSpPr>
          <p:cNvPr id="33798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3799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33800" name="组合 1"/>
          <p:cNvGrpSpPr>
            <a:grpSpLocks/>
          </p:cNvGrpSpPr>
          <p:nvPr/>
        </p:nvGrpSpPr>
        <p:grpSpPr bwMode="auto">
          <a:xfrm>
            <a:off x="762000" y="3355975"/>
            <a:ext cx="7620000" cy="1017588"/>
            <a:chOff x="0" y="0"/>
            <a:chExt cx="7618873" cy="1019008"/>
          </a:xfrm>
        </p:grpSpPr>
        <p:sp>
          <p:nvSpPr>
            <p:cNvPr id="33801" name="矩形 20"/>
            <p:cNvSpPr>
              <a:spLocks noChangeArrowheads="1"/>
            </p:cNvSpPr>
            <p:nvPr/>
          </p:nvSpPr>
          <p:spPr bwMode="auto">
            <a:xfrm>
              <a:off x="432837" y="19941"/>
              <a:ext cx="7186036" cy="523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准备一些与该机构和申请的工作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有关的问题在面试结束之前提出</a:t>
              </a:r>
              <a:r>
                <a:rPr lang="zh-CN" altLang="en-US" sz="1400" b="1">
                  <a:ea typeface="微软雅黑" panose="020B0503020204020204" pitchFamily="34" charset="-122"/>
                </a:rPr>
                <a:t>。这样能表现你的积极，</a:t>
              </a:r>
              <a:endParaRPr lang="en-US" altLang="zh-CN" sz="1400" b="1"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亦可给主考人留下良好印象。</a:t>
              </a:r>
            </a:p>
          </p:txBody>
        </p:sp>
        <p:grpSp>
          <p:nvGrpSpPr>
            <p:cNvPr id="33802" name="组合 15"/>
            <p:cNvGrpSpPr>
              <a:grpSpLocks/>
            </p:cNvGrpSpPr>
            <p:nvPr/>
          </p:nvGrpSpPr>
          <p:grpSpPr bwMode="auto">
            <a:xfrm>
              <a:off x="65083" y="0"/>
              <a:ext cx="460300" cy="462109"/>
              <a:chOff x="0" y="0"/>
              <a:chExt cx="460300" cy="462109"/>
            </a:xfrm>
          </p:grpSpPr>
          <p:sp>
            <p:nvSpPr>
              <p:cNvPr id="33803" name="矩形 16"/>
              <p:cNvSpPr>
                <a:spLocks noChangeArrowheads="1"/>
              </p:cNvSpPr>
              <p:nvPr/>
            </p:nvSpPr>
            <p:spPr bwMode="auto">
              <a:xfrm>
                <a:off x="-5" y="71538"/>
                <a:ext cx="360309" cy="276610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804" name="TextBox 17"/>
              <p:cNvSpPr txBox="1">
                <a:spLocks noChangeArrowheads="1"/>
              </p:cNvSpPr>
              <p:nvPr/>
            </p:nvSpPr>
            <p:spPr bwMode="auto">
              <a:xfrm>
                <a:off x="105743" y="0"/>
                <a:ext cx="354557" cy="462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9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3805" name="矩形 18"/>
            <p:cNvSpPr>
              <a:spLocks noChangeArrowheads="1"/>
            </p:cNvSpPr>
            <p:nvPr/>
          </p:nvSpPr>
          <p:spPr bwMode="auto">
            <a:xfrm>
              <a:off x="432837" y="576841"/>
              <a:ext cx="6637851" cy="30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ea typeface="微软雅黑" panose="020B0503020204020204" pitchFamily="34" charset="-122"/>
                </a:rPr>
                <a:t>最后，问清楚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多久才知道面试结果</a:t>
              </a:r>
              <a:r>
                <a:rPr lang="zh-CN" altLang="en-US" sz="1400" b="1">
                  <a:ea typeface="微软雅黑" panose="020B0503020204020204" pitchFamily="34" charset="-122"/>
                </a:rPr>
                <a:t>。不要忘记向主考人道谢及说声</a:t>
              </a:r>
              <a:r>
                <a:rPr lang="en-US" altLang="zh-CN" sz="1400" b="1">
                  <a:ea typeface="微软雅黑" panose="020B0503020204020204" pitchFamily="34" charset="-122"/>
                </a:rPr>
                <a:t>"</a:t>
              </a:r>
              <a:r>
                <a:rPr lang="zh-CN" altLang="en-US" sz="1400" b="1">
                  <a:solidFill>
                    <a:srgbClr val="FF0000"/>
                  </a:solidFill>
                  <a:ea typeface="微软雅黑" panose="020B0503020204020204" pitchFamily="34" charset="-122"/>
                </a:rPr>
                <a:t>再见</a:t>
              </a:r>
              <a:r>
                <a:rPr lang="en-US" altLang="zh-CN" sz="1400" b="1">
                  <a:ea typeface="微软雅黑" panose="020B0503020204020204" pitchFamily="34" charset="-122"/>
                </a:rPr>
                <a:t>"</a:t>
              </a:r>
              <a:r>
                <a:rPr lang="zh-CN" altLang="en-US" sz="1400" b="1">
                  <a:ea typeface="微软雅黑" panose="020B0503020204020204" pitchFamily="34" charset="-122"/>
                </a:rPr>
                <a:t>才离去。</a:t>
              </a:r>
            </a:p>
          </p:txBody>
        </p:sp>
        <p:grpSp>
          <p:nvGrpSpPr>
            <p:cNvPr id="33806" name="组合 19"/>
            <p:cNvGrpSpPr>
              <a:grpSpLocks/>
            </p:cNvGrpSpPr>
            <p:nvPr/>
          </p:nvGrpSpPr>
          <p:grpSpPr bwMode="auto">
            <a:xfrm>
              <a:off x="0" y="556900"/>
              <a:ext cx="524463" cy="462108"/>
              <a:chOff x="0" y="0"/>
              <a:chExt cx="524463" cy="462108"/>
            </a:xfrm>
          </p:grpSpPr>
          <p:sp>
            <p:nvSpPr>
              <p:cNvPr id="33807" name="矩形 21"/>
              <p:cNvSpPr>
                <a:spLocks noChangeArrowheads="1"/>
              </p:cNvSpPr>
              <p:nvPr/>
            </p:nvSpPr>
            <p:spPr bwMode="auto">
              <a:xfrm>
                <a:off x="65078" y="71038"/>
                <a:ext cx="358722" cy="276610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808" name="TextBox 2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524463" cy="462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10</a:t>
                </a:r>
                <a:endParaRPr lang="zh-CN" altLang="en-US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4065588" y="2295525"/>
            <a:ext cx="1865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 积极的自我暗示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假如能对自己进行积极的暗示，面试者就会充满自信，心境悠然，注意力集中，思维敏捷，以致在面试中积极地表现自我，面试结果也会常常被自己的积极暗示所言中。</a:t>
            </a:r>
          </a:p>
        </p:txBody>
      </p:sp>
      <p:sp>
        <p:nvSpPr>
          <p:cNvPr id="7174" name="矩形 13"/>
          <p:cNvSpPr>
            <a:spLocks noChangeArrowheads="1"/>
          </p:cNvSpPr>
          <p:nvPr/>
        </p:nvSpPr>
        <p:spPr bwMode="auto">
          <a:xfrm>
            <a:off x="4010025" y="2384425"/>
            <a:ext cx="66675" cy="67786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71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360488"/>
            <a:ext cx="2424113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6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2046288"/>
            <a:ext cx="1928812" cy="192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面试中如何谈薪水</a:t>
            </a:r>
          </a:p>
        </p:txBody>
      </p: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4821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34822" name="矩形 20"/>
          <p:cNvSpPr>
            <a:spLocks noChangeArrowheads="1"/>
          </p:cNvSpPr>
          <p:nvPr/>
        </p:nvSpPr>
        <p:spPr bwMode="auto">
          <a:xfrm>
            <a:off x="2749550" y="2025650"/>
            <a:ext cx="5648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ea typeface="微软雅黑" panose="020B0503020204020204" pitchFamily="34" charset="-122"/>
              </a:rPr>
              <a:t>Q1:</a:t>
            </a:r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在我们公司工作，你希望得到什么样的薪金待遇？</a:t>
            </a:r>
          </a:p>
        </p:txBody>
      </p:sp>
      <p:sp>
        <p:nvSpPr>
          <p:cNvPr id="34823" name="矩形 22"/>
          <p:cNvSpPr>
            <a:spLocks noChangeArrowheads="1"/>
          </p:cNvSpPr>
          <p:nvPr/>
        </p:nvSpPr>
        <p:spPr bwMode="auto">
          <a:xfrm>
            <a:off x="3035300" y="2528888"/>
            <a:ext cx="66675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4824" name="矩形 25"/>
          <p:cNvSpPr>
            <a:spLocks noChangeArrowheads="1"/>
          </p:cNvSpPr>
          <p:nvPr/>
        </p:nvSpPr>
        <p:spPr bwMode="auto">
          <a:xfrm>
            <a:off x="3108325" y="2425700"/>
            <a:ext cx="488473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辅导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面试前要早做准备，在心里确定好自己希望的薪金范围。先了解该公司的所在地区、所属行业、公司规模，然后尽量了解本行业现在的工资水平。在告之对方自己希望的薪金待遇时，尽可能给出一个你希望的薪水范围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，避免说出具体的数字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，除非对方有这样的要求。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5" name="矩形 1"/>
          <p:cNvSpPr>
            <a:spLocks noChangeArrowheads="1"/>
          </p:cNvSpPr>
          <p:nvPr/>
        </p:nvSpPr>
        <p:spPr bwMode="auto">
          <a:xfrm>
            <a:off x="2768600" y="3338513"/>
            <a:ext cx="576421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>
                <a:ea typeface="微软雅黑" panose="020B0503020204020204" pitchFamily="34" charset="-122"/>
              </a:rPr>
              <a:t>：工资并不是我决定是否加盟的唯一因素，如果您一定要我回答，那我当然希望自己的薪水符合我的学历水平和实践经验，我希望自己的工资不低于年薪</a:t>
            </a:r>
            <a:r>
              <a:rPr lang="en-US" altLang="zh-CN" sz="1200">
                <a:ea typeface="微软雅黑" panose="020B0503020204020204" pitchFamily="34" charset="-122"/>
              </a:rPr>
              <a:t>XX</a:t>
            </a:r>
            <a:r>
              <a:rPr lang="zh-CN" altLang="en-US" sz="1200">
                <a:ea typeface="微软雅黑" panose="020B0503020204020204" pitchFamily="34" charset="-122"/>
              </a:rPr>
              <a:t>万元。</a:t>
            </a:r>
          </a:p>
        </p:txBody>
      </p:sp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面试中如何谈薪水</a:t>
            </a: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5844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35845" name="矩形 20"/>
          <p:cNvSpPr>
            <a:spLocks noChangeArrowheads="1"/>
          </p:cNvSpPr>
          <p:nvPr/>
        </p:nvSpPr>
        <p:spPr bwMode="auto">
          <a:xfrm>
            <a:off x="2973388" y="2025650"/>
            <a:ext cx="4262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ea typeface="微软雅黑" panose="020B0503020204020204" pitchFamily="34" charset="-122"/>
              </a:rPr>
              <a:t>Q2:</a:t>
            </a:r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你觉得自己每年加薪的幅度是多少？</a:t>
            </a:r>
          </a:p>
        </p:txBody>
      </p:sp>
      <p:sp>
        <p:nvSpPr>
          <p:cNvPr id="35846" name="矩形 22"/>
          <p:cNvSpPr>
            <a:spLocks noChangeArrowheads="1"/>
          </p:cNvSpPr>
          <p:nvPr/>
        </p:nvSpPr>
        <p:spPr bwMode="auto">
          <a:xfrm>
            <a:off x="3259138" y="2528888"/>
            <a:ext cx="66675" cy="503237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5847" name="矩形 25"/>
          <p:cNvSpPr>
            <a:spLocks noChangeArrowheads="1"/>
          </p:cNvSpPr>
          <p:nvPr/>
        </p:nvSpPr>
        <p:spPr bwMode="auto">
          <a:xfrm>
            <a:off x="3332163" y="2425700"/>
            <a:ext cx="48847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辅导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：通常情况下，面试官可以接受的答案是“收入的增长和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生活水平提高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保持一致。”除此之外，你还应该提到，自己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工作业绩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的提高是加薪的决定性因素。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8" name="矩形 1"/>
          <p:cNvSpPr>
            <a:spLocks noChangeArrowheads="1"/>
          </p:cNvSpPr>
          <p:nvPr/>
        </p:nvSpPr>
        <p:spPr bwMode="auto">
          <a:xfrm>
            <a:off x="2992438" y="3127375"/>
            <a:ext cx="522446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>
                <a:ea typeface="微软雅黑" panose="020B0503020204020204" pitchFamily="34" charset="-122"/>
              </a:rPr>
              <a:t>：我想，自己薪水的提高取决于在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公司的经营业绩和赢利状况</a:t>
            </a:r>
            <a:r>
              <a:rPr lang="zh-CN" altLang="en-US" sz="1200">
                <a:ea typeface="微软雅黑" panose="020B0503020204020204" pitchFamily="34" charset="-122"/>
              </a:rPr>
              <a:t>，但我也希望自己收入的增长至少和我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生活水平的提高</a:t>
            </a:r>
            <a:r>
              <a:rPr lang="zh-CN" altLang="en-US" sz="1200">
                <a:ea typeface="微软雅黑" panose="020B0503020204020204" pitchFamily="34" charset="-122"/>
              </a:rPr>
              <a:t>保持一致。</a:t>
            </a:r>
          </a:p>
        </p:txBody>
      </p:sp>
      <p:pic>
        <p:nvPicPr>
          <p:cNvPr id="358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2298700"/>
            <a:ext cx="1781175" cy="116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面试中如何谈薪水</a:t>
            </a:r>
          </a:p>
        </p:txBody>
      </p:sp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6868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36869" name="矩形 20"/>
          <p:cNvSpPr>
            <a:spLocks noChangeArrowheads="1"/>
          </p:cNvSpPr>
          <p:nvPr/>
        </p:nvSpPr>
        <p:spPr bwMode="auto">
          <a:xfrm>
            <a:off x="2884488" y="2025650"/>
            <a:ext cx="3800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ea typeface="微软雅黑" panose="020B0503020204020204" pitchFamily="34" charset="-122"/>
              </a:rPr>
              <a:t>Q3:</a:t>
            </a:r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你愿意降低自己的薪水标准吗？</a:t>
            </a:r>
          </a:p>
        </p:txBody>
      </p:sp>
      <p:sp>
        <p:nvSpPr>
          <p:cNvPr id="36870" name="矩形 22"/>
          <p:cNvSpPr>
            <a:spLocks noChangeArrowheads="1"/>
          </p:cNvSpPr>
          <p:nvPr/>
        </p:nvSpPr>
        <p:spPr bwMode="auto">
          <a:xfrm>
            <a:off x="3170238" y="2528888"/>
            <a:ext cx="66675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871" name="矩形 25"/>
          <p:cNvSpPr>
            <a:spLocks noChangeArrowheads="1"/>
          </p:cNvSpPr>
          <p:nvPr/>
        </p:nvSpPr>
        <p:spPr bwMode="auto">
          <a:xfrm>
            <a:off x="3243263" y="2425700"/>
            <a:ext cx="488473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辅导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：如果确实非常想得到眼前的这份工作，那开始工作时降低自己的薪金标准是可以考虑的。面对面试官，你要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首先强调自己可以把工作做好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，并且设法了解公司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什么时候能够给你调整工资待遇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。此外，对自己的能够承受的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工资底限要心中有数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，但是不要把这个底限告诉你的面试官。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2" name="矩形 1"/>
          <p:cNvSpPr>
            <a:spLocks noChangeArrowheads="1"/>
          </p:cNvSpPr>
          <p:nvPr/>
        </p:nvSpPr>
        <p:spPr bwMode="auto">
          <a:xfrm>
            <a:off x="2903538" y="3338513"/>
            <a:ext cx="5764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>
                <a:ea typeface="微软雅黑" panose="020B0503020204020204" pitchFamily="34" charset="-122"/>
              </a:rPr>
              <a:t>：我对这个职位非常感兴趣，所以我可以考虑降低自己的薪金标准，但我也希望公司能给我时间让我证明自己的能力。我相信自己可以让公司满意我的工作，如果我出色地完成了自己的任务，您是否会考虑对我的薪水作一些调整呢？</a:t>
            </a:r>
          </a:p>
        </p:txBody>
      </p:sp>
      <p:pic>
        <p:nvPicPr>
          <p:cNvPr id="3687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2193925"/>
            <a:ext cx="1749425" cy="174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面试中如何谈薪水</a:t>
            </a: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7892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37893" name="矩形 20"/>
          <p:cNvSpPr>
            <a:spLocks noChangeArrowheads="1"/>
          </p:cNvSpPr>
          <p:nvPr/>
        </p:nvSpPr>
        <p:spPr bwMode="auto">
          <a:xfrm>
            <a:off x="2749550" y="2025650"/>
            <a:ext cx="518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ea typeface="微软雅黑" panose="020B0503020204020204" pitchFamily="34" charset="-122"/>
              </a:rPr>
              <a:t>Q4:</a:t>
            </a:r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从现在开始的三年内，你的薪金目标是什么？</a:t>
            </a:r>
          </a:p>
        </p:txBody>
      </p:sp>
      <p:sp>
        <p:nvSpPr>
          <p:cNvPr id="37894" name="矩形 22"/>
          <p:cNvSpPr>
            <a:spLocks noChangeArrowheads="1"/>
          </p:cNvSpPr>
          <p:nvPr/>
        </p:nvSpPr>
        <p:spPr bwMode="auto">
          <a:xfrm>
            <a:off x="3035300" y="2528888"/>
            <a:ext cx="66675" cy="53975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7895" name="矩形 25"/>
          <p:cNvSpPr>
            <a:spLocks noChangeArrowheads="1"/>
          </p:cNvSpPr>
          <p:nvPr/>
        </p:nvSpPr>
        <p:spPr bwMode="auto">
          <a:xfrm>
            <a:off x="3108325" y="2425700"/>
            <a:ext cx="48847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辅导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：在面试前最好能了解一下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同行业从业人员工资的增长情况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，如果你能通过朋友打听到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这家公司的薪金增长幅度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更好。可以对面试官说出一个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大概的数字范围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zh-CN" altLang="en-US" sz="1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百分比</a:t>
            </a:r>
            <a:r>
              <a:rPr lang="zh-CN" altLang="en-US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6" name="矩形 1"/>
          <p:cNvSpPr>
            <a:spLocks noChangeArrowheads="1"/>
          </p:cNvSpPr>
          <p:nvPr/>
        </p:nvSpPr>
        <p:spPr bwMode="auto">
          <a:xfrm>
            <a:off x="2768600" y="3159125"/>
            <a:ext cx="576421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>
                <a:ea typeface="微软雅黑" panose="020B0503020204020204" pitchFamily="34" charset="-122"/>
              </a:rPr>
              <a:t>：我相信通过一段时间的实践，自己将成为这个行业中的佼佼者，我也希望自己以后的收入能和我的能力相符合。我希望自己的年收入在</a:t>
            </a:r>
            <a:r>
              <a:rPr lang="en-US" altLang="zh-CN" sz="1200">
                <a:ea typeface="微软雅黑" panose="020B0503020204020204" pitchFamily="34" charset="-122"/>
              </a:rPr>
              <a:t>XX</a:t>
            </a:r>
            <a:r>
              <a:rPr lang="zh-CN" altLang="en-US" sz="1200">
                <a:ea typeface="微软雅黑" panose="020B0503020204020204" pitchFamily="34" charset="-122"/>
              </a:rPr>
              <a:t>元到</a:t>
            </a:r>
            <a:r>
              <a:rPr lang="en-US" altLang="zh-CN" sz="1200">
                <a:ea typeface="微软雅黑" panose="020B0503020204020204" pitchFamily="34" charset="-122"/>
              </a:rPr>
              <a:t>XX</a:t>
            </a:r>
            <a:r>
              <a:rPr lang="zh-CN" altLang="en-US" sz="1200">
                <a:ea typeface="微软雅黑" panose="020B0503020204020204" pitchFamily="34" charset="-122"/>
              </a:rPr>
              <a:t>元之间。</a:t>
            </a:r>
          </a:p>
        </p:txBody>
      </p:sp>
      <p:pic>
        <p:nvPicPr>
          <p:cNvPr id="378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2209800"/>
            <a:ext cx="1665287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面试中如何谈薪水</a:t>
            </a:r>
          </a:p>
        </p:txBody>
      </p:sp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8916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38917" name="组合 5"/>
          <p:cNvGrpSpPr>
            <a:grpSpLocks/>
          </p:cNvGrpSpPr>
          <p:nvPr/>
        </p:nvGrpSpPr>
        <p:grpSpPr bwMode="auto">
          <a:xfrm>
            <a:off x="566738" y="1855788"/>
            <a:ext cx="7675562" cy="2014537"/>
            <a:chOff x="0" y="0"/>
            <a:chExt cx="7676485" cy="2015188"/>
          </a:xfrm>
        </p:grpSpPr>
        <p:pic>
          <p:nvPicPr>
            <p:cNvPr id="3891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6137"/>
              <a:ext cx="2717934" cy="1810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919" name="矩形 20"/>
            <p:cNvSpPr>
              <a:spLocks noChangeArrowheads="1"/>
            </p:cNvSpPr>
            <p:nvPr/>
          </p:nvSpPr>
          <p:spPr bwMode="auto">
            <a:xfrm>
              <a:off x="2432331" y="0"/>
              <a:ext cx="4032358" cy="3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  <a:ea typeface="微软雅黑" panose="020B0503020204020204" pitchFamily="34" charset="-122"/>
                </a:rPr>
                <a:t>Q5:</a:t>
              </a:r>
              <a:r>
                <a:rPr lang="zh-CN" altLang="en-US" b="1">
                  <a:solidFill>
                    <a:srgbClr val="FF0000"/>
                  </a:solidFill>
                  <a:ea typeface="微软雅黑" panose="020B0503020204020204" pitchFamily="34" charset="-122"/>
                </a:rPr>
                <a:t>你认为我们给你提供的薪水如何？</a:t>
              </a:r>
            </a:p>
          </p:txBody>
        </p:sp>
        <p:sp>
          <p:nvSpPr>
            <p:cNvPr id="38920" name="矩形 22"/>
            <p:cNvSpPr>
              <a:spLocks noChangeArrowheads="1"/>
            </p:cNvSpPr>
            <p:nvPr/>
          </p:nvSpPr>
          <p:spPr bwMode="auto">
            <a:xfrm>
              <a:off x="2718127" y="503400"/>
              <a:ext cx="66683" cy="68443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921" name="矩形 25"/>
            <p:cNvSpPr>
              <a:spLocks noChangeArrowheads="1"/>
            </p:cNvSpPr>
            <p:nvPr/>
          </p:nvSpPr>
          <p:spPr bwMode="auto">
            <a:xfrm>
              <a:off x="2791161" y="400179"/>
              <a:ext cx="4885324" cy="905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辅导</a:t>
              </a: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首先确定面试官给出的薪水是公司正式员工的工资，如果是这种情况，要把这个数额和自己的薪金要求相比较，看自己能否接受这个工资待遇。在欧美公司，面试官大都希望应聘者就这个问题和他进行商量；而对于本土公司则相反。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22" name="矩形 1"/>
            <p:cNvSpPr>
              <a:spLocks noChangeArrowheads="1"/>
            </p:cNvSpPr>
            <p:nvPr/>
          </p:nvSpPr>
          <p:spPr bwMode="auto">
            <a:xfrm>
              <a:off x="2451395" y="1313286"/>
              <a:ext cx="5225090" cy="701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zh-CN" altLang="en-US" sz="1200">
                  <a:ea typeface="微软雅黑" panose="020B0503020204020204" pitchFamily="34" charset="-122"/>
                </a:rPr>
                <a:t>：您给出的这个数字和我的期望值很接近，但是我心目中的期望稍微要高出一些。我了解公司对于新人工资数额有一定的限制，我们能否谈谈除了工资以外的其它福利待遇？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面试时回答问题技巧</a:t>
            </a: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9940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39941" name="组合 1"/>
          <p:cNvGrpSpPr>
            <a:grpSpLocks/>
          </p:cNvGrpSpPr>
          <p:nvPr/>
        </p:nvGrpSpPr>
        <p:grpSpPr bwMode="auto">
          <a:xfrm>
            <a:off x="971550" y="1890713"/>
            <a:ext cx="4613275" cy="846137"/>
            <a:chOff x="0" y="0"/>
            <a:chExt cx="4613013" cy="845974"/>
          </a:xfrm>
        </p:grpSpPr>
        <p:grpSp>
          <p:nvGrpSpPr>
            <p:cNvPr id="39942" name="组合 10"/>
            <p:cNvGrpSpPr>
              <a:grpSpLocks/>
            </p:cNvGrpSpPr>
            <p:nvPr/>
          </p:nvGrpSpPr>
          <p:grpSpPr bwMode="auto">
            <a:xfrm>
              <a:off x="22503" y="0"/>
              <a:ext cx="4590510" cy="845974"/>
              <a:chOff x="0" y="0"/>
              <a:chExt cx="4590510" cy="845974"/>
            </a:xfrm>
          </p:grpSpPr>
          <p:sp>
            <p:nvSpPr>
              <p:cNvPr id="39943" name="矩形 11"/>
              <p:cNvSpPr>
                <a:spLocks noChangeArrowheads="1"/>
              </p:cNvSpPr>
              <p:nvPr/>
            </p:nvSpPr>
            <p:spPr bwMode="auto">
              <a:xfrm>
                <a:off x="12870" y="0"/>
                <a:ext cx="2031210" cy="369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rgbClr val="FF0000"/>
                    </a:solidFill>
                    <a:ea typeface="微软雅黑" panose="020B0503020204020204" pitchFamily="34" charset="-122"/>
                  </a:rPr>
                  <a:t>提前准备核心问题</a:t>
                </a:r>
              </a:p>
            </p:txBody>
          </p:sp>
          <p:sp>
            <p:nvSpPr>
              <p:cNvPr id="39944" name="矩形 12"/>
              <p:cNvSpPr>
                <a:spLocks noChangeArrowheads="1"/>
              </p:cNvSpPr>
              <p:nvPr/>
            </p:nvSpPr>
            <p:spPr bwMode="auto">
              <a:xfrm>
                <a:off x="0" y="310506"/>
                <a:ext cx="4590510" cy="535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200">
                    <a:ea typeface="微软雅黑" panose="020B0503020204020204" pitchFamily="34" charset="-122"/>
                  </a:rPr>
                  <a:t>新人面试的题目有</a:t>
                </a:r>
                <a:r>
                  <a:rPr lang="en-US" altLang="zh-CN" sz="1200">
                    <a:ea typeface="微软雅黑" panose="020B0503020204020204" pitchFamily="34" charset="-122"/>
                  </a:rPr>
                  <a:t>80</a:t>
                </a:r>
                <a:r>
                  <a:rPr lang="zh-CN" altLang="en-US" sz="1200">
                    <a:ea typeface="微软雅黑" panose="020B0503020204020204" pitchFamily="34" charset="-122"/>
                  </a:rPr>
                  <a:t>％是可以事先预测准备，只要不紧张，以条列式的方式回答就可以得到不错的效果。</a:t>
                </a:r>
              </a:p>
            </p:txBody>
          </p:sp>
        </p:grpSp>
        <p:sp>
          <p:nvSpPr>
            <p:cNvPr id="39945" name="矩形 13"/>
            <p:cNvSpPr>
              <a:spLocks noChangeArrowheads="1"/>
            </p:cNvSpPr>
            <p:nvPr/>
          </p:nvSpPr>
          <p:spPr bwMode="auto">
            <a:xfrm>
              <a:off x="0" y="84121"/>
              <a:ext cx="68259" cy="67614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9946" name="矩形 14"/>
          <p:cNvSpPr>
            <a:spLocks noChangeArrowheads="1"/>
          </p:cNvSpPr>
          <p:nvPr/>
        </p:nvSpPr>
        <p:spPr bwMode="auto">
          <a:xfrm>
            <a:off x="1016000" y="2965450"/>
            <a:ext cx="7381875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2  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我的优缺点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，应避免只是以条列式的列举方式来说明，可能的话，可加入一些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小故事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来强化自己谈话内容的真实性。在说明自己的缺点时，如果能附带说明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改进之道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，会让主考官感受到应征者积极主动的特质。</a:t>
            </a:r>
          </a:p>
        </p:txBody>
      </p:sp>
      <p:sp>
        <p:nvSpPr>
          <p:cNvPr id="39947" name="矩形 15"/>
          <p:cNvSpPr>
            <a:spLocks noChangeArrowheads="1"/>
          </p:cNvSpPr>
          <p:nvPr/>
        </p:nvSpPr>
        <p:spPr bwMode="auto">
          <a:xfrm>
            <a:off x="1016000" y="2700338"/>
            <a:ext cx="45005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1  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自我背景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，学历、兴趣、成长背景等。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9948" name="矩形 16"/>
          <p:cNvSpPr>
            <a:spLocks noChangeArrowheads="1"/>
          </p:cNvSpPr>
          <p:nvPr/>
        </p:nvSpPr>
        <p:spPr bwMode="auto">
          <a:xfrm>
            <a:off x="1016000" y="3452813"/>
            <a:ext cx="7381875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3  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生涯规划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，针对所应征的职务提出时间表，如三年内让自己在基层工作上学习，并配合公司的升迁制度，在企业内成长。</a:t>
            </a:r>
          </a:p>
        </p:txBody>
      </p:sp>
      <p:sp>
        <p:nvSpPr>
          <p:cNvPr id="39949" name="矩形 17"/>
          <p:cNvSpPr>
            <a:spLocks noChangeArrowheads="1"/>
          </p:cNvSpPr>
          <p:nvPr/>
        </p:nvSpPr>
        <p:spPr bwMode="auto">
          <a:xfrm>
            <a:off x="1016000" y="3940175"/>
            <a:ext cx="44910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4  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待遇问题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，对新人来说，「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依照公司规定办理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」是最好的答案。</a:t>
            </a:r>
          </a:p>
        </p:txBody>
      </p:sp>
      <p:sp>
        <p:nvSpPr>
          <p:cNvPr id="39950" name="矩形 18"/>
          <p:cNvSpPr>
            <a:spLocks noChangeArrowheads="1"/>
          </p:cNvSpPr>
          <p:nvPr/>
        </p:nvSpPr>
        <p:spPr bwMode="auto">
          <a:xfrm>
            <a:off x="1016000" y="4189413"/>
            <a:ext cx="73818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5  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公司吸引你的原因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，根据自己所收集有关应试公司的资料，运用自己的话语，诚恳地说明就业动机</a:t>
            </a:r>
          </a:p>
        </p:txBody>
      </p:sp>
      <p:sp>
        <p:nvSpPr>
          <p:cNvPr id="39951" name="矩形 19"/>
          <p:cNvSpPr>
            <a:spLocks noChangeArrowheads="1"/>
          </p:cNvSpPr>
          <p:nvPr/>
        </p:nvSpPr>
        <p:spPr bwMode="auto">
          <a:xfrm>
            <a:off x="1016000" y="4456113"/>
            <a:ext cx="73818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6  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你也可以问的问题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，用诚恳而不尖锐的方式，问明这项职务的实际工作内容、工作地点、工作时数等。</a:t>
            </a:r>
          </a:p>
        </p:txBody>
      </p:sp>
      <p:pic>
        <p:nvPicPr>
          <p:cNvPr id="399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1012825"/>
            <a:ext cx="1754187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面试时回答问题技巧</a:t>
            </a:r>
          </a:p>
        </p:txBody>
      </p:sp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0964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40965" name="组合 5"/>
          <p:cNvGrpSpPr>
            <a:grpSpLocks/>
          </p:cNvGrpSpPr>
          <p:nvPr/>
        </p:nvGrpSpPr>
        <p:grpSpPr bwMode="auto">
          <a:xfrm>
            <a:off x="792163" y="1454150"/>
            <a:ext cx="7318375" cy="2924175"/>
            <a:chOff x="0" y="0"/>
            <a:chExt cx="7318390" cy="2924732"/>
          </a:xfrm>
        </p:grpSpPr>
        <p:grpSp>
          <p:nvGrpSpPr>
            <p:cNvPr id="40966" name="组合 1"/>
            <p:cNvGrpSpPr>
              <a:grpSpLocks/>
            </p:cNvGrpSpPr>
            <p:nvPr/>
          </p:nvGrpSpPr>
          <p:grpSpPr bwMode="auto">
            <a:xfrm>
              <a:off x="2705106" y="616329"/>
              <a:ext cx="4613284" cy="846139"/>
              <a:chOff x="0" y="0"/>
              <a:chExt cx="4613284" cy="846139"/>
            </a:xfrm>
          </p:grpSpPr>
          <p:grpSp>
            <p:nvGrpSpPr>
              <p:cNvPr id="40967" name="组合 10"/>
              <p:cNvGrpSpPr>
                <a:grpSpLocks/>
              </p:cNvGrpSpPr>
              <p:nvPr/>
            </p:nvGrpSpPr>
            <p:grpSpPr bwMode="auto">
              <a:xfrm>
                <a:off x="22774" y="0"/>
                <a:ext cx="4590510" cy="846139"/>
                <a:chOff x="0" y="0"/>
                <a:chExt cx="4590510" cy="846139"/>
              </a:xfrm>
            </p:grpSpPr>
            <p:sp>
              <p:nvSpPr>
                <p:cNvPr id="40968" name="矩形 11"/>
                <p:cNvSpPr>
                  <a:spLocks noChangeArrowheads="1"/>
                </p:cNvSpPr>
                <p:nvPr/>
              </p:nvSpPr>
              <p:spPr bwMode="auto">
                <a:xfrm>
                  <a:off x="12870" y="0"/>
                  <a:ext cx="1569663" cy="3694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b="1">
                      <a:solidFill>
                        <a:srgbClr val="FF0000"/>
                      </a:solidFill>
                      <a:ea typeface="微软雅黑" panose="020B0503020204020204" pitchFamily="34" charset="-122"/>
                    </a:rPr>
                    <a:t>如何打破沉默</a:t>
                  </a:r>
                </a:p>
              </p:txBody>
            </p:sp>
            <p:sp>
              <p:nvSpPr>
                <p:cNvPr id="40969" name="矩形 12"/>
                <p:cNvSpPr>
                  <a:spLocks noChangeArrowheads="1"/>
                </p:cNvSpPr>
                <p:nvPr/>
              </p:nvSpPr>
              <p:spPr bwMode="auto">
                <a:xfrm>
                  <a:off x="0" y="310506"/>
                  <a:ext cx="4590510" cy="5356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IKEA Sans" pitchFamily="2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:r>
                    <a:rPr lang="zh-CN" altLang="en-US" sz="1200">
                      <a:ea typeface="微软雅黑" panose="020B0503020204020204" pitchFamily="34" charset="-122"/>
                    </a:rPr>
                    <a:t>主考官可能无意或故不作声，造成长时间的沉默，如果是故意的，往往是想考验应聘者的反应。面试者可以：</a:t>
                  </a:r>
                </a:p>
              </p:txBody>
            </p:sp>
          </p:grpSp>
          <p:sp>
            <p:nvSpPr>
              <p:cNvPr id="40970" name="矩形 13"/>
              <p:cNvSpPr>
                <a:spLocks noChangeArrowheads="1"/>
              </p:cNvSpPr>
              <p:nvPr/>
            </p:nvSpPr>
            <p:spPr bwMode="auto">
              <a:xfrm>
                <a:off x="0" y="83892"/>
                <a:ext cx="68262" cy="676404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971" name="矩形 14"/>
            <p:cNvSpPr>
              <a:spLocks noChangeArrowheads="1"/>
            </p:cNvSpPr>
            <p:nvPr/>
          </p:nvSpPr>
          <p:spPr bwMode="auto">
            <a:xfrm>
              <a:off x="2750382" y="1692178"/>
              <a:ext cx="4140460" cy="978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2  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可以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顺着先前谈话的内容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，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继续谈下去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，例如说；“刚才您说得很对，但我觉得还可以这样看这个问题</a:t>
              </a:r>
              <a:r>
                <a: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……”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或者问</a:t>
              </a:r>
              <a:r>
                <a: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: “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还有些关于我过去的工作体验或看法，我可以详细谈谈吗</a:t>
              </a:r>
              <a:r>
                <a: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?”</a:t>
              </a:r>
              <a:endParaRPr lang="zh-CN" altLang="en-US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972" name="矩形 15"/>
            <p:cNvSpPr>
              <a:spLocks noChangeArrowheads="1"/>
            </p:cNvSpPr>
            <p:nvPr/>
          </p:nvSpPr>
          <p:spPr bwMode="auto">
            <a:xfrm>
              <a:off x="2750383" y="1426419"/>
              <a:ext cx="4499706" cy="313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1  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预先准备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一些合适的话题或问题，在这个时候提出来。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4097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05377" cy="2924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面试时回答问题技巧</a:t>
            </a:r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1988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41989" name="组合 1"/>
          <p:cNvGrpSpPr>
            <a:grpSpLocks/>
          </p:cNvGrpSpPr>
          <p:nvPr/>
        </p:nvGrpSpPr>
        <p:grpSpPr bwMode="auto">
          <a:xfrm>
            <a:off x="3497263" y="2070100"/>
            <a:ext cx="4613275" cy="760413"/>
            <a:chOff x="0" y="0"/>
            <a:chExt cx="4613013" cy="760556"/>
          </a:xfrm>
        </p:grpSpPr>
        <p:grpSp>
          <p:nvGrpSpPr>
            <p:cNvPr id="41990" name="组合 10"/>
            <p:cNvGrpSpPr>
              <a:grpSpLocks/>
            </p:cNvGrpSpPr>
            <p:nvPr/>
          </p:nvGrpSpPr>
          <p:grpSpPr bwMode="auto">
            <a:xfrm>
              <a:off x="22503" y="0"/>
              <a:ext cx="4590510" cy="624497"/>
              <a:chOff x="0" y="0"/>
              <a:chExt cx="4590510" cy="624497"/>
            </a:xfrm>
          </p:grpSpPr>
          <p:sp>
            <p:nvSpPr>
              <p:cNvPr id="41991" name="矩形 11"/>
              <p:cNvSpPr>
                <a:spLocks noChangeArrowheads="1"/>
              </p:cNvSpPr>
              <p:nvPr/>
            </p:nvSpPr>
            <p:spPr bwMode="auto">
              <a:xfrm>
                <a:off x="12870" y="0"/>
                <a:ext cx="1800391" cy="369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rgbClr val="FF0000"/>
                    </a:solidFill>
                    <a:ea typeface="微软雅黑" panose="020B0503020204020204" pitchFamily="34" charset="-122"/>
                  </a:rPr>
                  <a:t>讲错话如何应对</a:t>
                </a:r>
              </a:p>
            </p:txBody>
          </p:sp>
          <p:sp>
            <p:nvSpPr>
              <p:cNvPr id="41992" name="矩形 12"/>
              <p:cNvSpPr>
                <a:spLocks noChangeArrowheads="1"/>
              </p:cNvSpPr>
              <p:nvPr/>
            </p:nvSpPr>
            <p:spPr bwMode="auto">
              <a:xfrm>
                <a:off x="0" y="310506"/>
                <a:ext cx="4590510" cy="313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200">
                    <a:ea typeface="微软雅黑" panose="020B0503020204020204" pitchFamily="34" charset="-122"/>
                  </a:rPr>
                  <a:t>人在紧张的场合最容易脱口而出说错话。</a:t>
                </a:r>
              </a:p>
            </p:txBody>
          </p:sp>
        </p:grpSp>
        <p:sp>
          <p:nvSpPr>
            <p:cNvPr id="41993" name="矩形 13"/>
            <p:cNvSpPr>
              <a:spLocks noChangeArrowheads="1"/>
            </p:cNvSpPr>
            <p:nvPr/>
          </p:nvSpPr>
          <p:spPr bwMode="auto">
            <a:xfrm>
              <a:off x="0" y="84154"/>
              <a:ext cx="68258" cy="676402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1994" name="组合 7"/>
          <p:cNvGrpSpPr>
            <a:grpSpLocks/>
          </p:cNvGrpSpPr>
          <p:nvPr/>
        </p:nvGrpSpPr>
        <p:grpSpPr bwMode="auto">
          <a:xfrm>
            <a:off x="3713163" y="2700338"/>
            <a:ext cx="4638675" cy="1709737"/>
            <a:chOff x="0" y="0"/>
            <a:chExt cx="4639799" cy="1710508"/>
          </a:xfrm>
        </p:grpSpPr>
        <p:sp>
          <p:nvSpPr>
            <p:cNvPr id="41995" name="矩形 14"/>
            <p:cNvSpPr>
              <a:spLocks noChangeArrowheads="1"/>
            </p:cNvSpPr>
            <p:nvPr/>
          </p:nvSpPr>
          <p:spPr bwMode="auto">
            <a:xfrm>
              <a:off x="140091" y="509861"/>
              <a:ext cx="4499707" cy="1200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保持镇静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。若说错的话无关紧要，也没有得罪人，可以若无其事，专心继续面试交谈。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若说错的话比较重要，为防止产生误会，应该在合适的时间更正道歉。例如：“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对不起，刚才我紧张了点，好像讲错了，我的意思是</a:t>
              </a:r>
              <a:r>
                <a:rPr lang="en-US" altLang="zh-CN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……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请原谅。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”</a:t>
              </a:r>
            </a:p>
          </p:txBody>
        </p:sp>
        <p:sp>
          <p:nvSpPr>
            <p:cNvPr id="41996" name="矩形 15"/>
            <p:cNvSpPr>
              <a:spLocks noChangeArrowheads="1"/>
            </p:cNvSpPr>
            <p:nvPr/>
          </p:nvSpPr>
          <p:spPr bwMode="auto">
            <a:xfrm>
              <a:off x="140093" y="0"/>
              <a:ext cx="4499706" cy="535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发现自己说错话后停下来不作声，或伸伸舌头，扮扮鬼脸，这些都是不成熟不庄重的做法。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997" name="椭圆 6"/>
            <p:cNvSpPr>
              <a:spLocks noChangeArrowheads="1"/>
            </p:cNvSpPr>
            <p:nvPr/>
          </p:nvSpPr>
          <p:spPr bwMode="auto">
            <a:xfrm>
              <a:off x="0" y="90528"/>
              <a:ext cx="179430" cy="179469"/>
            </a:xfrm>
            <a:prstGeom prst="ellipse">
              <a:avLst/>
            </a:prstGeom>
            <a:solidFill>
              <a:srgbClr val="FF0000"/>
            </a:solidFill>
            <a:ln w="25400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998" name="椭圆 16"/>
            <p:cNvSpPr>
              <a:spLocks noChangeArrowheads="1"/>
            </p:cNvSpPr>
            <p:nvPr/>
          </p:nvSpPr>
          <p:spPr bwMode="auto">
            <a:xfrm>
              <a:off x="0" y="592404"/>
              <a:ext cx="179430" cy="179469"/>
            </a:xfrm>
            <a:prstGeom prst="ellipse">
              <a:avLst/>
            </a:prstGeom>
            <a:solidFill>
              <a:srgbClr val="FF0000"/>
            </a:solidFill>
            <a:ln w="25400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√</a:t>
              </a:r>
            </a:p>
          </p:txBody>
        </p:sp>
      </p:grpSp>
      <p:pic>
        <p:nvPicPr>
          <p:cNvPr id="4199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1355725"/>
            <a:ext cx="2463800" cy="327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面试时回答问题技巧</a:t>
            </a:r>
          </a:p>
        </p:txBody>
      </p:sp>
      <p:sp>
        <p:nvSpPr>
          <p:cNvPr id="43011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3012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grpSp>
        <p:nvGrpSpPr>
          <p:cNvPr id="43013" name="组合 22"/>
          <p:cNvGrpSpPr>
            <a:grpSpLocks/>
          </p:cNvGrpSpPr>
          <p:nvPr/>
        </p:nvGrpSpPr>
        <p:grpSpPr bwMode="auto">
          <a:xfrm>
            <a:off x="927100" y="1755775"/>
            <a:ext cx="7780338" cy="2193925"/>
            <a:chOff x="0" y="0"/>
            <a:chExt cx="7780350" cy="2193966"/>
          </a:xfrm>
        </p:grpSpPr>
        <p:sp>
          <p:nvSpPr>
            <p:cNvPr id="43014" name="矩形 8"/>
            <p:cNvSpPr>
              <a:spLocks noChangeArrowheads="1"/>
            </p:cNvSpPr>
            <p:nvPr/>
          </p:nvSpPr>
          <p:spPr bwMode="auto">
            <a:xfrm>
              <a:off x="0" y="623900"/>
              <a:ext cx="2438404" cy="155577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015" name="矩形 11"/>
            <p:cNvSpPr>
              <a:spLocks noChangeArrowheads="1"/>
            </p:cNvSpPr>
            <p:nvPr/>
          </p:nvSpPr>
          <p:spPr bwMode="auto">
            <a:xfrm>
              <a:off x="3005265" y="0"/>
              <a:ext cx="1569662" cy="369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0000"/>
                  </a:solidFill>
                  <a:ea typeface="微软雅黑" panose="020B0503020204020204" pitchFamily="34" charset="-122"/>
                </a:rPr>
                <a:t>如何转移话题</a:t>
              </a:r>
            </a:p>
          </p:txBody>
        </p:sp>
        <p:sp>
          <p:nvSpPr>
            <p:cNvPr id="43016" name="矩形 13"/>
            <p:cNvSpPr>
              <a:spLocks noChangeArrowheads="1"/>
            </p:cNvSpPr>
            <p:nvPr/>
          </p:nvSpPr>
          <p:spPr bwMode="auto">
            <a:xfrm>
              <a:off x="2970218" y="84140"/>
              <a:ext cx="66675" cy="6762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017" name="矩形 5"/>
            <p:cNvSpPr>
              <a:spLocks noChangeArrowheads="1"/>
            </p:cNvSpPr>
            <p:nvPr/>
          </p:nvSpPr>
          <p:spPr bwMode="auto">
            <a:xfrm>
              <a:off x="0" y="624186"/>
              <a:ext cx="2438364" cy="1569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000">
                  <a:ea typeface="微软雅黑" panose="020B0503020204020204" pitchFamily="34" charset="-122"/>
                </a:rPr>
                <a:t>1  </a:t>
              </a:r>
              <a:r>
                <a:rPr lang="zh-CN" altLang="en-US" sz="1000">
                  <a:ea typeface="微软雅黑" panose="020B0503020204020204" pitchFamily="34" charset="-122"/>
                </a:rPr>
                <a:t>所谈内容与自己求职无关，而对方却谈兴正浓。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000">
                  <a:ea typeface="微软雅黑" panose="020B0503020204020204" pitchFamily="34" charset="-122"/>
                </a:rPr>
                <a:t>2</a:t>
              </a:r>
              <a:r>
                <a:rPr lang="zh-CN" altLang="en-US" sz="1000">
                  <a:ea typeface="微软雅黑" panose="020B0503020204020204" pitchFamily="34" charset="-122"/>
                </a:rPr>
                <a:t>  觉察到考官不愿听下去的暗示。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000">
                  <a:ea typeface="微软雅黑" panose="020B0503020204020204" pitchFamily="34" charset="-122"/>
                </a:rPr>
                <a:t>3</a:t>
              </a:r>
              <a:r>
                <a:rPr lang="zh-CN" altLang="en-US" sz="1000">
                  <a:ea typeface="微软雅黑" panose="020B0503020204020204" pitchFamily="34" charset="-122"/>
                </a:rPr>
                <a:t>  谈话内容枯竭，面试出现冷场。 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000">
                  <a:ea typeface="微软雅黑" panose="020B0503020204020204" pitchFamily="34" charset="-122"/>
                </a:rPr>
                <a:t>4</a:t>
              </a:r>
              <a:r>
                <a:rPr lang="zh-CN" altLang="en-US" sz="1000">
                  <a:ea typeface="微软雅黑" panose="020B0503020204020204" pitchFamily="34" charset="-122"/>
                </a:rPr>
                <a:t>  有人失言或意外的尴尬局面出现。 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000">
                  <a:ea typeface="微软雅黑" panose="020B0503020204020204" pitchFamily="34" charset="-122"/>
                </a:rPr>
                <a:t>5</a:t>
              </a:r>
              <a:r>
                <a:rPr lang="zh-CN" altLang="en-US" sz="1000">
                  <a:ea typeface="微软雅黑" panose="020B0503020204020204" pitchFamily="34" charset="-122"/>
                </a:rPr>
                <a:t>  产生意见分歧，又不便争论、不必争论或不想争论时。 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000">
                  <a:ea typeface="微软雅黑" panose="020B0503020204020204" pitchFamily="34" charset="-122"/>
                </a:rPr>
                <a:t>6</a:t>
              </a:r>
              <a:r>
                <a:rPr lang="zh-CN" altLang="en-US" sz="1000">
                  <a:ea typeface="微软雅黑" panose="020B0503020204020204" pitchFamily="34" charset="-122"/>
                </a:rPr>
                <a:t>  需要避讳时。</a:t>
              </a:r>
            </a:p>
          </p:txBody>
        </p:sp>
        <p:sp>
          <p:nvSpPr>
            <p:cNvPr id="43018" name="矩形 9"/>
            <p:cNvSpPr>
              <a:spLocks noChangeArrowheads="1"/>
            </p:cNvSpPr>
            <p:nvPr/>
          </p:nvSpPr>
          <p:spPr bwMode="auto">
            <a:xfrm>
              <a:off x="0" y="90490"/>
              <a:ext cx="2438404" cy="45879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019" name="矩形 20"/>
            <p:cNvSpPr>
              <a:spLocks noChangeArrowheads="1"/>
            </p:cNvSpPr>
            <p:nvPr/>
          </p:nvSpPr>
          <p:spPr bwMode="auto">
            <a:xfrm>
              <a:off x="252607" y="215733"/>
              <a:ext cx="2262161" cy="369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ea typeface="微软雅黑" panose="020B0503020204020204" pitchFamily="34" charset="-122"/>
                </a:rPr>
                <a:t>需要转移话题的情形</a:t>
              </a:r>
            </a:p>
          </p:txBody>
        </p:sp>
        <p:grpSp>
          <p:nvGrpSpPr>
            <p:cNvPr id="43020" name="组合 18"/>
            <p:cNvGrpSpPr>
              <a:grpSpLocks/>
            </p:cNvGrpSpPr>
            <p:nvPr/>
          </p:nvGrpSpPr>
          <p:grpSpPr bwMode="auto">
            <a:xfrm>
              <a:off x="3192055" y="401650"/>
              <a:ext cx="4588295" cy="739403"/>
              <a:chOff x="0" y="0"/>
              <a:chExt cx="4588295" cy="739403"/>
            </a:xfrm>
          </p:grpSpPr>
          <p:sp>
            <p:nvSpPr>
              <p:cNvPr id="43021" name="矩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77905" cy="3139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1200">
                    <a:solidFill>
                      <a:srgbClr val="FF0000"/>
                    </a:solidFill>
                    <a:ea typeface="微软雅黑" panose="020B0503020204020204" pitchFamily="34" charset="-122"/>
                  </a:rPr>
                  <a:t>1  </a:t>
                </a:r>
                <a:r>
                  <a:rPr lang="zh-CN" altLang="en-US" sz="1200">
                    <a:solidFill>
                      <a:srgbClr val="FF0000"/>
                    </a:solidFill>
                    <a:ea typeface="微软雅黑" panose="020B0503020204020204" pitchFamily="34" charset="-122"/>
                  </a:rPr>
                  <a:t>岔开式</a:t>
                </a:r>
                <a:endPara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3022" name="矩形 17"/>
              <p:cNvSpPr>
                <a:spLocks noChangeArrowheads="1"/>
              </p:cNvSpPr>
              <p:nvPr/>
            </p:nvSpPr>
            <p:spPr bwMode="auto">
              <a:xfrm>
                <a:off x="106743" y="240767"/>
                <a:ext cx="4481552" cy="498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 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“刚刚谈到了工作经验，我这里有点相关资料，如果允许，我可以为面试官展示一下。”</a:t>
                </a:r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023" name="组合 24"/>
            <p:cNvGrpSpPr>
              <a:grpSpLocks/>
            </p:cNvGrpSpPr>
            <p:nvPr/>
          </p:nvGrpSpPr>
          <p:grpSpPr bwMode="auto">
            <a:xfrm>
              <a:off x="3192055" y="1115066"/>
              <a:ext cx="4588295" cy="942552"/>
              <a:chOff x="0" y="0"/>
              <a:chExt cx="4588295" cy="942552"/>
            </a:xfrm>
          </p:grpSpPr>
          <p:sp>
            <p:nvSpPr>
              <p:cNvPr id="43024" name="矩形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77905" cy="3139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1200">
                    <a:solidFill>
                      <a:srgbClr val="FF0000"/>
                    </a:solidFill>
                    <a:ea typeface="微软雅黑" panose="020B0503020204020204" pitchFamily="34" charset="-122"/>
                  </a:rPr>
                  <a:t>2   </a:t>
                </a:r>
                <a:r>
                  <a:rPr lang="zh-CN" altLang="en-US" sz="1200">
                    <a:solidFill>
                      <a:srgbClr val="FF0000"/>
                    </a:solidFill>
                    <a:ea typeface="微软雅黑" panose="020B0503020204020204" pitchFamily="34" charset="-122"/>
                  </a:rPr>
                  <a:t>假言式</a:t>
                </a:r>
                <a:endPara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3025" name="矩形 26"/>
              <p:cNvSpPr>
                <a:spLocks noChangeArrowheads="1"/>
              </p:cNvSpPr>
              <p:nvPr/>
            </p:nvSpPr>
            <p:spPr bwMode="auto">
              <a:xfrm>
                <a:off x="196752" y="240767"/>
                <a:ext cx="4391543" cy="70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如果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A, 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那么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B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。其中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A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是假设条件，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B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是以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A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为条件的结论。</a:t>
                </a:r>
                <a:endPara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10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-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当事业与家庭发生矛盾时，你是选择事业，还是选择家庭呢？</a:t>
                </a:r>
                <a:endParaRPr lang="en-US" altLang="zh-CN" sz="1200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10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-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anose="020B0503020204020204" pitchFamily="34" charset="-122"/>
                  </a:rPr>
                  <a:t>谁重要，我就选择谁。</a:t>
                </a:r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3"/>
          <a:stretch>
            <a:fillRect/>
          </a:stretch>
        </p:blipFill>
        <p:spPr bwMode="auto">
          <a:xfrm>
            <a:off x="957263" y="1668463"/>
            <a:ext cx="2955925" cy="292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2698750" y="76517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面试时回答问题技巧</a:t>
            </a:r>
          </a:p>
        </p:txBody>
      </p:sp>
      <p:sp>
        <p:nvSpPr>
          <p:cNvPr id="44036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4037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面试中注意事项</a:t>
            </a:r>
          </a:p>
        </p:txBody>
      </p:sp>
      <p:sp>
        <p:nvSpPr>
          <p:cNvPr id="44038" name="矩形 11"/>
          <p:cNvSpPr>
            <a:spLocks noChangeArrowheads="1"/>
          </p:cNvSpPr>
          <p:nvPr/>
        </p:nvSpPr>
        <p:spPr bwMode="auto">
          <a:xfrm>
            <a:off x="3932238" y="1439863"/>
            <a:ext cx="2492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请问：你有哪些缺点？</a:t>
            </a:r>
          </a:p>
        </p:txBody>
      </p:sp>
      <p:sp>
        <p:nvSpPr>
          <p:cNvPr id="44039" name="矩形 13"/>
          <p:cNvSpPr>
            <a:spLocks noChangeArrowheads="1"/>
          </p:cNvSpPr>
          <p:nvPr/>
        </p:nvSpPr>
        <p:spPr bwMode="auto">
          <a:xfrm>
            <a:off x="3895725" y="1524000"/>
            <a:ext cx="68263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4040" name="组合 12"/>
          <p:cNvGrpSpPr>
            <a:grpSpLocks/>
          </p:cNvGrpSpPr>
          <p:nvPr/>
        </p:nvGrpSpPr>
        <p:grpSpPr bwMode="auto">
          <a:xfrm>
            <a:off x="4117975" y="1841500"/>
            <a:ext cx="4589463" cy="739775"/>
            <a:chOff x="0" y="0"/>
            <a:chExt cx="4588295" cy="739088"/>
          </a:xfrm>
        </p:grpSpPr>
        <p:sp>
          <p:nvSpPr>
            <p:cNvPr id="44041" name="矩形 21"/>
            <p:cNvSpPr>
              <a:spLocks noChangeArrowheads="1"/>
            </p:cNvSpPr>
            <p:nvPr/>
          </p:nvSpPr>
          <p:spPr bwMode="auto">
            <a:xfrm>
              <a:off x="0" y="0"/>
              <a:ext cx="1623480" cy="31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1  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坦然承认 博得认同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042" name="矩形 17"/>
            <p:cNvSpPr>
              <a:spLocks noChangeArrowheads="1"/>
            </p:cNvSpPr>
            <p:nvPr/>
          </p:nvSpPr>
          <p:spPr bwMode="auto">
            <a:xfrm>
              <a:off x="106743" y="240767"/>
              <a:ext cx="4481552" cy="498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为自己的缺点找足理由也无济于事，重要的是如何使对方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在感情上认同你谈及自身缺点的态度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。</a:t>
              </a:r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043" name="组合 14"/>
          <p:cNvGrpSpPr>
            <a:grpSpLocks/>
          </p:cNvGrpSpPr>
          <p:nvPr/>
        </p:nvGrpSpPr>
        <p:grpSpPr bwMode="auto">
          <a:xfrm>
            <a:off x="4117975" y="2582863"/>
            <a:ext cx="4498975" cy="1360487"/>
            <a:chOff x="0" y="0"/>
            <a:chExt cx="4498286" cy="1360065"/>
          </a:xfrm>
        </p:grpSpPr>
        <p:sp>
          <p:nvSpPr>
            <p:cNvPr id="44044" name="矩形 25"/>
            <p:cNvSpPr>
              <a:spLocks noChangeArrowheads="1"/>
            </p:cNvSpPr>
            <p:nvPr/>
          </p:nvSpPr>
          <p:spPr bwMode="auto">
            <a:xfrm>
              <a:off x="0" y="0"/>
              <a:ext cx="1803500" cy="313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2   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消除误会 缩短距离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045" name="矩形 26"/>
            <p:cNvSpPr>
              <a:spLocks noChangeArrowheads="1"/>
            </p:cNvSpPr>
            <p:nvPr/>
          </p:nvSpPr>
          <p:spPr bwMode="auto">
            <a:xfrm>
              <a:off x="106743" y="240767"/>
              <a:ext cx="4391543" cy="498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有的“缺点”并不是缺点，而是一般意义的误会造成的，这时，你应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及时澄清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，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缩短与对方心理上造成的差距</a:t>
              </a:r>
              <a:r>
                <a:rPr lang="zh-CN" altLang="en-US" sz="1200">
                  <a:solidFill>
                    <a:srgbClr val="000000"/>
                  </a:solidFill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4046" name="组合 6"/>
            <p:cNvGrpSpPr>
              <a:grpSpLocks/>
            </p:cNvGrpSpPr>
            <p:nvPr/>
          </p:nvGrpSpPr>
          <p:grpSpPr bwMode="auto">
            <a:xfrm>
              <a:off x="323800" y="652323"/>
              <a:ext cx="4044985" cy="707742"/>
              <a:chOff x="0" y="0"/>
              <a:chExt cx="4044985" cy="707742"/>
            </a:xfrm>
          </p:grpSpPr>
          <p:sp>
            <p:nvSpPr>
              <p:cNvPr id="44047" name="矩形 19"/>
              <p:cNvSpPr>
                <a:spLocks noChangeArrowheads="1"/>
              </p:cNvSpPr>
              <p:nvPr/>
            </p:nvSpPr>
            <p:spPr bwMode="auto">
              <a:xfrm>
                <a:off x="0" y="68179"/>
                <a:ext cx="144441" cy="14441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000" b="1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例</a:t>
                </a:r>
              </a:p>
            </p:txBody>
          </p:sp>
          <p:sp>
            <p:nvSpPr>
              <p:cNvPr id="44048" name="矩形 1"/>
              <p:cNvSpPr>
                <a:spLocks noChangeArrowheads="1"/>
              </p:cNvSpPr>
              <p:nvPr/>
            </p:nvSpPr>
            <p:spPr bwMode="auto">
              <a:xfrm>
                <a:off x="45055" y="0"/>
                <a:ext cx="3999930" cy="707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000">
                    <a:ea typeface="微软雅黑" panose="020B0503020204020204" pitchFamily="34" charset="-122"/>
                  </a:rPr>
                  <a:t>“我的父亲是高干，但他对我的要求很严格，家中虽有保姆，但洗我自己的衣服等活，从来不让保姆给我做，而让我亲自动手做，由于我是在这个环境长大的，什么事情都自己做，也从不依赖父亲的职权，所以，到你们公司，你们受的苦，我都能吃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……”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049" name="组合 15"/>
          <p:cNvGrpSpPr>
            <a:grpSpLocks/>
          </p:cNvGrpSpPr>
          <p:nvPr/>
        </p:nvGrpSpPr>
        <p:grpSpPr bwMode="auto">
          <a:xfrm>
            <a:off x="4117975" y="3944938"/>
            <a:ext cx="4368800" cy="655637"/>
            <a:chOff x="0" y="0"/>
            <a:chExt cx="4368785" cy="655649"/>
          </a:xfrm>
        </p:grpSpPr>
        <p:sp>
          <p:nvSpPr>
            <p:cNvPr id="44050" name="矩形 27"/>
            <p:cNvSpPr>
              <a:spLocks noChangeArrowheads="1"/>
            </p:cNvSpPr>
            <p:nvPr/>
          </p:nvSpPr>
          <p:spPr bwMode="auto">
            <a:xfrm>
              <a:off x="0" y="0"/>
              <a:ext cx="1623480" cy="313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3  </a:t>
              </a:r>
              <a:r>
                <a:rPr lang="zh-CN" altLang="en-US" sz="1200">
                  <a:solidFill>
                    <a:srgbClr val="FF0000"/>
                  </a:solidFill>
                  <a:ea typeface="微软雅黑" panose="020B0503020204020204" pitchFamily="34" charset="-122"/>
                </a:rPr>
                <a:t>明谈缺点 实谈优点</a:t>
              </a:r>
              <a:endParaRPr lang="en-US" altLang="zh-CN" sz="120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4051" name="组合 29"/>
            <p:cNvGrpSpPr>
              <a:grpSpLocks/>
            </p:cNvGrpSpPr>
            <p:nvPr/>
          </p:nvGrpSpPr>
          <p:grpSpPr bwMode="auto">
            <a:xfrm>
              <a:off x="323849" y="225025"/>
              <a:ext cx="4044936" cy="430624"/>
              <a:chOff x="0" y="0"/>
              <a:chExt cx="4044936" cy="430624"/>
            </a:xfrm>
          </p:grpSpPr>
          <p:sp>
            <p:nvSpPr>
              <p:cNvPr id="44052" name="矩形 30"/>
              <p:cNvSpPr>
                <a:spLocks noChangeArrowheads="1"/>
              </p:cNvSpPr>
              <p:nvPr/>
            </p:nvSpPr>
            <p:spPr bwMode="auto">
              <a:xfrm>
                <a:off x="0" y="68667"/>
                <a:ext cx="144462" cy="14446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000" b="1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例</a:t>
                </a:r>
              </a:p>
            </p:txBody>
          </p:sp>
          <p:sp>
            <p:nvSpPr>
              <p:cNvPr id="44053" name="矩形 31"/>
              <p:cNvSpPr>
                <a:spLocks noChangeArrowheads="1"/>
              </p:cNvSpPr>
              <p:nvPr/>
            </p:nvSpPr>
            <p:spPr bwMode="auto">
              <a:xfrm>
                <a:off x="45006" y="0"/>
                <a:ext cx="3999930" cy="430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1000">
                    <a:ea typeface="微软雅黑" panose="020B0503020204020204" pitchFamily="34" charset="-122"/>
                  </a:rPr>
                  <a:t>“像所有应届生一样，我缺少相关的工作经验，不过，正因为此，对该工作我有着足够的热情，愿意花更多的时间学习！”</a:t>
                </a:r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4286250" y="1574800"/>
            <a:ext cx="1338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系统脱敏法</a:t>
            </a:r>
          </a:p>
        </p:txBody>
      </p:sp>
      <p:sp>
        <p:nvSpPr>
          <p:cNvPr id="8197" name="矩形 13"/>
          <p:cNvSpPr>
            <a:spLocks noChangeArrowheads="1"/>
          </p:cNvSpPr>
          <p:nvPr/>
        </p:nvSpPr>
        <p:spPr bwMode="auto">
          <a:xfrm>
            <a:off x="4237038" y="1665288"/>
            <a:ext cx="68262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8" name="矩形 7"/>
          <p:cNvSpPr>
            <a:spLocks noChangeArrowheads="1"/>
          </p:cNvSpPr>
          <p:nvPr/>
        </p:nvSpPr>
        <p:spPr bwMode="auto">
          <a:xfrm>
            <a:off x="4321175" y="2198688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Hiragino Sans GB W6" panose="020B0600000000000000" pitchFamily="34" charset="-122"/>
              </a:rPr>
              <a:t>认真反思自己的情况，依程度轻重将引起面试焦虑的情境排序。</a:t>
            </a:r>
          </a:p>
        </p:txBody>
      </p:sp>
      <p:grpSp>
        <p:nvGrpSpPr>
          <p:cNvPr id="8199" name="组合 20"/>
          <p:cNvGrpSpPr>
            <a:grpSpLocks/>
          </p:cNvGrpSpPr>
          <p:nvPr/>
        </p:nvGrpSpPr>
        <p:grpSpPr bwMode="auto">
          <a:xfrm>
            <a:off x="4352925" y="1979613"/>
            <a:ext cx="688975" cy="276225"/>
            <a:chOff x="0" y="0"/>
            <a:chExt cx="688573" cy="276188"/>
          </a:xfrm>
        </p:grpSpPr>
        <p:sp>
          <p:nvSpPr>
            <p:cNvPr id="8200" name="矩形 9"/>
            <p:cNvSpPr>
              <a:spLocks noChangeArrowheads="1"/>
            </p:cNvSpPr>
            <p:nvPr/>
          </p:nvSpPr>
          <p:spPr bwMode="auto">
            <a:xfrm>
              <a:off x="57117" y="42856"/>
              <a:ext cx="545781" cy="18412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01" name="矩形 8"/>
            <p:cNvSpPr>
              <a:spLocks noChangeArrowheads="1"/>
            </p:cNvSpPr>
            <p:nvPr/>
          </p:nvSpPr>
          <p:spPr bwMode="auto">
            <a:xfrm>
              <a:off x="0" y="0"/>
              <a:ext cx="688573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ea typeface="微软雅黑" panose="020B0503020204020204" pitchFamily="34" charset="-122"/>
                </a:rPr>
                <a:t>第一步 </a:t>
              </a:r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202" name="矩形 15"/>
          <p:cNvSpPr>
            <a:spLocks noChangeArrowheads="1"/>
          </p:cNvSpPr>
          <p:nvPr/>
        </p:nvSpPr>
        <p:spPr bwMode="auto">
          <a:xfrm>
            <a:off x="4321175" y="2755900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200">
                <a:latin typeface="Hiragino Sans GB W6" panose="020B0600000000000000" pitchFamily="34" charset="-122"/>
              </a:rPr>
              <a:t>1 </a:t>
            </a:r>
            <a:r>
              <a:rPr lang="zh-CN" altLang="en-US" sz="1200">
                <a:latin typeface="Hiragino Sans GB W6" panose="020B0600000000000000" pitchFamily="34" charset="-122"/>
              </a:rPr>
              <a:t>从能引起你最轻度焦虑的情境开始想象。尽量逼真地想象当时的各种情景、面试官的表情和自己的内心体验，一旦有身体的紧张反应或内心的焦虑状态出现，便用言语暗示“沉着”、“冷静”、“停止紧张”，同时进行有规律的深呼吸，尽量放松肌肉，以减弱自身的紧张状态，直至镇定自若。</a:t>
            </a:r>
            <a:endParaRPr lang="en-US" altLang="zh-CN" sz="1200">
              <a:latin typeface="Hiragino Sans GB W6" panose="020B0600000000000000" pitchFamily="34" charset="-122"/>
            </a:endParaRPr>
          </a:p>
        </p:txBody>
      </p:sp>
      <p:sp>
        <p:nvSpPr>
          <p:cNvPr id="8203" name="矩形 16"/>
          <p:cNvSpPr>
            <a:spLocks noChangeArrowheads="1"/>
          </p:cNvSpPr>
          <p:nvPr/>
        </p:nvSpPr>
        <p:spPr bwMode="auto">
          <a:xfrm>
            <a:off x="4410075" y="2562225"/>
            <a:ext cx="546100" cy="1841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204" name="矩形 17"/>
          <p:cNvSpPr>
            <a:spLocks noChangeArrowheads="1"/>
          </p:cNvSpPr>
          <p:nvPr/>
        </p:nvSpPr>
        <p:spPr bwMode="auto">
          <a:xfrm>
            <a:off x="4352925" y="2519363"/>
            <a:ext cx="688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ea typeface="微软雅黑" panose="020B0503020204020204" pitchFamily="34" charset="-122"/>
              </a:rPr>
              <a:t>第二步 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205" name="矩形 11"/>
          <p:cNvSpPr>
            <a:spLocks noChangeArrowheads="1"/>
          </p:cNvSpPr>
          <p:nvPr/>
        </p:nvSpPr>
        <p:spPr bwMode="auto">
          <a:xfrm>
            <a:off x="4321175" y="3825875"/>
            <a:ext cx="45529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1200">
                <a:latin typeface="Hiragino Sans GB W6" panose="020B0600000000000000" pitchFamily="34" charset="-122"/>
              </a:rPr>
              <a:t>2  </a:t>
            </a:r>
            <a:r>
              <a:rPr lang="zh-CN" altLang="en-US" sz="1200">
                <a:latin typeface="Hiragino Sans GB W6" panose="020B0600000000000000" pitchFamily="34" charset="-122"/>
              </a:rPr>
              <a:t>然后想象第二个情境，依次进行训练，最后达到想象最紧张的面试情景时，也能够轻松自如。</a:t>
            </a:r>
          </a:p>
        </p:txBody>
      </p:sp>
      <p:pic>
        <p:nvPicPr>
          <p:cNvPr id="82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74800"/>
            <a:ext cx="3014663" cy="303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7" name="TextBox 22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5" descr="http://www.mychineselearning.com/images/201006/interview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45059" name="组合 26"/>
          <p:cNvGrpSpPr>
            <a:grpSpLocks/>
          </p:cNvGrpSpPr>
          <p:nvPr/>
        </p:nvGrpSpPr>
        <p:grpSpPr bwMode="auto">
          <a:xfrm>
            <a:off x="5799138" y="1614488"/>
            <a:ext cx="2436812" cy="461962"/>
            <a:chOff x="0" y="0"/>
            <a:chExt cx="2436531" cy="461369"/>
          </a:xfrm>
        </p:grpSpPr>
        <p:sp>
          <p:nvSpPr>
            <p:cNvPr id="45060" name="矩形 27"/>
            <p:cNvSpPr>
              <a:spLocks noChangeArrowheads="1"/>
            </p:cNvSpPr>
            <p:nvPr/>
          </p:nvSpPr>
          <p:spPr bwMode="auto">
            <a:xfrm>
              <a:off x="404765" y="44393"/>
              <a:ext cx="2031766" cy="36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面试结束注意事项</a:t>
              </a:r>
            </a:p>
          </p:txBody>
        </p:sp>
        <p:sp>
          <p:nvSpPr>
            <p:cNvPr id="45061" name="矩形 28"/>
            <p:cNvSpPr>
              <a:spLocks noChangeArrowheads="1"/>
            </p:cNvSpPr>
            <p:nvPr/>
          </p:nvSpPr>
          <p:spPr bwMode="auto">
            <a:xfrm>
              <a:off x="0" y="65003"/>
              <a:ext cx="360320" cy="2774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062" name="TextBox 29"/>
            <p:cNvSpPr txBox="1">
              <a:spLocks noChangeArrowheads="1"/>
            </p:cNvSpPr>
            <p:nvPr/>
          </p:nvSpPr>
          <p:spPr bwMode="auto">
            <a:xfrm>
              <a:off x="78483" y="0"/>
              <a:ext cx="354641" cy="46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063" name="组合 4"/>
          <p:cNvGrpSpPr>
            <a:grpSpLocks/>
          </p:cNvGrpSpPr>
          <p:nvPr/>
        </p:nvGrpSpPr>
        <p:grpSpPr bwMode="auto">
          <a:xfrm>
            <a:off x="5957888" y="2120900"/>
            <a:ext cx="2154237" cy="276225"/>
            <a:chOff x="0" y="0"/>
            <a:chExt cx="2154323" cy="276188"/>
          </a:xfrm>
        </p:grpSpPr>
        <p:sp>
          <p:nvSpPr>
            <p:cNvPr id="45064" name="矩形 2"/>
            <p:cNvSpPr>
              <a:spLocks noChangeArrowheads="1"/>
            </p:cNvSpPr>
            <p:nvPr/>
          </p:nvSpPr>
          <p:spPr bwMode="auto">
            <a:xfrm>
              <a:off x="276846" y="0"/>
              <a:ext cx="1877477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把握结束面试的最佳时间</a:t>
              </a:r>
            </a:p>
          </p:txBody>
        </p:sp>
        <p:sp>
          <p:nvSpPr>
            <p:cNvPr id="45065" name="TextBox 3"/>
            <p:cNvSpPr txBox="1">
              <a:spLocks noChangeArrowheads="1"/>
            </p:cNvSpPr>
            <p:nvPr/>
          </p:nvSpPr>
          <p:spPr bwMode="auto">
            <a:xfrm>
              <a:off x="0" y="7694"/>
              <a:ext cx="380240" cy="260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4.1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066" name="组合 30"/>
          <p:cNvGrpSpPr>
            <a:grpSpLocks/>
          </p:cNvGrpSpPr>
          <p:nvPr/>
        </p:nvGrpSpPr>
        <p:grpSpPr bwMode="auto">
          <a:xfrm>
            <a:off x="5957888" y="2368550"/>
            <a:ext cx="1692275" cy="276225"/>
            <a:chOff x="0" y="0"/>
            <a:chExt cx="1692905" cy="276188"/>
          </a:xfrm>
        </p:grpSpPr>
        <p:sp>
          <p:nvSpPr>
            <p:cNvPr id="45067" name="矩形 31"/>
            <p:cNvSpPr>
              <a:spLocks noChangeArrowheads="1"/>
            </p:cNvSpPr>
            <p:nvPr/>
          </p:nvSpPr>
          <p:spPr bwMode="auto">
            <a:xfrm>
              <a:off x="276846" y="0"/>
              <a:ext cx="1416059" cy="276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ea typeface="微软雅黑" panose="020B0503020204020204" pitchFamily="34" charset="-122"/>
                </a:rPr>
                <a:t>面试结束时的礼仪</a:t>
              </a:r>
            </a:p>
          </p:txBody>
        </p:sp>
        <p:sp>
          <p:nvSpPr>
            <p:cNvPr id="45068" name="TextBox 32"/>
            <p:cNvSpPr txBox="1">
              <a:spLocks noChangeArrowheads="1"/>
            </p:cNvSpPr>
            <p:nvPr/>
          </p:nvSpPr>
          <p:spPr bwMode="auto">
            <a:xfrm>
              <a:off x="0" y="7694"/>
              <a:ext cx="380309" cy="260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华文细黑" panose="02010600040101010101" pitchFamily="2" charset="-122"/>
                  <a:ea typeface="华文细黑" panose="02010600040101010101" pitchFamily="2" charset="-122"/>
                </a:rPr>
                <a:t>4.2</a:t>
              </a:r>
              <a:endParaRPr lang="zh-CN" altLang="en-US" sz="11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5069" name="矩形 7"/>
          <p:cNvSpPr>
            <a:spLocks noChangeArrowheads="1"/>
          </p:cNvSpPr>
          <p:nvPr/>
        </p:nvSpPr>
        <p:spPr bwMode="auto">
          <a:xfrm>
            <a:off x="0" y="0"/>
            <a:ext cx="9144000" cy="85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5070" name="矩形 42"/>
          <p:cNvSpPr>
            <a:spLocks noChangeArrowheads="1"/>
          </p:cNvSpPr>
          <p:nvPr/>
        </p:nvSpPr>
        <p:spPr bwMode="auto">
          <a:xfrm>
            <a:off x="0" y="4183063"/>
            <a:ext cx="9144000" cy="85725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38100" dir="189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50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67"/>
          <a:stretch>
            <a:fillRect/>
          </a:stretch>
        </p:blipFill>
        <p:spPr bwMode="auto">
          <a:xfrm>
            <a:off x="1331913" y="1658938"/>
            <a:ext cx="3425825" cy="183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2895600" y="765175"/>
            <a:ext cx="272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把握结束面试的最佳时间</a:t>
            </a:r>
          </a:p>
        </p:txBody>
      </p:sp>
      <p:sp>
        <p:nvSpPr>
          <p:cNvPr id="46083" name="TextBox 3"/>
          <p:cNvSpPr txBox="1">
            <a:spLocks noChangeArrowheads="1"/>
          </p:cNvSpPr>
          <p:nvPr/>
        </p:nvSpPr>
        <p:spPr bwMode="auto">
          <a:xfrm>
            <a:off x="274320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6084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面试结束注意事项</a:t>
            </a:r>
          </a:p>
        </p:txBody>
      </p:sp>
      <p:sp>
        <p:nvSpPr>
          <p:cNvPr id="46085" name="矩形 12"/>
          <p:cNvSpPr>
            <a:spLocks noChangeArrowheads="1"/>
          </p:cNvSpPr>
          <p:nvPr/>
        </p:nvSpPr>
        <p:spPr bwMode="auto">
          <a:xfrm>
            <a:off x="3519488" y="2079625"/>
            <a:ext cx="459105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怎么才能把握好适时离场的时间呢？一般来说，在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高潮话题结束之后</a:t>
            </a:r>
            <a:r>
              <a:rPr lang="zh-CN" altLang="en-US" sz="1200">
                <a:ea typeface="微软雅黑" panose="020B0503020204020204" pitchFamily="34" charset="-122"/>
              </a:rPr>
              <a:t>或者是在主试人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暗示</a:t>
            </a:r>
            <a:r>
              <a:rPr lang="zh-CN" altLang="en-US" sz="1200">
                <a:ea typeface="微软雅黑" panose="020B0503020204020204" pitchFamily="34" charset="-122"/>
              </a:rPr>
              <a:t>之后就应该主动告辞。暗示语示例：</a:t>
            </a:r>
          </a:p>
        </p:txBody>
      </p:sp>
      <p:sp>
        <p:nvSpPr>
          <p:cNvPr id="46086" name="矩形 13"/>
          <p:cNvSpPr>
            <a:spLocks noChangeArrowheads="1"/>
          </p:cNvSpPr>
          <p:nvPr/>
        </p:nvSpPr>
        <p:spPr bwMode="auto">
          <a:xfrm>
            <a:off x="3497263" y="2154238"/>
            <a:ext cx="66675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7" name="矩形 17"/>
          <p:cNvSpPr>
            <a:spLocks noChangeArrowheads="1"/>
          </p:cNvSpPr>
          <p:nvPr/>
        </p:nvSpPr>
        <p:spPr bwMode="auto">
          <a:xfrm>
            <a:off x="3609975" y="2565400"/>
            <a:ext cx="4500563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我很感激你对我们公司这项工作的关注。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谢谢你对我们招聘工作的关心。我们一做出决定就会立即通知你。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你的情况我们已经了解了。你知道，在做出最后决定之前我们还要面试几位 申请人。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1530350"/>
            <a:ext cx="2066925" cy="291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2"/>
          <p:cNvSpPr txBox="1">
            <a:spLocks noChangeArrowheads="1"/>
          </p:cNvSpPr>
          <p:nvPr/>
        </p:nvSpPr>
        <p:spPr bwMode="auto">
          <a:xfrm>
            <a:off x="2895600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面试结束时的礼仪</a:t>
            </a:r>
          </a:p>
        </p:txBody>
      </p:sp>
      <p:sp>
        <p:nvSpPr>
          <p:cNvPr id="47107" name="TextBox 3"/>
          <p:cNvSpPr txBox="1">
            <a:spLocks noChangeArrowheads="1"/>
          </p:cNvSpPr>
          <p:nvPr/>
        </p:nvSpPr>
        <p:spPr bwMode="auto">
          <a:xfrm>
            <a:off x="274320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7108" name="TextBox 42"/>
          <p:cNvSpPr txBox="1">
            <a:spLocks noChangeArrowheads="1"/>
          </p:cNvSpPr>
          <p:nvPr/>
        </p:nvSpPr>
        <p:spPr bwMode="auto">
          <a:xfrm>
            <a:off x="841375" y="76517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面试结束注意事项</a:t>
            </a:r>
          </a:p>
        </p:txBody>
      </p:sp>
      <p:sp>
        <p:nvSpPr>
          <p:cNvPr id="47109" name="矩形 13"/>
          <p:cNvSpPr>
            <a:spLocks noChangeArrowheads="1"/>
          </p:cNvSpPr>
          <p:nvPr/>
        </p:nvSpPr>
        <p:spPr bwMode="auto">
          <a:xfrm>
            <a:off x="3497263" y="2154238"/>
            <a:ext cx="66675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7110" name="矩形 17"/>
          <p:cNvSpPr>
            <a:spLocks noChangeArrowheads="1"/>
          </p:cNvSpPr>
          <p:nvPr/>
        </p:nvSpPr>
        <p:spPr bwMode="auto">
          <a:xfrm>
            <a:off x="3609975" y="2070100"/>
            <a:ext cx="4500563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对用人单位的人事主管抽出宝贵时间来与自己见面表示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感谢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，并且表示期待着有进一步与</a:t>
            </a: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××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先生</a:t>
            </a:r>
            <a:r>
              <a:rPr lang="en-US" altLang="zh-CN" sz="1200">
                <a:solidFill>
                  <a:srgbClr val="000000"/>
                </a:solidFill>
                <a:ea typeface="微软雅黑" panose="020B0503020204020204" pitchFamily="34" charset="-122"/>
              </a:rPr>
              <a:t>/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小姐面谈的机会。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与人事经理最好以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握手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的方式道别。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离开办公室时，应该把刚才坐的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椅子扶正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到刚进门时的位置，再次致谢后出门。经过前台时，要主动与前台工作人员点头致意或说“</a:t>
            </a:r>
            <a:r>
              <a:rPr lang="zh-CN" altLang="en-US" sz="1200">
                <a:solidFill>
                  <a:srgbClr val="FF0000"/>
                </a:solidFill>
                <a:ea typeface="微软雅黑" panose="020B0503020204020204" pitchFamily="34" charset="-122"/>
              </a:rPr>
              <a:t>谢谢你，再见</a:t>
            </a:r>
            <a:r>
              <a:rPr lang="zh-CN" altLang="en-US" sz="1200">
                <a:solidFill>
                  <a:srgbClr val="000000"/>
                </a:solidFill>
                <a:ea typeface="微软雅黑" panose="020B0503020204020204" pitchFamily="34" charset="-122"/>
              </a:rPr>
              <a:t>”之类的话。</a:t>
            </a: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endParaRPr lang="en-US" altLang="zh-CN" sz="120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1230313"/>
            <a:ext cx="2655888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8"/>
          <p:cNvSpPr txBox="1">
            <a:spLocks noChangeArrowheads="1"/>
          </p:cNvSpPr>
          <p:nvPr/>
        </p:nvSpPr>
        <p:spPr bwMode="auto">
          <a:xfrm>
            <a:off x="2185988" y="3014663"/>
            <a:ext cx="4814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ea typeface="微软雅黑" panose="020B0503020204020204" pitchFamily="34" charset="-122"/>
              </a:rPr>
              <a:t>搜集  </a:t>
            </a:r>
            <a:r>
              <a:rPr lang="zh-CN" altLang="en-US" sz="1600" b="1">
                <a:ea typeface="微软雅黑" panose="020B0503020204020204" pitchFamily="34" charset="-122"/>
                <a:hlinkClick r:id="rId2"/>
              </a:rPr>
              <a:t>秋叶语录</a:t>
            </a:r>
            <a:r>
              <a:rPr lang="zh-CN" altLang="en-US" sz="1600" b="1">
                <a:ea typeface="微软雅黑" panose="020B0503020204020204" pitchFamily="34" charset="-122"/>
              </a:rPr>
              <a:t>        整理  </a:t>
            </a:r>
            <a:r>
              <a:rPr lang="zh-CN" altLang="en-US" sz="1600" b="1">
                <a:ea typeface="微软雅黑" panose="020B0503020204020204" pitchFamily="34" charset="-122"/>
                <a:hlinkClick r:id="rId3"/>
              </a:rPr>
              <a:t>黄丽娟</a:t>
            </a:r>
            <a:r>
              <a:rPr lang="zh-CN" altLang="en-US" sz="1600" b="1">
                <a:ea typeface="微软雅黑" panose="020B0503020204020204" pitchFamily="34" charset="-122"/>
              </a:rPr>
              <a:t>      </a:t>
            </a:r>
            <a:r>
              <a:rPr lang="en-US" altLang="zh-CN" sz="1600" b="1">
                <a:ea typeface="微软雅黑" panose="020B0503020204020204" pitchFamily="34" charset="-122"/>
              </a:rPr>
              <a:t>PPT</a:t>
            </a:r>
            <a:r>
              <a:rPr lang="zh-CN" altLang="en-US" sz="1600" b="1">
                <a:ea typeface="微软雅黑" panose="020B0503020204020204" pitchFamily="34" charset="-122"/>
              </a:rPr>
              <a:t>制作  </a:t>
            </a:r>
            <a:r>
              <a:rPr lang="zh-CN" altLang="en-US" sz="1600" b="1">
                <a:ea typeface="微软雅黑" panose="020B0503020204020204" pitchFamily="34" charset="-122"/>
                <a:hlinkClick r:id="rId4"/>
              </a:rPr>
              <a:t>曹将</a:t>
            </a:r>
            <a:endParaRPr lang="zh-CN" altLang="en-US" sz="1600" b="1">
              <a:ea typeface="微软雅黑" panose="020B0503020204020204" pitchFamily="34" charset="-122"/>
            </a:endParaRPr>
          </a:p>
        </p:txBody>
      </p:sp>
      <p:grpSp>
        <p:nvGrpSpPr>
          <p:cNvPr id="48131" name="组合 3"/>
          <p:cNvGrpSpPr>
            <a:grpSpLocks/>
          </p:cNvGrpSpPr>
          <p:nvPr/>
        </p:nvGrpSpPr>
        <p:grpSpPr bwMode="auto">
          <a:xfrm>
            <a:off x="1649413" y="1357313"/>
            <a:ext cx="5981700" cy="1304925"/>
            <a:chOff x="0" y="0"/>
            <a:chExt cx="5981788" cy="1305205"/>
          </a:xfrm>
        </p:grpSpPr>
        <p:grpSp>
          <p:nvGrpSpPr>
            <p:cNvPr id="48132" name="组合 1"/>
            <p:cNvGrpSpPr>
              <a:grpSpLocks/>
            </p:cNvGrpSpPr>
            <p:nvPr/>
          </p:nvGrpSpPr>
          <p:grpSpPr bwMode="auto">
            <a:xfrm>
              <a:off x="0" y="0"/>
              <a:ext cx="3588729" cy="1305205"/>
              <a:chOff x="0" y="0"/>
              <a:chExt cx="3588729" cy="1305205"/>
            </a:xfrm>
          </p:grpSpPr>
          <p:pic>
            <p:nvPicPr>
              <p:cNvPr id="48133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588729" cy="12481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8134" name="TextBox 10"/>
              <p:cNvSpPr txBox="1">
                <a:spLocks noChangeArrowheads="1"/>
              </p:cNvSpPr>
              <p:nvPr/>
            </p:nvSpPr>
            <p:spPr bwMode="auto">
              <a:xfrm>
                <a:off x="877900" y="905069"/>
                <a:ext cx="2355885" cy="400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—— </a:t>
                </a:r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面试技巧集萃</a:t>
                </a:r>
                <a:endParaRPr lang="zh-CN" altLang="en-US" sz="2000" b="1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8135" name="矩形 17"/>
              <p:cNvSpPr>
                <a:spLocks noChangeArrowheads="1"/>
              </p:cNvSpPr>
              <p:nvPr/>
            </p:nvSpPr>
            <p:spPr bwMode="auto">
              <a:xfrm>
                <a:off x="3256010" y="322331"/>
                <a:ext cx="71439" cy="925712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IKEA Sans" pitchFamily="2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136" name="TextBox 2"/>
            <p:cNvSpPr txBox="1">
              <a:spLocks noChangeArrowheads="1"/>
            </p:cNvSpPr>
            <p:nvPr/>
          </p:nvSpPr>
          <p:spPr bwMode="auto">
            <a:xfrm>
              <a:off x="3489376" y="173074"/>
              <a:ext cx="2492412" cy="101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00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谢谢！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739868" y="2165363"/>
            <a:ext cx="438694" cy="48271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85" y="2168014"/>
            <a:ext cx="6879093" cy="48303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292" tIns="0" rIns="132292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58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58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723" y="1603737"/>
            <a:ext cx="6844092" cy="5697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52" spc="14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35813" y="1600767"/>
            <a:ext cx="627431" cy="57276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9248" y="2881770"/>
            <a:ext cx="5075891" cy="12441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764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764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764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764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5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35063"/>
            <a:ext cx="3424238" cy="342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219" name="组合 4"/>
          <p:cNvGrpSpPr>
            <a:grpSpLocks/>
          </p:cNvGrpSpPr>
          <p:nvPr/>
        </p:nvGrpSpPr>
        <p:grpSpPr bwMode="auto">
          <a:xfrm>
            <a:off x="2220913" y="765175"/>
            <a:ext cx="3189287" cy="369888"/>
            <a:chOff x="0" y="0"/>
            <a:chExt cx="3188863" cy="368777"/>
          </a:xfrm>
        </p:grpSpPr>
        <p:sp>
          <p:nvSpPr>
            <p:cNvPr id="9220" name="TextBox 2"/>
            <p:cNvSpPr txBox="1">
              <a:spLocks noChangeArrowheads="1"/>
            </p:cNvSpPr>
            <p:nvPr/>
          </p:nvSpPr>
          <p:spPr bwMode="auto">
            <a:xfrm>
              <a:off x="234919" y="0"/>
              <a:ext cx="2953944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如何调整到最佳的面试状态</a:t>
              </a:r>
            </a:p>
          </p:txBody>
        </p:sp>
        <p:sp>
          <p:nvSpPr>
            <p:cNvPr id="9221" name="TextBox 3"/>
            <p:cNvSpPr txBox="1">
              <a:spLocks noChangeArrowheads="1"/>
            </p:cNvSpPr>
            <p:nvPr/>
          </p:nvSpPr>
          <p:spPr bwMode="auto">
            <a:xfrm>
              <a:off x="0" y="0"/>
              <a:ext cx="415870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IKEA Sans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·</a:t>
              </a:r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4065588" y="2295525"/>
            <a:ext cx="434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充分的自我认识和对面试过程的详尽了解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充分地了解面试的要求、题型、时间、地点、类型等等具体操作过程，做到心中有数；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同时又能正确地评价自己，既相信自己的能力，又实事求是，不好高鹜远，也不自轻自贱。</a:t>
            </a:r>
          </a:p>
        </p:txBody>
      </p:sp>
      <p:sp>
        <p:nvSpPr>
          <p:cNvPr id="9224" name="矩形 13"/>
          <p:cNvSpPr>
            <a:spLocks noChangeArrowheads="1"/>
          </p:cNvSpPr>
          <p:nvPr/>
        </p:nvSpPr>
        <p:spPr bwMode="auto">
          <a:xfrm>
            <a:off x="4010025" y="2384425"/>
            <a:ext cx="66675" cy="67786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225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4" b="11417"/>
          <a:stretch>
            <a:fillRect/>
          </a:stretch>
        </p:blipFill>
        <p:spPr bwMode="auto">
          <a:xfrm>
            <a:off x="958850" y="1320800"/>
            <a:ext cx="3182938" cy="344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4065588" y="2295525"/>
            <a:ext cx="1338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暴露冲击法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多去面试，多去锻炼，在成功几次或“碰壁”几次后，再面对面试的场景，你就坦然多了。</a:t>
            </a:r>
          </a:p>
        </p:txBody>
      </p:sp>
      <p:sp>
        <p:nvSpPr>
          <p:cNvPr id="10247" name="矩形 13"/>
          <p:cNvSpPr>
            <a:spLocks noChangeArrowheads="1"/>
          </p:cNvSpPr>
          <p:nvPr/>
        </p:nvSpPr>
        <p:spPr bwMode="auto">
          <a:xfrm>
            <a:off x="4010025" y="2384425"/>
            <a:ext cx="66675" cy="67786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349375"/>
            <a:ext cx="4246563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ea typeface="微软雅黑" panose="020B0503020204020204" pitchFamily="34" charset="-122"/>
              </a:rPr>
              <a:t>如何调整到最佳的面试状态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4076700" y="229552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做好充分的准备</a:t>
            </a:r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>
                <a:ea typeface="微软雅黑" panose="020B0503020204020204" pitchFamily="34" charset="-122"/>
              </a:rPr>
              <a:t>预计到自己临场可能会很紧张，应事先请有关的同事或家人充当主试人，进行模拟面试，找出可能存在的问题与不足，增强自己克服紧张的自信心。</a:t>
            </a:r>
          </a:p>
        </p:txBody>
      </p:sp>
      <p:sp>
        <p:nvSpPr>
          <p:cNvPr id="11271" name="矩形 13"/>
          <p:cNvSpPr>
            <a:spLocks noChangeArrowheads="1"/>
          </p:cNvSpPr>
          <p:nvPr/>
        </p:nvSpPr>
        <p:spPr bwMode="auto">
          <a:xfrm>
            <a:off x="4010025" y="2384425"/>
            <a:ext cx="66675" cy="67786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1272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ea typeface="微软雅黑" panose="020B0503020204020204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427163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293" name="矩形 5"/>
          <p:cNvSpPr>
            <a:spLocks noChangeArrowheads="1"/>
          </p:cNvSpPr>
          <p:nvPr/>
        </p:nvSpPr>
        <p:spPr bwMode="auto">
          <a:xfrm>
            <a:off x="5157788" y="2025650"/>
            <a:ext cx="1338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任身体放松</a:t>
            </a:r>
          </a:p>
        </p:txBody>
      </p:sp>
      <p:sp>
        <p:nvSpPr>
          <p:cNvPr id="12294" name="矩形 6"/>
          <p:cNvSpPr>
            <a:spLocks noChangeArrowheads="1"/>
          </p:cNvSpPr>
          <p:nvPr/>
        </p:nvSpPr>
        <p:spPr bwMode="auto">
          <a:xfrm>
            <a:off x="5202238" y="2363788"/>
            <a:ext cx="143986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散步解忧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开怀大笑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洗澡化忧</a:t>
            </a:r>
          </a:p>
        </p:txBody>
      </p:sp>
      <p:sp>
        <p:nvSpPr>
          <p:cNvPr id="12295" name="矩形 13"/>
          <p:cNvSpPr>
            <a:spLocks noChangeArrowheads="1"/>
          </p:cNvSpPr>
          <p:nvPr/>
        </p:nvSpPr>
        <p:spPr bwMode="auto">
          <a:xfrm>
            <a:off x="5089525" y="2114550"/>
            <a:ext cx="68263" cy="6762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2296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如何调整到最佳的面试状态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ea typeface="微软雅黑" panose="020B0503020204020204" pitchFamily="34" charset="-122"/>
              </a:rPr>
              <a:t>·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3784600" y="2295525"/>
            <a:ext cx="877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微软雅黑" panose="020B0503020204020204" pitchFamily="34" charset="-122"/>
              </a:rPr>
              <a:t>深呼吸</a:t>
            </a:r>
          </a:p>
        </p:txBody>
      </p:sp>
      <p:sp>
        <p:nvSpPr>
          <p:cNvPr id="13317" name="矩形 6"/>
          <p:cNvSpPr>
            <a:spLocks noChangeArrowheads="1"/>
          </p:cNvSpPr>
          <p:nvPr/>
        </p:nvSpPr>
        <p:spPr bwMode="auto">
          <a:xfrm>
            <a:off x="3829050" y="2633663"/>
            <a:ext cx="4905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吸气，尽可能地让自己的肺部充满空气，姿势随意。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双手轻轻置于肋骨的下部，缓缓抬头，同时暗示自己“我很放松”。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吸气要做到缓慢而自然，要用腹部的力量吸气，胸膛不要剧烈起伏。</a:t>
            </a:r>
            <a:endParaRPr lang="en-US" altLang="zh-CN" sz="1200"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lain"/>
            </a:pPr>
            <a:r>
              <a:rPr lang="zh-CN" altLang="en-US" sz="1200">
                <a:ea typeface="微软雅黑" panose="020B0503020204020204" pitchFamily="34" charset="-122"/>
              </a:rPr>
              <a:t>屏住呼吸，放松全身肌肉，再将空气均匀平缓地呼出。很多时候，只要一次深呼吸便可让人平静下来。</a:t>
            </a:r>
          </a:p>
        </p:txBody>
      </p:sp>
      <p:sp>
        <p:nvSpPr>
          <p:cNvPr id="13318" name="矩形 13"/>
          <p:cNvSpPr>
            <a:spLocks noChangeArrowheads="1"/>
          </p:cNvSpPr>
          <p:nvPr/>
        </p:nvSpPr>
        <p:spPr bwMode="auto">
          <a:xfrm>
            <a:off x="3716338" y="2384425"/>
            <a:ext cx="68262" cy="67786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433513"/>
            <a:ext cx="2716213" cy="297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IKEA Sans" pitchFamily="2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IKEA Sans"/>
        <a:ea typeface="华康俪金黑W8(P)"/>
        <a:cs typeface=""/>
      </a:majorFont>
      <a:minorFont>
        <a:latin typeface="IKEA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KEA Sans" pitchFamily="2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KEA Sans" pitchFamily="2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IKEA Sans"/>
        <a:ea typeface="华康俪金黑W8(P)"/>
        <a:cs typeface=""/>
      </a:majorFont>
      <a:minorFont>
        <a:latin typeface="IKEA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KEA Sans" pitchFamily="2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KEA Sans" pitchFamily="2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IKEA Sans"/>
        <a:ea typeface="华康俪金黑W8(P)"/>
        <a:cs typeface=""/>
      </a:majorFont>
      <a:minorFont>
        <a:latin typeface="IKEA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KEA Sans" pitchFamily="2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KEA Sans" pitchFamily="2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6052</Words>
  <Application>Microsoft Office PowerPoint</Application>
  <PresentationFormat>自定义</PresentationFormat>
  <Paragraphs>370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Hiragino Sans GB W6</vt:lpstr>
      <vt:lpstr>IKEA Sans</vt:lpstr>
      <vt:lpstr>Meiryo</vt:lpstr>
      <vt:lpstr>华康俪金黑W8(P)</vt:lpstr>
      <vt:lpstr>华文细黑</vt:lpstr>
      <vt:lpstr>宋体</vt:lpstr>
      <vt:lpstr>微软雅黑</vt:lpstr>
      <vt:lpstr>Arial</vt:lpstr>
      <vt:lpstr>Calibri</vt:lpstr>
      <vt:lpstr>Calibri Light</vt:lpstr>
      <vt:lpstr>Office 主题​​</vt:lpstr>
      <vt:lpstr>1_Office 主题​​</vt:lpstr>
      <vt:lpstr>2_Office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4</cp:revision>
  <dcterms:modified xsi:type="dcterms:W3CDTF">2018-05-27T05:20:35Z</dcterms:modified>
</cp:coreProperties>
</file>