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6" r:id="rId2"/>
    <p:sldId id="337" r:id="rId3"/>
    <p:sldId id="310" r:id="rId4"/>
    <p:sldId id="328" r:id="rId5"/>
    <p:sldId id="327" r:id="rId6"/>
    <p:sldId id="378" r:id="rId7"/>
    <p:sldId id="340" r:id="rId8"/>
    <p:sldId id="339" r:id="rId9"/>
    <p:sldId id="341" r:id="rId10"/>
    <p:sldId id="329" r:id="rId11"/>
    <p:sldId id="342" r:id="rId12"/>
    <p:sldId id="343" r:id="rId13"/>
    <p:sldId id="344" r:id="rId14"/>
    <p:sldId id="346" r:id="rId15"/>
    <p:sldId id="345" r:id="rId16"/>
    <p:sldId id="350" r:id="rId17"/>
    <p:sldId id="349" r:id="rId18"/>
    <p:sldId id="351" r:id="rId19"/>
    <p:sldId id="348" r:id="rId20"/>
    <p:sldId id="352" r:id="rId21"/>
    <p:sldId id="353" r:id="rId22"/>
    <p:sldId id="354" r:id="rId23"/>
    <p:sldId id="355" r:id="rId24"/>
    <p:sldId id="330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73" r:id="rId33"/>
    <p:sldId id="363" r:id="rId34"/>
    <p:sldId id="364" r:id="rId35"/>
    <p:sldId id="365" r:id="rId36"/>
    <p:sldId id="366" r:id="rId37"/>
    <p:sldId id="367" r:id="rId38"/>
    <p:sldId id="333" r:id="rId39"/>
    <p:sldId id="368" r:id="rId40"/>
    <p:sldId id="369" r:id="rId41"/>
    <p:sldId id="370" r:id="rId42"/>
    <p:sldId id="372" r:id="rId43"/>
    <p:sldId id="374" r:id="rId44"/>
    <p:sldId id="335" r:id="rId45"/>
    <p:sldId id="375" r:id="rId46"/>
    <p:sldId id="376" r:id="rId47"/>
    <p:sldId id="377" r:id="rId48"/>
    <p:sldId id="265" r:id="rId49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94FF"/>
    <a:srgbClr val="F4F4F4"/>
    <a:srgbClr val="FF8500"/>
    <a:srgbClr val="00B0F0"/>
    <a:srgbClr val="5F5E5C"/>
    <a:srgbClr val="0D0D0D"/>
    <a:srgbClr val="FFFFFF"/>
    <a:srgbClr val="8BAB00"/>
    <a:srgbClr val="0066FF"/>
    <a:srgbClr val="3C78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90" autoAdjust="0"/>
    <p:restoredTop sz="94660"/>
  </p:normalViewPr>
  <p:slideViewPr>
    <p:cSldViewPr>
      <p:cViewPr>
        <p:scale>
          <a:sx n="62" d="100"/>
          <a:sy n="62" d="100"/>
        </p:scale>
        <p:origin x="-720" y="-408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30"/>
    </p:cViewPr>
  </p:sorterViewPr>
  <p:notesViewPr>
    <p:cSldViewPr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416A5C-F571-4B9C-B4B0-5674D6089D34}" type="doc">
      <dgm:prSet loTypeId="urn:microsoft.com/office/officeart/2005/8/layout/cycle5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E11C71F0-3CE4-4013-AE7E-878BC262B35F}">
      <dgm:prSet phldrT="[文本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rgbClr val="3C78CE"/>
        </a:solidFill>
        <a:ln>
          <a:noFill/>
        </a:ln>
      </dgm:spPr>
      <dgm:t>
        <a:bodyPr/>
        <a:lstStyle/>
        <a:p>
          <a:r>
            <a:rPr lang="zh-CN" altLang="en-US" sz="2000" dirty="0">
              <a:latin typeface="微软雅黑" pitchFamily="34" charset="-122"/>
              <a:ea typeface="微软雅黑" pitchFamily="34" charset="-122"/>
            </a:rPr>
            <a:t>品牌诊断</a:t>
          </a:r>
        </a:p>
      </dgm:t>
    </dgm:pt>
    <dgm:pt modelId="{FD065B49-65F1-4CE7-8E6F-351E4E639ADB}" type="parTrans" cxnId="{3AF56BDD-C454-4C89-A123-B3BD9ECAE9A0}">
      <dgm:prSet/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AA940243-3F31-4704-971D-06556F1D5C34}" type="sibTrans" cxnId="{3AF56BDD-C454-4C89-A123-B3BD9ECAE9A0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A196000B-E30F-4E31-9DB3-1FC228F2A09F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00B0F0"/>
        </a:solidFill>
        <a:ln>
          <a:noFill/>
        </a:ln>
      </dgm:spPr>
      <dgm:t>
        <a:bodyPr/>
        <a:lstStyle/>
        <a:p>
          <a:r>
            <a:rPr lang="zh-CN" altLang="en-US" sz="2000" dirty="0">
              <a:latin typeface="微软雅黑" pitchFamily="34" charset="-122"/>
              <a:ea typeface="微软雅黑" pitchFamily="34" charset="-122"/>
            </a:rPr>
            <a:t>品牌定位</a:t>
          </a:r>
        </a:p>
      </dgm:t>
    </dgm:pt>
    <dgm:pt modelId="{43F682C6-BE3C-41F8-BA20-3CC8734E8BD4}" type="parTrans" cxnId="{08C4582B-BCB7-48A1-BCB3-4BF8FB3978CB}">
      <dgm:prSet/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6BA00057-3ECA-4D52-98A6-B41AA750C64A}" type="sibTrans" cxnId="{08C4582B-BCB7-48A1-BCB3-4BF8FB3978CB}">
      <dgm:prSet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8E9ABD57-FF04-48C1-908C-3F1644DFD743}">
      <dgm:prSet phldrT="[文本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8BAB00"/>
        </a:solidFill>
        <a:ln>
          <a:noFill/>
        </a:ln>
      </dgm:spPr>
      <dgm:t>
        <a:bodyPr/>
        <a:lstStyle/>
        <a:p>
          <a:r>
            <a:rPr lang="zh-CN" altLang="en-US" sz="2000" dirty="0">
              <a:latin typeface="微软雅黑" pitchFamily="34" charset="-122"/>
              <a:ea typeface="微软雅黑" pitchFamily="34" charset="-122"/>
            </a:rPr>
            <a:t>品牌战略选择</a:t>
          </a:r>
        </a:p>
      </dgm:t>
    </dgm:pt>
    <dgm:pt modelId="{86DB97CC-39D8-4D60-BBE0-DE7082AD8DBE}" type="parTrans" cxnId="{5B7DB95A-11A8-4598-BE10-282602AB1FCC}">
      <dgm:prSet/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607394EC-CD28-45D3-9814-AD65419CE3FF}" type="sibTrans" cxnId="{5B7DB95A-11A8-4598-BE10-282602AB1FCC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C362622A-5074-463A-8F2F-6ABE16C9DD22}">
      <dgm:prSet phldrT="[文本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000" dirty="0">
              <a:latin typeface="微软雅黑" pitchFamily="34" charset="-122"/>
              <a:ea typeface="微软雅黑" pitchFamily="34" charset="-122"/>
            </a:rPr>
            <a:t>品牌识别设计</a:t>
          </a:r>
        </a:p>
      </dgm:t>
    </dgm:pt>
    <dgm:pt modelId="{C594270A-1953-4ED5-B5C2-2F31CD883EDB}" type="parTrans" cxnId="{F121C75A-D1D3-496D-9EE7-F37AC3F2B276}">
      <dgm:prSet/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3269CB6C-A40F-4438-AF8C-63263F9E0928}" type="sibTrans" cxnId="{F121C75A-D1D3-496D-9EE7-F37AC3F2B276}">
      <dgm:prSet>
        <dgm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DBEE7E73-F440-4F14-ACC2-623FBAFE637A}">
      <dgm:prSet phldrT="[文本]" custT="1"/>
      <dgm:spPr>
        <a:solidFill>
          <a:srgbClr val="FF8500"/>
        </a:solidFill>
        <a:ln>
          <a:noFill/>
        </a:ln>
      </dgm:spPr>
      <dgm:t>
        <a:bodyPr/>
        <a:lstStyle/>
        <a:p>
          <a:r>
            <a:rPr lang="zh-CN" altLang="en-US" sz="2000" dirty="0">
              <a:latin typeface="微软雅黑" pitchFamily="34" charset="-122"/>
              <a:ea typeface="微软雅黑" pitchFamily="34" charset="-122"/>
            </a:rPr>
            <a:t>品牌传播推广</a:t>
          </a:r>
        </a:p>
      </dgm:t>
    </dgm:pt>
    <dgm:pt modelId="{31BEDD1A-4932-491A-9026-30BC7846F1CE}" type="parTrans" cxnId="{0F87596D-B777-490E-AE14-4FCD13CE4F0C}">
      <dgm:prSet/>
      <dgm:spPr/>
      <dgm:t>
        <a:bodyPr/>
        <a:lstStyle/>
        <a:p>
          <a:endParaRPr lang="zh-CN" altLang="en-US" sz="1300"/>
        </a:p>
      </dgm:t>
    </dgm:pt>
    <dgm:pt modelId="{1996E04F-27E0-4FF5-8DA1-06C7268047D3}" type="sibTrans" cxnId="{0F87596D-B777-490E-AE14-4FCD13CE4F0C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/>
        </a:p>
      </dgm:t>
    </dgm:pt>
    <dgm:pt modelId="{2F53F47F-0791-4628-B601-B07F8511BB1F}">
      <dgm:prSet phldrT="[文本]" custT="1"/>
      <dgm:spPr>
        <a:solidFill>
          <a:srgbClr val="FF0000"/>
        </a:solidFill>
        <a:ln>
          <a:noFill/>
        </a:ln>
      </dgm:spPr>
      <dgm:t>
        <a:bodyPr/>
        <a:lstStyle/>
        <a:p>
          <a:r>
            <a:rPr lang="zh-CN" altLang="en-US" sz="2000" dirty="0">
              <a:latin typeface="微软雅黑" pitchFamily="34" charset="-122"/>
              <a:ea typeface="微软雅黑" pitchFamily="34" charset="-122"/>
            </a:rPr>
            <a:t>品牌维护提升</a:t>
          </a:r>
        </a:p>
      </dgm:t>
    </dgm:pt>
    <dgm:pt modelId="{6CEDF2FF-FD9A-4A04-A305-B1D941A2CA4F}" type="parTrans" cxnId="{12940B21-6AE8-4DD3-9996-202D369016C0}">
      <dgm:prSet/>
      <dgm:spPr/>
      <dgm:t>
        <a:bodyPr/>
        <a:lstStyle/>
        <a:p>
          <a:endParaRPr lang="zh-CN" altLang="en-US" sz="1300"/>
        </a:p>
      </dgm:t>
    </dgm:pt>
    <dgm:pt modelId="{2DFE89D6-2F61-4FD2-A8D9-F656846A2C27}" type="sibTrans" cxnId="{12940B21-6AE8-4DD3-9996-202D369016C0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/>
        </a:p>
      </dgm:t>
    </dgm:pt>
    <dgm:pt modelId="{5BD8153D-BFCE-4D3E-B9E3-0C90FACD161F}" type="pres">
      <dgm:prSet presAssocID="{3C416A5C-F571-4B9C-B4B0-5674D6089D3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16A731-3857-4666-BCDD-D10A480E5CF5}" type="pres">
      <dgm:prSet presAssocID="{E11C71F0-3CE4-4013-AE7E-878BC262B35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818A84-A4FE-42CB-93B1-73D98B3A211B}" type="pres">
      <dgm:prSet presAssocID="{E11C71F0-3CE4-4013-AE7E-878BC262B35F}" presName="spNode" presStyleCnt="0"/>
      <dgm:spPr/>
    </dgm:pt>
    <dgm:pt modelId="{391633E2-D094-45D6-BA6F-B93E7E76C7FD}" type="pres">
      <dgm:prSet presAssocID="{AA940243-3F31-4704-971D-06556F1D5C34}" presName="sibTrans" presStyleLbl="sibTrans1D1" presStyleIdx="0" presStyleCnt="6"/>
      <dgm:spPr/>
      <dgm:t>
        <a:bodyPr/>
        <a:lstStyle/>
        <a:p>
          <a:endParaRPr lang="zh-CN" altLang="en-US"/>
        </a:p>
      </dgm:t>
    </dgm:pt>
    <dgm:pt modelId="{FB79EE92-703D-46CA-910D-77ED7620ACB4}" type="pres">
      <dgm:prSet presAssocID="{A196000B-E30F-4E31-9DB3-1FC228F2A09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8FB4D3-E42C-47E1-8FE1-A9CA9DF4D7A3}" type="pres">
      <dgm:prSet presAssocID="{A196000B-E30F-4E31-9DB3-1FC228F2A09F}" presName="spNode" presStyleCnt="0"/>
      <dgm:spPr/>
    </dgm:pt>
    <dgm:pt modelId="{DACD1982-DEEC-4106-8CCB-4D2416E20CF7}" type="pres">
      <dgm:prSet presAssocID="{6BA00057-3ECA-4D52-98A6-B41AA750C64A}" presName="sibTrans" presStyleLbl="sibTrans1D1" presStyleIdx="1" presStyleCnt="6"/>
      <dgm:spPr/>
      <dgm:t>
        <a:bodyPr/>
        <a:lstStyle/>
        <a:p>
          <a:endParaRPr lang="zh-CN" altLang="en-US"/>
        </a:p>
      </dgm:t>
    </dgm:pt>
    <dgm:pt modelId="{17A896A5-1EDD-4B99-AF31-AB18AA39984E}" type="pres">
      <dgm:prSet presAssocID="{8E9ABD57-FF04-48C1-908C-3F1644DFD743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267775-E6D1-41CE-AC5E-5D49DBBA42BA}" type="pres">
      <dgm:prSet presAssocID="{8E9ABD57-FF04-48C1-908C-3F1644DFD743}" presName="spNode" presStyleCnt="0"/>
      <dgm:spPr/>
    </dgm:pt>
    <dgm:pt modelId="{BFAC42FA-EDC9-4B71-B708-8CA0A8943018}" type="pres">
      <dgm:prSet presAssocID="{607394EC-CD28-45D3-9814-AD65419CE3FF}" presName="sibTrans" presStyleLbl="sibTrans1D1" presStyleIdx="2" presStyleCnt="6"/>
      <dgm:spPr/>
      <dgm:t>
        <a:bodyPr/>
        <a:lstStyle/>
        <a:p>
          <a:endParaRPr lang="zh-CN" altLang="en-US"/>
        </a:p>
      </dgm:t>
    </dgm:pt>
    <dgm:pt modelId="{504B3372-1E1E-4397-84AC-7CA915BDF727}" type="pres">
      <dgm:prSet presAssocID="{C362622A-5074-463A-8F2F-6ABE16C9DD2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70488B-E465-473F-812D-B2D235547224}" type="pres">
      <dgm:prSet presAssocID="{C362622A-5074-463A-8F2F-6ABE16C9DD22}" presName="spNode" presStyleCnt="0"/>
      <dgm:spPr/>
    </dgm:pt>
    <dgm:pt modelId="{395241AA-2B03-4311-B045-709AF46F3E60}" type="pres">
      <dgm:prSet presAssocID="{3269CB6C-A40F-4438-AF8C-63263F9E0928}" presName="sibTrans" presStyleLbl="sibTrans1D1" presStyleIdx="3" presStyleCnt="6"/>
      <dgm:spPr/>
      <dgm:t>
        <a:bodyPr/>
        <a:lstStyle/>
        <a:p>
          <a:endParaRPr lang="zh-CN" altLang="en-US"/>
        </a:p>
      </dgm:t>
    </dgm:pt>
    <dgm:pt modelId="{E65B49D6-E3FE-4CCE-AB5D-EAFA742E9BE0}" type="pres">
      <dgm:prSet presAssocID="{DBEE7E73-F440-4F14-ACC2-623FBAFE637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B60FF4-8BDF-4127-9A10-2F6523BC7983}" type="pres">
      <dgm:prSet presAssocID="{DBEE7E73-F440-4F14-ACC2-623FBAFE637A}" presName="spNode" presStyleCnt="0"/>
      <dgm:spPr/>
    </dgm:pt>
    <dgm:pt modelId="{47BC7839-666D-4A7A-8417-D5ECCC98FD70}" type="pres">
      <dgm:prSet presAssocID="{1996E04F-27E0-4FF5-8DA1-06C7268047D3}" presName="sibTrans" presStyleLbl="sibTrans1D1" presStyleIdx="4" presStyleCnt="6"/>
      <dgm:spPr/>
      <dgm:t>
        <a:bodyPr/>
        <a:lstStyle/>
        <a:p>
          <a:endParaRPr lang="zh-CN" altLang="en-US"/>
        </a:p>
      </dgm:t>
    </dgm:pt>
    <dgm:pt modelId="{F61F02A2-314B-4EBE-AAE3-A0AC9D5B9B8D}" type="pres">
      <dgm:prSet presAssocID="{2F53F47F-0791-4628-B601-B07F8511BB1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AB2E4C-E0EF-469E-98FE-CDB50C4A4736}" type="pres">
      <dgm:prSet presAssocID="{2F53F47F-0791-4628-B601-B07F8511BB1F}" presName="spNode" presStyleCnt="0"/>
      <dgm:spPr/>
    </dgm:pt>
    <dgm:pt modelId="{79BB8CAE-7C6D-41A2-BFE6-F311ED9C4DAA}" type="pres">
      <dgm:prSet presAssocID="{2DFE89D6-2F61-4FD2-A8D9-F656846A2C27}" presName="sibTrans" presStyleLbl="sibTrans1D1" presStyleIdx="5" presStyleCnt="6"/>
      <dgm:spPr/>
      <dgm:t>
        <a:bodyPr/>
        <a:lstStyle/>
        <a:p>
          <a:endParaRPr lang="zh-CN" altLang="en-US"/>
        </a:p>
      </dgm:t>
    </dgm:pt>
  </dgm:ptLst>
  <dgm:cxnLst>
    <dgm:cxn modelId="{860981B2-6ABB-4EA8-8485-9143247ADCAB}" type="presOf" srcId="{2F53F47F-0791-4628-B601-B07F8511BB1F}" destId="{F61F02A2-314B-4EBE-AAE3-A0AC9D5B9B8D}" srcOrd="0" destOrd="0" presId="urn:microsoft.com/office/officeart/2005/8/layout/cycle5"/>
    <dgm:cxn modelId="{1C87E13C-4060-4C68-8629-71FA1FBDB056}" type="presOf" srcId="{6BA00057-3ECA-4D52-98A6-B41AA750C64A}" destId="{DACD1982-DEEC-4106-8CCB-4D2416E20CF7}" srcOrd="0" destOrd="0" presId="urn:microsoft.com/office/officeart/2005/8/layout/cycle5"/>
    <dgm:cxn modelId="{359CBF3F-E70A-4A14-92D0-8C0F3B24E6F7}" type="presOf" srcId="{E11C71F0-3CE4-4013-AE7E-878BC262B35F}" destId="{6A16A731-3857-4666-BCDD-D10A480E5CF5}" srcOrd="0" destOrd="0" presId="urn:microsoft.com/office/officeart/2005/8/layout/cycle5"/>
    <dgm:cxn modelId="{82EC15A8-4932-46B6-9BC3-BB4EE4CAB4D2}" type="presOf" srcId="{C362622A-5074-463A-8F2F-6ABE16C9DD22}" destId="{504B3372-1E1E-4397-84AC-7CA915BDF727}" srcOrd="0" destOrd="0" presId="urn:microsoft.com/office/officeart/2005/8/layout/cycle5"/>
    <dgm:cxn modelId="{7C27D82D-98CF-4C22-A345-031DE09582BC}" type="presOf" srcId="{2DFE89D6-2F61-4FD2-A8D9-F656846A2C27}" destId="{79BB8CAE-7C6D-41A2-BFE6-F311ED9C4DAA}" srcOrd="0" destOrd="0" presId="urn:microsoft.com/office/officeart/2005/8/layout/cycle5"/>
    <dgm:cxn modelId="{01353179-DD92-45AB-A1DA-0F52F6AE2189}" type="presOf" srcId="{8E9ABD57-FF04-48C1-908C-3F1644DFD743}" destId="{17A896A5-1EDD-4B99-AF31-AB18AA39984E}" srcOrd="0" destOrd="0" presId="urn:microsoft.com/office/officeart/2005/8/layout/cycle5"/>
    <dgm:cxn modelId="{4CA6CD5E-3C92-49B0-BD37-728D46735821}" type="presOf" srcId="{A196000B-E30F-4E31-9DB3-1FC228F2A09F}" destId="{FB79EE92-703D-46CA-910D-77ED7620ACB4}" srcOrd="0" destOrd="0" presId="urn:microsoft.com/office/officeart/2005/8/layout/cycle5"/>
    <dgm:cxn modelId="{12940B21-6AE8-4DD3-9996-202D369016C0}" srcId="{3C416A5C-F571-4B9C-B4B0-5674D6089D34}" destId="{2F53F47F-0791-4628-B601-B07F8511BB1F}" srcOrd="5" destOrd="0" parTransId="{6CEDF2FF-FD9A-4A04-A305-B1D941A2CA4F}" sibTransId="{2DFE89D6-2F61-4FD2-A8D9-F656846A2C27}"/>
    <dgm:cxn modelId="{08C4582B-BCB7-48A1-BCB3-4BF8FB3978CB}" srcId="{3C416A5C-F571-4B9C-B4B0-5674D6089D34}" destId="{A196000B-E30F-4E31-9DB3-1FC228F2A09F}" srcOrd="1" destOrd="0" parTransId="{43F682C6-BE3C-41F8-BA20-3CC8734E8BD4}" sibTransId="{6BA00057-3ECA-4D52-98A6-B41AA750C64A}"/>
    <dgm:cxn modelId="{97CA4AAA-9DA9-4014-B933-FA57D44B772C}" type="presOf" srcId="{3C416A5C-F571-4B9C-B4B0-5674D6089D34}" destId="{5BD8153D-BFCE-4D3E-B9E3-0C90FACD161F}" srcOrd="0" destOrd="0" presId="urn:microsoft.com/office/officeart/2005/8/layout/cycle5"/>
    <dgm:cxn modelId="{BD72ED39-140A-45A1-AC80-B2F1C1B58579}" type="presOf" srcId="{DBEE7E73-F440-4F14-ACC2-623FBAFE637A}" destId="{E65B49D6-E3FE-4CCE-AB5D-EAFA742E9BE0}" srcOrd="0" destOrd="0" presId="urn:microsoft.com/office/officeart/2005/8/layout/cycle5"/>
    <dgm:cxn modelId="{F121C75A-D1D3-496D-9EE7-F37AC3F2B276}" srcId="{3C416A5C-F571-4B9C-B4B0-5674D6089D34}" destId="{C362622A-5074-463A-8F2F-6ABE16C9DD22}" srcOrd="3" destOrd="0" parTransId="{C594270A-1953-4ED5-B5C2-2F31CD883EDB}" sibTransId="{3269CB6C-A40F-4438-AF8C-63263F9E0928}"/>
    <dgm:cxn modelId="{EA9BA788-4A5D-4797-B846-1C0D00363E43}" type="presOf" srcId="{3269CB6C-A40F-4438-AF8C-63263F9E0928}" destId="{395241AA-2B03-4311-B045-709AF46F3E60}" srcOrd="0" destOrd="0" presId="urn:microsoft.com/office/officeart/2005/8/layout/cycle5"/>
    <dgm:cxn modelId="{C0BC77B0-35BE-4EB5-A32B-5FA9431E7897}" type="presOf" srcId="{607394EC-CD28-45D3-9814-AD65419CE3FF}" destId="{BFAC42FA-EDC9-4B71-B708-8CA0A8943018}" srcOrd="0" destOrd="0" presId="urn:microsoft.com/office/officeart/2005/8/layout/cycle5"/>
    <dgm:cxn modelId="{5B7DB95A-11A8-4598-BE10-282602AB1FCC}" srcId="{3C416A5C-F571-4B9C-B4B0-5674D6089D34}" destId="{8E9ABD57-FF04-48C1-908C-3F1644DFD743}" srcOrd="2" destOrd="0" parTransId="{86DB97CC-39D8-4D60-BBE0-DE7082AD8DBE}" sibTransId="{607394EC-CD28-45D3-9814-AD65419CE3FF}"/>
    <dgm:cxn modelId="{3AF56BDD-C454-4C89-A123-B3BD9ECAE9A0}" srcId="{3C416A5C-F571-4B9C-B4B0-5674D6089D34}" destId="{E11C71F0-3CE4-4013-AE7E-878BC262B35F}" srcOrd="0" destOrd="0" parTransId="{FD065B49-65F1-4CE7-8E6F-351E4E639ADB}" sibTransId="{AA940243-3F31-4704-971D-06556F1D5C34}"/>
    <dgm:cxn modelId="{36D677FE-FB1B-4A61-BDF4-EAD93D306F27}" type="presOf" srcId="{AA940243-3F31-4704-971D-06556F1D5C34}" destId="{391633E2-D094-45D6-BA6F-B93E7E76C7FD}" srcOrd="0" destOrd="0" presId="urn:microsoft.com/office/officeart/2005/8/layout/cycle5"/>
    <dgm:cxn modelId="{F484438F-0FDD-4BCF-9ECA-DB1A2D920F3C}" type="presOf" srcId="{1996E04F-27E0-4FF5-8DA1-06C7268047D3}" destId="{47BC7839-666D-4A7A-8417-D5ECCC98FD70}" srcOrd="0" destOrd="0" presId="urn:microsoft.com/office/officeart/2005/8/layout/cycle5"/>
    <dgm:cxn modelId="{0F87596D-B777-490E-AE14-4FCD13CE4F0C}" srcId="{3C416A5C-F571-4B9C-B4B0-5674D6089D34}" destId="{DBEE7E73-F440-4F14-ACC2-623FBAFE637A}" srcOrd="4" destOrd="0" parTransId="{31BEDD1A-4932-491A-9026-30BC7846F1CE}" sibTransId="{1996E04F-27E0-4FF5-8DA1-06C7268047D3}"/>
    <dgm:cxn modelId="{D9F3EDE7-23EF-4AE0-8A0C-5C08DE48B5FE}" type="presParOf" srcId="{5BD8153D-BFCE-4D3E-B9E3-0C90FACD161F}" destId="{6A16A731-3857-4666-BCDD-D10A480E5CF5}" srcOrd="0" destOrd="0" presId="urn:microsoft.com/office/officeart/2005/8/layout/cycle5"/>
    <dgm:cxn modelId="{9E818A5A-F3FB-452A-95E3-50FFEDCA66D5}" type="presParOf" srcId="{5BD8153D-BFCE-4D3E-B9E3-0C90FACD161F}" destId="{8F818A84-A4FE-42CB-93B1-73D98B3A211B}" srcOrd="1" destOrd="0" presId="urn:microsoft.com/office/officeart/2005/8/layout/cycle5"/>
    <dgm:cxn modelId="{2C9CAE91-C14E-4038-9461-37548C14D14A}" type="presParOf" srcId="{5BD8153D-BFCE-4D3E-B9E3-0C90FACD161F}" destId="{391633E2-D094-45D6-BA6F-B93E7E76C7FD}" srcOrd="2" destOrd="0" presId="urn:microsoft.com/office/officeart/2005/8/layout/cycle5"/>
    <dgm:cxn modelId="{DAD16E08-81CA-4EE3-9151-91182AC92645}" type="presParOf" srcId="{5BD8153D-BFCE-4D3E-B9E3-0C90FACD161F}" destId="{FB79EE92-703D-46CA-910D-77ED7620ACB4}" srcOrd="3" destOrd="0" presId="urn:microsoft.com/office/officeart/2005/8/layout/cycle5"/>
    <dgm:cxn modelId="{E4601EE5-BA95-4A34-BF0C-4D321DEFA843}" type="presParOf" srcId="{5BD8153D-BFCE-4D3E-B9E3-0C90FACD161F}" destId="{6A8FB4D3-E42C-47E1-8FE1-A9CA9DF4D7A3}" srcOrd="4" destOrd="0" presId="urn:microsoft.com/office/officeart/2005/8/layout/cycle5"/>
    <dgm:cxn modelId="{BB94C2BA-EAB0-4BFA-B304-8A71FFA99900}" type="presParOf" srcId="{5BD8153D-BFCE-4D3E-B9E3-0C90FACD161F}" destId="{DACD1982-DEEC-4106-8CCB-4D2416E20CF7}" srcOrd="5" destOrd="0" presId="urn:microsoft.com/office/officeart/2005/8/layout/cycle5"/>
    <dgm:cxn modelId="{F17D6304-A036-4F6A-AC86-D0A85052DF96}" type="presParOf" srcId="{5BD8153D-BFCE-4D3E-B9E3-0C90FACD161F}" destId="{17A896A5-1EDD-4B99-AF31-AB18AA39984E}" srcOrd="6" destOrd="0" presId="urn:microsoft.com/office/officeart/2005/8/layout/cycle5"/>
    <dgm:cxn modelId="{1A6CDF31-C3C8-49C2-9CB2-EAA0F4CC1BDF}" type="presParOf" srcId="{5BD8153D-BFCE-4D3E-B9E3-0C90FACD161F}" destId="{76267775-E6D1-41CE-AC5E-5D49DBBA42BA}" srcOrd="7" destOrd="0" presId="urn:microsoft.com/office/officeart/2005/8/layout/cycle5"/>
    <dgm:cxn modelId="{375E3D02-9A9A-45E5-B7CB-68DAB194A337}" type="presParOf" srcId="{5BD8153D-BFCE-4D3E-B9E3-0C90FACD161F}" destId="{BFAC42FA-EDC9-4B71-B708-8CA0A8943018}" srcOrd="8" destOrd="0" presId="urn:microsoft.com/office/officeart/2005/8/layout/cycle5"/>
    <dgm:cxn modelId="{4D8F2C2E-303A-4E18-832B-E4338B680783}" type="presParOf" srcId="{5BD8153D-BFCE-4D3E-B9E3-0C90FACD161F}" destId="{504B3372-1E1E-4397-84AC-7CA915BDF727}" srcOrd="9" destOrd="0" presId="urn:microsoft.com/office/officeart/2005/8/layout/cycle5"/>
    <dgm:cxn modelId="{E6ADF946-BEEE-4D91-B6D3-E0E22FFA9445}" type="presParOf" srcId="{5BD8153D-BFCE-4D3E-B9E3-0C90FACD161F}" destId="{A470488B-E465-473F-812D-B2D235547224}" srcOrd="10" destOrd="0" presId="urn:microsoft.com/office/officeart/2005/8/layout/cycle5"/>
    <dgm:cxn modelId="{3084D654-2B4D-42C7-8970-4713B5EDC21B}" type="presParOf" srcId="{5BD8153D-BFCE-4D3E-B9E3-0C90FACD161F}" destId="{395241AA-2B03-4311-B045-709AF46F3E60}" srcOrd="11" destOrd="0" presId="urn:microsoft.com/office/officeart/2005/8/layout/cycle5"/>
    <dgm:cxn modelId="{5E106250-8F5C-47AC-8021-DAEB83E69E81}" type="presParOf" srcId="{5BD8153D-BFCE-4D3E-B9E3-0C90FACD161F}" destId="{E65B49D6-E3FE-4CCE-AB5D-EAFA742E9BE0}" srcOrd="12" destOrd="0" presId="urn:microsoft.com/office/officeart/2005/8/layout/cycle5"/>
    <dgm:cxn modelId="{2CAF3FDC-445E-4C62-B858-83B1028DEFE8}" type="presParOf" srcId="{5BD8153D-BFCE-4D3E-B9E3-0C90FACD161F}" destId="{6FB60FF4-8BDF-4127-9A10-2F6523BC7983}" srcOrd="13" destOrd="0" presId="urn:microsoft.com/office/officeart/2005/8/layout/cycle5"/>
    <dgm:cxn modelId="{7CFD410D-D023-4F25-9620-9851BB5C1F1E}" type="presParOf" srcId="{5BD8153D-BFCE-4D3E-B9E3-0C90FACD161F}" destId="{47BC7839-666D-4A7A-8417-D5ECCC98FD70}" srcOrd="14" destOrd="0" presId="urn:microsoft.com/office/officeart/2005/8/layout/cycle5"/>
    <dgm:cxn modelId="{20BFC326-EABC-4965-A656-A8FB74184B8B}" type="presParOf" srcId="{5BD8153D-BFCE-4D3E-B9E3-0C90FACD161F}" destId="{F61F02A2-314B-4EBE-AAE3-A0AC9D5B9B8D}" srcOrd="15" destOrd="0" presId="urn:microsoft.com/office/officeart/2005/8/layout/cycle5"/>
    <dgm:cxn modelId="{95B91D84-03B6-4D15-9AF2-6C3061F699F7}" type="presParOf" srcId="{5BD8153D-BFCE-4D3E-B9E3-0C90FACD161F}" destId="{1FAB2E4C-E0EF-469E-98FE-CDB50C4A4736}" srcOrd="16" destOrd="0" presId="urn:microsoft.com/office/officeart/2005/8/layout/cycle5"/>
    <dgm:cxn modelId="{22057735-3E2E-44EE-A23F-4667095E0946}" type="presParOf" srcId="{5BD8153D-BFCE-4D3E-B9E3-0C90FACD161F}" destId="{79BB8CAE-7C6D-41A2-BFE6-F311ED9C4DAA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16A731-3857-4666-BCDD-D10A480E5CF5}">
      <dsp:nvSpPr>
        <dsp:cNvPr id="0" name=""/>
        <dsp:cNvSpPr/>
      </dsp:nvSpPr>
      <dsp:spPr>
        <a:xfrm>
          <a:off x="2272119" y="889"/>
          <a:ext cx="1144392" cy="743855"/>
        </a:xfrm>
        <a:prstGeom prst="roundRect">
          <a:avLst/>
        </a:prstGeom>
        <a:solidFill>
          <a:srgbClr val="3C78CE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itchFamily="34" charset="-122"/>
              <a:ea typeface="微软雅黑" pitchFamily="34" charset="-122"/>
            </a:rPr>
            <a:t>品牌诊断</a:t>
          </a:r>
        </a:p>
      </dsp:txBody>
      <dsp:txXfrm>
        <a:off x="2308431" y="37201"/>
        <a:ext cx="1071768" cy="671231"/>
      </dsp:txXfrm>
    </dsp:sp>
    <dsp:sp modelId="{391633E2-D094-45D6-BA6F-B93E7E76C7FD}">
      <dsp:nvSpPr>
        <dsp:cNvPr id="0" name=""/>
        <dsp:cNvSpPr/>
      </dsp:nvSpPr>
      <dsp:spPr>
        <a:xfrm>
          <a:off x="1092896" y="372817"/>
          <a:ext cx="3502837" cy="3502837"/>
        </a:xfrm>
        <a:custGeom>
          <a:avLst/>
          <a:gdLst/>
          <a:ahLst/>
          <a:cxnLst/>
          <a:rect l="0" t="0" r="0" b="0"/>
          <a:pathLst>
            <a:path>
              <a:moveTo>
                <a:pt x="2467348" y="153009"/>
              </a:moveTo>
              <a:arcTo wR="1751418" hR="1751418" stAng="17647660" swAng="923187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dsp:style>
    </dsp:sp>
    <dsp:sp modelId="{FB79EE92-703D-46CA-910D-77ED7620ACB4}">
      <dsp:nvSpPr>
        <dsp:cNvPr id="0" name=""/>
        <dsp:cNvSpPr/>
      </dsp:nvSpPr>
      <dsp:spPr>
        <a:xfrm>
          <a:off x="3788892" y="876599"/>
          <a:ext cx="1144392" cy="743855"/>
        </a:xfrm>
        <a:prstGeom prst="roundRect">
          <a:avLst/>
        </a:prstGeom>
        <a:solidFill>
          <a:srgbClr val="00B0F0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itchFamily="34" charset="-122"/>
              <a:ea typeface="微软雅黑" pitchFamily="34" charset="-122"/>
            </a:rPr>
            <a:t>品牌定位</a:t>
          </a:r>
        </a:p>
      </dsp:txBody>
      <dsp:txXfrm>
        <a:off x="3825204" y="912911"/>
        <a:ext cx="1071768" cy="671231"/>
      </dsp:txXfrm>
    </dsp:sp>
    <dsp:sp modelId="{DACD1982-DEEC-4106-8CCB-4D2416E20CF7}">
      <dsp:nvSpPr>
        <dsp:cNvPr id="0" name=""/>
        <dsp:cNvSpPr/>
      </dsp:nvSpPr>
      <dsp:spPr>
        <a:xfrm>
          <a:off x="1092896" y="372817"/>
          <a:ext cx="3502837" cy="3502837"/>
        </a:xfrm>
        <a:custGeom>
          <a:avLst/>
          <a:gdLst/>
          <a:ahLst/>
          <a:cxnLst/>
          <a:rect l="0" t="0" r="0" b="0"/>
          <a:pathLst>
            <a:path>
              <a:moveTo>
                <a:pt x="3475564" y="1443538"/>
              </a:moveTo>
              <a:arcTo wR="1751418" hR="1751418" stAng="20992526" swAng="1214949"/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</dsp:sp>
    <dsp:sp modelId="{17A896A5-1EDD-4B99-AF31-AB18AA39984E}">
      <dsp:nvSpPr>
        <dsp:cNvPr id="0" name=""/>
        <dsp:cNvSpPr/>
      </dsp:nvSpPr>
      <dsp:spPr>
        <a:xfrm>
          <a:off x="3788892" y="2628017"/>
          <a:ext cx="1144392" cy="743855"/>
        </a:xfrm>
        <a:prstGeom prst="roundRect">
          <a:avLst/>
        </a:prstGeom>
        <a:solidFill>
          <a:srgbClr val="8BAB00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itchFamily="34" charset="-122"/>
              <a:ea typeface="微软雅黑" pitchFamily="34" charset="-122"/>
            </a:rPr>
            <a:t>品牌战略选择</a:t>
          </a:r>
        </a:p>
      </dsp:txBody>
      <dsp:txXfrm>
        <a:off x="3825204" y="2664329"/>
        <a:ext cx="1071768" cy="671231"/>
      </dsp:txXfrm>
    </dsp:sp>
    <dsp:sp modelId="{BFAC42FA-EDC9-4B71-B708-8CA0A8943018}">
      <dsp:nvSpPr>
        <dsp:cNvPr id="0" name=""/>
        <dsp:cNvSpPr/>
      </dsp:nvSpPr>
      <dsp:spPr>
        <a:xfrm>
          <a:off x="1092896" y="372817"/>
          <a:ext cx="3502837" cy="3502837"/>
        </a:xfrm>
        <a:custGeom>
          <a:avLst/>
          <a:gdLst/>
          <a:ahLst/>
          <a:cxnLst/>
          <a:rect l="0" t="0" r="0" b="0"/>
          <a:pathLst>
            <a:path>
              <a:moveTo>
                <a:pt x="2865790" y="3102582"/>
              </a:moveTo>
              <a:arcTo wR="1751418" hR="1751418" stAng="3029153" swAng="923187"/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</dsp:sp>
    <dsp:sp modelId="{504B3372-1E1E-4397-84AC-7CA915BDF727}">
      <dsp:nvSpPr>
        <dsp:cNvPr id="0" name=""/>
        <dsp:cNvSpPr/>
      </dsp:nvSpPr>
      <dsp:spPr>
        <a:xfrm>
          <a:off x="2272119" y="3503727"/>
          <a:ext cx="1144392" cy="743855"/>
        </a:xfrm>
        <a:prstGeom prst="round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itchFamily="34" charset="-122"/>
              <a:ea typeface="微软雅黑" pitchFamily="34" charset="-122"/>
            </a:rPr>
            <a:t>品牌识别设计</a:t>
          </a:r>
        </a:p>
      </dsp:txBody>
      <dsp:txXfrm>
        <a:off x="2308431" y="3540039"/>
        <a:ext cx="1071768" cy="671231"/>
      </dsp:txXfrm>
    </dsp:sp>
    <dsp:sp modelId="{395241AA-2B03-4311-B045-709AF46F3E60}">
      <dsp:nvSpPr>
        <dsp:cNvPr id="0" name=""/>
        <dsp:cNvSpPr/>
      </dsp:nvSpPr>
      <dsp:spPr>
        <a:xfrm>
          <a:off x="1092896" y="372817"/>
          <a:ext cx="3502837" cy="3502837"/>
        </a:xfrm>
        <a:custGeom>
          <a:avLst/>
          <a:gdLst/>
          <a:ahLst/>
          <a:cxnLst/>
          <a:rect l="0" t="0" r="0" b="0"/>
          <a:pathLst>
            <a:path>
              <a:moveTo>
                <a:pt x="1035489" y="3349828"/>
              </a:moveTo>
              <a:arcTo wR="1751418" hR="1751418" stAng="6847660" swAng="923187"/>
            </a:path>
          </a:pathLst>
        </a:custGeom>
        <a:noFill/>
        <a:ln w="38100" cap="flat" cmpd="sng" algn="ctr">
          <a:solidFill>
            <a:schemeClr val="accent4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4"/>
        </a:lnRef>
        <a:fillRef idx="0">
          <a:schemeClr val="accent4"/>
        </a:fillRef>
        <a:effectRef idx="2">
          <a:schemeClr val="accent4"/>
        </a:effectRef>
        <a:fontRef idx="minor">
          <a:schemeClr val="tx1"/>
        </a:fontRef>
      </dsp:style>
    </dsp:sp>
    <dsp:sp modelId="{E65B49D6-E3FE-4CCE-AB5D-EAFA742E9BE0}">
      <dsp:nvSpPr>
        <dsp:cNvPr id="0" name=""/>
        <dsp:cNvSpPr/>
      </dsp:nvSpPr>
      <dsp:spPr>
        <a:xfrm>
          <a:off x="755346" y="2628017"/>
          <a:ext cx="1144392" cy="743855"/>
        </a:xfrm>
        <a:prstGeom prst="roundRect">
          <a:avLst/>
        </a:prstGeom>
        <a:solidFill>
          <a:srgbClr val="FF85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itchFamily="34" charset="-122"/>
              <a:ea typeface="微软雅黑" pitchFamily="34" charset="-122"/>
            </a:rPr>
            <a:t>品牌传播推广</a:t>
          </a:r>
        </a:p>
      </dsp:txBody>
      <dsp:txXfrm>
        <a:off x="791658" y="2664329"/>
        <a:ext cx="1071768" cy="671231"/>
      </dsp:txXfrm>
    </dsp:sp>
    <dsp:sp modelId="{47BC7839-666D-4A7A-8417-D5ECCC98FD70}">
      <dsp:nvSpPr>
        <dsp:cNvPr id="0" name=""/>
        <dsp:cNvSpPr/>
      </dsp:nvSpPr>
      <dsp:spPr>
        <a:xfrm>
          <a:off x="1092896" y="372817"/>
          <a:ext cx="3502837" cy="3502837"/>
        </a:xfrm>
        <a:custGeom>
          <a:avLst/>
          <a:gdLst/>
          <a:ahLst/>
          <a:cxnLst/>
          <a:rect l="0" t="0" r="0" b="0"/>
          <a:pathLst>
            <a:path>
              <a:moveTo>
                <a:pt x="27273" y="2059298"/>
              </a:moveTo>
              <a:arcTo wR="1751418" hR="1751418" stAng="10192526" swAng="1214949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F61F02A2-314B-4EBE-AAE3-A0AC9D5B9B8D}">
      <dsp:nvSpPr>
        <dsp:cNvPr id="0" name=""/>
        <dsp:cNvSpPr/>
      </dsp:nvSpPr>
      <dsp:spPr>
        <a:xfrm>
          <a:off x="755346" y="876599"/>
          <a:ext cx="1144392" cy="743855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itchFamily="34" charset="-122"/>
              <a:ea typeface="微软雅黑" pitchFamily="34" charset="-122"/>
            </a:rPr>
            <a:t>品牌维护提升</a:t>
          </a:r>
        </a:p>
      </dsp:txBody>
      <dsp:txXfrm>
        <a:off x="791658" y="912911"/>
        <a:ext cx="1071768" cy="671231"/>
      </dsp:txXfrm>
    </dsp:sp>
    <dsp:sp modelId="{79BB8CAE-7C6D-41A2-BFE6-F311ED9C4DAA}">
      <dsp:nvSpPr>
        <dsp:cNvPr id="0" name=""/>
        <dsp:cNvSpPr/>
      </dsp:nvSpPr>
      <dsp:spPr>
        <a:xfrm>
          <a:off x="1092896" y="372817"/>
          <a:ext cx="3502837" cy="3502837"/>
        </a:xfrm>
        <a:custGeom>
          <a:avLst/>
          <a:gdLst/>
          <a:ahLst/>
          <a:cxnLst/>
          <a:rect l="0" t="0" r="0" b="0"/>
          <a:pathLst>
            <a:path>
              <a:moveTo>
                <a:pt x="637046" y="400255"/>
              </a:moveTo>
              <a:arcTo wR="1751418" hR="1751418" stAng="13829153" swAng="923187"/>
            </a:path>
          </a:pathLst>
        </a:custGeom>
        <a:noFill/>
        <a:ln w="38100" cap="flat" cmpd="sng" algn="ctr">
          <a:solidFill>
            <a:schemeClr val="accent2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F3725-0D92-49D9-88BD-0A725DCC5ECA}" type="datetimeFigureOut">
              <a:rPr lang="zh-CN" altLang="en-US" smtClean="0"/>
              <a:pPr/>
              <a:t>2013-10-17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BA8C6-1B8B-494C-881B-33C94A7D20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963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34892-2594-4348-9B59-391C3F1BE7C4}" type="datetimeFigureOut">
              <a:rPr lang="zh-CN" altLang="en-US" smtClean="0"/>
              <a:pPr/>
              <a:t>2013-10-17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031C7-A97A-4B3D-B11F-B8701A7D07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224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yefulpresentations.co.uk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994719" y="0"/>
            <a:ext cx="2736304" cy="6858000"/>
          </a:xfrm>
          <a:prstGeom prst="rect">
            <a:avLst/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418655" y="1484784"/>
            <a:ext cx="3888432" cy="388843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4370983" y="2420888"/>
            <a:ext cx="374441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6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85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Arial Unicode MS" pitchFamily="34" charset="-122"/>
              </a:rPr>
              <a:t>PPT</a:t>
            </a:r>
            <a:endParaRPr lang="zh-CN" altLang="en-US" sz="14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4D94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Tahoma" panose="020B060403050404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2871" y="2781168"/>
            <a:ext cx="2160000" cy="2160000"/>
          </a:xfrm>
          <a:prstGeom prst="rect">
            <a:avLst/>
          </a:prstGeom>
        </p:spPr>
      </p:pic>
      <p:sp>
        <p:nvSpPr>
          <p:cNvPr id="19" name="矩形 18"/>
          <p:cNvSpPr/>
          <p:nvPr userDrawn="1"/>
        </p:nvSpPr>
        <p:spPr>
          <a:xfrm>
            <a:off x="7955060" y="3948080"/>
            <a:ext cx="3031513" cy="3879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布衣公子 作品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/ @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eliss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7839600" y="2944134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4D94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Tahoma" panose="020B0604030504040204" pitchFamily="34" charset="0"/>
              </a:rPr>
              <a:t>技能概要</a:t>
            </a:r>
            <a:endParaRPr lang="zh-CN" altLang="en-US" sz="6000" dirty="0"/>
          </a:p>
        </p:txBody>
      </p:sp>
      <p:sp>
        <p:nvSpPr>
          <p:cNvPr id="21" name="矩形 20"/>
          <p:cNvSpPr/>
          <p:nvPr userDrawn="1"/>
        </p:nvSpPr>
        <p:spPr>
          <a:xfrm>
            <a:off x="1742691" y="1961798"/>
            <a:ext cx="3240360" cy="348342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anchor="ctr">
            <a:prstTxWarp prst="textArchUp">
              <a:avLst>
                <a:gd name="adj" fmla="val 12323912"/>
              </a:avLst>
            </a:prstTxWarp>
          </a:bodyPr>
          <a:lstStyle/>
          <a:p>
            <a:pPr lvl="0" algn="ctr">
              <a:defRPr/>
            </a:pPr>
            <a:r>
              <a:rPr lang="en-US" altLang="zh-CN" sz="2800" kern="0" dirty="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kern="0" dirty="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技能分享系列一</a:t>
            </a:r>
          </a:p>
        </p:txBody>
      </p:sp>
    </p:spTree>
    <p:extLst>
      <p:ext uri="{BB962C8B-B14F-4D97-AF65-F5344CB8AC3E}">
        <p14:creationId xmlns:p14="http://schemas.microsoft.com/office/powerpoint/2010/main" val="422380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9" grpId="0" animBg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9" grpId="0" animBg="1"/>
          <p:bldP spid="20" grpId="0"/>
        </p:bldLst>
      </p:timing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638"/>
            <a:ext cx="1097851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201"/>
            <a:ext cx="10978515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2013-10-17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 104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994719" y="0"/>
            <a:ext cx="2736304" cy="6858000"/>
          </a:xfrm>
          <a:prstGeom prst="rect">
            <a:avLst/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418655" y="1484784"/>
            <a:ext cx="3888432" cy="388843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742691" y="1961798"/>
            <a:ext cx="3240360" cy="348342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anchor="ctr">
            <a:prstTxWarp prst="textArchUp">
              <a:avLst>
                <a:gd name="adj" fmla="val 12323912"/>
              </a:avLst>
            </a:prstTxWarp>
          </a:bodyPr>
          <a:lstStyle/>
          <a:p>
            <a:pPr lvl="0" algn="ctr">
              <a:defRPr/>
            </a:pPr>
            <a:r>
              <a:rPr lang="zh-CN" altLang="en-US" sz="2800" kern="0" dirty="0" smtClean="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谢谢收看，请多指点！</a:t>
            </a:r>
            <a:endParaRPr lang="zh-CN" altLang="en-US" sz="2800" kern="0" dirty="0">
              <a:solidFill>
                <a:srgbClr val="7D7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8306" y="3055383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6363231" y="3077766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13" name="TextBox 10"/>
          <p:cNvSpPr>
            <a:spLocks noChangeArrowheads="1"/>
          </p:cNvSpPr>
          <p:nvPr userDrawn="1"/>
        </p:nvSpPr>
        <p:spPr bwMode="auto">
          <a:xfrm>
            <a:off x="6363231" y="4158347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14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8306" y="4180209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8682" y="3068960"/>
            <a:ext cx="1668378" cy="1855771"/>
          </a:xfrm>
          <a:prstGeom prst="rect">
            <a:avLst/>
          </a:prstGeom>
          <a:noFill/>
          <a:ln w="1270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8306" y="3613864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6363231" y="3618056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椭圆 1"/>
          <p:cNvSpPr/>
          <p:nvPr userDrawn="1"/>
        </p:nvSpPr>
        <p:spPr>
          <a:xfrm>
            <a:off x="2174739" y="4869159"/>
            <a:ext cx="2376263" cy="43204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>
              <a:schemeClr val="accent1">
                <a:alpha val="28000"/>
              </a:schemeClr>
            </a:glow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63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3"/>
          <p:cNvSpPr/>
          <p:nvPr userDrawn="1"/>
        </p:nvSpPr>
        <p:spPr bwMode="auto">
          <a:xfrm rot="16200000">
            <a:off x="-233403" y="695952"/>
            <a:ext cx="856800" cy="389993"/>
          </a:xfrm>
          <a:custGeom>
            <a:avLst/>
            <a:gdLst/>
            <a:ahLst/>
            <a:cxnLst/>
            <a:rect l="l" t="t" r="r" b="b"/>
            <a:pathLst>
              <a:path w="1512168" h="411499">
                <a:moveTo>
                  <a:pt x="0" y="0"/>
                </a:moveTo>
                <a:lnTo>
                  <a:pt x="1512168" y="0"/>
                </a:lnTo>
                <a:lnTo>
                  <a:pt x="1512168" y="111467"/>
                </a:lnTo>
                <a:lnTo>
                  <a:pt x="1512168" y="260647"/>
                </a:lnTo>
                <a:lnTo>
                  <a:pt x="1512168" y="351491"/>
                </a:lnTo>
                <a:cubicBezTo>
                  <a:pt x="1512168" y="384633"/>
                  <a:pt x="1485302" y="411499"/>
                  <a:pt x="1452160" y="411499"/>
                </a:cubicBezTo>
                <a:lnTo>
                  <a:pt x="60008" y="411499"/>
                </a:lnTo>
                <a:cubicBezTo>
                  <a:pt x="26866" y="411499"/>
                  <a:pt x="0" y="384633"/>
                  <a:pt x="0" y="351491"/>
                </a:cubicBezTo>
                <a:lnTo>
                  <a:pt x="0" y="260647"/>
                </a:lnTo>
                <a:lnTo>
                  <a:pt x="0" y="111467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32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-4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8" name="Rectangle 3"/>
          <p:cNvSpPr/>
          <p:nvPr userDrawn="1"/>
        </p:nvSpPr>
        <p:spPr bwMode="auto">
          <a:xfrm>
            <a:off x="455208" y="462959"/>
            <a:ext cx="1512168" cy="856390"/>
          </a:xfrm>
          <a:prstGeom prst="roundRect">
            <a:avLst>
              <a:gd name="adj" fmla="val 6940"/>
            </a:avLst>
          </a:prstGeom>
          <a:solidFill>
            <a:srgbClr val="00B0F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210"/>
            <a:endParaRPr lang="en-US" sz="1500" kern="0" spc="-4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455208" y="953247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455208" y="51271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目录页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41" name="矩形 40"/>
          <p:cNvSpPr/>
          <p:nvPr userDrawn="1"/>
        </p:nvSpPr>
        <p:spPr>
          <a:xfrm>
            <a:off x="4720496" y="0"/>
            <a:ext cx="306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>
            <a:off x="4675496" y="1340768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>
            <a:off x="4675496" y="2321866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>
            <a:off x="4675496" y="3302964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>
            <a:off x="4675496" y="4284062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>
            <a:off x="4675496" y="5265160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7" name="TextBox 8"/>
          <p:cNvSpPr txBox="1"/>
          <p:nvPr userDrawn="1"/>
        </p:nvSpPr>
        <p:spPr>
          <a:xfrm>
            <a:off x="5595119" y="1277158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逻辑与展示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48" name="TextBox 8"/>
          <p:cNvSpPr txBox="1"/>
          <p:nvPr userDrawn="1"/>
        </p:nvSpPr>
        <p:spPr>
          <a:xfrm>
            <a:off x="5595119" y="225825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版面设计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49" name="TextBox 8"/>
          <p:cNvSpPr txBox="1"/>
          <p:nvPr userDrawn="1"/>
        </p:nvSpPr>
        <p:spPr>
          <a:xfrm>
            <a:off x="5595119" y="3239354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素材选择</a:t>
            </a:r>
            <a:endParaRPr lang="zh-CN" altLang="en-US" sz="28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8"/>
          <p:cNvSpPr txBox="1"/>
          <p:nvPr userDrawn="1"/>
        </p:nvSpPr>
        <p:spPr>
          <a:xfrm>
            <a:off x="5595119" y="422045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动画运用</a:t>
            </a:r>
            <a:endParaRPr lang="zh-CN" altLang="en-US" sz="28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8"/>
          <p:cNvSpPr txBox="1"/>
          <p:nvPr userDrawn="1"/>
        </p:nvSpPr>
        <p:spPr>
          <a:xfrm>
            <a:off x="5595119" y="520155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字体与颜色</a:t>
            </a:r>
            <a:endParaRPr lang="zh-CN" altLang="en-US" sz="28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15"/>
          <p:cNvSpPr txBox="1"/>
          <p:nvPr userDrawn="1"/>
        </p:nvSpPr>
        <p:spPr>
          <a:xfrm>
            <a:off x="11092878" y="6258798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3"/>
          <p:cNvSpPr/>
          <p:nvPr userDrawn="1"/>
        </p:nvSpPr>
        <p:spPr bwMode="auto">
          <a:xfrm rot="16200000">
            <a:off x="-233403" y="695952"/>
            <a:ext cx="856800" cy="389993"/>
          </a:xfrm>
          <a:custGeom>
            <a:avLst/>
            <a:gdLst/>
            <a:ahLst/>
            <a:cxnLst/>
            <a:rect l="l" t="t" r="r" b="b"/>
            <a:pathLst>
              <a:path w="1512168" h="411499">
                <a:moveTo>
                  <a:pt x="0" y="0"/>
                </a:moveTo>
                <a:lnTo>
                  <a:pt x="1512168" y="0"/>
                </a:lnTo>
                <a:lnTo>
                  <a:pt x="1512168" y="111467"/>
                </a:lnTo>
                <a:lnTo>
                  <a:pt x="1512168" y="260647"/>
                </a:lnTo>
                <a:lnTo>
                  <a:pt x="1512168" y="351491"/>
                </a:lnTo>
                <a:cubicBezTo>
                  <a:pt x="1512168" y="384633"/>
                  <a:pt x="1485302" y="411499"/>
                  <a:pt x="1452160" y="411499"/>
                </a:cubicBezTo>
                <a:lnTo>
                  <a:pt x="60008" y="411499"/>
                </a:lnTo>
                <a:cubicBezTo>
                  <a:pt x="26866" y="411499"/>
                  <a:pt x="0" y="384633"/>
                  <a:pt x="0" y="351491"/>
                </a:cubicBezTo>
                <a:lnTo>
                  <a:pt x="0" y="260647"/>
                </a:lnTo>
                <a:lnTo>
                  <a:pt x="0" y="111467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32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-4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3"/>
          <p:cNvSpPr/>
          <p:nvPr userDrawn="1"/>
        </p:nvSpPr>
        <p:spPr bwMode="auto">
          <a:xfrm>
            <a:off x="455208" y="462959"/>
            <a:ext cx="1512168" cy="856390"/>
          </a:xfrm>
          <a:prstGeom prst="roundRect">
            <a:avLst>
              <a:gd name="adj" fmla="val 6940"/>
            </a:avLst>
          </a:prstGeom>
          <a:solidFill>
            <a:srgbClr val="00B0F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210"/>
            <a:endParaRPr lang="en-US" sz="1500" kern="0" spc="-4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TextBox 15"/>
          <p:cNvSpPr txBox="1"/>
          <p:nvPr userDrawn="1"/>
        </p:nvSpPr>
        <p:spPr>
          <a:xfrm>
            <a:off x="455208" y="953248"/>
            <a:ext cx="151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455208" y="512714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过渡页</a:t>
            </a: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092878" y="6258798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60039" y="0"/>
            <a:ext cx="336947" cy="9087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360039" y="908720"/>
            <a:ext cx="4369396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8"/>
          <p:cNvSpPr txBox="1"/>
          <p:nvPr userDrawn="1"/>
        </p:nvSpPr>
        <p:spPr>
          <a:xfrm>
            <a:off x="966311" y="260648"/>
            <a:ext cx="3763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第一章</a:t>
            </a:r>
            <a:r>
              <a:rPr lang="en-US" altLang="zh-CN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  </a:t>
            </a:r>
            <a:r>
              <a:rPr lang="zh-CN" altLang="en-US" sz="32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逻辑与展示</a:t>
            </a:r>
            <a:endParaRPr lang="zh-CN" altLang="en-US" sz="3200" b="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60039" y="0"/>
            <a:ext cx="336947" cy="9087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360039" y="908720"/>
            <a:ext cx="4369396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8"/>
          <p:cNvSpPr txBox="1"/>
          <p:nvPr userDrawn="1"/>
        </p:nvSpPr>
        <p:spPr>
          <a:xfrm>
            <a:off x="966311" y="260648"/>
            <a:ext cx="3763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第二章</a:t>
            </a:r>
            <a:r>
              <a:rPr lang="en-US" altLang="zh-CN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  </a:t>
            </a:r>
            <a:r>
              <a:rPr lang="zh-CN" altLang="en-US" sz="32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版面设计</a:t>
            </a:r>
            <a:endParaRPr lang="zh-CN" altLang="en-US" sz="3200" b="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807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60039" y="0"/>
            <a:ext cx="336947" cy="9087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360039" y="908720"/>
            <a:ext cx="4369396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8"/>
          <p:cNvSpPr txBox="1"/>
          <p:nvPr userDrawn="1"/>
        </p:nvSpPr>
        <p:spPr>
          <a:xfrm>
            <a:off x="966311" y="260648"/>
            <a:ext cx="3763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第三章</a:t>
            </a:r>
            <a:r>
              <a:rPr lang="en-US" altLang="zh-CN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  </a:t>
            </a:r>
            <a:r>
              <a:rPr lang="zh-CN" altLang="en-US" sz="32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素材选择</a:t>
            </a:r>
            <a:endParaRPr lang="zh-CN" altLang="en-US" sz="3200" b="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3088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60039" y="0"/>
            <a:ext cx="336947" cy="9087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360039" y="908720"/>
            <a:ext cx="4369396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8"/>
          <p:cNvSpPr txBox="1"/>
          <p:nvPr userDrawn="1"/>
        </p:nvSpPr>
        <p:spPr>
          <a:xfrm>
            <a:off x="966311" y="260648"/>
            <a:ext cx="3763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第四章</a:t>
            </a:r>
            <a:r>
              <a:rPr lang="en-US" altLang="zh-CN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  </a:t>
            </a:r>
            <a:r>
              <a:rPr lang="zh-CN" altLang="en-US" sz="32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动画运用</a:t>
            </a:r>
            <a:endParaRPr lang="zh-CN" altLang="en-US" sz="3200" b="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1707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60039" y="0"/>
            <a:ext cx="336947" cy="9087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360039" y="908720"/>
            <a:ext cx="4369396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8"/>
          <p:cNvSpPr txBox="1"/>
          <p:nvPr userDrawn="1"/>
        </p:nvSpPr>
        <p:spPr>
          <a:xfrm>
            <a:off x="966311" y="260648"/>
            <a:ext cx="3763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第五章</a:t>
            </a:r>
            <a:r>
              <a:rPr lang="en-US" altLang="zh-CN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  </a:t>
            </a:r>
            <a:r>
              <a:rPr lang="zh-CN" altLang="en-US" sz="32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字体与颜色</a:t>
            </a:r>
            <a:endParaRPr lang="zh-CN" altLang="en-US" sz="3200" b="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0515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8115399" y="100369"/>
            <a:ext cx="40959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逻辑与展示 </a:t>
            </a:r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版面设计</a:t>
            </a:r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| 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素材选择</a:t>
            </a:r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| 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动画运用 </a:t>
            </a:r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字体与颜色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5"/>
          <p:cNvSpPr txBox="1"/>
          <p:nvPr userDrawn="1"/>
        </p:nvSpPr>
        <p:spPr>
          <a:xfrm>
            <a:off x="5607695" y="6258798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0" y="6129064"/>
            <a:ext cx="12196800" cy="0"/>
          </a:xfrm>
          <a:prstGeom prst="line">
            <a:avLst/>
          </a:prstGeom>
          <a:ln w="76200">
            <a:solidFill>
              <a:srgbClr val="2E81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211743" y="6221995"/>
            <a:ext cx="903004" cy="51937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sz="2700" b="0" dirty="0" smtClean="0">
                <a:solidFill>
                  <a:schemeClr val="bg1">
                    <a:lumMod val="75000"/>
                  </a:schemeClr>
                </a:solidFill>
                <a:latin typeface="Impact" pitchFamily="34" charset="0"/>
              </a:rPr>
              <a:t>LOGO</a:t>
            </a:r>
            <a:endParaRPr lang="zh-CN" altLang="en-US" sz="2700" b="0" dirty="0" smtClean="0">
              <a:solidFill>
                <a:schemeClr val="bg1">
                  <a:lumMod val="75000"/>
                </a:schemeClr>
              </a:solidFill>
              <a:latin typeface="Impact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94519" y="6320353"/>
            <a:ext cx="3589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案例，请访问：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http://teliss.blog.163.com/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66" r:id="rId5"/>
    <p:sldLayoutId id="2147483667" r:id="rId6"/>
    <p:sldLayoutId id="2147483668" r:id="rId7"/>
    <p:sldLayoutId id="2147483669" r:id="rId8"/>
    <p:sldLayoutId id="2147483657" r:id="rId9"/>
    <p:sldLayoutId id="2147483658" r:id="rId10"/>
    <p:sldLayoutId id="214748366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6852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07087" y="2191755"/>
            <a:ext cx="2520280" cy="661181"/>
            <a:chOff x="5307087" y="1223890"/>
            <a:chExt cx="2520280" cy="661181"/>
          </a:xfrm>
        </p:grpSpPr>
        <p:sp>
          <p:nvSpPr>
            <p:cNvPr id="25" name="圆角矩形 24"/>
            <p:cNvSpPr/>
            <p:nvPr/>
          </p:nvSpPr>
          <p:spPr>
            <a:xfrm>
              <a:off x="5307087" y="1223890"/>
              <a:ext cx="2520280" cy="661181"/>
            </a:xfrm>
            <a:prstGeom prst="roundRect">
              <a:avLst>
                <a:gd name="adj" fmla="val 10284"/>
              </a:avLst>
            </a:prstGeom>
            <a:solidFill>
              <a:srgbClr val="4D9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5329291" y="1268824"/>
              <a:ext cx="2430000" cy="576000"/>
            </a:xfrm>
            <a:prstGeom prst="roundRect">
              <a:avLst>
                <a:gd name="adj" fmla="val 10284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4720496" y="0"/>
            <a:ext cx="306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675496" y="3302964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675496" y="4284062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675496" y="5265160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20496" y="0"/>
            <a:ext cx="306000" cy="2429866"/>
          </a:xfrm>
          <a:prstGeom prst="rect">
            <a:avLst/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TextBox 8"/>
          <p:cNvSpPr txBox="1"/>
          <p:nvPr/>
        </p:nvSpPr>
        <p:spPr>
          <a:xfrm>
            <a:off x="5595119" y="225825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专业字体设计服务/WWW.ZTSGC.COM/"/>
                <a:ea typeface="微软雅黑" pitchFamily="34" charset="-122"/>
              </a:rPr>
              <a:t>版面设计</a:t>
            </a:r>
            <a:endParaRPr lang="zh-CN" altLang="en-US" sz="2800" b="1" dirty="0">
              <a:solidFill>
                <a:schemeClr val="bg1"/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5595119" y="3239354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素材选择</a:t>
            </a:r>
            <a:endParaRPr lang="zh-CN" altLang="en-US" sz="28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5595119" y="422045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动画运用</a:t>
            </a:r>
            <a:endParaRPr lang="zh-CN" altLang="en-US" sz="28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5595119" y="520155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字体与颜色</a:t>
            </a:r>
            <a:endParaRPr lang="zh-CN" altLang="en-US" sz="28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675496" y="1340768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TextBox 8"/>
          <p:cNvSpPr txBox="1"/>
          <p:nvPr/>
        </p:nvSpPr>
        <p:spPr>
          <a:xfrm>
            <a:off x="5595119" y="1277158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逻辑与展示</a:t>
            </a:r>
          </a:p>
        </p:txBody>
      </p:sp>
      <p:sp>
        <p:nvSpPr>
          <p:cNvPr id="14" name="椭圆 13"/>
          <p:cNvSpPr/>
          <p:nvPr/>
        </p:nvSpPr>
        <p:spPr>
          <a:xfrm>
            <a:off x="4675496" y="2321866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783496" y="2429866"/>
            <a:ext cx="180000" cy="180000"/>
          </a:xfrm>
          <a:prstGeom prst="ellipse">
            <a:avLst/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24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966311" y="992282"/>
            <a:ext cx="527687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/>
              <a:t>2</a:t>
            </a:r>
            <a:r>
              <a:rPr lang="en-US" altLang="zh-CN" sz="1800" dirty="0" smtClean="0"/>
              <a:t>.1 </a:t>
            </a:r>
            <a:r>
              <a:rPr lang="zh-CN" altLang="en-US" sz="1800" dirty="0"/>
              <a:t>目录</a:t>
            </a:r>
            <a:r>
              <a:rPr lang="zh-CN" altLang="en-US" sz="1800" dirty="0" smtClean="0"/>
              <a:t>设计</a:t>
            </a:r>
            <a:endParaRPr lang="zh-CN" altLang="zh-CN" sz="1800" dirty="0"/>
          </a:p>
        </p:txBody>
      </p:sp>
      <p:sp>
        <p:nvSpPr>
          <p:cNvPr id="6" name="矩形 5"/>
          <p:cNvSpPr/>
          <p:nvPr/>
        </p:nvSpPr>
        <p:spPr>
          <a:xfrm>
            <a:off x="966311" y="1516722"/>
            <a:ext cx="10847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目录页是通过</a:t>
            </a:r>
            <a:r>
              <a:rPr lang="zh-CN" altLang="en-US" b="1" dirty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</a:rPr>
              <a:t>明确的目录纲要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来展现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的主要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内容，这个可以有，而且是必须的！</a:t>
            </a:r>
            <a:endParaRPr lang="zh-CN" altLang="en-US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4311" y="5372572"/>
            <a:ext cx="1964512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传统型目录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454139" y="5336302"/>
            <a:ext cx="187220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图文</a:t>
            </a: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型目录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9114076" y="5371928"/>
            <a:ext cx="180020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图表型目录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3" descr="F:\360云盘\03-doing\30-组织管理实务（布衣公子作品）2013.01.11版@teliss\幻灯片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4176" y="2988511"/>
            <a:ext cx="3600000" cy="20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F:\360云盘\03-doing\38-揭秘品牌建设（布衣公子作品）2013.03.08版@teliss\幻灯片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67" y="2989302"/>
            <a:ext cx="3600000" cy="2023419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C:\Documents and Settings\t11318\桌面\压力管理(1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0371" y="2989302"/>
            <a:ext cx="3600000" cy="202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360云盘\03-doing\30-组织管理实务（布衣公子作品）2013.01.11版@teliss\幻灯片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t11318\桌面\压力管理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2015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360云盘\03-doing\38-揭秘品牌建设（布衣公子作品）2013.03.08版@teliss\幻灯片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2015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72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966311" y="992282"/>
            <a:ext cx="527687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2.2 </a:t>
            </a:r>
            <a:r>
              <a:rPr lang="zh-CN" altLang="en-US" sz="1800" dirty="0" smtClean="0"/>
              <a:t>过渡设计</a:t>
            </a:r>
            <a:endParaRPr lang="zh-CN" altLang="zh-CN" sz="1800" dirty="0"/>
          </a:p>
        </p:txBody>
      </p:sp>
      <p:sp>
        <p:nvSpPr>
          <p:cNvPr id="6" name="矩形 5"/>
          <p:cNvSpPr/>
          <p:nvPr/>
        </p:nvSpPr>
        <p:spPr>
          <a:xfrm>
            <a:off x="966311" y="1516722"/>
            <a:ext cx="10847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通过章节之间的过渡页，让受众随时了解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的内容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进度，这个可以有，但是常常被忽略。</a:t>
            </a:r>
            <a:endParaRPr lang="zh-CN" altLang="en-US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46347" y="5354115"/>
            <a:ext cx="21604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纯标题式过渡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175464" y="5354115"/>
            <a:ext cx="20851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颜色凸显式过渡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8929338" y="5354115"/>
            <a:ext cx="216967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纲要式过渡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2" descr="F:\360云盘\03-doing\33-员工培训实务（布衣公子作品）2013.02.06版@teliss\幻灯片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4175" y="3069751"/>
            <a:ext cx="3600000" cy="202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F:\360云盘\03-doing\36-激励方法集萃（布衣公子作品）2013.02.28版@teliss\幻灯片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0370" y="3069751"/>
            <a:ext cx="3600000" cy="2023419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F:\360云盘\03-doing\32-人才选用育留（布衣公子作品）2013.01.30版@teliss\幻灯片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66" y="3068960"/>
            <a:ext cx="3600000" cy="20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360云盘\03-doing\32-人才选用育留（布衣公子作品）2013.01.30版@teliss\幻灯片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F:\360云盘\03-doing\36-激励方法集萃（布衣公子作品）2013.02.28版@teliss\幻灯片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2015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360云盘\03-doing\33-员工培训实务（布衣公子作品）2013.02.06版@teliss\幻灯片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2015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87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2.3 </a:t>
            </a:r>
            <a:r>
              <a:rPr lang="zh-CN" altLang="en-US" sz="1800" dirty="0" smtClean="0"/>
              <a:t>正文排版→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①局部标题设计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6311" y="1516722"/>
            <a:ext cx="10847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局部标题指除一级标题、二级标题、三级标题等逻辑标题之外的各局部内容的标题，也可以称为子标题。</a:t>
            </a:r>
            <a:endParaRPr lang="zh-CN" altLang="en-US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46347" y="5354115"/>
            <a:ext cx="216043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简洁式标题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175464" y="5354115"/>
            <a:ext cx="20851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点缀式标题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8929338" y="5354115"/>
            <a:ext cx="2169675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背景式标题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160" y="2393587"/>
            <a:ext cx="6849591" cy="283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944" y="2546967"/>
            <a:ext cx="3617243" cy="189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圆角矩形 11"/>
          <p:cNvSpPr/>
          <p:nvPr/>
        </p:nvSpPr>
        <p:spPr>
          <a:xfrm>
            <a:off x="617944" y="2276872"/>
            <a:ext cx="10809823" cy="864096"/>
          </a:xfrm>
          <a:prstGeom prst="roundRect">
            <a:avLst>
              <a:gd name="adj" fmla="val 49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32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2.3 </a:t>
            </a:r>
            <a:r>
              <a:rPr lang="zh-CN" altLang="en-US" sz="1800" dirty="0" smtClean="0"/>
              <a:t>正文排版→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②</a:t>
            </a:r>
            <a:r>
              <a:rPr lang="zh-CN" altLang="en-US" sz="1800" b="0" dirty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图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文排版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6311" y="1516722"/>
            <a:ext cx="10847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为了更好地辅助表达，</a:t>
            </a:r>
            <a:r>
              <a:rPr lang="en-US" altLang="zh-CN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设计中常采用大量图片、图表来增加信息量，或使信息更为直观。</a:t>
            </a:r>
            <a:endParaRPr lang="zh-CN" altLang="en-US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966311" y="2636912"/>
            <a:ext cx="10389448" cy="335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的版式设计，最难的是创意</a:t>
            </a: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。创意从何而来呢？我</a:t>
            </a:r>
            <a:r>
              <a:rPr lang="zh-CN" altLang="en-US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通常的方法是：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+mj-lt"/>
              <a:buAutoNum type="alphaUcPeriod"/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庞大的素材库中寻找灵感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</a:rPr>
              <a:t>采百家花，酿自己蜜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+mj-lt"/>
              <a:buAutoNum type="alphaUcPeriod"/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生活中随处去留意灵感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</a:rPr>
              <a:t>随时去发现美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；比如各种海报，指示牌，店面门头设计都有可借鉴之处；我常常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在逛街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时，在一处精致的海报前驻足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停留，然后拍下来。</a:t>
            </a:r>
            <a:endParaRPr lang="en-US" altLang="zh-CN" b="1" dirty="0" smtClean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+mj-lt"/>
              <a:buAutoNum type="alphaUcPeriod"/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浩瀚的互联网中去探寻灵感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</a:rPr>
              <a:t>素材无穷无尽，创意千变万化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。互联网时代的学习和创新的便利是任何时代都无法比拟的，我们怎能不好好利用互联网呢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b="1" dirty="0" smtClean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+mj-lt"/>
              <a:buAutoNum type="alphaUcPeriod"/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请朋友给予点评或建议，在朋友的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互动中激发灵感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</a:rPr>
              <a:t>思维碰撞出火花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b="1" dirty="0" smtClean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如果您觉得自己创新太麻烦，那么，我们也</a:t>
            </a: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en-US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先从别人的作品中模仿开始</a:t>
            </a: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。以下为推荐板式：</a:t>
            </a:r>
            <a:endParaRPr lang="zh-CN" altLang="en-US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645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360云盘\03-doing\22-实用沟通技能（布衣公子作品）2012.11.04版@teliss\幻灯片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6"/>
          <p:cNvSpPr txBox="1"/>
          <p:nvPr/>
        </p:nvSpPr>
        <p:spPr>
          <a:xfrm>
            <a:off x="3578895" y="-812530"/>
            <a:ext cx="5616624" cy="812530"/>
          </a:xfrm>
          <a:prstGeom prst="rect">
            <a:avLst/>
          </a:prstGeom>
          <a:solidFill>
            <a:srgbClr val="FF0000">
              <a:alpha val="65098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单图排版（左右式）</a:t>
            </a:r>
            <a:endParaRPr lang="zh-CN" altLang="zh-CN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22051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9265E-6 L 1.875E-6 0.516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8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96253E-7 0.51676 L 7.96253E-7 1.079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1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6" grpId="2" animBg="1"/>
      <p:bldP spid="16" grpId="3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360云盘\03-doing\27-领导与领导力（布衣公子作品）2012.12.16版@teliss\幻灯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6"/>
          <p:cNvSpPr txBox="1"/>
          <p:nvPr/>
        </p:nvSpPr>
        <p:spPr>
          <a:xfrm>
            <a:off x="3578895" y="-812530"/>
            <a:ext cx="5616624" cy="812530"/>
          </a:xfrm>
          <a:prstGeom prst="rect">
            <a:avLst/>
          </a:prstGeom>
          <a:solidFill>
            <a:srgbClr val="0D0D0D">
              <a:alpha val="65098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单图排版（上下式）</a:t>
            </a:r>
            <a:endParaRPr lang="zh-CN" altLang="zh-CN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43721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9265E-6 L 1.875E-6 0.516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8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96253E-7 0.51676 L 7.96253E-7 1.079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1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360云盘\03-doing\22-实用沟通技能（布衣公子作品）2012.11.04版@teliss\幻灯片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6"/>
          <p:cNvSpPr txBox="1"/>
          <p:nvPr/>
        </p:nvSpPr>
        <p:spPr>
          <a:xfrm>
            <a:off x="3578895" y="-812530"/>
            <a:ext cx="5616624" cy="812530"/>
          </a:xfrm>
          <a:prstGeom prst="rect">
            <a:avLst/>
          </a:prstGeom>
          <a:solidFill>
            <a:srgbClr val="FF0000">
              <a:alpha val="65098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多图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排版（对称）</a:t>
            </a:r>
            <a:endParaRPr lang="zh-CN" altLang="zh-CN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569513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9265E-6 L 1.875E-6 0.516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8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96253E-7 0.51676 L 7.96253E-7 1.079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1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t11318\桌面\人生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2015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6"/>
          <p:cNvSpPr txBox="1"/>
          <p:nvPr/>
        </p:nvSpPr>
        <p:spPr>
          <a:xfrm>
            <a:off x="3578895" y="-812530"/>
            <a:ext cx="5616624" cy="812530"/>
          </a:xfrm>
          <a:prstGeom prst="rect">
            <a:avLst/>
          </a:prstGeom>
          <a:solidFill>
            <a:srgbClr val="FF0000">
              <a:alpha val="65098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多图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排版（并列）</a:t>
            </a:r>
            <a:endParaRPr lang="zh-CN" altLang="zh-CN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0991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9265E-6 L 1.875E-6 0.516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8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96253E-7 0.51676 L 7.96253E-7 1.079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1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360云盘\03-doing\22-实用沟通技能（布衣公子作品）2012.11.04版@teliss\幻灯片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6"/>
          <p:cNvSpPr txBox="1"/>
          <p:nvPr/>
        </p:nvSpPr>
        <p:spPr>
          <a:xfrm>
            <a:off x="3578895" y="-812530"/>
            <a:ext cx="5616624" cy="812530"/>
          </a:xfrm>
          <a:prstGeom prst="rect">
            <a:avLst/>
          </a:prstGeom>
          <a:solidFill>
            <a:srgbClr val="FF0000">
              <a:alpha val="65098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多图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排版（艺术化）</a:t>
            </a:r>
            <a:endParaRPr lang="zh-CN" altLang="zh-CN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377185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9265E-6 L 1.875E-6 0.516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8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96253E-7 0.51676 L 7.96253E-7 1.079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1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73193" y="4420106"/>
            <a:ext cx="1122464" cy="9432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551" y="260648"/>
            <a:ext cx="3212976" cy="32129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42991" y="548680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建议未来的政府工作报告不要只用纯文字，可以在现场大屏幕上放一些</a:t>
            </a:r>
            <a:r>
              <a:rPr lang="en-US" altLang="zh-CN" b="1" dirty="0">
                <a:solidFill>
                  <a:srgbClr val="FF8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，把这些数字用</a:t>
            </a:r>
            <a:r>
              <a:rPr lang="zh-CN" altLang="en-US" b="1" dirty="0">
                <a:solidFill>
                  <a:srgbClr val="FF8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zh-CN" altLang="en-US" b="1" dirty="0">
                <a:solidFill>
                  <a:srgbClr val="FF8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的形式表达的话，更能够帮忙大家理解这些东西</a:t>
            </a:r>
            <a:r>
              <a:rPr lang="zh-CN" altLang="en-US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</a:t>
            </a:r>
            <a:r>
              <a:rPr lang="en-US" altLang="zh-CN" sz="2000" b="1" dirty="0" smtClean="0">
                <a:solidFill>
                  <a:srgbClr val="FF8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2000" b="1" dirty="0" smtClean="0">
                <a:solidFill>
                  <a:srgbClr val="FF8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李彦宏</a:t>
            </a:r>
            <a:endParaRPr lang="zh-CN" altLang="en-US" sz="2000" b="1" dirty="0">
              <a:solidFill>
                <a:srgbClr val="FF85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4759" y="5564299"/>
            <a:ext cx="91105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的运用越来越广泛了，不仅是</a:t>
            </a:r>
            <a:r>
              <a:rPr lang="zh-CN" altLang="en-US" b="1" dirty="0">
                <a:solidFill>
                  <a:srgbClr val="4D94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教学课件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>
                <a:solidFill>
                  <a:srgbClr val="4D94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>
                <a:solidFill>
                  <a:srgbClr val="4D94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>
                <a:solidFill>
                  <a:srgbClr val="4D94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>
                <a:solidFill>
                  <a:srgbClr val="4D94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活动宣传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需要用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，而且，一些简单的</a:t>
            </a:r>
            <a:r>
              <a:rPr lang="zh-CN" altLang="en-US" b="1" dirty="0">
                <a:solidFill>
                  <a:srgbClr val="FF8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平面设计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、动画制作甚至</a:t>
            </a:r>
            <a:r>
              <a:rPr lang="zh-CN" altLang="en-US" b="1" dirty="0">
                <a:solidFill>
                  <a:srgbClr val="FF8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电子杂志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都可以通过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r>
              <a:rPr lang="zh-CN" altLang="en-US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6751" y="4403762"/>
            <a:ext cx="975961" cy="9759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4578" y="4393368"/>
            <a:ext cx="996749" cy="9967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3449" y="4365104"/>
            <a:ext cx="1053276" cy="10532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7523" y="4435914"/>
            <a:ext cx="911657" cy="9116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6725" y="4558618"/>
            <a:ext cx="1058160" cy="66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4058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t11318\桌面\幻灯片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6"/>
          <p:cNvSpPr txBox="1"/>
          <p:nvPr/>
        </p:nvSpPr>
        <p:spPr>
          <a:xfrm>
            <a:off x="3578895" y="-812530"/>
            <a:ext cx="5616624" cy="742319"/>
          </a:xfrm>
          <a:prstGeom prst="rect">
            <a:avLst/>
          </a:prstGeom>
          <a:solidFill>
            <a:srgbClr val="FF0000">
              <a:alpha val="65098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图表排版（横向）</a:t>
            </a:r>
          </a:p>
        </p:txBody>
      </p:sp>
    </p:spTree>
    <p:extLst>
      <p:ext uri="{BB962C8B-B14F-4D97-AF65-F5344CB8AC3E}">
        <p14:creationId xmlns:p14="http://schemas.microsoft.com/office/powerpoint/2010/main" val="24293763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9265E-6 L 1.875E-6 0.516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8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96253E-7 0.51676 L 7.96253E-7 1.079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1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t11318\桌面\幻灯片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6"/>
          <p:cNvSpPr txBox="1"/>
          <p:nvPr/>
        </p:nvSpPr>
        <p:spPr>
          <a:xfrm>
            <a:off x="3578895" y="-812530"/>
            <a:ext cx="5616624" cy="742319"/>
          </a:xfrm>
          <a:prstGeom prst="rect">
            <a:avLst/>
          </a:prstGeom>
          <a:solidFill>
            <a:srgbClr val="FF0000">
              <a:alpha val="65098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图表排版（居中辐射）</a:t>
            </a:r>
          </a:p>
        </p:txBody>
      </p:sp>
    </p:spTree>
    <p:extLst>
      <p:ext uri="{BB962C8B-B14F-4D97-AF65-F5344CB8AC3E}">
        <p14:creationId xmlns:p14="http://schemas.microsoft.com/office/powerpoint/2010/main" val="13305401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9265E-6 L 1.875E-6 0.516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8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96253E-7 0.51676 L 7.96253E-7 1.079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1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2.4 </a:t>
            </a:r>
            <a:r>
              <a:rPr lang="zh-CN" altLang="en-US" sz="1800" dirty="0" smtClean="0"/>
              <a:t>正文排版→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③纯文字排版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6311" y="1516722"/>
            <a:ext cx="10847865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文字太多的时候，或者文字少却没有图片资源的时候，或者需要“留白”艺术处理的时候，我们需要纯文字排版，纯文字排版实际上比图文排版更难一些。</a:t>
            </a:r>
            <a:endParaRPr lang="zh-CN" altLang="en-US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46347" y="5354115"/>
            <a:ext cx="216043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字多的排版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175464" y="5354115"/>
            <a:ext cx="20851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少的排版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8929338" y="5354115"/>
            <a:ext cx="216967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留白艺术排版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Picture 4" descr="F:\360云盘\03-doing\32-人才选用育留（布衣公子作品）2013.01.30版@teliss\幻灯片2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4175" y="3069751"/>
            <a:ext cx="3600000" cy="20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F:\360云盘\03-doing\32-人才选用育留（布衣公子作品）2013.01.30版@teliss\幻灯片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8062" y="3068170"/>
            <a:ext cx="3600000" cy="20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F:\360云盘\03-doing\36-激励方法集萃（布衣公子作品）2013.02.28版@teliss\幻灯片4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66" y="3071332"/>
            <a:ext cx="3600000" cy="2023419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F:\360云盘\03-doing\32-人才选用育留（布衣公子作品）2013.01.30版@teliss\幻灯片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360云盘\03-doing\32-人才选用育留（布衣公子作品）2013.01.30版@teliss\幻灯片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F:\360云盘\03-doing\36-激励方法集萃（布衣公子作品）2013.02.28版@teliss\幻灯片4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2015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17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2.3 </a:t>
            </a:r>
            <a:r>
              <a:rPr lang="zh-CN" altLang="en-US" sz="1800" dirty="0" smtClean="0"/>
              <a:t>正文排版→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④排列设计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0623" y="5459914"/>
            <a:ext cx="261166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对齐（左</a:t>
            </a:r>
            <a:r>
              <a:rPr lang="en-US" altLang="zh-CN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右</a:t>
            </a:r>
            <a:r>
              <a:rPr lang="en-US" altLang="zh-CN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顶</a:t>
            </a:r>
            <a:r>
              <a:rPr lang="en-US" altLang="zh-CN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底）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189883" y="5459914"/>
            <a:ext cx="229186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居中（上下、左右）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8929338" y="5459914"/>
            <a:ext cx="238471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平均</a:t>
            </a: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分布（横、纵）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8355" y="2817681"/>
            <a:ext cx="174848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28355" y="3338385"/>
            <a:ext cx="232455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28355" y="4379794"/>
            <a:ext cx="1344565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28355" y="3859089"/>
            <a:ext cx="266656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130623" y="1916832"/>
            <a:ext cx="0" cy="347107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4965234" y="2817681"/>
            <a:ext cx="174848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677202" y="3338385"/>
            <a:ext cx="232455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167196" y="4379794"/>
            <a:ext cx="1344565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506196" y="3859089"/>
            <a:ext cx="266656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5839478" y="1916832"/>
            <a:ext cx="0" cy="347107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9784255" y="4391815"/>
            <a:ext cx="672283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981895" y="4391815"/>
            <a:ext cx="672283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586615" y="4391815"/>
            <a:ext cx="672283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981895" y="2817681"/>
            <a:ext cx="2277003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981895" y="3342392"/>
            <a:ext cx="2277003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981895" y="3867103"/>
            <a:ext cx="2277003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4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20496" y="0"/>
            <a:ext cx="306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675496" y="4284062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675496" y="5265160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20496" y="0"/>
            <a:ext cx="306000" cy="3500964"/>
          </a:xfrm>
          <a:prstGeom prst="rect">
            <a:avLst/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6" name="TextBox 8"/>
          <p:cNvSpPr txBox="1"/>
          <p:nvPr/>
        </p:nvSpPr>
        <p:spPr>
          <a:xfrm>
            <a:off x="5595119" y="225825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版面设计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5595119" y="422045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动画运用</a:t>
            </a:r>
            <a:endParaRPr lang="zh-CN" altLang="en-US" sz="28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5595119" y="520155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字体与颜色</a:t>
            </a:r>
            <a:endParaRPr lang="zh-CN" altLang="en-US" sz="28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75496" y="1340768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" name="TextBox 8"/>
          <p:cNvSpPr txBox="1"/>
          <p:nvPr/>
        </p:nvSpPr>
        <p:spPr>
          <a:xfrm>
            <a:off x="5595119" y="1277158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逻辑与展示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307087" y="3161140"/>
            <a:ext cx="2520280" cy="661181"/>
            <a:chOff x="5307087" y="1514266"/>
            <a:chExt cx="2520280" cy="661181"/>
          </a:xfrm>
        </p:grpSpPr>
        <p:sp>
          <p:nvSpPr>
            <p:cNvPr id="22" name="圆角矩形 21"/>
            <p:cNvSpPr/>
            <p:nvPr/>
          </p:nvSpPr>
          <p:spPr>
            <a:xfrm>
              <a:off x="5307087" y="1514266"/>
              <a:ext cx="2520280" cy="661181"/>
            </a:xfrm>
            <a:prstGeom prst="roundRect">
              <a:avLst>
                <a:gd name="adj" fmla="val 10284"/>
              </a:avLst>
            </a:prstGeom>
            <a:solidFill>
              <a:srgbClr val="4D9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342739" y="1556856"/>
              <a:ext cx="2430000" cy="576000"/>
            </a:xfrm>
            <a:prstGeom prst="roundRect">
              <a:avLst>
                <a:gd name="adj" fmla="val 10284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4675496" y="2321866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75496" y="3302964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783496" y="3410964"/>
            <a:ext cx="180000" cy="180000"/>
          </a:xfrm>
          <a:prstGeom prst="ellipse">
            <a:avLst/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8"/>
          <p:cNvSpPr txBox="1"/>
          <p:nvPr/>
        </p:nvSpPr>
        <p:spPr>
          <a:xfrm>
            <a:off x="5595119" y="3239354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素材选择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730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6"/>
          <p:cNvSpPr txBox="1"/>
          <p:nvPr/>
        </p:nvSpPr>
        <p:spPr>
          <a:xfrm>
            <a:off x="966311" y="2519547"/>
            <a:ext cx="10389448" cy="263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论坛：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http://www.rapidbbs.cn/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站长网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资源：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http://sc.chinaz.com/ppt/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站长网高清图片：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http://sc.chinaz.com/tupian/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淘图网：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http://www.taopic.com/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我喜欢网：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http://www.woxihuan.com/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另外还有百度与谷歌图片搜索、新浪微盘与百度文库等文档分享平台下载等等。</a:t>
            </a:r>
            <a:endParaRPr lang="zh-CN" altLang="en-US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6311" y="1516722"/>
            <a:ext cx="1084786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“巧妇难为无米之炊”，是否拥有一个“好又多”的素材库是决定我们能否快速制作一个赏心悦目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的关键，这些素材来自于哪里呢？</a:t>
            </a:r>
            <a:r>
              <a:rPr lang="zh-CN" altLang="en-US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浩瀚的互联网为我们提供了巨大的素材</a:t>
            </a: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仓库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66311" y="5253192"/>
            <a:ext cx="1728192" cy="624080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思考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30824" y="5338504"/>
            <a:ext cx="8064896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有些网站的图片有水印（如昵图网）或者太小</a:t>
            </a:r>
            <a:r>
              <a:rPr lang="zh-CN" altLang="en-US" sz="20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不清晰</a:t>
            </a:r>
            <a:r>
              <a:rPr lang="zh-CN" altLang="en-US" sz="20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怎么办</a:t>
            </a:r>
            <a:r>
              <a:rPr lang="zh-CN" altLang="en-US" sz="2000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呢？</a:t>
            </a:r>
          </a:p>
        </p:txBody>
      </p:sp>
    </p:spTree>
    <p:extLst>
      <p:ext uri="{BB962C8B-B14F-4D97-AF65-F5344CB8AC3E}">
        <p14:creationId xmlns:p14="http://schemas.microsoft.com/office/powerpoint/2010/main" val="352901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360云盘\04-待整理ing\pic\崇明岛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04750" y="2204864"/>
            <a:ext cx="7572375" cy="373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3.1 </a:t>
            </a:r>
            <a:r>
              <a:rPr lang="zh-CN" altLang="en-US" sz="1800" dirty="0" smtClean="0"/>
              <a:t>图片</a:t>
            </a:r>
            <a:r>
              <a:rPr lang="zh-CN" altLang="en-US" sz="1800" dirty="0"/>
              <a:t>的选择与</a:t>
            </a:r>
            <a:r>
              <a:rPr lang="zh-CN" altLang="en-US" sz="1800" dirty="0" smtClean="0"/>
              <a:t>编辑</a:t>
            </a:r>
            <a:r>
              <a:rPr lang="zh-CN" altLang="en-US" sz="1800" dirty="0"/>
              <a:t>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①图片选择的原则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6311" y="2636912"/>
            <a:ext cx="2947262" cy="504056"/>
          </a:xfrm>
          <a:prstGeom prst="rect">
            <a:avLst/>
          </a:prstGeom>
          <a:solidFill>
            <a:srgbClr val="FF8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、高清的原则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966311" y="3192475"/>
            <a:ext cx="2690150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如今网络这么强大，高清的图片取之不尽、用之不竭啊！</a:t>
            </a:r>
            <a:endParaRPr lang="zh-CN" altLang="zh-CN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471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t11318\桌面\幻灯片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10743" y="2106946"/>
            <a:ext cx="9368853" cy="362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3.1 </a:t>
            </a:r>
            <a:r>
              <a:rPr lang="zh-CN" altLang="en-US" sz="1800" dirty="0" smtClean="0"/>
              <a:t>图片</a:t>
            </a:r>
            <a:r>
              <a:rPr lang="zh-CN" altLang="en-US" sz="1800" dirty="0"/>
              <a:t>的选择与</a:t>
            </a:r>
            <a:r>
              <a:rPr lang="zh-CN" altLang="en-US" sz="1800" dirty="0" smtClean="0"/>
              <a:t>编辑</a:t>
            </a:r>
            <a:r>
              <a:rPr lang="zh-CN" altLang="en-US" sz="1800" dirty="0"/>
              <a:t>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①图片选择的原则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6311" y="2106946"/>
            <a:ext cx="668368" cy="2834222"/>
          </a:xfrm>
          <a:prstGeom prst="rect">
            <a:avLst/>
          </a:prstGeom>
          <a:solidFill>
            <a:srgbClr val="FF8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、与内容相关的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原则</a:t>
            </a:r>
          </a:p>
        </p:txBody>
      </p:sp>
    </p:spTree>
    <p:extLst>
      <p:ext uri="{BB962C8B-B14F-4D97-AF65-F5344CB8AC3E}">
        <p14:creationId xmlns:p14="http://schemas.microsoft.com/office/powerpoint/2010/main" val="311875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F:\360云盘\02-个人资料\！PPT图片及版面资源\05-PPT精选插图\02-商务\101EB60F9FCDBE5780275F83842C0E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04749" y="2098118"/>
            <a:ext cx="7572375" cy="385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3.1 </a:t>
            </a:r>
            <a:r>
              <a:rPr lang="zh-CN" altLang="en-US" sz="1800" dirty="0" smtClean="0"/>
              <a:t>图片</a:t>
            </a:r>
            <a:r>
              <a:rPr lang="zh-CN" altLang="en-US" sz="1800" dirty="0"/>
              <a:t>的选择与</a:t>
            </a:r>
            <a:r>
              <a:rPr lang="zh-CN" altLang="en-US" sz="1800" dirty="0" smtClean="0"/>
              <a:t>编辑</a:t>
            </a:r>
            <a:r>
              <a:rPr lang="zh-CN" altLang="en-US" sz="1800" dirty="0"/>
              <a:t>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①图片选择的原则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6311" y="2636912"/>
            <a:ext cx="2947262" cy="504056"/>
          </a:xfrm>
          <a:prstGeom prst="rect">
            <a:avLst/>
          </a:prstGeom>
          <a:solidFill>
            <a:srgbClr val="FF8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、充满时代感的原则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66311" y="3192475"/>
            <a:ext cx="269015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比如各种电子用品、汽车、甚至穿衣打扮等。</a:t>
            </a:r>
            <a:endParaRPr lang="zh-CN" altLang="zh-CN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3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3.1 </a:t>
            </a:r>
            <a:r>
              <a:rPr lang="zh-CN" altLang="en-US" sz="1800" dirty="0" smtClean="0"/>
              <a:t>图片</a:t>
            </a:r>
            <a:r>
              <a:rPr lang="zh-CN" altLang="en-US" sz="1800" dirty="0"/>
              <a:t>的选择与</a:t>
            </a:r>
            <a:r>
              <a:rPr lang="zh-CN" altLang="en-US" sz="1800" dirty="0" smtClean="0"/>
              <a:t>编辑</a:t>
            </a:r>
            <a:r>
              <a:rPr lang="zh-CN" altLang="en-US" sz="1800" dirty="0"/>
              <a:t>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①图片选择的原则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6310" y="2636912"/>
            <a:ext cx="11232039" cy="504056"/>
          </a:xfrm>
          <a:prstGeom prst="rect">
            <a:avLst/>
          </a:prstGeom>
          <a:solidFill>
            <a:srgbClr val="FF8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、与正文协调一致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66311" y="3212976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图片与版面浑然一体，不突兀。</a:t>
            </a:r>
            <a:endParaRPr lang="zh-CN" altLang="zh-CN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6887" y="992282"/>
            <a:ext cx="5941840" cy="5101014"/>
          </a:xfrm>
          <a:prstGeom prst="rect">
            <a:avLst/>
          </a:prstGeom>
        </p:spPr>
      </p:pic>
      <p:pic>
        <p:nvPicPr>
          <p:cNvPr id="11" name="Picture 3" descr="C:\Users\user\Desktop\未标题-2 拷贝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63471" y="3645024"/>
            <a:ext cx="3440175" cy="2477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7487" y="1268760"/>
            <a:ext cx="3290863" cy="13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7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2154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3.1 </a:t>
            </a:r>
            <a:r>
              <a:rPr lang="zh-CN" altLang="en-US" sz="1800" dirty="0" smtClean="0"/>
              <a:t>图片</a:t>
            </a:r>
            <a:r>
              <a:rPr lang="zh-CN" altLang="en-US" sz="1800" dirty="0"/>
              <a:t>的选择与</a:t>
            </a:r>
            <a:r>
              <a:rPr lang="zh-CN" altLang="en-US" sz="1800" dirty="0" smtClean="0"/>
              <a:t>编辑→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②图片的编辑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87407" y="2708920"/>
            <a:ext cx="3308691" cy="201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67461" y="2422688"/>
            <a:ext cx="3577547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24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、图片的裁剪</a:t>
            </a:r>
            <a:endParaRPr lang="zh-CN" altLang="zh-CN" sz="24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966311" y="3192475"/>
            <a:ext cx="6573024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双击图片，选择“裁剪”，就可以自行裁剪图片了。裁剪后的边缘，可以用压缩的方式删除。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30824" y="5338504"/>
            <a:ext cx="8064896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请不要改变图片的长、宽比，这样会显得非常山寨！</a:t>
            </a:r>
            <a:endParaRPr lang="zh-CN" altLang="en-US" sz="20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966311" y="5253192"/>
            <a:ext cx="1460456" cy="624080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切忌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67461" y="3068960"/>
            <a:ext cx="6111834" cy="0"/>
          </a:xfrm>
          <a:prstGeom prst="line">
            <a:avLst/>
          </a:prstGeom>
          <a:ln>
            <a:solidFill>
              <a:srgbClr val="FF85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圆角矩形 21"/>
          <p:cNvSpPr/>
          <p:nvPr/>
        </p:nvSpPr>
        <p:spPr>
          <a:xfrm>
            <a:off x="8619455" y="3443990"/>
            <a:ext cx="648072" cy="1137138"/>
          </a:xfrm>
          <a:prstGeom prst="roundRect">
            <a:avLst>
              <a:gd name="adj" fmla="val 49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66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3.1 </a:t>
            </a:r>
            <a:r>
              <a:rPr lang="zh-CN" altLang="en-US" sz="1800" dirty="0" smtClean="0"/>
              <a:t>图片</a:t>
            </a:r>
            <a:r>
              <a:rPr lang="zh-CN" altLang="en-US" sz="1800" dirty="0"/>
              <a:t>的选择与</a:t>
            </a:r>
            <a:r>
              <a:rPr lang="zh-CN" altLang="en-US" sz="1800" dirty="0" smtClean="0"/>
              <a:t>编辑→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②图片的编辑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87578" y="2288674"/>
            <a:ext cx="4856213" cy="33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67461" y="2422688"/>
            <a:ext cx="3577547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24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、图片的</a:t>
            </a:r>
            <a:r>
              <a:rPr lang="zh-CN" altLang="en-US" sz="2400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压缩</a:t>
            </a:r>
            <a:endParaRPr lang="zh-CN" altLang="zh-CN" sz="24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966311" y="3192475"/>
            <a:ext cx="570892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双击图片，选择“压缩图片”，注意各种选项极其区别。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67461" y="3068960"/>
            <a:ext cx="5607778" cy="0"/>
          </a:xfrm>
          <a:prstGeom prst="line">
            <a:avLst/>
          </a:prstGeom>
          <a:ln>
            <a:solidFill>
              <a:srgbClr val="FF85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891263" y="2214159"/>
            <a:ext cx="1296144" cy="1070825"/>
            <a:chOff x="6891263" y="2214159"/>
            <a:chExt cx="1296144" cy="1070825"/>
          </a:xfrm>
        </p:grpSpPr>
        <p:sp>
          <p:nvSpPr>
            <p:cNvPr id="7" name="圆角矩形 6"/>
            <p:cNvSpPr/>
            <p:nvPr/>
          </p:nvSpPr>
          <p:spPr>
            <a:xfrm>
              <a:off x="6891263" y="2214159"/>
              <a:ext cx="1080120" cy="417058"/>
            </a:xfrm>
            <a:prstGeom prst="roundRect">
              <a:avLst>
                <a:gd name="adj" fmla="val 4957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肘形连接符 2"/>
            <p:cNvCxnSpPr>
              <a:stCxn id="7" idx="3"/>
            </p:cNvCxnSpPr>
            <p:nvPr/>
          </p:nvCxnSpPr>
          <p:spPr>
            <a:xfrm>
              <a:off x="7971383" y="2422688"/>
              <a:ext cx="216024" cy="862296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23212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3.1 </a:t>
            </a:r>
            <a:r>
              <a:rPr lang="zh-CN" altLang="en-US" sz="1800" dirty="0" smtClean="0"/>
              <a:t>图片</a:t>
            </a:r>
            <a:r>
              <a:rPr lang="zh-CN" altLang="en-US" sz="1800" dirty="0"/>
              <a:t>的选择与</a:t>
            </a:r>
            <a:r>
              <a:rPr lang="zh-CN" altLang="en-US" sz="1800" dirty="0" smtClean="0"/>
              <a:t>编辑→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②图片的编辑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7461" y="2422688"/>
            <a:ext cx="357754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24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、图片的各种效果</a:t>
            </a:r>
            <a:endParaRPr lang="zh-CN" altLang="zh-CN" sz="24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966311" y="3192475"/>
            <a:ext cx="570892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相框、阴影、映像、三维等。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67461" y="3068960"/>
            <a:ext cx="5607778" cy="0"/>
          </a:xfrm>
          <a:prstGeom prst="line">
            <a:avLst/>
          </a:prstGeom>
          <a:ln>
            <a:solidFill>
              <a:srgbClr val="FF85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7827367" y="1427365"/>
            <a:ext cx="3672408" cy="3672408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0824" y="5338504"/>
            <a:ext cx="8064896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如何实现右上图形的效果？</a:t>
            </a:r>
            <a:endParaRPr lang="zh-CN" altLang="en-US" sz="20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66311" y="5253192"/>
            <a:ext cx="1460456" cy="624080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</p:spTree>
    <p:extLst>
      <p:ext uri="{BB962C8B-B14F-4D97-AF65-F5344CB8AC3E}">
        <p14:creationId xmlns:p14="http://schemas.microsoft.com/office/powerpoint/2010/main" val="1924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3.1 </a:t>
            </a:r>
            <a:r>
              <a:rPr lang="zh-CN" altLang="en-US" sz="1800" dirty="0" smtClean="0"/>
              <a:t>图片</a:t>
            </a:r>
            <a:r>
              <a:rPr lang="zh-CN" altLang="en-US" sz="1800" dirty="0"/>
              <a:t>的选择与</a:t>
            </a:r>
            <a:r>
              <a:rPr lang="zh-CN" altLang="en-US" sz="1800" dirty="0" smtClean="0"/>
              <a:t>编辑→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②图片的编辑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3" name="Picture 6" descr="http://pic9.nipic.com/20100912/1835413_163406860613_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2449" y="2118225"/>
            <a:ext cx="5595358" cy="381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7461" y="2422688"/>
            <a:ext cx="431163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24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24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图片获取及使用</a:t>
            </a:r>
            <a:endParaRPr lang="zh-CN" altLang="zh-CN" sz="24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6311" y="3192475"/>
            <a:ext cx="5226138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图片是一种背景透明的图片，使用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图片可以有一种和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版面浑然成一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体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的感觉，另外，各种图标，也都是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格式，这样才能保持不规则的形状。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的来源：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、图片网站下载；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PS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抠图；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、用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AI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软件从矢量图中导出。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7461" y="3068960"/>
            <a:ext cx="5607778" cy="0"/>
          </a:xfrm>
          <a:prstGeom prst="line">
            <a:avLst/>
          </a:prstGeom>
          <a:ln>
            <a:solidFill>
              <a:srgbClr val="FF85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227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3.2 </a:t>
            </a:r>
            <a:r>
              <a:rPr lang="zh-CN" altLang="en-US" sz="1800" dirty="0" smtClean="0"/>
              <a:t>图表</a:t>
            </a:r>
            <a:r>
              <a:rPr lang="zh-CN" altLang="en-US" sz="1800" dirty="0"/>
              <a:t>的</a:t>
            </a:r>
            <a:r>
              <a:rPr lang="zh-CN" altLang="en-US" sz="1800" dirty="0" smtClean="0"/>
              <a:t>选择与设计→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①图表的选择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5189883" y="5459914"/>
            <a:ext cx="2709492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SmartArt </a:t>
            </a:r>
            <a:r>
              <a:rPr lang="zh-CN" altLang="en-US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图表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3" name="图示 32"/>
          <p:cNvGraphicFramePr/>
          <p:nvPr>
            <p:extLst>
              <p:ext uri="{D42A27DB-BD31-4B8C-83A1-F6EECF244321}">
                <p14:modId xmlns:p14="http://schemas.microsoft.com/office/powerpoint/2010/main" val="275341514"/>
              </p:ext>
            </p:extLst>
          </p:nvPr>
        </p:nvGraphicFramePr>
        <p:xfrm>
          <a:off x="3722911" y="1052736"/>
          <a:ext cx="5688631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91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3.2 </a:t>
            </a:r>
            <a:r>
              <a:rPr lang="zh-CN" altLang="en-US" sz="1800" dirty="0" smtClean="0"/>
              <a:t>图表</a:t>
            </a:r>
            <a:r>
              <a:rPr lang="zh-CN" altLang="en-US" sz="1800" dirty="0"/>
              <a:t>的</a:t>
            </a:r>
            <a:r>
              <a:rPr lang="zh-CN" altLang="en-US" sz="1800" dirty="0" smtClean="0"/>
              <a:t>选择与设计→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①图表的选择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5189883" y="5459914"/>
            <a:ext cx="29255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20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各种网络图表</a:t>
            </a:r>
            <a:endParaRPr lang="zh-CN" altLang="zh-CN" sz="20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Gruppieren 33"/>
          <p:cNvGrpSpPr/>
          <p:nvPr/>
        </p:nvGrpSpPr>
        <p:grpSpPr bwMode="gray">
          <a:xfrm>
            <a:off x="4592362" y="592750"/>
            <a:ext cx="4401667" cy="4348418"/>
            <a:chOff x="2255520" y="2068512"/>
            <a:chExt cx="3972355" cy="3924300"/>
          </a:xfrm>
          <a:scene3d>
            <a:camera prst="perspectiveRelaxed">
              <a:rot lat="18437077" lon="1557584" rev="19810781"/>
            </a:camera>
            <a:lightRig rig="balanced" dir="t">
              <a:rot lat="0" lon="0" rev="17400000"/>
            </a:lightRig>
          </a:scene3d>
        </p:grpSpPr>
        <p:sp>
          <p:nvSpPr>
            <p:cNvPr id="35" name="Rechteck 16"/>
            <p:cNvSpPr/>
            <p:nvPr/>
          </p:nvSpPr>
          <p:spPr bwMode="gray">
            <a:xfrm>
              <a:off x="2255520" y="2068512"/>
              <a:ext cx="1836420" cy="183642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hteck 17"/>
            <p:cNvSpPr/>
            <p:nvPr/>
          </p:nvSpPr>
          <p:spPr bwMode="gray">
            <a:xfrm>
              <a:off x="4351020" y="2068512"/>
              <a:ext cx="1836420" cy="1836420"/>
            </a:xfrm>
            <a:prstGeom prst="rect">
              <a:avLst/>
            </a:prstGeom>
            <a:solidFill>
              <a:srgbClr val="FF0000"/>
            </a:soli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Rechteck 18"/>
            <p:cNvSpPr/>
            <p:nvPr/>
          </p:nvSpPr>
          <p:spPr bwMode="gray">
            <a:xfrm>
              <a:off x="2255520" y="4156392"/>
              <a:ext cx="1836420" cy="1836420"/>
            </a:xfrm>
            <a:prstGeom prst="rect">
              <a:avLst/>
            </a:prstGeom>
            <a:solidFill>
              <a:srgbClr val="FF0000"/>
            </a:soli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38" name="Rechteck 19"/>
            <p:cNvSpPr/>
            <p:nvPr/>
          </p:nvSpPr>
          <p:spPr bwMode="gray">
            <a:xfrm>
              <a:off x="4351020" y="4156392"/>
              <a:ext cx="1836420" cy="183642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9" name="Gruppieren 21"/>
            <p:cNvGrpSpPr/>
            <p:nvPr/>
          </p:nvGrpSpPr>
          <p:grpSpPr bwMode="gray">
            <a:xfrm>
              <a:off x="2400300" y="2323069"/>
              <a:ext cx="1501240" cy="1269154"/>
              <a:chOff x="541020" y="1877870"/>
              <a:chExt cx="1501240" cy="1269154"/>
            </a:xfrm>
          </p:grpSpPr>
          <p:sp>
            <p:nvSpPr>
              <p:cNvPr id="49" name="Rechteck 22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</a:t>
                </a:r>
                <a:endParaRPr kumimoji="0" lang="de-DE" sz="4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  <p:sp>
            <p:nvSpPr>
              <p:cNvPr id="50" name="Rechteck 23"/>
              <p:cNvSpPr/>
              <p:nvPr/>
            </p:nvSpPr>
            <p:spPr bwMode="gray">
              <a:xfrm>
                <a:off x="541020" y="2730387"/>
                <a:ext cx="1501240" cy="416637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4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Strength</a:t>
                </a:r>
                <a:endParaRPr kumimoji="0" lang="de-DE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40" name="Gruppieren 24"/>
            <p:cNvGrpSpPr/>
            <p:nvPr/>
          </p:nvGrpSpPr>
          <p:grpSpPr bwMode="gray">
            <a:xfrm>
              <a:off x="4302965" y="2323069"/>
              <a:ext cx="1924910" cy="1269154"/>
              <a:chOff x="329185" y="1877870"/>
              <a:chExt cx="1924910" cy="1269154"/>
            </a:xfrm>
          </p:grpSpPr>
          <p:sp>
            <p:nvSpPr>
              <p:cNvPr id="47" name="Rechteck 25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  <a:sp3d extrusionH="25400">
                  <a:bevelT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</a:rPr>
                  <a:t>W</a:t>
                </a:r>
                <a:endParaRPr kumimoji="0" lang="de-DE" sz="7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8" name="Rechteck 26"/>
              <p:cNvSpPr/>
              <p:nvPr/>
            </p:nvSpPr>
            <p:spPr bwMode="gray">
              <a:xfrm>
                <a:off x="329185" y="2730387"/>
                <a:ext cx="1924910" cy="416637"/>
              </a:xfrm>
              <a:prstGeom prst="rect">
                <a:avLst/>
              </a:prstGeom>
              <a:sp3d/>
            </p:spPr>
            <p:txBody>
              <a:bodyPr wrap="square">
                <a:spAutoFit/>
                <a:sp3d extrusionH="12700">
                  <a:bevelT w="6350" h="635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4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Weaknesses</a:t>
                </a:r>
                <a:endParaRPr kumimoji="0" lang="de-DE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1" name="Gruppieren 27"/>
            <p:cNvGrpSpPr/>
            <p:nvPr/>
          </p:nvGrpSpPr>
          <p:grpSpPr bwMode="gray">
            <a:xfrm>
              <a:off x="2423110" y="4450625"/>
              <a:ext cx="1501240" cy="1241378"/>
              <a:chOff x="541020" y="1877870"/>
              <a:chExt cx="1501240" cy="1241378"/>
            </a:xfrm>
          </p:grpSpPr>
          <p:sp>
            <p:nvSpPr>
              <p:cNvPr id="45" name="Rechteck 28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  <a:sp3d extrusionH="25400">
                  <a:bevelT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</a:rPr>
                  <a:t>O</a:t>
                </a:r>
                <a:endParaRPr kumimoji="0" lang="de-DE" sz="4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6" name="Rechteck 29"/>
              <p:cNvSpPr/>
              <p:nvPr/>
            </p:nvSpPr>
            <p:spPr bwMode="gray">
              <a:xfrm>
                <a:off x="541020" y="2730387"/>
                <a:ext cx="1501240" cy="388861"/>
              </a:xfrm>
              <a:prstGeom prst="rect">
                <a:avLst/>
              </a:prstGeom>
              <a:sp3d/>
            </p:spPr>
            <p:txBody>
              <a:bodyPr wrap="square" lIns="0" rIns="0">
                <a:spAutoFit/>
                <a:sp3d extrusionH="12700">
                  <a:bevelT w="6350" h="635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Opportunities</a:t>
                </a:r>
                <a:endParaRPr kumimoji="0" lang="de-DE" sz="2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2" name="Gruppieren 30"/>
            <p:cNvGrpSpPr/>
            <p:nvPr/>
          </p:nvGrpSpPr>
          <p:grpSpPr bwMode="gray">
            <a:xfrm>
              <a:off x="4518610" y="4450625"/>
              <a:ext cx="1501240" cy="1269154"/>
              <a:chOff x="541020" y="1877870"/>
              <a:chExt cx="1501240" cy="1269154"/>
            </a:xfrm>
          </p:grpSpPr>
          <p:sp>
            <p:nvSpPr>
              <p:cNvPr id="43" name="Rechteck 31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T</a:t>
                </a:r>
                <a:endParaRPr kumimoji="0" lang="de-DE" sz="4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  <p:sp>
            <p:nvSpPr>
              <p:cNvPr id="44" name="Rechteck 32"/>
              <p:cNvSpPr/>
              <p:nvPr/>
            </p:nvSpPr>
            <p:spPr bwMode="gray">
              <a:xfrm>
                <a:off x="541020" y="2730387"/>
                <a:ext cx="1501240" cy="416637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3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Threats</a:t>
                </a:r>
                <a:endParaRPr kumimoji="0" lang="de-DE" sz="23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981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3.2 </a:t>
            </a:r>
            <a:r>
              <a:rPr lang="zh-CN" altLang="en-US" sz="1800" dirty="0" smtClean="0"/>
              <a:t>图表</a:t>
            </a:r>
            <a:r>
              <a:rPr lang="zh-CN" altLang="en-US" sz="1800" dirty="0"/>
              <a:t>的</a:t>
            </a:r>
            <a:r>
              <a:rPr lang="zh-CN" altLang="en-US" sz="1800" dirty="0" smtClean="0"/>
              <a:t>选择与设计→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①图表的选择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3378274" y="5013176"/>
            <a:ext cx="25768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2000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自行设计图表</a:t>
            </a:r>
            <a:endParaRPr lang="zh-CN" altLang="zh-CN" sz="20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891263" y="883889"/>
            <a:ext cx="1807651" cy="1489821"/>
            <a:chOff x="437150" y="2317471"/>
            <a:chExt cx="1807651" cy="1489821"/>
          </a:xfrm>
        </p:grpSpPr>
        <p:sp>
          <p:nvSpPr>
            <p:cNvPr id="25" name="六边形 24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亮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剑之旅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拓展训练课程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460308" y="1665551"/>
            <a:ext cx="1807651" cy="1489821"/>
            <a:chOff x="437150" y="2317471"/>
            <a:chExt cx="1807651" cy="1489821"/>
          </a:xfrm>
        </p:grpSpPr>
        <p:sp>
          <p:nvSpPr>
            <p:cNvPr id="28" name="六边形 2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7BC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融入之行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新人入职课程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22217" y="1665551"/>
            <a:ext cx="1807651" cy="1489821"/>
            <a:chOff x="437150" y="2317471"/>
            <a:chExt cx="1807651" cy="1489821"/>
          </a:xfrm>
        </p:grpSpPr>
        <p:sp>
          <p:nvSpPr>
            <p:cNvPr id="31" name="六边形 30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8A3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精英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之路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进阶课程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322217" y="3222789"/>
            <a:ext cx="1807651" cy="1489821"/>
            <a:chOff x="437150" y="2317471"/>
            <a:chExt cx="1807651" cy="1489821"/>
          </a:xfrm>
        </p:grpSpPr>
        <p:sp>
          <p:nvSpPr>
            <p:cNvPr id="52" name="六边形 51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 52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跨越之阶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管理进阶课程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91263" y="2443235"/>
            <a:ext cx="1807651" cy="1489821"/>
            <a:chOff x="437150" y="2317471"/>
            <a:chExt cx="1807651" cy="1489821"/>
          </a:xfrm>
        </p:grpSpPr>
        <p:sp>
          <p:nvSpPr>
            <p:cNvPr id="55" name="六边形 54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矩形 55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京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东之魂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核心价值观课程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460308" y="3222789"/>
            <a:ext cx="1807651" cy="1489821"/>
            <a:chOff x="437150" y="2317471"/>
            <a:chExt cx="1807651" cy="1489821"/>
          </a:xfrm>
        </p:grpSpPr>
        <p:sp>
          <p:nvSpPr>
            <p:cNvPr id="58" name="六边形 5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明日之翼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职业化课程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891263" y="4002580"/>
            <a:ext cx="1807651" cy="1489821"/>
            <a:chOff x="437150" y="2317471"/>
            <a:chExt cx="1807651" cy="1489821"/>
          </a:xfrm>
        </p:grpSpPr>
        <p:sp>
          <p:nvSpPr>
            <p:cNvPr id="61" name="六边形 60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矩形 61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制胜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之道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领导力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 flipH="1">
            <a:off x="3866927" y="5492401"/>
            <a:ext cx="3240360" cy="0"/>
          </a:xfrm>
          <a:prstGeom prst="line">
            <a:avLst/>
          </a:prstGeom>
          <a:ln>
            <a:solidFill>
              <a:srgbClr val="FF8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568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3.2 </a:t>
            </a:r>
            <a:r>
              <a:rPr lang="zh-CN" altLang="en-US" sz="1800" dirty="0" smtClean="0"/>
              <a:t>图表</a:t>
            </a:r>
            <a:r>
              <a:rPr lang="zh-CN" altLang="en-US" sz="1800" dirty="0"/>
              <a:t>的</a:t>
            </a:r>
            <a:r>
              <a:rPr lang="zh-CN" altLang="en-US" sz="1800" dirty="0" smtClean="0"/>
              <a:t>选择与设计→</a:t>
            </a:r>
            <a:r>
              <a:rPr lang="zh-CN" altLang="en-US" sz="1800" b="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②图表的优化原则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6311" y="1516722"/>
            <a:ext cx="10847865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无论是</a:t>
            </a:r>
            <a:r>
              <a:rPr lang="en-US" altLang="zh-CN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SmartArt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图表，还是网络的图表素材，都需要进行进一步的优化，以保持和</a:t>
            </a:r>
            <a:r>
              <a:rPr lang="en-US" altLang="zh-CN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整体风格一致。</a:t>
            </a:r>
            <a:endParaRPr lang="zh-CN" altLang="en-US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966311" y="3068960"/>
            <a:ext cx="4916840" cy="420115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139000"/>
              </a:lnSpc>
            </a:pPr>
            <a:r>
              <a:rPr lang="en-US" altLang="zh-CN" sz="2200" b="1" dirty="0" smtClean="0">
                <a:solidFill>
                  <a:srgbClr val="4D94FF"/>
                </a:solidFill>
                <a:latin typeface="Impact" panose="020B0806030902050204" pitchFamily="34" charset="0"/>
                <a:ea typeface="微软雅黑" pitchFamily="34" charset="-122"/>
              </a:rPr>
              <a:t>【</a:t>
            </a:r>
            <a:r>
              <a:rPr lang="zh-CN" altLang="en-US" sz="2200" b="1" dirty="0" smtClean="0">
                <a:solidFill>
                  <a:srgbClr val="4D94FF"/>
                </a:solidFill>
                <a:latin typeface="Impact" panose="020B0806030902050204" pitchFamily="34" charset="0"/>
                <a:ea typeface="微软雅黑" pitchFamily="34" charset="-122"/>
              </a:rPr>
              <a:t>图表优化的原则</a:t>
            </a:r>
            <a:r>
              <a:rPr lang="en-US" altLang="zh-CN" sz="2200" b="1" dirty="0" smtClean="0">
                <a:solidFill>
                  <a:srgbClr val="4D94FF"/>
                </a:solidFill>
                <a:latin typeface="Impact" panose="020B0806030902050204" pitchFamily="34" charset="0"/>
                <a:ea typeface="微软雅黑" pitchFamily="34" charset="-122"/>
              </a:rPr>
              <a:t>】</a:t>
            </a:r>
            <a:endParaRPr lang="zh-CN" altLang="en-US" sz="2200" b="1" dirty="0">
              <a:solidFill>
                <a:srgbClr val="4D94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966311" y="3657193"/>
            <a:ext cx="10490902" cy="207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32000"/>
              </a:lnSpc>
              <a:spcAft>
                <a:spcPts val="300"/>
              </a:spcAft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颜色与</a:t>
            </a: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整体风格一致；</a:t>
            </a:r>
            <a:endParaRPr lang="en-US" altLang="zh-CN" b="1" dirty="0" smtClean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32000"/>
              </a:lnSpc>
              <a:spcAft>
                <a:spcPts val="300"/>
              </a:spcAft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</a:t>
            </a: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平面风格要与</a:t>
            </a: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风格保持一致；</a:t>
            </a:r>
            <a:endParaRPr lang="en-US" altLang="zh-CN" b="1" dirty="0" smtClean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32000"/>
              </a:lnSpc>
              <a:spcAft>
                <a:spcPts val="300"/>
              </a:spcAft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各个图表之间要保持风格的一致；</a:t>
            </a:r>
            <a:endParaRPr lang="en-US" altLang="zh-CN" b="1" dirty="0" smtClean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32000"/>
              </a:lnSpc>
              <a:spcAft>
                <a:spcPts val="300"/>
              </a:spcAft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符合逻辑（并列、递进、因果）；</a:t>
            </a:r>
            <a:endParaRPr lang="en-US" altLang="zh-CN" b="1" dirty="0" smtClean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32000"/>
              </a:lnSpc>
              <a:spcAft>
                <a:spcPts val="300"/>
              </a:spcAft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符合几何之美（对称的、对齐的、几何形状的）。</a:t>
            </a:r>
            <a:endParaRPr lang="zh-CN" altLang="en-US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643271" y="2780928"/>
            <a:ext cx="3352448" cy="2905377"/>
            <a:chOff x="4154959" y="2675589"/>
            <a:chExt cx="3352448" cy="2905377"/>
          </a:xfrm>
        </p:grpSpPr>
        <p:sp>
          <p:nvSpPr>
            <p:cNvPr id="11" name="Oval 274"/>
            <p:cNvSpPr>
              <a:spLocks noChangeArrowheads="1"/>
            </p:cNvSpPr>
            <p:nvPr/>
          </p:nvSpPr>
          <p:spPr bwMode="auto">
            <a:xfrm>
              <a:off x="4243088" y="2771472"/>
              <a:ext cx="1653905" cy="1654300"/>
            </a:xfrm>
            <a:prstGeom prst="ellipse">
              <a:avLst/>
            </a:prstGeom>
            <a:solidFill>
              <a:srgbClr val="F05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276"/>
            <p:cNvSpPr>
              <a:spLocks noChangeArrowheads="1"/>
            </p:cNvSpPr>
            <p:nvPr/>
          </p:nvSpPr>
          <p:spPr bwMode="auto">
            <a:xfrm>
              <a:off x="5490859" y="2675589"/>
              <a:ext cx="2016548" cy="2016000"/>
            </a:xfrm>
            <a:prstGeom prst="ellipse">
              <a:avLst/>
            </a:prstGeom>
            <a:solidFill>
              <a:srgbClr val="36B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77"/>
            <p:cNvSpPr>
              <a:spLocks noChangeArrowheads="1"/>
            </p:cNvSpPr>
            <p:nvPr/>
          </p:nvSpPr>
          <p:spPr bwMode="auto">
            <a:xfrm>
              <a:off x="4793723" y="3887551"/>
              <a:ext cx="1694223" cy="1693415"/>
            </a:xfrm>
            <a:prstGeom prst="ellipse">
              <a:avLst/>
            </a:prstGeom>
            <a:solidFill>
              <a:srgbClr val="7BC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793724" y="4499828"/>
              <a:ext cx="16488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 调动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资源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4154959" y="3354944"/>
              <a:ext cx="149588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 管理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变革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5451103" y="3429000"/>
              <a:ext cx="20165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① 组织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调整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920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20496" y="0"/>
            <a:ext cx="306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675496" y="5265160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20496" y="0"/>
            <a:ext cx="306000" cy="4482062"/>
          </a:xfrm>
          <a:prstGeom prst="rect">
            <a:avLst/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TextBox 8"/>
          <p:cNvSpPr txBox="1"/>
          <p:nvPr/>
        </p:nvSpPr>
        <p:spPr>
          <a:xfrm>
            <a:off x="5595119" y="225825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版面设计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5595119" y="520155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字体与颜色</a:t>
            </a:r>
            <a:endParaRPr lang="zh-CN" altLang="en-US" sz="28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75496" y="1340768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1" name="TextBox 8"/>
          <p:cNvSpPr txBox="1"/>
          <p:nvPr/>
        </p:nvSpPr>
        <p:spPr>
          <a:xfrm>
            <a:off x="5595119" y="1277158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逻辑与展示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307087" y="4135971"/>
            <a:ext cx="2520280" cy="661181"/>
            <a:chOff x="5307087" y="1514266"/>
            <a:chExt cx="2520280" cy="661181"/>
          </a:xfrm>
        </p:grpSpPr>
        <p:sp>
          <p:nvSpPr>
            <p:cNvPr id="23" name="圆角矩形 22"/>
            <p:cNvSpPr/>
            <p:nvPr/>
          </p:nvSpPr>
          <p:spPr>
            <a:xfrm>
              <a:off x="5307087" y="1514266"/>
              <a:ext cx="2520280" cy="661181"/>
            </a:xfrm>
            <a:prstGeom prst="roundRect">
              <a:avLst>
                <a:gd name="adj" fmla="val 10284"/>
              </a:avLst>
            </a:prstGeom>
            <a:solidFill>
              <a:srgbClr val="4D9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342739" y="1556856"/>
              <a:ext cx="2430000" cy="576000"/>
            </a:xfrm>
            <a:prstGeom prst="roundRect">
              <a:avLst>
                <a:gd name="adj" fmla="val 10284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4675496" y="2321866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675496" y="3302964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8" name="TextBox 8"/>
          <p:cNvSpPr txBox="1"/>
          <p:nvPr/>
        </p:nvSpPr>
        <p:spPr>
          <a:xfrm>
            <a:off x="5595119" y="3239354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素材选择</a:t>
            </a:r>
          </a:p>
        </p:txBody>
      </p:sp>
      <p:sp>
        <p:nvSpPr>
          <p:cNvPr id="18" name="TextBox 8"/>
          <p:cNvSpPr txBox="1"/>
          <p:nvPr/>
        </p:nvSpPr>
        <p:spPr>
          <a:xfrm>
            <a:off x="5595119" y="422045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动画运用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675496" y="4284062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783496" y="4392062"/>
            <a:ext cx="180000" cy="180000"/>
          </a:xfrm>
          <a:prstGeom prst="ellipse">
            <a:avLst/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11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8" grpId="0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696775" y="1962336"/>
            <a:ext cx="11161240" cy="2704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400"/>
              </a:spcAft>
            </a:pPr>
            <a:r>
              <a:rPr lang="zh-CN" altLang="en-US" sz="32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动画运用的原则是：</a:t>
            </a:r>
            <a:endParaRPr lang="zh-CN" altLang="en-US" sz="32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  <a:spcAft>
                <a:spcPts val="400"/>
              </a:spcAft>
            </a:pPr>
            <a:r>
              <a:rPr lang="zh-CN" altLang="en-US" sz="4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与逻辑或讲课思路一致，吸引学员的注意力，少而精，不能太花哨。</a:t>
            </a:r>
            <a:endParaRPr lang="zh-CN" altLang="zh-CN" sz="4400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72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720496" y="0"/>
            <a:ext cx="306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675496" y="2321866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675496" y="3302964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675496" y="4284062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675496" y="5265160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20496" y="0"/>
            <a:ext cx="306000" cy="1448768"/>
          </a:xfrm>
          <a:prstGeom prst="rect">
            <a:avLst/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TextBox 8"/>
          <p:cNvSpPr txBox="1"/>
          <p:nvPr/>
        </p:nvSpPr>
        <p:spPr>
          <a:xfrm>
            <a:off x="5595119" y="225825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版面设计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5595119" y="3239354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素材选择</a:t>
            </a:r>
            <a:endParaRPr lang="zh-CN" altLang="en-US" sz="28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5595119" y="422045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动画运用</a:t>
            </a:r>
            <a:endParaRPr lang="zh-CN" altLang="en-US" sz="28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5595119" y="520155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字体与颜色</a:t>
            </a:r>
            <a:endParaRPr lang="zh-CN" altLang="en-US" sz="28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675496" y="1340768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783496" y="1448768"/>
            <a:ext cx="180000" cy="180000"/>
          </a:xfrm>
          <a:prstGeom prst="ellipse">
            <a:avLst/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307087" y="1223890"/>
            <a:ext cx="2520280" cy="661181"/>
          </a:xfrm>
          <a:prstGeom prst="roundRect">
            <a:avLst>
              <a:gd name="adj" fmla="val 10284"/>
            </a:avLst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8"/>
          <p:cNvSpPr txBox="1"/>
          <p:nvPr/>
        </p:nvSpPr>
        <p:spPr>
          <a:xfrm>
            <a:off x="5595119" y="1277158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专业字体设计服务/WWW.ZTSGC.COM/"/>
                <a:ea typeface="微软雅黑" pitchFamily="34" charset="-122"/>
              </a:rPr>
              <a:t>逻辑与展示</a:t>
            </a:r>
            <a:endParaRPr lang="zh-CN" altLang="en-US" sz="2800" b="1" dirty="0">
              <a:solidFill>
                <a:schemeClr val="bg1"/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352360" y="1268824"/>
            <a:ext cx="2430000" cy="576000"/>
          </a:xfrm>
          <a:prstGeom prst="roundRect">
            <a:avLst>
              <a:gd name="adj" fmla="val 10284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02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4.1 </a:t>
            </a:r>
            <a:r>
              <a:rPr lang="zh-CN" altLang="en-US" sz="1800" dirty="0" smtClean="0"/>
              <a:t>逻辑切换动画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966311" y="4282992"/>
            <a:ext cx="4916840" cy="420115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139000"/>
              </a:lnSpc>
            </a:pPr>
            <a:r>
              <a:rPr lang="en-US" altLang="zh-CN" sz="2200" b="1" dirty="0" smtClean="0">
                <a:solidFill>
                  <a:srgbClr val="4D94FF"/>
                </a:solidFill>
                <a:latin typeface="Impact" panose="020B0806030902050204" pitchFamily="34" charset="0"/>
                <a:ea typeface="微软雅黑" pitchFamily="34" charset="-122"/>
              </a:rPr>
              <a:t>【</a:t>
            </a:r>
            <a:r>
              <a:rPr lang="zh-CN" altLang="en-US" sz="2200" b="1" dirty="0" smtClean="0">
                <a:solidFill>
                  <a:srgbClr val="4D94FF"/>
                </a:solidFill>
                <a:latin typeface="Impact" panose="020B0806030902050204" pitchFamily="34" charset="0"/>
                <a:ea typeface="微软雅黑" pitchFamily="34" charset="-122"/>
              </a:rPr>
              <a:t>动画体现逻辑的原则</a:t>
            </a:r>
            <a:r>
              <a:rPr lang="en-US" altLang="zh-CN" sz="2200" b="1" dirty="0" smtClean="0">
                <a:solidFill>
                  <a:srgbClr val="4D94FF"/>
                </a:solidFill>
                <a:latin typeface="Impact" panose="020B0806030902050204" pitchFamily="34" charset="0"/>
                <a:ea typeface="微软雅黑" pitchFamily="34" charset="-122"/>
              </a:rPr>
              <a:t>】</a:t>
            </a:r>
            <a:endParaRPr lang="zh-CN" altLang="en-US" sz="2200" b="1" dirty="0">
              <a:solidFill>
                <a:srgbClr val="4D94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966311" y="4871225"/>
            <a:ext cx="10490902" cy="86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32000"/>
              </a:lnSpc>
              <a:spcAft>
                <a:spcPts val="300"/>
              </a:spcAft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同类别的页面动画保持一致（如过渡页、体现正文不同层次的页面）；</a:t>
            </a:r>
            <a:endParaRPr lang="en-US" altLang="zh-CN" b="1" dirty="0" smtClean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32000"/>
              </a:lnSpc>
              <a:spcAft>
                <a:spcPts val="300"/>
              </a:spcAft>
              <a:buFont typeface="Wingdings" pitchFamily="2" charset="2"/>
              <a:buChar char="ü"/>
            </a:pPr>
            <a:r>
              <a:rPr lang="zh-CN" altLang="en-US" b="1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级别或同一章节的</a:t>
            </a:r>
            <a:r>
              <a:rPr lang="zh-CN" altLang="en-US" b="1" dirty="0" smtClean="0">
                <a:solidFill>
                  <a:srgbClr val="FF8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zh-CN" altLang="en-US" b="1" dirty="0">
                <a:solidFill>
                  <a:srgbClr val="FF8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b="1" dirty="0" smtClean="0">
                <a:solidFill>
                  <a:srgbClr val="FF8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动画保持一致。</a:t>
            </a:r>
            <a:endParaRPr lang="zh-CN" altLang="en-US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696775" y="1962336"/>
            <a:ext cx="11161240" cy="1536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Aft>
                <a:spcPts val="400"/>
              </a:spcAft>
            </a:pPr>
            <a:r>
              <a:rPr lang="zh-CN" altLang="en-US" sz="32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动态内容切换的要点：</a:t>
            </a:r>
            <a:r>
              <a:rPr lang="zh-CN" altLang="en-US" sz="80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用好母版</a:t>
            </a:r>
            <a:endParaRPr lang="zh-CN" altLang="en-US" sz="80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854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4.2 </a:t>
            </a:r>
            <a:r>
              <a:rPr lang="zh-CN" altLang="en-US" sz="1800" dirty="0" smtClean="0"/>
              <a:t>简单动画的个性设置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698125" y="1962336"/>
            <a:ext cx="1116124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400"/>
              </a:spcAft>
            </a:pPr>
            <a:r>
              <a:rPr lang="zh-CN" altLang="en-US" sz="4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基本缩放的动画效果</a:t>
            </a:r>
            <a:endParaRPr lang="zh-CN" altLang="zh-CN" sz="44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698125" y="2864346"/>
            <a:ext cx="1116124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400"/>
              </a:spcAft>
            </a:pPr>
            <a:r>
              <a:rPr lang="zh-CN" altLang="en-US" sz="4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平滑移动的动画效果</a:t>
            </a:r>
            <a:endParaRPr lang="zh-CN" altLang="zh-CN" sz="44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696775" y="5063136"/>
            <a:ext cx="11161240" cy="67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400"/>
              </a:spcAft>
            </a:pPr>
            <a:r>
              <a:rPr lang="zh-CN" altLang="en-US" sz="32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仅举三例，以此类推，请大家现场练习。</a:t>
            </a:r>
            <a:endParaRPr lang="zh-CN" altLang="en-US" sz="32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698125" y="3766355"/>
            <a:ext cx="1116124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400"/>
              </a:spcAft>
            </a:pPr>
            <a:r>
              <a:rPr lang="zh-CN" altLang="en-US" sz="4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弹性下落的动画效果</a:t>
            </a:r>
            <a:endParaRPr lang="zh-CN" altLang="zh-CN" sz="44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80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1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4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4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2" grpId="0"/>
          <p:bldP spid="13" grpId="0"/>
        </p:bldLst>
      </p:timing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4.3 </a:t>
            </a:r>
            <a:r>
              <a:rPr lang="zh-CN" altLang="en-US" sz="1800" dirty="0" smtClean="0"/>
              <a:t>单个对象的组合设计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696775" y="5063136"/>
            <a:ext cx="111612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400"/>
              </a:spcAft>
            </a:pPr>
            <a:r>
              <a:rPr lang="zh-CN" altLang="en-US" sz="32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仅举三例，以此类推，主要用好动画刷。</a:t>
            </a:r>
            <a:endParaRPr lang="zh-CN" altLang="en-US" sz="32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4918049" y="4005064"/>
            <a:ext cx="49685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400"/>
              </a:spcAft>
            </a:pPr>
            <a:r>
              <a:rPr lang="zh-CN" altLang="en-US" sz="4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淡入淡出动画效果</a:t>
            </a:r>
            <a:endParaRPr lang="zh-CN" altLang="zh-CN" sz="44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6" descr="C:\Documents and Settings\huxiya\桌面\F4D779C4635D68E92434990D569DE6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07999" y="1988840"/>
            <a:ext cx="2916000" cy="1911600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3" name="Picture 4" descr="C:\Documents and Settings\tdz\桌面\新建文件夹\201251185537155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02831" y="1988840"/>
            <a:ext cx="2916000" cy="1911600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00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1.11111E-6 L 0.71481 1.11111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58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48 1.11111E-6 L 1.40749 1.11111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34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7" grpId="1"/>
      <p:bldP spid="7" grpId="2"/>
      <p:bldP spid="7" grpId="3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4.4 </a:t>
            </a:r>
            <a:r>
              <a:rPr lang="zh-CN" altLang="en-US" sz="1800" dirty="0"/>
              <a:t>多个</a:t>
            </a:r>
            <a:r>
              <a:rPr lang="zh-CN" altLang="en-US" sz="1800" dirty="0" smtClean="0"/>
              <a:t>对象的组合设计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3794" y="2072852"/>
            <a:ext cx="2641490" cy="3009698"/>
            <a:chOff x="1052128" y="1613900"/>
            <a:chExt cx="2641490" cy="3009698"/>
          </a:xfrm>
        </p:grpSpPr>
        <p:sp>
          <p:nvSpPr>
            <p:cNvPr id="10" name="矩形 9"/>
            <p:cNvSpPr/>
            <p:nvPr/>
          </p:nvSpPr>
          <p:spPr>
            <a:xfrm>
              <a:off x="1052128" y="3085653"/>
              <a:ext cx="2641490" cy="1537945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Rectangle 17"/>
            <p:cNvSpPr/>
            <p:nvPr/>
          </p:nvSpPr>
          <p:spPr bwMode="auto">
            <a:xfrm>
              <a:off x="1052128" y="1710324"/>
              <a:ext cx="2641490" cy="1278906"/>
            </a:xfrm>
            <a:prstGeom prst="rect">
              <a:avLst/>
            </a:prstGeom>
            <a:solidFill>
              <a:srgbClr val="FF8C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466"/>
              <a:endParaRPr lang="en-US" sz="1700" dirty="0">
                <a:solidFill>
                  <a:srgbClr val="FFFFFF">
                    <a:alpha val="98824"/>
                  </a:srgb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" name="Content Placeholder 4"/>
            <p:cNvSpPr txBox="1">
              <a:spLocks/>
            </p:cNvSpPr>
            <p:nvPr/>
          </p:nvSpPr>
          <p:spPr>
            <a:xfrm>
              <a:off x="2745577" y="1980444"/>
              <a:ext cx="698995" cy="738664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400" dirty="0" smtClea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简单</a:t>
              </a:r>
              <a:endParaRPr lang="en-US" altLang="zh-CN" sz="2400" dirty="0" smtClean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>
                <a:buNone/>
              </a:pPr>
              <a:r>
                <a:rPr lang="zh-CN" altLang="en-US" sz="2400" dirty="0" smtClea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原则</a:t>
              </a:r>
              <a:endParaRPr lang="en-US" sz="2400" dirty="0" smtClean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 Box 44"/>
            <p:cNvSpPr txBox="1">
              <a:spLocks noChangeArrowheads="1"/>
            </p:cNvSpPr>
            <p:nvPr/>
          </p:nvSpPr>
          <p:spPr bwMode="auto">
            <a:xfrm>
              <a:off x="1129035" y="3379091"/>
              <a:ext cx="2536465" cy="8016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457200" defTabSz="720725">
                <a:lnSpc>
                  <a:spcPct val="135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2pPr>
              <a:lvl3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3pPr>
              <a:lvl4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4pPr>
              <a:lvl5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5pPr>
              <a:lvl6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6pPr>
              <a:lvl7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7pPr>
              <a:lvl8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8pPr>
              <a:lvl9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9pPr>
            </a:lstStyle>
            <a:p>
              <a:pPr indent="0"/>
              <a:r>
                <a:rPr lang="zh-CN" altLang="en-US" sz="1800" b="1" dirty="0">
                  <a:solidFill>
                    <a:schemeClr val="bg1"/>
                  </a:solidFill>
                </a:rPr>
                <a:t>简单才最有力量，最易于执行。</a:t>
              </a:r>
              <a:endParaRPr lang="en-US" sz="1800" b="1" dirty="0">
                <a:solidFill>
                  <a:schemeClr val="bg1"/>
                </a:solidFill>
              </a:endParaRPr>
            </a:p>
          </p:txBody>
        </p:sp>
        <p:pic>
          <p:nvPicPr>
            <p:cNvPr id="16" name="Picture 7" descr="\\MAGNUM\Projects\Microsoft\Cloud Power FY12\Design\ICONS_PNG\Application.png"/>
            <p:cNvPicPr>
              <a:picLocks noChangeAspect="1" noChangeArrowheads="1"/>
            </p:cNvPicPr>
            <p:nvPr/>
          </p:nvPicPr>
          <p:blipFill>
            <a:blip r:embed="rId3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2128" y="1613900"/>
              <a:ext cx="1472521" cy="1471753"/>
            </a:xfrm>
            <a:prstGeom prst="rect">
              <a:avLst/>
            </a:prstGeom>
            <a:noFill/>
          </p:spPr>
        </p:pic>
      </p:grpSp>
      <p:grpSp>
        <p:nvGrpSpPr>
          <p:cNvPr id="17" name="组合 16"/>
          <p:cNvGrpSpPr/>
          <p:nvPr/>
        </p:nvGrpSpPr>
        <p:grpSpPr>
          <a:xfrm>
            <a:off x="6673106" y="2169276"/>
            <a:ext cx="2641490" cy="2913274"/>
            <a:chOff x="6673106" y="1723314"/>
            <a:chExt cx="2641490" cy="2913274"/>
          </a:xfrm>
        </p:grpSpPr>
        <p:grpSp>
          <p:nvGrpSpPr>
            <p:cNvPr id="18" name="组合 17"/>
            <p:cNvGrpSpPr/>
            <p:nvPr/>
          </p:nvGrpSpPr>
          <p:grpSpPr>
            <a:xfrm>
              <a:off x="6673106" y="1723314"/>
              <a:ext cx="2641490" cy="2913274"/>
              <a:chOff x="1052128" y="1710324"/>
              <a:chExt cx="2641490" cy="291327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052128" y="3085653"/>
                <a:ext cx="2641490" cy="1537945"/>
              </a:xfrm>
              <a:prstGeom prst="rect">
                <a:avLst/>
              </a:prstGeom>
              <a:solidFill>
                <a:srgbClr val="0D0D0D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Rectangle 17"/>
              <p:cNvSpPr/>
              <p:nvPr/>
            </p:nvSpPr>
            <p:spPr bwMode="auto">
              <a:xfrm>
                <a:off x="1052128" y="1710324"/>
                <a:ext cx="2641490" cy="1278906"/>
              </a:xfrm>
              <a:prstGeom prst="rect">
                <a:avLst/>
              </a:prstGeom>
              <a:solidFill>
                <a:srgbClr val="FF8C0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466"/>
                <a:endParaRPr lang="en-US" sz="1700" dirty="0">
                  <a:solidFill>
                    <a:srgbClr val="FFFFFF">
                      <a:alpha val="98824"/>
                    </a:srgb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2" name="Content Placeholder 4"/>
              <p:cNvSpPr txBox="1">
                <a:spLocks/>
              </p:cNvSpPr>
              <p:nvPr/>
            </p:nvSpPr>
            <p:spPr>
              <a:xfrm>
                <a:off x="2745577" y="1980444"/>
                <a:ext cx="698995" cy="738664"/>
              </a:xfrm>
              <a:prstGeom prst="rect">
                <a:avLst/>
              </a:prstGeom>
            </p:spPr>
            <p:txBody>
              <a:bodyPr vert="horz" wrap="square" lIns="0" tIns="0" rIns="0" bIns="0" rtlCol="0" anchor="ctr">
                <a:spAutoFit/>
              </a:bodyPr>
              <a:lstStyle>
                <a:lvl1pPr marL="347914" indent="-347914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28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1pPr>
                <a:lvl2pPr marL="673338" indent="-339976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24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2pPr>
                <a:lvl3pPr marL="961722" indent="-302936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20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3pPr>
                <a:lvl4pPr marL="1227618" indent="-265896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18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4pPr>
                <a:lvl5pPr marL="1516002" indent="-273833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18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5pPr>
                <a:lvl6pPr marL="2514499" indent="-228591" algn="l" defTabSz="91436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81" indent="-228591" algn="l" defTabSz="91436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63" indent="-228591" algn="l" defTabSz="91436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45" indent="-228591" algn="l" defTabSz="91436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2400" dirty="0" smtClean="0">
                    <a:gradFill>
                      <a:gsLst>
                        <a:gs pos="0">
                          <a:srgbClr val="FFFFFF"/>
                        </a:gs>
                        <a:gs pos="86000">
                          <a:srgbClr val="FFFFFF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协调</a:t>
                </a:r>
                <a:endParaRPr lang="en-US" altLang="zh-CN" sz="2400" dirty="0" smtClea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indent="0">
                  <a:buNone/>
                </a:pPr>
                <a:r>
                  <a:rPr lang="zh-CN" altLang="en-US" sz="2400" dirty="0" smtClean="0">
                    <a:gradFill>
                      <a:gsLst>
                        <a:gs pos="0">
                          <a:srgbClr val="FFFFFF"/>
                        </a:gs>
                        <a:gs pos="86000">
                          <a:srgbClr val="FFFFFF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原则</a:t>
                </a:r>
                <a:endParaRPr lang="en-US" sz="2400" dirty="0" smtClea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Text Box 44"/>
              <p:cNvSpPr txBox="1">
                <a:spLocks noChangeArrowheads="1"/>
              </p:cNvSpPr>
              <p:nvPr/>
            </p:nvSpPr>
            <p:spPr bwMode="auto">
              <a:xfrm>
                <a:off x="1129035" y="3180450"/>
                <a:ext cx="2536465" cy="13876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30000"/>
                      </a:srgbClr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indent="457200" defTabSz="720725">
                  <a:lnSpc>
                    <a:spcPct val="135000"/>
                  </a:lnSpc>
                  <a:defRPr sz="160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defTabSz="720725" eaLnBrk="0" hangingPunct="0">
                  <a:defRPr sz="1600">
                    <a:latin typeface="Arial" pitchFamily="34" charset="0"/>
                    <a:ea typeface="宋体" pitchFamily="2" charset="-122"/>
                  </a:defRPr>
                </a:lvl2pPr>
                <a:lvl3pPr defTabSz="720725" eaLnBrk="0" hangingPunct="0">
                  <a:defRPr sz="1600">
                    <a:latin typeface="Arial" pitchFamily="34" charset="0"/>
                    <a:ea typeface="宋体" pitchFamily="2" charset="-122"/>
                  </a:defRPr>
                </a:lvl3pPr>
                <a:lvl4pPr defTabSz="720725" eaLnBrk="0" hangingPunct="0">
                  <a:defRPr sz="1600">
                    <a:latin typeface="Arial" pitchFamily="34" charset="0"/>
                    <a:ea typeface="宋体" pitchFamily="2" charset="-122"/>
                  </a:defRPr>
                </a:lvl4pPr>
                <a:lvl5pPr defTabSz="720725" eaLnBrk="0" hangingPunct="0">
                  <a:defRPr sz="1600">
                    <a:latin typeface="Arial" pitchFamily="34" charset="0"/>
                    <a:ea typeface="宋体" pitchFamily="2" charset="-122"/>
                  </a:defRPr>
                </a:lvl5pPr>
                <a:lvl6pPr defTabSz="720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latin typeface="Arial" pitchFamily="34" charset="0"/>
                    <a:ea typeface="宋体" pitchFamily="2" charset="-122"/>
                  </a:defRPr>
                </a:lvl6pPr>
                <a:lvl7pPr defTabSz="720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latin typeface="Arial" pitchFamily="34" charset="0"/>
                    <a:ea typeface="宋体" pitchFamily="2" charset="-122"/>
                  </a:defRPr>
                </a:lvl7pPr>
                <a:lvl8pPr defTabSz="720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latin typeface="Arial" pitchFamily="34" charset="0"/>
                    <a:ea typeface="宋体" pitchFamily="2" charset="-122"/>
                  </a:defRPr>
                </a:lvl8pPr>
                <a:lvl9pPr defTabSz="720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indent="0"/>
                <a:r>
                  <a:rPr lang="zh-CN" altLang="en-US" b="1" dirty="0">
                    <a:solidFill>
                      <a:schemeClr val="bg1"/>
                    </a:solidFill>
                  </a:rPr>
                  <a:t>为保持标准系统的整体功能达到最佳，必须协调对接好系统内外关联因素之间的关系。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9" name="Picture 8" descr="cross platform.png"/>
            <p:cNvPicPr>
              <a:picLocks noChangeAspect="1"/>
            </p:cNvPicPr>
            <p:nvPr/>
          </p:nvPicPr>
          <p:blipFill>
            <a:blip r:embed="rId4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9108" y="1996856"/>
              <a:ext cx="1179986" cy="735242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9432761" y="2169276"/>
            <a:ext cx="2641490" cy="2913274"/>
            <a:chOff x="9432761" y="1723314"/>
            <a:chExt cx="2641490" cy="2913274"/>
          </a:xfrm>
        </p:grpSpPr>
        <p:grpSp>
          <p:nvGrpSpPr>
            <p:cNvPr id="25" name="组合 24"/>
            <p:cNvGrpSpPr/>
            <p:nvPr/>
          </p:nvGrpSpPr>
          <p:grpSpPr>
            <a:xfrm>
              <a:off x="9432761" y="1723314"/>
              <a:ext cx="2641490" cy="2913274"/>
              <a:chOff x="1052128" y="1710324"/>
              <a:chExt cx="2641490" cy="2913274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052128" y="3085653"/>
                <a:ext cx="2641490" cy="1537945"/>
              </a:xfrm>
              <a:prstGeom prst="rect">
                <a:avLst/>
              </a:prstGeom>
              <a:solidFill>
                <a:srgbClr val="0D0D0D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Rectangle 17"/>
              <p:cNvSpPr/>
              <p:nvPr/>
            </p:nvSpPr>
            <p:spPr bwMode="auto">
              <a:xfrm>
                <a:off x="1052128" y="1710324"/>
                <a:ext cx="2641490" cy="1278906"/>
              </a:xfrm>
              <a:prstGeom prst="rect">
                <a:avLst/>
              </a:prstGeom>
              <a:solidFill>
                <a:srgbClr val="FF8C0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466"/>
                <a:endParaRPr lang="en-US" sz="1700" dirty="0">
                  <a:solidFill>
                    <a:srgbClr val="FFFFFF">
                      <a:alpha val="98824"/>
                    </a:srgb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Content Placeholder 4"/>
              <p:cNvSpPr txBox="1">
                <a:spLocks/>
              </p:cNvSpPr>
              <p:nvPr/>
            </p:nvSpPr>
            <p:spPr>
              <a:xfrm>
                <a:off x="2745577" y="1980444"/>
                <a:ext cx="698995" cy="738664"/>
              </a:xfrm>
              <a:prstGeom prst="rect">
                <a:avLst/>
              </a:prstGeom>
            </p:spPr>
            <p:txBody>
              <a:bodyPr vert="horz" wrap="square" lIns="0" tIns="0" rIns="0" bIns="0" rtlCol="0" anchor="ctr">
                <a:spAutoFit/>
              </a:bodyPr>
              <a:lstStyle>
                <a:lvl1pPr marL="347914" indent="-347914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28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1pPr>
                <a:lvl2pPr marL="673338" indent="-339976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24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2pPr>
                <a:lvl3pPr marL="961722" indent="-302936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20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3pPr>
                <a:lvl4pPr marL="1227618" indent="-265896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18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4pPr>
                <a:lvl5pPr marL="1516002" indent="-273833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18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5pPr>
                <a:lvl6pPr marL="2514499" indent="-228591" algn="l" defTabSz="91436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81" indent="-228591" algn="l" defTabSz="91436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63" indent="-228591" algn="l" defTabSz="91436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45" indent="-228591" algn="l" defTabSz="91436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2400" dirty="0" smtClean="0">
                    <a:gradFill>
                      <a:gsLst>
                        <a:gs pos="0">
                          <a:srgbClr val="FFFFFF"/>
                        </a:gs>
                        <a:gs pos="86000">
                          <a:srgbClr val="FFFFFF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优化</a:t>
                </a:r>
                <a:endParaRPr lang="en-US" altLang="zh-CN" sz="2400" dirty="0" smtClea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indent="0">
                  <a:buNone/>
                </a:pPr>
                <a:r>
                  <a:rPr lang="zh-CN" altLang="en-US" sz="2400" dirty="0" smtClean="0">
                    <a:gradFill>
                      <a:gsLst>
                        <a:gs pos="0">
                          <a:srgbClr val="FFFFFF"/>
                        </a:gs>
                        <a:gs pos="86000">
                          <a:srgbClr val="FFFFFF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原则</a:t>
                </a:r>
                <a:endParaRPr lang="en-US" sz="2400" dirty="0" smtClea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Text Box 44"/>
              <p:cNvSpPr txBox="1">
                <a:spLocks noChangeArrowheads="1"/>
              </p:cNvSpPr>
              <p:nvPr/>
            </p:nvSpPr>
            <p:spPr bwMode="auto">
              <a:xfrm>
                <a:off x="1129035" y="3199986"/>
                <a:ext cx="2536465" cy="13876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30000"/>
                      </a:srgbClr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indent="457200" defTabSz="720725">
                  <a:lnSpc>
                    <a:spcPct val="135000"/>
                  </a:lnSpc>
                  <a:defRPr sz="160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defTabSz="720725" eaLnBrk="0" hangingPunct="0">
                  <a:defRPr sz="1600">
                    <a:latin typeface="Arial" pitchFamily="34" charset="0"/>
                    <a:ea typeface="宋体" pitchFamily="2" charset="-122"/>
                  </a:defRPr>
                </a:lvl2pPr>
                <a:lvl3pPr defTabSz="720725" eaLnBrk="0" hangingPunct="0">
                  <a:defRPr sz="1600">
                    <a:latin typeface="Arial" pitchFamily="34" charset="0"/>
                    <a:ea typeface="宋体" pitchFamily="2" charset="-122"/>
                  </a:defRPr>
                </a:lvl3pPr>
                <a:lvl4pPr defTabSz="720725" eaLnBrk="0" hangingPunct="0">
                  <a:defRPr sz="1600">
                    <a:latin typeface="Arial" pitchFamily="34" charset="0"/>
                    <a:ea typeface="宋体" pitchFamily="2" charset="-122"/>
                  </a:defRPr>
                </a:lvl4pPr>
                <a:lvl5pPr defTabSz="720725" eaLnBrk="0" hangingPunct="0">
                  <a:defRPr sz="1600">
                    <a:latin typeface="Arial" pitchFamily="34" charset="0"/>
                    <a:ea typeface="宋体" pitchFamily="2" charset="-122"/>
                  </a:defRPr>
                </a:lvl5pPr>
                <a:lvl6pPr defTabSz="720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latin typeface="Arial" pitchFamily="34" charset="0"/>
                    <a:ea typeface="宋体" pitchFamily="2" charset="-122"/>
                  </a:defRPr>
                </a:lvl6pPr>
                <a:lvl7pPr defTabSz="720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latin typeface="Arial" pitchFamily="34" charset="0"/>
                    <a:ea typeface="宋体" pitchFamily="2" charset="-122"/>
                  </a:defRPr>
                </a:lvl7pPr>
                <a:lvl8pPr defTabSz="720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latin typeface="Arial" pitchFamily="34" charset="0"/>
                    <a:ea typeface="宋体" pitchFamily="2" charset="-122"/>
                  </a:defRPr>
                </a:lvl8pPr>
                <a:lvl9pPr defTabSz="720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indent="0"/>
                <a:r>
                  <a:rPr lang="zh-CN" altLang="en-US" b="1" dirty="0">
                    <a:solidFill>
                      <a:schemeClr val="bg1"/>
                    </a:solidFill>
                  </a:rPr>
                  <a:t>一定要选择最优的表述方式：能量化的尽量量化；不能量化尽量细化；不能细化的尽量流程化。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6" name="Picture 2" descr="\\MAGNUM\Projects\Microsoft\Cloud Power FY12\Design\Icons\PNGs\Scalable_Elastic_3.png"/>
            <p:cNvPicPr>
              <a:picLocks noChangeAspect="1" noChangeArrowheads="1"/>
            </p:cNvPicPr>
            <p:nvPr/>
          </p:nvPicPr>
          <p:blipFill>
            <a:blip r:embed="rId5" cstate="email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432761" y="1767194"/>
              <a:ext cx="1191764" cy="1191143"/>
            </a:xfrm>
            <a:prstGeom prst="rect">
              <a:avLst/>
            </a:prstGeom>
            <a:noFill/>
          </p:spPr>
        </p:pic>
      </p:grpSp>
      <p:grpSp>
        <p:nvGrpSpPr>
          <p:cNvPr id="31" name="组合 30"/>
          <p:cNvGrpSpPr/>
          <p:nvPr/>
        </p:nvGrpSpPr>
        <p:grpSpPr>
          <a:xfrm>
            <a:off x="3913450" y="2060848"/>
            <a:ext cx="2641490" cy="3021702"/>
            <a:chOff x="3913450" y="1614886"/>
            <a:chExt cx="2641490" cy="3021702"/>
          </a:xfrm>
        </p:grpSpPr>
        <p:grpSp>
          <p:nvGrpSpPr>
            <p:cNvPr id="32" name="组合 31"/>
            <p:cNvGrpSpPr/>
            <p:nvPr/>
          </p:nvGrpSpPr>
          <p:grpSpPr>
            <a:xfrm>
              <a:off x="3913450" y="1723314"/>
              <a:ext cx="2641490" cy="2913274"/>
              <a:chOff x="1052128" y="1710324"/>
              <a:chExt cx="2641490" cy="2913274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052128" y="3085653"/>
                <a:ext cx="2641490" cy="153794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Rectangle 17"/>
              <p:cNvSpPr/>
              <p:nvPr/>
            </p:nvSpPr>
            <p:spPr bwMode="auto">
              <a:xfrm>
                <a:off x="1052128" y="1710324"/>
                <a:ext cx="2641490" cy="1278906"/>
              </a:xfrm>
              <a:prstGeom prst="rect">
                <a:avLst/>
              </a:prstGeom>
              <a:solidFill>
                <a:srgbClr val="FF8C0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466"/>
                <a:endParaRPr lang="en-US" sz="1700" dirty="0">
                  <a:solidFill>
                    <a:srgbClr val="FFFFFF">
                      <a:alpha val="98824"/>
                    </a:srgb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" name="Content Placeholder 4"/>
              <p:cNvSpPr txBox="1">
                <a:spLocks/>
              </p:cNvSpPr>
              <p:nvPr/>
            </p:nvSpPr>
            <p:spPr>
              <a:xfrm>
                <a:off x="2745577" y="1980444"/>
                <a:ext cx="698995" cy="738664"/>
              </a:xfrm>
              <a:prstGeom prst="rect">
                <a:avLst/>
              </a:prstGeom>
            </p:spPr>
            <p:txBody>
              <a:bodyPr vert="horz" wrap="square" lIns="0" tIns="0" rIns="0" bIns="0" rtlCol="0" anchor="ctr">
                <a:spAutoFit/>
              </a:bodyPr>
              <a:lstStyle>
                <a:lvl1pPr marL="347914" indent="-347914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28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1pPr>
                <a:lvl2pPr marL="673338" indent="-339976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24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2pPr>
                <a:lvl3pPr marL="961722" indent="-302936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20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3pPr>
                <a:lvl4pPr marL="1227618" indent="-265896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18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4pPr>
                <a:lvl5pPr marL="1516002" indent="-273833" algn="l" defTabSz="914363" rtl="0" eaLnBrk="1" latinLnBrk="0" hangingPunct="1">
                  <a:lnSpc>
                    <a:spcPct val="90000"/>
                  </a:lnSpc>
                  <a:spcBef>
                    <a:spcPct val="20000"/>
                  </a:spcBef>
                  <a:buSzPct val="90000"/>
                  <a:buFontTx/>
                  <a:buBlip>
                    <a:blip r:embed="rId2"/>
                  </a:buBlip>
                  <a:defRPr sz="1800" kern="1200">
                    <a:gradFill>
                      <a:gsLst>
                        <a:gs pos="0">
                          <a:schemeClr val="tx1"/>
                        </a:gs>
                        <a:gs pos="8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5pPr>
                <a:lvl6pPr marL="2514499" indent="-228591" algn="l" defTabSz="91436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81" indent="-228591" algn="l" defTabSz="91436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63" indent="-228591" algn="l" defTabSz="91436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45" indent="-228591" algn="l" defTabSz="91436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2400" dirty="0" smtClean="0">
                    <a:gradFill>
                      <a:gsLst>
                        <a:gs pos="0">
                          <a:srgbClr val="FFFFFF"/>
                        </a:gs>
                        <a:gs pos="86000">
                          <a:srgbClr val="FFFFFF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统一</a:t>
                </a:r>
                <a:endParaRPr lang="en-US" altLang="zh-CN" sz="2400" dirty="0" smtClea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indent="0">
                  <a:buNone/>
                </a:pPr>
                <a:r>
                  <a:rPr lang="zh-CN" altLang="en-US" sz="2400" dirty="0" smtClean="0">
                    <a:gradFill>
                      <a:gsLst>
                        <a:gs pos="0">
                          <a:srgbClr val="FFFFFF"/>
                        </a:gs>
                        <a:gs pos="86000">
                          <a:srgbClr val="FFFFFF"/>
                        </a:gs>
                      </a:gsLst>
                      <a:lin ang="54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原则</a:t>
                </a:r>
                <a:endParaRPr lang="en-US" sz="2400" dirty="0" smtClea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Text Box 44"/>
              <p:cNvSpPr txBox="1">
                <a:spLocks noChangeArrowheads="1"/>
              </p:cNvSpPr>
              <p:nvPr/>
            </p:nvSpPr>
            <p:spPr bwMode="auto">
              <a:xfrm>
                <a:off x="1129035" y="3127978"/>
                <a:ext cx="2536465" cy="13876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30000"/>
                      </a:srgbClr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indent="457200" defTabSz="720725">
                  <a:lnSpc>
                    <a:spcPct val="135000"/>
                  </a:lnSpc>
                  <a:defRPr sz="160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defTabSz="720725" eaLnBrk="0" hangingPunct="0">
                  <a:defRPr sz="1600">
                    <a:latin typeface="Arial" pitchFamily="34" charset="0"/>
                    <a:ea typeface="宋体" pitchFamily="2" charset="-122"/>
                  </a:defRPr>
                </a:lvl2pPr>
                <a:lvl3pPr defTabSz="720725" eaLnBrk="0" hangingPunct="0">
                  <a:defRPr sz="1600">
                    <a:latin typeface="Arial" pitchFamily="34" charset="0"/>
                    <a:ea typeface="宋体" pitchFamily="2" charset="-122"/>
                  </a:defRPr>
                </a:lvl3pPr>
                <a:lvl4pPr defTabSz="720725" eaLnBrk="0" hangingPunct="0">
                  <a:defRPr sz="1600">
                    <a:latin typeface="Arial" pitchFamily="34" charset="0"/>
                    <a:ea typeface="宋体" pitchFamily="2" charset="-122"/>
                  </a:defRPr>
                </a:lvl4pPr>
                <a:lvl5pPr defTabSz="720725" eaLnBrk="0" hangingPunct="0">
                  <a:defRPr sz="1600">
                    <a:latin typeface="Arial" pitchFamily="34" charset="0"/>
                    <a:ea typeface="宋体" pitchFamily="2" charset="-122"/>
                  </a:defRPr>
                </a:lvl5pPr>
                <a:lvl6pPr defTabSz="720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latin typeface="Arial" pitchFamily="34" charset="0"/>
                    <a:ea typeface="宋体" pitchFamily="2" charset="-122"/>
                  </a:defRPr>
                </a:lvl6pPr>
                <a:lvl7pPr defTabSz="720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latin typeface="Arial" pitchFamily="34" charset="0"/>
                    <a:ea typeface="宋体" pitchFamily="2" charset="-122"/>
                  </a:defRPr>
                </a:lvl7pPr>
                <a:lvl8pPr defTabSz="720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latin typeface="Arial" pitchFamily="34" charset="0"/>
                    <a:ea typeface="宋体" pitchFamily="2" charset="-122"/>
                  </a:defRPr>
                </a:lvl8pPr>
                <a:lvl9pPr defTabSz="720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indent="0"/>
                <a:r>
                  <a:rPr lang="zh-CN" altLang="en-US" b="1" dirty="0" smtClean="0">
                    <a:solidFill>
                      <a:schemeClr val="bg1"/>
                    </a:solidFill>
                  </a:rPr>
                  <a:t>以</a:t>
                </a:r>
                <a:r>
                  <a:rPr lang="zh-CN" altLang="en-US" b="1" dirty="0">
                    <a:solidFill>
                      <a:schemeClr val="bg1"/>
                    </a:solidFill>
                  </a:rPr>
                  <a:t>最少的标准去覆盖最大的范围，扩大标准的适用范围，减少不必要的重复或多样化。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Picture 10" descr="Private_to_Partner.png"/>
            <p:cNvPicPr>
              <a:picLocks noChangeAspect="1"/>
            </p:cNvPicPr>
            <p:nvPr/>
          </p:nvPicPr>
          <p:blipFill>
            <a:blip r:embed="rId6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02751" y="1614886"/>
              <a:ext cx="1496147" cy="1495758"/>
            </a:xfrm>
            <a:prstGeom prst="rect">
              <a:avLst/>
            </a:prstGeom>
          </p:spPr>
        </p:pic>
      </p:grpSp>
      <p:sp>
        <p:nvSpPr>
          <p:cNvPr id="38" name="TextBox 6"/>
          <p:cNvSpPr txBox="1"/>
          <p:nvPr/>
        </p:nvSpPr>
        <p:spPr>
          <a:xfrm>
            <a:off x="696775" y="5216772"/>
            <a:ext cx="111612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400"/>
              </a:spcAft>
            </a:pPr>
            <a:r>
              <a:rPr lang="zh-CN" altLang="en-US" sz="32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另请看</a:t>
            </a:r>
            <a:r>
              <a:rPr lang="en-US" altLang="zh-CN" sz="32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P6</a:t>
            </a:r>
            <a:r>
              <a:rPr lang="zh-CN" altLang="en-US" sz="32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32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P36</a:t>
            </a:r>
            <a:r>
              <a:rPr lang="zh-CN" altLang="en-US" sz="32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的案例，以此类推，注意时间设置。</a:t>
            </a:r>
            <a:endParaRPr lang="zh-CN" altLang="en-US" sz="3200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66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50"/>
                            </p:stCondLst>
                            <p:childTnLst>
                              <p:par>
                                <p:cTn id="3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20496" y="0"/>
            <a:ext cx="306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0496" y="0"/>
            <a:ext cx="306000" cy="5463160"/>
          </a:xfrm>
          <a:prstGeom prst="rect">
            <a:avLst/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" name="TextBox 8"/>
          <p:cNvSpPr txBox="1"/>
          <p:nvPr/>
        </p:nvSpPr>
        <p:spPr>
          <a:xfrm>
            <a:off x="5595119" y="225825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版面设计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675496" y="1340768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6" name="TextBox 8"/>
          <p:cNvSpPr txBox="1"/>
          <p:nvPr/>
        </p:nvSpPr>
        <p:spPr>
          <a:xfrm>
            <a:off x="5595119" y="1277158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逻辑与展示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307087" y="5144083"/>
            <a:ext cx="2520280" cy="661181"/>
            <a:chOff x="5307087" y="1514266"/>
            <a:chExt cx="2520280" cy="661181"/>
          </a:xfrm>
        </p:grpSpPr>
        <p:sp>
          <p:nvSpPr>
            <p:cNvPr id="18" name="圆角矩形 17"/>
            <p:cNvSpPr/>
            <p:nvPr/>
          </p:nvSpPr>
          <p:spPr>
            <a:xfrm>
              <a:off x="5307087" y="1514266"/>
              <a:ext cx="2520280" cy="661181"/>
            </a:xfrm>
            <a:prstGeom prst="roundRect">
              <a:avLst>
                <a:gd name="adj" fmla="val 10284"/>
              </a:avLst>
            </a:prstGeom>
            <a:solidFill>
              <a:srgbClr val="4D9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5342739" y="1556856"/>
              <a:ext cx="2430000" cy="576000"/>
            </a:xfrm>
            <a:prstGeom prst="roundRect">
              <a:avLst>
                <a:gd name="adj" fmla="val 10284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>
            <a:off x="4675496" y="2321866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675496" y="3302964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2" name="TextBox 8"/>
          <p:cNvSpPr txBox="1"/>
          <p:nvPr/>
        </p:nvSpPr>
        <p:spPr>
          <a:xfrm>
            <a:off x="5595119" y="3239354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素材选择</a:t>
            </a:r>
          </a:p>
        </p:txBody>
      </p:sp>
      <p:sp>
        <p:nvSpPr>
          <p:cNvPr id="23" name="TextBox 8"/>
          <p:cNvSpPr txBox="1"/>
          <p:nvPr/>
        </p:nvSpPr>
        <p:spPr>
          <a:xfrm>
            <a:off x="5595119" y="422045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动画运用</a:t>
            </a:r>
          </a:p>
        </p:txBody>
      </p:sp>
      <p:sp>
        <p:nvSpPr>
          <p:cNvPr id="24" name="椭圆 23"/>
          <p:cNvSpPr/>
          <p:nvPr/>
        </p:nvSpPr>
        <p:spPr>
          <a:xfrm>
            <a:off x="4675496" y="4284062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4" name="TextBox 8"/>
          <p:cNvSpPr txBox="1"/>
          <p:nvPr/>
        </p:nvSpPr>
        <p:spPr>
          <a:xfrm>
            <a:off x="5595119" y="520155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字体与颜色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675496" y="5265160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783496" y="5373160"/>
            <a:ext cx="180000" cy="180000"/>
          </a:xfrm>
          <a:prstGeom prst="ellipse">
            <a:avLst/>
          </a:prstGeom>
          <a:solidFill>
            <a:srgbClr val="4D9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7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966311" y="992282"/>
            <a:ext cx="5276878" cy="4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5.1 </a:t>
            </a:r>
            <a:r>
              <a:rPr lang="zh-CN" altLang="en-US" sz="1800" dirty="0" smtClean="0"/>
              <a:t>字体的选用及大小设置</a:t>
            </a:r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34679" y="2629068"/>
            <a:ext cx="9932527" cy="263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标题字体：</a:t>
            </a:r>
            <a:r>
              <a:rPr lang="zh-CN" altLang="en-US" sz="540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华康俪金黑</a:t>
            </a:r>
            <a:r>
              <a:rPr lang="en-US" altLang="zh-CN" sz="540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W8</a:t>
            </a:r>
            <a:r>
              <a:rPr lang="en-US" altLang="zh-CN" sz="4800" dirty="0" smtClean="0">
                <a:solidFill>
                  <a:srgbClr val="FF8500"/>
                </a:solidFill>
                <a:latin typeface="华康俪金黑W8(P)" pitchFamily="34" charset="-122"/>
                <a:ea typeface="华康俪金黑W8(P)" pitchFamily="34" charset="-122"/>
              </a:rPr>
              <a:t> </a:t>
            </a:r>
            <a:r>
              <a:rPr lang="en-US" altLang="zh-CN" sz="4800" dirty="0" smtClean="0">
                <a:solidFill>
                  <a:schemeClr val="bg1">
                    <a:lumMod val="50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+ </a:t>
            </a:r>
            <a:r>
              <a:rPr lang="zh-CN" altLang="en-US" sz="5400" b="1" dirty="0" smtClean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</a:rPr>
              <a:t>微软雅黑</a:t>
            </a:r>
            <a:endParaRPr lang="en-US" altLang="zh-CN" sz="4800" b="1" dirty="0" smtClean="0">
              <a:solidFill>
                <a:srgbClr val="4D94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正文字体：</a:t>
            </a:r>
            <a:r>
              <a:rPr lang="zh-CN" altLang="en-US" sz="2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微软雅黑（</a:t>
            </a:r>
            <a:r>
              <a:rPr lang="zh-CN" altLang="en-US" sz="28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强调处加粗</a:t>
            </a:r>
            <a:r>
              <a:rPr lang="zh-CN" altLang="en-US" sz="2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800" dirty="0" smtClean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字体大小：</a:t>
            </a:r>
            <a:r>
              <a:rPr lang="zh-CN" altLang="en-US" sz="2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正文≥</a:t>
            </a:r>
            <a:r>
              <a:rPr lang="en-US" altLang="zh-CN" sz="2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2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号，标题或正文强调字体变大</a:t>
            </a:r>
            <a:endParaRPr lang="zh-CN" altLang="en-US" sz="28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571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966311" y="992282"/>
            <a:ext cx="5276878" cy="761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5.2 </a:t>
            </a:r>
            <a:r>
              <a:rPr lang="zh-CN" altLang="en-US" sz="1800" dirty="0" smtClean="0"/>
              <a:t>颜色</a:t>
            </a:r>
            <a:r>
              <a:rPr lang="zh-CN" altLang="en-US" sz="1800" dirty="0"/>
              <a:t>的选择及设置技巧</a:t>
            </a:r>
          </a:p>
          <a:p>
            <a:endParaRPr lang="zh-CN" altLang="zh-CN" sz="1800" b="0" dirty="0">
              <a:solidFill>
                <a:srgbClr val="FF85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34679" y="5085184"/>
            <a:ext cx="89338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en-US" altLang="zh-CN" sz="2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是一个创造美的过程，美在版式、美在</a:t>
            </a:r>
            <a:r>
              <a:rPr lang="zh-CN" altLang="en-US" sz="36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7727" y="1412336"/>
            <a:ext cx="7200000" cy="345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19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966311" y="992282"/>
            <a:ext cx="5276878" cy="4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5.2 </a:t>
            </a:r>
            <a:r>
              <a:rPr lang="zh-CN" altLang="en-US" sz="1800" dirty="0" smtClean="0"/>
              <a:t>颜色</a:t>
            </a:r>
            <a:r>
              <a:rPr lang="zh-CN" altLang="en-US" sz="1800" dirty="0"/>
              <a:t>的选择及设置</a:t>
            </a:r>
            <a:r>
              <a:rPr lang="zh-CN" altLang="en-US" sz="1800" dirty="0" smtClean="0"/>
              <a:t>技巧</a:t>
            </a:r>
            <a:endParaRPr lang="zh-CN" altLang="zh-CN" sz="1800" b="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058615" y="2438389"/>
            <a:ext cx="9721080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整体风格色指：</a:t>
            </a:r>
            <a:r>
              <a:rPr lang="zh-CN" altLang="en-US" sz="20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封面、封底、母版标题、强调色、图表色</a:t>
            </a:r>
            <a:r>
              <a:rPr lang="zh-CN" altLang="en-US" sz="1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等，主要方案有：</a:t>
            </a:r>
            <a:endParaRPr lang="en-US" altLang="zh-CN" sz="18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800" b="1" dirty="0" smtClean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A</a:t>
            </a:r>
            <a:r>
              <a:rPr lang="zh-CN" altLang="en-US" sz="1800" b="1" dirty="0" smtClean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、整体单色系；</a:t>
            </a:r>
            <a:endParaRPr lang="en-US" altLang="zh-CN" sz="1800" b="1" dirty="0" smtClean="0">
              <a:solidFill>
                <a:srgbClr val="4D94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800" b="1" dirty="0" smtClean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B</a:t>
            </a:r>
            <a:r>
              <a:rPr lang="zh-CN" altLang="en-US" sz="1800" b="1" dirty="0" smtClean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、逻辑单色（即不同章节不同色）；</a:t>
            </a:r>
            <a:endParaRPr lang="en-US" altLang="zh-CN" sz="1800" b="1" dirty="0" smtClean="0">
              <a:solidFill>
                <a:srgbClr val="4D94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800" b="1" dirty="0" smtClean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C</a:t>
            </a:r>
            <a:r>
              <a:rPr lang="zh-CN" altLang="en-US" sz="1800" b="1" dirty="0" smtClean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、组合色（主色</a:t>
            </a:r>
            <a:r>
              <a:rPr lang="en-US" altLang="zh-CN" sz="1800" b="1" dirty="0" smtClean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+</a:t>
            </a:r>
            <a:r>
              <a:rPr lang="zh-CN" altLang="en-US" sz="1800" b="1" dirty="0" smtClean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副色，如本</a:t>
            </a:r>
            <a:r>
              <a:rPr lang="en-US" altLang="zh-CN" sz="1800" b="1" dirty="0" smtClean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1800" b="1" dirty="0" smtClean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）。</a:t>
            </a:r>
            <a:endParaRPr lang="en-US" altLang="zh-CN" sz="1800" b="1" dirty="0" smtClean="0">
              <a:solidFill>
                <a:srgbClr val="4D94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8615" y="2006341"/>
            <a:ext cx="9721080" cy="288032"/>
            <a:chOff x="1922711" y="1484784"/>
            <a:chExt cx="9721080" cy="288032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922711" y="1772816"/>
              <a:ext cx="972108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5"/>
            <p:cNvSpPr/>
            <p:nvPr/>
          </p:nvSpPr>
          <p:spPr>
            <a:xfrm>
              <a:off x="1922711" y="1484784"/>
              <a:ext cx="2160240" cy="288032"/>
            </a:xfrm>
            <a:custGeom>
              <a:avLst/>
              <a:gdLst>
                <a:gd name="connsiteX0" fmla="*/ 0 w 2160240"/>
                <a:gd name="connsiteY0" fmla="*/ 0 h 288032"/>
                <a:gd name="connsiteX1" fmla="*/ 2160240 w 2160240"/>
                <a:gd name="connsiteY1" fmla="*/ 0 h 288032"/>
                <a:gd name="connsiteX2" fmla="*/ 2160240 w 2160240"/>
                <a:gd name="connsiteY2" fmla="*/ 288032 h 288032"/>
                <a:gd name="connsiteX3" fmla="*/ 0 w 2160240"/>
                <a:gd name="connsiteY3" fmla="*/ 288032 h 288032"/>
                <a:gd name="connsiteX4" fmla="*/ 0 w 2160240"/>
                <a:gd name="connsiteY4" fmla="*/ 0 h 288032"/>
                <a:gd name="connsiteX0" fmla="*/ 0 w 2160240"/>
                <a:gd name="connsiteY0" fmla="*/ 0 h 288032"/>
                <a:gd name="connsiteX1" fmla="*/ 1941299 w 2160240"/>
                <a:gd name="connsiteY1" fmla="*/ 0 h 288032"/>
                <a:gd name="connsiteX2" fmla="*/ 2160240 w 2160240"/>
                <a:gd name="connsiteY2" fmla="*/ 288032 h 288032"/>
                <a:gd name="connsiteX3" fmla="*/ 0 w 2160240"/>
                <a:gd name="connsiteY3" fmla="*/ 288032 h 288032"/>
                <a:gd name="connsiteX4" fmla="*/ 0 w 2160240"/>
                <a:gd name="connsiteY4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整体风格色方案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8615" y="4391897"/>
            <a:ext cx="9721080" cy="288032"/>
            <a:chOff x="1922711" y="1484784"/>
            <a:chExt cx="9721080" cy="288032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922711" y="1772816"/>
              <a:ext cx="972108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5"/>
            <p:cNvSpPr/>
            <p:nvPr/>
          </p:nvSpPr>
          <p:spPr>
            <a:xfrm>
              <a:off x="1922711" y="1484784"/>
              <a:ext cx="2160240" cy="288032"/>
            </a:xfrm>
            <a:custGeom>
              <a:avLst/>
              <a:gdLst>
                <a:gd name="connsiteX0" fmla="*/ 0 w 2160240"/>
                <a:gd name="connsiteY0" fmla="*/ 0 h 288032"/>
                <a:gd name="connsiteX1" fmla="*/ 2160240 w 2160240"/>
                <a:gd name="connsiteY1" fmla="*/ 0 h 288032"/>
                <a:gd name="connsiteX2" fmla="*/ 2160240 w 2160240"/>
                <a:gd name="connsiteY2" fmla="*/ 288032 h 288032"/>
                <a:gd name="connsiteX3" fmla="*/ 0 w 2160240"/>
                <a:gd name="connsiteY3" fmla="*/ 288032 h 288032"/>
                <a:gd name="connsiteX4" fmla="*/ 0 w 2160240"/>
                <a:gd name="connsiteY4" fmla="*/ 0 h 288032"/>
                <a:gd name="connsiteX0" fmla="*/ 0 w 2160240"/>
                <a:gd name="connsiteY0" fmla="*/ 0 h 288032"/>
                <a:gd name="connsiteX1" fmla="*/ 1941299 w 2160240"/>
                <a:gd name="connsiteY1" fmla="*/ 0 h 288032"/>
                <a:gd name="connsiteX2" fmla="*/ 2160240 w 2160240"/>
                <a:gd name="connsiteY2" fmla="*/ 288032 h 288032"/>
                <a:gd name="connsiteX3" fmla="*/ 0 w 2160240"/>
                <a:gd name="connsiteY3" fmla="*/ 288032 h 288032"/>
                <a:gd name="connsiteX4" fmla="*/ 0 w 2160240"/>
                <a:gd name="connsiteY4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正文颜色方案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1058615" y="4953942"/>
            <a:ext cx="9721080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800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【</a:t>
            </a:r>
            <a:r>
              <a:rPr lang="zh-CN" altLang="en-US" sz="1800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正文</a:t>
            </a:r>
            <a:r>
              <a:rPr lang="en-US" altLang="zh-CN" sz="1800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】</a:t>
            </a:r>
            <a:r>
              <a:rPr lang="zh-CN" altLang="en-US" sz="1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：</a:t>
            </a:r>
            <a:r>
              <a:rPr lang="zh-CN" altLang="en-US" sz="1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一般用灰色，根据不同的背景，选择不同的深浅。如果背景是深色，则正文是白色。</a:t>
            </a:r>
            <a:endParaRPr lang="en-US" altLang="zh-CN" sz="1800" dirty="0" smtClean="0">
              <a:solidFill>
                <a:srgbClr val="5F5E5C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800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【</a:t>
            </a:r>
            <a:r>
              <a:rPr lang="zh-CN" altLang="en-US" sz="1800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强调</a:t>
            </a:r>
            <a:r>
              <a:rPr lang="en-US" altLang="zh-CN" sz="1800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】</a:t>
            </a:r>
            <a:r>
              <a:rPr lang="zh-CN" altLang="en-US" sz="1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：</a:t>
            </a:r>
            <a:r>
              <a:rPr lang="zh-CN" altLang="en-US" sz="1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强调</a:t>
            </a:r>
            <a:r>
              <a:rPr lang="zh-CN" altLang="en-US" sz="1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正面观点</a:t>
            </a:r>
            <a:r>
              <a:rPr lang="zh-CN" altLang="en-US" sz="1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，用</a:t>
            </a:r>
            <a:r>
              <a:rPr lang="zh-CN" altLang="en-US" sz="2000" b="1" dirty="0" smtClean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主风格色</a:t>
            </a:r>
            <a:r>
              <a:rPr lang="zh-CN" altLang="en-US" sz="1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，</a:t>
            </a:r>
            <a:r>
              <a:rPr lang="zh-CN" altLang="en-US" sz="18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反面观点</a:t>
            </a:r>
            <a:r>
              <a:rPr lang="zh-CN" altLang="en-US" sz="1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，用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红色</a:t>
            </a:r>
            <a:r>
              <a:rPr lang="zh-CN" altLang="en-US" sz="18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或者</a:t>
            </a:r>
            <a:r>
              <a:rPr lang="zh-CN" altLang="en-US" sz="2000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副色</a:t>
            </a:r>
            <a:r>
              <a:rPr lang="zh-CN" altLang="en-US" sz="1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。</a:t>
            </a:r>
            <a:endParaRPr lang="en-US" altLang="zh-CN" sz="18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87407" y="1245964"/>
            <a:ext cx="3240360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zh-CN" altLang="en-US" sz="3600" b="1" baseline="-25000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如何设置颜色？</a:t>
            </a:r>
            <a:endParaRPr lang="zh-CN" altLang="en-US" sz="3600" b="1" baseline="-25000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604439" y="1196752"/>
            <a:ext cx="1460456" cy="624080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</p:spTree>
    <p:extLst>
      <p:ext uri="{BB962C8B-B14F-4D97-AF65-F5344CB8AC3E}">
        <p14:creationId xmlns:p14="http://schemas.microsoft.com/office/powerpoint/2010/main" val="283314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57886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966311" y="2060848"/>
            <a:ext cx="959736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因此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，好的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一定要</a:t>
            </a:r>
            <a:r>
              <a:rPr lang="zh-CN" altLang="en-US" sz="1600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思路清晰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600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逻辑明确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600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重点突出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600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观点鲜明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。这是最基本的要求。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但如果要达到以上要求，首先在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的构思阶段，就要先拟好大纲，设计好内容的逻辑结构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如果是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由现成的文字内容转制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，则要对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文字进行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提炼，使之精简化，层次化，框架化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6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66311" y="992282"/>
            <a:ext cx="527687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1.1 </a:t>
            </a:r>
            <a:r>
              <a:rPr lang="zh-CN" altLang="en-US" sz="1800" dirty="0" smtClean="0"/>
              <a:t>大纲设计</a:t>
            </a:r>
            <a:endParaRPr lang="zh-CN" altLang="zh-CN" sz="1800" dirty="0"/>
          </a:p>
        </p:txBody>
      </p:sp>
      <p:sp>
        <p:nvSpPr>
          <p:cNvPr id="6" name="矩形 5"/>
          <p:cNvSpPr/>
          <p:nvPr/>
        </p:nvSpPr>
        <p:spPr>
          <a:xfrm>
            <a:off x="966311" y="1516722"/>
            <a:ext cx="10847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仅是一种辅助表达的工具，其目的是让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的受众能够快速地抓住表达的要点和重点。</a:t>
            </a:r>
          </a:p>
        </p:txBody>
      </p:sp>
      <p:pic>
        <p:nvPicPr>
          <p:cNvPr id="8" name="Picture 2" descr="C:\Documents and Settings\t11318\桌面\未标题-1 拷贝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0363" y="2204864"/>
            <a:ext cx="4050451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06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966311" y="992282"/>
            <a:ext cx="527687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1.2 </a:t>
            </a:r>
            <a:r>
              <a:rPr lang="zh-CN" altLang="en-US" sz="1800" dirty="0"/>
              <a:t>模板</a:t>
            </a:r>
            <a:r>
              <a:rPr lang="zh-CN" altLang="en-US" sz="1800" dirty="0" smtClean="0"/>
              <a:t>设计</a:t>
            </a:r>
            <a:endParaRPr lang="zh-CN" altLang="zh-CN" sz="1800" dirty="0"/>
          </a:p>
        </p:txBody>
      </p:sp>
      <p:sp>
        <p:nvSpPr>
          <p:cNvPr id="6" name="矩形 5"/>
          <p:cNvSpPr/>
          <p:nvPr/>
        </p:nvSpPr>
        <p:spPr>
          <a:xfrm>
            <a:off x="966311" y="1516722"/>
            <a:ext cx="10847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，在做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开始，不要着急做每一页的内容，第一步，先设计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的几个关键页面。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2967" y="3670589"/>
            <a:ext cx="0" cy="0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966311" y="5229200"/>
            <a:ext cx="1964512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封面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218855" y="5246737"/>
            <a:ext cx="187220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5379095" y="5246737"/>
            <a:ext cx="180020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7467327" y="5246737"/>
            <a:ext cx="180020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正文页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9555559" y="5246737"/>
            <a:ext cx="180020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封底</a:t>
            </a:r>
            <a:endParaRPr lang="zh-CN" altLang="zh-CN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C:\Documents and Settings\t11318\桌面\0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583" y="2760051"/>
            <a:ext cx="3240000" cy="1822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 fov="5400000">
              <a:rot lat="0" lon="186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t11318\桌面\0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0823" y="2760051"/>
            <a:ext cx="3240000" cy="1822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 fov="5400000">
              <a:rot lat="0" lon="186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t11318\桌面\0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1063" y="2760051"/>
            <a:ext cx="3240000" cy="1822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 fov="5400000">
              <a:rot lat="0" lon="186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t11318\桌面\0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303" y="2760051"/>
            <a:ext cx="3240000" cy="1822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 fov="5400000">
              <a:rot lat="0" lon="186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t11318\桌面\05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11543" y="2760051"/>
            <a:ext cx="3240000" cy="1822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 fov="5400000">
              <a:rot lat="0" lon="186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74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966311" y="992282"/>
            <a:ext cx="527687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1.2 </a:t>
            </a:r>
            <a:r>
              <a:rPr lang="zh-CN" altLang="en-US" sz="1800" dirty="0"/>
              <a:t>模板</a:t>
            </a:r>
            <a:r>
              <a:rPr lang="zh-CN" altLang="en-US" sz="1800" dirty="0" smtClean="0"/>
              <a:t>设计</a:t>
            </a:r>
            <a:endParaRPr lang="zh-CN" altLang="zh-CN" sz="1800" dirty="0"/>
          </a:p>
        </p:txBody>
      </p:sp>
      <p:sp>
        <p:nvSpPr>
          <p:cNvPr id="6" name="矩形 5"/>
          <p:cNvSpPr/>
          <p:nvPr/>
        </p:nvSpPr>
        <p:spPr>
          <a:xfrm>
            <a:off x="966311" y="1516722"/>
            <a:ext cx="10847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第二步，设计正文页的一级标题、二级标题、三级标题等等。</a:t>
            </a:r>
            <a:endParaRPr lang="zh-CN" altLang="en-US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2967" y="3670589"/>
            <a:ext cx="0" cy="0"/>
          </a:xfrm>
          <a:prstGeom prst="rect">
            <a:avLst/>
          </a:prstGeom>
        </p:spPr>
      </p:pic>
      <p:sp>
        <p:nvSpPr>
          <p:cNvPr id="15" name="TextBox 6"/>
          <p:cNvSpPr txBox="1"/>
          <p:nvPr/>
        </p:nvSpPr>
        <p:spPr>
          <a:xfrm>
            <a:off x="966310" y="2060848"/>
            <a:ext cx="1084786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每一个内容页，都有明确的一级标题、二级标题甚至三级标题，仿佛就似网站的导航条一般，这样，可以让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的受众能够随时了解当前内容在整个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中的位置，</a:t>
            </a:r>
            <a:r>
              <a:rPr lang="zh-CN" altLang="en-US" sz="1600" b="1" dirty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</a:rPr>
              <a:t>仿佛给</a:t>
            </a:r>
            <a:r>
              <a:rPr lang="en-US" altLang="zh-CN" sz="1600" b="1" dirty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</a:rPr>
              <a:t>的每一页都安装了一个</a:t>
            </a:r>
            <a:r>
              <a:rPr lang="en-US" altLang="zh-CN" sz="1600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GPS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，这样，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的受众就能牢牢地跟上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表述者的思路了。</a:t>
            </a:r>
            <a:endParaRPr lang="zh-CN" altLang="zh-CN" sz="16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9295" y="3501008"/>
            <a:ext cx="4320491" cy="242837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2"/>
            <a:ext cx="12198350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76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1.3 </a:t>
            </a:r>
            <a:r>
              <a:rPr lang="zh-CN" altLang="en-US" sz="1800" dirty="0" smtClean="0"/>
              <a:t>颜色与逻辑展示</a:t>
            </a:r>
            <a:endParaRPr lang="zh-CN" altLang="zh-CN" sz="1800" dirty="0"/>
          </a:p>
        </p:txBody>
      </p:sp>
      <p:sp>
        <p:nvSpPr>
          <p:cNvPr id="6" name="矩形 5"/>
          <p:cNvSpPr/>
          <p:nvPr/>
        </p:nvSpPr>
        <p:spPr>
          <a:xfrm>
            <a:off x="966311" y="1516722"/>
            <a:ext cx="10847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通过设置不同的主题颜色来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区分不同的章节，这样更方便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受众对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内容进度的准确把握。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4176" y="3088162"/>
            <a:ext cx="3600000" cy="2025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63" y="3088162"/>
            <a:ext cx="3600000" cy="2025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3770" y="3088162"/>
            <a:ext cx="3600000" cy="202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86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966311" y="99228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1.4 </a:t>
            </a:r>
            <a:r>
              <a:rPr lang="zh-CN" altLang="en-US" sz="1800" dirty="0" smtClean="0"/>
              <a:t>动画与逻辑展示</a:t>
            </a:r>
            <a:endParaRPr lang="zh-CN" altLang="zh-CN" sz="1800" dirty="0"/>
          </a:p>
        </p:txBody>
      </p:sp>
      <p:sp>
        <p:nvSpPr>
          <p:cNvPr id="6" name="矩形 5"/>
          <p:cNvSpPr/>
          <p:nvPr/>
        </p:nvSpPr>
        <p:spPr>
          <a:xfrm>
            <a:off x="966312" y="1516722"/>
            <a:ext cx="25405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通过不同的动画设计来展现</a:t>
            </a:r>
            <a:r>
              <a:rPr lang="en-US" altLang="zh-CN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的逻辑关系，比如，通过母版实现局部切换的动画方式，就可以很好的区分</a:t>
            </a:r>
            <a:r>
              <a:rPr lang="en-US" altLang="zh-CN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的逻辑并列、包含等关系。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7312" y="1444714"/>
            <a:ext cx="7776864" cy="4248472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</a:ln>
        </p:spPr>
      </p:pic>
      <p:sp>
        <p:nvSpPr>
          <p:cNvPr id="3" name="圆角矩形 2"/>
          <p:cNvSpPr/>
          <p:nvPr/>
        </p:nvSpPr>
        <p:spPr>
          <a:xfrm>
            <a:off x="5392280" y="1352671"/>
            <a:ext cx="706895" cy="420145"/>
          </a:xfrm>
          <a:prstGeom prst="roundRect">
            <a:avLst>
              <a:gd name="adj" fmla="val 854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947319" y="4877544"/>
            <a:ext cx="1080120" cy="815642"/>
          </a:xfrm>
          <a:prstGeom prst="roundRect">
            <a:avLst>
              <a:gd name="adj" fmla="val 854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41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8123</TotalTime>
  <Words>3103</Words>
  <Application>Microsoft Office PowerPoint</Application>
  <PresentationFormat>自定义</PresentationFormat>
  <Paragraphs>213</Paragraphs>
  <Slides>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雨林木风</cp:lastModifiedBy>
  <cp:revision>2363</cp:revision>
  <dcterms:modified xsi:type="dcterms:W3CDTF">2013-10-17T11:50:02Z</dcterms:modified>
</cp:coreProperties>
</file>