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  <p:sldMasterId id="2147483710" r:id="rId2"/>
  </p:sldMasterIdLst>
  <p:notesMasterIdLst>
    <p:notesMasterId r:id="rId31"/>
  </p:notesMasterIdLst>
  <p:sldIdLst>
    <p:sldId id="353" r:id="rId3"/>
    <p:sldId id="359" r:id="rId4"/>
    <p:sldId id="298" r:id="rId5"/>
    <p:sldId id="294" r:id="rId6"/>
    <p:sldId id="321" r:id="rId7"/>
    <p:sldId id="330" r:id="rId8"/>
    <p:sldId id="331" r:id="rId9"/>
    <p:sldId id="332" r:id="rId10"/>
    <p:sldId id="295" r:id="rId11"/>
    <p:sldId id="333" r:id="rId12"/>
    <p:sldId id="334" r:id="rId13"/>
    <p:sldId id="335" r:id="rId14"/>
    <p:sldId id="296" r:id="rId15"/>
    <p:sldId id="336" r:id="rId16"/>
    <p:sldId id="341" r:id="rId17"/>
    <p:sldId id="342" r:id="rId18"/>
    <p:sldId id="343" r:id="rId19"/>
    <p:sldId id="297" r:id="rId20"/>
    <p:sldId id="344" r:id="rId21"/>
    <p:sldId id="352" r:id="rId22"/>
    <p:sldId id="345" r:id="rId23"/>
    <p:sldId id="346" r:id="rId24"/>
    <p:sldId id="348" r:id="rId25"/>
    <p:sldId id="350" r:id="rId26"/>
    <p:sldId id="351" r:id="rId27"/>
    <p:sldId id="354" r:id="rId28"/>
    <p:sldId id="358" r:id="rId29"/>
    <p:sldId id="360" r:id="rId30"/>
  </p:sldIdLst>
  <p:sldSz cx="9144000" cy="5145088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b="1"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b="1"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b="1"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b="1"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orient="horz" pos="2482">
          <p15:clr>
            <a:srgbClr val="A4A3A4"/>
          </p15:clr>
        </p15:guide>
        <p15:guide id="3" orient="horz" pos="441">
          <p15:clr>
            <a:srgbClr val="A4A3A4"/>
          </p15:clr>
        </p15:guide>
        <p15:guide id="4" orient="horz" pos="2119">
          <p15:clr>
            <a:srgbClr val="A4A3A4"/>
          </p15:clr>
        </p15:guide>
        <p15:guide id="5" orient="horz" pos="259">
          <p15:clr>
            <a:srgbClr val="A4A3A4"/>
          </p15:clr>
        </p15:guide>
        <p15:guide id="6" pos="1474">
          <p15:clr>
            <a:srgbClr val="A4A3A4"/>
          </p15:clr>
        </p15:guide>
        <p15:guide id="7" pos="2880">
          <p15:clr>
            <a:srgbClr val="A4A3A4"/>
          </p15:clr>
        </p15:guide>
        <p15:guide id="8" pos="4377">
          <p15:clr>
            <a:srgbClr val="A4A3A4"/>
          </p15:clr>
        </p15:guide>
        <p15:guide id="9" pos="3016">
          <p15:clr>
            <a:srgbClr val="A4A3A4"/>
          </p15:clr>
        </p15:guide>
        <p15:guide id="10" pos="2154">
          <p15:clr>
            <a:srgbClr val="A4A3A4"/>
          </p15:clr>
        </p15:guide>
        <p15:guide id="11" pos="5148">
          <p15:clr>
            <a:srgbClr val="A4A3A4"/>
          </p15:clr>
        </p15:guide>
        <p15:guide id="12" pos="5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AEAEA"/>
    <a:srgbClr val="C0C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46" autoAdjust="0"/>
    <p:restoredTop sz="88946" autoAdjust="0"/>
  </p:normalViewPr>
  <p:slideViewPr>
    <p:cSldViewPr showGuides="1">
      <p:cViewPr varScale="1">
        <p:scale>
          <a:sx n="149" d="100"/>
          <a:sy n="149" d="100"/>
        </p:scale>
        <p:origin x="504" y="114"/>
      </p:cViewPr>
      <p:guideLst>
        <p:guide orient="horz" pos="1620"/>
        <p:guide orient="horz" pos="2482"/>
        <p:guide orient="horz" pos="441"/>
        <p:guide orient="horz" pos="2119"/>
        <p:guide orient="horz" pos="259"/>
        <p:guide pos="1474"/>
        <p:guide pos="2880"/>
        <p:guide pos="4377"/>
        <p:guide pos="3016"/>
        <p:guide pos="2154"/>
        <p:guide pos="5148"/>
        <p:guide pos="5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-7690"/>
    </p:cViewPr>
  </p:sorterViewPr>
  <p:notesViewPr>
    <p:cSldViewPr>
      <p:cViewPr varScale="1">
        <p:scale>
          <a:sx n="75" d="100"/>
          <a:sy n="75" d="100"/>
        </p:scale>
        <p:origin x="-2136" y="-108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tableStyles" Target="tableStyles.xml"/><Relationship Id="rId8" Type="http://schemas.openxmlformats.org/officeDocument/2006/relationships/slide" Target="slides/slide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D4B19FB-133A-49D0-96A2-4B65822D42C5}" type="datetimeFigureOut">
              <a:rPr lang="zh-CN" altLang="en-US" smtClean="0"/>
              <a:t>2018/5/27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792FB60-B8BA-4441-8B8A-8B282848CAE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00858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3" Type="http://schemas.openxmlformats.org/officeDocument/2006/relationships/hyperlink" Target="&#27704;&#19981;&#25918;&#24323;.flv" TargetMode="External"/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baike.baidu.com/view/48881.htm?force=1" TargetMode="External"/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t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zh-CN" sz="1200" dirty="0" smtClean="0"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子曰</a:t>
            </a:r>
            <a:endParaRPr lang="en-US" altLang="zh-CN" sz="1200" dirty="0" smtClean="0">
              <a:latin typeface="叶根友毛笔行书简体" panose="02010601030101010101" pitchFamily="2" charset="-122"/>
              <a:ea typeface="叶根友毛笔行书简体" panose="02010601030101010101" pitchFamily="2" charset="-122"/>
            </a:endParaRPr>
          </a:p>
          <a:p>
            <a:pPr marL="0" marR="0" indent="0" algn="l" defTabSz="914400" rtl="0" eaLnBrk="1" fontAlgn="t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zh-CN" sz="1200" dirty="0" smtClean="0"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人之生也直</a:t>
            </a:r>
            <a:endParaRPr lang="en-US" altLang="zh-CN" sz="1200" dirty="0" smtClean="0">
              <a:latin typeface="叶根友毛笔行书简体" panose="02010601030101010101" pitchFamily="2" charset="-122"/>
              <a:ea typeface="叶根友毛笔行书简体" panose="02010601030101010101" pitchFamily="2" charset="-122"/>
            </a:endParaRPr>
          </a:p>
          <a:p>
            <a:pPr marL="0" marR="0" indent="0" algn="l" defTabSz="914400" rtl="0" eaLnBrk="1" fontAlgn="t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zh-CN" sz="1200" dirty="0" smtClean="0"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罔之生也幸而免</a:t>
            </a:r>
            <a:endParaRPr lang="zh-CN" altLang="zh-CN" sz="1200" b="0" dirty="0" smtClean="0">
              <a:latin typeface="叶根友毛笔行书简体" panose="02010601030101010101" pitchFamily="2" charset="-122"/>
              <a:ea typeface="叶根友毛笔行书简体" panose="02010601030101010101" pitchFamily="2" charset="-122"/>
            </a:endParaRPr>
          </a:p>
          <a:p>
            <a:pPr marL="0" marR="0" indent="0" algn="l" defTabSz="914400" rtl="0" eaLnBrk="1" fontAlgn="t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zh-CN" altLang="zh-CN" sz="1200" b="0" dirty="0" smtClean="0">
              <a:latin typeface="叶根友毛笔行书简体" panose="02010601030101010101" pitchFamily="2" charset="-122"/>
              <a:ea typeface="叶根友毛笔行书简体" panose="02010601030101010101" pitchFamily="2" charset="-122"/>
            </a:endParaRPr>
          </a:p>
          <a:p>
            <a:pPr fontAlgn="t">
              <a:lnSpc>
                <a:spcPct val="150000"/>
              </a:lnSpc>
            </a:pPr>
            <a:endParaRPr lang="zh-CN" altLang="zh-CN" sz="1200" b="0" dirty="0" smtClean="0">
              <a:latin typeface="叶根友毛笔行书简体" panose="02010601030101010101" pitchFamily="2" charset="-122"/>
              <a:ea typeface="叶根友毛笔行书简体" panose="02010601030101010101" pitchFamily="2" charset="-122"/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92FB60-B8BA-4441-8B8A-8B282848CAE5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129356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7388" y="1143000"/>
            <a:ext cx="5483225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28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7217783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zh-CN" altLang="en-US" sz="1200" dirty="0" smtClean="0">
                <a:solidFill>
                  <a:srgbClr val="002060"/>
                </a:solidFill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挑战自我</a:t>
            </a:r>
            <a:endParaRPr lang="en-US" altLang="zh-CN" sz="1200" dirty="0" smtClean="0">
              <a:solidFill>
                <a:srgbClr val="002060"/>
              </a:solidFill>
              <a:latin typeface="叶根友毛笔行书简体" panose="02010601030101010101" pitchFamily="2" charset="-122"/>
              <a:ea typeface="叶根友毛笔行书简体" panose="02010601030101010101" pitchFamily="2" charset="-122"/>
            </a:endParaRPr>
          </a:p>
          <a:p>
            <a:pPr eaLnBrk="1" hangingPunct="1"/>
            <a:r>
              <a:rPr lang="zh-CN" altLang="en-US" sz="1200" dirty="0" smtClean="0">
                <a:solidFill>
                  <a:srgbClr val="002060"/>
                </a:solidFill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自我扬弃</a:t>
            </a:r>
          </a:p>
          <a:p>
            <a:pPr eaLnBrk="1" hangingPunct="1"/>
            <a:r>
              <a:rPr lang="zh-CN" altLang="en-US" sz="1200" dirty="0" smtClean="0">
                <a:solidFill>
                  <a:srgbClr val="002060"/>
                </a:solidFill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与时俱进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92FB60-B8BA-4441-8B8A-8B282848CAE5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742405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子曰：“参乎！吾道一以贯之。”曾子曰：“唯。”子出，门 人问曰：“何谓也？”曾子曰：“夫子之道，忠恕而已矣。”</a:t>
            </a:r>
            <a:endParaRPr lang="zh-CN" altLang="zh-CN" sz="1200" dirty="0" smtClean="0">
              <a:effectLst/>
            </a:endParaRPr>
          </a:p>
          <a:p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——《论语·里仁》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92FB60-B8BA-4441-8B8A-8B282848CAE5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33286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92FB60-B8BA-4441-8B8A-8B282848CAE5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742405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ts val="2400"/>
              </a:lnSpc>
            </a:pPr>
            <a:r>
              <a:rPr lang="zh-CN" altLang="en-US" sz="1200" b="1" dirty="0" smtClean="0">
                <a:solidFill>
                  <a:srgbClr val="C00000"/>
                </a:solidFill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一、倾听领导的要求 </a:t>
            </a:r>
          </a:p>
          <a:p>
            <a:pPr eaLnBrk="1" hangingPunct="1">
              <a:lnSpc>
                <a:spcPts val="2400"/>
              </a:lnSpc>
            </a:pPr>
            <a:r>
              <a:rPr lang="en-US" altLang="zh-CN" sz="1200" dirty="0" smtClean="0">
                <a:solidFill>
                  <a:srgbClr val="000000"/>
                </a:solidFill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       1.</a:t>
            </a:r>
            <a:r>
              <a:rPr lang="zh-CN" altLang="en-US" sz="1200" dirty="0" smtClean="0">
                <a:solidFill>
                  <a:srgbClr val="000000"/>
                </a:solidFill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学会专注地倾听 </a:t>
            </a:r>
            <a:r>
              <a:rPr lang="en-US" altLang="zh-CN" sz="1200" dirty="0" smtClean="0">
                <a:solidFill>
                  <a:srgbClr val="000000"/>
                </a:solidFill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2.</a:t>
            </a:r>
            <a:r>
              <a:rPr lang="zh-CN" altLang="en-US" sz="1200" dirty="0" smtClean="0">
                <a:solidFill>
                  <a:srgbClr val="000000"/>
                </a:solidFill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领导要我们做什么 </a:t>
            </a:r>
            <a:r>
              <a:rPr lang="en-US" altLang="zh-CN" sz="1200" dirty="0" smtClean="0">
                <a:solidFill>
                  <a:srgbClr val="000000"/>
                </a:solidFill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3.</a:t>
            </a:r>
            <a:r>
              <a:rPr lang="zh-CN" altLang="en-US" sz="1200" dirty="0" smtClean="0">
                <a:solidFill>
                  <a:srgbClr val="000000"/>
                </a:solidFill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给予领导积极的反馈 </a:t>
            </a:r>
            <a:r>
              <a:rPr lang="en-US" altLang="zh-CN" sz="1200" dirty="0" smtClean="0">
                <a:solidFill>
                  <a:srgbClr val="000000"/>
                </a:solidFill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4.</a:t>
            </a:r>
            <a:r>
              <a:rPr lang="zh-CN" altLang="en-US" sz="1200" dirty="0" smtClean="0">
                <a:solidFill>
                  <a:srgbClr val="000000"/>
                </a:solidFill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虚心地接受批评 </a:t>
            </a:r>
          </a:p>
          <a:p>
            <a:pPr eaLnBrk="1" hangingPunct="1">
              <a:lnSpc>
                <a:spcPts val="2400"/>
              </a:lnSpc>
            </a:pPr>
            <a:r>
              <a:rPr lang="zh-CN" altLang="en-US" sz="1200" b="1" dirty="0" smtClean="0">
                <a:solidFill>
                  <a:srgbClr val="C00000"/>
                </a:solidFill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二、向领导请教问题 </a:t>
            </a:r>
            <a:endParaRPr lang="en-US" altLang="zh-CN" sz="1200" b="1" dirty="0" smtClean="0">
              <a:solidFill>
                <a:srgbClr val="C00000"/>
              </a:solidFill>
              <a:latin typeface="叶根友毛笔行书简体" panose="02010601030101010101" pitchFamily="2" charset="-122"/>
              <a:ea typeface="叶根友毛笔行书简体" panose="02010601030101010101" pitchFamily="2" charset="-122"/>
            </a:endParaRPr>
          </a:p>
          <a:p>
            <a:pPr eaLnBrk="1" hangingPunct="1">
              <a:lnSpc>
                <a:spcPts val="2400"/>
              </a:lnSpc>
            </a:pPr>
            <a:r>
              <a:rPr lang="en-US" altLang="zh-CN" sz="1200" dirty="0" smtClean="0">
                <a:solidFill>
                  <a:srgbClr val="000000"/>
                </a:solidFill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       1.</a:t>
            </a:r>
            <a:r>
              <a:rPr lang="zh-CN" altLang="en-US" sz="1200" dirty="0" smtClean="0">
                <a:solidFill>
                  <a:srgbClr val="000000"/>
                </a:solidFill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向你的领导学习 </a:t>
            </a:r>
            <a:r>
              <a:rPr lang="en-US" altLang="zh-CN" sz="1200" dirty="0" smtClean="0">
                <a:solidFill>
                  <a:srgbClr val="000000"/>
                </a:solidFill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2.</a:t>
            </a:r>
            <a:r>
              <a:rPr lang="zh-CN" altLang="en-US" sz="1200" dirty="0" smtClean="0">
                <a:solidFill>
                  <a:srgbClr val="000000"/>
                </a:solidFill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技巧性地提出问题 </a:t>
            </a:r>
            <a:r>
              <a:rPr lang="en-US" altLang="zh-CN" sz="1200" dirty="0" smtClean="0">
                <a:solidFill>
                  <a:srgbClr val="000000"/>
                </a:solidFill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3.</a:t>
            </a:r>
            <a:r>
              <a:rPr lang="zh-CN" altLang="en-US" sz="1200" dirty="0" smtClean="0">
                <a:solidFill>
                  <a:srgbClr val="000000"/>
                </a:solidFill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培养解决问题的能力 </a:t>
            </a:r>
          </a:p>
          <a:p>
            <a:pPr eaLnBrk="1" hangingPunct="1">
              <a:lnSpc>
                <a:spcPts val="2400"/>
              </a:lnSpc>
            </a:pPr>
            <a:r>
              <a:rPr lang="zh-CN" altLang="en-US" sz="1200" b="1" dirty="0" smtClean="0">
                <a:solidFill>
                  <a:srgbClr val="C00000"/>
                </a:solidFill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三、向领导汇报工作 </a:t>
            </a:r>
          </a:p>
          <a:p>
            <a:pPr eaLnBrk="1" hangingPunct="1">
              <a:lnSpc>
                <a:spcPts val="2400"/>
              </a:lnSpc>
            </a:pPr>
            <a:r>
              <a:rPr lang="en-US" altLang="zh-CN" sz="1200" dirty="0" smtClean="0">
                <a:solidFill>
                  <a:srgbClr val="000000"/>
                </a:solidFill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       1.</a:t>
            </a:r>
            <a:r>
              <a:rPr lang="zh-CN" altLang="en-US" sz="1200" dirty="0" smtClean="0">
                <a:solidFill>
                  <a:srgbClr val="000000"/>
                </a:solidFill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分阶段汇报工作进度 </a:t>
            </a:r>
            <a:r>
              <a:rPr lang="en-US" altLang="zh-CN" sz="1200" dirty="0" smtClean="0">
                <a:solidFill>
                  <a:srgbClr val="000000"/>
                </a:solidFill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2.</a:t>
            </a:r>
            <a:r>
              <a:rPr lang="zh-CN" altLang="en-US" sz="1200" dirty="0" smtClean="0">
                <a:solidFill>
                  <a:srgbClr val="000000"/>
                </a:solidFill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活用各种汇报方式 </a:t>
            </a:r>
            <a:r>
              <a:rPr lang="en-US" altLang="zh-CN" sz="1200" dirty="0" smtClean="0">
                <a:solidFill>
                  <a:srgbClr val="000000"/>
                </a:solidFill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3.</a:t>
            </a:r>
            <a:r>
              <a:rPr lang="zh-CN" altLang="en-US" sz="1200" dirty="0" smtClean="0">
                <a:solidFill>
                  <a:srgbClr val="000000"/>
                </a:solidFill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掌握汇报工作的技巧 </a:t>
            </a:r>
            <a:r>
              <a:rPr lang="en-US" altLang="zh-CN" sz="1200" dirty="0" smtClean="0">
                <a:solidFill>
                  <a:srgbClr val="000000"/>
                </a:solidFill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4.</a:t>
            </a:r>
            <a:r>
              <a:rPr lang="zh-CN" altLang="en-US" sz="1200" dirty="0" smtClean="0">
                <a:solidFill>
                  <a:srgbClr val="000000"/>
                </a:solidFill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汇报我们的失误</a:t>
            </a:r>
          </a:p>
          <a:p>
            <a:pPr eaLnBrk="1" hangingPunct="1">
              <a:lnSpc>
                <a:spcPts val="2400"/>
              </a:lnSpc>
            </a:pPr>
            <a:r>
              <a:rPr lang="zh-CN" altLang="en-US" sz="1200" b="1" dirty="0" smtClean="0">
                <a:solidFill>
                  <a:srgbClr val="C00000"/>
                </a:solidFill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四、获取领导的认可和支持 </a:t>
            </a:r>
          </a:p>
          <a:p>
            <a:pPr eaLnBrk="1" hangingPunct="1">
              <a:lnSpc>
                <a:spcPts val="2400"/>
              </a:lnSpc>
            </a:pPr>
            <a:r>
              <a:rPr lang="en-US" altLang="zh-CN" sz="1200" dirty="0" smtClean="0">
                <a:solidFill>
                  <a:srgbClr val="000000"/>
                </a:solidFill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       1.</a:t>
            </a:r>
            <a:r>
              <a:rPr lang="zh-CN" altLang="en-US" sz="1200" dirty="0" smtClean="0">
                <a:solidFill>
                  <a:srgbClr val="000000"/>
                </a:solidFill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领导并没有那么顽固 </a:t>
            </a:r>
            <a:r>
              <a:rPr lang="en-US" altLang="zh-CN" sz="1200" dirty="0" smtClean="0">
                <a:solidFill>
                  <a:srgbClr val="000000"/>
                </a:solidFill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2.</a:t>
            </a:r>
            <a:r>
              <a:rPr lang="zh-CN" altLang="en-US" sz="1200" dirty="0" smtClean="0">
                <a:solidFill>
                  <a:srgbClr val="000000"/>
                </a:solidFill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技巧性地提出请求 </a:t>
            </a:r>
            <a:r>
              <a:rPr lang="en-US" altLang="zh-CN" sz="1200" dirty="0" smtClean="0">
                <a:solidFill>
                  <a:srgbClr val="000000"/>
                </a:solidFill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3.</a:t>
            </a:r>
            <a:r>
              <a:rPr lang="zh-CN" altLang="en-US" sz="1200" dirty="0" smtClean="0">
                <a:solidFill>
                  <a:srgbClr val="000000"/>
                </a:solidFill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向领导递交方案 </a:t>
            </a:r>
          </a:p>
          <a:p>
            <a:pPr eaLnBrk="1" hangingPunct="1">
              <a:lnSpc>
                <a:spcPts val="2400"/>
              </a:lnSpc>
            </a:pPr>
            <a:r>
              <a:rPr lang="zh-CN" altLang="en-US" sz="1200" b="1" dirty="0" smtClean="0">
                <a:solidFill>
                  <a:srgbClr val="C00000"/>
                </a:solidFill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五、化解与领导的分歧和矛盾 </a:t>
            </a:r>
          </a:p>
          <a:p>
            <a:pPr eaLnBrk="1" hangingPunct="1">
              <a:lnSpc>
                <a:spcPts val="2400"/>
              </a:lnSpc>
            </a:pPr>
            <a:r>
              <a:rPr lang="en-US" altLang="zh-CN" sz="1200" dirty="0" smtClean="0">
                <a:solidFill>
                  <a:srgbClr val="000000"/>
                </a:solidFill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       1.</a:t>
            </a:r>
            <a:r>
              <a:rPr lang="zh-CN" altLang="en-US" sz="1200" dirty="0" smtClean="0">
                <a:solidFill>
                  <a:srgbClr val="000000"/>
                </a:solidFill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与各种类型的领导和谐相处 </a:t>
            </a:r>
            <a:r>
              <a:rPr lang="en-US" altLang="zh-CN" sz="1200" dirty="0" smtClean="0">
                <a:solidFill>
                  <a:srgbClr val="000000"/>
                </a:solidFill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2.</a:t>
            </a:r>
            <a:r>
              <a:rPr lang="zh-CN" altLang="en-US" sz="1200" dirty="0" smtClean="0">
                <a:solidFill>
                  <a:srgbClr val="000000"/>
                </a:solidFill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差异并不可怕 </a:t>
            </a:r>
            <a:r>
              <a:rPr lang="en-US" altLang="zh-CN" sz="1200" dirty="0" smtClean="0">
                <a:solidFill>
                  <a:srgbClr val="000000"/>
                </a:solidFill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3.</a:t>
            </a:r>
            <a:r>
              <a:rPr lang="zh-CN" altLang="en-US" sz="1200" dirty="0" smtClean="0">
                <a:solidFill>
                  <a:srgbClr val="000000"/>
                </a:solidFill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把分歧变成黏合剂 </a:t>
            </a:r>
            <a:r>
              <a:rPr lang="en-US" altLang="zh-CN" sz="1200" dirty="0" smtClean="0">
                <a:solidFill>
                  <a:srgbClr val="000000"/>
                </a:solidFill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4.</a:t>
            </a:r>
            <a:r>
              <a:rPr lang="zh-CN" altLang="en-US" sz="1200" dirty="0" smtClean="0">
                <a:solidFill>
                  <a:srgbClr val="000000"/>
                </a:solidFill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领导其实很容易被说服 </a:t>
            </a:r>
          </a:p>
          <a:p>
            <a:pPr eaLnBrk="1" hangingPunct="1">
              <a:lnSpc>
                <a:spcPts val="2400"/>
              </a:lnSpc>
            </a:pPr>
            <a:r>
              <a:rPr lang="zh-CN" altLang="en-US" sz="1200" b="1" dirty="0" smtClean="0">
                <a:solidFill>
                  <a:srgbClr val="C00000"/>
                </a:solidFill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六、巧妙地赞美领导 </a:t>
            </a:r>
          </a:p>
          <a:p>
            <a:pPr eaLnBrk="1" hangingPunct="1">
              <a:lnSpc>
                <a:spcPts val="2400"/>
              </a:lnSpc>
            </a:pPr>
            <a:r>
              <a:rPr lang="en-US" altLang="zh-CN" sz="1200" dirty="0" smtClean="0">
                <a:solidFill>
                  <a:srgbClr val="000000"/>
                </a:solidFill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       1.</a:t>
            </a:r>
            <a:r>
              <a:rPr lang="zh-CN" altLang="en-US" sz="1200" dirty="0" smtClean="0">
                <a:solidFill>
                  <a:srgbClr val="000000"/>
                </a:solidFill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赞美领导升迁术 </a:t>
            </a:r>
            <a:r>
              <a:rPr lang="en-US" altLang="zh-CN" sz="1200" dirty="0" smtClean="0">
                <a:solidFill>
                  <a:srgbClr val="000000"/>
                </a:solidFill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2.</a:t>
            </a:r>
            <a:r>
              <a:rPr lang="zh-CN" altLang="en-US" sz="1200" dirty="0" smtClean="0">
                <a:solidFill>
                  <a:srgbClr val="000000"/>
                </a:solidFill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赞美绝不仅是“拍马屁” </a:t>
            </a:r>
            <a:r>
              <a:rPr lang="en-US" altLang="zh-CN" sz="1200" dirty="0" smtClean="0">
                <a:solidFill>
                  <a:srgbClr val="000000"/>
                </a:solidFill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3.</a:t>
            </a:r>
            <a:r>
              <a:rPr lang="zh-CN" altLang="en-US" sz="1200" dirty="0" smtClean="0">
                <a:solidFill>
                  <a:srgbClr val="000000"/>
                </a:solidFill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和领导成为朋友 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92FB60-B8BA-4441-8B8A-8B282848CAE5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171490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Tx/>
              <a:buNone/>
            </a:pPr>
            <a:r>
              <a:rPr lang="zh-CN" altLang="en-US" sz="1200" dirty="0" smtClean="0">
                <a:solidFill>
                  <a:srgbClr val="C00000"/>
                </a:solidFill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主动 </a:t>
            </a:r>
          </a:p>
          <a:p>
            <a:pPr eaLnBrk="1" hangingPunct="1">
              <a:buFontTx/>
              <a:buNone/>
            </a:pPr>
            <a:r>
              <a:rPr lang="zh-CN" altLang="en-US" sz="1200" dirty="0" smtClean="0">
                <a:solidFill>
                  <a:srgbClr val="C00000"/>
                </a:solidFill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双赢 </a:t>
            </a:r>
          </a:p>
          <a:p>
            <a:pPr eaLnBrk="1" hangingPunct="1">
              <a:buFontTx/>
              <a:buNone/>
            </a:pPr>
            <a:r>
              <a:rPr lang="zh-CN" altLang="en-US" sz="1200" dirty="0" smtClean="0">
                <a:solidFill>
                  <a:srgbClr val="C00000"/>
                </a:solidFill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协作 </a:t>
            </a:r>
          </a:p>
          <a:p>
            <a:pPr eaLnBrk="1" hangingPunct="1">
              <a:buFontTx/>
              <a:buNone/>
            </a:pPr>
            <a:r>
              <a:rPr lang="zh-CN" altLang="en-US" sz="1200" dirty="0" smtClean="0">
                <a:solidFill>
                  <a:srgbClr val="C00000"/>
                </a:solidFill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关心 </a:t>
            </a:r>
          </a:p>
          <a:p>
            <a:pPr eaLnBrk="1" hangingPunct="1">
              <a:buFontTx/>
              <a:buNone/>
            </a:pPr>
            <a:r>
              <a:rPr lang="zh-CN" altLang="en-US" sz="1200" dirty="0" smtClean="0">
                <a:solidFill>
                  <a:srgbClr val="C00000"/>
                </a:solidFill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谦让 </a:t>
            </a:r>
          </a:p>
          <a:p>
            <a:pPr eaLnBrk="1" hangingPunct="1">
              <a:buFontTx/>
              <a:buNone/>
            </a:pPr>
            <a:r>
              <a:rPr lang="zh-CN" altLang="en-US" sz="1200" dirty="0" smtClean="0">
                <a:solidFill>
                  <a:srgbClr val="C00000"/>
                </a:solidFill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体谅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92FB60-B8BA-4441-8B8A-8B282848CAE5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775700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ts val="2000"/>
              </a:lnSpc>
            </a:pPr>
            <a:r>
              <a:rPr lang="zh-CN" altLang="en-US" sz="1200" b="1" dirty="0" smtClean="0">
                <a:solidFill>
                  <a:srgbClr val="C00000"/>
                </a:solidFill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一、</a:t>
            </a:r>
            <a:r>
              <a:rPr lang="zh-CN" altLang="en-US" sz="1200" b="1" dirty="0" smtClean="0">
                <a:solidFill>
                  <a:srgbClr val="C00000"/>
                </a:solidFill>
                <a:latin typeface="叶根友毛笔行书简体" panose="02010601030101010101" pitchFamily="2" charset="-122"/>
                <a:ea typeface="叶根友毛笔行书简体" panose="02010601030101010101" pitchFamily="2" charset="-122"/>
                <a:hlinkClick r:id="rId3" action="ppaction://hlinkfile"/>
              </a:rPr>
              <a:t>有效布置工作任务 </a:t>
            </a:r>
            <a:endParaRPr lang="zh-CN" altLang="en-US" sz="1200" b="1" dirty="0" smtClean="0">
              <a:solidFill>
                <a:srgbClr val="C00000"/>
              </a:solidFill>
              <a:latin typeface="叶根友毛笔行书简体" panose="02010601030101010101" pitchFamily="2" charset="-122"/>
              <a:ea typeface="叶根友毛笔行书简体" panose="02010601030101010101" pitchFamily="2" charset="-122"/>
            </a:endParaRPr>
          </a:p>
          <a:p>
            <a:pPr eaLnBrk="1" hangingPunct="1">
              <a:lnSpc>
                <a:spcPts val="2000"/>
              </a:lnSpc>
            </a:pPr>
            <a:r>
              <a:rPr lang="en-US" altLang="zh-CN" sz="1200" dirty="0" smtClean="0"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       1.</a:t>
            </a:r>
            <a:r>
              <a:rPr lang="zh-CN" altLang="en-US" sz="1200" dirty="0" smtClean="0"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准确地下达指令     </a:t>
            </a:r>
            <a:r>
              <a:rPr lang="en-US" altLang="zh-CN" sz="1200" dirty="0" smtClean="0"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2.</a:t>
            </a:r>
            <a:r>
              <a:rPr lang="zh-CN" altLang="en-US" sz="1200" dirty="0" smtClean="0"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充分授予下属工作自主权    </a:t>
            </a:r>
            <a:r>
              <a:rPr lang="en-US" altLang="zh-CN" sz="1200" dirty="0" smtClean="0"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3.</a:t>
            </a:r>
            <a:r>
              <a:rPr lang="zh-CN" altLang="en-US" sz="1200" dirty="0" smtClean="0"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做一个把握过程的主宰者</a:t>
            </a:r>
            <a:endParaRPr lang="en-US" altLang="zh-CN" sz="1200" dirty="0" smtClean="0">
              <a:latin typeface="叶根友毛笔行书简体" panose="02010601030101010101" pitchFamily="2" charset="-122"/>
              <a:ea typeface="叶根友毛笔行书简体" panose="02010601030101010101" pitchFamily="2" charset="-122"/>
            </a:endParaRPr>
          </a:p>
          <a:p>
            <a:pPr eaLnBrk="1" hangingPunct="1">
              <a:lnSpc>
                <a:spcPts val="2000"/>
              </a:lnSpc>
            </a:pPr>
            <a:r>
              <a:rPr lang="zh-CN" altLang="en-US" sz="1200" b="1" dirty="0" smtClean="0">
                <a:solidFill>
                  <a:srgbClr val="C00000"/>
                </a:solidFill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二、倾听下属的心声 </a:t>
            </a:r>
          </a:p>
          <a:p>
            <a:pPr eaLnBrk="1" hangingPunct="1">
              <a:lnSpc>
                <a:spcPts val="2000"/>
              </a:lnSpc>
            </a:pPr>
            <a:r>
              <a:rPr lang="en-US" altLang="zh-CN" sz="1200" dirty="0" smtClean="0"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       1.</a:t>
            </a:r>
            <a:r>
              <a:rPr lang="zh-CN" altLang="en-US" sz="1200" dirty="0" smtClean="0"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打造畅通的沟通渠道 </a:t>
            </a:r>
            <a:r>
              <a:rPr lang="en-US" altLang="zh-CN" sz="1200" dirty="0" smtClean="0"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2.</a:t>
            </a:r>
            <a:r>
              <a:rPr lang="zh-CN" altLang="en-US" sz="1200" dirty="0" smtClean="0"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倾听下属心声也有技巧 </a:t>
            </a:r>
            <a:r>
              <a:rPr lang="en-US" altLang="zh-CN" sz="1200" dirty="0" smtClean="0"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3.</a:t>
            </a:r>
            <a:r>
              <a:rPr lang="zh-CN" altLang="en-US" sz="1200" dirty="0" smtClean="0"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妥善处理下属的意见 </a:t>
            </a:r>
            <a:r>
              <a:rPr lang="en-US" altLang="zh-CN" sz="1200" dirty="0" smtClean="0"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4.</a:t>
            </a:r>
            <a:r>
              <a:rPr lang="zh-CN" altLang="en-US" sz="1200" dirty="0" smtClean="0"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在会议中听取下属的意见 </a:t>
            </a:r>
          </a:p>
          <a:p>
            <a:pPr eaLnBrk="1" hangingPunct="1">
              <a:lnSpc>
                <a:spcPts val="2000"/>
              </a:lnSpc>
            </a:pPr>
            <a:r>
              <a:rPr lang="zh-CN" altLang="en-US" sz="1200" b="1" dirty="0" smtClean="0">
                <a:solidFill>
                  <a:srgbClr val="C00000"/>
                </a:solidFill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三、给予下属贴心的指导 </a:t>
            </a:r>
          </a:p>
          <a:p>
            <a:pPr eaLnBrk="1" hangingPunct="1">
              <a:lnSpc>
                <a:spcPts val="2000"/>
              </a:lnSpc>
            </a:pPr>
            <a:r>
              <a:rPr lang="en-US" altLang="zh-CN" sz="1200" dirty="0" smtClean="0"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       1.</a:t>
            </a:r>
            <a:r>
              <a:rPr lang="zh-CN" altLang="en-US" sz="1200" dirty="0" smtClean="0"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把我们的经验倾囊传授给下属  </a:t>
            </a:r>
            <a:r>
              <a:rPr lang="en-US" altLang="zh-CN" sz="1200" dirty="0" smtClean="0"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2.</a:t>
            </a:r>
            <a:r>
              <a:rPr lang="zh-CN" altLang="en-US" sz="1200" dirty="0" smtClean="0"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真诚地关怀下属 </a:t>
            </a:r>
            <a:r>
              <a:rPr lang="en-US" altLang="zh-CN" sz="1200" dirty="0" smtClean="0"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3.</a:t>
            </a:r>
            <a:r>
              <a:rPr lang="zh-CN" altLang="en-US" sz="1200" dirty="0" smtClean="0"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培养下属。推动他的成长 </a:t>
            </a:r>
          </a:p>
          <a:p>
            <a:pPr eaLnBrk="1" hangingPunct="1">
              <a:lnSpc>
                <a:spcPts val="2000"/>
              </a:lnSpc>
            </a:pPr>
            <a:r>
              <a:rPr lang="zh-CN" altLang="en-US" sz="1200" b="1" dirty="0" smtClean="0">
                <a:solidFill>
                  <a:srgbClr val="C00000"/>
                </a:solidFill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四、激励下属积极工作 </a:t>
            </a:r>
          </a:p>
          <a:p>
            <a:pPr eaLnBrk="1" hangingPunct="1">
              <a:lnSpc>
                <a:spcPts val="2000"/>
              </a:lnSpc>
            </a:pPr>
            <a:r>
              <a:rPr lang="en-US" altLang="zh-CN" sz="1200" dirty="0" smtClean="0"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       1.</a:t>
            </a:r>
            <a:r>
              <a:rPr lang="zh-CN" altLang="en-US" sz="1200" dirty="0" smtClean="0"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用赞美“讨好”下属  </a:t>
            </a:r>
            <a:r>
              <a:rPr lang="en-US" altLang="zh-CN" sz="1200" dirty="0" smtClean="0"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2.</a:t>
            </a:r>
            <a:r>
              <a:rPr lang="zh-CN" altLang="en-US" sz="1200" dirty="0" smtClean="0"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用激励提高团队士气  </a:t>
            </a:r>
            <a:r>
              <a:rPr lang="en-US" altLang="zh-CN" sz="1200" dirty="0" smtClean="0"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3.</a:t>
            </a:r>
            <a:r>
              <a:rPr lang="zh-CN" altLang="en-US" sz="1200" dirty="0" smtClean="0"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提升下属的责任心和使命感</a:t>
            </a:r>
          </a:p>
          <a:p>
            <a:pPr eaLnBrk="1" hangingPunct="1">
              <a:lnSpc>
                <a:spcPts val="2000"/>
              </a:lnSpc>
            </a:pPr>
            <a:r>
              <a:rPr lang="zh-CN" altLang="en-US" sz="1200" b="1" dirty="0" smtClean="0">
                <a:solidFill>
                  <a:srgbClr val="C00000"/>
                </a:solidFill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五、让下属心悦诚服 </a:t>
            </a:r>
          </a:p>
          <a:p>
            <a:pPr eaLnBrk="1" hangingPunct="1">
              <a:lnSpc>
                <a:spcPts val="2000"/>
              </a:lnSpc>
            </a:pPr>
            <a:r>
              <a:rPr lang="en-US" altLang="zh-CN" sz="1200" dirty="0" smtClean="0"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      1.</a:t>
            </a:r>
            <a:r>
              <a:rPr lang="zh-CN" altLang="en-US" sz="1200" dirty="0" smtClean="0"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说服下属有诀窍  </a:t>
            </a:r>
            <a:r>
              <a:rPr lang="en-US" altLang="zh-CN" sz="1200" dirty="0" smtClean="0"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2.</a:t>
            </a:r>
            <a:r>
              <a:rPr lang="zh-CN" altLang="en-US" sz="1200" dirty="0" smtClean="0"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拒绝下属的不合理要求  </a:t>
            </a:r>
            <a:r>
              <a:rPr lang="en-US" altLang="zh-CN" sz="1200" dirty="0" smtClean="0"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3.</a:t>
            </a:r>
            <a:r>
              <a:rPr lang="zh-CN" altLang="en-US" sz="1200" dirty="0" smtClean="0"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让下属将你视为榜样 </a:t>
            </a:r>
            <a:r>
              <a:rPr lang="en-US" altLang="zh-CN" sz="1200" dirty="0" smtClean="0"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4.</a:t>
            </a:r>
            <a:r>
              <a:rPr lang="zh-CN" altLang="en-US" sz="1200" dirty="0" smtClean="0"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权威效应让领导者“无为而治” </a:t>
            </a:r>
          </a:p>
          <a:p>
            <a:pPr eaLnBrk="1" hangingPunct="1">
              <a:lnSpc>
                <a:spcPts val="2000"/>
              </a:lnSpc>
            </a:pPr>
            <a:r>
              <a:rPr lang="zh-CN" altLang="en-US" sz="1200" b="1" dirty="0" smtClean="0">
                <a:solidFill>
                  <a:srgbClr val="C00000"/>
                </a:solidFill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六、用批评促进下属成长 </a:t>
            </a:r>
          </a:p>
          <a:p>
            <a:pPr eaLnBrk="1" hangingPunct="1">
              <a:lnSpc>
                <a:spcPts val="2000"/>
              </a:lnSpc>
            </a:pPr>
            <a:r>
              <a:rPr lang="en-US" altLang="zh-CN" sz="1200" dirty="0" smtClean="0"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      1.</a:t>
            </a:r>
            <a:r>
              <a:rPr lang="zh-CN" altLang="en-US" sz="1200" dirty="0" smtClean="0"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领导者不能做“老好人”  </a:t>
            </a:r>
            <a:r>
              <a:rPr lang="en-US" altLang="zh-CN" sz="1200" dirty="0" smtClean="0"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2.</a:t>
            </a:r>
            <a:r>
              <a:rPr lang="zh-CN" altLang="en-US" sz="1200" dirty="0" smtClean="0"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批评下属的艺术  </a:t>
            </a:r>
            <a:r>
              <a:rPr lang="en-US" altLang="zh-CN" sz="1200" dirty="0" smtClean="0"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3.</a:t>
            </a:r>
            <a:r>
              <a:rPr lang="zh-CN" altLang="en-US" sz="1200" dirty="0" smtClean="0"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建立惩罚规则的威慑性 </a:t>
            </a:r>
          </a:p>
          <a:p>
            <a:pPr eaLnBrk="1" hangingPunct="1">
              <a:lnSpc>
                <a:spcPts val="2000"/>
              </a:lnSpc>
            </a:pPr>
            <a:r>
              <a:rPr lang="zh-CN" altLang="en-US" sz="1200" b="1" dirty="0" smtClean="0">
                <a:solidFill>
                  <a:srgbClr val="C00000"/>
                </a:solidFill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七、化解矛盾和分歧 </a:t>
            </a:r>
          </a:p>
          <a:p>
            <a:pPr eaLnBrk="1" hangingPunct="1">
              <a:lnSpc>
                <a:spcPts val="2000"/>
              </a:lnSpc>
            </a:pPr>
            <a:r>
              <a:rPr lang="en-US" altLang="zh-CN" sz="1200" dirty="0" smtClean="0"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      1.</a:t>
            </a:r>
            <a:r>
              <a:rPr lang="zh-CN" altLang="en-US" sz="1200" dirty="0" smtClean="0"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洞悉矛盾的本质   </a:t>
            </a:r>
            <a:r>
              <a:rPr lang="en-US" altLang="zh-CN" sz="1200" dirty="0" smtClean="0"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2.</a:t>
            </a:r>
            <a:r>
              <a:rPr lang="zh-CN" altLang="en-US" sz="1200" dirty="0" smtClean="0"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在沟通中化解矛盾的技巧   </a:t>
            </a:r>
            <a:r>
              <a:rPr lang="en-US" altLang="zh-CN" sz="1200" dirty="0" smtClean="0"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3.</a:t>
            </a:r>
            <a:r>
              <a:rPr lang="zh-CN" altLang="en-US" sz="1200" dirty="0" smtClean="0"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解决具体矛盾有高招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92FB60-B8BA-4441-8B8A-8B282848CAE5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177887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本词条介绍的是一诺千金（汉语词典），更多含义，请参阅</a:t>
            </a:r>
            <a:r>
              <a:rPr lang="zh-CN" altLang="en-US" sz="1200" b="1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一诺千金（多义词）</a:t>
            </a:r>
            <a:r>
              <a:rPr lang="zh-CN" alt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。</a:t>
            </a:r>
          </a:p>
          <a:p>
            <a:r>
              <a:rPr lang="zh-CN" alt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释 义：诺：承诺。许下的一个诺言有千金的价值。比喻说话算数，极有信用。 出 处：西汉</a:t>
            </a:r>
            <a:r>
              <a:rPr lang="en-US" altLang="zh-CN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·</a:t>
            </a:r>
            <a:r>
              <a:rPr lang="zh-CN" alt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司马迁</a:t>
            </a:r>
            <a:r>
              <a:rPr lang="en-US" altLang="zh-CN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《</a:t>
            </a:r>
            <a:r>
              <a:rPr lang="zh-CN" alt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史记</a:t>
            </a:r>
            <a:r>
              <a:rPr lang="en-US" altLang="zh-CN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·</a:t>
            </a:r>
            <a:r>
              <a:rPr lang="zh-CN" alt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季布栾布列传</a:t>
            </a:r>
            <a:r>
              <a:rPr lang="en-US" altLang="zh-CN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》</a:t>
            </a:r>
            <a:r>
              <a:rPr lang="zh-CN" alt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：“得黄金百，不如得季布诺。” 唐代</a:t>
            </a:r>
            <a:r>
              <a:rPr lang="en-US" altLang="zh-CN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·</a:t>
            </a:r>
            <a:r>
              <a:rPr lang="zh-CN" alt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李白</a:t>
            </a:r>
            <a:r>
              <a:rPr lang="en-US" altLang="zh-CN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《</a:t>
            </a:r>
            <a:r>
              <a:rPr lang="zh-CN" alt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叙旧赠江阳宰陆调</a:t>
            </a:r>
            <a:r>
              <a:rPr lang="en-US" altLang="zh-CN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》</a:t>
            </a:r>
            <a:r>
              <a:rPr lang="zh-CN" alt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诗：“一诺许他人，千金双错刀。”错刀：古钱名。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92FB60-B8BA-4441-8B8A-8B282848CAE5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495455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z="1200" b="1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如果没有结果，</a:t>
            </a:r>
          </a:p>
          <a:p>
            <a:r>
              <a:rPr lang="zh-CN" altLang="en-US" sz="1200" b="1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那么所有的理由都没有价值，</a:t>
            </a:r>
          </a:p>
          <a:p>
            <a:r>
              <a:rPr lang="zh-CN" altLang="en-US" sz="1200" b="1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因为执行的目的要的就是结果！</a:t>
            </a:r>
            <a:endParaRPr lang="en-US" altLang="zh-CN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zh-CN" altLang="en-US" sz="1200" b="1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当事情都做完了，你有一千、一万个理由都不重要，重要的是这个事情的结</a:t>
            </a:r>
          </a:p>
          <a:p>
            <a:r>
              <a:rPr lang="zh-CN" altLang="en-US" sz="1200" b="1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果是什么！</a:t>
            </a:r>
          </a:p>
          <a:p>
            <a:r>
              <a:rPr lang="zh-CN" altLang="en-US" sz="1200" b="1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</a:p>
          <a:p>
            <a:endParaRPr lang="zh-CN" alt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zh-CN" altLang="en-US" dirty="0" smtClean="0"/>
              <a:t/>
            </a:r>
            <a:br>
              <a:rPr lang="zh-CN" altLang="en-US" dirty="0" smtClean="0"/>
            </a:b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92FB60-B8BA-4441-8B8A-8B282848CAE5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54361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3DCF28E-841C-47D9-8796-D24559BB8158}" type="slidenum">
              <a:rPr lang="en-US" altLang="zh-CN"/>
              <a:pPr/>
              <a:t>‹#›</a:t>
            </a:fld>
            <a:endParaRPr lang="en-US" altLang="zh-CN"/>
          </a:p>
        </p:txBody>
      </p:sp>
      <p:pic>
        <p:nvPicPr>
          <p:cNvPr id="5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51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84268275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06905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3006"/>
            <a:ext cx="2949178" cy="1200521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798"/>
            <a:ext cx="4629150" cy="3656347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526"/>
            <a:ext cx="2949178" cy="2859574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714672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3006"/>
            <a:ext cx="2949178" cy="1200521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798"/>
            <a:ext cx="4629150" cy="3656347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526"/>
            <a:ext cx="2949178" cy="2859574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127247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22732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928"/>
            <a:ext cx="1971675" cy="436022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928"/>
            <a:ext cx="5800725" cy="436022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22369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完全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3377F3-A801-4071-91E8-4FC2B58FE178}" type="slidenum">
              <a:rPr lang="en-US" altLang="zh-CN" smtClean="0"/>
              <a:pPr/>
              <a:t>‹#›</a:t>
            </a:fld>
            <a:endParaRPr lang="en-US" altLang="zh-CN"/>
          </a:p>
        </p:txBody>
      </p:sp>
      <p:pic>
        <p:nvPicPr>
          <p:cNvPr id="6" name="Picture 7" descr="未标题11-1"/>
          <p:cNvPicPr>
            <a:picLocks noChangeAspect="1" noChangeArrowheads="1"/>
          </p:cNvPicPr>
          <p:nvPr userDrawn="1"/>
        </p:nvPicPr>
        <p:blipFill>
          <a:blip r:embed="rId2">
            <a:lum bright="18000" contrast="-1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5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28697420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页-左图右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51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3DCF28E-841C-47D9-8796-D24559BB8158}" type="slidenum">
              <a:rPr lang="en-US" altLang="zh-CN"/>
              <a:pPr/>
              <a:t>‹#›</a:t>
            </a:fld>
            <a:endParaRPr lang="en-US" altLang="zh-CN"/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3"/>
          </p:nvPr>
        </p:nvSpPr>
        <p:spPr>
          <a:xfrm>
            <a:off x="4572000" y="1600436"/>
            <a:ext cx="4572000" cy="1944216"/>
          </a:xfrm>
        </p:spPr>
        <p:txBody>
          <a:bodyPr vert="horz"/>
          <a:lstStyle>
            <a:lvl1pPr marL="0" indent="0" algn="ctr">
              <a:buNone/>
              <a:defRPr sz="11500">
                <a:latin typeface="叶根友毛笔行书简体" panose="02010601030101010101" pitchFamily="2" charset="-122"/>
                <a:ea typeface="叶根友毛笔行书简体" panose="02010601030101010101" pitchFamily="2" charset="-122"/>
              </a:defRPr>
            </a:lvl1pPr>
            <a:lvl2pPr>
              <a:defRPr sz="3200">
                <a:latin typeface="叶根友毛笔行书" panose="02010601030101010101" pitchFamily="2" charset="-122"/>
                <a:ea typeface="叶根友毛笔行书" panose="02010601030101010101" pitchFamily="2" charset="-122"/>
              </a:defRPr>
            </a:lvl2pPr>
            <a:lvl3pPr>
              <a:defRPr sz="2800">
                <a:latin typeface="叶根友毛笔行书" panose="02010601030101010101" pitchFamily="2" charset="-122"/>
                <a:ea typeface="叶根友毛笔行书" panose="02010601030101010101" pitchFamily="2" charset="-122"/>
              </a:defRPr>
            </a:lvl3pPr>
            <a:lvl4pPr>
              <a:defRPr sz="2400">
                <a:latin typeface="叶根友毛笔行书" panose="02010601030101010101" pitchFamily="2" charset="-122"/>
                <a:ea typeface="叶根友毛笔行书" panose="02010601030101010101" pitchFamily="2" charset="-122"/>
              </a:defRPr>
            </a:lvl4pPr>
            <a:lvl5pPr>
              <a:defRPr sz="2400">
                <a:latin typeface="叶根友毛笔行书" panose="02010601030101010101" pitchFamily="2" charset="-122"/>
                <a:ea typeface="叶根友毛笔行书" panose="02010601030101010101" pitchFamily="2" charset="-122"/>
              </a:defRPr>
            </a:lvl5pPr>
          </a:lstStyle>
          <a:p>
            <a:pPr lvl="0"/>
            <a:endParaRPr lang="zh-CN" altLang="en-US" dirty="0" smtClean="0"/>
          </a:p>
        </p:txBody>
      </p:sp>
      <p:cxnSp>
        <p:nvCxnSpPr>
          <p:cNvPr id="7" name="直接连接符 6"/>
          <p:cNvCxnSpPr/>
          <p:nvPr userDrawn="1"/>
        </p:nvCxnSpPr>
        <p:spPr bwMode="auto">
          <a:xfrm>
            <a:off x="4572000" y="771525"/>
            <a:ext cx="0" cy="3241179"/>
          </a:xfrm>
          <a:prstGeom prst="line">
            <a:avLst/>
          </a:prstGeom>
          <a:solidFill>
            <a:schemeClr val="accent1"/>
          </a:solidFill>
          <a:ln w="571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</p:spTree>
    <p:extLst>
      <p:ext uri="{BB962C8B-B14F-4D97-AF65-F5344CB8AC3E}">
        <p14:creationId xmlns:p14="http://schemas.microsoft.com/office/powerpoint/2010/main" val="992462591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2032"/>
            <a:ext cx="6858000" cy="1791253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2363"/>
            <a:ext cx="6858000" cy="1242205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38090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27632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700"/>
            <a:ext cx="7886700" cy="214021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3160"/>
            <a:ext cx="7886700" cy="1125488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55218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642"/>
            <a:ext cx="3886200" cy="326451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642"/>
            <a:ext cx="3886200" cy="326451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00973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929"/>
            <a:ext cx="7886700" cy="99447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1261"/>
            <a:ext cx="3868340" cy="61812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9386"/>
            <a:ext cx="3868340" cy="276429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1261"/>
            <a:ext cx="3887391" cy="61812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9386"/>
            <a:ext cx="3887391" cy="276429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90132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95500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pn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006" name="Text Box 22"/>
          <p:cNvSpPr txBox="1">
            <a:spLocks noChangeArrowheads="1"/>
          </p:cNvSpPr>
          <p:nvPr userDrawn="1"/>
        </p:nvSpPr>
        <p:spPr bwMode="auto">
          <a:xfrm>
            <a:off x="5657850" y="4910138"/>
            <a:ext cx="288925" cy="107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00" b="0"/>
              <a:t>青衣</a:t>
            </a:r>
            <a:r>
              <a:rPr lang="en-US" altLang="zh-CN" sz="100" b="0"/>
              <a:t>2011.08.29</a:t>
            </a:r>
          </a:p>
        </p:txBody>
      </p:sp>
      <p:sp>
        <p:nvSpPr>
          <p:cNvPr id="4198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4198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200150"/>
            <a:ext cx="8229600" cy="339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198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4684713"/>
            <a:ext cx="2133600" cy="357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b="0"/>
            </a:lvl1pPr>
          </a:lstStyle>
          <a:p>
            <a:endParaRPr lang="en-US" altLang="zh-CN"/>
          </a:p>
        </p:txBody>
      </p:sp>
      <p:sp>
        <p:nvSpPr>
          <p:cNvPr id="4198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4684713"/>
            <a:ext cx="2895600" cy="357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b="0"/>
            </a:lvl1pPr>
          </a:lstStyle>
          <a:p>
            <a:endParaRPr lang="en-US" altLang="zh-CN"/>
          </a:p>
        </p:txBody>
      </p:sp>
      <p:sp>
        <p:nvSpPr>
          <p:cNvPr id="4199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4684713"/>
            <a:ext cx="2133600" cy="357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b="0"/>
            </a:lvl1pPr>
          </a:lstStyle>
          <a:p>
            <a:fld id="{1FC9B020-C6D8-4083-93D9-1198BDDE4A13}" type="slidenum">
              <a:rPr lang="en-US" altLang="zh-CN"/>
              <a:pPr/>
              <a:t>‹#›</a:t>
            </a:fld>
            <a:endParaRPr lang="en-US" altLang="zh-CN"/>
          </a:p>
        </p:txBody>
      </p:sp>
      <p:pic>
        <p:nvPicPr>
          <p:cNvPr id="42012" name="Picture 28"/>
          <p:cNvPicPr>
            <a:picLocks noChangeAspect="1" noChangeArrowheads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390" y="-694"/>
            <a:ext cx="9141603" cy="5156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81" r:id="rId1"/>
    <p:sldLayoutId id="2147483709" r:id="rId2"/>
    <p:sldLayoutId id="2147483708" r:id="rId3"/>
  </p:sldLayoutIdLst>
  <p:transition>
    <p:fade thruBlk="1"/>
  </p:transition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929"/>
            <a:ext cx="7886700" cy="99447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642"/>
            <a:ext cx="7886700" cy="32645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8735"/>
            <a:ext cx="2057400" cy="2739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16E5758D-A3C3-4E88-8AC0-22500507BD7E}" type="datetimeFigureOut">
              <a:rPr lang="zh-CN" altLang="en-US" b="0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宋体" panose="02010600030101010101" pitchFamily="2" charset="-122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2018/5/27</a:t>
            </a:fld>
            <a:endParaRPr lang="zh-CN" altLang="en-US" b="0">
              <a:solidFill>
                <a:prstClr val="black">
                  <a:tint val="75000"/>
                </a:prstClr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8735"/>
            <a:ext cx="3086100" cy="2739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 b="0">
              <a:solidFill>
                <a:prstClr val="black">
                  <a:tint val="75000"/>
                </a:prstClr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8735"/>
            <a:ext cx="2057400" cy="2739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AA4E786F-588D-4932-A7B2-AE3451FA4ACA}" type="slidenum">
              <a:rPr lang="zh-CN" altLang="en-US" b="0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宋体" panose="02010600030101010101" pitchFamily="2" charset="-122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 b="0">
              <a:solidFill>
                <a:prstClr val="black">
                  <a:tint val="75000"/>
                </a:prstClr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176898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1" r:id="rId1"/>
    <p:sldLayoutId id="2147483712" r:id="rId2"/>
    <p:sldLayoutId id="2147483713" r:id="rId3"/>
    <p:sldLayoutId id="2147483714" r:id="rId4"/>
    <p:sldLayoutId id="2147483715" r:id="rId5"/>
    <p:sldLayoutId id="2147483716" r:id="rId6"/>
    <p:sldLayoutId id="2147483717" r:id="rId7"/>
    <p:sldLayoutId id="2147483718" r:id="rId8"/>
    <p:sldLayoutId id="2147483719" r:id="rId9"/>
    <p:sldLayoutId id="2147483720" r:id="rId10"/>
    <p:sldLayoutId id="214748372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0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My Documents\My Pictures\人物剪影\马上人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30975" y="-792268"/>
            <a:ext cx="3978695" cy="6290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" name="Group 36"/>
          <p:cNvGrpSpPr>
            <a:grpSpLocks/>
          </p:cNvGrpSpPr>
          <p:nvPr/>
        </p:nvGrpSpPr>
        <p:grpSpPr bwMode="auto">
          <a:xfrm>
            <a:off x="2176463" y="839788"/>
            <a:ext cx="1655762" cy="1585912"/>
            <a:chOff x="1111" y="622"/>
            <a:chExt cx="1043" cy="999"/>
          </a:xfrm>
        </p:grpSpPr>
        <p:sp>
          <p:nvSpPr>
            <p:cNvPr id="4" name="Oval 37"/>
            <p:cNvSpPr>
              <a:spLocks noChangeArrowheads="1"/>
            </p:cNvSpPr>
            <p:nvPr/>
          </p:nvSpPr>
          <p:spPr bwMode="auto">
            <a:xfrm>
              <a:off x="1111" y="622"/>
              <a:ext cx="954" cy="954"/>
            </a:xfrm>
            <a:prstGeom prst="ellipse">
              <a:avLst/>
            </a:prstGeom>
            <a:solidFill>
              <a:srgbClr val="000000">
                <a:alpha val="7001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" name="Oval 38"/>
            <p:cNvSpPr>
              <a:spLocks noChangeArrowheads="1"/>
            </p:cNvSpPr>
            <p:nvPr/>
          </p:nvSpPr>
          <p:spPr bwMode="auto">
            <a:xfrm>
              <a:off x="1791" y="1258"/>
              <a:ext cx="363" cy="363"/>
            </a:xfrm>
            <a:prstGeom prst="ellipse">
              <a:avLst/>
            </a:prstGeom>
            <a:solidFill>
              <a:srgbClr val="000000">
                <a:alpha val="11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6" name="Rectangle 42"/>
          <p:cNvSpPr>
            <a:spLocks noChangeArrowheads="1"/>
          </p:cNvSpPr>
          <p:nvPr/>
        </p:nvSpPr>
        <p:spPr bwMode="auto">
          <a:xfrm>
            <a:off x="871716" y="196280"/>
            <a:ext cx="1107996" cy="39395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none">
            <a:spAutoFit/>
          </a:bodyPr>
          <a:lstStyle/>
          <a:p>
            <a:pPr algn="dist"/>
            <a:r>
              <a:rPr lang="zh-CN" altLang="en-US" sz="6000" b="0" dirty="0" smtClean="0">
                <a:latin typeface="叶根友毛笔行书简体" panose="02010601030101010101" pitchFamily="2" charset="-122"/>
                <a:ea typeface="叶根友毛笔行书简体" panose="02010601030101010101" pitchFamily="2" charset="-122"/>
                <a:cs typeface="hakuyoxingshu7000" panose="02000600000000000000" pitchFamily="2" charset="-122"/>
              </a:rPr>
              <a:t>职业化四项</a:t>
            </a:r>
            <a:endParaRPr lang="zh-CN" altLang="en-US" sz="6000" b="0" dirty="0">
              <a:latin typeface="叶根友毛笔行书简体" panose="02010601030101010101" pitchFamily="2" charset="-122"/>
              <a:ea typeface="叶根友毛笔行书简体" panose="02010601030101010101" pitchFamily="2" charset="-122"/>
              <a:cs typeface="hakuyoxingshu7000" panose="02000600000000000000" pitchFamily="2" charset="-122"/>
            </a:endParaRPr>
          </a:p>
        </p:txBody>
      </p:sp>
      <p:sp>
        <p:nvSpPr>
          <p:cNvPr id="7" name="Rectangle 43"/>
          <p:cNvSpPr>
            <a:spLocks noChangeArrowheads="1"/>
          </p:cNvSpPr>
          <p:nvPr/>
        </p:nvSpPr>
        <p:spPr bwMode="auto">
          <a:xfrm>
            <a:off x="1868186" y="2655540"/>
            <a:ext cx="654282" cy="15011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wordArtVertRtl" wrap="none">
            <a:spAutoFit/>
          </a:bodyPr>
          <a:lstStyle/>
          <a:p>
            <a:r>
              <a:rPr lang="zh-CN" altLang="en-US" sz="2800" b="0" dirty="0" smtClean="0"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池中麟</a:t>
            </a:r>
            <a:endParaRPr lang="zh-CN" altLang="en-US" sz="2800" b="0" dirty="0">
              <a:latin typeface="叶根友毛笔行书简体" panose="02010601030101010101" pitchFamily="2" charset="-122"/>
              <a:ea typeface="叶根友毛笔行书简体" panose="02010601030101010101" pitchFamily="2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941761" y="248563"/>
            <a:ext cx="1872208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600" b="0" dirty="0" smtClean="0">
                <a:latin typeface="hakuyoxingshu7000" panose="02000600000000000000" pitchFamily="2" charset="-122"/>
                <a:ea typeface="hakuyoxingshu7000" panose="02000600000000000000" pitchFamily="2" charset="-122"/>
                <a:cs typeface="hakuyoxingshu7000" panose="02000600000000000000" pitchFamily="2" charset="-122"/>
              </a:rPr>
              <a:t>修</a:t>
            </a:r>
            <a:endParaRPr lang="zh-CN" altLang="en-US" sz="16600" b="0" dirty="0">
              <a:latin typeface="hakuyoxingshu7000" panose="02000600000000000000" pitchFamily="2" charset="-122"/>
              <a:ea typeface="hakuyoxingshu7000" panose="02000600000000000000" pitchFamily="2" charset="-122"/>
              <a:cs typeface="hakuyoxingshu7000" panose="02000600000000000000" pitchFamily="2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108524" y="1875105"/>
            <a:ext cx="122388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0" b="0" dirty="0">
                <a:latin typeface="hakuyoxingshu7000" panose="02000600000000000000" pitchFamily="2" charset="-122"/>
                <a:ea typeface="hakuyoxingshu7000" panose="02000600000000000000" pitchFamily="2" charset="-122"/>
                <a:cs typeface="hakuyoxingshu7000" panose="02000600000000000000" pitchFamily="2" charset="-122"/>
              </a:rPr>
              <a:t>炼</a:t>
            </a:r>
          </a:p>
        </p:txBody>
      </p:sp>
    </p:spTree>
    <p:extLst>
      <p:ext uri="{BB962C8B-B14F-4D97-AF65-F5344CB8AC3E}">
        <p14:creationId xmlns:p14="http://schemas.microsoft.com/office/powerpoint/2010/main" val="104484430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7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031" t="66251" r="41406"/>
          <a:stretch>
            <a:fillRect/>
          </a:stretch>
        </p:blipFill>
        <p:spPr bwMode="auto">
          <a:xfrm>
            <a:off x="1934542" y="4031749"/>
            <a:ext cx="1557338" cy="11133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图片 3" descr="6.png"/>
          <p:cNvPicPr>
            <a:picLocks noChangeAspect="1"/>
          </p:cNvPicPr>
          <p:nvPr/>
        </p:nvPicPr>
        <p:blipFill>
          <a:blip r:embed="rId4" cstate="print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906"/>
          <a:stretch>
            <a:fillRect/>
          </a:stretch>
        </p:blipFill>
        <p:spPr bwMode="auto">
          <a:xfrm flipH="1">
            <a:off x="1588" y="2572544"/>
            <a:ext cx="2104496" cy="25690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10" descr="D:\My Documents\My Pictures\水墨素材\122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ackgroundRemoval t="2319" b="97101" l="3203" r="9573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185316">
            <a:off x="323528" y="53042"/>
            <a:ext cx="3136022" cy="2951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179909" y="-909687"/>
            <a:ext cx="2375867" cy="3770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39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hakuyoxingshu7000" panose="02000600000000000000" pitchFamily="2" charset="-122"/>
                <a:ea typeface="hakuyoxingshu7000" panose="02000600000000000000" pitchFamily="2" charset="-122"/>
                <a:cs typeface="hakuyoxingshu7000" panose="02000600000000000000" pitchFamily="2" charset="-122"/>
              </a:rPr>
              <a:t>上</a:t>
            </a:r>
            <a:endParaRPr lang="zh-CN" altLang="en-US" sz="23900" dirty="0">
              <a:solidFill>
                <a:schemeClr val="tx1">
                  <a:lumMod val="95000"/>
                  <a:lumOff val="5000"/>
                </a:schemeClr>
              </a:solidFill>
              <a:latin typeface="hakuyoxingshu7000" panose="02000600000000000000" pitchFamily="2" charset="-122"/>
              <a:ea typeface="hakuyoxingshu7000" panose="02000600000000000000" pitchFamily="2" charset="-122"/>
              <a:cs typeface="hakuyoxingshu7000" panose="02000600000000000000" pitchFamily="2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572000" y="411510"/>
            <a:ext cx="4616648" cy="432127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fontAlgn="t">
              <a:lnSpc>
                <a:spcPct val="150000"/>
              </a:lnSpc>
            </a:pPr>
            <a:r>
              <a:rPr lang="zh-CN" altLang="en-US" sz="3200" dirty="0" smtClean="0"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倾听要求 </a:t>
            </a:r>
            <a:endParaRPr lang="zh-CN" altLang="en-US" sz="3200" dirty="0">
              <a:latin typeface="叶根友毛笔行书简体" panose="02010601030101010101" pitchFamily="2" charset="-122"/>
              <a:ea typeface="叶根友毛笔行书简体" panose="02010601030101010101" pitchFamily="2" charset="-122"/>
            </a:endParaRPr>
          </a:p>
          <a:p>
            <a:pPr fontAlgn="t">
              <a:lnSpc>
                <a:spcPct val="150000"/>
              </a:lnSpc>
            </a:pPr>
            <a:r>
              <a:rPr lang="zh-CN" altLang="en-US" sz="3200" dirty="0" smtClean="0"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       请教问题</a:t>
            </a:r>
            <a:endParaRPr lang="en-US" altLang="zh-CN" sz="3200" dirty="0" smtClean="0">
              <a:latin typeface="叶根友毛笔行书简体" panose="02010601030101010101" pitchFamily="2" charset="-122"/>
              <a:ea typeface="叶根友毛笔行书简体" panose="02010601030101010101" pitchFamily="2" charset="-122"/>
            </a:endParaRPr>
          </a:p>
          <a:p>
            <a:pPr fontAlgn="t">
              <a:lnSpc>
                <a:spcPct val="150000"/>
              </a:lnSpc>
            </a:pPr>
            <a:r>
              <a:rPr lang="zh-CN" altLang="en-US" sz="3200" dirty="0"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汇报工作 </a:t>
            </a:r>
            <a:endParaRPr lang="en-US" altLang="zh-CN" sz="3200" dirty="0" smtClean="0">
              <a:latin typeface="叶根友毛笔行书简体" panose="02010601030101010101" pitchFamily="2" charset="-122"/>
              <a:ea typeface="叶根友毛笔行书简体" panose="02010601030101010101" pitchFamily="2" charset="-122"/>
            </a:endParaRPr>
          </a:p>
          <a:p>
            <a:pPr fontAlgn="t">
              <a:lnSpc>
                <a:spcPct val="150000"/>
              </a:lnSpc>
            </a:pPr>
            <a:r>
              <a:rPr lang="zh-CN" altLang="en-US" sz="3200" dirty="0" smtClean="0"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       获取支持</a:t>
            </a:r>
            <a:endParaRPr lang="en-US" altLang="zh-CN" sz="3200" dirty="0" smtClean="0">
              <a:latin typeface="叶根友毛笔行书简体" panose="02010601030101010101" pitchFamily="2" charset="-122"/>
              <a:ea typeface="叶根友毛笔行书简体" panose="02010601030101010101" pitchFamily="2" charset="-122"/>
            </a:endParaRPr>
          </a:p>
          <a:p>
            <a:pPr fontAlgn="t">
              <a:lnSpc>
                <a:spcPct val="150000"/>
              </a:lnSpc>
            </a:pPr>
            <a:r>
              <a:rPr lang="zh-CN" altLang="en-US" sz="3200" dirty="0" smtClean="0"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化解分歧</a:t>
            </a:r>
            <a:endParaRPr lang="en-US" altLang="zh-CN" sz="3200" dirty="0" smtClean="0">
              <a:latin typeface="叶根友毛笔行书简体" panose="02010601030101010101" pitchFamily="2" charset="-122"/>
              <a:ea typeface="叶根友毛笔行书简体" panose="02010601030101010101" pitchFamily="2" charset="-122"/>
            </a:endParaRPr>
          </a:p>
          <a:p>
            <a:pPr fontAlgn="t">
              <a:lnSpc>
                <a:spcPct val="150000"/>
              </a:lnSpc>
            </a:pPr>
            <a:r>
              <a:rPr lang="zh-CN" altLang="en-US" sz="3200" dirty="0" smtClean="0"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       赞美领导</a:t>
            </a:r>
            <a:endParaRPr lang="zh-CN" altLang="en-US" sz="3200" dirty="0">
              <a:latin typeface="叶根友毛笔行书简体" panose="02010601030101010101" pitchFamily="2" charset="-122"/>
              <a:ea typeface="叶根友毛笔行书简体" panose="02010601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529428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7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031" t="66251" r="41406"/>
          <a:stretch>
            <a:fillRect/>
          </a:stretch>
        </p:blipFill>
        <p:spPr bwMode="auto">
          <a:xfrm>
            <a:off x="1934542" y="4031749"/>
            <a:ext cx="1557338" cy="11133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图片 3" descr="6.png"/>
          <p:cNvPicPr>
            <a:picLocks noChangeAspect="1"/>
          </p:cNvPicPr>
          <p:nvPr/>
        </p:nvPicPr>
        <p:blipFill>
          <a:blip r:embed="rId4" cstate="print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906"/>
          <a:stretch>
            <a:fillRect/>
          </a:stretch>
        </p:blipFill>
        <p:spPr bwMode="auto">
          <a:xfrm flipH="1">
            <a:off x="1588" y="2572544"/>
            <a:ext cx="2104496" cy="25690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10" descr="D:\My Documents\My Pictures\水墨素材\122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ackgroundRemoval t="2319" b="97101" l="3203" r="9573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185316">
            <a:off x="323528" y="53042"/>
            <a:ext cx="3136022" cy="2951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179909" y="-451792"/>
            <a:ext cx="2375867" cy="3770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39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hakuyoxingshu7000" panose="02000600000000000000" pitchFamily="2" charset="-122"/>
                <a:ea typeface="hakuyoxingshu7000" panose="02000600000000000000" pitchFamily="2" charset="-122"/>
                <a:cs typeface="hakuyoxingshu7000" panose="02000600000000000000" pitchFamily="2" charset="-122"/>
              </a:rPr>
              <a:t>中</a:t>
            </a:r>
            <a:endParaRPr lang="zh-CN" altLang="en-US" sz="23900" dirty="0">
              <a:solidFill>
                <a:schemeClr val="tx1">
                  <a:lumMod val="95000"/>
                  <a:lumOff val="5000"/>
                </a:schemeClr>
              </a:solidFill>
              <a:latin typeface="hakuyoxingshu7000" panose="02000600000000000000" pitchFamily="2" charset="-122"/>
              <a:ea typeface="hakuyoxingshu7000" panose="02000600000000000000" pitchFamily="2" charset="-122"/>
              <a:cs typeface="hakuyoxingshu7000" panose="02000600000000000000" pitchFamily="2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572000" y="405161"/>
            <a:ext cx="3924151" cy="432127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fontAlgn="t">
              <a:lnSpc>
                <a:spcPct val="150000"/>
              </a:lnSpc>
            </a:pPr>
            <a:r>
              <a:rPr lang="zh-CN" altLang="en-US" sz="5400" dirty="0" smtClean="0"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主动  双赢 </a:t>
            </a:r>
            <a:endParaRPr lang="zh-CN" altLang="en-US" sz="5400" dirty="0">
              <a:latin typeface="叶根友毛笔行书简体" panose="02010601030101010101" pitchFamily="2" charset="-122"/>
              <a:ea typeface="叶根友毛笔行书简体" panose="02010601030101010101" pitchFamily="2" charset="-122"/>
            </a:endParaRPr>
          </a:p>
          <a:p>
            <a:pPr fontAlgn="t">
              <a:lnSpc>
                <a:spcPct val="150000"/>
              </a:lnSpc>
            </a:pPr>
            <a:r>
              <a:rPr lang="zh-CN" altLang="en-US" sz="5400" dirty="0" smtClean="0"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协作  关心 </a:t>
            </a:r>
            <a:endParaRPr lang="zh-CN" altLang="en-US" sz="5400" dirty="0">
              <a:latin typeface="叶根友毛笔行书简体" panose="02010601030101010101" pitchFamily="2" charset="-122"/>
              <a:ea typeface="叶根友毛笔行书简体" panose="02010601030101010101" pitchFamily="2" charset="-122"/>
            </a:endParaRPr>
          </a:p>
          <a:p>
            <a:pPr fontAlgn="t">
              <a:lnSpc>
                <a:spcPct val="150000"/>
              </a:lnSpc>
            </a:pPr>
            <a:r>
              <a:rPr lang="zh-CN" altLang="en-US" sz="5400" dirty="0" smtClean="0"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谦让  体谅</a:t>
            </a:r>
            <a:endParaRPr lang="zh-CN" altLang="en-US" sz="5400" dirty="0">
              <a:latin typeface="叶根友毛笔行书简体" panose="02010601030101010101" pitchFamily="2" charset="-122"/>
              <a:ea typeface="叶根友毛笔行书简体" panose="02010601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775843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7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031" t="66251" r="41406"/>
          <a:stretch>
            <a:fillRect/>
          </a:stretch>
        </p:blipFill>
        <p:spPr bwMode="auto">
          <a:xfrm>
            <a:off x="1934542" y="4031749"/>
            <a:ext cx="1557338" cy="11133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图片 3" descr="6.png"/>
          <p:cNvPicPr>
            <a:picLocks noChangeAspect="1"/>
          </p:cNvPicPr>
          <p:nvPr/>
        </p:nvPicPr>
        <p:blipFill>
          <a:blip r:embed="rId4" cstate="print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906"/>
          <a:stretch>
            <a:fillRect/>
          </a:stretch>
        </p:blipFill>
        <p:spPr bwMode="auto">
          <a:xfrm flipH="1">
            <a:off x="1588" y="2572544"/>
            <a:ext cx="2104496" cy="25690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10" descr="D:\My Documents\My Pictures\水墨素材\122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ackgroundRemoval t="2319" b="97101" l="3203" r="9573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185316">
            <a:off x="323528" y="53042"/>
            <a:ext cx="3136022" cy="2951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179909" y="-379784"/>
            <a:ext cx="2375867" cy="3770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39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hakuyoxingshu7000" panose="02000600000000000000" pitchFamily="2" charset="-122"/>
                <a:ea typeface="hakuyoxingshu7000" panose="02000600000000000000" pitchFamily="2" charset="-122"/>
                <a:cs typeface="hakuyoxingshu7000" panose="02000600000000000000" pitchFamily="2" charset="-122"/>
              </a:rPr>
              <a:t>下</a:t>
            </a:r>
            <a:endParaRPr lang="zh-CN" altLang="en-US" sz="23900" dirty="0">
              <a:solidFill>
                <a:schemeClr val="tx1">
                  <a:lumMod val="95000"/>
                  <a:lumOff val="5000"/>
                </a:schemeClr>
              </a:solidFill>
              <a:latin typeface="hakuyoxingshu7000" panose="02000600000000000000" pitchFamily="2" charset="-122"/>
              <a:ea typeface="hakuyoxingshu7000" panose="02000600000000000000" pitchFamily="2" charset="-122"/>
              <a:cs typeface="hakuyoxingshu7000" panose="02000600000000000000" pitchFamily="2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586436" y="411907"/>
            <a:ext cx="3508653" cy="432127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fontAlgn="t">
              <a:lnSpc>
                <a:spcPct val="150000"/>
              </a:lnSpc>
            </a:pPr>
            <a:r>
              <a:rPr lang="zh-CN" altLang="en-US" sz="3600" dirty="0"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布置</a:t>
            </a:r>
            <a:r>
              <a:rPr lang="zh-CN" altLang="en-US" sz="3600" dirty="0" smtClean="0"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任务   倾听</a:t>
            </a:r>
            <a:r>
              <a:rPr lang="zh-CN" altLang="en-US" sz="3600" dirty="0"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心声 </a:t>
            </a:r>
          </a:p>
          <a:p>
            <a:pPr fontAlgn="t">
              <a:lnSpc>
                <a:spcPct val="150000"/>
              </a:lnSpc>
            </a:pPr>
            <a:r>
              <a:rPr lang="zh-CN" altLang="en-US" sz="3600" dirty="0"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给予</a:t>
            </a:r>
            <a:r>
              <a:rPr lang="zh-CN" altLang="en-US" sz="3600" dirty="0" smtClean="0"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指导   激励</a:t>
            </a:r>
            <a:r>
              <a:rPr lang="zh-CN" altLang="en-US" sz="3600" dirty="0"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工作 </a:t>
            </a:r>
          </a:p>
          <a:p>
            <a:pPr fontAlgn="t">
              <a:lnSpc>
                <a:spcPct val="150000"/>
              </a:lnSpc>
            </a:pPr>
            <a:r>
              <a:rPr lang="zh-CN" altLang="en-US" sz="3600" dirty="0"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心悦诚服 </a:t>
            </a:r>
            <a:r>
              <a:rPr lang="zh-CN" altLang="en-US" sz="3600" dirty="0" smtClean="0"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  促进</a:t>
            </a:r>
            <a:r>
              <a:rPr lang="zh-CN" altLang="en-US" sz="3600" dirty="0"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成长 </a:t>
            </a:r>
          </a:p>
          <a:p>
            <a:pPr fontAlgn="t">
              <a:lnSpc>
                <a:spcPct val="150000"/>
              </a:lnSpc>
            </a:pPr>
            <a:r>
              <a:rPr lang="zh-CN" altLang="en-US" sz="3600" dirty="0" smtClean="0"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化解</a:t>
            </a:r>
            <a:r>
              <a:rPr lang="zh-CN" altLang="en-US" sz="3600" dirty="0"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分歧</a:t>
            </a:r>
          </a:p>
        </p:txBody>
      </p:sp>
    </p:spTree>
    <p:extLst>
      <p:ext uri="{BB962C8B-B14F-4D97-AF65-F5344CB8AC3E}">
        <p14:creationId xmlns:p14="http://schemas.microsoft.com/office/powerpoint/2010/main" val="42775843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sz="quarter" idx="13"/>
          </p:nvPr>
        </p:nvSpPr>
        <p:spPr/>
        <p:txBody>
          <a:bodyPr vert="horz"/>
          <a:lstStyle/>
          <a:p>
            <a:pPr algn="ctr"/>
            <a:r>
              <a:rPr lang="zh-CN" altLang="en-US" sz="11500" dirty="0" smtClean="0"/>
              <a:t>执行</a:t>
            </a:r>
            <a:endParaRPr lang="zh-CN" altLang="en-US" sz="11500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45911" y="628328"/>
            <a:ext cx="3430606" cy="32967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821096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.png"/>
          <p:cNvPicPr>
            <a:picLocks noChangeAspect="1"/>
          </p:cNvPicPr>
          <p:nvPr/>
        </p:nvPicPr>
        <p:blipFill rotWithShape="1">
          <a:blip r:embed="rId3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23" r="54567" b="12166"/>
          <a:stretch/>
        </p:blipFill>
        <p:spPr bwMode="auto">
          <a:xfrm>
            <a:off x="0" y="2292423"/>
            <a:ext cx="3419475" cy="2852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5" descr="E:\Downloads\Downloads\鹰.pn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artisticGlowEdges/>
                    </a14:imgEffect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66762"/>
          <a:stretch/>
        </p:blipFill>
        <p:spPr bwMode="auto">
          <a:xfrm>
            <a:off x="1187624" y="2844863"/>
            <a:ext cx="2308290" cy="11678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5" descr="E:\Downloads\Downloads\鹰.pn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artisticFilmGrain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6677" t="62413"/>
          <a:stretch/>
        </p:blipFill>
        <p:spPr bwMode="auto">
          <a:xfrm>
            <a:off x="2590251" y="4175722"/>
            <a:ext cx="513175" cy="6777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0" descr="D:\My Documents\My Pictures\水墨素材\122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ackgroundRemoval t="2319" b="97101" l="3203" r="9573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185316">
            <a:off x="323528" y="53042"/>
            <a:ext cx="3136022" cy="2951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Box 12"/>
          <p:cNvSpPr txBox="1"/>
          <p:nvPr/>
        </p:nvSpPr>
        <p:spPr>
          <a:xfrm>
            <a:off x="467941" y="-150118"/>
            <a:ext cx="2375867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99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hakuyoxingshu7000" panose="02000600000000000000" pitchFamily="2" charset="-122"/>
                <a:ea typeface="hakuyoxingshu7000" panose="02000600000000000000" pitchFamily="2" charset="-122"/>
                <a:cs typeface="hakuyoxingshu7000" panose="02000600000000000000" pitchFamily="2" charset="-122"/>
              </a:rPr>
              <a:t>诺</a:t>
            </a:r>
            <a:endParaRPr lang="zh-CN" altLang="en-US" sz="19900" dirty="0">
              <a:solidFill>
                <a:schemeClr val="tx1">
                  <a:lumMod val="95000"/>
                  <a:lumOff val="5000"/>
                </a:schemeClr>
              </a:solidFill>
              <a:latin typeface="hakuyoxingshu7000" panose="02000600000000000000" pitchFamily="2" charset="-122"/>
              <a:ea typeface="hakuyoxingshu7000" panose="02000600000000000000" pitchFamily="2" charset="-122"/>
              <a:cs typeface="hakuyoxingshu7000" panose="02000600000000000000" pitchFamily="2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591739" y="405161"/>
            <a:ext cx="3508653" cy="432127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fontAlgn="t">
              <a:lnSpc>
                <a:spcPct val="150000"/>
              </a:lnSpc>
            </a:pPr>
            <a:r>
              <a:rPr lang="zh-CN" altLang="en-US" sz="3600" dirty="0" smtClean="0"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史记</a:t>
            </a:r>
            <a:r>
              <a:rPr lang="en-US" altLang="zh-CN" sz="3600" dirty="0"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·</a:t>
            </a:r>
            <a:r>
              <a:rPr lang="zh-CN" altLang="en-US" sz="3600" dirty="0"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季布栾布列传</a:t>
            </a:r>
            <a:endParaRPr lang="zh-CN" altLang="en-US" sz="6600" dirty="0">
              <a:latin typeface="叶根友毛笔行书简体" panose="02010601030101010101" pitchFamily="2" charset="-122"/>
              <a:ea typeface="叶根友毛笔行书简体" panose="02010601030101010101" pitchFamily="2" charset="-122"/>
            </a:endParaRPr>
          </a:p>
          <a:p>
            <a:pPr fontAlgn="t">
              <a:lnSpc>
                <a:spcPct val="150000"/>
              </a:lnSpc>
            </a:pPr>
            <a:r>
              <a:rPr lang="zh-CN" altLang="en-US" sz="5400" dirty="0" smtClean="0"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得</a:t>
            </a:r>
            <a:r>
              <a:rPr lang="zh-CN" altLang="en-US" sz="5400" dirty="0"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黄金</a:t>
            </a:r>
            <a:r>
              <a:rPr lang="zh-CN" altLang="en-US" sz="5400" dirty="0" smtClean="0"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百</a:t>
            </a:r>
            <a:endParaRPr lang="en-US" altLang="zh-CN" sz="5400" dirty="0" smtClean="0">
              <a:latin typeface="叶根友毛笔行书简体" panose="02010601030101010101" pitchFamily="2" charset="-122"/>
              <a:ea typeface="叶根友毛笔行书简体" panose="02010601030101010101" pitchFamily="2" charset="-122"/>
            </a:endParaRPr>
          </a:p>
          <a:p>
            <a:pPr fontAlgn="t">
              <a:lnSpc>
                <a:spcPct val="150000"/>
              </a:lnSpc>
            </a:pPr>
            <a:r>
              <a:rPr lang="zh-CN" altLang="en-US" sz="5400" dirty="0" smtClean="0"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不如得季布诺</a:t>
            </a:r>
            <a:endParaRPr lang="en-US" altLang="zh-CN" sz="5400" dirty="0" smtClean="0">
              <a:latin typeface="叶根友毛笔行书简体" panose="02010601030101010101" pitchFamily="2" charset="-122"/>
              <a:ea typeface="叶根友毛笔行书简体" panose="02010601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178922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.png"/>
          <p:cNvPicPr>
            <a:picLocks noChangeAspect="1"/>
          </p:cNvPicPr>
          <p:nvPr/>
        </p:nvPicPr>
        <p:blipFill rotWithShape="1">
          <a:blip r:embed="rId2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23" r="54567" b="12166"/>
          <a:stretch/>
        </p:blipFill>
        <p:spPr bwMode="auto">
          <a:xfrm>
            <a:off x="0" y="2292423"/>
            <a:ext cx="3419475" cy="2852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5" descr="E:\Downloads\Downloads\鹰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artisticGlowEdges/>
                    </a14:imgEffect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66762"/>
          <a:stretch/>
        </p:blipFill>
        <p:spPr bwMode="auto">
          <a:xfrm>
            <a:off x="1187624" y="2844863"/>
            <a:ext cx="2308290" cy="11678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5" descr="E:\Downloads\Downloads\鹰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artisticFilmGrain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6677" t="62413"/>
          <a:stretch/>
        </p:blipFill>
        <p:spPr bwMode="auto">
          <a:xfrm>
            <a:off x="2590251" y="4175722"/>
            <a:ext cx="513175" cy="6777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0" descr="D:\My Documents\My Pictures\水墨素材\122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ackgroundRemoval t="2319" b="97101" l="3203" r="9573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185316">
            <a:off x="323528" y="53042"/>
            <a:ext cx="3136022" cy="2951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Box 12"/>
          <p:cNvSpPr txBox="1"/>
          <p:nvPr/>
        </p:nvSpPr>
        <p:spPr>
          <a:xfrm>
            <a:off x="611560" y="-222126"/>
            <a:ext cx="2375867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99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hakuyoxingshu7000" panose="02000600000000000000" pitchFamily="2" charset="-122"/>
                <a:ea typeface="hakuyoxingshu7000" panose="02000600000000000000" pitchFamily="2" charset="-122"/>
                <a:cs typeface="hakuyoxingshu7000" panose="02000600000000000000" pitchFamily="2" charset="-122"/>
              </a:rPr>
              <a:t>过</a:t>
            </a:r>
            <a:endParaRPr lang="zh-CN" altLang="en-US" sz="19900" dirty="0">
              <a:solidFill>
                <a:schemeClr val="tx1">
                  <a:lumMod val="95000"/>
                  <a:lumOff val="5000"/>
                </a:schemeClr>
              </a:solidFill>
              <a:latin typeface="hakuyoxingshu7000" panose="02000600000000000000" pitchFamily="2" charset="-122"/>
              <a:ea typeface="hakuyoxingshu7000" panose="02000600000000000000" pitchFamily="2" charset="-122"/>
              <a:cs typeface="hakuyoxingshu7000" panose="02000600000000000000" pitchFamily="2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572000" y="405161"/>
            <a:ext cx="3924151" cy="432127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fontAlgn="t">
              <a:lnSpc>
                <a:spcPct val="150000"/>
              </a:lnSpc>
            </a:pPr>
            <a:r>
              <a:rPr lang="zh-CN" altLang="en-US" sz="5400" dirty="0"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子</a:t>
            </a:r>
            <a:r>
              <a:rPr lang="zh-CN" altLang="en-US" sz="5400" dirty="0" smtClean="0"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曰</a:t>
            </a:r>
            <a:endParaRPr lang="en-US" altLang="zh-CN" sz="5400" dirty="0" smtClean="0">
              <a:latin typeface="叶根友毛笔行书简体" panose="02010601030101010101" pitchFamily="2" charset="-122"/>
              <a:ea typeface="叶根友毛笔行书简体" panose="02010601030101010101" pitchFamily="2" charset="-122"/>
            </a:endParaRPr>
          </a:p>
          <a:p>
            <a:pPr fontAlgn="t">
              <a:lnSpc>
                <a:spcPct val="150000"/>
              </a:lnSpc>
            </a:pPr>
            <a:r>
              <a:rPr lang="zh-CN" altLang="en-US" sz="5400" dirty="0" smtClean="0"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过</a:t>
            </a:r>
            <a:r>
              <a:rPr lang="zh-CN" altLang="en-US" sz="5400" dirty="0"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而不</a:t>
            </a:r>
            <a:r>
              <a:rPr lang="zh-CN" altLang="en-US" sz="5400" dirty="0" smtClean="0"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改</a:t>
            </a:r>
            <a:endParaRPr lang="en-US" altLang="zh-CN" sz="5400" dirty="0" smtClean="0">
              <a:latin typeface="叶根友毛笔行书简体" panose="02010601030101010101" pitchFamily="2" charset="-122"/>
              <a:ea typeface="叶根友毛笔行书简体" panose="02010601030101010101" pitchFamily="2" charset="-122"/>
            </a:endParaRPr>
          </a:p>
          <a:p>
            <a:pPr fontAlgn="t">
              <a:lnSpc>
                <a:spcPct val="150000"/>
              </a:lnSpc>
            </a:pPr>
            <a:r>
              <a:rPr lang="zh-CN" altLang="en-US" sz="5400" dirty="0" smtClean="0"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是</a:t>
            </a:r>
            <a:r>
              <a:rPr lang="zh-CN" altLang="en-US" sz="5400" dirty="0"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谓过</a:t>
            </a:r>
            <a:r>
              <a:rPr lang="zh-CN" altLang="en-US" sz="5400" dirty="0" smtClean="0"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矣</a:t>
            </a:r>
            <a:endParaRPr lang="zh-CN" altLang="en-US" sz="5400" dirty="0">
              <a:latin typeface="叶根友毛笔行书简体" panose="02010601030101010101" pitchFamily="2" charset="-122"/>
              <a:ea typeface="叶根友毛笔行书简体" panose="02010601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504632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.png"/>
          <p:cNvPicPr>
            <a:picLocks noChangeAspect="1"/>
          </p:cNvPicPr>
          <p:nvPr/>
        </p:nvPicPr>
        <p:blipFill rotWithShape="1">
          <a:blip r:embed="rId2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23" r="54567" b="12166"/>
          <a:stretch/>
        </p:blipFill>
        <p:spPr bwMode="auto">
          <a:xfrm>
            <a:off x="0" y="2292423"/>
            <a:ext cx="3419475" cy="2852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5" descr="E:\Downloads\Downloads\鹰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artisticGlowEdges/>
                    </a14:imgEffect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66762"/>
          <a:stretch/>
        </p:blipFill>
        <p:spPr bwMode="auto">
          <a:xfrm>
            <a:off x="1187624" y="2844863"/>
            <a:ext cx="2308290" cy="11678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5" descr="E:\Downloads\Downloads\鹰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artisticFilmGrain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6677" t="62413"/>
          <a:stretch/>
        </p:blipFill>
        <p:spPr bwMode="auto">
          <a:xfrm>
            <a:off x="2590251" y="4175722"/>
            <a:ext cx="513175" cy="6777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0" descr="D:\My Documents\My Pictures\水墨素材\122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ackgroundRemoval t="2319" b="97101" l="3203" r="9573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185316">
            <a:off x="323528" y="53042"/>
            <a:ext cx="3136022" cy="2951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Box 12"/>
          <p:cNvSpPr txBox="1"/>
          <p:nvPr/>
        </p:nvSpPr>
        <p:spPr>
          <a:xfrm>
            <a:off x="539552" y="-222126"/>
            <a:ext cx="2375867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99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hakuyoxingshu7000" panose="02000600000000000000" pitchFamily="2" charset="-122"/>
                <a:ea typeface="hakuyoxingshu7000" panose="02000600000000000000" pitchFamily="2" charset="-122"/>
                <a:cs typeface="hakuyoxingshu7000" panose="02000600000000000000" pitchFamily="2" charset="-122"/>
              </a:rPr>
              <a:t>细</a:t>
            </a:r>
            <a:endParaRPr lang="zh-CN" altLang="en-US" sz="19900" dirty="0">
              <a:solidFill>
                <a:schemeClr val="tx1">
                  <a:lumMod val="95000"/>
                  <a:lumOff val="5000"/>
                </a:schemeClr>
              </a:solidFill>
              <a:latin typeface="hakuyoxingshu7000" panose="02000600000000000000" pitchFamily="2" charset="-122"/>
              <a:ea typeface="hakuyoxingshu7000" panose="02000600000000000000" pitchFamily="2" charset="-122"/>
              <a:cs typeface="hakuyoxingshu7000" panose="02000600000000000000" pitchFamily="2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572000" y="405161"/>
            <a:ext cx="3924151" cy="432127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fontAlgn="t">
              <a:lnSpc>
                <a:spcPct val="150000"/>
              </a:lnSpc>
            </a:pPr>
            <a:r>
              <a:rPr lang="zh-CN" altLang="en-US" sz="5400" dirty="0" smtClean="0"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老子曰</a:t>
            </a:r>
            <a:endParaRPr lang="en-US" altLang="zh-CN" sz="5400" dirty="0" smtClean="0">
              <a:latin typeface="叶根友毛笔行书简体" panose="02010601030101010101" pitchFamily="2" charset="-122"/>
              <a:ea typeface="叶根友毛笔行书简体" panose="02010601030101010101" pitchFamily="2" charset="-122"/>
            </a:endParaRPr>
          </a:p>
          <a:p>
            <a:pPr fontAlgn="t">
              <a:lnSpc>
                <a:spcPct val="150000"/>
              </a:lnSpc>
            </a:pPr>
            <a:r>
              <a:rPr lang="zh-CN" altLang="en-US" sz="5400" dirty="0" smtClean="0"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天下大事</a:t>
            </a:r>
            <a:endParaRPr lang="en-US" altLang="zh-CN" sz="5400" dirty="0" smtClean="0">
              <a:latin typeface="叶根友毛笔行书简体" panose="02010601030101010101" pitchFamily="2" charset="-122"/>
              <a:ea typeface="叶根友毛笔行书简体" panose="02010601030101010101" pitchFamily="2" charset="-122"/>
            </a:endParaRPr>
          </a:p>
          <a:p>
            <a:pPr fontAlgn="t">
              <a:lnSpc>
                <a:spcPct val="150000"/>
              </a:lnSpc>
            </a:pPr>
            <a:r>
              <a:rPr lang="zh-CN" altLang="en-US" sz="5400" dirty="0" smtClean="0"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必</a:t>
            </a:r>
            <a:r>
              <a:rPr lang="zh-CN" altLang="en-US" sz="5400" dirty="0"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作于</a:t>
            </a:r>
            <a:r>
              <a:rPr lang="zh-CN" altLang="en-US" sz="5400" dirty="0" smtClean="0"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细</a:t>
            </a:r>
            <a:endParaRPr lang="zh-CN" altLang="en-US" sz="5400" dirty="0">
              <a:latin typeface="叶根友毛笔行书简体" panose="02010601030101010101" pitchFamily="2" charset="-122"/>
              <a:ea typeface="叶根友毛笔行书简体" panose="02010601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504632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.png"/>
          <p:cNvPicPr>
            <a:picLocks noChangeAspect="1"/>
          </p:cNvPicPr>
          <p:nvPr/>
        </p:nvPicPr>
        <p:blipFill rotWithShape="1">
          <a:blip r:embed="rId3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23" r="54567" b="12166"/>
          <a:stretch/>
        </p:blipFill>
        <p:spPr bwMode="auto">
          <a:xfrm>
            <a:off x="0" y="2292423"/>
            <a:ext cx="3419475" cy="2852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5" descr="E:\Downloads\Downloads\鹰.pn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artisticGlowEdges/>
                    </a14:imgEffect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66762"/>
          <a:stretch/>
        </p:blipFill>
        <p:spPr bwMode="auto">
          <a:xfrm>
            <a:off x="1187624" y="2844863"/>
            <a:ext cx="2308290" cy="11678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5" descr="E:\Downloads\Downloads\鹰.pn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artisticFilmGrain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6677" t="62413"/>
          <a:stretch/>
        </p:blipFill>
        <p:spPr bwMode="auto">
          <a:xfrm>
            <a:off x="2590251" y="4175722"/>
            <a:ext cx="513175" cy="6777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0" descr="D:\My Documents\My Pictures\水墨素材\122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ackgroundRemoval t="2319" b="97101" l="3203" r="9573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185316">
            <a:off x="323528" y="53042"/>
            <a:ext cx="3136022" cy="2951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Box 12"/>
          <p:cNvSpPr txBox="1"/>
          <p:nvPr/>
        </p:nvSpPr>
        <p:spPr>
          <a:xfrm>
            <a:off x="683965" y="-150118"/>
            <a:ext cx="2375867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99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hakuyoxingshu7000" panose="02000600000000000000" pitchFamily="2" charset="-122"/>
                <a:ea typeface="hakuyoxingshu7000" panose="02000600000000000000" pitchFamily="2" charset="-122"/>
                <a:cs typeface="hakuyoxingshu7000" panose="02000600000000000000" pitchFamily="2" charset="-122"/>
              </a:rPr>
              <a:t>果</a:t>
            </a:r>
            <a:endParaRPr lang="zh-CN" altLang="en-US" sz="19900" dirty="0">
              <a:solidFill>
                <a:schemeClr val="tx1">
                  <a:lumMod val="95000"/>
                  <a:lumOff val="5000"/>
                </a:schemeClr>
              </a:solidFill>
              <a:latin typeface="hakuyoxingshu7000" panose="02000600000000000000" pitchFamily="2" charset="-122"/>
              <a:ea typeface="hakuyoxingshu7000" panose="02000600000000000000" pitchFamily="2" charset="-122"/>
              <a:cs typeface="hakuyoxingshu7000" panose="02000600000000000000" pitchFamily="2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572000" y="405161"/>
            <a:ext cx="4339650" cy="432127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fontAlgn="t">
              <a:lnSpc>
                <a:spcPct val="150000"/>
              </a:lnSpc>
            </a:pPr>
            <a:r>
              <a:rPr lang="zh-CN" altLang="en-US" sz="3600" dirty="0"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如果没有结果，</a:t>
            </a:r>
          </a:p>
          <a:p>
            <a:pPr fontAlgn="t">
              <a:lnSpc>
                <a:spcPct val="150000"/>
              </a:lnSpc>
            </a:pPr>
            <a:r>
              <a:rPr lang="zh-CN" altLang="en-US" sz="3600" dirty="0"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那么所有的</a:t>
            </a:r>
            <a:r>
              <a:rPr lang="zh-CN" altLang="en-US" sz="3600" dirty="0" smtClean="0"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理由都</a:t>
            </a:r>
            <a:endParaRPr lang="en-US" altLang="zh-CN" sz="3600" dirty="0" smtClean="0">
              <a:latin typeface="叶根友毛笔行书简体" panose="02010601030101010101" pitchFamily="2" charset="-122"/>
              <a:ea typeface="叶根友毛笔行书简体" panose="02010601030101010101" pitchFamily="2" charset="-122"/>
            </a:endParaRPr>
          </a:p>
          <a:p>
            <a:pPr fontAlgn="t">
              <a:lnSpc>
                <a:spcPct val="150000"/>
              </a:lnSpc>
            </a:pPr>
            <a:r>
              <a:rPr lang="zh-CN" altLang="en-US" sz="3600" dirty="0" smtClean="0"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没有</a:t>
            </a:r>
            <a:r>
              <a:rPr lang="zh-CN" altLang="en-US" sz="3600" dirty="0"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价值，</a:t>
            </a:r>
          </a:p>
          <a:p>
            <a:pPr fontAlgn="t">
              <a:lnSpc>
                <a:spcPct val="150000"/>
              </a:lnSpc>
            </a:pPr>
            <a:r>
              <a:rPr lang="zh-CN" altLang="en-US" sz="3600" dirty="0"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因为执行的目的要的就是结果！</a:t>
            </a:r>
          </a:p>
        </p:txBody>
      </p:sp>
    </p:spTree>
    <p:extLst>
      <p:ext uri="{BB962C8B-B14F-4D97-AF65-F5344CB8AC3E}">
        <p14:creationId xmlns:p14="http://schemas.microsoft.com/office/powerpoint/2010/main" val="42504632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sz="quarter" idx="13"/>
          </p:nvPr>
        </p:nvSpPr>
        <p:spPr/>
        <p:txBody>
          <a:bodyPr vert="horz"/>
          <a:lstStyle/>
          <a:p>
            <a:pPr algn="ctr"/>
            <a:r>
              <a:rPr lang="zh-CN" altLang="en-US" sz="11500" dirty="0" smtClean="0"/>
              <a:t>时间</a:t>
            </a:r>
            <a:endParaRPr lang="zh-CN" altLang="en-US" sz="11500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flipH="1">
            <a:off x="899592" y="628328"/>
            <a:ext cx="3354493" cy="33544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821096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Line 130"/>
          <p:cNvSpPr>
            <a:spLocks noChangeShapeType="1"/>
          </p:cNvSpPr>
          <p:nvPr/>
        </p:nvSpPr>
        <p:spPr bwMode="auto">
          <a:xfrm>
            <a:off x="774533" y="1985416"/>
            <a:ext cx="0" cy="343006"/>
          </a:xfrm>
          <a:prstGeom prst="line">
            <a:avLst/>
          </a:prstGeom>
          <a:noFill/>
          <a:ln w="38100">
            <a:noFill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68580" tIns="34290" rIns="68580" bIns="34290"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 b="0" kern="0"/>
          </a:p>
        </p:txBody>
      </p:sp>
      <p:sp>
        <p:nvSpPr>
          <p:cNvPr id="16" name="TextBox 15"/>
          <p:cNvSpPr txBox="1"/>
          <p:nvPr/>
        </p:nvSpPr>
        <p:spPr>
          <a:xfrm>
            <a:off x="2339752" y="1132384"/>
            <a:ext cx="1831271" cy="1085247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6600" dirty="0"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孔子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2339752" y="2618206"/>
            <a:ext cx="1831271" cy="1085247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6600" dirty="0"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庄子</a:t>
            </a:r>
          </a:p>
        </p:txBody>
      </p:sp>
      <p:cxnSp>
        <p:nvCxnSpPr>
          <p:cNvPr id="20" name="直接连接符 19"/>
          <p:cNvCxnSpPr/>
          <p:nvPr/>
        </p:nvCxnSpPr>
        <p:spPr>
          <a:xfrm>
            <a:off x="4357941" y="1229848"/>
            <a:ext cx="0" cy="890322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dash"/>
          </a:ln>
          <a:effectLst/>
        </p:spPr>
      </p:cxnSp>
      <p:cxnSp>
        <p:nvCxnSpPr>
          <p:cNvPr id="21" name="直接连接符 20"/>
          <p:cNvCxnSpPr/>
          <p:nvPr/>
        </p:nvCxnSpPr>
        <p:spPr>
          <a:xfrm>
            <a:off x="4357941" y="2715669"/>
            <a:ext cx="0" cy="890322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dash"/>
          </a:ln>
          <a:effectLst/>
        </p:spPr>
      </p:cxnSp>
      <p:sp>
        <p:nvSpPr>
          <p:cNvPr id="22" name="矩形 4"/>
          <p:cNvSpPr>
            <a:spLocks noChangeArrowheads="1"/>
          </p:cNvSpPr>
          <p:nvPr/>
        </p:nvSpPr>
        <p:spPr bwMode="auto">
          <a:xfrm>
            <a:off x="4567492" y="1248413"/>
            <a:ext cx="4847045" cy="5657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68580" tIns="34290" rIns="68580" bIns="34290">
            <a:spAutoFit/>
          </a:bodyPr>
          <a:lstStyle/>
          <a:p>
            <a:pPr defTabSz="914169">
              <a:lnSpc>
                <a:spcPct val="150000"/>
              </a:lnSpc>
              <a:spcBef>
                <a:spcPts val="150"/>
              </a:spcBef>
              <a:spcAft>
                <a:spcPts val="45"/>
              </a:spcAft>
            </a:pPr>
            <a:r>
              <a:rPr lang="zh-CN" altLang="en-US" sz="2400" dirty="0"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逝者如斯夫，</a:t>
            </a:r>
            <a:r>
              <a:rPr lang="zh-CN" altLang="en-US" sz="2400" dirty="0" smtClean="0"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不舍昼夜</a:t>
            </a:r>
            <a:endParaRPr lang="en-US" altLang="zh-CN" sz="2400" dirty="0">
              <a:latin typeface="叶根友毛笔行书简体" panose="02010601030101010101" pitchFamily="2" charset="-122"/>
              <a:ea typeface="叶根友毛笔行书简体" panose="02010601030101010101" pitchFamily="2" charset="-122"/>
            </a:endParaRPr>
          </a:p>
        </p:txBody>
      </p:sp>
      <p:sp>
        <p:nvSpPr>
          <p:cNvPr id="23" name="矩形 4"/>
          <p:cNvSpPr>
            <a:spLocks noChangeArrowheads="1"/>
          </p:cNvSpPr>
          <p:nvPr/>
        </p:nvSpPr>
        <p:spPr bwMode="auto">
          <a:xfrm>
            <a:off x="4567492" y="2734235"/>
            <a:ext cx="4847045" cy="5641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68580" tIns="34290" rIns="68580" bIns="34290">
            <a:spAutoFit/>
          </a:bodyPr>
          <a:lstStyle/>
          <a:p>
            <a:pPr defTabSz="914169">
              <a:lnSpc>
                <a:spcPct val="150000"/>
              </a:lnSpc>
              <a:spcBef>
                <a:spcPts val="150"/>
              </a:spcBef>
              <a:spcAft>
                <a:spcPts val="45"/>
              </a:spcAft>
            </a:pPr>
            <a:r>
              <a:rPr lang="zh-CN" altLang="en-US" sz="2400" dirty="0"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人生若白驹之过隙，忽然而已</a:t>
            </a:r>
            <a:endParaRPr lang="en-US" altLang="zh-CN" sz="2400" dirty="0">
              <a:latin typeface="叶根友毛笔行书简体" panose="02010601030101010101" pitchFamily="2" charset="-122"/>
              <a:ea typeface="叶根友毛笔行书简体" panose="02010601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69438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My Documents\My Pictures\人物剪影\马上人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868144" y="844352"/>
            <a:ext cx="2989252" cy="47262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42"/>
          <p:cNvSpPr>
            <a:spLocks noChangeArrowheads="1"/>
          </p:cNvSpPr>
          <p:nvPr/>
        </p:nvSpPr>
        <p:spPr bwMode="auto">
          <a:xfrm>
            <a:off x="539552" y="268288"/>
            <a:ext cx="1107996" cy="39395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none">
            <a:spAutoFit/>
          </a:bodyPr>
          <a:lstStyle/>
          <a:p>
            <a:pPr algn="dist"/>
            <a:r>
              <a:rPr lang="zh-CN" altLang="en-US" sz="6000" b="0" dirty="0" smtClean="0">
                <a:latin typeface="叶根友毛笔行书简体" panose="02010601030101010101" pitchFamily="2" charset="-122"/>
                <a:ea typeface="叶根友毛笔行书简体" panose="02010601030101010101" pitchFamily="2" charset="-122"/>
                <a:cs typeface="hakuyoxingshu7000" panose="02000600000000000000" pitchFamily="2" charset="-122"/>
              </a:rPr>
              <a:t>职业化四项</a:t>
            </a:r>
            <a:endParaRPr lang="zh-CN" altLang="en-US" sz="6000" b="0" dirty="0">
              <a:latin typeface="叶根友毛笔行书简体" panose="02010601030101010101" pitchFamily="2" charset="-122"/>
              <a:ea typeface="叶根友毛笔行书简体" panose="02010601030101010101" pitchFamily="2" charset="-122"/>
              <a:cs typeface="hakuyoxingshu7000" panose="02000600000000000000" pitchFamily="2" charset="-122"/>
            </a:endParaRPr>
          </a:p>
        </p:txBody>
      </p:sp>
      <p:sp>
        <p:nvSpPr>
          <p:cNvPr id="7" name="Rectangle 43"/>
          <p:cNvSpPr>
            <a:spLocks noChangeArrowheads="1"/>
          </p:cNvSpPr>
          <p:nvPr/>
        </p:nvSpPr>
        <p:spPr bwMode="auto">
          <a:xfrm>
            <a:off x="1651363" y="2727548"/>
            <a:ext cx="654282" cy="15011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wordArtVertRtl" wrap="none">
            <a:spAutoFit/>
          </a:bodyPr>
          <a:lstStyle/>
          <a:p>
            <a:r>
              <a:rPr lang="zh-CN" altLang="en-US" sz="2800" b="0" dirty="0" smtClean="0"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池中麟</a:t>
            </a:r>
            <a:endParaRPr lang="zh-CN" altLang="en-US" sz="2800" b="0" dirty="0">
              <a:latin typeface="叶根友毛笔行书简体" panose="02010601030101010101" pitchFamily="2" charset="-122"/>
              <a:ea typeface="叶根友毛笔行书简体" panose="02010601030101010101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331640" y="418848"/>
            <a:ext cx="2592288" cy="2949981"/>
            <a:chOff x="4788024" y="248563"/>
            <a:chExt cx="2592288" cy="2949981"/>
          </a:xfrm>
        </p:grpSpPr>
        <p:grpSp>
          <p:nvGrpSpPr>
            <p:cNvPr id="3" name="Group 36"/>
            <p:cNvGrpSpPr>
              <a:grpSpLocks/>
            </p:cNvGrpSpPr>
            <p:nvPr/>
          </p:nvGrpSpPr>
          <p:grpSpPr bwMode="auto">
            <a:xfrm>
              <a:off x="5224363" y="839788"/>
              <a:ext cx="1655762" cy="1585912"/>
              <a:chOff x="1111" y="622"/>
              <a:chExt cx="1043" cy="999"/>
            </a:xfrm>
          </p:grpSpPr>
          <p:sp>
            <p:nvSpPr>
              <p:cNvPr id="4" name="Oval 37"/>
              <p:cNvSpPr>
                <a:spLocks noChangeArrowheads="1"/>
              </p:cNvSpPr>
              <p:nvPr/>
            </p:nvSpPr>
            <p:spPr bwMode="auto">
              <a:xfrm>
                <a:off x="1111" y="622"/>
                <a:ext cx="954" cy="954"/>
              </a:xfrm>
              <a:prstGeom prst="ellipse">
                <a:avLst/>
              </a:prstGeom>
              <a:solidFill>
                <a:srgbClr val="000000">
                  <a:alpha val="7001"/>
                </a:srgb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5" name="Oval 38"/>
              <p:cNvSpPr>
                <a:spLocks noChangeArrowheads="1"/>
              </p:cNvSpPr>
              <p:nvPr/>
            </p:nvSpPr>
            <p:spPr bwMode="auto">
              <a:xfrm>
                <a:off x="1791" y="1258"/>
                <a:ext cx="363" cy="363"/>
              </a:xfrm>
              <a:prstGeom prst="ellipse">
                <a:avLst/>
              </a:prstGeom>
              <a:solidFill>
                <a:srgbClr val="000000">
                  <a:alpha val="11000"/>
                </a:srgb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sp>
          <p:nvSpPr>
            <p:cNvPr id="8" name="TextBox 7"/>
            <p:cNvSpPr txBox="1"/>
            <p:nvPr/>
          </p:nvSpPr>
          <p:spPr>
            <a:xfrm>
              <a:off x="4788024" y="248563"/>
              <a:ext cx="1872208" cy="26468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600" b="0" dirty="0" smtClean="0">
                  <a:latin typeface="hakuyoxingshu7000" panose="02000600000000000000" pitchFamily="2" charset="-122"/>
                  <a:ea typeface="hakuyoxingshu7000" panose="02000600000000000000" pitchFamily="2" charset="-122"/>
                  <a:cs typeface="hakuyoxingshu7000" panose="02000600000000000000" pitchFamily="2" charset="-122"/>
                </a:rPr>
                <a:t>修</a:t>
              </a:r>
              <a:endParaRPr lang="zh-CN" altLang="en-US" sz="16600" b="0" dirty="0">
                <a:latin typeface="hakuyoxingshu7000" panose="02000600000000000000" pitchFamily="2" charset="-122"/>
                <a:ea typeface="hakuyoxingshu7000" panose="02000600000000000000" pitchFamily="2" charset="-122"/>
                <a:cs typeface="hakuyoxingshu7000" panose="02000600000000000000" pitchFamily="2" charset="-122"/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6156424" y="1875105"/>
              <a:ext cx="1223888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8000" b="0" dirty="0">
                  <a:latin typeface="hakuyoxingshu7000" panose="02000600000000000000" pitchFamily="2" charset="-122"/>
                  <a:ea typeface="hakuyoxingshu7000" panose="02000600000000000000" pitchFamily="2" charset="-122"/>
                  <a:cs typeface="hakuyoxingshu7000" panose="02000600000000000000" pitchFamily="2" charset="-122"/>
                </a:rPr>
                <a:t>炼</a:t>
              </a:r>
            </a:p>
          </p:txBody>
        </p:sp>
      </p:grpSp>
      <p:pic>
        <p:nvPicPr>
          <p:cNvPr id="11" name="Picture 5" descr="E:\Downloads\Downloads\鹰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artisticGlowEdges/>
                    </a14:imgEffect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66762"/>
          <a:stretch/>
        </p:blipFill>
        <p:spPr bwMode="auto">
          <a:xfrm rot="19459677">
            <a:off x="5682554" y="217507"/>
            <a:ext cx="1907677" cy="9651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48499469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Freeform 27"/>
          <p:cNvSpPr>
            <a:spLocks/>
          </p:cNvSpPr>
          <p:nvPr/>
        </p:nvSpPr>
        <p:spPr bwMode="auto">
          <a:xfrm rot="10800000" flipH="1" flipV="1">
            <a:off x="5581064" y="1137592"/>
            <a:ext cx="727878" cy="149622"/>
          </a:xfrm>
          <a:custGeom>
            <a:avLst/>
            <a:gdLst>
              <a:gd name="T0" fmla="*/ 0 w 1905"/>
              <a:gd name="T1" fmla="*/ 2147483647 h 136"/>
              <a:gd name="T2" fmla="*/ 2147483647 w 1905"/>
              <a:gd name="T3" fmla="*/ 0 h 136"/>
              <a:gd name="T4" fmla="*/ 2147483647 w 1905"/>
              <a:gd name="T5" fmla="*/ 0 h 136"/>
              <a:gd name="T6" fmla="*/ 0 60000 65536"/>
              <a:gd name="T7" fmla="*/ 0 60000 65536"/>
              <a:gd name="T8" fmla="*/ 0 60000 65536"/>
              <a:gd name="T9" fmla="*/ 0 w 1905"/>
              <a:gd name="T10" fmla="*/ 0 h 136"/>
              <a:gd name="T11" fmla="*/ 1905 w 1905"/>
              <a:gd name="T12" fmla="*/ 136 h 1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905" h="136">
                <a:moveTo>
                  <a:pt x="0" y="136"/>
                </a:moveTo>
                <a:lnTo>
                  <a:pt x="317" y="0"/>
                </a:lnTo>
                <a:lnTo>
                  <a:pt x="1905" y="0"/>
                </a:lnTo>
              </a:path>
            </a:pathLst>
          </a:custGeom>
          <a:noFill/>
          <a:ln w="25400" cap="rnd" cmpd="sng">
            <a:solidFill>
              <a:sysClr val="window" lastClr="FFFFFF">
                <a:lumMod val="65000"/>
              </a:sysClr>
            </a:solidFill>
            <a:prstDash val="sysDot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68580" tIns="34290" rIns="68580" bIns="34290" anchor="ctr"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 b="0" kern="0" dirty="0">
              <a:latin typeface="叶根友毛笔行书简体" panose="02010601030101010101" pitchFamily="2" charset="-122"/>
              <a:ea typeface="叶根友毛笔行书简体" panose="02010601030101010101" pitchFamily="2" charset="-122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2903992" y="931225"/>
            <a:ext cx="3351516" cy="3314253"/>
            <a:chOff x="3909566" y="1040834"/>
            <a:chExt cx="4468688" cy="4417640"/>
          </a:xfrm>
        </p:grpSpPr>
        <p:sp>
          <p:nvSpPr>
            <p:cNvPr id="27" name="Freeform 9"/>
            <p:cNvSpPr>
              <a:spLocks/>
            </p:cNvSpPr>
            <p:nvPr/>
          </p:nvSpPr>
          <p:spPr bwMode="auto">
            <a:xfrm flipH="1" flipV="1">
              <a:off x="6218254" y="3298474"/>
              <a:ext cx="2160000" cy="2160000"/>
            </a:xfrm>
            <a:custGeom>
              <a:avLst/>
              <a:gdLst>
                <a:gd name="T0" fmla="*/ 2147483647 w 177"/>
                <a:gd name="T1" fmla="*/ 0 h 177"/>
                <a:gd name="T2" fmla="*/ 0 w 177"/>
                <a:gd name="T3" fmla="*/ 2147483647 h 177"/>
                <a:gd name="T4" fmla="*/ 2147483647 w 177"/>
                <a:gd name="T5" fmla="*/ 2147483647 h 177"/>
                <a:gd name="T6" fmla="*/ 2147483647 w 177"/>
                <a:gd name="T7" fmla="*/ 0 h 177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77"/>
                <a:gd name="T13" fmla="*/ 0 h 177"/>
                <a:gd name="T14" fmla="*/ 177 w 177"/>
                <a:gd name="T15" fmla="*/ 177 h 177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77" h="177">
                  <a:moveTo>
                    <a:pt x="177" y="0"/>
                  </a:moveTo>
                  <a:cubicBezTo>
                    <a:pt x="79" y="0"/>
                    <a:pt x="0" y="79"/>
                    <a:pt x="0" y="177"/>
                  </a:cubicBezTo>
                  <a:lnTo>
                    <a:pt x="177" y="177"/>
                  </a:lnTo>
                  <a:lnTo>
                    <a:pt x="177" y="0"/>
                  </a:lnTo>
                  <a:close/>
                </a:path>
              </a:pathLst>
            </a:custGeom>
            <a:ln/>
            <a:extLst/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lnSpc>
                  <a:spcPct val="120000"/>
                </a:lnSpc>
                <a:defRPr/>
              </a:pPr>
              <a:endParaRPr lang="zh-CN" altLang="en-US" kern="0" dirty="0">
                <a:latin typeface="叶根友毛笔行书简体" panose="02010601030101010101" pitchFamily="2" charset="-122"/>
                <a:ea typeface="叶根友毛笔行书简体" panose="02010601030101010101" pitchFamily="2" charset="-122"/>
              </a:endParaRPr>
            </a:p>
          </p:txBody>
        </p:sp>
        <p:sp>
          <p:nvSpPr>
            <p:cNvPr id="28" name="Freeform 9"/>
            <p:cNvSpPr>
              <a:spLocks/>
            </p:cNvSpPr>
            <p:nvPr/>
          </p:nvSpPr>
          <p:spPr bwMode="auto">
            <a:xfrm flipV="1">
              <a:off x="3909566" y="3298474"/>
              <a:ext cx="2160000" cy="2160000"/>
            </a:xfrm>
            <a:custGeom>
              <a:avLst/>
              <a:gdLst>
                <a:gd name="T0" fmla="*/ 2147483647 w 177"/>
                <a:gd name="T1" fmla="*/ 0 h 177"/>
                <a:gd name="T2" fmla="*/ 0 w 177"/>
                <a:gd name="T3" fmla="*/ 2147483647 h 177"/>
                <a:gd name="T4" fmla="*/ 2147483647 w 177"/>
                <a:gd name="T5" fmla="*/ 2147483647 h 177"/>
                <a:gd name="T6" fmla="*/ 2147483647 w 177"/>
                <a:gd name="T7" fmla="*/ 0 h 177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77"/>
                <a:gd name="T13" fmla="*/ 0 h 177"/>
                <a:gd name="T14" fmla="*/ 177 w 177"/>
                <a:gd name="T15" fmla="*/ 177 h 177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77" h="177">
                  <a:moveTo>
                    <a:pt x="177" y="0"/>
                  </a:moveTo>
                  <a:cubicBezTo>
                    <a:pt x="79" y="0"/>
                    <a:pt x="0" y="79"/>
                    <a:pt x="0" y="177"/>
                  </a:cubicBezTo>
                  <a:lnTo>
                    <a:pt x="177" y="177"/>
                  </a:lnTo>
                  <a:lnTo>
                    <a:pt x="177" y="0"/>
                  </a:lnTo>
                  <a:close/>
                </a:path>
              </a:pathLst>
            </a:custGeom>
            <a:ln/>
            <a:extLst/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lnSpc>
                  <a:spcPct val="120000"/>
                </a:lnSpc>
                <a:defRPr/>
              </a:pPr>
              <a:endParaRPr lang="zh-CN" altLang="en-US" kern="0" dirty="0">
                <a:latin typeface="叶根友毛笔行书简体" panose="02010601030101010101" pitchFamily="2" charset="-122"/>
                <a:ea typeface="叶根友毛笔行书简体" panose="02010601030101010101" pitchFamily="2" charset="-122"/>
              </a:endParaRPr>
            </a:p>
          </p:txBody>
        </p:sp>
        <p:sp>
          <p:nvSpPr>
            <p:cNvPr id="29" name="Freeform 9"/>
            <p:cNvSpPr>
              <a:spLocks/>
            </p:cNvSpPr>
            <p:nvPr/>
          </p:nvSpPr>
          <p:spPr bwMode="auto">
            <a:xfrm flipH="1">
              <a:off x="6214333" y="1040834"/>
              <a:ext cx="2160000" cy="2160000"/>
            </a:xfrm>
            <a:custGeom>
              <a:avLst/>
              <a:gdLst>
                <a:gd name="T0" fmla="*/ 2147483647 w 177"/>
                <a:gd name="T1" fmla="*/ 0 h 177"/>
                <a:gd name="T2" fmla="*/ 0 w 177"/>
                <a:gd name="T3" fmla="*/ 2147483647 h 177"/>
                <a:gd name="T4" fmla="*/ 2147483647 w 177"/>
                <a:gd name="T5" fmla="*/ 2147483647 h 177"/>
                <a:gd name="T6" fmla="*/ 2147483647 w 177"/>
                <a:gd name="T7" fmla="*/ 0 h 177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77"/>
                <a:gd name="T13" fmla="*/ 0 h 177"/>
                <a:gd name="T14" fmla="*/ 177 w 177"/>
                <a:gd name="T15" fmla="*/ 177 h 177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77" h="177">
                  <a:moveTo>
                    <a:pt x="177" y="0"/>
                  </a:moveTo>
                  <a:cubicBezTo>
                    <a:pt x="79" y="0"/>
                    <a:pt x="0" y="79"/>
                    <a:pt x="0" y="177"/>
                  </a:cubicBezTo>
                  <a:lnTo>
                    <a:pt x="177" y="177"/>
                  </a:lnTo>
                  <a:lnTo>
                    <a:pt x="177" y="0"/>
                  </a:lnTo>
                  <a:close/>
                </a:path>
              </a:pathLst>
            </a:custGeom>
            <a:ln/>
            <a:extLst/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lnSpc>
                  <a:spcPct val="120000"/>
                </a:lnSpc>
                <a:defRPr/>
              </a:pPr>
              <a:endParaRPr lang="zh-CN" altLang="en-US" kern="0" dirty="0">
                <a:latin typeface="叶根友毛笔行书简体" panose="02010601030101010101" pitchFamily="2" charset="-122"/>
                <a:ea typeface="叶根友毛笔行书简体" panose="02010601030101010101" pitchFamily="2" charset="-122"/>
              </a:endParaRPr>
            </a:p>
          </p:txBody>
        </p:sp>
        <p:sp>
          <p:nvSpPr>
            <p:cNvPr id="30" name="Freeform 9"/>
            <p:cNvSpPr>
              <a:spLocks/>
            </p:cNvSpPr>
            <p:nvPr/>
          </p:nvSpPr>
          <p:spPr bwMode="auto">
            <a:xfrm>
              <a:off x="3909566" y="1040834"/>
              <a:ext cx="2160000" cy="2160000"/>
            </a:xfrm>
            <a:custGeom>
              <a:avLst/>
              <a:gdLst>
                <a:gd name="T0" fmla="*/ 2147483647 w 177"/>
                <a:gd name="T1" fmla="*/ 0 h 177"/>
                <a:gd name="T2" fmla="*/ 0 w 177"/>
                <a:gd name="T3" fmla="*/ 2147483647 h 177"/>
                <a:gd name="T4" fmla="*/ 2147483647 w 177"/>
                <a:gd name="T5" fmla="*/ 2147483647 h 177"/>
                <a:gd name="T6" fmla="*/ 2147483647 w 177"/>
                <a:gd name="T7" fmla="*/ 0 h 177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77"/>
                <a:gd name="T13" fmla="*/ 0 h 177"/>
                <a:gd name="T14" fmla="*/ 177 w 177"/>
                <a:gd name="T15" fmla="*/ 177 h 177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77" h="177">
                  <a:moveTo>
                    <a:pt x="177" y="0"/>
                  </a:moveTo>
                  <a:cubicBezTo>
                    <a:pt x="79" y="0"/>
                    <a:pt x="0" y="79"/>
                    <a:pt x="0" y="177"/>
                  </a:cubicBezTo>
                  <a:lnTo>
                    <a:pt x="177" y="177"/>
                  </a:lnTo>
                  <a:lnTo>
                    <a:pt x="177" y="0"/>
                  </a:lnTo>
                  <a:close/>
                </a:path>
              </a:pathLst>
            </a:custGeom>
            <a:ln/>
            <a:extLst/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lnSpc>
                  <a:spcPct val="120000"/>
                </a:lnSpc>
                <a:defRPr/>
              </a:pPr>
              <a:endParaRPr lang="zh-CN" altLang="en-US" kern="0" dirty="0">
                <a:latin typeface="叶根友毛笔行书简体" panose="02010601030101010101" pitchFamily="2" charset="-122"/>
                <a:ea typeface="叶根友毛笔行书简体" panose="02010601030101010101" pitchFamily="2" charset="-122"/>
              </a:endParaRPr>
            </a:p>
          </p:txBody>
        </p:sp>
      </p:grpSp>
      <p:sp>
        <p:nvSpPr>
          <p:cNvPr id="31" name="Line 10"/>
          <p:cNvSpPr>
            <a:spLocks noChangeShapeType="1"/>
          </p:cNvSpPr>
          <p:nvPr/>
        </p:nvSpPr>
        <p:spPr bwMode="auto">
          <a:xfrm rot="5400000" flipH="1" flipV="1">
            <a:off x="4589487" y="38204"/>
            <a:ext cx="0" cy="5108116"/>
          </a:xfrm>
          <a:prstGeom prst="line">
            <a:avLst/>
          </a:prstGeom>
          <a:ln>
            <a:headEnd type="none" w="med" len="med"/>
            <a:tailEnd type="arrow" w="med" len="med"/>
          </a:ln>
          <a:extLst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none" lIns="68580" tIns="34290" rIns="68580" bIns="34290" anchor="ctr"/>
          <a:lstStyle/>
          <a:p>
            <a:pPr defTabSz="914169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b="0" kern="0" dirty="0">
              <a:latin typeface="叶根友毛笔行书简体" panose="02010601030101010101" pitchFamily="2" charset="-122"/>
              <a:ea typeface="叶根友毛笔行书简体" panose="02010601030101010101" pitchFamily="2" charset="-122"/>
            </a:endParaRPr>
          </a:p>
        </p:txBody>
      </p:sp>
      <p:sp>
        <p:nvSpPr>
          <p:cNvPr id="32" name="Rectangle 17"/>
          <p:cNvSpPr>
            <a:spLocks noChangeArrowheads="1"/>
          </p:cNvSpPr>
          <p:nvPr/>
        </p:nvSpPr>
        <p:spPr bwMode="auto">
          <a:xfrm>
            <a:off x="6282364" y="2281919"/>
            <a:ext cx="600164" cy="3462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pPr defTabSz="914169"/>
            <a:r>
              <a:rPr kumimoji="1" lang="zh-CN" altLang="en-US" b="1" dirty="0" smtClean="0"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紧急</a:t>
            </a:r>
            <a:endParaRPr kumimoji="1" lang="zh-CN" altLang="en-US" b="1" dirty="0">
              <a:latin typeface="叶根友毛笔行书简体" panose="02010601030101010101" pitchFamily="2" charset="-122"/>
              <a:ea typeface="叶根友毛笔行书简体" panose="02010601030101010101" pitchFamily="2" charset="-122"/>
            </a:endParaRPr>
          </a:p>
        </p:txBody>
      </p:sp>
      <p:sp>
        <p:nvSpPr>
          <p:cNvPr id="33" name="Rectangle 19"/>
          <p:cNvSpPr>
            <a:spLocks noChangeArrowheads="1"/>
          </p:cNvSpPr>
          <p:nvPr/>
        </p:nvSpPr>
        <p:spPr bwMode="auto">
          <a:xfrm>
            <a:off x="4066510" y="642444"/>
            <a:ext cx="600164" cy="3462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pPr defTabSz="914169"/>
            <a:r>
              <a:rPr lang="zh-CN" altLang="en-US" b="1" dirty="0"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重要</a:t>
            </a:r>
          </a:p>
        </p:txBody>
      </p:sp>
      <p:sp>
        <p:nvSpPr>
          <p:cNvPr id="34" name="Rectangle 36"/>
          <p:cNvSpPr>
            <a:spLocks noChangeArrowheads="1"/>
          </p:cNvSpPr>
          <p:nvPr/>
        </p:nvSpPr>
        <p:spPr bwMode="auto">
          <a:xfrm>
            <a:off x="2923041" y="2663875"/>
            <a:ext cx="1544623" cy="881780"/>
          </a:xfrm>
          <a:prstGeom prst="rect">
            <a:avLst/>
          </a:prstGeom>
          <a:noFill/>
          <a:ln>
            <a:noFill/>
          </a:ln>
          <a:effectLst>
            <a:prstShdw prst="shdw18" dist="17961" dir="13500000">
              <a:srgbClr val="3399FF">
                <a:gamma/>
                <a:shade val="60000"/>
                <a:invGamma/>
              </a:srgb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/>
          <a:p>
            <a:pPr algn="r">
              <a:lnSpc>
                <a:spcPct val="120000"/>
              </a:lnSpc>
              <a:defRPr/>
            </a:pPr>
            <a:r>
              <a:rPr lang="zh-CN" altLang="en-US" sz="1100" kern="0" dirty="0"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等待</a:t>
            </a:r>
            <a:r>
              <a:rPr lang="en-US" altLang="zh-CN" sz="1100" kern="0" dirty="0"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/</a:t>
            </a:r>
            <a:r>
              <a:rPr lang="zh-CN" altLang="en-US" sz="1100" kern="0" dirty="0"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闲聊</a:t>
            </a:r>
            <a:r>
              <a:rPr lang="en-US" altLang="zh-CN" sz="1100" kern="0" dirty="0"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/</a:t>
            </a:r>
            <a:r>
              <a:rPr lang="zh-CN" altLang="en-US" sz="1100" kern="0" dirty="0"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闲逛</a:t>
            </a:r>
            <a:r>
              <a:rPr lang="en-US" altLang="zh-CN" sz="1100" kern="0" dirty="0"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/</a:t>
            </a:r>
            <a:r>
              <a:rPr lang="zh-CN" altLang="en-US" sz="1100" kern="0" dirty="0"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看热闹无谓的会议</a:t>
            </a:r>
            <a:r>
              <a:rPr lang="en-US" altLang="zh-CN" sz="1100" kern="0" dirty="0"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/</a:t>
            </a:r>
            <a:r>
              <a:rPr lang="zh-CN" altLang="en-US" sz="1100" kern="0" dirty="0"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应酬</a:t>
            </a:r>
            <a:endParaRPr lang="en-US" altLang="zh-CN" sz="1100" kern="0" dirty="0">
              <a:latin typeface="叶根友毛笔行书简体" panose="02010601030101010101" pitchFamily="2" charset="-122"/>
              <a:ea typeface="叶根友毛笔行书简体" panose="02010601030101010101" pitchFamily="2" charset="-122"/>
            </a:endParaRPr>
          </a:p>
          <a:p>
            <a:pPr algn="r">
              <a:lnSpc>
                <a:spcPct val="120000"/>
              </a:lnSpc>
              <a:defRPr/>
            </a:pPr>
            <a:r>
              <a:rPr lang="zh-CN" altLang="en-US" sz="1100" kern="0" dirty="0"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嗜好沉迷（游戏）</a:t>
            </a:r>
            <a:endParaRPr lang="en-US" altLang="zh-CN" sz="1100" kern="0" dirty="0">
              <a:latin typeface="叶根友毛笔行书简体" panose="02010601030101010101" pitchFamily="2" charset="-122"/>
              <a:ea typeface="叶根友毛笔行书简体" panose="02010601030101010101" pitchFamily="2" charset="-122"/>
            </a:endParaRPr>
          </a:p>
          <a:p>
            <a:pPr algn="r">
              <a:lnSpc>
                <a:spcPct val="120000"/>
              </a:lnSpc>
              <a:defRPr/>
            </a:pPr>
            <a:r>
              <a:rPr lang="zh-CN" altLang="en-US" sz="1100" kern="0" dirty="0"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新闻</a:t>
            </a:r>
            <a:r>
              <a:rPr lang="en-US" altLang="zh-CN" sz="1100" kern="0" dirty="0"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/</a:t>
            </a:r>
            <a:r>
              <a:rPr lang="zh-CN" altLang="en-US" sz="1100" kern="0" dirty="0"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微博</a:t>
            </a:r>
          </a:p>
        </p:txBody>
      </p:sp>
      <p:sp>
        <p:nvSpPr>
          <p:cNvPr id="35" name="Rectangle 37"/>
          <p:cNvSpPr>
            <a:spLocks noChangeArrowheads="1"/>
          </p:cNvSpPr>
          <p:nvPr/>
        </p:nvSpPr>
        <p:spPr bwMode="auto">
          <a:xfrm>
            <a:off x="4649607" y="2663875"/>
            <a:ext cx="1539617" cy="1084912"/>
          </a:xfrm>
          <a:prstGeom prst="rect">
            <a:avLst/>
          </a:prstGeom>
          <a:noFill/>
          <a:ln>
            <a:noFill/>
          </a:ln>
          <a:effectLst>
            <a:prstShdw prst="shdw18" dist="17961" dir="13500000">
              <a:srgbClr val="3399FF">
                <a:gamma/>
                <a:shade val="60000"/>
                <a:invGamma/>
              </a:srgb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1100" kern="0" dirty="0"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任何非预约事项</a:t>
            </a:r>
            <a:endParaRPr lang="en-US" altLang="zh-CN" sz="1100" kern="0" dirty="0">
              <a:latin typeface="叶根友毛笔行书简体" panose="02010601030101010101" pitchFamily="2" charset="-122"/>
              <a:ea typeface="叶根友毛笔行书简体" panose="02010601030101010101" pitchFamily="2" charset="-122"/>
            </a:endParaRPr>
          </a:p>
          <a:p>
            <a:pPr>
              <a:lnSpc>
                <a:spcPct val="120000"/>
              </a:lnSpc>
              <a:defRPr/>
            </a:pPr>
            <a:r>
              <a:rPr lang="zh-CN" altLang="en-US" sz="1100" kern="0" dirty="0"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干扰电话</a:t>
            </a:r>
            <a:r>
              <a:rPr lang="en-US" altLang="zh-CN" sz="1100" kern="0" dirty="0"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/QQ/</a:t>
            </a:r>
            <a:r>
              <a:rPr lang="zh-CN" altLang="en-US" sz="1100" kern="0" dirty="0"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微信</a:t>
            </a:r>
            <a:endParaRPr lang="en-US" altLang="zh-CN" sz="1100" kern="0" dirty="0">
              <a:latin typeface="叶根友毛笔行书简体" panose="02010601030101010101" pitchFamily="2" charset="-122"/>
              <a:ea typeface="叶根友毛笔行书简体" panose="02010601030101010101" pitchFamily="2" charset="-122"/>
            </a:endParaRPr>
          </a:p>
          <a:p>
            <a:pPr>
              <a:lnSpc>
                <a:spcPct val="120000"/>
              </a:lnSpc>
              <a:defRPr/>
            </a:pPr>
            <a:r>
              <a:rPr lang="zh-CN" altLang="en-US" sz="1100" kern="0" dirty="0"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下属请示与报告</a:t>
            </a:r>
            <a:endParaRPr lang="en-US" altLang="zh-CN" sz="1100" kern="0" dirty="0">
              <a:latin typeface="叶根友毛笔行书简体" panose="02010601030101010101" pitchFamily="2" charset="-122"/>
              <a:ea typeface="叶根友毛笔行书简体" panose="02010601030101010101" pitchFamily="2" charset="-122"/>
            </a:endParaRPr>
          </a:p>
          <a:p>
            <a:pPr>
              <a:lnSpc>
                <a:spcPct val="120000"/>
              </a:lnSpc>
              <a:defRPr/>
            </a:pPr>
            <a:r>
              <a:rPr lang="zh-CN" altLang="en-US" sz="1100" kern="0" dirty="0"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日常文件批阅</a:t>
            </a:r>
            <a:endParaRPr lang="en-US" altLang="zh-CN" sz="1100" kern="0" dirty="0">
              <a:latin typeface="叶根友毛笔行书简体" panose="02010601030101010101" pitchFamily="2" charset="-122"/>
              <a:ea typeface="叶根友毛笔行书简体" panose="02010601030101010101" pitchFamily="2" charset="-122"/>
            </a:endParaRPr>
          </a:p>
          <a:p>
            <a:pPr>
              <a:lnSpc>
                <a:spcPct val="120000"/>
              </a:lnSpc>
              <a:defRPr/>
            </a:pPr>
            <a:r>
              <a:rPr lang="zh-CN" altLang="en-US" sz="1100" kern="0" dirty="0"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别人求帮忙</a:t>
            </a:r>
            <a:endParaRPr lang="en-US" altLang="zh-CN" sz="1100" kern="0" dirty="0">
              <a:latin typeface="叶根友毛笔行书简体" panose="02010601030101010101" pitchFamily="2" charset="-122"/>
              <a:ea typeface="叶根友毛笔行书简体" panose="02010601030101010101" pitchFamily="2" charset="-122"/>
            </a:endParaRPr>
          </a:p>
        </p:txBody>
      </p:sp>
      <p:sp>
        <p:nvSpPr>
          <p:cNvPr id="36" name="Rectangle 38"/>
          <p:cNvSpPr>
            <a:spLocks noChangeArrowheads="1"/>
          </p:cNvSpPr>
          <p:nvPr/>
        </p:nvSpPr>
        <p:spPr bwMode="auto">
          <a:xfrm>
            <a:off x="2977047" y="1426954"/>
            <a:ext cx="1544623" cy="1084912"/>
          </a:xfrm>
          <a:prstGeom prst="rect">
            <a:avLst/>
          </a:prstGeom>
          <a:noFill/>
          <a:ln>
            <a:noFill/>
          </a:ln>
          <a:effectLst>
            <a:prstShdw prst="shdw18" dist="17961" dir="13500000">
              <a:srgbClr val="3399FF">
                <a:gamma/>
                <a:shade val="60000"/>
                <a:invGamma/>
              </a:srgb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/>
          <a:p>
            <a:pPr algn="r">
              <a:lnSpc>
                <a:spcPct val="120000"/>
              </a:lnSpc>
              <a:defRPr/>
            </a:pPr>
            <a:r>
              <a:rPr lang="zh-CN" altLang="en-US" sz="1100" kern="0" dirty="0"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目标</a:t>
            </a:r>
            <a:r>
              <a:rPr lang="en-US" altLang="zh-CN" sz="1100" kern="0" dirty="0"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/</a:t>
            </a:r>
            <a:r>
              <a:rPr lang="zh-CN" altLang="en-US" sz="1100" kern="0" dirty="0"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计划</a:t>
            </a:r>
            <a:endParaRPr lang="en-US" altLang="zh-CN" sz="1100" kern="0" dirty="0">
              <a:latin typeface="叶根友毛笔行书简体" panose="02010601030101010101" pitchFamily="2" charset="-122"/>
              <a:ea typeface="叶根友毛笔行书简体" panose="02010601030101010101" pitchFamily="2" charset="-122"/>
            </a:endParaRPr>
          </a:p>
          <a:p>
            <a:pPr algn="r">
              <a:lnSpc>
                <a:spcPct val="120000"/>
              </a:lnSpc>
              <a:defRPr/>
            </a:pPr>
            <a:r>
              <a:rPr lang="zh-CN" altLang="en-US" sz="1100" kern="0" dirty="0"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各种沟通</a:t>
            </a:r>
            <a:endParaRPr lang="en-US" altLang="zh-CN" sz="1100" kern="0" dirty="0">
              <a:latin typeface="叶根友毛笔行书简体" panose="02010601030101010101" pitchFamily="2" charset="-122"/>
              <a:ea typeface="叶根友毛笔行书简体" panose="02010601030101010101" pitchFamily="2" charset="-122"/>
            </a:endParaRPr>
          </a:p>
          <a:p>
            <a:pPr algn="r">
              <a:lnSpc>
                <a:spcPct val="120000"/>
              </a:lnSpc>
              <a:defRPr/>
            </a:pPr>
            <a:r>
              <a:rPr lang="zh-CN" altLang="en-US" sz="1100" kern="0" dirty="0"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培训工作</a:t>
            </a:r>
            <a:r>
              <a:rPr lang="en-US" altLang="zh-CN" sz="1100" kern="0" dirty="0"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/</a:t>
            </a:r>
            <a:r>
              <a:rPr lang="zh-CN" altLang="en-US" sz="1100" kern="0" dirty="0"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培养下属</a:t>
            </a:r>
            <a:endParaRPr lang="en-US" altLang="zh-CN" sz="1100" kern="0" dirty="0">
              <a:latin typeface="叶根友毛笔行书简体" panose="02010601030101010101" pitchFamily="2" charset="-122"/>
              <a:ea typeface="叶根友毛笔行书简体" panose="02010601030101010101" pitchFamily="2" charset="-122"/>
            </a:endParaRPr>
          </a:p>
          <a:p>
            <a:pPr algn="r">
              <a:lnSpc>
                <a:spcPct val="120000"/>
              </a:lnSpc>
              <a:defRPr/>
            </a:pPr>
            <a:r>
              <a:rPr lang="zh-CN" altLang="en-US" sz="1100" kern="0" dirty="0"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知识管理</a:t>
            </a:r>
            <a:r>
              <a:rPr lang="en-US" altLang="zh-CN" sz="1100" kern="0" dirty="0"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/</a:t>
            </a:r>
            <a:r>
              <a:rPr lang="zh-CN" altLang="en-US" sz="1100" kern="0" dirty="0"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技能提升</a:t>
            </a:r>
            <a:endParaRPr lang="en-US" altLang="zh-CN" sz="1100" kern="0" dirty="0">
              <a:latin typeface="叶根友毛笔行书简体" panose="02010601030101010101" pitchFamily="2" charset="-122"/>
              <a:ea typeface="叶根友毛笔行书简体" panose="02010601030101010101" pitchFamily="2" charset="-122"/>
            </a:endParaRPr>
          </a:p>
          <a:p>
            <a:pPr algn="r">
              <a:lnSpc>
                <a:spcPct val="120000"/>
              </a:lnSpc>
              <a:defRPr/>
            </a:pPr>
            <a:r>
              <a:rPr lang="zh-CN" altLang="en-US" sz="1100" kern="0" dirty="0"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防患未然（锻炼、防火）</a:t>
            </a:r>
          </a:p>
        </p:txBody>
      </p:sp>
      <p:sp>
        <p:nvSpPr>
          <p:cNvPr id="37" name="Rectangle 39"/>
          <p:cNvSpPr>
            <a:spLocks noChangeArrowheads="1"/>
          </p:cNvSpPr>
          <p:nvPr/>
        </p:nvSpPr>
        <p:spPr bwMode="auto">
          <a:xfrm>
            <a:off x="4649607" y="1814873"/>
            <a:ext cx="1539617" cy="678647"/>
          </a:xfrm>
          <a:prstGeom prst="rect">
            <a:avLst/>
          </a:prstGeom>
          <a:noFill/>
          <a:ln>
            <a:noFill/>
          </a:ln>
          <a:effectLst>
            <a:prstShdw prst="shdw18" dist="17961" dir="13500000">
              <a:srgbClr val="3399FF">
                <a:gamma/>
                <a:shade val="60000"/>
                <a:invGamma/>
              </a:srgb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1100" kern="0" dirty="0"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二象限转过来</a:t>
            </a:r>
            <a:endParaRPr lang="en-US" altLang="zh-CN" sz="1100" kern="0" dirty="0">
              <a:latin typeface="叶根友毛笔行书简体" panose="02010601030101010101" pitchFamily="2" charset="-122"/>
              <a:ea typeface="叶根友毛笔行书简体" panose="02010601030101010101" pitchFamily="2" charset="-122"/>
            </a:endParaRPr>
          </a:p>
          <a:p>
            <a:pPr>
              <a:lnSpc>
                <a:spcPct val="120000"/>
              </a:lnSpc>
              <a:defRPr/>
            </a:pPr>
            <a:r>
              <a:rPr lang="zh-CN" altLang="en-US" sz="1100" kern="0" dirty="0"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燃眉之急的问题</a:t>
            </a:r>
            <a:r>
              <a:rPr lang="en-US" altLang="zh-CN" sz="1100" kern="0" dirty="0"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/</a:t>
            </a:r>
            <a:r>
              <a:rPr lang="zh-CN" altLang="en-US" sz="1100" kern="0" dirty="0"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任务</a:t>
            </a:r>
          </a:p>
          <a:p>
            <a:pPr>
              <a:lnSpc>
                <a:spcPct val="120000"/>
              </a:lnSpc>
              <a:defRPr/>
            </a:pPr>
            <a:r>
              <a:rPr lang="zh-CN" altLang="en-US" sz="1100" kern="0" dirty="0"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危机（看病、救火）</a:t>
            </a:r>
          </a:p>
        </p:txBody>
      </p:sp>
      <p:sp>
        <p:nvSpPr>
          <p:cNvPr id="38" name="Line 11"/>
          <p:cNvSpPr>
            <a:spLocks noChangeShapeType="1"/>
          </p:cNvSpPr>
          <p:nvPr/>
        </p:nvSpPr>
        <p:spPr bwMode="auto">
          <a:xfrm flipV="1">
            <a:off x="4576755" y="562591"/>
            <a:ext cx="0" cy="4053951"/>
          </a:xfrm>
          <a:prstGeom prst="line">
            <a:avLst/>
          </a:prstGeom>
          <a:noFill/>
          <a:ln w="38100" cap="flat" cmpd="sng" algn="ctr">
            <a:solidFill>
              <a:schemeClr val="tx1"/>
            </a:solidFill>
            <a:prstDash val="solid"/>
            <a:headEnd type="none" w="med" len="med"/>
            <a:tailEnd type="arrow" w="med" len="me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extLst/>
        </p:spPr>
        <p:txBody>
          <a:bodyPr wrap="none" lIns="68580" tIns="34290" rIns="68580" bIns="34290" anchor="ctr"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 b="0" kern="0" dirty="0">
              <a:latin typeface="叶根友毛笔行书简体" panose="02010601030101010101" pitchFamily="2" charset="-122"/>
              <a:ea typeface="叶根友毛笔行书简体" panose="02010601030101010101" pitchFamily="2" charset="-122"/>
            </a:endParaRPr>
          </a:p>
        </p:txBody>
      </p:sp>
      <p:sp>
        <p:nvSpPr>
          <p:cNvPr id="39" name="Freeform 27"/>
          <p:cNvSpPr>
            <a:spLocks/>
          </p:cNvSpPr>
          <p:nvPr/>
        </p:nvSpPr>
        <p:spPr bwMode="auto">
          <a:xfrm rot="10800000" flipV="1">
            <a:off x="2786823" y="1109790"/>
            <a:ext cx="670361" cy="205228"/>
          </a:xfrm>
          <a:custGeom>
            <a:avLst/>
            <a:gdLst>
              <a:gd name="T0" fmla="*/ 0 w 1905"/>
              <a:gd name="T1" fmla="*/ 2147483647 h 136"/>
              <a:gd name="T2" fmla="*/ 2147483647 w 1905"/>
              <a:gd name="T3" fmla="*/ 0 h 136"/>
              <a:gd name="T4" fmla="*/ 2147483647 w 1905"/>
              <a:gd name="T5" fmla="*/ 0 h 136"/>
              <a:gd name="T6" fmla="*/ 0 60000 65536"/>
              <a:gd name="T7" fmla="*/ 0 60000 65536"/>
              <a:gd name="T8" fmla="*/ 0 60000 65536"/>
              <a:gd name="T9" fmla="*/ 0 w 1905"/>
              <a:gd name="T10" fmla="*/ 0 h 136"/>
              <a:gd name="T11" fmla="*/ 1905 w 1905"/>
              <a:gd name="T12" fmla="*/ 136 h 1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905" h="136">
                <a:moveTo>
                  <a:pt x="0" y="136"/>
                </a:moveTo>
                <a:lnTo>
                  <a:pt x="317" y="0"/>
                </a:lnTo>
                <a:lnTo>
                  <a:pt x="1905" y="0"/>
                </a:lnTo>
              </a:path>
            </a:pathLst>
          </a:custGeom>
          <a:noFill/>
          <a:ln w="25400" cap="rnd" cmpd="sng">
            <a:solidFill>
              <a:sysClr val="window" lastClr="FFFFFF">
                <a:lumMod val="65000"/>
              </a:sysClr>
            </a:solidFill>
            <a:prstDash val="sysDot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68580" tIns="34290" rIns="68580" bIns="34290" anchor="ctr"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 b="0" kern="0" dirty="0">
              <a:latin typeface="叶根友毛笔行书简体" panose="02010601030101010101" pitchFamily="2" charset="-122"/>
              <a:ea typeface="叶根友毛笔行书简体" panose="02010601030101010101" pitchFamily="2" charset="-122"/>
            </a:endParaRPr>
          </a:p>
        </p:txBody>
      </p:sp>
      <p:sp>
        <p:nvSpPr>
          <p:cNvPr id="40" name="Text Box 28"/>
          <p:cNvSpPr txBox="1">
            <a:spLocks noChangeArrowheads="1"/>
          </p:cNvSpPr>
          <p:nvPr/>
        </p:nvSpPr>
        <p:spPr bwMode="auto">
          <a:xfrm>
            <a:off x="836113" y="813325"/>
            <a:ext cx="1842698" cy="845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9pPr>
          </a:lstStyle>
          <a:p>
            <a:pPr algn="r" eaLnBrk="1" hangingPunct="1">
              <a:lnSpc>
                <a:spcPct val="120000"/>
              </a:lnSpc>
              <a:spcBef>
                <a:spcPts val="450"/>
              </a:spcBef>
              <a:defRPr/>
            </a:pPr>
            <a:r>
              <a:rPr lang="zh-CN" altLang="en-US" sz="1200" kern="0" dirty="0"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定出时间待会做</a:t>
            </a:r>
            <a:endParaRPr lang="en-US" altLang="zh-CN" sz="1200" kern="0" dirty="0">
              <a:latin typeface="叶根友毛笔行书简体" panose="02010601030101010101" pitchFamily="2" charset="-122"/>
              <a:ea typeface="叶根友毛笔行书简体" panose="02010601030101010101" pitchFamily="2" charset="-122"/>
            </a:endParaRPr>
          </a:p>
          <a:p>
            <a:pPr algn="r" eaLnBrk="1" hangingPunct="1">
              <a:lnSpc>
                <a:spcPct val="120000"/>
              </a:lnSpc>
              <a:defRPr/>
            </a:pPr>
            <a:r>
              <a:rPr lang="zh-CN" altLang="en-US" sz="3000" kern="0" dirty="0"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淡定从容</a:t>
            </a:r>
            <a:endParaRPr lang="en-US" altLang="ko-KR" sz="3000" kern="0" dirty="0">
              <a:latin typeface="叶根友毛笔行书简体" panose="02010601030101010101" pitchFamily="2" charset="-122"/>
              <a:ea typeface="叶根友毛笔行书简体" panose="02010601030101010101" pitchFamily="2" charset="-122"/>
            </a:endParaRPr>
          </a:p>
        </p:txBody>
      </p:sp>
      <p:cxnSp>
        <p:nvCxnSpPr>
          <p:cNvPr id="41" name="直接连接符 40"/>
          <p:cNvCxnSpPr/>
          <p:nvPr/>
        </p:nvCxnSpPr>
        <p:spPr>
          <a:xfrm>
            <a:off x="2786823" y="881529"/>
            <a:ext cx="0" cy="661748"/>
          </a:xfrm>
          <a:prstGeom prst="line">
            <a:avLst/>
          </a:prstGeom>
          <a:noFill/>
          <a:ln w="9525" cap="flat" cmpd="sng" algn="ctr">
            <a:solidFill>
              <a:sysClr val="window" lastClr="FFFFFF">
                <a:lumMod val="65000"/>
              </a:sysClr>
            </a:solidFill>
            <a:prstDash val="sysDash"/>
          </a:ln>
          <a:effectLst/>
        </p:spPr>
      </p:cxnSp>
      <p:sp>
        <p:nvSpPr>
          <p:cNvPr id="42" name="Freeform 27"/>
          <p:cNvSpPr>
            <a:spLocks/>
          </p:cNvSpPr>
          <p:nvPr/>
        </p:nvSpPr>
        <p:spPr bwMode="auto">
          <a:xfrm rot="10800000">
            <a:off x="2773666" y="3753622"/>
            <a:ext cx="581420" cy="219783"/>
          </a:xfrm>
          <a:custGeom>
            <a:avLst/>
            <a:gdLst>
              <a:gd name="T0" fmla="*/ 0 w 1905"/>
              <a:gd name="T1" fmla="*/ 2147483647 h 136"/>
              <a:gd name="T2" fmla="*/ 2147483647 w 1905"/>
              <a:gd name="T3" fmla="*/ 0 h 136"/>
              <a:gd name="T4" fmla="*/ 2147483647 w 1905"/>
              <a:gd name="T5" fmla="*/ 0 h 136"/>
              <a:gd name="T6" fmla="*/ 0 60000 65536"/>
              <a:gd name="T7" fmla="*/ 0 60000 65536"/>
              <a:gd name="T8" fmla="*/ 0 60000 65536"/>
              <a:gd name="T9" fmla="*/ 0 w 1905"/>
              <a:gd name="T10" fmla="*/ 0 h 136"/>
              <a:gd name="T11" fmla="*/ 1905 w 1905"/>
              <a:gd name="T12" fmla="*/ 136 h 1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905" h="136">
                <a:moveTo>
                  <a:pt x="0" y="136"/>
                </a:moveTo>
                <a:lnTo>
                  <a:pt x="317" y="0"/>
                </a:lnTo>
                <a:lnTo>
                  <a:pt x="1905" y="0"/>
                </a:lnTo>
              </a:path>
            </a:pathLst>
          </a:custGeom>
          <a:noFill/>
          <a:ln w="25400" cap="rnd" cmpd="sng">
            <a:solidFill>
              <a:sysClr val="window" lastClr="FFFFFF">
                <a:lumMod val="65000"/>
              </a:sysClr>
            </a:solidFill>
            <a:prstDash val="sysDot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68580" tIns="34290" rIns="68580" bIns="34290" anchor="ctr"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 b="0" kern="0" dirty="0">
              <a:latin typeface="叶根友毛笔行书简体" panose="02010601030101010101" pitchFamily="2" charset="-122"/>
              <a:ea typeface="叶根友毛笔行书简体" panose="02010601030101010101" pitchFamily="2" charset="-122"/>
            </a:endParaRPr>
          </a:p>
        </p:txBody>
      </p:sp>
      <p:sp>
        <p:nvSpPr>
          <p:cNvPr id="65" name="Text Box 28"/>
          <p:cNvSpPr txBox="1">
            <a:spLocks noChangeArrowheads="1"/>
          </p:cNvSpPr>
          <p:nvPr/>
        </p:nvSpPr>
        <p:spPr bwMode="auto">
          <a:xfrm>
            <a:off x="836113" y="3391955"/>
            <a:ext cx="1829546" cy="9094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9pPr>
          </a:lstStyle>
          <a:p>
            <a:pPr algn="r" eaLnBrk="1" hangingPunct="1">
              <a:lnSpc>
                <a:spcPct val="130000"/>
              </a:lnSpc>
              <a:spcBef>
                <a:spcPts val="450"/>
              </a:spcBef>
              <a:defRPr/>
            </a:pPr>
            <a:r>
              <a:rPr lang="zh-CN" altLang="en-US" sz="1200" kern="0" dirty="0"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打发时间时做</a:t>
            </a:r>
            <a:endParaRPr lang="en-US" altLang="zh-CN" sz="1200" kern="0" dirty="0">
              <a:latin typeface="叶根友毛笔行书简体" panose="02010601030101010101" pitchFamily="2" charset="-122"/>
              <a:ea typeface="叶根友毛笔行书简体" panose="02010601030101010101" pitchFamily="2" charset="-122"/>
            </a:endParaRPr>
          </a:p>
          <a:p>
            <a:pPr algn="r" eaLnBrk="1" hangingPunct="1">
              <a:lnSpc>
                <a:spcPct val="130000"/>
              </a:lnSpc>
              <a:defRPr/>
            </a:pPr>
            <a:r>
              <a:rPr lang="zh-CN" altLang="en-US" sz="3000" kern="0" dirty="0"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浪费生命</a:t>
            </a:r>
            <a:endParaRPr lang="en-US" altLang="ko-KR" sz="3000" kern="0" dirty="0">
              <a:latin typeface="叶根友毛笔行书简体" panose="02010601030101010101" pitchFamily="2" charset="-122"/>
              <a:ea typeface="叶根友毛笔行书简体" panose="02010601030101010101" pitchFamily="2" charset="-122"/>
            </a:endParaRPr>
          </a:p>
        </p:txBody>
      </p:sp>
      <p:cxnSp>
        <p:nvCxnSpPr>
          <p:cNvPr id="66" name="直接连接符 65"/>
          <p:cNvCxnSpPr/>
          <p:nvPr/>
        </p:nvCxnSpPr>
        <p:spPr>
          <a:xfrm>
            <a:off x="2773669" y="3527777"/>
            <a:ext cx="0" cy="704701"/>
          </a:xfrm>
          <a:prstGeom prst="line">
            <a:avLst/>
          </a:prstGeom>
          <a:noFill/>
          <a:ln w="9525" cap="flat" cmpd="sng" algn="ctr">
            <a:solidFill>
              <a:sysClr val="window" lastClr="FFFFFF">
                <a:lumMod val="65000"/>
              </a:sysClr>
            </a:solidFill>
            <a:prstDash val="sysDash"/>
          </a:ln>
          <a:effectLst/>
        </p:spPr>
      </p:cxnSp>
      <p:sp>
        <p:nvSpPr>
          <p:cNvPr id="68" name="Text Box 28"/>
          <p:cNvSpPr txBox="1">
            <a:spLocks noChangeArrowheads="1"/>
          </p:cNvSpPr>
          <p:nvPr/>
        </p:nvSpPr>
        <p:spPr bwMode="auto">
          <a:xfrm>
            <a:off x="6404308" y="786771"/>
            <a:ext cx="1834688" cy="9094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9pPr>
          </a:lstStyle>
          <a:p>
            <a:pPr eaLnBrk="1" hangingPunct="1">
              <a:lnSpc>
                <a:spcPct val="130000"/>
              </a:lnSpc>
              <a:spcBef>
                <a:spcPts val="450"/>
              </a:spcBef>
              <a:defRPr/>
            </a:pPr>
            <a:r>
              <a:rPr lang="zh-CN" altLang="en-US" sz="1200" kern="0" dirty="0"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立即去做</a:t>
            </a:r>
            <a:endParaRPr lang="en-US" altLang="zh-CN" sz="1200" kern="0" dirty="0">
              <a:latin typeface="叶根友毛笔行书简体" panose="02010601030101010101" pitchFamily="2" charset="-122"/>
              <a:ea typeface="叶根友毛笔行书简体" panose="02010601030101010101" pitchFamily="2" charset="-122"/>
            </a:endParaRPr>
          </a:p>
          <a:p>
            <a:pPr eaLnBrk="1" hangingPunct="1">
              <a:lnSpc>
                <a:spcPct val="130000"/>
              </a:lnSpc>
              <a:defRPr/>
            </a:pPr>
            <a:r>
              <a:rPr lang="zh-CN" altLang="en-US" sz="3000" kern="0" dirty="0"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压力山大</a:t>
            </a:r>
            <a:endParaRPr lang="en-US" altLang="ko-KR" sz="3000" kern="0" dirty="0">
              <a:latin typeface="叶根友毛笔行书简体" panose="02010601030101010101" pitchFamily="2" charset="-122"/>
              <a:ea typeface="叶根友毛笔行书简体" panose="02010601030101010101" pitchFamily="2" charset="-122"/>
            </a:endParaRPr>
          </a:p>
        </p:txBody>
      </p:sp>
      <p:cxnSp>
        <p:nvCxnSpPr>
          <p:cNvPr id="69" name="直接连接符 68"/>
          <p:cNvCxnSpPr/>
          <p:nvPr/>
        </p:nvCxnSpPr>
        <p:spPr>
          <a:xfrm>
            <a:off x="6337148" y="822354"/>
            <a:ext cx="0" cy="780101"/>
          </a:xfrm>
          <a:prstGeom prst="line">
            <a:avLst/>
          </a:prstGeom>
          <a:noFill/>
          <a:ln w="9525" cap="flat" cmpd="sng" algn="ctr">
            <a:solidFill>
              <a:sysClr val="window" lastClr="FFFFFF">
                <a:lumMod val="65000"/>
              </a:sysClr>
            </a:solidFill>
            <a:prstDash val="sysDash"/>
          </a:ln>
          <a:effectLst/>
        </p:spPr>
      </p:cxnSp>
      <p:sp>
        <p:nvSpPr>
          <p:cNvPr id="70" name="Freeform 27"/>
          <p:cNvSpPr>
            <a:spLocks/>
          </p:cNvSpPr>
          <p:nvPr/>
        </p:nvSpPr>
        <p:spPr bwMode="auto">
          <a:xfrm rot="10800000" flipH="1">
            <a:off x="5785359" y="3722728"/>
            <a:ext cx="618949" cy="250676"/>
          </a:xfrm>
          <a:custGeom>
            <a:avLst/>
            <a:gdLst>
              <a:gd name="T0" fmla="*/ 0 w 1905"/>
              <a:gd name="T1" fmla="*/ 2147483647 h 136"/>
              <a:gd name="T2" fmla="*/ 2147483647 w 1905"/>
              <a:gd name="T3" fmla="*/ 0 h 136"/>
              <a:gd name="T4" fmla="*/ 2147483647 w 1905"/>
              <a:gd name="T5" fmla="*/ 0 h 136"/>
              <a:gd name="T6" fmla="*/ 0 60000 65536"/>
              <a:gd name="T7" fmla="*/ 0 60000 65536"/>
              <a:gd name="T8" fmla="*/ 0 60000 65536"/>
              <a:gd name="T9" fmla="*/ 0 w 1905"/>
              <a:gd name="T10" fmla="*/ 0 h 136"/>
              <a:gd name="T11" fmla="*/ 1905 w 1905"/>
              <a:gd name="T12" fmla="*/ 136 h 1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905" h="136">
                <a:moveTo>
                  <a:pt x="0" y="136"/>
                </a:moveTo>
                <a:lnTo>
                  <a:pt x="317" y="0"/>
                </a:lnTo>
                <a:lnTo>
                  <a:pt x="1905" y="0"/>
                </a:lnTo>
              </a:path>
            </a:pathLst>
          </a:custGeom>
          <a:noFill/>
          <a:ln w="25400" cap="rnd" cmpd="sng">
            <a:solidFill>
              <a:sysClr val="window" lastClr="FFFFFF">
                <a:lumMod val="65000"/>
              </a:sysClr>
            </a:solidFill>
            <a:prstDash val="sysDot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68580" tIns="34290" rIns="68580" bIns="34290" anchor="ctr"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 b="0" kern="0" dirty="0">
              <a:latin typeface="叶根友毛笔行书简体" panose="02010601030101010101" pitchFamily="2" charset="-122"/>
              <a:ea typeface="叶根友毛笔行书简体" panose="02010601030101010101" pitchFamily="2" charset="-122"/>
            </a:endParaRPr>
          </a:p>
        </p:txBody>
      </p:sp>
      <p:sp>
        <p:nvSpPr>
          <p:cNvPr id="71" name="Text Box 28"/>
          <p:cNvSpPr txBox="1">
            <a:spLocks noChangeArrowheads="1"/>
          </p:cNvSpPr>
          <p:nvPr/>
        </p:nvSpPr>
        <p:spPr bwMode="auto">
          <a:xfrm>
            <a:off x="6505949" y="3391955"/>
            <a:ext cx="1931061" cy="9094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9pPr>
          </a:lstStyle>
          <a:p>
            <a:pPr eaLnBrk="1" hangingPunct="1">
              <a:lnSpc>
                <a:spcPct val="130000"/>
              </a:lnSpc>
              <a:spcBef>
                <a:spcPts val="450"/>
              </a:spcBef>
              <a:defRPr/>
            </a:pPr>
            <a:r>
              <a:rPr lang="zh-CN" altLang="en-US" sz="1200" kern="0" dirty="0"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授权或另约时间</a:t>
            </a:r>
            <a:endParaRPr lang="en-US" altLang="zh-CN" sz="1200" kern="0" dirty="0">
              <a:latin typeface="叶根友毛笔行书简体" panose="02010601030101010101" pitchFamily="2" charset="-122"/>
              <a:ea typeface="叶根友毛笔行书简体" panose="02010601030101010101" pitchFamily="2" charset="-122"/>
            </a:endParaRPr>
          </a:p>
          <a:p>
            <a:pPr eaLnBrk="1" hangingPunct="1">
              <a:lnSpc>
                <a:spcPct val="130000"/>
              </a:lnSpc>
              <a:defRPr/>
            </a:pPr>
            <a:r>
              <a:rPr lang="zh-CN" altLang="en-US" sz="3000" kern="0" dirty="0"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忙且盲目</a:t>
            </a:r>
            <a:endParaRPr lang="en-US" altLang="ko-KR" sz="3000" kern="0" dirty="0">
              <a:latin typeface="叶根友毛笔行书简体" panose="02010601030101010101" pitchFamily="2" charset="-122"/>
              <a:ea typeface="叶根友毛笔行书简体" panose="02010601030101010101" pitchFamily="2" charset="-122"/>
            </a:endParaRPr>
          </a:p>
        </p:txBody>
      </p:sp>
      <p:cxnSp>
        <p:nvCxnSpPr>
          <p:cNvPr id="72" name="直接连接符 71"/>
          <p:cNvCxnSpPr/>
          <p:nvPr/>
        </p:nvCxnSpPr>
        <p:spPr>
          <a:xfrm>
            <a:off x="6438104" y="3490188"/>
            <a:ext cx="0" cy="768180"/>
          </a:xfrm>
          <a:prstGeom prst="line">
            <a:avLst/>
          </a:prstGeom>
          <a:noFill/>
          <a:ln w="9525" cap="flat" cmpd="sng" algn="ctr">
            <a:solidFill>
              <a:sysClr val="window" lastClr="FFFFFF">
                <a:lumMod val="65000"/>
              </a:sysClr>
            </a:solidFill>
            <a:prstDash val="sysDash"/>
          </a:ln>
          <a:effectLst/>
        </p:spPr>
      </p:cxnSp>
      <p:sp>
        <p:nvSpPr>
          <p:cNvPr id="74" name="Text Box 28"/>
          <p:cNvSpPr txBox="1">
            <a:spLocks noChangeArrowheads="1"/>
          </p:cNvSpPr>
          <p:nvPr/>
        </p:nvSpPr>
        <p:spPr bwMode="auto">
          <a:xfrm>
            <a:off x="3589870" y="3559012"/>
            <a:ext cx="1829546" cy="6186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9pPr>
          </a:lstStyle>
          <a:p>
            <a:pPr algn="r" eaLnBrk="1" hangingPunct="1">
              <a:lnSpc>
                <a:spcPct val="130000"/>
              </a:lnSpc>
              <a:spcBef>
                <a:spcPts val="450"/>
              </a:spcBef>
              <a:defRPr/>
            </a:pPr>
            <a:r>
              <a:rPr lang="zh-CN" altLang="en-US" sz="3000" kern="0" dirty="0"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时间杀手</a:t>
            </a:r>
            <a:endParaRPr lang="en-US" altLang="ko-KR" sz="3000" kern="0" dirty="0">
              <a:latin typeface="叶根友毛笔行书简体" panose="02010601030101010101" pitchFamily="2" charset="-122"/>
              <a:ea typeface="叶根友毛笔行书简体" panose="02010601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08475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899592" y="3579745"/>
            <a:ext cx="5486399" cy="400110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 smtClean="0"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【</a:t>
            </a:r>
            <a:r>
              <a:rPr lang="zh-CN" altLang="en-US" dirty="0" smtClean="0"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工具</a:t>
            </a:r>
            <a:r>
              <a:rPr lang="en-US" altLang="zh-CN" dirty="0" smtClean="0"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】</a:t>
            </a:r>
            <a:r>
              <a:rPr lang="en-US" altLang="zh-CN" dirty="0"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Notebook</a:t>
            </a:r>
            <a:r>
              <a:rPr lang="zh-CN" altLang="en-US" dirty="0"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、记事本、公司</a:t>
            </a:r>
            <a:r>
              <a:rPr lang="en-US" altLang="zh-CN" dirty="0"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OA</a:t>
            </a:r>
            <a:r>
              <a:rPr lang="zh-CN" altLang="en-US" dirty="0"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系统；</a:t>
            </a: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914268" y="531240"/>
            <a:ext cx="4017772" cy="7313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68580" tIns="34290" rIns="68580" bIns="34290">
            <a:spAutoFit/>
          </a:bodyPr>
          <a:lstStyle/>
          <a:p>
            <a:pPr defTabSz="914169">
              <a:lnSpc>
                <a:spcPct val="150000"/>
              </a:lnSpc>
              <a:spcBef>
                <a:spcPts val="150"/>
              </a:spcBef>
              <a:spcAft>
                <a:spcPts val="45"/>
              </a:spcAft>
            </a:pPr>
            <a:r>
              <a:rPr lang="en-US" altLang="zh-CN" sz="3200" dirty="0"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1</a:t>
            </a:r>
            <a:r>
              <a:rPr lang="zh-CN" altLang="en-US" sz="3200" dirty="0"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、事项清单的来源</a:t>
            </a:r>
          </a:p>
        </p:txBody>
      </p:sp>
      <p:pic>
        <p:nvPicPr>
          <p:cNvPr id="6146" name="Picture 2" descr="http://www.icosky.com/icon/png/Object/NoteBooks/Red%20NoteBook.png"/>
          <p:cNvPicPr>
            <a:picLocks noChangeAspect="1" noChangeArrowheads="1"/>
          </p:cNvPicPr>
          <p:nvPr/>
        </p:nvPicPr>
        <p:blipFill>
          <a:blip r:embed="rId2" cstate="screen">
            <a:biLevel thresh="7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948488" y="2420587"/>
            <a:ext cx="1915202" cy="19157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矩形 9"/>
          <p:cNvSpPr/>
          <p:nvPr/>
        </p:nvSpPr>
        <p:spPr>
          <a:xfrm>
            <a:off x="899592" y="2073568"/>
            <a:ext cx="4466607" cy="931024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zh-CN" sz="2800" dirty="0"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每天上班第一件事</a:t>
            </a:r>
            <a:r>
              <a:rPr lang="zh-CN" altLang="zh-CN" sz="2800" dirty="0" smtClean="0"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，</a:t>
            </a:r>
            <a:endParaRPr lang="en-US" altLang="zh-CN" sz="2800" dirty="0" smtClean="0">
              <a:latin typeface="叶根友毛笔行书简体" panose="02010601030101010101" pitchFamily="2" charset="-122"/>
              <a:ea typeface="叶根友毛笔行书简体" panose="02010601030101010101" pitchFamily="2" charset="-122"/>
            </a:endParaRPr>
          </a:p>
          <a:p>
            <a:pPr algn="r"/>
            <a:r>
              <a:rPr lang="zh-CN" altLang="zh-CN" sz="2800" dirty="0" smtClean="0"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罗列</a:t>
            </a:r>
            <a:r>
              <a:rPr lang="zh-CN" altLang="zh-CN" sz="2800" dirty="0"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“待完成”事项清单。</a:t>
            </a:r>
            <a:endParaRPr lang="zh-CN" altLang="en-US" sz="2800" dirty="0">
              <a:latin typeface="叶根友毛笔行书简体" panose="02010601030101010101" pitchFamily="2" charset="-122"/>
              <a:ea typeface="叶根友毛笔行书简体" panose="02010601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658970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723381" y="3598540"/>
            <a:ext cx="5599131" cy="400110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【</a:t>
            </a:r>
            <a:r>
              <a:rPr lang="zh-CN" altLang="en-US" dirty="0"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工具</a:t>
            </a:r>
            <a:r>
              <a:rPr lang="en-US" altLang="zh-CN" dirty="0"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】</a:t>
            </a:r>
            <a:r>
              <a:rPr lang="zh-CN" altLang="en-US" dirty="0"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台历或手机</a:t>
            </a:r>
            <a:r>
              <a:rPr lang="en-US" altLang="zh-CN" dirty="0"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/</a:t>
            </a:r>
            <a:r>
              <a:rPr lang="zh-CN" altLang="en-US" dirty="0"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电脑日历、</a:t>
            </a:r>
            <a:r>
              <a:rPr lang="en-US" altLang="zh-CN" dirty="0"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Notebook</a:t>
            </a:r>
            <a:r>
              <a:rPr lang="zh-CN" altLang="en-US" dirty="0"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、记事本；</a:t>
            </a: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338204" y="531240"/>
            <a:ext cx="6628761" cy="7313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68580" tIns="34290" rIns="68580" bIns="34290">
            <a:spAutoFit/>
          </a:bodyPr>
          <a:lstStyle/>
          <a:p>
            <a:pPr defTabSz="914169">
              <a:lnSpc>
                <a:spcPct val="150000"/>
              </a:lnSpc>
              <a:spcBef>
                <a:spcPts val="150"/>
              </a:spcBef>
              <a:spcAft>
                <a:spcPts val="45"/>
              </a:spcAft>
            </a:pPr>
            <a:r>
              <a:rPr lang="en-US" altLang="zh-CN" sz="3200" dirty="0"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2</a:t>
            </a:r>
            <a:r>
              <a:rPr lang="zh-CN" altLang="en-US" sz="3200" dirty="0"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、临时插单或预约的处理和提醒</a:t>
            </a:r>
          </a:p>
        </p:txBody>
      </p:sp>
      <p:pic>
        <p:nvPicPr>
          <p:cNvPr id="8194" name="Picture 2" descr="http://www.iconpng.com/png/office2/calendar-selection-day.png"/>
          <p:cNvPicPr>
            <a:picLocks noChangeAspect="1" noChangeArrowheads="1"/>
          </p:cNvPicPr>
          <p:nvPr/>
        </p:nvPicPr>
        <p:blipFill>
          <a:blip r:embed="rId2">
            <a:biLevel thresh="7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938963" y="742385"/>
            <a:ext cx="1828800" cy="18293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矩形 7"/>
          <p:cNvSpPr/>
          <p:nvPr/>
        </p:nvSpPr>
        <p:spPr>
          <a:xfrm>
            <a:off x="899592" y="2294389"/>
            <a:ext cx="718993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700"/>
              </a:spcBef>
            </a:pPr>
            <a:r>
              <a:rPr lang="zh-CN" altLang="en-US" sz="2800" dirty="0"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随时记录，避免事项的</a:t>
            </a:r>
            <a:r>
              <a:rPr lang="zh-CN" altLang="en-US" sz="2800" dirty="0" smtClean="0"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遗漏</a:t>
            </a:r>
            <a:endParaRPr lang="zh-CN" altLang="en-US" sz="2800" dirty="0">
              <a:latin typeface="叶根友毛笔行书简体" panose="02010601030101010101" pitchFamily="2" charset="-122"/>
              <a:ea typeface="叶根友毛笔行书简体" panose="02010601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294182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899592" y="3292624"/>
            <a:ext cx="8064896" cy="50013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ts val="450"/>
              </a:spcBef>
            </a:pPr>
            <a:r>
              <a:rPr lang="zh-CN" altLang="en-US" sz="2800" dirty="0"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将已经排序的事项，进行时间分配（</a:t>
            </a:r>
            <a:r>
              <a:rPr lang="zh-CN" altLang="en-US" sz="2800" dirty="0" smtClean="0"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即</a:t>
            </a:r>
            <a:r>
              <a:rPr lang="en-US" altLang="zh-CN" sz="2800" dirty="0" smtClean="0"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Deadline</a:t>
            </a:r>
            <a:r>
              <a:rPr lang="zh-CN" altLang="en-US" sz="2800" dirty="0" smtClean="0"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）</a:t>
            </a:r>
            <a:endParaRPr lang="zh-CN" altLang="en-US" sz="2800" dirty="0">
              <a:latin typeface="叶根友毛笔行书简体" panose="02010601030101010101" pitchFamily="2" charset="-122"/>
              <a:ea typeface="叶根友毛笔行书简体" panose="02010601030101010101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899592" y="4330286"/>
            <a:ext cx="5599131" cy="400110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【</a:t>
            </a:r>
            <a:r>
              <a:rPr lang="zh-CN" altLang="en-US" dirty="0"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工具</a:t>
            </a:r>
            <a:r>
              <a:rPr lang="en-US" altLang="zh-CN" dirty="0"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】</a:t>
            </a:r>
            <a:r>
              <a:rPr lang="zh-CN" altLang="en-US" dirty="0"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每日事项安排表（同上）；</a:t>
            </a:r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899592" y="531240"/>
            <a:ext cx="3990216" cy="7313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68580" tIns="34290" rIns="68580" bIns="34290">
            <a:spAutoFit/>
          </a:bodyPr>
          <a:lstStyle/>
          <a:p>
            <a:pPr defTabSz="914169">
              <a:lnSpc>
                <a:spcPct val="150000"/>
              </a:lnSpc>
              <a:spcBef>
                <a:spcPts val="150"/>
              </a:spcBef>
              <a:spcAft>
                <a:spcPts val="45"/>
              </a:spcAft>
            </a:pPr>
            <a:r>
              <a:rPr lang="en-US" altLang="zh-CN" sz="3200" dirty="0"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3</a:t>
            </a:r>
            <a:r>
              <a:rPr lang="zh-CN" altLang="en-US" sz="3200" dirty="0"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、时间安排</a:t>
            </a: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>
            <a:biLevel thresh="75000"/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artisticPhotocopy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81865" y="261279"/>
            <a:ext cx="3850575" cy="24355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53275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899592" y="2321681"/>
            <a:ext cx="6662467" cy="50013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ts val="450"/>
              </a:spcBef>
            </a:pPr>
            <a:r>
              <a:rPr lang="zh-CN" altLang="en-US" sz="2800" dirty="0"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当天工作按照效能四象限归类</a:t>
            </a:r>
            <a:r>
              <a:rPr lang="zh-CN" altLang="en-US" sz="2800" dirty="0" smtClean="0"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；</a:t>
            </a:r>
            <a:endParaRPr lang="en-US" altLang="zh-CN" sz="2800" dirty="0">
              <a:latin typeface="叶根友毛笔行书简体" panose="02010601030101010101" pitchFamily="2" charset="-122"/>
              <a:ea typeface="叶根友毛笔行书简体" panose="02010601030101010101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899592" y="3584415"/>
            <a:ext cx="5599131" cy="400110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【</a:t>
            </a:r>
            <a:r>
              <a:rPr lang="zh-CN" altLang="en-US" dirty="0"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工具</a:t>
            </a:r>
            <a:r>
              <a:rPr lang="en-US" altLang="zh-CN" dirty="0"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】A4</a:t>
            </a:r>
            <a:r>
              <a:rPr lang="zh-CN" altLang="en-US" dirty="0"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纸</a:t>
            </a:r>
            <a:r>
              <a:rPr lang="en-US" altLang="zh-CN" dirty="0"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/</a:t>
            </a:r>
            <a:r>
              <a:rPr lang="zh-CN" altLang="en-US" dirty="0"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白板</a:t>
            </a:r>
            <a:r>
              <a:rPr lang="en-US" altLang="zh-CN" dirty="0"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/</a:t>
            </a:r>
            <a:r>
              <a:rPr lang="zh-CN" altLang="en-US" dirty="0"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标签纸；</a:t>
            </a:r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899592" y="531240"/>
            <a:ext cx="3558168" cy="7313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68580" tIns="34290" rIns="68580" bIns="34290">
            <a:spAutoFit/>
          </a:bodyPr>
          <a:lstStyle/>
          <a:p>
            <a:pPr defTabSz="914169">
              <a:lnSpc>
                <a:spcPct val="150000"/>
              </a:lnSpc>
              <a:spcBef>
                <a:spcPts val="150"/>
              </a:spcBef>
              <a:spcAft>
                <a:spcPts val="45"/>
              </a:spcAft>
            </a:pPr>
            <a:r>
              <a:rPr lang="en-US" altLang="zh-CN" sz="3200" dirty="0" smtClean="0"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4</a:t>
            </a:r>
            <a:r>
              <a:rPr lang="zh-CN" altLang="en-US" sz="3200" dirty="0" smtClean="0"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、</a:t>
            </a:r>
            <a:r>
              <a:rPr lang="zh-CN" altLang="en-US" sz="3200" dirty="0"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效果检视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450355"/>
            <a:ext cx="3170237" cy="3157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593244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899592" y="531240"/>
            <a:ext cx="4350256" cy="7313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68580" tIns="34290" rIns="68580" bIns="34290">
            <a:spAutoFit/>
          </a:bodyPr>
          <a:lstStyle/>
          <a:p>
            <a:pPr defTabSz="914169">
              <a:lnSpc>
                <a:spcPct val="150000"/>
              </a:lnSpc>
              <a:spcBef>
                <a:spcPts val="150"/>
              </a:spcBef>
              <a:spcAft>
                <a:spcPts val="45"/>
              </a:spcAft>
            </a:pPr>
            <a:r>
              <a:rPr lang="en-US" altLang="zh-CN" sz="3200" dirty="0" smtClean="0"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5</a:t>
            </a:r>
            <a:r>
              <a:rPr lang="zh-CN" altLang="en-US" sz="3200" dirty="0" smtClean="0"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、</a:t>
            </a:r>
            <a:r>
              <a:rPr lang="zh-CN" altLang="en-US" sz="3200" dirty="0"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清单整理</a:t>
            </a:r>
          </a:p>
        </p:txBody>
      </p:sp>
      <p:pic>
        <p:nvPicPr>
          <p:cNvPr id="11275" name="Picture 11" descr="http://www.pennoni.com/images/uploads/awards/list.png"/>
          <p:cNvPicPr>
            <a:picLocks noChangeAspect="1" noChangeArrowheads="1"/>
          </p:cNvPicPr>
          <p:nvPr/>
        </p:nvPicPr>
        <p:blipFill>
          <a:blip r:embed="rId2">
            <a:biLevel thresh="7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56176" y="775783"/>
            <a:ext cx="2057400" cy="20580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矩形 21"/>
          <p:cNvSpPr/>
          <p:nvPr/>
        </p:nvSpPr>
        <p:spPr>
          <a:xfrm>
            <a:off x="899592" y="2260563"/>
            <a:ext cx="6662467" cy="50013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ts val="450"/>
              </a:spcBef>
            </a:pPr>
            <a:r>
              <a:rPr lang="zh-CN" altLang="en-US" sz="2800" dirty="0"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每天晚上</a:t>
            </a:r>
            <a:r>
              <a:rPr lang="en-US" altLang="zh-CN" sz="2800" dirty="0"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/</a:t>
            </a:r>
            <a:r>
              <a:rPr lang="zh-CN" altLang="en-US" sz="2800" dirty="0"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每周结束时</a:t>
            </a:r>
            <a:r>
              <a:rPr lang="zh-CN" altLang="en-US" sz="2800" dirty="0" smtClean="0"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整理</a:t>
            </a:r>
            <a:endParaRPr lang="zh-CN" altLang="en-US" sz="2800" dirty="0">
              <a:latin typeface="叶根友毛笔行书简体" panose="02010601030101010101" pitchFamily="2" charset="-122"/>
              <a:ea typeface="叶根友毛笔行书简体" panose="02010601030101010101" pitchFamily="2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899592" y="3621002"/>
            <a:ext cx="5599131" cy="400110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【</a:t>
            </a:r>
            <a:r>
              <a:rPr lang="zh-CN" altLang="en-US" dirty="0"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工具</a:t>
            </a:r>
            <a:r>
              <a:rPr lang="en-US" altLang="zh-CN" dirty="0"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】 Notebook</a:t>
            </a:r>
            <a:r>
              <a:rPr lang="zh-CN" altLang="en-US" dirty="0"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、记事本、各种日历；</a:t>
            </a:r>
          </a:p>
        </p:txBody>
      </p:sp>
    </p:spTree>
    <p:extLst>
      <p:ext uri="{BB962C8B-B14F-4D97-AF65-F5344CB8AC3E}">
        <p14:creationId xmlns:p14="http://schemas.microsoft.com/office/powerpoint/2010/main" val="10861356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3095836" y="1627542"/>
            <a:ext cx="2952328" cy="18900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68580" tIns="34290" rIns="68580" bIns="34290">
            <a:spAutoFit/>
          </a:bodyPr>
          <a:lstStyle/>
          <a:p>
            <a:pPr defTabSz="914169">
              <a:lnSpc>
                <a:spcPct val="150000"/>
              </a:lnSpc>
              <a:spcBef>
                <a:spcPts val="150"/>
              </a:spcBef>
              <a:spcAft>
                <a:spcPts val="45"/>
              </a:spcAft>
            </a:pPr>
            <a:r>
              <a:rPr lang="zh-CN" altLang="en-US" sz="8800" b="0" dirty="0" smtClean="0">
                <a:latin typeface="叶根友行书繁" panose="02010601030101010101" pitchFamily="2" charset="-122"/>
                <a:ea typeface="叶根友行书繁" panose="02010601030101010101" pitchFamily="2" charset="-122"/>
              </a:rPr>
              <a:t>问题</a:t>
            </a:r>
            <a:r>
              <a:rPr lang="en-US" altLang="zh-CN" sz="8800" b="0" dirty="0" smtClean="0">
                <a:latin typeface="叶根友行书繁" panose="02010601030101010101" pitchFamily="2" charset="-122"/>
                <a:ea typeface="叶根友行书繁" panose="02010601030101010101" pitchFamily="2" charset="-122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2633419402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2141730" y="1522257"/>
            <a:ext cx="4860540" cy="2100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68580" tIns="34290" rIns="68580" bIns="34290">
            <a:spAutoFit/>
          </a:bodyPr>
          <a:lstStyle/>
          <a:p>
            <a:pPr defTabSz="914169">
              <a:lnSpc>
                <a:spcPct val="150000"/>
              </a:lnSpc>
              <a:spcBef>
                <a:spcPts val="150"/>
              </a:spcBef>
              <a:spcAft>
                <a:spcPts val="45"/>
              </a:spcAft>
            </a:pPr>
            <a:r>
              <a:rPr lang="zh-CN" altLang="en-US" sz="8800" b="0" dirty="0">
                <a:latin typeface="叶根友行书繁" panose="02010601030101010101" pitchFamily="2" charset="-122"/>
                <a:ea typeface="叶根友行书繁" panose="02010601030101010101" pitchFamily="2" charset="-122"/>
              </a:rPr>
              <a:t>谢谢</a:t>
            </a:r>
            <a:r>
              <a:rPr lang="zh-CN" altLang="en-US" sz="8800" b="0" dirty="0" smtClean="0">
                <a:latin typeface="叶根友行书繁" panose="02010601030101010101" pitchFamily="2" charset="-122"/>
                <a:ea typeface="叶根友行书繁" panose="02010601030101010101" pitchFamily="2" charset="-122"/>
              </a:rPr>
              <a:t>观看！</a:t>
            </a:r>
            <a:endParaRPr lang="en-US" altLang="zh-CN" sz="8800" b="0" dirty="0" smtClean="0">
              <a:latin typeface="叶根友行书繁" panose="02010601030101010101" pitchFamily="2" charset="-122"/>
              <a:ea typeface="叶根友行书繁" panose="02010601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84747239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681888" y="2210488"/>
            <a:ext cx="447675" cy="492593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b="0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24075" y="2213193"/>
            <a:ext cx="7019925" cy="49291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5000" tIns="0" rIns="13500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100" b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100" b="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1637363"/>
            <a:ext cx="6984207" cy="58145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0" spc="15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100" b="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100" b="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b="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100" b="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100" b="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100" b="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b="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6984207" y="1634333"/>
            <a:ext cx="640276" cy="584488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b="0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936373" y="2941561"/>
            <a:ext cx="5179807" cy="1269578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fontAlgn="auto">
              <a:lnSpc>
                <a:spcPts val="18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900" b="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b="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900" b="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900" b="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900" b="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900" b="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b="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900" b="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900" b="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ts val="18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900" b="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b="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900" b="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900" b="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900" b="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900" b="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900" b="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ts val="18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900" b="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b="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900" b="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b="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900" b="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900" b="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900" b="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900" b="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42766850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9744"/>
            <a:ext cx="4572000" cy="2571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-19744"/>
            <a:ext cx="4572000" cy="2571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510061"/>
            <a:ext cx="4572000" cy="2571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2510061"/>
            <a:ext cx="4572000" cy="2571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73832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44585" y="866807"/>
            <a:ext cx="2833258" cy="34114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文本占位符 2"/>
          <p:cNvSpPr>
            <a:spLocks noGrp="1"/>
          </p:cNvSpPr>
          <p:nvPr>
            <p:ph type="body" sz="quarter" idx="13"/>
          </p:nvPr>
        </p:nvSpPr>
        <p:spPr/>
        <p:txBody>
          <a:bodyPr vert="horz"/>
          <a:lstStyle/>
          <a:p>
            <a:pPr algn="ctr"/>
            <a:r>
              <a:rPr lang="zh-CN" altLang="en-US" sz="11500" dirty="0" smtClean="0"/>
              <a:t>心态</a:t>
            </a:r>
            <a:endParaRPr lang="zh-CN" altLang="en-US" sz="11500" dirty="0"/>
          </a:p>
        </p:txBody>
      </p:sp>
    </p:spTree>
    <p:extLst>
      <p:ext uri="{BB962C8B-B14F-4D97-AF65-F5344CB8AC3E}">
        <p14:creationId xmlns:p14="http://schemas.microsoft.com/office/powerpoint/2010/main" val="37664268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4" name="Picture 10" descr="D:\My Documents\My Pictures\水墨素材\12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ackgroundRemoval t="2319" b="97101" l="3203" r="9573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185316">
            <a:off x="323528" y="53042"/>
            <a:ext cx="3136022" cy="2951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4" descr="D:\My Documents\My Pictures\四项修炼\竹简论语.jpg"/>
          <p:cNvPicPr>
            <a:picLocks noChangeAspect="1" noChangeArrowheads="1"/>
          </p:cNvPicPr>
          <p:nvPr/>
        </p:nvPicPr>
        <p:blipFill>
          <a:blip r:embed="rId4">
            <a:biLevel thresh="50000"/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ackgroundRemoval t="9551" b="100000" l="2627" r="95685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37" y="2362436"/>
            <a:ext cx="4195723" cy="28023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323528" y="-667816"/>
            <a:ext cx="2375867" cy="3770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3900" dirty="0">
                <a:solidFill>
                  <a:schemeClr val="tx1">
                    <a:lumMod val="95000"/>
                    <a:lumOff val="5000"/>
                  </a:schemeClr>
                </a:solidFill>
                <a:latin typeface="hakuyoxingshu7000" panose="02000600000000000000" pitchFamily="2" charset="-122"/>
                <a:ea typeface="hakuyoxingshu7000" panose="02000600000000000000" pitchFamily="2" charset="-122"/>
                <a:cs typeface="hakuyoxingshu7000" panose="02000600000000000000" pitchFamily="2" charset="-122"/>
              </a:rPr>
              <a:t>正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593307" y="411510"/>
            <a:ext cx="3508653" cy="525737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fontAlgn="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4800" dirty="0"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子曰</a:t>
            </a:r>
            <a:endParaRPr lang="en-US" altLang="zh-CN" sz="4800" dirty="0">
              <a:latin typeface="叶根友毛笔行书简体" panose="02010601030101010101" pitchFamily="2" charset="-122"/>
              <a:ea typeface="叶根友毛笔行书简体" panose="02010601030101010101" pitchFamily="2" charset="-122"/>
            </a:endParaRPr>
          </a:p>
          <a:p>
            <a:pPr fontAlgn="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4800" dirty="0"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人之生也直</a:t>
            </a:r>
            <a:endParaRPr lang="en-US" altLang="zh-CN" sz="4800" dirty="0">
              <a:latin typeface="叶根友毛笔行书简体" panose="02010601030101010101" pitchFamily="2" charset="-122"/>
              <a:ea typeface="叶根友毛笔行书简体" panose="02010601030101010101" pitchFamily="2" charset="-122"/>
            </a:endParaRPr>
          </a:p>
          <a:p>
            <a:pPr fontAlgn="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4800" dirty="0"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罔之生也幸而免</a:t>
            </a:r>
            <a:endParaRPr lang="zh-CN" altLang="zh-CN" sz="4800" b="0" dirty="0">
              <a:latin typeface="叶根友毛笔行书简体" panose="02010601030101010101" pitchFamily="2" charset="-122"/>
              <a:ea typeface="叶根友毛笔行书简体" panose="02010601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83283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4" name="Picture 10" descr="D:\My Documents\My Pictures\水墨素材\12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ackgroundRemoval t="2319" b="97101" l="3203" r="9573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185316">
            <a:off x="323528" y="53042"/>
            <a:ext cx="3136022" cy="2951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4" descr="D:\My Documents\My Pictures\四项修炼\竹简论语.jpg"/>
          <p:cNvPicPr>
            <a:picLocks noChangeAspect="1" noChangeArrowheads="1"/>
          </p:cNvPicPr>
          <p:nvPr/>
        </p:nvPicPr>
        <p:blipFill>
          <a:blip r:embed="rId4">
            <a:biLevel thresh="50000"/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ackgroundRemoval t="9551" b="100000" l="2627" r="95685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37" y="2362436"/>
            <a:ext cx="4195723" cy="28023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4593307" y="411510"/>
            <a:ext cx="3508653" cy="525737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fontAlgn="t">
              <a:lnSpc>
                <a:spcPct val="150000"/>
              </a:lnSpc>
            </a:pPr>
            <a:r>
              <a:rPr lang="zh-CN" altLang="en-US" sz="4800" dirty="0"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挑战自我</a:t>
            </a:r>
          </a:p>
          <a:p>
            <a:pPr fontAlgn="t">
              <a:lnSpc>
                <a:spcPct val="150000"/>
              </a:lnSpc>
            </a:pPr>
            <a:r>
              <a:rPr lang="zh-CN" altLang="en-US" sz="4800" dirty="0"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自我扬弃</a:t>
            </a:r>
          </a:p>
          <a:p>
            <a:pPr fontAlgn="t">
              <a:lnSpc>
                <a:spcPct val="150000"/>
              </a:lnSpc>
            </a:pPr>
            <a:r>
              <a:rPr lang="zh-CN" altLang="en-US" sz="4800" dirty="0"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与时俱进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39552" y="-222126"/>
            <a:ext cx="2375867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9900" dirty="0">
                <a:solidFill>
                  <a:schemeClr val="tx1">
                    <a:lumMod val="95000"/>
                    <a:lumOff val="5000"/>
                  </a:schemeClr>
                </a:solidFill>
                <a:latin typeface="hakuyoxingshu7000" panose="02000600000000000000" pitchFamily="2" charset="-122"/>
                <a:ea typeface="hakuyoxingshu7000" panose="02000600000000000000" pitchFamily="2" charset="-122"/>
                <a:cs typeface="hakuyoxingshu7000" panose="02000600000000000000" pitchFamily="2" charset="-122"/>
              </a:rPr>
              <a:t>空</a:t>
            </a:r>
          </a:p>
        </p:txBody>
      </p:sp>
    </p:spTree>
    <p:extLst>
      <p:ext uri="{BB962C8B-B14F-4D97-AF65-F5344CB8AC3E}">
        <p14:creationId xmlns:p14="http://schemas.microsoft.com/office/powerpoint/2010/main" val="33724520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4" name="Picture 10" descr="D:\My Documents\My Pictures\水墨素材\12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ackgroundRemoval t="2319" b="97101" l="3203" r="9573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185316">
            <a:off x="323528" y="53042"/>
            <a:ext cx="3136022" cy="2951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4" descr="D:\My Documents\My Pictures\四项修炼\竹简论语.jpg"/>
          <p:cNvPicPr>
            <a:picLocks noChangeAspect="1" noChangeArrowheads="1"/>
          </p:cNvPicPr>
          <p:nvPr/>
        </p:nvPicPr>
        <p:blipFill>
          <a:blip r:embed="rId4">
            <a:biLevel thresh="50000"/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ackgroundRemoval t="9551" b="100000" l="2627" r="95685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37" y="2362436"/>
            <a:ext cx="4195723" cy="28023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4572000" y="411510"/>
            <a:ext cx="3416320" cy="525737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fontAlgn="t">
              <a:lnSpc>
                <a:spcPct val="150000"/>
              </a:lnSpc>
            </a:pPr>
            <a:r>
              <a:rPr lang="zh-CN" altLang="en-US" sz="2800" dirty="0"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子曰</a:t>
            </a:r>
            <a:r>
              <a:rPr lang="zh-CN" altLang="en-US" sz="2800" dirty="0" smtClean="0"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：参</a:t>
            </a:r>
            <a:r>
              <a:rPr lang="zh-CN" altLang="en-US" sz="2800" dirty="0"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乎！吾道一以贯</a:t>
            </a:r>
            <a:r>
              <a:rPr lang="zh-CN" altLang="en-US" sz="2800" dirty="0" smtClean="0"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之</a:t>
            </a:r>
            <a:endParaRPr lang="en-US" altLang="zh-CN" sz="2800" dirty="0" smtClean="0">
              <a:latin typeface="叶根友毛笔行书简体" panose="02010601030101010101" pitchFamily="2" charset="-122"/>
              <a:ea typeface="叶根友毛笔行书简体" panose="02010601030101010101" pitchFamily="2" charset="-122"/>
            </a:endParaRPr>
          </a:p>
          <a:p>
            <a:pPr fontAlgn="t">
              <a:lnSpc>
                <a:spcPct val="150000"/>
              </a:lnSpc>
            </a:pPr>
            <a:r>
              <a:rPr lang="zh-CN" altLang="en-US" sz="2800" dirty="0" smtClean="0"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曾</a:t>
            </a:r>
            <a:r>
              <a:rPr lang="zh-CN" altLang="en-US" sz="2800" dirty="0"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子曰</a:t>
            </a:r>
            <a:r>
              <a:rPr lang="zh-CN" altLang="en-US" sz="2800" dirty="0" smtClean="0"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：唯。</a:t>
            </a:r>
            <a:endParaRPr lang="en-US" altLang="zh-CN" sz="2800" dirty="0" smtClean="0">
              <a:latin typeface="叶根友毛笔行书简体" panose="02010601030101010101" pitchFamily="2" charset="-122"/>
              <a:ea typeface="叶根友毛笔行书简体" panose="02010601030101010101" pitchFamily="2" charset="-122"/>
            </a:endParaRPr>
          </a:p>
          <a:p>
            <a:pPr fontAlgn="t">
              <a:lnSpc>
                <a:spcPct val="150000"/>
              </a:lnSpc>
            </a:pPr>
            <a:r>
              <a:rPr lang="zh-CN" altLang="en-US" sz="2800" dirty="0" smtClean="0"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子</a:t>
            </a:r>
            <a:r>
              <a:rPr lang="zh-CN" altLang="en-US" sz="2800" dirty="0"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出，门 人问曰</a:t>
            </a:r>
            <a:r>
              <a:rPr lang="zh-CN" altLang="en-US" sz="2800" dirty="0" smtClean="0"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：何谓也？</a:t>
            </a:r>
            <a:endParaRPr lang="en-US" altLang="zh-CN" sz="2800" dirty="0" smtClean="0">
              <a:latin typeface="叶根友毛笔行书简体" panose="02010601030101010101" pitchFamily="2" charset="-122"/>
              <a:ea typeface="叶根友毛笔行书简体" panose="02010601030101010101" pitchFamily="2" charset="-122"/>
            </a:endParaRPr>
          </a:p>
          <a:p>
            <a:pPr fontAlgn="t">
              <a:lnSpc>
                <a:spcPct val="150000"/>
              </a:lnSpc>
            </a:pPr>
            <a:r>
              <a:rPr lang="zh-CN" altLang="en-US" sz="2800" dirty="0" smtClean="0"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曾</a:t>
            </a:r>
            <a:r>
              <a:rPr lang="zh-CN" altLang="en-US" sz="2800" dirty="0"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子曰</a:t>
            </a:r>
            <a:r>
              <a:rPr lang="zh-CN" altLang="en-US" sz="2800" dirty="0" smtClean="0"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：</a:t>
            </a:r>
            <a:endParaRPr lang="en-US" altLang="zh-CN" sz="2800" dirty="0" smtClean="0">
              <a:latin typeface="叶根友毛笔行书简体" panose="02010601030101010101" pitchFamily="2" charset="-122"/>
              <a:ea typeface="叶根友毛笔行书简体" panose="02010601030101010101" pitchFamily="2" charset="-122"/>
            </a:endParaRPr>
          </a:p>
          <a:p>
            <a:pPr fontAlgn="t">
              <a:lnSpc>
                <a:spcPct val="150000"/>
              </a:lnSpc>
            </a:pPr>
            <a:r>
              <a:rPr lang="zh-CN" altLang="en-US" sz="2800" dirty="0" smtClean="0"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夫子</a:t>
            </a:r>
            <a:r>
              <a:rPr lang="zh-CN" altLang="en-US" sz="2800" dirty="0"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之道，忠恕而已矣</a:t>
            </a:r>
            <a:r>
              <a:rPr lang="zh-CN" altLang="en-US" sz="2800" dirty="0" smtClean="0"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。</a:t>
            </a:r>
            <a:endParaRPr lang="zh-CN" altLang="en-US" sz="2800" dirty="0">
              <a:latin typeface="叶根友毛笔行书简体" panose="02010601030101010101" pitchFamily="2" charset="-122"/>
              <a:ea typeface="叶根友毛笔行书简体" panose="02010601030101010101" pitchFamily="2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83568" y="-294134"/>
            <a:ext cx="2375867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99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hakuyoxingshu7000" panose="02000600000000000000" pitchFamily="2" charset="-122"/>
                <a:ea typeface="hakuyoxingshu7000" panose="02000600000000000000" pitchFamily="2" charset="-122"/>
                <a:cs typeface="hakuyoxingshu7000" panose="02000600000000000000" pitchFamily="2" charset="-122"/>
              </a:rPr>
              <a:t>忠</a:t>
            </a:r>
            <a:endParaRPr lang="zh-CN" altLang="en-US" sz="19900" dirty="0">
              <a:solidFill>
                <a:schemeClr val="tx1">
                  <a:lumMod val="95000"/>
                  <a:lumOff val="5000"/>
                </a:schemeClr>
              </a:solidFill>
              <a:latin typeface="hakuyoxingshu7000" panose="02000600000000000000" pitchFamily="2" charset="-122"/>
              <a:ea typeface="hakuyoxingshu7000" panose="02000600000000000000" pitchFamily="2" charset="-122"/>
              <a:cs typeface="hakuyoxingshu7000" panose="020006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724520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4" name="Picture 10" descr="D:\My Documents\My Pictures\水墨素材\12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ackgroundRemoval t="2319" b="97101" l="3203" r="9573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185316">
            <a:off x="323528" y="53042"/>
            <a:ext cx="3136022" cy="2951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4" descr="D:\My Documents\My Pictures\四项修炼\竹简论语.jpg"/>
          <p:cNvPicPr>
            <a:picLocks noChangeAspect="1" noChangeArrowheads="1"/>
          </p:cNvPicPr>
          <p:nvPr/>
        </p:nvPicPr>
        <p:blipFill>
          <a:blip r:embed="rId4">
            <a:biLevel thresh="50000"/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ackgroundRemoval t="9551" b="100000" l="2627" r="95685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37" y="2362436"/>
            <a:ext cx="4195723" cy="28023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4595222" y="411510"/>
            <a:ext cx="4801314" cy="432127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fontAlgn="t">
              <a:lnSpc>
                <a:spcPct val="150000"/>
              </a:lnSpc>
            </a:pPr>
            <a:r>
              <a:rPr lang="zh-CN" altLang="en-US" sz="4000" dirty="0" smtClean="0"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共同目标</a:t>
            </a:r>
            <a:endParaRPr lang="zh-CN" altLang="en-US" sz="4000" dirty="0">
              <a:latin typeface="叶根友毛笔行书简体" panose="02010601030101010101" pitchFamily="2" charset="-122"/>
              <a:ea typeface="叶根友毛笔行书简体" panose="02010601030101010101" pitchFamily="2" charset="-122"/>
            </a:endParaRPr>
          </a:p>
          <a:p>
            <a:pPr fontAlgn="t">
              <a:lnSpc>
                <a:spcPct val="150000"/>
              </a:lnSpc>
            </a:pPr>
            <a:r>
              <a:rPr lang="zh-CN" altLang="en-US" sz="4000" dirty="0" smtClean="0"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      相互信任</a:t>
            </a:r>
            <a:endParaRPr lang="en-US" altLang="zh-CN" sz="4000" dirty="0" smtClean="0">
              <a:latin typeface="叶根友毛笔行书简体" panose="02010601030101010101" pitchFamily="2" charset="-122"/>
              <a:ea typeface="叶根友毛笔行书简体" panose="02010601030101010101" pitchFamily="2" charset="-122"/>
            </a:endParaRPr>
          </a:p>
          <a:p>
            <a:pPr fontAlgn="t">
              <a:lnSpc>
                <a:spcPct val="150000"/>
              </a:lnSpc>
            </a:pPr>
            <a:r>
              <a:rPr lang="zh-CN" altLang="en-US" sz="4000" dirty="0" smtClean="0"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一致承诺</a:t>
            </a:r>
            <a:endParaRPr lang="zh-CN" altLang="en-US" sz="4000" dirty="0">
              <a:latin typeface="叶根友毛笔行书简体" panose="02010601030101010101" pitchFamily="2" charset="-122"/>
              <a:ea typeface="叶根友毛笔行书简体" panose="02010601030101010101" pitchFamily="2" charset="-122"/>
            </a:endParaRPr>
          </a:p>
          <a:p>
            <a:pPr fontAlgn="t">
              <a:lnSpc>
                <a:spcPct val="150000"/>
              </a:lnSpc>
            </a:pPr>
            <a:r>
              <a:rPr lang="zh-CN" altLang="en-US" sz="4000" dirty="0" smtClean="0"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       开放沟通</a:t>
            </a:r>
            <a:endParaRPr lang="zh-CN" altLang="en-US" sz="4000" dirty="0">
              <a:latin typeface="叶根友毛笔行书简体" panose="02010601030101010101" pitchFamily="2" charset="-122"/>
              <a:ea typeface="叶根友毛笔行书简体" panose="02010601030101010101" pitchFamily="2" charset="-122"/>
            </a:endParaRPr>
          </a:p>
          <a:p>
            <a:pPr fontAlgn="t">
              <a:lnSpc>
                <a:spcPct val="150000"/>
              </a:lnSpc>
            </a:pPr>
            <a:r>
              <a:rPr lang="zh-CN" altLang="en-US" sz="4000" dirty="0" smtClean="0"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分享</a:t>
            </a:r>
            <a:r>
              <a:rPr lang="zh-CN" altLang="en-US" sz="4000" dirty="0"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成果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67544" y="-379784"/>
            <a:ext cx="2375867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99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hakuyoxingshu7000" panose="02000600000000000000" pitchFamily="2" charset="-122"/>
                <a:ea typeface="hakuyoxingshu7000" panose="02000600000000000000" pitchFamily="2" charset="-122"/>
                <a:cs typeface="hakuyoxingshu7000" panose="02000600000000000000" pitchFamily="2" charset="-122"/>
              </a:rPr>
              <a:t>团</a:t>
            </a:r>
            <a:endParaRPr lang="zh-CN" altLang="en-US" sz="19900" dirty="0">
              <a:solidFill>
                <a:schemeClr val="tx1">
                  <a:lumMod val="95000"/>
                  <a:lumOff val="5000"/>
                </a:schemeClr>
              </a:solidFill>
              <a:latin typeface="hakuyoxingshu7000" panose="02000600000000000000" pitchFamily="2" charset="-122"/>
              <a:ea typeface="hakuyoxingshu7000" panose="02000600000000000000" pitchFamily="2" charset="-122"/>
              <a:cs typeface="hakuyoxingshu7000" panose="020006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135626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03521" y="825312"/>
            <a:ext cx="3115384" cy="3115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文本占位符 2"/>
          <p:cNvSpPr>
            <a:spLocks noGrp="1"/>
          </p:cNvSpPr>
          <p:nvPr>
            <p:ph type="body" sz="quarter" idx="13"/>
          </p:nvPr>
        </p:nvSpPr>
        <p:spPr/>
        <p:txBody>
          <a:bodyPr vert="horz"/>
          <a:lstStyle/>
          <a:p>
            <a:pPr algn="ctr"/>
            <a:r>
              <a:rPr lang="zh-CN" altLang="en-US" dirty="0"/>
              <a:t>沟通</a:t>
            </a:r>
            <a:endParaRPr lang="zh-CN" altLang="en-US" sz="11500" dirty="0"/>
          </a:p>
        </p:txBody>
      </p:sp>
    </p:spTree>
    <p:extLst>
      <p:ext uri="{BB962C8B-B14F-4D97-AF65-F5344CB8AC3E}">
        <p14:creationId xmlns:p14="http://schemas.microsoft.com/office/powerpoint/2010/main" val="21821096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自定义设计方案">
  <a:themeElements>
    <a:clrScheme name="自定义设计方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自定义设计方案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charset="-122"/>
          </a:defRPr>
        </a:defPPr>
      </a:lstStyle>
    </a:lnDef>
  </a:objectDefaults>
  <a:extraClrSchemeLst>
    <a:extraClrScheme>
      <a:clrScheme name="自定义设计方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684</TotalTime>
  <Words>1697</Words>
  <Application>Microsoft Office PowerPoint</Application>
  <PresentationFormat>自定义</PresentationFormat>
  <Paragraphs>181</Paragraphs>
  <Slides>28</Slides>
  <Notes>10</Notes>
  <HiddenSlides>1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28</vt:i4>
      </vt:variant>
    </vt:vector>
  </HeadingPairs>
  <TitlesOfParts>
    <vt:vector size="40" baseType="lpstr">
      <vt:lpstr>hakuyoxingshu7000</vt:lpstr>
      <vt:lpstr>Meiryo</vt:lpstr>
      <vt:lpstr>宋体</vt:lpstr>
      <vt:lpstr>微软雅黑</vt:lpstr>
      <vt:lpstr>叶根友行书繁</vt:lpstr>
      <vt:lpstr>叶根友毛笔行书</vt:lpstr>
      <vt:lpstr>叶根友毛笔行书简体</vt:lpstr>
      <vt:lpstr>Arial</vt:lpstr>
      <vt:lpstr>Calibri</vt:lpstr>
      <vt:lpstr>Calibri Light</vt:lpstr>
      <vt:lpstr>自定义设计方案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武侠</dc:title>
  <dc:creator>王茹薇</dc:creator>
  <cp:lastModifiedBy>Administrator</cp:lastModifiedBy>
  <cp:revision>154</cp:revision>
  <dcterms:created xsi:type="dcterms:W3CDTF">2011-08-29T06:09:32Z</dcterms:created>
  <dcterms:modified xsi:type="dcterms:W3CDTF">2018-05-27T06:07:48Z</dcterms:modified>
</cp:coreProperties>
</file>