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303" r:id="rId3"/>
    <p:sldId id="302" r:id="rId4"/>
    <p:sldId id="284" r:id="rId5"/>
    <p:sldId id="259" r:id="rId6"/>
    <p:sldId id="290" r:id="rId7"/>
    <p:sldId id="288" r:id="rId8"/>
    <p:sldId id="263" r:id="rId9"/>
    <p:sldId id="289" r:id="rId10"/>
    <p:sldId id="267" r:id="rId11"/>
    <p:sldId id="264" r:id="rId12"/>
    <p:sldId id="291" r:id="rId13"/>
    <p:sldId id="266" r:id="rId14"/>
    <p:sldId id="292" r:id="rId15"/>
    <p:sldId id="293" r:id="rId16"/>
    <p:sldId id="295" r:id="rId17"/>
    <p:sldId id="268" r:id="rId18"/>
    <p:sldId id="261" r:id="rId19"/>
    <p:sldId id="296" r:id="rId20"/>
    <p:sldId id="273" r:id="rId21"/>
    <p:sldId id="270" r:id="rId22"/>
    <p:sldId id="297" r:id="rId23"/>
    <p:sldId id="298" r:id="rId24"/>
    <p:sldId id="272" r:id="rId25"/>
    <p:sldId id="279" r:id="rId26"/>
    <p:sldId id="260" r:id="rId27"/>
    <p:sldId id="299" r:id="rId28"/>
    <p:sldId id="282" r:id="rId29"/>
    <p:sldId id="271" r:id="rId30"/>
    <p:sldId id="300" r:id="rId31"/>
    <p:sldId id="269" r:id="rId32"/>
    <p:sldId id="280" r:id="rId33"/>
    <p:sldId id="262" r:id="rId34"/>
    <p:sldId id="265" r:id="rId35"/>
    <p:sldId id="281" r:id="rId36"/>
    <p:sldId id="304" r:id="rId37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8"/>
    <a:srgbClr val="F9AA0B"/>
    <a:srgbClr val="6386A6"/>
    <a:srgbClr val="E8EAE9"/>
    <a:srgbClr val="FCFCFC"/>
    <a:srgbClr val="CCD0D1"/>
    <a:srgbClr val="D7D9E1"/>
    <a:srgbClr val="D5D8E3"/>
    <a:srgbClr val="DADBDE"/>
    <a:srgbClr val="D9D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138" d="100"/>
          <a:sy n="138" d="100"/>
        </p:scale>
        <p:origin x="102" y="10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110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18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9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84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5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3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06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76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64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6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3297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52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47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22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39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609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2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82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963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081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10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001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66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04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631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382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2033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96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13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79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  <p:transition spd="slow" advTm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  <p:transition spd="slow" advTm="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823559"/>
      </p:ext>
    </p:extLst>
  </p:cSld>
  <p:clrMapOvr>
    <a:masterClrMapping/>
  </p:clrMapOvr>
  <p:transition spd="slow" advTm="0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216225"/>
      </p:ext>
    </p:extLst>
  </p:cSld>
  <p:clrMapOvr>
    <a:masterClrMapping/>
  </p:clrMapOvr>
  <p:transition spd="slow" advTm="0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73138"/>
      </p:ext>
    </p:extLst>
  </p:cSld>
  <p:clrMapOvr>
    <a:masterClrMapping/>
  </p:clrMapOvr>
  <p:transition spd="slow" advTm="0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420179"/>
      </p:ext>
    </p:extLst>
  </p:cSld>
  <p:clrMapOvr>
    <a:masterClrMapping/>
  </p:clrMapOvr>
  <p:transition spd="slow" advTm="0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455137"/>
      </p:ext>
    </p:extLst>
  </p:cSld>
  <p:clrMapOvr>
    <a:masterClrMapping/>
  </p:clrMapOvr>
  <p:transition spd="slow" advTm="0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589134"/>
      </p:ext>
    </p:extLst>
  </p:cSld>
  <p:clrMapOvr>
    <a:masterClrMapping/>
  </p:clrMapOvr>
  <p:transition spd="slow" advTm="0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638181"/>
      </p:ext>
    </p:extLst>
  </p:cSld>
  <p:clrMapOvr>
    <a:masterClrMapping/>
  </p:clrMapOvr>
  <p:transition spd="slow" advTm="0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259801"/>
      </p:ext>
    </p:extLst>
  </p:cSld>
  <p:clrMapOvr>
    <a:masterClrMapping/>
  </p:clrMapOvr>
  <p:transition spd="slow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512979"/>
      </p:ext>
    </p:extLst>
  </p:cSld>
  <p:clrMapOvr>
    <a:masterClrMapping/>
  </p:clrMapOvr>
  <p:transition spd="slow" advTm="0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943621"/>
      </p:ext>
    </p:extLst>
  </p:cSld>
  <p:clrMapOvr>
    <a:masterClrMapping/>
  </p:clrMapOvr>
  <p:transition spd="slow" advTm="0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379593"/>
      </p:ext>
    </p:extLst>
  </p:cSld>
  <p:clrMapOvr>
    <a:masterClrMapping/>
  </p:clrMapOvr>
  <p:transition spd="slow" advTm="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  <p:transition spd="slow" advTm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  <p:transition spd="slow" advTm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5136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  <p:transition spd="slow" advTm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  <p:transition spd="slow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0">
    <p:pull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421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Tm="0">
    <p:pull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2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03598"/>
            <a:ext cx="9144000" cy="237626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2361" y="1419622"/>
            <a:ext cx="5741639" cy="2194148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4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259" r="7500" b="12222"/>
          <a:stretch/>
        </p:blipFill>
        <p:spPr>
          <a:xfrm>
            <a:off x="0" y="1419622"/>
            <a:ext cx="3402361" cy="219414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542010" y="2092124"/>
            <a:ext cx="597942" cy="519115"/>
            <a:chOff x="4634991" y="2138335"/>
            <a:chExt cx="428348" cy="386204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KSO_Shape"/>
            <p:cNvSpPr>
              <a:spLocks/>
            </p:cNvSpPr>
            <p:nvPr/>
          </p:nvSpPr>
          <p:spPr bwMode="auto">
            <a:xfrm>
              <a:off x="4711294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1F4E78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24940" y="158449"/>
            <a:ext cx="545378" cy="491721"/>
            <a:chOff x="5076056" y="2138335"/>
            <a:chExt cx="428348" cy="386204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F4E78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02182" y="136922"/>
            <a:ext cx="554006" cy="499499"/>
            <a:chOff x="5557128" y="2138335"/>
            <a:chExt cx="428348" cy="386204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F4E78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68262" y="124757"/>
            <a:ext cx="555017" cy="500410"/>
            <a:chOff x="6068610" y="2138335"/>
            <a:chExt cx="428348" cy="38620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F4E78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74757" y="146396"/>
            <a:ext cx="517724" cy="478771"/>
            <a:chOff x="6623914" y="2138335"/>
            <a:chExt cx="428348" cy="386204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1F4E78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251520" y="51470"/>
            <a:ext cx="792088" cy="792088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02724" y="113794"/>
            <a:ext cx="689680" cy="689680"/>
          </a:xfrm>
          <a:prstGeom prst="ellipse">
            <a:avLst/>
          </a:prstGeom>
          <a:solidFill>
            <a:srgbClr val="1F4E78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71321" y="350912"/>
            <a:ext cx="52559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7"/>
          <p:cNvSpPr>
            <a:spLocks noChangeArrowheads="1"/>
          </p:cNvSpPr>
          <p:nvPr/>
        </p:nvSpPr>
        <p:spPr bwMode="auto">
          <a:xfrm>
            <a:off x="4285318" y="1995686"/>
            <a:ext cx="741547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商业融资计划书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534" y="3081756"/>
            <a:ext cx="1713456" cy="209839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300" y="3435846"/>
            <a:ext cx="931882" cy="1141236"/>
          </a:xfrm>
          <a:prstGeom prst="rect">
            <a:avLst/>
          </a:prstGeom>
        </p:spPr>
      </p:pic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07504" y="4588554"/>
            <a:ext cx="439248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400" b="1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4735436" y="2643758"/>
            <a:ext cx="559720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solidFill>
                  <a:srgbClr val="F9AA0B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3200" dirty="0">
              <a:solidFill>
                <a:srgbClr val="F9AA0B"/>
              </a:solidFill>
              <a:latin typeface="方正大黑简体" panose="02010601030101010101" pitchFamily="2" charset="-122"/>
              <a:ea typeface="方正大黑简体" panose="02010601030101010101" pitchFamily="2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5558548" y="160713"/>
            <a:ext cx="597628" cy="53882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F4E78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KSO_Shape"/>
          <p:cNvSpPr>
            <a:spLocks/>
          </p:cNvSpPr>
          <p:nvPr/>
        </p:nvSpPr>
        <p:spPr bwMode="auto">
          <a:xfrm>
            <a:off x="5673446" y="254869"/>
            <a:ext cx="384714" cy="290587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493523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00"/>
                            </p:stCondLst>
                            <p:childTnLst>
                              <p:par>
                                <p:cTn id="6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1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1" grpId="0" animBg="1"/>
      <p:bldP spid="22" grpId="0" animBg="1"/>
      <p:bldP spid="23" grpId="0"/>
      <p:bldP spid="24" grpId="0"/>
      <p:bldP spid="27" grpId="0"/>
      <p:bldP spid="28" grpId="0"/>
      <p:bldP spid="30" grpId="0" animBg="1"/>
      <p:bldP spid="3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项目来源</a:t>
            </a:r>
            <a:endParaRPr lang="zh-CN" altLang="en-US" dirty="0"/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来源及背景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项目的背景介绍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在这段文字中录入，根据你所录入的文字内容多少对字号的大小进行更改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，切忌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长篇大论。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4003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需求分析</a:t>
            </a:r>
            <a:endParaRPr lang="zh-CN" altLang="en-US" dirty="0"/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现实需求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项目所在传统行业的存在的危机状况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676257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项目解决了什么问题</a:t>
            </a:r>
            <a:endParaRPr lang="zh-CN" alt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行业前景</a:t>
            </a:r>
            <a:endParaRPr lang="zh-CN" altLang="en-US" dirty="0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1030379" y="14275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50643" y="17725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发展趋势</a:t>
            </a:r>
            <a:endParaRPr lang="zh-CN" altLang="en-US" sz="2000" b="1" dirty="0"/>
          </a:p>
        </p:txBody>
      </p:sp>
      <p:sp>
        <p:nvSpPr>
          <p:cNvPr id="5" name="矩形 3"/>
          <p:cNvSpPr/>
          <p:nvPr/>
        </p:nvSpPr>
        <p:spPr>
          <a:xfrm>
            <a:off x="2309587" y="874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225767" y="2141901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30379" y="28372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3726907" y="2207538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2309587" y="3541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045625" y="1917889"/>
            <a:ext cx="360284" cy="324836"/>
            <a:chOff x="2142410" y="2298139"/>
            <a:chExt cx="360284" cy="324836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4126" y="2487664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消费习惯</a:t>
            </a:r>
            <a:endParaRPr lang="zh-CN" altLang="en-US" sz="20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229108" y="2633023"/>
            <a:ext cx="360284" cy="324836"/>
            <a:chOff x="2142410" y="2298139"/>
            <a:chExt cx="360284" cy="324836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350643" y="31822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政策扶持</a:t>
            </a:r>
            <a:endParaRPr lang="zh-CN" altLang="en-US" sz="20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45625" y="3327589"/>
            <a:ext cx="360284" cy="324836"/>
            <a:chOff x="2142410" y="2298139"/>
            <a:chExt cx="360284" cy="324836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70620" y="1273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19837" y="2526136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0620" y="3940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082387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7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竞争对手</a:t>
            </a:r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处于起步阶段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整体规模较小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市场占有率低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市场认知度低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792645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可行性分析</a:t>
            </a:r>
            <a:endParaRPr lang="zh-CN" altLang="en-US" dirty="0"/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88768" y="3009915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56648" y="23024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团队协作能力强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操作方式科学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资金准备充足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主要任务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时间进度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效益预测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>
            <a:spLocks/>
          </p:cNvSpPr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279296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网络营销方案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底面推广计划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利润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195719" y="1834428"/>
            <a:ext cx="752562" cy="7450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410300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产品概述</a:t>
            </a:r>
            <a:endParaRPr lang="zh-CN" altLang="en-US" dirty="0"/>
          </a:p>
        </p:txBody>
      </p:sp>
      <p:sp>
        <p:nvSpPr>
          <p:cNvPr id="63" name="矩形 21"/>
          <p:cNvSpPr/>
          <p:nvPr/>
        </p:nvSpPr>
        <p:spPr>
          <a:xfrm>
            <a:off x="2567237" y="1129409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3"/>
          <p:cNvSpPr/>
          <p:nvPr/>
        </p:nvSpPr>
        <p:spPr>
          <a:xfrm>
            <a:off x="811770" y="965672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21"/>
          <p:cNvSpPr/>
          <p:nvPr/>
        </p:nvSpPr>
        <p:spPr>
          <a:xfrm>
            <a:off x="811770" y="2282264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3"/>
          <p:cNvSpPr/>
          <p:nvPr/>
        </p:nvSpPr>
        <p:spPr>
          <a:xfrm>
            <a:off x="6228099" y="2118529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21"/>
          <p:cNvSpPr/>
          <p:nvPr/>
        </p:nvSpPr>
        <p:spPr>
          <a:xfrm>
            <a:off x="2567237" y="3435121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3"/>
          <p:cNvSpPr/>
          <p:nvPr/>
        </p:nvSpPr>
        <p:spPr>
          <a:xfrm>
            <a:off x="811770" y="3271384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409813" y="1335429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767116" y="2488284"/>
            <a:ext cx="4176464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95308" y="3649925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产品形式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115616" y="987574"/>
            <a:ext cx="2016224" cy="2016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72052" y="987574"/>
            <a:ext cx="2016224" cy="20162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28488" y="987574"/>
            <a:ext cx="2016224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65967" y="2087449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4505" y="2087449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3347" y="2087449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4324644" y="1314173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6961479" y="133958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1800560" y="1268496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46743" y="1840483"/>
            <a:ext cx="310406" cy="310406"/>
            <a:chOff x="3264324" y="1749600"/>
            <a:chExt cx="348156" cy="348156"/>
          </a:xfrm>
        </p:grpSpPr>
        <p:sp>
          <p:nvSpPr>
            <p:cNvPr id="19" name="矩形 18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03179" y="1840483"/>
            <a:ext cx="310406" cy="310406"/>
            <a:chOff x="3264324" y="1749600"/>
            <a:chExt cx="348156" cy="348156"/>
          </a:xfrm>
        </p:grpSpPr>
        <p:sp>
          <p:nvSpPr>
            <p:cNvPr id="23" name="矩形 2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75228" y="3544726"/>
            <a:ext cx="615412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115616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flipH="1">
            <a:off x="8008152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565967" y="2417862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96911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3347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13346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1" grpId="0" animBg="1"/>
      <p:bldP spid="13" grpId="0" animBg="1"/>
      <p:bldP spid="25" grpId="0"/>
      <p:bldP spid="26" grpId="0" animBg="1"/>
      <p:bldP spid="27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网络营销方案</a:t>
            </a:r>
            <a:endParaRPr lang="zh-CN" alt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831275" y="982663"/>
            <a:ext cx="1536700" cy="3668713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888549" y="122682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3665539" y="20574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88549" y="2971801"/>
            <a:ext cx="629288" cy="62928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665539" y="3764281"/>
            <a:ext cx="629288" cy="629286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7966" y="152268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7966" y="122682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朋友圈推广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93470" y="235326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93470" y="205740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人人网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7966" y="329052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7966" y="299466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微博营销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93470" y="412110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93470" y="382524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微信营销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021024" y="3142073"/>
            <a:ext cx="364338" cy="288742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7940" y="3926436"/>
            <a:ext cx="364486" cy="304976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5025445" y="1362035"/>
            <a:ext cx="355496" cy="358859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726503" y="2225734"/>
            <a:ext cx="507360" cy="292620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489028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9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1F4E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1736" cy="51435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7" name="平行四边形 6" hidden="1"/>
          <p:cNvSpPr/>
          <p:nvPr/>
        </p:nvSpPr>
        <p:spPr>
          <a:xfrm flipH="1">
            <a:off x="0" y="-19436"/>
            <a:ext cx="9252520" cy="5162936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5570846" y="1752900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F4E78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2980885" y="-1214139"/>
            <a:ext cx="3776511" cy="229971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F4E78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5696390" y="1958703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3852384" y="1742679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F4E78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2114462" y="1788477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F4E78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572728" y="1752900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F4E78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7432020" y="1777687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F4E78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065926" y="1958703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2324113" y="1893578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780588" y="1893578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7576036" y="1867347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-180528" y="3219822"/>
            <a:ext cx="223224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 我们是谁？</a:t>
            </a:r>
            <a:endParaRPr lang="zh-CN" altLang="en-US" sz="2400" b="1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557572" y="3644756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000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1907704" y="3199729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我们要做什么？</a:t>
            </a:r>
            <a:endParaRPr lang="zh-CN" altLang="en-US" sz="2000" b="1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2247473" y="3574008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000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3752826" y="3219822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我们怎么做？</a:t>
            </a:r>
            <a:endParaRPr lang="zh-CN" altLang="en-US" sz="2000" b="1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3922696" y="3594101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000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5436096" y="3219822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发展计划？</a:t>
            </a:r>
            <a:endParaRPr lang="zh-CN" altLang="en-US" sz="2000" b="1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5605966" y="3594101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长期战略目标</a:t>
            </a:r>
            <a:endParaRPr lang="zh-CN" altLang="en-US" sz="1000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7092280" y="3219822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财务与融资？</a:t>
            </a:r>
            <a:endParaRPr lang="zh-CN" altLang="en-US" sz="2000" b="1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7576036" y="3651870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rgbClr val="1F4E78"/>
                </a:solidFill>
                <a:latin typeface="微软雅黑" pitchFamily="34" charset="-122"/>
                <a:ea typeface="微软雅黑" pitchFamily="34" charset="-122"/>
              </a:rPr>
              <a:t>财务与融资运作</a:t>
            </a:r>
            <a:endParaRPr lang="zh-CN" altLang="en-US" sz="1000" dirty="0">
              <a:solidFill>
                <a:srgbClr val="1F4E7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31287" y="123478"/>
            <a:ext cx="22790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12629559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地面推广方案</a:t>
            </a:r>
            <a:endParaRPr lang="zh-CN" altLang="en-US" dirty="0"/>
          </a:p>
        </p:txBody>
      </p:sp>
      <p:sp>
        <p:nvSpPr>
          <p:cNvPr id="3" name="Freeform 12"/>
          <p:cNvSpPr>
            <a:spLocks/>
          </p:cNvSpPr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6"/>
          <p:cNvSpPr>
            <a:spLocks/>
          </p:cNvSpPr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行动策略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后勤保障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客户服务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57352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2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192760" y="2599895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代理推广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4" name="椭圆 3"/>
          <p:cNvSpPr/>
          <p:nvPr/>
        </p:nvSpPr>
        <p:spPr>
          <a:xfrm>
            <a:off x="3422571" y="148027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" name="椭圆 6"/>
          <p:cNvSpPr/>
          <p:nvPr/>
        </p:nvSpPr>
        <p:spPr>
          <a:xfrm>
            <a:off x="3422571" y="1986297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0" name="椭圆 9"/>
          <p:cNvSpPr/>
          <p:nvPr/>
        </p:nvSpPr>
        <p:spPr>
          <a:xfrm>
            <a:off x="3422571" y="2490353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3" name="椭圆 12"/>
          <p:cNvSpPr/>
          <p:nvPr/>
        </p:nvSpPr>
        <p:spPr>
          <a:xfrm>
            <a:off x="3422571" y="2994409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6" name="椭圆 15"/>
          <p:cNvSpPr/>
          <p:nvPr/>
        </p:nvSpPr>
        <p:spPr>
          <a:xfrm>
            <a:off x="3422571" y="3498465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9" name="椭圆 18"/>
          <p:cNvSpPr/>
          <p:nvPr/>
        </p:nvSpPr>
        <p:spPr>
          <a:xfrm>
            <a:off x="3422571" y="4002521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1856" y="340671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代理商推广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92760" y="1347614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1485650" y="1814449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852415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8" grpId="0"/>
      <p:bldP spid="19" grpId="0" animBg="1"/>
      <p:bldP spid="22" grpId="0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利润分析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27536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latin typeface="Swiss911 XCm BT" pitchFamily="34" charset="0"/>
                <a:ea typeface="微软雅黑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全年总额：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53%</a:t>
            </a:r>
            <a:endParaRPr lang="zh-CN" altLang="en-US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7211643" y="4135059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7416328" y="4135059"/>
            <a:ext cx="108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67160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7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8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1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4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9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4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9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2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7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3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6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9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209022" y="1880662"/>
            <a:ext cx="725956" cy="6170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72153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公司战略目标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012758"/>
            <a:ext cx="5489252" cy="3130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 smtClean="0"/>
              <a:t>无论一小步还是一大步</a:t>
            </a:r>
            <a:endParaRPr lang="en-US" altLang="zh-CN" sz="1400" dirty="0" smtClean="0"/>
          </a:p>
          <a:p>
            <a:pPr>
              <a:lnSpc>
                <a:spcPts val="1800"/>
              </a:lnSpc>
            </a:pPr>
            <a:r>
              <a:rPr lang="zh-CN" altLang="en-US" sz="1400" dirty="0"/>
              <a:t>都</a:t>
            </a:r>
            <a:r>
              <a:rPr lang="zh-CN" altLang="en-US" sz="1400" dirty="0" smtClean="0"/>
              <a:t>要带动人类的进步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/>
              <a:t>发展</a:t>
            </a:r>
            <a:r>
              <a:rPr lang="zh-CN" altLang="en-US" sz="1400" dirty="0" smtClean="0"/>
              <a:t>员工  成就</a:t>
            </a:r>
            <a:r>
              <a:rPr lang="zh-CN" altLang="en-US" sz="1400" dirty="0"/>
              <a:t>客户</a:t>
            </a:r>
            <a:endParaRPr lang="en-US" altLang="zh-CN" sz="1400" dirty="0"/>
          </a:p>
          <a:p>
            <a:r>
              <a:rPr lang="zh-CN" altLang="en-US" sz="1400" dirty="0"/>
              <a:t>回报</a:t>
            </a:r>
            <a:r>
              <a:rPr lang="zh-CN" altLang="en-US" sz="1400" dirty="0" smtClean="0"/>
              <a:t>股东  强大</a:t>
            </a:r>
            <a:r>
              <a:rPr lang="zh-CN" altLang="en-US" sz="1400" dirty="0"/>
              <a:t>国家</a:t>
            </a:r>
            <a:endParaRPr lang="en-US" altLang="zh-CN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069874" y="3264438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合作共</a:t>
            </a:r>
            <a:r>
              <a:rPr lang="zh-CN" altLang="en-US" dirty="0" smtClean="0"/>
              <a:t>赢  务实</a:t>
            </a:r>
            <a:r>
              <a:rPr lang="zh-CN" altLang="en-US" dirty="0"/>
              <a:t>创新</a:t>
            </a:r>
            <a:endParaRPr lang="en-US" altLang="zh-CN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企业使命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企业宗旨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6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核心价值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9874" y="4225695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诚信  务实  敬业  创新</a:t>
            </a:r>
            <a:endParaRPr lang="en-US" altLang="zh-CN" dirty="0"/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40195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5" grpId="0" animBg="1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五年发展规划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销售额突破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个亿</a:t>
              </a:r>
              <a:endParaRPr lang="zh-CN" altLang="en-US" sz="3200" dirty="0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加盟店超过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千家</a:t>
              </a:r>
              <a:endParaRPr lang="zh-CN" altLang="en-US" sz="3200" dirty="0"/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产品销售</a:t>
              </a:r>
              <a:r>
                <a:rPr lang="zh-CN" altLang="en-US" sz="1600" dirty="0"/>
                <a:t>覆盖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大洲</a:t>
              </a:r>
              <a:endParaRPr lang="zh-CN" altLang="en-US" sz="3200" dirty="0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509394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短期盈利计划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981499" y="1275606"/>
            <a:ext cx="1620180" cy="3192123"/>
            <a:chOff x="981499" y="1275606"/>
            <a:chExt cx="1620180" cy="319212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5"/>
            <p:cNvSpPr>
              <a:spLocks/>
            </p:cNvSpPr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  <a:endParaRPr lang="zh-CN" altLang="en-US" sz="14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6235" y="1275606"/>
            <a:ext cx="1620180" cy="3192123"/>
            <a:chOff x="2886235" y="1275606"/>
            <a:chExt cx="1620180" cy="3192123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971" y="1275606"/>
            <a:ext cx="1620180" cy="3192123"/>
            <a:chOff x="4790971" y="1275606"/>
            <a:chExt cx="1620180" cy="3192123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5708" y="1275606"/>
            <a:ext cx="1620180" cy="3192123"/>
            <a:chOff x="6695708" y="1275606"/>
            <a:chExt cx="1620180" cy="3192123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022605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产品开发计划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产品说明一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点击</a:t>
            </a:r>
            <a:r>
              <a:rPr lang="zh-CN" altLang="en-US" dirty="0"/>
              <a:t>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4987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3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76213"/>
            <a:ext cx="1296144" cy="33843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市场拓展计划</a:t>
            </a:r>
            <a:endParaRPr lang="zh-CN" altLang="en-US" dirty="0"/>
          </a:p>
        </p:txBody>
      </p:sp>
      <p:sp>
        <p:nvSpPr>
          <p:cNvPr id="11" name="五边形 10"/>
          <p:cNvSpPr/>
          <p:nvPr/>
        </p:nvSpPr>
        <p:spPr>
          <a:xfrm>
            <a:off x="1505020" y="138361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1505020" y="214053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/>
          <p:cNvSpPr/>
          <p:nvPr/>
        </p:nvSpPr>
        <p:spPr>
          <a:xfrm>
            <a:off x="1505020" y="2897457"/>
            <a:ext cx="2108226" cy="648072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1505020" y="3654377"/>
            <a:ext cx="2108226" cy="64807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363144" y="1383617"/>
            <a:ext cx="5062653" cy="648072"/>
            <a:chOff x="3363144" y="1383617"/>
            <a:chExt cx="5062653" cy="648072"/>
          </a:xfrm>
        </p:grpSpPr>
        <p:sp>
          <p:nvSpPr>
            <p:cNvPr id="45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65060" y="1553765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本地市场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865060" y="231068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周边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865060" y="306760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细分市场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865060" y="382452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高端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3363144" y="2140537"/>
            <a:ext cx="5062653" cy="648072"/>
            <a:chOff x="3363144" y="2140537"/>
            <a:chExt cx="5062653" cy="648072"/>
          </a:xfrm>
        </p:grpSpPr>
        <p:sp>
          <p:nvSpPr>
            <p:cNvPr id="46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63144" y="2897457"/>
            <a:ext cx="5062653" cy="648072"/>
            <a:chOff x="3363144" y="2897457"/>
            <a:chExt cx="5062653" cy="648072"/>
          </a:xfrm>
        </p:grpSpPr>
        <p:sp>
          <p:nvSpPr>
            <p:cNvPr id="47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63144" y="3654377"/>
            <a:ext cx="5062653" cy="648072"/>
            <a:chOff x="3363144" y="3654377"/>
            <a:chExt cx="5062653" cy="648072"/>
          </a:xfrm>
        </p:grpSpPr>
        <p:sp>
          <p:nvSpPr>
            <p:cNvPr id="48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58" name="标题 1"/>
          <p:cNvSpPr txBox="1">
            <a:spLocks/>
          </p:cNvSpPr>
          <p:nvPr/>
        </p:nvSpPr>
        <p:spPr bwMode="auto">
          <a:xfrm>
            <a:off x="899592" y="2504803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2400" b="1" dirty="0" smtClean="0"/>
              <a:t>市场</a:t>
            </a:r>
            <a:endParaRPr lang="zh-CN" altLang="en-US" sz="2400" b="1" dirty="0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33922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7" grpId="0" animBg="1"/>
      <p:bldP spid="40" grpId="0" animBg="1"/>
      <p:bldP spid="19" grpId="0"/>
      <p:bldP spid="42" grpId="0"/>
      <p:bldP spid="43" grpId="0"/>
      <p:bldP spid="44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9"/>
          <p:cNvSpPr txBox="1"/>
          <p:nvPr/>
        </p:nvSpPr>
        <p:spPr>
          <a:xfrm>
            <a:off x="4249247" y="372387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249246" y="394814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249247" y="417240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249246" y="43966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融资用途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4210182" y="1832534"/>
            <a:ext cx="723636" cy="69469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4174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3" grpId="0" animBg="1"/>
      <p:bldP spid="4" grpId="0"/>
      <p:bldP spid="5" grpId="0"/>
      <p:bldP spid="6" grpId="0"/>
      <p:bldP spid="7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" y="0"/>
            <a:ext cx="9144000" cy="51435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rgbClr val="1F4E78"/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rgbClr val="1F4E78"/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核心成员介绍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40337" y="123478"/>
            <a:ext cx="70051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579628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51226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</a:t>
            </a:r>
            <a:r>
              <a:rPr lang="zh-CN" altLang="en-US" sz="1200" dirty="0" smtClean="0"/>
              <a:t>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所需资金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已有资金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046278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2579" y="148737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2579" y="2701064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2579" y="391390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2571924" y="3362531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3105324" y="2265569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6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2571924" y="1251156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187624" y="1975056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410411" y="1679731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85121" y="2895013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23726" y="4106267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08010" y="2685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04429" y="1651036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101" y="266479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04429" y="366768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261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 animBg="1"/>
      <p:bldP spid="18" grpId="0" animBg="1"/>
      <p:bldP spid="19" grpId="0" animBg="1"/>
      <p:bldP spid="21" grpId="0" animBg="1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融资用途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用途六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资金主要用途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资金的主要用途是用作营销推广和产品开发，具体十大用途：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用途七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用途八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用途九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用途十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用途一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用途二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用途三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用途四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142589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08520" y="3300784"/>
            <a:ext cx="9252520" cy="1842716"/>
          </a:xfrm>
          <a:prstGeom prst="rect">
            <a:avLst/>
          </a:prstGeom>
          <a:solidFill>
            <a:srgbClr val="1F4E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2375756" y="4207471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087724" y="3478453"/>
            <a:ext cx="496855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演示完毕 感谢聆听</a:t>
            </a:r>
            <a:endParaRPr lang="zh-CN" altLang="en-US" sz="4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2087724" y="1419622"/>
            <a:ext cx="496855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rgbClr val="1F4E78"/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000" dirty="0">
              <a:solidFill>
                <a:srgbClr val="1F4E78"/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99641" y="195486"/>
            <a:ext cx="343825" cy="309997"/>
            <a:chOff x="4634991" y="2138335"/>
            <a:chExt cx="428348" cy="38620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58880" y="195486"/>
            <a:ext cx="343825" cy="309997"/>
            <a:chOff x="5076056" y="2138335"/>
            <a:chExt cx="428348" cy="386204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18119" y="195486"/>
            <a:ext cx="343825" cy="309997"/>
            <a:chOff x="5557128" y="2138335"/>
            <a:chExt cx="428348" cy="386204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7358" y="195486"/>
            <a:ext cx="343825" cy="309997"/>
            <a:chOff x="6068610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36596" y="195486"/>
            <a:ext cx="343825" cy="309997"/>
            <a:chOff x="6623914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3906180" y="4732246"/>
            <a:ext cx="133164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Kingpub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  <a:sym typeface="微软雅黑" pitchFamily="34" charset="-122"/>
              </a:rPr>
              <a:t>作品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</a:t>
            </a:r>
            <a:endParaRPr lang="zh-CN" altLang="en-US" sz="1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7124" y="267494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875981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6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 animBg="1"/>
      <p:bldP spid="18" grpId="0" animBg="1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80787784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462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模板使用指南</a:t>
            </a: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（用您的公司概述文字替代这段）</a:t>
            </a:r>
            <a:endParaRPr lang="en-US" altLang="zh-CN" sz="12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  <a:t/>
            </a: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如需更换色彩，请在主题色（设计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关于内容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本模版具备基本构架，合理美观的编排好了现成的图文位置，结合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本企业的具体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情况更换即可，方便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图片添加有两种方式，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其二在 形状填充下选择“图片”形式进行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填充。图片如变形或更改尺寸，需用剪裁工具进行调整。文中使用的图片请根据您的具体内容或需求进行更换。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公司简介</a:t>
            </a:r>
            <a:endParaRPr lang="zh-CN" altLang="en-US" dirty="0"/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648880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团队介绍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团队是指拥有共同目标，并且具有不同能力的一小群人有意识的协调行为或力的系统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群人就如同人的五官一样，共同协作维持一个人的生存，缺一不可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  <a:solidFill>
            <a:srgbClr val="1F4E78"/>
          </a:solidFill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  <a:solidFill>
            <a:schemeClr val="accent1">
              <a:lumMod val="75000"/>
            </a:schemeClr>
          </a:solidFill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  <a:solidFill>
            <a:schemeClr val="accent2">
              <a:lumMod val="75000"/>
            </a:schemeClr>
          </a:solidFill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兰亭特黑_GBK" pitchFamily="2" charset="-122"/>
                  <a:ea typeface="方正兰亭特黑_GBK" pitchFamily="2" charset="-122"/>
                </a:rPr>
                <a:t>行动力强</a:t>
              </a:r>
              <a:endParaRPr lang="zh-CN" altLang="en-US" sz="2000" dirty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endParaRP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85292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核心成员介绍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610636" y="1203598"/>
            <a:ext cx="2047089" cy="3096344"/>
          </a:xfrm>
          <a:prstGeom prst="roundRect">
            <a:avLst>
              <a:gd name="adj" fmla="val 4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7" b="-4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94431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10712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4433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69348" y="1203598"/>
            <a:ext cx="2047089" cy="3096344"/>
          </a:xfrm>
          <a:prstGeom prst="roundRect">
            <a:avLst>
              <a:gd name="adj" fmla="val 3270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60" r="-3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794431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4432" y="3352314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2794430" y="3352314"/>
            <a:ext cx="1462267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871895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4432" y="3597661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794430" y="3597661"/>
            <a:ext cx="1639973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71895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4432" y="3843008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>
            <a:off x="2794432" y="3843008"/>
            <a:ext cx="1268306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871895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4432" y="4088356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2794432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871895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13307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29588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3309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3307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3308" y="3352314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913306" y="3352314"/>
            <a:ext cx="154178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990771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3308" y="3597661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6913306" y="3597661"/>
            <a:ext cx="1462267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990771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3308" y="3843008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6913308" y="3843008"/>
            <a:ext cx="1619132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990771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13308" y="4088356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6913308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990771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63375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5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build="p"/>
      <p:bldP spid="6" grpId="0" build="p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build="p"/>
      <p:bldP spid="23" grpId="0" build="p"/>
      <p:bldP spid="24" grpId="0" build="p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主要人员构成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 smtClean="0"/>
                <a:t>职务名称</a:t>
              </a:r>
              <a:endParaRPr lang="zh-CN" altLang="en-US" sz="1200" dirty="0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927363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组织架构</a:t>
            </a:r>
            <a:endParaRPr lang="zh-CN" altLang="en-US" dirty="0"/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5" cap="flat">
            <a:solidFill>
              <a:srgbClr val="24211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总经理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经营副总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研发部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资料部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行政人事部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信息管理部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财务部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营销部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国际部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加工部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外贸部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售后服务部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销售部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市场部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商务中心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对外投资部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股份制办公室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证券部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出纳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会计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电脑室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总务室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法务部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人力资源部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仓库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采购部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5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8260" cy="5143500"/>
          </a:xfrm>
          <a:prstGeom prst="rect">
            <a:avLst/>
          </a:prstGeom>
        </p:spPr>
      </p:pic>
      <p:sp>
        <p:nvSpPr>
          <p:cNvPr id="12" name="矩形 5"/>
          <p:cNvSpPr/>
          <p:nvPr/>
        </p:nvSpPr>
        <p:spPr>
          <a:xfrm>
            <a:off x="784" y="2211710"/>
            <a:ext cx="9197476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3923928" y="1650610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项目解决的问题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571317"/>
      </p:ext>
    </p:extLst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70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6378</TotalTime>
  <Words>5010</Words>
  <Application>Microsoft Office PowerPoint</Application>
  <PresentationFormat>全屏显示(16:9)</PresentationFormat>
  <Paragraphs>469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3" baseType="lpstr">
      <vt:lpstr>Arial Unicode MS</vt:lpstr>
      <vt:lpstr>Kozuka Gothic Pr6N M</vt:lpstr>
      <vt:lpstr>Meiryo</vt:lpstr>
      <vt:lpstr>Swiss911 XCm BT</vt:lpstr>
      <vt:lpstr>方正大黑简体</vt:lpstr>
      <vt:lpstr>方正兰亭特黑_GBK</vt:lpstr>
      <vt:lpstr>方正兰亭纤黑简体</vt:lpstr>
      <vt:lpstr>宋体</vt:lpstr>
      <vt:lpstr>微软雅黑</vt:lpstr>
      <vt:lpstr>微软雅黑 Light</vt:lpstr>
      <vt:lpstr>Arial</vt:lpstr>
      <vt:lpstr>Calibri</vt:lpstr>
      <vt:lpstr>Calibri Light</vt:lpstr>
      <vt:lpstr>LilyUPC</vt:lpstr>
      <vt:lpstr>Swis721 Th BT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主要人员构成</vt:lpstr>
      <vt:lpstr>组织架构</vt:lpstr>
      <vt:lpstr>PowerPoint 演示文稿</vt:lpstr>
      <vt:lpstr>项目来源</vt:lpstr>
      <vt:lpstr>需求分析</vt:lpstr>
      <vt:lpstr>项目解决了什么问题</vt:lpstr>
      <vt:lpstr>行业前景</vt:lpstr>
      <vt:lpstr>竞争对手</vt:lpstr>
      <vt:lpstr>可行性分析</vt:lpstr>
      <vt:lpstr>PowerPoint 演示文稿</vt:lpstr>
      <vt:lpstr>产品概述</vt:lpstr>
      <vt:lpstr>产品形式</vt:lpstr>
      <vt:lpstr>网络营销方案</vt:lpstr>
      <vt:lpstr>地面推广方案</vt:lpstr>
      <vt:lpstr>代理推广</vt:lpstr>
      <vt:lpstr>利润分析</vt:lpstr>
      <vt:lpstr>PowerPoint 演示文稿</vt:lpstr>
      <vt:lpstr>公司战略目标</vt:lpstr>
      <vt:lpstr>五年发展规划</vt:lpstr>
      <vt:lpstr>短期盈利计划</vt:lpstr>
      <vt:lpstr>产品开发计划</vt:lpstr>
      <vt:lpstr>市场拓展计划</vt:lpstr>
      <vt:lpstr>PowerPoint 演示文稿</vt:lpstr>
      <vt:lpstr>单击此处添加标题文本</vt:lpstr>
      <vt:lpstr>单击此处添加标题文本</vt:lpstr>
      <vt:lpstr>单击此处添加标题文本</vt:lpstr>
      <vt:lpstr>融资用途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304</cp:revision>
  <dcterms:created xsi:type="dcterms:W3CDTF">2015-04-24T01:01:13Z</dcterms:created>
  <dcterms:modified xsi:type="dcterms:W3CDTF">2018-05-27T07:28:59Z</dcterms:modified>
</cp:coreProperties>
</file>