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93" r:id="rId3"/>
    <p:sldId id="294" r:id="rId4"/>
    <p:sldId id="262" r:id="rId5"/>
    <p:sldId id="261" r:id="rId6"/>
    <p:sldId id="260" r:id="rId7"/>
    <p:sldId id="263" r:id="rId8"/>
    <p:sldId id="264" r:id="rId9"/>
    <p:sldId id="265" r:id="rId10"/>
    <p:sldId id="266" r:id="rId11"/>
    <p:sldId id="267" r:id="rId12"/>
    <p:sldId id="268" r:id="rId13"/>
    <p:sldId id="269" r:id="rId14"/>
    <p:sldId id="270" r:id="rId15"/>
    <p:sldId id="271" r:id="rId16"/>
    <p:sldId id="272" r:id="rId17"/>
    <p:sldId id="273" r:id="rId18"/>
    <p:sldId id="277" r:id="rId19"/>
    <p:sldId id="274" r:id="rId20"/>
    <p:sldId id="275" r:id="rId21"/>
    <p:sldId id="276" r:id="rId22"/>
    <p:sldId id="278" r:id="rId23"/>
    <p:sldId id="280"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6" r:id="rId38"/>
  </p:sldIdLst>
  <p:sldSz cx="12192000" cy="6858000"/>
  <p:notesSz cx="6858000" cy="9144000"/>
  <p:embeddedFontLst>
    <p:embeddedFont>
      <p:font typeface="Calibri Light" panose="020F0302020204030204" pitchFamily="34" charset="0"/>
      <p:regular r:id="rId39"/>
      <p:italic r:id="rId40"/>
    </p:embeddedFont>
    <p:embeddedFont>
      <p:font typeface="时尚中黑简体" panose="02010600030101010101" charset="-122"/>
      <p:regular r:id="rId41"/>
    </p:embeddedFont>
    <p:embeddedFont>
      <p:font typeface="Calibri" panose="020F0502020204030204" pitchFamily="34" charset="0"/>
      <p:regular r:id="rId42"/>
      <p:bold r:id="rId43"/>
      <p:italic r:id="rId44"/>
      <p:boldItalic r:id="rId45"/>
    </p:embeddedFont>
    <p:embeddedFont>
      <p:font typeface="张海山锐线体简" panose="02010600030101010101" charset="-122"/>
      <p:regular r:id="rId46"/>
    </p:embeddedFont>
    <p:embeddedFont>
      <p:font typeface="微软雅黑" panose="020B0503020204020204" pitchFamily="34" charset="-122"/>
      <p:regular r:id="rId47"/>
      <p:bold r:id="rId48"/>
    </p:embeddedFont>
    <p:embeddedFont>
      <p:font typeface="Microsoft JhengHei" panose="020B0604030504040204" pitchFamily="34" charset="-120"/>
      <p:regular r:id="rId49"/>
      <p:bold r:id="rId50"/>
    </p:embeddedFont>
    <p:embeddedFont>
      <p:font typeface="方正字迹-张颢硬笔楷书" panose="02010600030101010101" charset="-122"/>
      <p:regular r:id="rId51"/>
    </p:embeddedFont>
    <p:embeddedFont>
      <p:font typeface="叶根友特楷简体" panose="02010600030101010101" charset="-122"/>
      <p:regular r:id="rId52"/>
    </p:embeddedFont>
    <p:embeddedFont>
      <p:font typeface="张海山锐谐体" panose="02000000000000000000" charset="-122"/>
      <p:regular r:id="rId53"/>
    </p:embeddedFont>
    <p:embeddedFont>
      <p:font typeface="康煕字典體(Demo)" charset="-120"/>
      <p:regular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BA92"/>
    <a:srgbClr val="1DBB91"/>
    <a:srgbClr val="2072BC"/>
    <a:srgbClr val="0092E7"/>
    <a:srgbClr val="529353"/>
    <a:srgbClr val="BFC92C"/>
    <a:srgbClr val="FFB307"/>
    <a:srgbClr val="FC751B"/>
    <a:srgbClr val="FF2F22"/>
    <a:srgbClr val="FF1E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24" autoAdjust="0"/>
    <p:restoredTop sz="94660"/>
  </p:normalViewPr>
  <p:slideViewPr>
    <p:cSldViewPr snapToGrid="0">
      <p:cViewPr varScale="1">
        <p:scale>
          <a:sx n="92" d="100"/>
          <a:sy n="92" d="100"/>
        </p:scale>
        <p:origin x="354" y="66"/>
      </p:cViewPr>
      <p:guideLst>
        <p:guide orient="horz" pos="2160"/>
        <p:guide pos="3840"/>
      </p:guideLst>
    </p:cSldViewPr>
  </p:slideViewPr>
  <p:notesTextViewPr>
    <p:cViewPr>
      <p:scale>
        <a:sx n="1" d="1"/>
        <a:sy n="1" d="1"/>
      </p:scale>
      <p:origin x="0" y="0"/>
    </p:cViewPr>
  </p:notesTextViewPr>
  <p:sorterViewPr>
    <p:cViewPr>
      <p:scale>
        <a:sx n="51" d="100"/>
        <a:sy n="51" d="100"/>
      </p:scale>
      <p:origin x="0" y="-23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8.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weibo.com/huzhanli" TargetMode="External"/><Relationship Id="rId5" Type="http://schemas.openxmlformats.org/officeDocument/2006/relationships/hyperlink" Target="http://pushi.yanj.cn/" TargetMode="External"/><Relationship Id="rId4" Type="http://schemas.openxmlformats.org/officeDocument/2006/relationships/image" Target="../media/image3.jpeg"/><Relationship Id="rId9"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58859552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3070088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3162042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5141421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0"/>
          <p:cNvSpPr>
            <a:spLocks noChangeArrowheads="1"/>
          </p:cNvSpPr>
          <p:nvPr userDrawn="1"/>
        </p:nvSpPr>
        <p:spPr bwMode="auto">
          <a:xfrm>
            <a:off x="5423264" y="5405181"/>
            <a:ext cx="3600951" cy="38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bg1">
                    <a:lumMod val="95000"/>
                  </a:schemeClr>
                </a:solidFill>
                <a:latin typeface="微软雅黑" pitchFamily="34" charset="-122"/>
                <a:ea typeface="微软雅黑" pitchFamily="34" charset="-122"/>
                <a:sym typeface="Arial" pitchFamily="34" charset="0"/>
              </a:rPr>
              <a:t>http://</a:t>
            </a:r>
            <a:r>
              <a:rPr lang="en-US" sz="2000" dirty="0" smtClean="0">
                <a:solidFill>
                  <a:schemeClr val="bg1">
                    <a:lumMod val="95000"/>
                  </a:schemeClr>
                </a:solidFill>
                <a:latin typeface="微软雅黑" pitchFamily="34" charset="-122"/>
                <a:ea typeface="微软雅黑" pitchFamily="34" charset="-122"/>
                <a:sym typeface="Arial" pitchFamily="34" charset="0"/>
              </a:rPr>
              <a:t>weibo.com/huzhanli</a:t>
            </a:r>
            <a:endParaRPr lang="en-US" sz="2000" dirty="0">
              <a:solidFill>
                <a:schemeClr val="bg1">
                  <a:lumMod val="95000"/>
                </a:schemeClr>
              </a:solidFill>
              <a:latin typeface="微软雅黑" pitchFamily="34" charset="-122"/>
              <a:ea typeface="微软雅黑" pitchFamily="34" charset="-122"/>
              <a:sym typeface="Arial" pitchFamily="34" charset="0"/>
            </a:endParaRPr>
          </a:p>
        </p:txBody>
      </p:sp>
      <p:sp>
        <p:nvSpPr>
          <p:cNvPr id="9" name="TextBox 13"/>
          <p:cNvSpPr>
            <a:spLocks noChangeArrowheads="1"/>
          </p:cNvSpPr>
          <p:nvPr userDrawn="1"/>
        </p:nvSpPr>
        <p:spPr bwMode="auto">
          <a:xfrm>
            <a:off x="5423262" y="4593649"/>
            <a:ext cx="2355399" cy="38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bg1">
                    <a:lumMod val="95000"/>
                  </a:schemeClr>
                </a:solidFill>
                <a:latin typeface="微软雅黑" pitchFamily="34" charset="-122"/>
                <a:ea typeface="微软雅黑" pitchFamily="34" charset="-122"/>
                <a:sym typeface="Arial" pitchFamily="34" charset="0"/>
              </a:rPr>
              <a:t>璞石</a:t>
            </a:r>
            <a:r>
              <a:rPr lang="en-US" altLang="zh-CN" sz="2000" dirty="0" smtClean="0">
                <a:solidFill>
                  <a:schemeClr val="bg1">
                    <a:lumMod val="95000"/>
                  </a:schemeClr>
                </a:solidFill>
                <a:latin typeface="微软雅黑" pitchFamily="34" charset="-122"/>
                <a:ea typeface="微软雅黑" pitchFamily="34" charset="-122"/>
                <a:sym typeface="Arial" pitchFamily="34" charset="0"/>
              </a:rPr>
              <a:t>/@</a:t>
            </a:r>
            <a:r>
              <a:rPr lang="zh-CN" altLang="en-US" sz="2000" dirty="0" smtClean="0">
                <a:solidFill>
                  <a:schemeClr val="bg1">
                    <a:lumMod val="95000"/>
                  </a:schemeClr>
                </a:solidFill>
                <a:latin typeface="微软雅黑" pitchFamily="34" charset="-122"/>
                <a:ea typeface="微软雅黑" pitchFamily="34" charset="-122"/>
                <a:sym typeface="Arial" pitchFamily="34" charset="0"/>
              </a:rPr>
              <a:t>璞石</a:t>
            </a:r>
            <a:r>
              <a:rPr lang="en-US" altLang="zh-CN" sz="2000" dirty="0" smtClean="0">
                <a:solidFill>
                  <a:schemeClr val="bg1">
                    <a:lumMod val="95000"/>
                  </a:schemeClr>
                </a:solidFill>
                <a:latin typeface="微软雅黑" pitchFamily="34" charset="-122"/>
                <a:ea typeface="微软雅黑" pitchFamily="34" charset="-122"/>
                <a:sym typeface="Arial" pitchFamily="34" charset="0"/>
              </a:rPr>
              <a:t>PPT</a:t>
            </a:r>
            <a:endParaRPr lang="zh-CN" altLang="en-US" dirty="0">
              <a:solidFill>
                <a:schemeClr val="bg1">
                  <a:lumMod val="95000"/>
                </a:schemeClr>
              </a:solidFill>
              <a:latin typeface="微软雅黑" pitchFamily="34" charset="-122"/>
              <a:ea typeface="微软雅黑" pitchFamily="34" charset="-122"/>
            </a:endParaRPr>
          </a:p>
        </p:txBody>
      </p:sp>
      <p:pic>
        <p:nvPicPr>
          <p:cNvPr id="10" name="图片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002199" y="4613224"/>
            <a:ext cx="350895" cy="35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Documents and Settings\tdz\桌面\未标题-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002199" y="5426480"/>
            <a:ext cx="385910" cy="34709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userDrawn="1"/>
        </p:nvGrpSpPr>
        <p:grpSpPr>
          <a:xfrm>
            <a:off x="4976031" y="4968198"/>
            <a:ext cx="3846853" cy="530936"/>
            <a:chOff x="6926957" y="5782243"/>
            <a:chExt cx="4469384" cy="530936"/>
          </a:xfrm>
        </p:grpSpPr>
        <p:sp>
          <p:nvSpPr>
            <p:cNvPr id="13" name="TextBox 12"/>
            <p:cNvSpPr>
              <a:spLocks noChangeArrowheads="1"/>
            </p:cNvSpPr>
            <p:nvPr/>
          </p:nvSpPr>
          <p:spPr bwMode="auto">
            <a:xfrm>
              <a:off x="7443782" y="5860997"/>
              <a:ext cx="39525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dirty="0">
                  <a:solidFill>
                    <a:schemeClr val="bg1"/>
                  </a:solidFill>
                  <a:latin typeface="微软雅黑" pitchFamily="34" charset="-122"/>
                  <a:ea typeface="微软雅黑" pitchFamily="34" charset="-122"/>
                </a:rPr>
                <a:t>http</a:t>
              </a:r>
              <a:r>
                <a:rPr lang="en-US" altLang="zh-CN" sz="2000" dirty="0" smtClean="0">
                  <a:solidFill>
                    <a:schemeClr val="bg1"/>
                  </a:solidFill>
                  <a:latin typeface="微软雅黑" pitchFamily="34" charset="-122"/>
                  <a:ea typeface="微软雅黑" pitchFamily="34" charset="-122"/>
                </a:rPr>
                <a:t>://pushi.yanj.cn</a:t>
              </a:r>
              <a:endParaRPr lang="en-US" sz="2000" dirty="0">
                <a:solidFill>
                  <a:schemeClr val="bg1"/>
                </a:solidFill>
                <a:latin typeface="微软雅黑" pitchFamily="34" charset="-122"/>
                <a:ea typeface="微软雅黑" pitchFamily="34" charset="-122"/>
                <a:sym typeface="Arial" pitchFamily="34" charset="0"/>
              </a:endParaRPr>
            </a:p>
          </p:txBody>
        </p:sp>
        <p:pic>
          <p:nvPicPr>
            <p:cNvPr id="1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946910" y="5876590"/>
              <a:ext cx="418130" cy="3635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a:hlinkClick r:id="rId5"/>
            </p:cNvPr>
            <p:cNvSpPr/>
            <p:nvPr/>
          </p:nvSpPr>
          <p:spPr>
            <a:xfrm>
              <a:off x="6926957" y="5782243"/>
              <a:ext cx="4185880" cy="5309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hlinkClick r:id="rId6"/>
          </p:cNvPr>
          <p:cNvSpPr/>
          <p:nvPr userDrawn="1"/>
        </p:nvSpPr>
        <p:spPr>
          <a:xfrm>
            <a:off x="5002199" y="5405181"/>
            <a:ext cx="3897104" cy="389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501349" y="4516375"/>
            <a:ext cx="1317046" cy="1330350"/>
          </a:xfrm>
          <a:prstGeom prst="rect">
            <a:avLst/>
          </a:prstGeom>
        </p:spPr>
      </p:pic>
      <p:sp>
        <p:nvSpPr>
          <p:cNvPr id="18" name="矩形 17"/>
          <p:cNvSpPr/>
          <p:nvPr userDrawn="1"/>
        </p:nvSpPr>
        <p:spPr>
          <a:xfrm>
            <a:off x="4902908" y="4516375"/>
            <a:ext cx="3996395" cy="1330350"/>
          </a:xfrm>
          <a:prstGeom prst="rect">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hlinkClick r:id="rId5"/>
          </p:cNvPr>
          <p:cNvPicPr>
            <a:picLocks noChangeAspect="1"/>
          </p:cNvPicPr>
          <p:nvPr userDrawn="1"/>
        </p:nvPicPr>
        <p:blipFill rotWithShape="1">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t="4233" b="15958"/>
          <a:stretch/>
        </p:blipFill>
        <p:spPr>
          <a:xfrm>
            <a:off x="3501349" y="1551270"/>
            <a:ext cx="5397954" cy="2871989"/>
          </a:xfrm>
          <a:prstGeom prst="rect">
            <a:avLst/>
          </a:prstGeom>
        </p:spPr>
      </p:pic>
    </p:spTree>
    <p:extLst>
      <p:ext uri="{BB962C8B-B14F-4D97-AF65-F5344CB8AC3E}">
        <p14:creationId xmlns:p14="http://schemas.microsoft.com/office/powerpoint/2010/main" val="38222258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250356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062741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683344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522348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399685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9BF41C-DB6F-40CE-9FD2-46875A397BB8}" type="datetimeFigureOut">
              <a:rPr lang="zh-CN" altLang="en-US" smtClean="0"/>
              <a:pPr/>
              <a:t>2015/4/24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263249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9BF41C-DB6F-40CE-9FD2-46875A397BB8}" type="datetimeFigureOut">
              <a:rPr lang="zh-CN" altLang="en-US" smtClean="0"/>
              <a:pPr/>
              <a:t>2015/4/24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B15ADE-347A-4924-B1B6-A9D69A3E99B8}" type="slidenum">
              <a:rPr lang="zh-CN" altLang="en-US" smtClean="0"/>
              <a:pPr/>
              <a:t>‹#›</a:t>
            </a:fld>
            <a:endParaRPr lang="zh-CN" altLang="en-US"/>
          </a:p>
        </p:txBody>
      </p:sp>
    </p:spTree>
    <p:extLst>
      <p:ext uri="{BB962C8B-B14F-4D97-AF65-F5344CB8AC3E}">
        <p14:creationId xmlns:p14="http://schemas.microsoft.com/office/powerpoint/2010/main" val="1578871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937847" cy="685800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37847" y="0"/>
            <a:ext cx="937847"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75693" y="0"/>
            <a:ext cx="937847"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13539" y="0"/>
            <a:ext cx="937847"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1385" y="0"/>
            <a:ext cx="937847"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9231" y="0"/>
            <a:ext cx="937847" cy="6858000"/>
          </a:xfrm>
          <a:prstGeom prst="rect">
            <a:avLst/>
          </a:prstGeom>
          <a:solidFill>
            <a:srgbClr val="FFD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27078" y="0"/>
            <a:ext cx="937847"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64923" y="0"/>
            <a:ext cx="937847"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02770" y="0"/>
            <a:ext cx="937847"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440616" y="0"/>
            <a:ext cx="937847"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378462" y="0"/>
            <a:ext cx="937847"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316308" y="0"/>
            <a:ext cx="937847"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254154" y="0"/>
            <a:ext cx="937847" cy="6858000"/>
          </a:xfrm>
          <a:prstGeom prst="rect">
            <a:avLst/>
          </a:prstGeom>
          <a:solidFill>
            <a:srgbClr val="737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875691" y="1525438"/>
            <a:ext cx="10316309" cy="4914708"/>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606661" y="2057624"/>
            <a:ext cx="4801314" cy="707886"/>
          </a:xfrm>
          <a:prstGeom prst="rect">
            <a:avLst/>
          </a:prstGeom>
          <a:noFill/>
        </p:spPr>
        <p:txBody>
          <a:bodyPr wrap="none" rtlCol="0">
            <a:spAutoFit/>
          </a:bodyPr>
          <a:lstStyle/>
          <a:p>
            <a:r>
              <a:rPr lang="zh-CN" altLang="en-US" sz="4000" dirty="0">
                <a:solidFill>
                  <a:schemeClr val="bg1"/>
                </a:solidFill>
                <a:latin typeface="方正字迹-张颢硬笔楷书" panose="02010600010101010101" pitchFamily="2" charset="-122"/>
                <a:ea typeface="方正字迹-张颢硬笔楷书" panose="02010600010101010101" pitchFamily="2" charset="-122"/>
              </a:rPr>
              <a:t>精益</a:t>
            </a:r>
            <a:r>
              <a:rPr lang="zh-CN" altLang="en-US" sz="4000" dirty="0" smtClean="0">
                <a:solidFill>
                  <a:schemeClr val="bg1"/>
                </a:solidFill>
                <a:latin typeface="方正字迹-张颢硬笔楷书" panose="02010600010101010101" pitchFamily="2" charset="-122"/>
                <a:ea typeface="方正字迹-张颢硬笔楷书" panose="02010600010101010101" pitchFamily="2" charset="-122"/>
              </a:rPr>
              <a:t>管理培训课程之</a:t>
            </a:r>
            <a:endParaRPr lang="zh-CN" altLang="en-US" sz="4000" dirty="0">
              <a:solidFill>
                <a:schemeClr val="bg1"/>
              </a:solidFill>
              <a:latin typeface="方正字迹-张颢硬笔楷书" panose="02010600010101010101" pitchFamily="2" charset="-122"/>
              <a:ea typeface="方正字迹-张颢硬笔楷书" panose="02010600010101010101" pitchFamily="2" charset="-122"/>
            </a:endParaRPr>
          </a:p>
        </p:txBody>
      </p:sp>
      <p:sp>
        <p:nvSpPr>
          <p:cNvPr id="2" name="文本框 1"/>
          <p:cNvSpPr txBox="1"/>
          <p:nvPr/>
        </p:nvSpPr>
        <p:spPr>
          <a:xfrm>
            <a:off x="2606661" y="3506274"/>
            <a:ext cx="8699818" cy="2646878"/>
          </a:xfrm>
          <a:prstGeom prst="rect">
            <a:avLst/>
          </a:prstGeom>
          <a:noFill/>
        </p:spPr>
        <p:txBody>
          <a:bodyPr wrap="none" rtlCol="0">
            <a:spAutoFit/>
          </a:bodyPr>
          <a:lstStyle/>
          <a:p>
            <a:r>
              <a:rPr lang="zh-CN" altLang="en-US" sz="16600" dirty="0" smtClean="0">
                <a:solidFill>
                  <a:schemeClr val="tx1">
                    <a:lumMod val="65000"/>
                    <a:lumOff val="35000"/>
                  </a:schemeClr>
                </a:solidFill>
                <a:latin typeface="康煕字典體(Demo)" pitchFamily="2" charset="-120"/>
                <a:ea typeface="康煕字典體(Demo)" pitchFamily="2" charset="-120"/>
              </a:rPr>
              <a:t>第一模块</a:t>
            </a:r>
            <a:endParaRPr lang="zh-CN" altLang="en-US" sz="16600" dirty="0">
              <a:solidFill>
                <a:schemeClr val="tx1">
                  <a:lumMod val="65000"/>
                  <a:lumOff val="35000"/>
                </a:schemeClr>
              </a:solidFill>
              <a:latin typeface="康煕字典體(Demo)" pitchFamily="2" charset="-120"/>
              <a:ea typeface="康煕字典體(Demo)" pitchFamily="2" charset="-120"/>
            </a:endParaRPr>
          </a:p>
        </p:txBody>
      </p:sp>
      <p:sp>
        <p:nvSpPr>
          <p:cNvPr id="3" name="椭圆 2"/>
          <p:cNvSpPr/>
          <p:nvPr/>
        </p:nvSpPr>
        <p:spPr>
          <a:xfrm>
            <a:off x="10637949" y="2073271"/>
            <a:ext cx="551405" cy="55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Microsoft JhengHei" panose="020B0604030504040204" pitchFamily="34" charset="-120"/>
                <a:ea typeface="Microsoft JhengHei" panose="020B0604030504040204" pitchFamily="34" charset="-120"/>
              </a:rPr>
              <a:t>一</a:t>
            </a:r>
            <a:endParaRPr lang="zh-CN" altLang="en-US" sz="2000" dirty="0">
              <a:latin typeface="Microsoft JhengHei" panose="020B0604030504040204" pitchFamily="34" charset="-120"/>
              <a:ea typeface="Microsoft JhengHei" panose="020B0604030504040204" pitchFamily="34" charset="-120"/>
            </a:endParaRPr>
          </a:p>
        </p:txBody>
      </p:sp>
      <p:sp>
        <p:nvSpPr>
          <p:cNvPr id="18" name="文本框 17"/>
          <p:cNvSpPr txBox="1"/>
          <p:nvPr/>
        </p:nvSpPr>
        <p:spPr>
          <a:xfrm>
            <a:off x="2632309" y="2870927"/>
            <a:ext cx="8648521" cy="1015663"/>
          </a:xfrm>
          <a:prstGeom prst="rect">
            <a:avLst/>
          </a:prstGeom>
          <a:noFill/>
        </p:spPr>
        <p:txBody>
          <a:bodyPr wrap="none" rtlCol="0">
            <a:spAutoFit/>
          </a:bodyPr>
          <a:lstStyle/>
          <a:p>
            <a:r>
              <a:rPr lang="zh-CN" altLang="en-US" sz="6000" dirty="0">
                <a:solidFill>
                  <a:schemeClr val="bg1"/>
                </a:solidFill>
                <a:latin typeface="张海山锐谐体" panose="02000000000000000000" pitchFamily="2" charset="-122"/>
                <a:ea typeface="张海山锐谐体" panose="02000000000000000000" pitchFamily="2" charset="-122"/>
              </a:rPr>
              <a:t>精益</a:t>
            </a:r>
            <a:r>
              <a:rPr lang="zh-CN" altLang="en-US" sz="6000" dirty="0" smtClean="0">
                <a:solidFill>
                  <a:schemeClr val="bg1"/>
                </a:solidFill>
                <a:latin typeface="张海山锐谐体" panose="02000000000000000000" pitchFamily="2" charset="-122"/>
                <a:ea typeface="张海山锐谐体" panose="02000000000000000000" pitchFamily="2" charset="-122"/>
              </a:rPr>
              <a:t>管理中层的角色认知</a:t>
            </a:r>
            <a:endParaRPr lang="zh-CN" altLang="en-US" sz="6000" dirty="0">
              <a:solidFill>
                <a:schemeClr val="bg1"/>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232019223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暴露</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问题</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02</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477328"/>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益生产方式非常强调问题的再现化。即将潜伏着的问题点全都暴露出来，以便进一步改善。其中采用的手段主要包括：不许过剩生产，追求零库存，目视管理，停线制度等。过剩生产和库存的浪费与其他浪费是有本质性区别的。因为这两者浪费因埋没其他真正的问题点，会阻碍对问题的实质性改善。</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48352"/>
            <a:ext cx="4566451" cy="3041292"/>
          </a:xfrm>
          <a:prstGeom prst="rect">
            <a:avLst/>
          </a:prstGeom>
          <a:effectLst>
            <a:softEdge rad="635000"/>
          </a:effectLst>
        </p:spPr>
      </p:pic>
      <p:sp>
        <p:nvSpPr>
          <p:cNvPr id="26" name="文本框 25"/>
          <p:cNvSpPr txBox="1"/>
          <p:nvPr/>
        </p:nvSpPr>
        <p:spPr>
          <a:xfrm>
            <a:off x="8666819" y="1475800"/>
            <a:ext cx="2031325"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问题再现</a:t>
            </a:r>
          </a:p>
        </p:txBody>
      </p:sp>
      <p:sp>
        <p:nvSpPr>
          <p:cNvPr id="27" name="文本框 26"/>
          <p:cNvSpPr txBox="1"/>
          <p:nvPr/>
        </p:nvSpPr>
        <p:spPr>
          <a:xfrm>
            <a:off x="8192393" y="2071758"/>
            <a:ext cx="2505751"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追求零库存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2711511"/>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目视管理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666819" y="3369488"/>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停线制度</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380082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暴露</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问题</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02</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2179201"/>
            <a:ext cx="6523114" cy="3416320"/>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本</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因业务流程以及协调机制设计的不合理，出现一些作业或业务的停滞等待现象。这时，如果为了避免停滞等待的浪费进行过剩生产的话，反而把因业务设计不合理而造成的真正问题点给掩盖起来</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just"/>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另外</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，还有库存问题。库存就像水库中的水平面，水位下的石头是里面的问题：生产率低、机器出故障、生产线不平衡、反复出现废品、工艺问题、团队合作问题、维修问题以及生产准备时间长等</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just"/>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这些</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问题在库存水位高的时候，一下子就埋在河底下，什么都看不见了。也就是库存的高水位将掩盖你所有的问题。因此，不许过剩生产和追求零库存是精益生产方式实现问题再现化的最有力的手段。</a:t>
            </a:r>
          </a:p>
        </p:txBody>
      </p:sp>
      <p:sp>
        <p:nvSpPr>
          <p:cNvPr id="34" name="文本框 33"/>
          <p:cNvSpPr txBox="1"/>
          <p:nvPr/>
        </p:nvSpPr>
        <p:spPr>
          <a:xfrm>
            <a:off x="4169892" y="1485084"/>
            <a:ext cx="3554178" cy="830997"/>
          </a:xfrm>
          <a:prstGeom prst="rect">
            <a:avLst/>
          </a:prstGeom>
          <a:noFill/>
        </p:spPr>
        <p:txBody>
          <a:bodyPr wrap="none" rtlCol="0">
            <a:spAutoFit/>
          </a:bodyPr>
          <a:lstStyle/>
          <a:p>
            <a:r>
              <a:rPr lang="en-US" altLang="zh-CN" sz="4800" dirty="0" smtClean="0">
                <a:solidFill>
                  <a:schemeClr val="bg1"/>
                </a:solidFill>
                <a:latin typeface="叶根友特楷简体" panose="02010601030101010101" pitchFamily="2" charset="-122"/>
                <a:ea typeface="叶根友特楷简体" panose="02010601030101010101" pitchFamily="2" charset="-122"/>
              </a:rPr>
              <a:t>For example</a:t>
            </a:r>
            <a:endParaRPr lang="zh-CN" altLang="en-US" sz="4800" dirty="0">
              <a:solidFill>
                <a:schemeClr val="bg1"/>
              </a:solidFill>
              <a:latin typeface="叶根友特楷简体" panose="02010601030101010101" pitchFamily="2" charset="-122"/>
              <a:ea typeface="叶根友特楷简体" panose="02010601030101010101" pitchFamily="2" charset="-122"/>
            </a:endParaRPr>
          </a:p>
        </p:txBody>
      </p:sp>
    </p:spTree>
    <p:extLst>
      <p:ext uri="{BB962C8B-B14F-4D97-AF65-F5344CB8AC3E}">
        <p14:creationId xmlns:p14="http://schemas.microsoft.com/office/powerpoint/2010/main" val="159312445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遵守</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标准</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2031325"/>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标准化活动是确保任何一个团体、任何一个系统有效运作并持续改进的最基本的前提条件。然而，在实际操作中总有一些不尽人意的地方。其中，最主要的原因有两点：一是制定的标准本身脱离实际；二是实际操作者对标准的理解不够。为此，精益生产方式特推出“标准作业”制度。并要求“标准作业”必须由现场直接管理者亲自制作，确保“标准作业”的可行性和实效性。</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48352"/>
            <a:ext cx="4566450" cy="3041292"/>
          </a:xfrm>
          <a:prstGeom prst="rect">
            <a:avLst/>
          </a:prstGeom>
          <a:effectLst>
            <a:softEdge rad="635000"/>
          </a:effectLst>
        </p:spPr>
      </p:pic>
      <p:sp>
        <p:nvSpPr>
          <p:cNvPr id="33" name="文本框 32"/>
          <p:cNvSpPr txBox="1"/>
          <p:nvPr/>
        </p:nvSpPr>
        <p:spPr>
          <a:xfrm>
            <a:off x="8666819" y="3369488"/>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标准作业</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19988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遵守</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标准</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2031325"/>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同时，要求</a:t>
            </a:r>
            <a:r>
              <a:rPr lang="zh-CN" altLang="en-US" b="1"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现场管理者具备以下</a:t>
            </a:r>
            <a:r>
              <a:rPr lang="en-US" altLang="zh-CN" b="1"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5</a:t>
            </a:r>
            <a:r>
              <a:rPr lang="zh-CN" altLang="en-US" b="1"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个方面的素质</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：①业务素质（掌握材料、设备、工艺、作业方法等方面的技术及其相关知识）；②职责方面（为尽管理职责，要求掌握有关企业方针</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目标、生产计划、安全规则以及业务处理等方面的相关知识）；③改善技术（掌握不断研究作业内容，消除浪费所需的知识）；④育人技术（掌握有效培养多能工的技巧）；⑤组织领导能力（能充分调动所属人员积极性的技巧）。</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48352"/>
            <a:ext cx="4566450" cy="3041292"/>
          </a:xfrm>
          <a:prstGeom prst="rect">
            <a:avLst/>
          </a:prstGeom>
          <a:effectLst>
            <a:softEdge rad="635000"/>
          </a:effectLst>
        </p:spPr>
      </p:pic>
      <p:sp>
        <p:nvSpPr>
          <p:cNvPr id="26" name="文本框 25"/>
          <p:cNvSpPr txBox="1"/>
          <p:nvPr/>
        </p:nvSpPr>
        <p:spPr>
          <a:xfrm>
            <a:off x="8666819" y="1475800"/>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业务素质</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000508"/>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职责方面</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252521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改善技术</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666819" y="3049924"/>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育人技术</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675331" y="3574633"/>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组织领导</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74543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团队</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益生产方式强调生产就如同音乐，有旋律（物流）、有节拍（均衡生产）、还有相互之间的和谐（标准作业），而这些是要靠一支训练有素、协调一致的乐队（团队）来保证的。精益生产方式的“团队”理念主要反映在有利于相助的设备布置形式、设立“接棒区”、“自主研究会”、与协作企业的长期合作关系以及追求全体效率等方面。</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15401" y="1227935"/>
            <a:ext cx="4376993" cy="3373352"/>
          </a:xfrm>
          <a:prstGeom prst="rect">
            <a:avLst/>
          </a:prstGeom>
          <a:effectLst>
            <a:softEdge rad="635000"/>
          </a:effectLst>
        </p:spPr>
      </p:pic>
      <p:sp>
        <p:nvSpPr>
          <p:cNvPr id="26" name="文本框 25"/>
          <p:cNvSpPr txBox="1"/>
          <p:nvPr/>
        </p:nvSpPr>
        <p:spPr>
          <a:xfrm>
            <a:off x="8666819" y="2312923"/>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设备布置</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192395" y="2953542"/>
            <a:ext cx="2505750"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自主研究会</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594161"/>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长期合作</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88043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职能</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化</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05</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2308324"/>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主要反映在“不良品不转入后工序”原则的落实。确保“良品”，这是生产活动的首要条件，任何要素也不能作为轻视质量的理由，否则就是“本末倒置”。精益生产方式强调检验是一种不创造价值的浪费，检验活动的最终目的是为了消除不良，并非是挑选不良。因此，无论什么时候都要求由造成不良的部门或人员自己负责返修或返工，其目的就是为了找出真正的原因，彻底消除不良。这种明确目的，各尽其职的要求就是精益生产方式“职能化”理念的具体表现。</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9618" y="1414306"/>
            <a:ext cx="4603906" cy="3075337"/>
          </a:xfrm>
          <a:prstGeom prst="rect">
            <a:avLst/>
          </a:prstGeom>
          <a:effectLst>
            <a:softEdge rad="635000"/>
          </a:effectLst>
        </p:spPr>
      </p:pic>
      <p:sp>
        <p:nvSpPr>
          <p:cNvPr id="26" name="文本框 25"/>
          <p:cNvSpPr txBox="1"/>
          <p:nvPr/>
        </p:nvSpPr>
        <p:spPr>
          <a:xfrm>
            <a:off x="8666819" y="1475800"/>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确保良品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172228"/>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消除不良</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286865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明确目的</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666819" y="3565084"/>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各尽其职</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49064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现场</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为主</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06</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252697"/>
            <a:ext cx="6523114" cy="1477328"/>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应该</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知道，再完整的数据也很难将现场的实际状况完全反映出来，而且数据本身又有滞后性，因此，远离现场的管理者是很难及时准确地把握问题，采取措施，提出改进。只有亲临现场才能真正掌握第一手资料，这就是，“百闻不如一见，百观不如一行”的真理所在。</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0584" y="1448352"/>
            <a:ext cx="4552940" cy="3041292"/>
          </a:xfrm>
          <a:prstGeom prst="rect">
            <a:avLst/>
          </a:prstGeom>
          <a:effectLst>
            <a:softEdge rad="635000"/>
          </a:effectLst>
        </p:spPr>
      </p:pic>
      <p:sp>
        <p:nvSpPr>
          <p:cNvPr id="26" name="文本框 25"/>
          <p:cNvSpPr txBox="1"/>
          <p:nvPr/>
        </p:nvSpPr>
        <p:spPr>
          <a:xfrm>
            <a:off x="8666819" y="2132621"/>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扶持现场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81187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挖掘潜能</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491132"/>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亲临现场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159221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持续</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改善</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07</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益生产方式有十项改善精神守则：①抛弃固有的旧观念；②不去找不能做的理由，而去想能做的方法；③学会否定现状；④不等十全十美，有五成把握就可动手；⑤打开心胸，吸纳不同的意见；⑥改善要靠智慧并非金钱；⑦不遇问题，不出智慧；⑧打破沙锅问到底，找出问题的症结；⑨三个臭皮匠，胜过一个诸葛亮；⑩改善永无止境。</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51351"/>
            <a:ext cx="4566451" cy="3035293"/>
          </a:xfrm>
          <a:prstGeom prst="rect">
            <a:avLst/>
          </a:prstGeom>
          <a:effectLst>
            <a:softEdge rad="635000"/>
          </a:effectLst>
        </p:spPr>
      </p:pic>
      <p:sp>
        <p:nvSpPr>
          <p:cNvPr id="34" name="文本框 33"/>
          <p:cNvSpPr txBox="1"/>
          <p:nvPr/>
        </p:nvSpPr>
        <p:spPr>
          <a:xfrm>
            <a:off x="8554484" y="2941371"/>
            <a:ext cx="2143660" cy="1200329"/>
          </a:xfrm>
          <a:prstGeom prst="rect">
            <a:avLst/>
          </a:prstGeom>
          <a:noFill/>
        </p:spPr>
        <p:txBody>
          <a:bodyPr wrap="square" rtlCol="0">
            <a:spAutoFit/>
          </a:bodyPr>
          <a:lstStyle/>
          <a:p>
            <a:pPr algn="r"/>
            <a:r>
              <a:rPr lang="zh-CN" altLang="en-US" sz="3600" b="1" dirty="0" smtClean="0">
                <a:solidFill>
                  <a:schemeClr val="bg1"/>
                </a:solidFill>
                <a:latin typeface="微软雅黑" panose="020B0503020204020204" pitchFamily="34" charset="-122"/>
                <a:ea typeface="微软雅黑" panose="020B0503020204020204" pitchFamily="34" charset="-122"/>
              </a:rPr>
              <a:t>改善精神</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r"/>
            <a:r>
              <a:rPr lang="zh-CN" altLang="en-US" sz="3600" b="1" dirty="0" smtClean="0">
                <a:solidFill>
                  <a:schemeClr val="bg1"/>
                </a:solidFill>
                <a:latin typeface="微软雅黑" panose="020B0503020204020204" pitchFamily="34" charset="-122"/>
                <a:ea typeface="微软雅黑" panose="020B0503020204020204" pitchFamily="34" charset="-122"/>
              </a:rPr>
              <a:t>守则</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674146" y="3314012"/>
            <a:ext cx="1107996" cy="1200329"/>
          </a:xfrm>
          <a:prstGeom prst="rect">
            <a:avLst/>
          </a:prstGeom>
          <a:noFill/>
        </p:spPr>
        <p:txBody>
          <a:bodyPr wrap="none" rtlCol="0">
            <a:spAutoFit/>
          </a:bodyPr>
          <a:lstStyle/>
          <a:p>
            <a:r>
              <a:rPr lang="zh-CN" altLang="en-US" sz="7200" dirty="0" smtClean="0">
                <a:solidFill>
                  <a:schemeClr val="bg1"/>
                </a:solidFill>
                <a:latin typeface="方正字迹-张颢硬笔楷书" panose="02010600030101010101" charset="-122"/>
                <a:ea typeface="方正字迹-张颢硬笔楷书" panose="02010600030101010101" charset="-122"/>
              </a:rPr>
              <a:t>十</a:t>
            </a:r>
            <a:endParaRPr lang="zh-CN" altLang="en-US" sz="7200" dirty="0">
              <a:solidFill>
                <a:schemeClr val="bg1"/>
              </a:solidFill>
              <a:latin typeface="方正字迹-张颢硬笔楷书" panose="02010600030101010101" charset="-122"/>
              <a:ea typeface="方正字迹-张颢硬笔楷书" panose="02010600030101010101" charset="-122"/>
            </a:endParaRPr>
          </a:p>
        </p:txBody>
      </p:sp>
    </p:spTree>
    <p:extLst>
      <p:ext uri="{BB962C8B-B14F-4D97-AF65-F5344CB8AC3E}">
        <p14:creationId xmlns:p14="http://schemas.microsoft.com/office/powerpoint/2010/main" val="361792224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持续</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改善</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07</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2031325"/>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这样，通过不断的改善，最终实现“集小变以成大变，化不可能为可能”的目的。</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另外，特别需要指出的是，精益生产方式持续改善活动之所以能得到如此的深化主要应归功于“</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JIT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生产”和“自动化”两者之间即相互制约又相互促进的协调机制有效运作的结果。也就是说，“</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JIT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生产”和“自动化”这两种制度的彻底落实，促使所有相关要素不得不致力于进行持续的改善。</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51351"/>
            <a:ext cx="4566451" cy="3035293"/>
          </a:xfrm>
          <a:prstGeom prst="rect">
            <a:avLst/>
          </a:prstGeom>
          <a:effectLst>
            <a:softEdge rad="635000"/>
          </a:effectLst>
        </p:spPr>
      </p:pic>
      <p:sp>
        <p:nvSpPr>
          <p:cNvPr id="28" name="文本框 27"/>
          <p:cNvSpPr txBox="1"/>
          <p:nvPr/>
        </p:nvSpPr>
        <p:spPr>
          <a:xfrm>
            <a:off x="8666819" y="3433386"/>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集小成大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11998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人本</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化</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08</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200329"/>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益生产的“人本化”理念主要反映在“多能工制度”上。在以往大量生产的时代，为追求高产量，就将作业彻底地细分化。提升生产率和尊重人性的尊严，似乎是一个两难的问题，然而，精益生产方式的“多能工制度”，却使这一个难题得以解决。</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0942" y="1448352"/>
            <a:ext cx="4052224" cy="3041292"/>
          </a:xfrm>
          <a:prstGeom prst="rect">
            <a:avLst/>
          </a:prstGeom>
          <a:effectLst>
            <a:softEdge rad="635000"/>
          </a:effectLst>
        </p:spPr>
      </p:pic>
      <p:sp>
        <p:nvSpPr>
          <p:cNvPr id="26" name="文本框 25"/>
          <p:cNvSpPr txBox="1"/>
          <p:nvPr/>
        </p:nvSpPr>
        <p:spPr>
          <a:xfrm>
            <a:off x="8214160" y="3510661"/>
            <a:ext cx="249299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多能工制度</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38359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937847" cy="685800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37847" y="0"/>
            <a:ext cx="937847"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75693" y="0"/>
            <a:ext cx="937847"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13539" y="0"/>
            <a:ext cx="937847"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1385" y="0"/>
            <a:ext cx="937847"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9231" y="0"/>
            <a:ext cx="937847" cy="6858000"/>
          </a:xfrm>
          <a:prstGeom prst="rect">
            <a:avLst/>
          </a:prstGeom>
          <a:solidFill>
            <a:srgbClr val="FFD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27078" y="0"/>
            <a:ext cx="937847"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64923" y="0"/>
            <a:ext cx="937847"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02770" y="0"/>
            <a:ext cx="937847"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440616" y="0"/>
            <a:ext cx="937847"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378462" y="0"/>
            <a:ext cx="937847"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316308" y="0"/>
            <a:ext cx="937847"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254154" y="0"/>
            <a:ext cx="937847" cy="6858000"/>
          </a:xfrm>
          <a:prstGeom prst="rect">
            <a:avLst/>
          </a:prstGeom>
          <a:solidFill>
            <a:srgbClr val="737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875691" y="1525438"/>
            <a:ext cx="10316309" cy="4914708"/>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组合 33"/>
          <p:cNvGrpSpPr/>
          <p:nvPr/>
        </p:nvGrpSpPr>
        <p:grpSpPr>
          <a:xfrm>
            <a:off x="1875691" y="1525438"/>
            <a:ext cx="10316309" cy="1217762"/>
            <a:chOff x="1875691" y="1525438"/>
            <a:chExt cx="10316309" cy="1217762"/>
          </a:xfrm>
        </p:grpSpPr>
        <p:sp>
          <p:nvSpPr>
            <p:cNvPr id="22" name="矩形 21"/>
            <p:cNvSpPr/>
            <p:nvPr/>
          </p:nvSpPr>
          <p:spPr>
            <a:xfrm>
              <a:off x="1875691" y="1525438"/>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875691" y="1525438"/>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一</a:t>
              </a:r>
            </a:p>
          </p:txBody>
        </p:sp>
        <p:sp>
          <p:nvSpPr>
            <p:cNvPr id="30" name="文本框 29"/>
            <p:cNvSpPr txBox="1"/>
            <p:nvPr/>
          </p:nvSpPr>
          <p:spPr>
            <a:xfrm>
              <a:off x="3360557" y="1727462"/>
              <a:ext cx="5724644" cy="830997"/>
            </a:xfrm>
            <a:prstGeom prst="rect">
              <a:avLst/>
            </a:prstGeom>
            <a:noFill/>
          </p:spPr>
          <p:txBody>
            <a:bodyPr wrap="none" rtlCol="0">
              <a:spAutoFit/>
            </a:bodyPr>
            <a:lstStyle/>
            <a:p>
              <a:r>
                <a:rPr lang="zh-CN" altLang="en-US" sz="4800" dirty="0">
                  <a:solidFill>
                    <a:schemeClr val="bg1"/>
                  </a:solidFill>
                  <a:latin typeface="张海山锐线体简" panose="02010600030101010101" charset="-122"/>
                  <a:ea typeface="张海山锐线体简" panose="02010600030101010101" charset="-122"/>
                </a:rPr>
                <a:t>精</a:t>
              </a:r>
              <a:r>
                <a:rPr lang="zh-CN" altLang="en-US" sz="4800" dirty="0" smtClean="0">
                  <a:solidFill>
                    <a:schemeClr val="bg1"/>
                  </a:solidFill>
                  <a:latin typeface="张海山锐线体简" panose="02010600030101010101" charset="-122"/>
                  <a:ea typeface="张海山锐线体简" panose="02010600030101010101" charset="-122"/>
                </a:rPr>
                <a:t>益生产的前世今生</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5" name="组合 34"/>
          <p:cNvGrpSpPr/>
          <p:nvPr/>
        </p:nvGrpSpPr>
        <p:grpSpPr>
          <a:xfrm>
            <a:off x="1875691" y="2743200"/>
            <a:ext cx="10316309" cy="1230641"/>
            <a:chOff x="1875691" y="2743200"/>
            <a:chExt cx="10316309" cy="1230641"/>
          </a:xfrm>
        </p:grpSpPr>
        <p:sp>
          <p:nvSpPr>
            <p:cNvPr id="23" name="矩形 22"/>
            <p:cNvSpPr/>
            <p:nvPr/>
          </p:nvSpPr>
          <p:spPr>
            <a:xfrm>
              <a:off x="1875691" y="2743200"/>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p:cNvSpPr/>
            <p:nvPr/>
          </p:nvSpPr>
          <p:spPr>
            <a:xfrm>
              <a:off x="1875691" y="2756079"/>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二</a:t>
              </a:r>
            </a:p>
          </p:txBody>
        </p:sp>
        <p:sp>
          <p:nvSpPr>
            <p:cNvPr id="31" name="文本框 30"/>
            <p:cNvSpPr txBox="1"/>
            <p:nvPr/>
          </p:nvSpPr>
          <p:spPr>
            <a:xfrm>
              <a:off x="3360557" y="2945224"/>
              <a:ext cx="5724644" cy="830997"/>
            </a:xfrm>
            <a:prstGeom prst="rect">
              <a:avLst/>
            </a:prstGeom>
            <a:noFill/>
          </p:spPr>
          <p:txBody>
            <a:bodyPr wrap="none" rtlCol="0">
              <a:spAutoFit/>
            </a:bodyPr>
            <a:lstStyle/>
            <a:p>
              <a:r>
                <a:rPr lang="zh-CN" altLang="en-US" sz="4800" dirty="0">
                  <a:solidFill>
                    <a:schemeClr val="bg1"/>
                  </a:solidFill>
                  <a:latin typeface="张海山锐线体简" panose="02010600030101010101" charset="-122"/>
                  <a:ea typeface="张海山锐线体简" panose="02010600030101010101" charset="-122"/>
                </a:rPr>
                <a:t>精</a:t>
              </a:r>
              <a:r>
                <a:rPr lang="zh-CN" altLang="en-US" sz="4800" dirty="0" smtClean="0">
                  <a:solidFill>
                    <a:schemeClr val="bg1"/>
                  </a:solidFill>
                  <a:latin typeface="张海山锐线体简" panose="02010600030101010101" charset="-122"/>
                  <a:ea typeface="张海山锐线体简" panose="02010600030101010101" charset="-122"/>
                </a:rPr>
                <a:t>益生产的八大理念</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6" name="组合 35"/>
          <p:cNvGrpSpPr/>
          <p:nvPr/>
        </p:nvGrpSpPr>
        <p:grpSpPr>
          <a:xfrm>
            <a:off x="1875691" y="3960962"/>
            <a:ext cx="10316309" cy="1230641"/>
            <a:chOff x="1875691" y="3960962"/>
            <a:chExt cx="10316309" cy="1230641"/>
          </a:xfrm>
        </p:grpSpPr>
        <p:sp>
          <p:nvSpPr>
            <p:cNvPr id="24" name="矩形 23"/>
            <p:cNvSpPr/>
            <p:nvPr/>
          </p:nvSpPr>
          <p:spPr>
            <a:xfrm>
              <a:off x="1875691" y="3960962"/>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1875691" y="3973841"/>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三</a:t>
              </a:r>
            </a:p>
          </p:txBody>
        </p:sp>
        <p:sp>
          <p:nvSpPr>
            <p:cNvPr id="32" name="文本框 31"/>
            <p:cNvSpPr txBox="1"/>
            <p:nvPr/>
          </p:nvSpPr>
          <p:spPr>
            <a:xfrm>
              <a:off x="3360557" y="4162986"/>
              <a:ext cx="6340197" cy="830997"/>
            </a:xfrm>
            <a:prstGeom prst="rect">
              <a:avLst/>
            </a:prstGeom>
            <a:noFill/>
          </p:spPr>
          <p:txBody>
            <a:bodyPr wrap="none" rtlCol="0">
              <a:spAutoFit/>
            </a:bodyPr>
            <a:lstStyle/>
            <a:p>
              <a:r>
                <a:rPr lang="zh-CN" altLang="en-US" sz="4800" dirty="0" smtClean="0">
                  <a:solidFill>
                    <a:schemeClr val="bg1"/>
                  </a:solidFill>
                  <a:latin typeface="张海山锐线体简" panose="02010600030101010101" charset="-122"/>
                  <a:ea typeface="张海山锐线体简" panose="02010600030101010101" charset="-122"/>
                </a:rPr>
                <a:t>卓越班组长的角色认知</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7" name="组合 36"/>
          <p:cNvGrpSpPr/>
          <p:nvPr/>
        </p:nvGrpSpPr>
        <p:grpSpPr>
          <a:xfrm>
            <a:off x="1875691" y="5178724"/>
            <a:ext cx="10316309" cy="1230641"/>
            <a:chOff x="1875691" y="5178724"/>
            <a:chExt cx="10316309" cy="1230641"/>
          </a:xfrm>
        </p:grpSpPr>
        <p:sp>
          <p:nvSpPr>
            <p:cNvPr id="25" name="矩形 24"/>
            <p:cNvSpPr/>
            <p:nvPr/>
          </p:nvSpPr>
          <p:spPr>
            <a:xfrm>
              <a:off x="1875691" y="5178724"/>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p:cNvSpPr/>
            <p:nvPr/>
          </p:nvSpPr>
          <p:spPr>
            <a:xfrm>
              <a:off x="1875691" y="5191603"/>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四</a:t>
              </a:r>
            </a:p>
          </p:txBody>
        </p:sp>
        <p:sp>
          <p:nvSpPr>
            <p:cNvPr id="33" name="文本框 32"/>
            <p:cNvSpPr txBox="1"/>
            <p:nvPr/>
          </p:nvSpPr>
          <p:spPr>
            <a:xfrm>
              <a:off x="3360557" y="5380748"/>
              <a:ext cx="8186857" cy="830997"/>
            </a:xfrm>
            <a:prstGeom prst="rect">
              <a:avLst/>
            </a:prstGeom>
            <a:noFill/>
          </p:spPr>
          <p:txBody>
            <a:bodyPr wrap="none" rtlCol="0">
              <a:spAutoFit/>
            </a:bodyPr>
            <a:lstStyle/>
            <a:p>
              <a:r>
                <a:rPr lang="zh-CN" altLang="en-US" sz="4800" dirty="0" smtClean="0">
                  <a:solidFill>
                    <a:schemeClr val="bg1"/>
                  </a:solidFill>
                  <a:latin typeface="张海山锐线体简" panose="02010600030101010101" charset="-122"/>
                  <a:ea typeface="张海山锐线体简" panose="02010600030101010101" charset="-122"/>
                </a:rPr>
                <a:t>卓越班组长的管理原则及要点</a:t>
              </a:r>
              <a:endParaRPr lang="zh-CN" altLang="en-US" sz="4800" dirty="0">
                <a:solidFill>
                  <a:schemeClr val="bg1"/>
                </a:solidFill>
                <a:latin typeface="张海山锐线体简" panose="02010600030101010101" charset="-122"/>
                <a:ea typeface="张海山锐线体简" panose="02010600030101010101" charset="-122"/>
              </a:endParaRPr>
            </a:p>
          </p:txBody>
        </p:sp>
      </p:grpSp>
    </p:spTree>
    <p:extLst>
      <p:ext uri="{BB962C8B-B14F-4D97-AF65-F5344CB8AC3E}">
        <p14:creationId xmlns:p14="http://schemas.microsoft.com/office/powerpoint/2010/main" val="111966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7"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认知</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477328"/>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班组长是企业最基层的管理者，班组长的水平决定企业的执行力；</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班组长是品质</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Q</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、成本</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C </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、交货期</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D </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、士气</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M </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、安全</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S</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指标达成最直接的责任人；</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班组长素质直接影响企业的经营效益和竞争力。</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0942" y="1448352"/>
            <a:ext cx="4052224" cy="3041292"/>
          </a:xfrm>
          <a:prstGeom prst="rect">
            <a:avLst/>
          </a:prstGeom>
          <a:effectLst>
            <a:softEdge rad="635000"/>
          </a:effectLst>
        </p:spPr>
      </p:pic>
      <p:sp>
        <p:nvSpPr>
          <p:cNvPr id="26" name="文本框 25"/>
          <p:cNvSpPr txBox="1"/>
          <p:nvPr/>
        </p:nvSpPr>
        <p:spPr>
          <a:xfrm>
            <a:off x="7924354" y="2778282"/>
            <a:ext cx="295465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最基层管理者</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924354" y="3470417"/>
            <a:ext cx="295465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最直接责任人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865376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认知</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指挥家的手</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懂管理，会带兵打仗，会使用兵法</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专家</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的脑   </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懂技术，会指导生产，会运用剑法</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慈悲</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家的心</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懂人情，会体贴员工，会运用心法</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0942" y="1448352"/>
            <a:ext cx="4052224" cy="3041292"/>
          </a:xfrm>
          <a:prstGeom prst="rect">
            <a:avLst/>
          </a:prstGeom>
          <a:effectLst>
            <a:softEdge rad="635000"/>
          </a:effectLst>
        </p:spPr>
      </p:pic>
      <p:sp>
        <p:nvSpPr>
          <p:cNvPr id="26" name="文本框 25"/>
          <p:cNvSpPr txBox="1"/>
          <p:nvPr/>
        </p:nvSpPr>
        <p:spPr>
          <a:xfrm>
            <a:off x="8042927" y="1973097"/>
            <a:ext cx="249299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指挥家的手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042927" y="277068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专家的脑</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042927" y="3557256"/>
            <a:ext cx="249299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慈悲家的心</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825039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737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关注</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点</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02</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496594376"/>
              </p:ext>
            </p:extLst>
          </p:nvPr>
        </p:nvGraphicFramePr>
        <p:xfrm>
          <a:off x="4080124" y="1840061"/>
          <a:ext cx="6618020" cy="4406128"/>
        </p:xfrm>
        <a:graphic>
          <a:graphicData uri="http://schemas.openxmlformats.org/drawingml/2006/table">
            <a:tbl>
              <a:tblPr firstRow="1" bandRow="1">
                <a:tableStyleId>{5940675A-B579-460E-94D1-54222C63F5DA}</a:tableStyleId>
              </a:tblPr>
              <a:tblGrid>
                <a:gridCol w="3309010"/>
                <a:gridCol w="3309010"/>
              </a:tblGrid>
              <a:tr h="550766">
                <a:tc>
                  <a:txBody>
                    <a:bodyPr/>
                    <a:lstStyle/>
                    <a:p>
                      <a:pPr algn="ctr"/>
                      <a:r>
                        <a:rPr lang="zh-CN" altLang="en-US" sz="2400" dirty="0" smtClean="0">
                          <a:solidFill>
                            <a:schemeClr val="bg1"/>
                          </a:solidFill>
                          <a:latin typeface="华康俪金黑W8(P)" panose="020B0800000000000000" pitchFamily="34" charset="-122"/>
                          <a:ea typeface="华康俪金黑W8(P)" panose="020B0800000000000000" pitchFamily="34" charset="-122"/>
                        </a:rPr>
                        <a:t>技术型人才的关注点</a:t>
                      </a:r>
                      <a:endParaRPr lang="zh-CN" altLang="en-US" sz="2400" dirty="0">
                        <a:solidFill>
                          <a:schemeClr val="bg1"/>
                        </a:solidFill>
                        <a:latin typeface="华康俪金黑W8(P)" panose="020B0800000000000000" pitchFamily="34" charset="-122"/>
                        <a:ea typeface="华康俪金黑W8(P)" panose="020B0800000000000000"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marL="0" algn="ctr" defTabSz="914400" rtl="0" eaLnBrk="1" latinLnBrk="0" hangingPunct="1"/>
                      <a:r>
                        <a:rPr lang="zh-CN" altLang="en-US" sz="2400" kern="1200" dirty="0" smtClean="0">
                          <a:solidFill>
                            <a:schemeClr val="bg1"/>
                          </a:solidFill>
                          <a:latin typeface="华康俪金黑W8(P)" panose="020B0800000000000000" pitchFamily="34" charset="-122"/>
                          <a:ea typeface="华康俪金黑W8(P)" panose="020B0800000000000000" pitchFamily="34" charset="-122"/>
                          <a:cs typeface="+mn-cs"/>
                        </a:rPr>
                        <a:t>管理型人才的关注点</a:t>
                      </a:r>
                      <a:endParaRPr lang="zh-CN" altLang="en-US" sz="2400" kern="1200" dirty="0">
                        <a:solidFill>
                          <a:schemeClr val="bg1"/>
                        </a:solidFill>
                        <a:latin typeface="华康俪金黑W8(P)" panose="020B0800000000000000" pitchFamily="34" charset="-122"/>
                        <a:ea typeface="华康俪金黑W8(P)" panose="020B0800000000000000" pitchFamily="34" charset="-122"/>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重视管物</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重视管人</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知识技能的深度</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知识技能的广度</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重视过程</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重视结果</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专才</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通才</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自然科学</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人文科学</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个人干</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集体干</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550766">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自己干</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团队干</a:t>
                      </a:r>
                      <a:endParaRPr lang="zh-CN" altLang="en-US" sz="200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1061655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分类</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91797" y="2003257"/>
            <a:ext cx="2446876" cy="1713279"/>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286523" y="2003257"/>
            <a:ext cx="2395471" cy="1713279"/>
          </a:xfrm>
          <a:prstGeom prst="rect">
            <a:avLst/>
          </a:prstGeom>
          <a:solidFill>
            <a:srgbClr val="529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286523" y="3771772"/>
            <a:ext cx="2395471" cy="1713279"/>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776518" y="3771772"/>
            <a:ext cx="2462154" cy="1713279"/>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747896" y="3417804"/>
            <a:ext cx="1005403" cy="584775"/>
          </a:xfrm>
          <a:prstGeom prst="rect">
            <a:avLst/>
          </a:prstGeom>
          <a:noFill/>
        </p:spPr>
        <p:txBody>
          <a:bodyPr wrap="none" rtlCol="0">
            <a:spAutoFit/>
          </a:bodyPr>
          <a:lstStyle/>
          <a:p>
            <a:r>
              <a:rPr lang="zh-CN" altLang="en-US" sz="3200" dirty="0">
                <a:solidFill>
                  <a:schemeClr val="bg1"/>
                </a:solidFill>
                <a:latin typeface="华康俪金黑W8(P)" panose="020B0800000000000000" pitchFamily="34" charset="-122"/>
                <a:ea typeface="华康俪金黑W8(P)" panose="020B0800000000000000" pitchFamily="34" charset="-122"/>
              </a:rPr>
              <a:t>能力</a:t>
            </a:r>
          </a:p>
        </p:txBody>
      </p:sp>
      <p:sp>
        <p:nvSpPr>
          <p:cNvPr id="36" name="文本框 35"/>
          <p:cNvSpPr txBox="1"/>
          <p:nvPr/>
        </p:nvSpPr>
        <p:spPr>
          <a:xfrm>
            <a:off x="6735969" y="1332394"/>
            <a:ext cx="1005403" cy="584775"/>
          </a:xfrm>
          <a:prstGeom prst="rect">
            <a:avLst/>
          </a:prstGeom>
          <a:noFill/>
        </p:spPr>
        <p:txBody>
          <a:bodyPr wrap="none" rtlCol="0">
            <a:spAutoFit/>
          </a:bodyPr>
          <a:lstStyle/>
          <a:p>
            <a:r>
              <a:rPr lang="zh-CN" altLang="en-US" sz="3200" dirty="0" smtClean="0">
                <a:solidFill>
                  <a:schemeClr val="bg1"/>
                </a:solidFill>
                <a:latin typeface="华康俪金黑W8(P)" panose="020B0800000000000000" pitchFamily="34" charset="-122"/>
                <a:ea typeface="华康俪金黑W8(P)" panose="020B0800000000000000" pitchFamily="34" charset="-122"/>
              </a:rPr>
              <a:t>意愿</a:t>
            </a:r>
            <a:endParaRPr lang="zh-CN" altLang="en-US" sz="3200" dirty="0">
              <a:solidFill>
                <a:schemeClr val="bg1"/>
              </a:solidFill>
              <a:latin typeface="华康俪金黑W8(P)" panose="020B0800000000000000" pitchFamily="34" charset="-122"/>
              <a:ea typeface="华康俪金黑W8(P)" panose="020B0800000000000000" pitchFamily="34" charset="-122"/>
            </a:endParaRPr>
          </a:p>
        </p:txBody>
      </p:sp>
      <p:sp>
        <p:nvSpPr>
          <p:cNvPr id="26" name="文本框 25"/>
          <p:cNvSpPr txBox="1"/>
          <p:nvPr/>
        </p:nvSpPr>
        <p:spPr>
          <a:xfrm>
            <a:off x="7545539" y="2347629"/>
            <a:ext cx="1877437" cy="1107996"/>
          </a:xfrm>
          <a:prstGeom prst="rect">
            <a:avLst/>
          </a:prstGeom>
          <a:noFill/>
        </p:spPr>
        <p:txBody>
          <a:bodyPr wrap="none" rtlCol="0">
            <a:spAutoFit/>
          </a:bodyPr>
          <a:lstStyle/>
          <a:p>
            <a:r>
              <a:rPr lang="zh-CN" altLang="en-US" sz="6600" dirty="0" smtClean="0">
                <a:solidFill>
                  <a:schemeClr val="bg1"/>
                </a:solidFill>
                <a:latin typeface="叶根友特楷简体" panose="02010601030101010101" pitchFamily="2" charset="-122"/>
                <a:ea typeface="叶根友特楷简体" panose="02010601030101010101" pitchFamily="2" charset="-122"/>
              </a:rPr>
              <a:t>精品</a:t>
            </a:r>
            <a:endParaRPr lang="zh-CN" altLang="en-US" sz="6600" dirty="0">
              <a:solidFill>
                <a:schemeClr val="bg1"/>
              </a:solidFill>
              <a:latin typeface="叶根友特楷简体" panose="02010601030101010101" pitchFamily="2" charset="-122"/>
              <a:ea typeface="叶根友特楷简体" panose="02010601030101010101" pitchFamily="2" charset="-122"/>
            </a:endParaRPr>
          </a:p>
        </p:txBody>
      </p:sp>
      <p:sp>
        <p:nvSpPr>
          <p:cNvPr id="37" name="文本框 36"/>
          <p:cNvSpPr txBox="1"/>
          <p:nvPr/>
        </p:nvSpPr>
        <p:spPr>
          <a:xfrm>
            <a:off x="7545539" y="4102550"/>
            <a:ext cx="1877437" cy="1107996"/>
          </a:xfrm>
          <a:prstGeom prst="rect">
            <a:avLst/>
          </a:prstGeom>
          <a:noFill/>
        </p:spPr>
        <p:txBody>
          <a:bodyPr wrap="none" rtlCol="0">
            <a:spAutoFit/>
          </a:bodyPr>
          <a:lstStyle/>
          <a:p>
            <a:r>
              <a:rPr lang="zh-CN" altLang="en-US" sz="6600" dirty="0" smtClean="0">
                <a:solidFill>
                  <a:schemeClr val="bg1"/>
                </a:solidFill>
                <a:latin typeface="叶根友特楷简体" panose="02010601030101010101" pitchFamily="2" charset="-122"/>
                <a:ea typeface="叶根友特楷简体" panose="02010601030101010101" pitchFamily="2" charset="-122"/>
              </a:rPr>
              <a:t>毒品</a:t>
            </a:r>
            <a:endParaRPr lang="zh-CN" altLang="en-US" sz="6600" dirty="0">
              <a:solidFill>
                <a:schemeClr val="bg1"/>
              </a:solidFill>
              <a:latin typeface="叶根友特楷简体" panose="02010601030101010101" pitchFamily="2" charset="-122"/>
              <a:ea typeface="叶根友特楷简体" panose="02010601030101010101" pitchFamily="2" charset="-122"/>
            </a:endParaRPr>
          </a:p>
        </p:txBody>
      </p:sp>
      <p:sp>
        <p:nvSpPr>
          <p:cNvPr id="38" name="文本框 37"/>
          <p:cNvSpPr txBox="1"/>
          <p:nvPr/>
        </p:nvSpPr>
        <p:spPr>
          <a:xfrm>
            <a:off x="4679023" y="4102550"/>
            <a:ext cx="2723823" cy="1107996"/>
          </a:xfrm>
          <a:prstGeom prst="rect">
            <a:avLst/>
          </a:prstGeom>
          <a:noFill/>
        </p:spPr>
        <p:txBody>
          <a:bodyPr wrap="none" rtlCol="0">
            <a:spAutoFit/>
          </a:bodyPr>
          <a:lstStyle/>
          <a:p>
            <a:r>
              <a:rPr lang="zh-CN" altLang="en-US" sz="6600" dirty="0" smtClean="0">
                <a:solidFill>
                  <a:schemeClr val="bg1"/>
                </a:solidFill>
                <a:latin typeface="叶根友特楷简体" panose="02010601030101010101" pitchFamily="2" charset="-122"/>
                <a:ea typeface="叶根友特楷简体" panose="02010601030101010101" pitchFamily="2" charset="-122"/>
              </a:rPr>
              <a:t>报废品</a:t>
            </a:r>
            <a:endParaRPr lang="zh-CN" altLang="en-US" sz="6600" dirty="0">
              <a:solidFill>
                <a:schemeClr val="bg1"/>
              </a:solidFill>
              <a:latin typeface="叶根友特楷简体" panose="02010601030101010101" pitchFamily="2" charset="-122"/>
              <a:ea typeface="叶根友特楷简体" panose="02010601030101010101" pitchFamily="2" charset="-122"/>
            </a:endParaRPr>
          </a:p>
        </p:txBody>
      </p:sp>
      <p:sp>
        <p:nvSpPr>
          <p:cNvPr id="39" name="文本框 38"/>
          <p:cNvSpPr txBox="1"/>
          <p:nvPr/>
        </p:nvSpPr>
        <p:spPr>
          <a:xfrm>
            <a:off x="4679023" y="2284906"/>
            <a:ext cx="2723823" cy="1107996"/>
          </a:xfrm>
          <a:prstGeom prst="rect">
            <a:avLst/>
          </a:prstGeom>
          <a:noFill/>
        </p:spPr>
        <p:txBody>
          <a:bodyPr wrap="none" rtlCol="0">
            <a:spAutoFit/>
          </a:bodyPr>
          <a:lstStyle/>
          <a:p>
            <a:r>
              <a:rPr lang="zh-CN" altLang="en-US" sz="6600" dirty="0" smtClean="0">
                <a:solidFill>
                  <a:schemeClr val="bg1"/>
                </a:solidFill>
                <a:latin typeface="叶根友特楷简体" panose="02010601030101010101" pitchFamily="2" charset="-122"/>
                <a:ea typeface="叶根友特楷简体" panose="02010601030101010101" pitchFamily="2" charset="-122"/>
              </a:rPr>
              <a:t>半成品</a:t>
            </a:r>
            <a:endParaRPr lang="zh-CN" altLang="en-US" sz="6600" dirty="0">
              <a:solidFill>
                <a:schemeClr val="bg1"/>
              </a:solidFill>
              <a:latin typeface="叶根友特楷简体" panose="02010601030101010101" pitchFamily="2" charset="-122"/>
              <a:ea typeface="叶根友特楷简体" panose="02010601030101010101" pitchFamily="2" charset="-122"/>
            </a:endParaRPr>
          </a:p>
        </p:txBody>
      </p:sp>
    </p:spTree>
    <p:extLst>
      <p:ext uri="{BB962C8B-B14F-4D97-AF65-F5344CB8AC3E}">
        <p14:creationId xmlns:p14="http://schemas.microsoft.com/office/powerpoint/2010/main" val="159382482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624163"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素质</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175030" y="4368608"/>
            <a:ext cx="6523114" cy="1754326"/>
          </a:xfrm>
          <a:prstGeom prst="rect">
            <a:avLst/>
          </a:prstGeom>
        </p:spPr>
        <p:txBody>
          <a:bodyPr wrap="square">
            <a:spAutoFit/>
          </a:bodyPr>
          <a:lstStyle/>
          <a:p>
            <a:pPr algn="just"/>
            <a:r>
              <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专业能力</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对自己的业务</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人员、机器、材料、方法）娴熟。</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(2)</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目标管理能力：具备使</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P—D—C—A</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这一循环不断地周而复始的能力。</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(3)</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问题解决能力：善于用“为什么？为什么？为什么？”的三问思维。</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(4)</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组织能力：使部门运作达到</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1+1≥2</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的效应。</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701116" y="147779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专业能力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701116" y="215750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目标管理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701116" y="283720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问题解决</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48352"/>
            <a:ext cx="4566450" cy="3041292"/>
          </a:xfrm>
          <a:prstGeom prst="rect">
            <a:avLst/>
          </a:prstGeom>
          <a:effectLst>
            <a:softEdge rad="635000"/>
          </a:effectLst>
        </p:spPr>
      </p:pic>
      <p:sp>
        <p:nvSpPr>
          <p:cNvPr id="33" name="文本框 32"/>
          <p:cNvSpPr txBox="1"/>
          <p:nvPr/>
        </p:nvSpPr>
        <p:spPr>
          <a:xfrm>
            <a:off x="8701116" y="351691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组织能力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063453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624163"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素质</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88057" y="4363245"/>
            <a:ext cx="6921787" cy="1754326"/>
          </a:xfrm>
          <a:prstGeom prst="rect">
            <a:avLst/>
          </a:prstGeom>
        </p:spPr>
        <p:txBody>
          <a:bodyPr wrap="square">
            <a:spAutoFit/>
          </a:bodyPr>
          <a:lstStyle/>
          <a:p>
            <a:pPr algn="just"/>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(5)</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交流、交际能力：具备高度的说话、倾听、商谈、疏通及说服对方的能力。</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(6)</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倾听的能力：善于倾听还有其他两大好处：一是让别人感觉你很谦虚；二是你会了解更多的事情。</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7</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）幽默</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的能力：幽默可以使工作气氛变得轻松，使人感到亲切。</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8</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）激励</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的能力：就要把员工的“要我去做”变成“我要去做”。</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792227" y="147779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交流交际</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792227" y="215750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倾听能力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828116" y="283720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幽默能力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0942" y="1448352"/>
            <a:ext cx="4052224" cy="3041292"/>
          </a:xfrm>
          <a:prstGeom prst="rect">
            <a:avLst/>
          </a:prstGeom>
          <a:effectLst>
            <a:softEdge rad="635000"/>
          </a:effectLst>
        </p:spPr>
      </p:pic>
      <p:sp>
        <p:nvSpPr>
          <p:cNvPr id="33" name="文本框 32"/>
          <p:cNvSpPr txBox="1"/>
          <p:nvPr/>
        </p:nvSpPr>
        <p:spPr>
          <a:xfrm>
            <a:off x="8828116" y="351691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激励能力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783390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624163"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素质</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88057" y="4363245"/>
            <a:ext cx="6735495" cy="1477328"/>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9</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 指导员工的能力：传授必要的知识及方法。</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10</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）培养能力：部下的培养是管理人员的重要任务。</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11</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）控制情绪的能力：当你成为一个管理者的时候，你的情绪已经不单单是自己私人的事情了，会影响到你的下属及其他部门的员工；而你的职务越高，影响力越大。</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703327" y="215750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指导员工</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739216" y="283720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培养能力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4631" y="1199676"/>
            <a:ext cx="3998235" cy="3375672"/>
          </a:xfrm>
          <a:prstGeom prst="rect">
            <a:avLst/>
          </a:prstGeom>
          <a:effectLst>
            <a:softEdge rad="635000"/>
          </a:effectLst>
        </p:spPr>
      </p:pic>
      <p:sp>
        <p:nvSpPr>
          <p:cNvPr id="33" name="文本框 32"/>
          <p:cNvSpPr txBox="1"/>
          <p:nvPr/>
        </p:nvSpPr>
        <p:spPr>
          <a:xfrm>
            <a:off x="8739216" y="351691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控制情绪</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736881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6081063"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624163"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素质</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88057" y="4363245"/>
            <a:ext cx="6735495" cy="1200329"/>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12</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）自我约束的能力：了解自己的长处与短处，在有限的时间内有效地活用，努力增进自己的知识、人格、健康的能力。</a:t>
            </a:r>
          </a:p>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13</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）概念化能力：把握事物的本质，发现问题、了解问题时不可缺少的能力。</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756381" y="2837207"/>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自我约束</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888" y="1448352"/>
            <a:ext cx="4446333" cy="3041292"/>
          </a:xfrm>
          <a:prstGeom prst="rect">
            <a:avLst/>
          </a:prstGeom>
          <a:effectLst>
            <a:softEdge rad="635000"/>
          </a:effectLst>
        </p:spPr>
      </p:pic>
      <p:sp>
        <p:nvSpPr>
          <p:cNvPr id="33" name="文本框 32"/>
          <p:cNvSpPr txBox="1"/>
          <p:nvPr/>
        </p:nvSpPr>
        <p:spPr>
          <a:xfrm>
            <a:off x="8294716" y="3516912"/>
            <a:ext cx="249299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概念化能力</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01656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概念</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88057" y="4363245"/>
            <a:ext cx="6735495" cy="646331"/>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管理者通过协调他人的活动，充分利用有效资源达到组织目标的社会活动过程（</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PDCA</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767842" y="198601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协调他人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2050" y="1448352"/>
            <a:ext cx="4270008" cy="3041292"/>
          </a:xfrm>
          <a:prstGeom prst="rect">
            <a:avLst/>
          </a:prstGeom>
          <a:effectLst>
            <a:softEdge rad="635000"/>
          </a:effectLst>
        </p:spPr>
      </p:pic>
      <p:sp>
        <p:nvSpPr>
          <p:cNvPr id="33" name="文本框 32"/>
          <p:cNvSpPr txBox="1"/>
          <p:nvPr/>
        </p:nvSpPr>
        <p:spPr>
          <a:xfrm>
            <a:off x="8767842" y="2743245"/>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利用资源</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767842" y="350047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达到目标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702631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思考</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方向</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02</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88057" y="4363245"/>
            <a:ext cx="6735495" cy="1477328"/>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以全局的眼光看待问题</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反省</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工作方法</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站</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在他人的立场</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下</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一工序即客户</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从</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重视个别效率到重视整体目标。</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767842" y="1466273"/>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全局视野</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8525" y="1107164"/>
            <a:ext cx="4366136" cy="3479707"/>
          </a:xfrm>
          <a:prstGeom prst="rect">
            <a:avLst/>
          </a:prstGeom>
          <a:effectLst>
            <a:softEdge rad="635000"/>
          </a:effectLst>
        </p:spPr>
      </p:pic>
      <p:sp>
        <p:nvSpPr>
          <p:cNvPr id="33" name="文本框 32"/>
          <p:cNvSpPr txBox="1"/>
          <p:nvPr/>
        </p:nvSpPr>
        <p:spPr>
          <a:xfrm>
            <a:off x="8767842" y="2007152"/>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善于反省</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767842" y="2548031"/>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换位思考</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767842" y="3088910"/>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客户为先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767842" y="362978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重视目标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565190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937847" cy="685800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37847" y="0"/>
            <a:ext cx="937847"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75693" y="0"/>
            <a:ext cx="937847"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13539" y="0"/>
            <a:ext cx="937847"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1385" y="0"/>
            <a:ext cx="937847"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9231" y="0"/>
            <a:ext cx="937847" cy="6858000"/>
          </a:xfrm>
          <a:prstGeom prst="rect">
            <a:avLst/>
          </a:prstGeom>
          <a:solidFill>
            <a:srgbClr val="FFD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27078" y="0"/>
            <a:ext cx="937847"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64923" y="0"/>
            <a:ext cx="937847"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02770" y="0"/>
            <a:ext cx="937847"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440616" y="0"/>
            <a:ext cx="937847"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378462" y="0"/>
            <a:ext cx="937847"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316308" y="0"/>
            <a:ext cx="937847"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254154" y="0"/>
            <a:ext cx="937847" cy="6858000"/>
          </a:xfrm>
          <a:prstGeom prst="rect">
            <a:avLst/>
          </a:prstGeom>
          <a:solidFill>
            <a:srgbClr val="737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0"/>
            <a:ext cx="12192000" cy="691198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875691" y="1525438"/>
            <a:ext cx="10316309" cy="1217762"/>
            <a:chOff x="1875691" y="1525438"/>
            <a:chExt cx="10316309" cy="1217762"/>
          </a:xfrm>
        </p:grpSpPr>
        <p:sp>
          <p:nvSpPr>
            <p:cNvPr id="22" name="矩形 21"/>
            <p:cNvSpPr/>
            <p:nvPr/>
          </p:nvSpPr>
          <p:spPr>
            <a:xfrm>
              <a:off x="1875691" y="1525438"/>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875691" y="1525438"/>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一</a:t>
              </a:r>
            </a:p>
          </p:txBody>
        </p:sp>
        <p:sp>
          <p:nvSpPr>
            <p:cNvPr id="30" name="文本框 29"/>
            <p:cNvSpPr txBox="1"/>
            <p:nvPr/>
          </p:nvSpPr>
          <p:spPr>
            <a:xfrm>
              <a:off x="3360557" y="1727462"/>
              <a:ext cx="5724644" cy="830997"/>
            </a:xfrm>
            <a:prstGeom prst="rect">
              <a:avLst/>
            </a:prstGeom>
            <a:noFill/>
          </p:spPr>
          <p:txBody>
            <a:bodyPr wrap="none" rtlCol="0">
              <a:spAutoFit/>
            </a:bodyPr>
            <a:lstStyle/>
            <a:p>
              <a:r>
                <a:rPr lang="zh-CN" altLang="en-US" sz="4800" dirty="0">
                  <a:solidFill>
                    <a:schemeClr val="bg1"/>
                  </a:solidFill>
                  <a:latin typeface="张海山锐线体简" panose="02010600030101010101" charset="-122"/>
                  <a:ea typeface="张海山锐线体简" panose="02010600030101010101" charset="-122"/>
                </a:rPr>
                <a:t>精</a:t>
              </a:r>
              <a:r>
                <a:rPr lang="zh-CN" altLang="en-US" sz="4800" dirty="0" smtClean="0">
                  <a:solidFill>
                    <a:schemeClr val="bg1"/>
                  </a:solidFill>
                  <a:latin typeface="张海山锐线体简" panose="02010600030101010101" charset="-122"/>
                  <a:ea typeface="张海山锐线体简" panose="02010600030101010101" charset="-122"/>
                </a:rPr>
                <a:t>益生产的前世今生</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5" name="组合 34"/>
          <p:cNvGrpSpPr/>
          <p:nvPr/>
        </p:nvGrpSpPr>
        <p:grpSpPr>
          <a:xfrm>
            <a:off x="1875691" y="2743200"/>
            <a:ext cx="10316309" cy="1217762"/>
            <a:chOff x="1875691" y="2743200"/>
            <a:chExt cx="10316309" cy="1217762"/>
          </a:xfrm>
        </p:grpSpPr>
        <p:sp>
          <p:nvSpPr>
            <p:cNvPr id="23" name="矩形 22"/>
            <p:cNvSpPr/>
            <p:nvPr/>
          </p:nvSpPr>
          <p:spPr>
            <a:xfrm>
              <a:off x="1875691" y="2743200"/>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p:cNvSpPr/>
            <p:nvPr/>
          </p:nvSpPr>
          <p:spPr>
            <a:xfrm>
              <a:off x="1875691" y="2743200"/>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二</a:t>
              </a:r>
            </a:p>
          </p:txBody>
        </p:sp>
        <p:sp>
          <p:nvSpPr>
            <p:cNvPr id="31" name="文本框 30"/>
            <p:cNvSpPr txBox="1"/>
            <p:nvPr/>
          </p:nvSpPr>
          <p:spPr>
            <a:xfrm>
              <a:off x="3360557" y="2945224"/>
              <a:ext cx="5724644" cy="830997"/>
            </a:xfrm>
            <a:prstGeom prst="rect">
              <a:avLst/>
            </a:prstGeom>
            <a:noFill/>
          </p:spPr>
          <p:txBody>
            <a:bodyPr wrap="none" rtlCol="0">
              <a:spAutoFit/>
            </a:bodyPr>
            <a:lstStyle/>
            <a:p>
              <a:r>
                <a:rPr lang="zh-CN" altLang="en-US" sz="4800" dirty="0">
                  <a:solidFill>
                    <a:schemeClr val="bg1"/>
                  </a:solidFill>
                  <a:latin typeface="张海山锐线体简" panose="02010600030101010101" charset="-122"/>
                  <a:ea typeface="张海山锐线体简" panose="02010600030101010101" charset="-122"/>
                </a:rPr>
                <a:t>精</a:t>
              </a:r>
              <a:r>
                <a:rPr lang="zh-CN" altLang="en-US" sz="4800" dirty="0" smtClean="0">
                  <a:solidFill>
                    <a:schemeClr val="bg1"/>
                  </a:solidFill>
                  <a:latin typeface="张海山锐线体简" panose="02010600030101010101" charset="-122"/>
                  <a:ea typeface="张海山锐线体简" panose="02010600030101010101" charset="-122"/>
                </a:rPr>
                <a:t>益生产的八大理念</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6" name="组合 35"/>
          <p:cNvGrpSpPr/>
          <p:nvPr/>
        </p:nvGrpSpPr>
        <p:grpSpPr>
          <a:xfrm>
            <a:off x="1875691" y="3960962"/>
            <a:ext cx="10316309" cy="1217762"/>
            <a:chOff x="1875691" y="3960962"/>
            <a:chExt cx="10316309" cy="1217762"/>
          </a:xfrm>
        </p:grpSpPr>
        <p:sp>
          <p:nvSpPr>
            <p:cNvPr id="24" name="矩形 23"/>
            <p:cNvSpPr/>
            <p:nvPr/>
          </p:nvSpPr>
          <p:spPr>
            <a:xfrm>
              <a:off x="1875691" y="3960962"/>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1875691" y="3960962"/>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三</a:t>
              </a:r>
            </a:p>
          </p:txBody>
        </p:sp>
        <p:sp>
          <p:nvSpPr>
            <p:cNvPr id="32" name="文本框 31"/>
            <p:cNvSpPr txBox="1"/>
            <p:nvPr/>
          </p:nvSpPr>
          <p:spPr>
            <a:xfrm>
              <a:off x="3360557" y="4162986"/>
              <a:ext cx="6340197" cy="830997"/>
            </a:xfrm>
            <a:prstGeom prst="rect">
              <a:avLst/>
            </a:prstGeom>
            <a:noFill/>
          </p:spPr>
          <p:txBody>
            <a:bodyPr wrap="none" rtlCol="0">
              <a:spAutoFit/>
            </a:bodyPr>
            <a:lstStyle/>
            <a:p>
              <a:r>
                <a:rPr lang="zh-CN" altLang="en-US" sz="4800" dirty="0" smtClean="0">
                  <a:solidFill>
                    <a:schemeClr val="bg1"/>
                  </a:solidFill>
                  <a:latin typeface="张海山锐线体简" panose="02010600030101010101" charset="-122"/>
                  <a:ea typeface="张海山锐线体简" panose="02010600030101010101" charset="-122"/>
                </a:rPr>
                <a:t>卓越班组长的角色认知</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37" name="组合 36"/>
          <p:cNvGrpSpPr/>
          <p:nvPr/>
        </p:nvGrpSpPr>
        <p:grpSpPr>
          <a:xfrm>
            <a:off x="1875691" y="5178724"/>
            <a:ext cx="10316309" cy="1217762"/>
            <a:chOff x="1875691" y="5178724"/>
            <a:chExt cx="10316309" cy="1217762"/>
          </a:xfrm>
        </p:grpSpPr>
        <p:sp>
          <p:nvSpPr>
            <p:cNvPr id="25" name="矩形 24"/>
            <p:cNvSpPr/>
            <p:nvPr/>
          </p:nvSpPr>
          <p:spPr>
            <a:xfrm>
              <a:off x="1875691" y="5178724"/>
              <a:ext cx="10316309" cy="121776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p:cNvSpPr/>
            <p:nvPr/>
          </p:nvSpPr>
          <p:spPr>
            <a:xfrm>
              <a:off x="1875691" y="5178724"/>
              <a:ext cx="1413609" cy="12177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latin typeface="时尚中黑简体" panose="01010104010101010101" pitchFamily="2" charset="-122"/>
                  <a:ea typeface="时尚中黑简体" panose="01010104010101010101" pitchFamily="2" charset="-122"/>
                </a:rPr>
                <a:t>四</a:t>
              </a:r>
            </a:p>
          </p:txBody>
        </p:sp>
        <p:sp>
          <p:nvSpPr>
            <p:cNvPr id="33" name="文本框 32"/>
            <p:cNvSpPr txBox="1"/>
            <p:nvPr/>
          </p:nvSpPr>
          <p:spPr>
            <a:xfrm>
              <a:off x="3360557" y="5380748"/>
              <a:ext cx="8186857" cy="830997"/>
            </a:xfrm>
            <a:prstGeom prst="rect">
              <a:avLst/>
            </a:prstGeom>
            <a:noFill/>
          </p:spPr>
          <p:txBody>
            <a:bodyPr wrap="none" rtlCol="0">
              <a:spAutoFit/>
            </a:bodyPr>
            <a:lstStyle/>
            <a:p>
              <a:r>
                <a:rPr lang="zh-CN" altLang="en-US" sz="4800" dirty="0" smtClean="0">
                  <a:solidFill>
                    <a:schemeClr val="bg1"/>
                  </a:solidFill>
                  <a:latin typeface="张海山锐线体简" panose="02010600030101010101" charset="-122"/>
                  <a:ea typeface="张海山锐线体简" panose="02010600030101010101" charset="-122"/>
                </a:rPr>
                <a:t>卓越班组长的管理原则及要点</a:t>
              </a:r>
              <a:endParaRPr lang="zh-CN" altLang="en-US" sz="4800" dirty="0">
                <a:solidFill>
                  <a:schemeClr val="bg1"/>
                </a:solidFill>
                <a:latin typeface="张海山锐线体简" panose="02010600030101010101" charset="-122"/>
                <a:ea typeface="张海山锐线体简" panose="02010600030101010101" charset="-122"/>
              </a:endParaRPr>
            </a:p>
          </p:txBody>
        </p:sp>
      </p:grpSp>
      <p:grpSp>
        <p:nvGrpSpPr>
          <p:cNvPr id="2" name="组合 1"/>
          <p:cNvGrpSpPr/>
          <p:nvPr/>
        </p:nvGrpSpPr>
        <p:grpSpPr>
          <a:xfrm>
            <a:off x="1" y="0"/>
            <a:ext cx="3072000" cy="553792"/>
            <a:chOff x="1" y="0"/>
            <a:chExt cx="3072000" cy="553792"/>
          </a:xfrm>
        </p:grpSpPr>
        <p:sp>
          <p:nvSpPr>
            <p:cNvPr id="40" name="矩形 39"/>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040001" y="0"/>
            <a:ext cx="3072000" cy="553792"/>
            <a:chOff x="3040001" y="0"/>
            <a:chExt cx="3072000" cy="553792"/>
          </a:xfrm>
        </p:grpSpPr>
        <p:sp>
          <p:nvSpPr>
            <p:cNvPr id="41" name="矩形 40"/>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grpSp>
      <p:grpSp>
        <p:nvGrpSpPr>
          <p:cNvPr id="18" name="组合 17"/>
          <p:cNvGrpSpPr/>
          <p:nvPr/>
        </p:nvGrpSpPr>
        <p:grpSpPr>
          <a:xfrm>
            <a:off x="6080001" y="0"/>
            <a:ext cx="3072000" cy="553792"/>
            <a:chOff x="6080001" y="0"/>
            <a:chExt cx="3072000" cy="553792"/>
          </a:xfrm>
        </p:grpSpPr>
        <p:sp>
          <p:nvSpPr>
            <p:cNvPr id="42" name="矩形 41"/>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6241265" y="76841"/>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grpSp>
      <p:grpSp>
        <p:nvGrpSpPr>
          <p:cNvPr id="19" name="组合 18"/>
          <p:cNvGrpSpPr/>
          <p:nvPr/>
        </p:nvGrpSpPr>
        <p:grpSpPr>
          <a:xfrm>
            <a:off x="9120000" y="0"/>
            <a:ext cx="3089024" cy="553792"/>
            <a:chOff x="9120000" y="0"/>
            <a:chExt cx="3089024" cy="553792"/>
          </a:xfrm>
        </p:grpSpPr>
        <p:sp>
          <p:nvSpPr>
            <p:cNvPr id="43" name="矩形 42"/>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grpSp>
    </p:spTree>
    <p:extLst>
      <p:ext uri="{BB962C8B-B14F-4D97-AF65-F5344CB8AC3E}">
        <p14:creationId xmlns:p14="http://schemas.microsoft.com/office/powerpoint/2010/main" val="48992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500" fill="hold"/>
                                        <p:tgtEl>
                                          <p:spTgt spid="39"/>
                                        </p:tgtEl>
                                        <p:attrNameLst>
                                          <p:attrName>ppt_x</p:attrName>
                                        </p:attrNameLst>
                                      </p:cBhvr>
                                      <p:tavLst>
                                        <p:tav tm="0">
                                          <p:val>
                                            <p:strVal val="0-#ppt_w/2"/>
                                          </p:val>
                                        </p:tav>
                                        <p:tav tm="100000">
                                          <p:val>
                                            <p:strVal val="#ppt_x"/>
                                          </p:val>
                                        </p:tav>
                                      </p:tavLst>
                                    </p:anim>
                                    <p:anim calcmode="lin" valueType="num">
                                      <p:cBhvr additive="base">
                                        <p:cTn id="8" dur="2500" fill="hold"/>
                                        <p:tgtEl>
                                          <p:spTgt spid="39"/>
                                        </p:tgtEl>
                                        <p:attrNameLst>
                                          <p:attrName>ppt_y</p:attrName>
                                        </p:attrNameLst>
                                      </p:cBhvr>
                                      <p:tavLst>
                                        <p:tav tm="0">
                                          <p:val>
                                            <p:strVal val="#ppt_y"/>
                                          </p:val>
                                        </p:tav>
                                        <p:tav tm="100000">
                                          <p:val>
                                            <p:strVal val="#ppt_y"/>
                                          </p:val>
                                        </p:tav>
                                      </p:tavLst>
                                    </p:anim>
                                  </p:childTnLst>
                                </p:cTn>
                              </p:par>
                              <p:par>
                                <p:cTn id="9" presetID="53" presetClass="exit" presetSubtype="32" fill="hold" nodeType="withEffect">
                                  <p:stCondLst>
                                    <p:cond delay="0"/>
                                  </p:stCondLst>
                                  <p:childTnLst>
                                    <p:anim calcmode="lin" valueType="num">
                                      <p:cBhvr>
                                        <p:cTn id="10" dur="500"/>
                                        <p:tgtEl>
                                          <p:spTgt spid="34"/>
                                        </p:tgtEl>
                                        <p:attrNameLst>
                                          <p:attrName>ppt_w</p:attrName>
                                        </p:attrNameLst>
                                      </p:cBhvr>
                                      <p:tavLst>
                                        <p:tav tm="0">
                                          <p:val>
                                            <p:strVal val="ppt_w"/>
                                          </p:val>
                                        </p:tav>
                                        <p:tav tm="100000">
                                          <p:val>
                                            <p:fltVal val="0"/>
                                          </p:val>
                                        </p:tav>
                                      </p:tavLst>
                                    </p:anim>
                                    <p:anim calcmode="lin" valueType="num">
                                      <p:cBhvr>
                                        <p:cTn id="11" dur="500"/>
                                        <p:tgtEl>
                                          <p:spTgt spid="34"/>
                                        </p:tgtEl>
                                        <p:attrNameLst>
                                          <p:attrName>ppt_h</p:attrName>
                                        </p:attrNameLst>
                                      </p:cBhvr>
                                      <p:tavLst>
                                        <p:tav tm="0">
                                          <p:val>
                                            <p:strVal val="ppt_h"/>
                                          </p:val>
                                        </p:tav>
                                        <p:tav tm="100000">
                                          <p:val>
                                            <p:fltVal val="0"/>
                                          </p:val>
                                        </p:tav>
                                      </p:tavLst>
                                    </p:anim>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par>
                                <p:cTn id="14" presetID="42" presetClass="path" presetSubtype="0" fill="hold" nodeType="withEffect">
                                  <p:stCondLst>
                                    <p:cond delay="0"/>
                                  </p:stCondLst>
                                  <p:childTnLst>
                                    <p:animMotion origin="layout" path="M -3.125E-6 -1.11111E-6 L -0.5 -0.31111 " pathEditMode="relative" rAng="0" ptsTypes="AA">
                                      <p:cBhvr>
                                        <p:cTn id="15" dur="500" fill="hold"/>
                                        <p:tgtEl>
                                          <p:spTgt spid="34"/>
                                        </p:tgtEl>
                                        <p:attrNameLst>
                                          <p:attrName>ppt_x</p:attrName>
                                          <p:attrName>ppt_y</p:attrName>
                                        </p:attrNameLst>
                                      </p:cBhvr>
                                      <p:rCtr x="-25000" y="-15556"/>
                                    </p:animMotion>
                                  </p:childTnLst>
                                </p:cTn>
                              </p:par>
                              <p:par>
                                <p:cTn id="16" presetID="53" presetClass="entr" presetSubtype="16"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xit" presetSubtype="32" fill="hold" nodeType="withEffect">
                                  <p:stCondLst>
                                    <p:cond delay="500"/>
                                  </p:stCondLst>
                                  <p:childTnLst>
                                    <p:anim calcmode="lin" valueType="num">
                                      <p:cBhvr>
                                        <p:cTn id="22" dur="500"/>
                                        <p:tgtEl>
                                          <p:spTgt spid="35"/>
                                        </p:tgtEl>
                                        <p:attrNameLst>
                                          <p:attrName>ppt_w</p:attrName>
                                        </p:attrNameLst>
                                      </p:cBhvr>
                                      <p:tavLst>
                                        <p:tav tm="0">
                                          <p:val>
                                            <p:strVal val="ppt_w"/>
                                          </p:val>
                                        </p:tav>
                                        <p:tav tm="100000">
                                          <p:val>
                                            <p:fltVal val="0"/>
                                          </p:val>
                                        </p:tav>
                                      </p:tavLst>
                                    </p:anim>
                                    <p:anim calcmode="lin" valueType="num">
                                      <p:cBhvr>
                                        <p:cTn id="23" dur="500"/>
                                        <p:tgtEl>
                                          <p:spTgt spid="35"/>
                                        </p:tgtEl>
                                        <p:attrNameLst>
                                          <p:attrName>ppt_h</p:attrName>
                                        </p:attrNameLst>
                                      </p:cBhvr>
                                      <p:tavLst>
                                        <p:tav tm="0">
                                          <p:val>
                                            <p:strVal val="ppt_h"/>
                                          </p:val>
                                        </p:tav>
                                        <p:tav tm="100000">
                                          <p:val>
                                            <p:fltVal val="0"/>
                                          </p:val>
                                        </p:tav>
                                      </p:tavLst>
                                    </p:anim>
                                    <p:animEffect transition="out" filter="fad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par>
                                <p:cTn id="26" presetID="42" presetClass="path" presetSubtype="0" fill="hold" nodeType="withEffect">
                                  <p:stCondLst>
                                    <p:cond delay="500"/>
                                  </p:stCondLst>
                                  <p:childTnLst>
                                    <p:animMotion origin="layout" path="M -3.125E-6 2.59259E-6 L -0.3013 -0.48866 " pathEditMode="relative" rAng="0" ptsTypes="AA">
                                      <p:cBhvr>
                                        <p:cTn id="27" dur="500" fill="hold"/>
                                        <p:tgtEl>
                                          <p:spTgt spid="35"/>
                                        </p:tgtEl>
                                        <p:attrNameLst>
                                          <p:attrName>ppt_x</p:attrName>
                                          <p:attrName>ppt_y</p:attrName>
                                        </p:attrNameLst>
                                      </p:cBhvr>
                                      <p:rCtr x="-15065" y="-24444"/>
                                    </p:animMotion>
                                  </p:childTnLst>
                                </p:cTn>
                              </p:par>
                              <p:par>
                                <p:cTn id="28" presetID="53" presetClass="entr" presetSubtype="16" fill="hold" nodeType="withEffect">
                                  <p:stCondLst>
                                    <p:cond delay="10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par>
                                <p:cTn id="33" presetID="53" presetClass="exit" presetSubtype="32" fill="hold" nodeType="withEffect">
                                  <p:stCondLst>
                                    <p:cond delay="1000"/>
                                  </p:stCondLst>
                                  <p:childTnLst>
                                    <p:anim calcmode="lin" valueType="num">
                                      <p:cBhvr>
                                        <p:cTn id="34" dur="500"/>
                                        <p:tgtEl>
                                          <p:spTgt spid="36"/>
                                        </p:tgtEl>
                                        <p:attrNameLst>
                                          <p:attrName>ppt_w</p:attrName>
                                        </p:attrNameLst>
                                      </p:cBhvr>
                                      <p:tavLst>
                                        <p:tav tm="0">
                                          <p:val>
                                            <p:strVal val="ppt_w"/>
                                          </p:val>
                                        </p:tav>
                                        <p:tav tm="100000">
                                          <p:val>
                                            <p:fltVal val="0"/>
                                          </p:val>
                                        </p:tav>
                                      </p:tavLst>
                                    </p:anim>
                                    <p:anim calcmode="lin" valueType="num">
                                      <p:cBhvr>
                                        <p:cTn id="35" dur="500"/>
                                        <p:tgtEl>
                                          <p:spTgt spid="36"/>
                                        </p:tgtEl>
                                        <p:attrNameLst>
                                          <p:attrName>ppt_h</p:attrName>
                                        </p:attrNameLst>
                                      </p:cBhvr>
                                      <p:tavLst>
                                        <p:tav tm="0">
                                          <p:val>
                                            <p:strVal val="ppt_h"/>
                                          </p:val>
                                        </p:tav>
                                        <p:tav tm="100000">
                                          <p:val>
                                            <p:fltVal val="0"/>
                                          </p:val>
                                        </p:tav>
                                      </p:tavLst>
                                    </p:anim>
                                    <p:animEffect transition="out" filter="fade">
                                      <p:cBhvr>
                                        <p:cTn id="36" dur="500"/>
                                        <p:tgtEl>
                                          <p:spTgt spid="36"/>
                                        </p:tgtEl>
                                      </p:cBhvr>
                                    </p:animEffect>
                                    <p:set>
                                      <p:cBhvr>
                                        <p:cTn id="37" dur="1" fill="hold">
                                          <p:stCondLst>
                                            <p:cond delay="499"/>
                                          </p:stCondLst>
                                        </p:cTn>
                                        <p:tgtEl>
                                          <p:spTgt spid="36"/>
                                        </p:tgtEl>
                                        <p:attrNameLst>
                                          <p:attrName>style.visibility</p:attrName>
                                        </p:attrNameLst>
                                      </p:cBhvr>
                                      <p:to>
                                        <p:strVal val="hidden"/>
                                      </p:to>
                                    </p:set>
                                  </p:childTnLst>
                                </p:cTn>
                              </p:par>
                              <p:par>
                                <p:cTn id="38" presetID="42" presetClass="path" presetSubtype="0" fill="hold" nodeType="withEffect">
                                  <p:stCondLst>
                                    <p:cond delay="1000"/>
                                  </p:stCondLst>
                                  <p:childTnLst>
                                    <p:animMotion origin="layout" path="M -3.125E-6 -3.7037E-6 L 0.08894 -0.6662 " pathEditMode="relative" rAng="0" ptsTypes="AA">
                                      <p:cBhvr>
                                        <p:cTn id="39" dur="500" fill="hold"/>
                                        <p:tgtEl>
                                          <p:spTgt spid="36"/>
                                        </p:tgtEl>
                                        <p:attrNameLst>
                                          <p:attrName>ppt_x</p:attrName>
                                          <p:attrName>ppt_y</p:attrName>
                                        </p:attrNameLst>
                                      </p:cBhvr>
                                      <p:rCtr x="4440" y="-33310"/>
                                    </p:animMotion>
                                  </p:childTnLst>
                                </p:cTn>
                              </p:par>
                              <p:par>
                                <p:cTn id="40" presetID="53" presetClass="entr" presetSubtype="16" fill="hold" nodeType="withEffect">
                                  <p:stCondLst>
                                    <p:cond delay="1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xit" presetSubtype="32" fill="hold" nodeType="withEffect">
                                  <p:stCondLst>
                                    <p:cond delay="1500"/>
                                  </p:stCondLst>
                                  <p:childTnLst>
                                    <p:anim calcmode="lin" valueType="num">
                                      <p:cBhvr>
                                        <p:cTn id="46" dur="500"/>
                                        <p:tgtEl>
                                          <p:spTgt spid="37"/>
                                        </p:tgtEl>
                                        <p:attrNameLst>
                                          <p:attrName>ppt_w</p:attrName>
                                        </p:attrNameLst>
                                      </p:cBhvr>
                                      <p:tavLst>
                                        <p:tav tm="0">
                                          <p:val>
                                            <p:strVal val="ppt_w"/>
                                          </p:val>
                                        </p:tav>
                                        <p:tav tm="100000">
                                          <p:val>
                                            <p:fltVal val="0"/>
                                          </p:val>
                                        </p:tav>
                                      </p:tavLst>
                                    </p:anim>
                                    <p:anim calcmode="lin" valueType="num">
                                      <p:cBhvr>
                                        <p:cTn id="47" dur="500"/>
                                        <p:tgtEl>
                                          <p:spTgt spid="37"/>
                                        </p:tgtEl>
                                        <p:attrNameLst>
                                          <p:attrName>ppt_h</p:attrName>
                                        </p:attrNameLst>
                                      </p:cBhvr>
                                      <p:tavLst>
                                        <p:tav tm="0">
                                          <p:val>
                                            <p:strVal val="ppt_h"/>
                                          </p:val>
                                        </p:tav>
                                        <p:tav tm="100000">
                                          <p:val>
                                            <p:fltVal val="0"/>
                                          </p:val>
                                        </p:tav>
                                      </p:tavLst>
                                    </p:anim>
                                    <p:animEffect transition="out" filter="fade">
                                      <p:cBhvr>
                                        <p:cTn id="48" dur="500"/>
                                        <p:tgtEl>
                                          <p:spTgt spid="37"/>
                                        </p:tgtEl>
                                      </p:cBhvr>
                                    </p:animEffect>
                                    <p:set>
                                      <p:cBhvr>
                                        <p:cTn id="49" dur="1" fill="hold">
                                          <p:stCondLst>
                                            <p:cond delay="499"/>
                                          </p:stCondLst>
                                        </p:cTn>
                                        <p:tgtEl>
                                          <p:spTgt spid="37"/>
                                        </p:tgtEl>
                                        <p:attrNameLst>
                                          <p:attrName>style.visibility</p:attrName>
                                        </p:attrNameLst>
                                      </p:cBhvr>
                                      <p:to>
                                        <p:strVal val="hidden"/>
                                      </p:to>
                                    </p:set>
                                  </p:childTnLst>
                                </p:cTn>
                              </p:par>
                              <p:par>
                                <p:cTn id="50" presetID="42" presetClass="path" presetSubtype="0" fill="hold" nodeType="withEffect">
                                  <p:stCondLst>
                                    <p:cond delay="1500"/>
                                  </p:stCondLst>
                                  <p:childTnLst>
                                    <p:animMotion origin="layout" path="M -3.125E-6 1.11022E-16 L 0.3461 -0.84375 " pathEditMode="relative" rAng="0" ptsTypes="AA">
                                      <p:cBhvr>
                                        <p:cTn id="51" dur="500" fill="hold"/>
                                        <p:tgtEl>
                                          <p:spTgt spid="37"/>
                                        </p:tgtEl>
                                        <p:attrNameLst>
                                          <p:attrName>ppt_x</p:attrName>
                                          <p:attrName>ppt_y</p:attrName>
                                        </p:attrNameLst>
                                      </p:cBhvr>
                                      <p:rCtr x="17305" y="-42199"/>
                                    </p:animMotion>
                                  </p:childTnLst>
                                </p:cTn>
                              </p:par>
                              <p:par>
                                <p:cTn id="52" presetID="53" presetClass="entr" presetSubtype="16" fill="hold" nodeType="withEffect">
                                  <p:stCondLst>
                                    <p:cond delay="19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基本</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456357" y="4363245"/>
            <a:ext cx="6735495"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热爱自己的职业    </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走动</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式管理    </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运用合适的教育方法</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保持”现场、现物、现实，及时、及应、及至“的实干作风</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培养</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问题意识，找问题应有着眼点：地面</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墙面</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天花板</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设备</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工具</a:t>
            </a:r>
            <a:r>
              <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829" y="1448352"/>
            <a:ext cx="4566450" cy="3041292"/>
          </a:xfrm>
          <a:prstGeom prst="rect">
            <a:avLst/>
          </a:prstGeom>
          <a:effectLst>
            <a:softEdge rad="635000"/>
          </a:effectLst>
        </p:spPr>
      </p:pic>
      <p:sp>
        <p:nvSpPr>
          <p:cNvPr id="7" name="矩形 6"/>
          <p:cNvSpPr/>
          <p:nvPr/>
        </p:nvSpPr>
        <p:spPr>
          <a:xfrm>
            <a:off x="4259134" y="439407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259134" y="4674713"/>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259134" y="4955119"/>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259134" y="5246291"/>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259134" y="5528268"/>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262535" y="1406183"/>
            <a:ext cx="1877437" cy="1107996"/>
          </a:xfrm>
          <a:prstGeom prst="rect">
            <a:avLst/>
          </a:prstGeom>
          <a:noFill/>
        </p:spPr>
        <p:txBody>
          <a:bodyPr wrap="none" rtlCol="0">
            <a:spAutoFit/>
          </a:bodyPr>
          <a:lstStyle/>
          <a:p>
            <a:r>
              <a:rPr lang="zh-CN" altLang="en-US" sz="6600" dirty="0">
                <a:solidFill>
                  <a:schemeClr val="bg1"/>
                </a:solidFill>
                <a:latin typeface="华康俪金黑W8(P)" panose="020B0800000000000000" pitchFamily="34" charset="-122"/>
                <a:ea typeface="华康俪金黑W8(P)" panose="020B0800000000000000" pitchFamily="34" charset="-122"/>
              </a:rPr>
              <a:t>热爱</a:t>
            </a:r>
          </a:p>
        </p:txBody>
      </p:sp>
      <p:sp>
        <p:nvSpPr>
          <p:cNvPr id="41" name="文本框 40"/>
          <p:cNvSpPr txBox="1"/>
          <p:nvPr/>
        </p:nvSpPr>
        <p:spPr>
          <a:xfrm>
            <a:off x="8204318" y="2369282"/>
            <a:ext cx="1980029" cy="523220"/>
          </a:xfrm>
          <a:prstGeom prst="rect">
            <a:avLst/>
          </a:prstGeom>
          <a:noFill/>
        </p:spPr>
        <p:txBody>
          <a:bodyPr wrap="none" rtlCol="0">
            <a:spAutoFit/>
          </a:bodyPr>
          <a:lstStyle/>
          <a:p>
            <a:r>
              <a:rPr lang="zh-CN" altLang="en-US" sz="2800" dirty="0" smtClean="0">
                <a:solidFill>
                  <a:schemeClr val="bg1"/>
                </a:solidFill>
                <a:latin typeface="华康俪金黑W8(P)" panose="020B0800000000000000" pitchFamily="34" charset="-122"/>
                <a:ea typeface="华康俪金黑W8(P)" panose="020B0800000000000000" pitchFamily="34" charset="-122"/>
              </a:rPr>
              <a:t>走动式管理</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sp>
        <p:nvSpPr>
          <p:cNvPr id="21" name="文本框 20"/>
          <p:cNvSpPr txBox="1"/>
          <p:nvPr/>
        </p:nvSpPr>
        <p:spPr>
          <a:xfrm>
            <a:off x="8204318" y="3279861"/>
            <a:ext cx="1150824" cy="1200329"/>
          </a:xfrm>
          <a:prstGeom prst="rect">
            <a:avLst/>
          </a:prstGeom>
          <a:noFill/>
        </p:spPr>
        <p:txBody>
          <a:bodyPr wrap="square" rtlCol="0">
            <a:spAutoFit/>
          </a:bodyPr>
          <a:lstStyle/>
          <a:p>
            <a:r>
              <a:rPr lang="zh-CN" altLang="en-US" sz="3600" dirty="0" smtClean="0">
                <a:solidFill>
                  <a:schemeClr val="bg1"/>
                </a:solidFill>
                <a:latin typeface="华康俪金黑W8(P)" panose="020B0800000000000000" pitchFamily="34" charset="-122"/>
                <a:ea typeface="华康俪金黑W8(P)" panose="020B0800000000000000" pitchFamily="34" charset="-122"/>
              </a:rPr>
              <a:t>教育方法</a:t>
            </a:r>
            <a:endParaRPr lang="zh-CN" altLang="en-US" sz="3600" dirty="0">
              <a:solidFill>
                <a:schemeClr val="bg1"/>
              </a:solidFill>
              <a:latin typeface="华康俪金黑W8(P)" panose="020B0800000000000000" pitchFamily="34" charset="-122"/>
              <a:ea typeface="华康俪金黑W8(P)" panose="020B0800000000000000" pitchFamily="34" charset="-122"/>
            </a:endParaRPr>
          </a:p>
        </p:txBody>
      </p:sp>
      <p:sp>
        <p:nvSpPr>
          <p:cNvPr id="42" name="文本框 41"/>
          <p:cNvSpPr txBox="1"/>
          <p:nvPr/>
        </p:nvSpPr>
        <p:spPr>
          <a:xfrm>
            <a:off x="9875412" y="2719320"/>
            <a:ext cx="1569660" cy="1754326"/>
          </a:xfrm>
          <a:prstGeom prst="rect">
            <a:avLst/>
          </a:prstGeom>
          <a:noFill/>
        </p:spPr>
        <p:txBody>
          <a:bodyPr wrap="none" rtlCol="0">
            <a:spAutoFit/>
          </a:bodyPr>
          <a:lstStyle/>
          <a:p>
            <a:r>
              <a:rPr lang="zh-CN" altLang="en-US" sz="5400" dirty="0" smtClean="0">
                <a:solidFill>
                  <a:schemeClr val="bg1"/>
                </a:solidFill>
                <a:latin typeface="华康俪金黑W8(P)" panose="020B0800000000000000" pitchFamily="34" charset="-122"/>
                <a:ea typeface="华康俪金黑W8(P)" panose="020B0800000000000000" pitchFamily="34" charset="-122"/>
              </a:rPr>
              <a:t>实干</a:t>
            </a:r>
            <a:endParaRPr lang="en-US" altLang="zh-CN" sz="5400" dirty="0" smtClean="0">
              <a:solidFill>
                <a:schemeClr val="bg1"/>
              </a:solidFill>
              <a:latin typeface="华康俪金黑W8(P)" panose="020B0800000000000000" pitchFamily="34" charset="-122"/>
              <a:ea typeface="华康俪金黑W8(P)" panose="020B0800000000000000" pitchFamily="34" charset="-122"/>
            </a:endParaRPr>
          </a:p>
          <a:p>
            <a:r>
              <a:rPr lang="zh-CN" altLang="en-US" sz="5400" dirty="0" smtClean="0">
                <a:solidFill>
                  <a:schemeClr val="bg1"/>
                </a:solidFill>
                <a:latin typeface="华康俪金黑W8(P)" panose="020B0800000000000000" pitchFamily="34" charset="-122"/>
                <a:ea typeface="华康俪金黑W8(P)" panose="020B0800000000000000" pitchFamily="34" charset="-122"/>
              </a:rPr>
              <a:t>作风</a:t>
            </a:r>
            <a:endParaRPr lang="zh-CN" altLang="en-US" sz="5400" dirty="0">
              <a:solidFill>
                <a:schemeClr val="bg1"/>
              </a:solidFill>
              <a:latin typeface="华康俪金黑W8(P)" panose="020B0800000000000000" pitchFamily="34" charset="-122"/>
              <a:ea typeface="华康俪金黑W8(P)" panose="020B0800000000000000" pitchFamily="34" charset="-122"/>
            </a:endParaRPr>
          </a:p>
        </p:txBody>
      </p:sp>
      <p:sp>
        <p:nvSpPr>
          <p:cNvPr id="43" name="文本框 42"/>
          <p:cNvSpPr txBox="1"/>
          <p:nvPr/>
        </p:nvSpPr>
        <p:spPr>
          <a:xfrm>
            <a:off x="10081358" y="1467684"/>
            <a:ext cx="1614481" cy="1446550"/>
          </a:xfrm>
          <a:prstGeom prst="rect">
            <a:avLst/>
          </a:prstGeom>
          <a:noFill/>
        </p:spPr>
        <p:txBody>
          <a:bodyPr wrap="square" rtlCol="0">
            <a:spAutoFit/>
          </a:bodyPr>
          <a:lstStyle/>
          <a:p>
            <a:r>
              <a:rPr lang="zh-CN" altLang="en-US" sz="4400" dirty="0" smtClean="0">
                <a:solidFill>
                  <a:schemeClr val="bg1"/>
                </a:solidFill>
                <a:latin typeface="华康俪金黑W8(P)" panose="020B0800000000000000" pitchFamily="34" charset="-122"/>
                <a:ea typeface="华康俪金黑W8(P)" panose="020B0800000000000000" pitchFamily="34" charset="-122"/>
              </a:rPr>
              <a:t>问题</a:t>
            </a:r>
            <a:endParaRPr lang="en-US" altLang="zh-CN" sz="4400" dirty="0" smtClean="0">
              <a:solidFill>
                <a:schemeClr val="bg1"/>
              </a:solidFill>
              <a:latin typeface="华康俪金黑W8(P)" panose="020B0800000000000000" pitchFamily="34" charset="-122"/>
              <a:ea typeface="华康俪金黑W8(P)" panose="020B0800000000000000" pitchFamily="34" charset="-122"/>
            </a:endParaRPr>
          </a:p>
          <a:p>
            <a:r>
              <a:rPr lang="zh-CN" altLang="en-US" sz="4400" dirty="0" smtClean="0">
                <a:solidFill>
                  <a:schemeClr val="bg1"/>
                </a:solidFill>
                <a:latin typeface="华康俪金黑W8(P)" panose="020B0800000000000000" pitchFamily="34" charset="-122"/>
                <a:ea typeface="华康俪金黑W8(P)" panose="020B0800000000000000" pitchFamily="34" charset="-122"/>
              </a:rPr>
              <a:t>意识</a:t>
            </a:r>
            <a:endParaRPr lang="zh-CN" altLang="en-US" sz="4400" dirty="0">
              <a:solidFill>
                <a:schemeClr val="bg1"/>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278155604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基本</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要求</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456357" y="4363245"/>
            <a:ext cx="6735495"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积极动手、主动报告  </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积极</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掌握业务知识和管理方法</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树立”专家权威”</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善用</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”红白脸”，运用各种激励手段（树立“组织权威”）</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以身作则</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，如带头拾起地上的垃圾（树立”人格权威“）</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倾注</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一切热情和力量去面对工作，下定背水一战的决心。不可以：说起来重要，干起来次要，忙起来不要！</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1846" y="1448352"/>
            <a:ext cx="4190416" cy="3041292"/>
          </a:xfrm>
          <a:prstGeom prst="rect">
            <a:avLst/>
          </a:prstGeom>
          <a:effectLst>
            <a:softEdge rad="635000"/>
          </a:effectLst>
        </p:spPr>
      </p:pic>
      <p:sp>
        <p:nvSpPr>
          <p:cNvPr id="7" name="矩形 6"/>
          <p:cNvSpPr/>
          <p:nvPr/>
        </p:nvSpPr>
        <p:spPr>
          <a:xfrm>
            <a:off x="4259134" y="439407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259134" y="4674713"/>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259134" y="4955119"/>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259134" y="5246291"/>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259134" y="5528268"/>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262535" y="1406183"/>
            <a:ext cx="1877437" cy="1107996"/>
          </a:xfrm>
          <a:prstGeom prst="rect">
            <a:avLst/>
          </a:prstGeom>
          <a:noFill/>
        </p:spPr>
        <p:txBody>
          <a:bodyPr wrap="none" rtlCol="0">
            <a:spAutoFit/>
          </a:bodyPr>
          <a:lstStyle/>
          <a:p>
            <a:r>
              <a:rPr lang="zh-CN" altLang="en-US" sz="6600" dirty="0" smtClean="0">
                <a:solidFill>
                  <a:schemeClr val="bg1"/>
                </a:solidFill>
                <a:latin typeface="华康俪金黑W8(P)" panose="020B0800000000000000" pitchFamily="34" charset="-122"/>
                <a:ea typeface="华康俪金黑W8(P)" panose="020B0800000000000000" pitchFamily="34" charset="-122"/>
              </a:rPr>
              <a:t>积极</a:t>
            </a:r>
            <a:endParaRPr lang="zh-CN" altLang="en-US" sz="6600" dirty="0">
              <a:solidFill>
                <a:schemeClr val="bg1"/>
              </a:solidFill>
              <a:latin typeface="华康俪金黑W8(P)" panose="020B0800000000000000" pitchFamily="34" charset="-122"/>
              <a:ea typeface="华康俪金黑W8(P)" panose="020B0800000000000000" pitchFamily="34" charset="-122"/>
            </a:endParaRPr>
          </a:p>
        </p:txBody>
      </p:sp>
      <p:sp>
        <p:nvSpPr>
          <p:cNvPr id="41" name="文本框 40"/>
          <p:cNvSpPr txBox="1"/>
          <p:nvPr/>
        </p:nvSpPr>
        <p:spPr>
          <a:xfrm>
            <a:off x="8204318" y="2369282"/>
            <a:ext cx="1980029" cy="523220"/>
          </a:xfrm>
          <a:prstGeom prst="rect">
            <a:avLst/>
          </a:prstGeom>
          <a:noFill/>
        </p:spPr>
        <p:txBody>
          <a:bodyPr wrap="none" rtlCol="0">
            <a:spAutoFit/>
          </a:bodyPr>
          <a:lstStyle/>
          <a:p>
            <a:r>
              <a:rPr lang="zh-CN" altLang="en-US" sz="2800" dirty="0" smtClean="0">
                <a:solidFill>
                  <a:schemeClr val="bg1"/>
                </a:solidFill>
                <a:latin typeface="华康俪金黑W8(P)" panose="020B0800000000000000" pitchFamily="34" charset="-122"/>
                <a:ea typeface="华康俪金黑W8(P)" panose="020B0800000000000000" pitchFamily="34" charset="-122"/>
              </a:rPr>
              <a:t>善用红白脸</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sp>
        <p:nvSpPr>
          <p:cNvPr id="21" name="文本框 20"/>
          <p:cNvSpPr txBox="1"/>
          <p:nvPr/>
        </p:nvSpPr>
        <p:spPr>
          <a:xfrm>
            <a:off x="8204318" y="3279861"/>
            <a:ext cx="1150824" cy="1200329"/>
          </a:xfrm>
          <a:prstGeom prst="rect">
            <a:avLst/>
          </a:prstGeom>
          <a:noFill/>
        </p:spPr>
        <p:txBody>
          <a:bodyPr wrap="square" rtlCol="0">
            <a:spAutoFit/>
          </a:bodyPr>
          <a:lstStyle/>
          <a:p>
            <a:r>
              <a:rPr lang="zh-CN" altLang="en-US" sz="3600" dirty="0" smtClean="0">
                <a:solidFill>
                  <a:schemeClr val="bg1"/>
                </a:solidFill>
                <a:latin typeface="华康俪金黑W8(P)" panose="020B0800000000000000" pitchFamily="34" charset="-122"/>
                <a:ea typeface="华康俪金黑W8(P)" panose="020B0800000000000000" pitchFamily="34" charset="-122"/>
              </a:rPr>
              <a:t>倾注热情</a:t>
            </a:r>
            <a:endParaRPr lang="zh-CN" altLang="en-US" sz="3600" dirty="0">
              <a:solidFill>
                <a:schemeClr val="bg1"/>
              </a:solidFill>
              <a:latin typeface="华康俪金黑W8(P)" panose="020B0800000000000000" pitchFamily="34" charset="-122"/>
              <a:ea typeface="华康俪金黑W8(P)" panose="020B0800000000000000" pitchFamily="34" charset="-122"/>
            </a:endParaRPr>
          </a:p>
        </p:txBody>
      </p:sp>
      <p:sp>
        <p:nvSpPr>
          <p:cNvPr id="42" name="文本框 41"/>
          <p:cNvSpPr txBox="1"/>
          <p:nvPr/>
        </p:nvSpPr>
        <p:spPr>
          <a:xfrm>
            <a:off x="9875412" y="2719320"/>
            <a:ext cx="1569660" cy="1754326"/>
          </a:xfrm>
          <a:prstGeom prst="rect">
            <a:avLst/>
          </a:prstGeom>
          <a:noFill/>
        </p:spPr>
        <p:txBody>
          <a:bodyPr wrap="none" rtlCol="0">
            <a:spAutoFit/>
          </a:bodyPr>
          <a:lstStyle/>
          <a:p>
            <a:r>
              <a:rPr lang="zh-CN" altLang="en-US" sz="5400" dirty="0" smtClean="0">
                <a:solidFill>
                  <a:schemeClr val="bg1"/>
                </a:solidFill>
                <a:latin typeface="华康俪金黑W8(P)" panose="020B0800000000000000" pitchFamily="34" charset="-122"/>
                <a:ea typeface="华康俪金黑W8(P)" panose="020B0800000000000000" pitchFamily="34" charset="-122"/>
              </a:rPr>
              <a:t>以身</a:t>
            </a:r>
            <a:endParaRPr lang="en-US" altLang="zh-CN" sz="5400" dirty="0" smtClean="0">
              <a:solidFill>
                <a:schemeClr val="bg1"/>
              </a:solidFill>
              <a:latin typeface="华康俪金黑W8(P)" panose="020B0800000000000000" pitchFamily="34" charset="-122"/>
              <a:ea typeface="华康俪金黑W8(P)" panose="020B0800000000000000" pitchFamily="34" charset="-122"/>
            </a:endParaRPr>
          </a:p>
          <a:p>
            <a:r>
              <a:rPr lang="zh-CN" altLang="en-US" sz="5400" dirty="0" smtClean="0">
                <a:solidFill>
                  <a:schemeClr val="bg1"/>
                </a:solidFill>
                <a:latin typeface="华康俪金黑W8(P)" panose="020B0800000000000000" pitchFamily="34" charset="-122"/>
                <a:ea typeface="华康俪金黑W8(P)" panose="020B0800000000000000" pitchFamily="34" charset="-122"/>
              </a:rPr>
              <a:t>作则</a:t>
            </a:r>
            <a:endParaRPr lang="zh-CN" altLang="en-US" sz="5400" dirty="0">
              <a:solidFill>
                <a:schemeClr val="bg1"/>
              </a:solidFill>
              <a:latin typeface="华康俪金黑W8(P)" panose="020B0800000000000000" pitchFamily="34" charset="-122"/>
              <a:ea typeface="华康俪金黑W8(P)" panose="020B0800000000000000" pitchFamily="34" charset="-122"/>
            </a:endParaRPr>
          </a:p>
        </p:txBody>
      </p:sp>
      <p:sp>
        <p:nvSpPr>
          <p:cNvPr id="43" name="文本框 42"/>
          <p:cNvSpPr txBox="1"/>
          <p:nvPr/>
        </p:nvSpPr>
        <p:spPr>
          <a:xfrm>
            <a:off x="10081358" y="1467684"/>
            <a:ext cx="1614481" cy="1446550"/>
          </a:xfrm>
          <a:prstGeom prst="rect">
            <a:avLst/>
          </a:prstGeom>
          <a:noFill/>
        </p:spPr>
        <p:txBody>
          <a:bodyPr wrap="square" rtlCol="0">
            <a:spAutoFit/>
          </a:bodyPr>
          <a:lstStyle/>
          <a:p>
            <a:r>
              <a:rPr lang="zh-CN" altLang="en-US" sz="4400" dirty="0" smtClean="0">
                <a:solidFill>
                  <a:schemeClr val="bg1"/>
                </a:solidFill>
                <a:latin typeface="华康俪金黑W8(P)" panose="020B0800000000000000" pitchFamily="34" charset="-122"/>
                <a:ea typeface="华康俪金黑W8(P)" panose="020B0800000000000000" pitchFamily="34" charset="-122"/>
              </a:rPr>
              <a:t>专家权威</a:t>
            </a:r>
            <a:endParaRPr lang="zh-CN" altLang="en-US" sz="4400" dirty="0">
              <a:solidFill>
                <a:schemeClr val="bg1"/>
              </a:solidFill>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298670013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现场</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管理</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04</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469057" y="4363245"/>
            <a:ext cx="6304812" cy="1200329"/>
          </a:xfrm>
          <a:prstGeom prst="rect">
            <a:avLst/>
          </a:prstGeom>
        </p:spPr>
        <p:txBody>
          <a:bodyPr wrap="square">
            <a:spAutoFit/>
          </a:bodyPr>
          <a:lstStyle/>
          <a:p>
            <a:pPr algn="di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导演</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和啦啦队长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乐观</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积极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实事求是</a:t>
            </a:r>
            <a:endPar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di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合理</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分配工作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用人不疑           认真</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倾听</a:t>
            </a:r>
          </a:p>
          <a:p>
            <a:pPr algn="di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维护</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下属的自尊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称赞</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下属 </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关心</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下属</a:t>
            </a:r>
          </a:p>
          <a:p>
            <a:pPr algn="di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为</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下属制造</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机会        言行一致          让出</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荣誉</a:t>
            </a:r>
          </a:p>
        </p:txBody>
      </p:sp>
      <p:sp>
        <p:nvSpPr>
          <p:cNvPr id="24" name="对角圆角矩形 23"/>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0584" y="1448352"/>
            <a:ext cx="4552940" cy="3041292"/>
          </a:xfrm>
          <a:prstGeom prst="rect">
            <a:avLst/>
          </a:prstGeom>
          <a:effectLst>
            <a:softEdge rad="635000"/>
          </a:effectLst>
        </p:spPr>
      </p:pic>
      <p:sp>
        <p:nvSpPr>
          <p:cNvPr id="22" name="文本框 21"/>
          <p:cNvSpPr txBox="1"/>
          <p:nvPr/>
        </p:nvSpPr>
        <p:spPr>
          <a:xfrm>
            <a:off x="8658939" y="3586298"/>
            <a:ext cx="2140330" cy="646331"/>
          </a:xfrm>
          <a:prstGeom prst="rect">
            <a:avLst/>
          </a:prstGeom>
          <a:noFill/>
        </p:spPr>
        <p:txBody>
          <a:bodyPr wrap="none" rtlCol="0">
            <a:spAutoFit/>
          </a:bodyPr>
          <a:lstStyle>
            <a:defPPr>
              <a:defRPr lang="zh-CN"/>
            </a:defPPr>
            <a:lvl1pPr>
              <a:defRPr sz="3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条要点</a:t>
            </a:r>
          </a:p>
        </p:txBody>
      </p:sp>
      <p:sp>
        <p:nvSpPr>
          <p:cNvPr id="44" name="矩形 43"/>
          <p:cNvSpPr/>
          <p:nvPr/>
        </p:nvSpPr>
        <p:spPr>
          <a:xfrm>
            <a:off x="4259134" y="439407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259134" y="4674713"/>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259134" y="4955119"/>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259134" y="5246291"/>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7079367" y="439407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7079367" y="4674713"/>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079367" y="4955119"/>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79367" y="5246291"/>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405243" y="439407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405243" y="4674713"/>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9405243" y="4955119"/>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9405243" y="5246291"/>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6566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班前</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05</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930461" y="1127972"/>
            <a:ext cx="1564852" cy="769441"/>
          </a:xfrm>
          <a:prstGeom prst="rect">
            <a:avLst/>
          </a:prstGeom>
          <a:noFill/>
        </p:spPr>
        <p:txBody>
          <a:bodyPr wrap="none" rtlCol="0">
            <a:spAutoFit/>
          </a:bodyPr>
          <a:lstStyle/>
          <a:p>
            <a:r>
              <a:rPr lang="en-US" altLang="zh-CN" sz="4400" dirty="0" smtClean="0">
                <a:solidFill>
                  <a:schemeClr val="bg1"/>
                </a:solidFill>
                <a:latin typeface="叶根友特楷简体" panose="02010601030101010101" pitchFamily="2" charset="-122"/>
                <a:ea typeface="叶根友特楷简体" panose="02010601030101010101" pitchFamily="2" charset="-122"/>
              </a:rPr>
              <a:t>4M1E</a:t>
            </a:r>
            <a:endParaRPr lang="zh-CN" altLang="en-US" sz="4400" dirty="0">
              <a:solidFill>
                <a:schemeClr val="bg1"/>
              </a:solidFill>
              <a:latin typeface="叶根友特楷简体" panose="02010601030101010101" pitchFamily="2" charset="-122"/>
              <a:ea typeface="叶根友特楷简体" panose="02010601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510537014"/>
              </p:ext>
            </p:extLst>
          </p:nvPr>
        </p:nvGraphicFramePr>
        <p:xfrm>
          <a:off x="4063998" y="2096327"/>
          <a:ext cx="6642049" cy="4282335"/>
        </p:xfrm>
        <a:graphic>
          <a:graphicData uri="http://schemas.openxmlformats.org/drawingml/2006/table">
            <a:tbl>
              <a:tblPr firstRow="1" bandRow="1">
                <a:tableStyleId>{5C22544A-7EE6-4342-B048-85BDC9FD1C3A}</a:tableStyleId>
              </a:tblPr>
              <a:tblGrid>
                <a:gridCol w="546102"/>
                <a:gridCol w="2070100"/>
                <a:gridCol w="2819400"/>
                <a:gridCol w="1206447"/>
              </a:tblGrid>
              <a:tr h="817845">
                <a:tc>
                  <a:txBody>
                    <a:bodyPr/>
                    <a:lstStyle/>
                    <a:p>
                      <a:pPr algn="ctr"/>
                      <a:r>
                        <a:rPr lang="en-US" altLang="zh-CN" b="0" dirty="0" smtClean="0">
                          <a:solidFill>
                            <a:schemeClr val="bg1"/>
                          </a:solidFill>
                          <a:latin typeface="微软雅黑" panose="020B0503020204020204" pitchFamily="34" charset="-122"/>
                          <a:ea typeface="微软雅黑" panose="020B0503020204020204" pitchFamily="34" charset="-122"/>
                        </a:rPr>
                        <a:t>1M</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en-US" altLang="zh-CN" b="0" dirty="0" smtClean="0">
                          <a:solidFill>
                            <a:schemeClr val="bg1"/>
                          </a:solidFill>
                          <a:latin typeface="微软雅黑" panose="020B0503020204020204" pitchFamily="34" charset="-122"/>
                          <a:ea typeface="微软雅黑" panose="020B0503020204020204" pitchFamily="34" charset="-122"/>
                        </a:rPr>
                        <a:t>MAN</a:t>
                      </a:r>
                    </a:p>
                    <a:p>
                      <a:pPr algn="ctr"/>
                      <a:r>
                        <a:rPr lang="zh-CN" altLang="en-US" b="0" dirty="0" smtClean="0">
                          <a:solidFill>
                            <a:schemeClr val="bg1"/>
                          </a:solidFill>
                          <a:latin typeface="微软雅黑" panose="020B0503020204020204" pitchFamily="34" charset="-122"/>
                          <a:ea typeface="微软雅黑" panose="020B0503020204020204" pitchFamily="34" charset="-122"/>
                        </a:rPr>
                        <a:t>人员</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员工的技术能力，熟练度，配合度，思想意识等</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是否需要培训</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17845">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2M</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MACHIN</a:t>
                      </a:r>
                    </a:p>
                    <a:p>
                      <a:pPr algn="ctr"/>
                      <a:r>
                        <a:rPr lang="zh-CN" altLang="en-US" dirty="0" smtClean="0">
                          <a:solidFill>
                            <a:schemeClr val="bg1"/>
                          </a:solidFill>
                          <a:latin typeface="微软雅黑" panose="020B0503020204020204" pitchFamily="34" charset="-122"/>
                          <a:ea typeface="微软雅黑" panose="020B0503020204020204" pitchFamily="34" charset="-122"/>
                        </a:rPr>
                        <a:t>机器</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机器，工具，量具功能</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是否需要维修</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17845">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3M</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MATERIAL</a:t>
                      </a:r>
                    </a:p>
                    <a:p>
                      <a:pPr algn="ctr"/>
                      <a:r>
                        <a:rPr lang="zh-CN" altLang="en-US" dirty="0" smtClean="0">
                          <a:solidFill>
                            <a:schemeClr val="bg1"/>
                          </a:solidFill>
                          <a:latin typeface="微软雅黑" panose="020B0503020204020204" pitchFamily="34" charset="-122"/>
                          <a:ea typeface="微软雅黑" panose="020B0503020204020204" pitchFamily="34" charset="-122"/>
                        </a:rPr>
                        <a:t>材料</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材料是否能够及时供应，品质怎样</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是否需要追料</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17845">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4M</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METHOD</a:t>
                      </a:r>
                    </a:p>
                    <a:p>
                      <a:pPr algn="ctr"/>
                      <a:r>
                        <a:rPr lang="zh-CN" altLang="en-US" dirty="0" smtClean="0">
                          <a:solidFill>
                            <a:schemeClr val="bg1"/>
                          </a:solidFill>
                          <a:latin typeface="微软雅黑" panose="020B0503020204020204" pitchFamily="34" charset="-122"/>
                          <a:ea typeface="微软雅黑" panose="020B0503020204020204" pitchFamily="34" charset="-122"/>
                        </a:rPr>
                        <a:t>技术和方法</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是否备齐作业指导书，检验标准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是否需要编制、修改</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17845">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1E </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ENVIRONMENT</a:t>
                      </a:r>
                    </a:p>
                    <a:p>
                      <a:pPr algn="ctr"/>
                      <a:r>
                        <a:rPr lang="zh-CN" altLang="en-US" dirty="0" smtClean="0">
                          <a:solidFill>
                            <a:schemeClr val="bg1"/>
                          </a:solidFill>
                          <a:latin typeface="微软雅黑" panose="020B0503020204020204" pitchFamily="34" charset="-122"/>
                          <a:ea typeface="微软雅黑" panose="020B0503020204020204" pitchFamily="34" charset="-122"/>
                        </a:rPr>
                        <a:t>环境</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工作现场的清洁、秩序、噪音、温湿度是否达到标准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是否需要整顿清理</a:t>
                      </a:r>
                      <a:endParaRPr lang="zh-CN" altLang="en-US"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0773951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班中</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06</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329172187"/>
              </p:ext>
            </p:extLst>
          </p:nvPr>
        </p:nvGraphicFramePr>
        <p:xfrm>
          <a:off x="4195701" y="1447245"/>
          <a:ext cx="6502443" cy="4906638"/>
        </p:xfrm>
        <a:graphic>
          <a:graphicData uri="http://schemas.openxmlformats.org/drawingml/2006/table">
            <a:tbl>
              <a:tblPr firstRow="1" bandRow="1">
                <a:tableStyleId>{5C22544A-7EE6-4342-B048-85BDC9FD1C3A}</a:tableStyleId>
              </a:tblPr>
              <a:tblGrid>
                <a:gridCol w="363599"/>
                <a:gridCol w="1739900"/>
                <a:gridCol w="4398944"/>
              </a:tblGrid>
              <a:tr h="711093">
                <a:tc>
                  <a:txBody>
                    <a:bodyPr/>
                    <a:lstStyle/>
                    <a:p>
                      <a:r>
                        <a:rPr lang="en-US" altLang="zh-CN" b="0" dirty="0" smtClean="0">
                          <a:solidFill>
                            <a:schemeClr val="bg1"/>
                          </a:solidFill>
                          <a:latin typeface="微软雅黑" panose="020B0503020204020204" pitchFamily="34" charset="-122"/>
                          <a:ea typeface="微软雅黑" panose="020B0503020204020204" pitchFamily="34" charset="-122"/>
                        </a:rPr>
                        <a:t>1</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首件产品确认</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是品质预防的重要手段之一，前五个</a:t>
                      </a:r>
                      <a:r>
                        <a:rPr lang="en-US" altLang="zh-CN" b="0" dirty="0" smtClean="0">
                          <a:solidFill>
                            <a:schemeClr val="bg1"/>
                          </a:solidFill>
                          <a:latin typeface="微软雅黑" panose="020B0503020204020204" pitchFamily="34" charset="-122"/>
                          <a:ea typeface="微软雅黑" panose="020B0503020204020204" pitchFamily="34" charset="-122"/>
                        </a:rPr>
                        <a:t>QC</a:t>
                      </a:r>
                      <a:r>
                        <a:rPr lang="zh-CN" altLang="en-US" b="0" dirty="0" smtClean="0">
                          <a:solidFill>
                            <a:schemeClr val="bg1"/>
                          </a:solidFill>
                          <a:latin typeface="微软雅黑" panose="020B0503020204020204" pitchFamily="34" charset="-122"/>
                          <a:ea typeface="微软雅黑" panose="020B0503020204020204" pitchFamily="34" charset="-122"/>
                        </a:rPr>
                        <a:t>检验合格后，连同首件卡置于现场</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711093">
                <a:tc>
                  <a:txBody>
                    <a:bodyPr/>
                    <a:lstStyle/>
                    <a:p>
                      <a:r>
                        <a:rPr lang="en-US" altLang="zh-CN" b="0" dirty="0" smtClean="0">
                          <a:solidFill>
                            <a:schemeClr val="bg1">
                              <a:lumMod val="85000"/>
                            </a:schemeClr>
                          </a:solidFill>
                          <a:latin typeface="微软雅黑" panose="020B0503020204020204" pitchFamily="34" charset="-122"/>
                          <a:ea typeface="微软雅黑" panose="020B0503020204020204" pitchFamily="34" charset="-122"/>
                        </a:rPr>
                        <a:t>2</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样板管理法则</a:t>
                      </a:r>
                      <a:endParaRPr lang="en-US" altLang="zh-CN" b="0" dirty="0" smtClean="0">
                        <a:solidFill>
                          <a:schemeClr val="bg1">
                            <a:lumMod val="85000"/>
                          </a:schemeClr>
                        </a:solidFill>
                        <a:latin typeface="微软雅黑" panose="020B0503020204020204" pitchFamily="34" charset="-122"/>
                        <a:ea typeface="微软雅黑" panose="020B0503020204020204" pitchFamily="34" charset="-122"/>
                      </a:endParaRPr>
                    </a:p>
                    <a:p>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是现场质检的依据，分</a:t>
                      </a:r>
                      <a:r>
                        <a:rPr lang="en-US" altLang="zh-CN" b="0" dirty="0" smtClean="0">
                          <a:solidFill>
                            <a:schemeClr val="bg1">
                              <a:lumMod val="85000"/>
                            </a:schemeClr>
                          </a:solidFill>
                          <a:latin typeface="微软雅黑" panose="020B0503020204020204" pitchFamily="34" charset="-122"/>
                          <a:ea typeface="微软雅黑" panose="020B0503020204020204" pitchFamily="34" charset="-122"/>
                        </a:rPr>
                        <a:t>Good</a:t>
                      </a:r>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板、</a:t>
                      </a:r>
                      <a:r>
                        <a:rPr lang="en-US" altLang="zh-CN" b="0" dirty="0" smtClean="0">
                          <a:solidFill>
                            <a:schemeClr val="bg1">
                              <a:lumMod val="85000"/>
                            </a:schemeClr>
                          </a:solidFill>
                          <a:latin typeface="微软雅黑" panose="020B0503020204020204" pitchFamily="34" charset="-122"/>
                          <a:ea typeface="微软雅黑" panose="020B0503020204020204" pitchFamily="34" charset="-122"/>
                        </a:rPr>
                        <a:t>Bad</a:t>
                      </a:r>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板，限度板，需工程技术部认可，妥善保管</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711093">
                <a:tc>
                  <a:txBody>
                    <a:bodyPr/>
                    <a:lstStyle/>
                    <a:p>
                      <a:r>
                        <a:rPr lang="en-US" altLang="zh-CN" b="0" dirty="0" smtClean="0">
                          <a:solidFill>
                            <a:schemeClr val="bg1"/>
                          </a:solidFill>
                          <a:latin typeface="微软雅黑" panose="020B0503020204020204" pitchFamily="34" charset="-122"/>
                          <a:ea typeface="微软雅黑" panose="020B0503020204020204" pitchFamily="34" charset="-122"/>
                        </a:rPr>
                        <a:t>3</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管好两头时段</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两头时段需重点管理好人员，班组长需以身作则，针对问题建立对策，形成制度。</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711093">
                <a:tc>
                  <a:txBody>
                    <a:bodyPr/>
                    <a:lstStyle/>
                    <a:p>
                      <a:r>
                        <a:rPr lang="en-US" altLang="zh-CN" b="0" dirty="0" smtClean="0">
                          <a:solidFill>
                            <a:schemeClr val="bg1">
                              <a:lumMod val="85000"/>
                            </a:schemeClr>
                          </a:solidFill>
                          <a:latin typeface="微软雅黑" panose="020B0503020204020204" pitchFamily="34" charset="-122"/>
                          <a:ea typeface="微软雅黑" panose="020B0503020204020204" pitchFamily="34" charset="-122"/>
                        </a:rPr>
                        <a:t>4</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重点关注新手</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用标志或工衣识别新手，巡查注意观察，指导专职指导的人。</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711093">
                <a:tc>
                  <a:txBody>
                    <a:bodyPr/>
                    <a:lstStyle/>
                    <a:p>
                      <a:r>
                        <a:rPr lang="en-US" altLang="zh-CN" b="0" dirty="0" smtClean="0">
                          <a:solidFill>
                            <a:schemeClr val="bg1"/>
                          </a:solidFill>
                          <a:latin typeface="微软雅黑" panose="020B0503020204020204" pitchFamily="34" charset="-122"/>
                          <a:ea typeface="微软雅黑" panose="020B0503020204020204" pitchFamily="34" charset="-122"/>
                        </a:rPr>
                        <a:t>5</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控制特殊工序</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由资格认证的人员执行，实时监控的办法，随时检查，确保工序条件及操作符合要求。</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711093">
                <a:tc>
                  <a:txBody>
                    <a:bodyPr/>
                    <a:lstStyle/>
                    <a:p>
                      <a:r>
                        <a:rPr lang="en-US" altLang="zh-CN" b="0" dirty="0" smtClean="0">
                          <a:solidFill>
                            <a:schemeClr val="bg1">
                              <a:lumMod val="85000"/>
                            </a:schemeClr>
                          </a:solidFill>
                          <a:latin typeface="微软雅黑" panose="020B0503020204020204" pitchFamily="34" charset="-122"/>
                          <a:ea typeface="微软雅黑" panose="020B0503020204020204" pitchFamily="34" charset="-122"/>
                        </a:rPr>
                        <a:t>6</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不良品的管理</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lumMod val="85000"/>
                            </a:schemeClr>
                          </a:solidFill>
                          <a:latin typeface="微软雅黑" panose="020B0503020204020204" pitchFamily="34" charset="-122"/>
                          <a:ea typeface="微软雅黑" panose="020B0503020204020204" pitchFamily="34" charset="-122"/>
                        </a:rPr>
                        <a:t>隔离、标示、处理，立即追查原因，采取措施，再进行预防。</a:t>
                      </a:r>
                      <a:endParaRPr lang="zh-CN" altLang="en-US" b="0" dirty="0">
                        <a:solidFill>
                          <a:schemeClr val="bg1">
                            <a:lumMod val="85000"/>
                          </a:schemeClr>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610797">
                <a:tc>
                  <a:txBody>
                    <a:bodyPr/>
                    <a:lstStyle/>
                    <a:p>
                      <a:r>
                        <a:rPr lang="en-US" altLang="zh-CN" b="0" dirty="0" smtClean="0">
                          <a:solidFill>
                            <a:schemeClr val="bg1"/>
                          </a:solidFill>
                          <a:latin typeface="微软雅黑" panose="020B0503020204020204" pitchFamily="34" charset="-122"/>
                          <a:ea typeface="微软雅黑" panose="020B0503020204020204" pitchFamily="34" charset="-122"/>
                        </a:rPr>
                        <a:t>7</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工程变更管理</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记录变更产品编号，内容，准备传达变更信息，确认实施的产品。</a:t>
                      </a:r>
                      <a:endParaRPr lang="zh-CN" altLang="en-US" b="0" dirty="0">
                        <a:solidFill>
                          <a:schemeClr val="bg1"/>
                        </a:solidFill>
                        <a:latin typeface="微软雅黑" panose="020B0503020204020204" pitchFamily="34" charset="-122"/>
                        <a:ea typeface="微软雅黑" panose="020B0503020204020204" pitchFamily="34" charset="-122"/>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47669933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15" y="293600"/>
            <a:ext cx="12191999"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9120000" y="481806"/>
            <a:ext cx="3071999"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班后</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07</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4191563784"/>
              </p:ext>
            </p:extLst>
          </p:nvPr>
        </p:nvGraphicFramePr>
        <p:xfrm>
          <a:off x="4100434" y="1886303"/>
          <a:ext cx="6605614" cy="4454535"/>
        </p:xfrm>
        <a:graphic>
          <a:graphicData uri="http://schemas.openxmlformats.org/drawingml/2006/table">
            <a:tbl>
              <a:tblPr firstRow="1" bandRow="1">
                <a:tableStyleId>{5C22544A-7EE6-4342-B048-85BDC9FD1C3A}</a:tableStyleId>
              </a:tblPr>
              <a:tblGrid>
                <a:gridCol w="1334415"/>
                <a:gridCol w="5271199"/>
              </a:tblGrid>
              <a:tr h="890907">
                <a:tc gridSpan="2">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确认明天的工作及原材料，工具等的准备状况；</a:t>
                      </a:r>
                      <a:endParaRPr lang="en-US" altLang="zh-CN" b="0" dirty="0" smtClean="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zh-CN" alt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9090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bg1"/>
                          </a:solidFill>
                          <a:latin typeface="微软雅黑" panose="020B0503020204020204" pitchFamily="34" charset="-122"/>
                          <a:ea typeface="微软雅黑" panose="020B0503020204020204" pitchFamily="34" charset="-122"/>
                        </a:rPr>
                        <a:t>分析今天生产实绩，找到改善点及改善方法。</a:t>
                      </a:r>
                    </a:p>
                    <a:p>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zh-CN" alt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90907">
                <a:tc gridSpan="2">
                  <a:txBody>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交接班注意事项：</a:t>
                      </a:r>
                      <a:endParaRPr lang="zh-CN" altLang="en-US" sz="2800" b="1"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zh-CN" alt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90907">
                <a:tc>
                  <a:txBody>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三不交</a:t>
                      </a:r>
                      <a:endParaRPr lang="zh-CN" altLang="en-US" sz="2400" b="1"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接班者未到不交班；接班者没有签字不交班；事故没有处理完不交班</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890907">
                <a:tc>
                  <a:txBody>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三不接</a:t>
                      </a:r>
                      <a:endParaRPr lang="zh-CN" altLang="en-US" sz="2400" b="1"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r>
                        <a:rPr lang="zh-CN" altLang="en-US" b="0" dirty="0" smtClean="0">
                          <a:solidFill>
                            <a:schemeClr val="bg1"/>
                          </a:solidFill>
                          <a:latin typeface="微软雅黑" panose="020B0503020204020204" pitchFamily="34" charset="-122"/>
                          <a:ea typeface="微软雅黑" panose="020B0503020204020204" pitchFamily="34" charset="-122"/>
                        </a:rPr>
                        <a:t>岗位检验不合格不接班；事故没处理完不接班；交班者不在岗位不接班</a:t>
                      </a:r>
                      <a:endParaRPr lang="zh-CN" altLang="en-US" b="0" dirty="0">
                        <a:solidFill>
                          <a:schemeClr val="bg1"/>
                        </a:solidFill>
                        <a:latin typeface="微软雅黑" panose="020B0503020204020204" pitchFamily="34" charset="-122"/>
                        <a:ea typeface="微软雅黑" panose="020B0503020204020204" pitchFamily="34" charset="-122"/>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6530627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937847" cy="685800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937847" y="0"/>
            <a:ext cx="937847"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1875693" y="0"/>
            <a:ext cx="937847"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813539" y="0"/>
            <a:ext cx="937847"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3751385" y="0"/>
            <a:ext cx="937847" cy="6858000"/>
          </a:xfrm>
          <a:prstGeom prst="rect">
            <a:avLst/>
          </a:prstGeom>
          <a:solidFill>
            <a:srgbClr val="BFC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4689231" y="0"/>
            <a:ext cx="937847" cy="6858000"/>
          </a:xfrm>
          <a:prstGeom prst="rect">
            <a:avLst/>
          </a:prstGeom>
          <a:solidFill>
            <a:srgbClr val="FFD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5627078" y="0"/>
            <a:ext cx="937847" cy="6858000"/>
          </a:xfrm>
          <a:prstGeom prst="rect">
            <a:avLst/>
          </a:prstGeom>
          <a:solidFill>
            <a:srgbClr val="FFB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6564923" y="0"/>
            <a:ext cx="937847" cy="6858000"/>
          </a:xfrm>
          <a:prstGeom prst="rect">
            <a:avLst/>
          </a:prstGeom>
          <a:solidFill>
            <a:srgbClr val="FC7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7502770" y="0"/>
            <a:ext cx="937847" cy="6858000"/>
          </a:xfrm>
          <a:prstGeom prst="rect">
            <a:avLst/>
          </a:prstGeom>
          <a:solidFill>
            <a:srgbClr val="FF2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8440616" y="0"/>
            <a:ext cx="937847" cy="6858000"/>
          </a:xfrm>
          <a:prstGeom prst="rect">
            <a:avLst/>
          </a:prstGeom>
          <a:solidFill>
            <a:srgbClr val="FF1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9378462" y="0"/>
            <a:ext cx="937847" cy="6858000"/>
          </a:xfrm>
          <a:prstGeom prst="rect">
            <a:avLst/>
          </a:prstGeom>
          <a:solidFill>
            <a:srgbClr val="B63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10316308" y="0"/>
            <a:ext cx="937847" cy="6858000"/>
          </a:xfrm>
          <a:prstGeom prst="rect">
            <a:avLst/>
          </a:prstGeom>
          <a:solidFill>
            <a:srgbClr val="851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11254154" y="0"/>
            <a:ext cx="937847" cy="6858000"/>
          </a:xfrm>
          <a:prstGeom prst="rect">
            <a:avLst/>
          </a:prstGeom>
          <a:solidFill>
            <a:srgbClr val="737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875691" y="1525438"/>
            <a:ext cx="10316309" cy="4914708"/>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文本框 19"/>
          <p:cNvSpPr txBox="1"/>
          <p:nvPr/>
        </p:nvSpPr>
        <p:spPr>
          <a:xfrm>
            <a:off x="2695561" y="2057624"/>
            <a:ext cx="1702710" cy="707886"/>
          </a:xfrm>
          <a:prstGeom prst="rect">
            <a:avLst/>
          </a:prstGeom>
          <a:noFill/>
        </p:spPr>
        <p:txBody>
          <a:bodyPr wrap="none" rtlCol="0">
            <a:spAutoFit/>
          </a:bodyPr>
          <a:lstStyle/>
          <a:p>
            <a:r>
              <a:rPr lang="en-US" altLang="zh-CN" sz="4000" dirty="0" smtClean="0">
                <a:solidFill>
                  <a:prstClr val="white"/>
                </a:solidFill>
                <a:latin typeface="方正字迹-张颢硬笔楷书" panose="02010600010101010101" pitchFamily="2" charset="-122"/>
                <a:ea typeface="方正字迹-张颢硬笔楷书" panose="02010600010101010101" pitchFamily="2" charset="-122"/>
              </a:rPr>
              <a:t>THE END</a:t>
            </a:r>
            <a:endParaRPr lang="zh-CN" altLang="en-US" sz="4000" dirty="0">
              <a:solidFill>
                <a:prstClr val="white"/>
              </a:solidFill>
              <a:latin typeface="方正字迹-张颢硬笔楷书" panose="02010600010101010101" pitchFamily="2" charset="-122"/>
              <a:ea typeface="方正字迹-张颢硬笔楷书" panose="02010600010101010101" pitchFamily="2" charset="-122"/>
            </a:endParaRPr>
          </a:p>
        </p:txBody>
      </p:sp>
      <p:sp>
        <p:nvSpPr>
          <p:cNvPr id="2" name="文本框 1"/>
          <p:cNvSpPr txBox="1"/>
          <p:nvPr/>
        </p:nvSpPr>
        <p:spPr>
          <a:xfrm>
            <a:off x="2683936" y="3569748"/>
            <a:ext cx="8699818" cy="2646878"/>
          </a:xfrm>
          <a:prstGeom prst="rect">
            <a:avLst/>
          </a:prstGeom>
          <a:noFill/>
        </p:spPr>
        <p:txBody>
          <a:bodyPr wrap="none" rtlCol="0">
            <a:spAutoFit/>
          </a:bodyPr>
          <a:lstStyle/>
          <a:p>
            <a:r>
              <a:rPr lang="zh-CN" altLang="en-US" sz="16600" dirty="0" smtClean="0">
                <a:solidFill>
                  <a:prstClr val="black">
                    <a:lumMod val="65000"/>
                    <a:lumOff val="35000"/>
                  </a:prstClr>
                </a:solidFill>
                <a:latin typeface="康煕字典體(Demo)" pitchFamily="2" charset="-120"/>
                <a:ea typeface="康煕字典體(Demo)" pitchFamily="2" charset="-120"/>
              </a:rPr>
              <a:t>第一模块</a:t>
            </a:r>
            <a:endParaRPr lang="zh-CN" altLang="en-US" sz="16600" dirty="0">
              <a:solidFill>
                <a:prstClr val="black">
                  <a:lumMod val="65000"/>
                  <a:lumOff val="35000"/>
                </a:prstClr>
              </a:solidFill>
              <a:latin typeface="康煕字典體(Demo)" pitchFamily="2" charset="-120"/>
              <a:ea typeface="康煕字典體(Demo)" pitchFamily="2" charset="-120"/>
            </a:endParaRPr>
          </a:p>
        </p:txBody>
      </p:sp>
      <p:sp>
        <p:nvSpPr>
          <p:cNvPr id="3" name="椭圆 2"/>
          <p:cNvSpPr/>
          <p:nvPr/>
        </p:nvSpPr>
        <p:spPr>
          <a:xfrm>
            <a:off x="10637949" y="2073271"/>
            <a:ext cx="551405" cy="55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prstClr val="white"/>
                </a:solidFill>
                <a:latin typeface="Microsoft JhengHei" panose="020B0604030504040204" pitchFamily="34" charset="-120"/>
                <a:ea typeface="Microsoft JhengHei" panose="020B0604030504040204" pitchFamily="34" charset="-120"/>
              </a:rPr>
              <a:t>一</a:t>
            </a:r>
            <a:endParaRPr lang="zh-CN" altLang="en-US" sz="2000" dirty="0">
              <a:solidFill>
                <a:prstClr val="white"/>
              </a:solidFill>
              <a:latin typeface="Microsoft JhengHei" panose="020B0604030504040204" pitchFamily="34" charset="-120"/>
              <a:ea typeface="Microsoft JhengHei" panose="020B0604030504040204" pitchFamily="34" charset="-120"/>
            </a:endParaRPr>
          </a:p>
        </p:txBody>
      </p:sp>
      <p:sp>
        <p:nvSpPr>
          <p:cNvPr id="18" name="文本框 17"/>
          <p:cNvSpPr txBox="1"/>
          <p:nvPr/>
        </p:nvSpPr>
        <p:spPr>
          <a:xfrm>
            <a:off x="2719300" y="2701481"/>
            <a:ext cx="2725426" cy="1015663"/>
          </a:xfrm>
          <a:prstGeom prst="rect">
            <a:avLst/>
          </a:prstGeom>
          <a:noFill/>
        </p:spPr>
        <p:txBody>
          <a:bodyPr wrap="none" rtlCol="0">
            <a:spAutoFit/>
          </a:bodyPr>
          <a:lstStyle/>
          <a:p>
            <a:r>
              <a:rPr lang="en-US" altLang="zh-CN" sz="6000" dirty="0" smtClean="0">
                <a:solidFill>
                  <a:prstClr val="white"/>
                </a:solidFill>
                <a:latin typeface="时尚中黑简体" panose="01010104010101010101" pitchFamily="2" charset="-122"/>
                <a:ea typeface="时尚中黑简体" panose="01010104010101010101" pitchFamily="2" charset="-122"/>
              </a:rPr>
              <a:t>Thanks</a:t>
            </a:r>
            <a:endParaRPr lang="zh-CN" altLang="en-US" sz="6000" dirty="0">
              <a:solidFill>
                <a:prstClr val="white"/>
              </a:solidFill>
              <a:latin typeface="时尚中黑简体" panose="01010104010101010101" pitchFamily="2" charset="-122"/>
              <a:ea typeface="时尚中黑简体" panose="01010104010101010101" pitchFamily="2" charset="-122"/>
            </a:endParaRPr>
          </a:p>
        </p:txBody>
      </p:sp>
    </p:spTree>
    <p:extLst>
      <p:ext uri="{BB962C8B-B14F-4D97-AF65-F5344CB8AC3E}">
        <p14:creationId xmlns:p14="http://schemas.microsoft.com/office/powerpoint/2010/main" val="355870011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9680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194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76841"/>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定义</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消除</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一切无效劳动和浪费，它把目标确定在尽善尽美上</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不断</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地降低成本、提高质量、增强生产灵活性、实现无废品和零库存等</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手段</a:t>
            </a:r>
            <a:endPar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益生产把责任下放到组织结构的各个层次，采用小组工作法，充分调动全体职工的积极性和聪明才智，把缺陷和浪费及时地消灭在每一个岗位。 </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2402" y="1447410"/>
            <a:ext cx="4546849" cy="3007364"/>
          </a:xfrm>
          <a:prstGeom prst="rect">
            <a:avLst/>
          </a:prstGeom>
          <a:effectLst>
            <a:softEdge rad="635000"/>
          </a:effectLst>
        </p:spPr>
      </p:pic>
      <p:sp>
        <p:nvSpPr>
          <p:cNvPr id="26" name="文本框 25"/>
          <p:cNvSpPr txBox="1"/>
          <p:nvPr/>
        </p:nvSpPr>
        <p:spPr>
          <a:xfrm>
            <a:off x="8666819" y="208110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及时制造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67706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消灭故障</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316819"/>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消除浪费</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967388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2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76841"/>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历史</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02</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200329"/>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精益生产方式源于丰田生产方式，是由美国麻省理工学院组织世界上</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17</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个国家的专家、学者，花费</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5</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年时间，耗资</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500</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万美元，以汽车工业这一开创大批量生产方式和精益生产方式</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JIT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的典型工业为例，经理论化后总结出来的。 </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6886" y="1439960"/>
            <a:ext cx="4537881" cy="3022265"/>
          </a:xfrm>
          <a:prstGeom prst="rect">
            <a:avLst/>
          </a:prstGeom>
          <a:effectLst>
            <a:softEdge rad="635000"/>
          </a:effectLst>
        </p:spPr>
      </p:pic>
      <p:sp>
        <p:nvSpPr>
          <p:cNvPr id="26" name="文本框 25"/>
          <p:cNvSpPr txBox="1"/>
          <p:nvPr/>
        </p:nvSpPr>
        <p:spPr>
          <a:xfrm>
            <a:off x="8666819" y="208110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丰田生产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67706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批量生产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316819"/>
            <a:ext cx="2031325" cy="646331"/>
          </a:xfrm>
          <a:prstGeom prst="rect">
            <a:avLst/>
          </a:prstGeom>
          <a:noFill/>
        </p:spPr>
        <p:txBody>
          <a:bodyPr wrap="square" rtlCol="0">
            <a:spAutoFit/>
          </a:bodyPr>
          <a:lstStyle/>
          <a:p>
            <a:pPr algn="dist"/>
            <a:r>
              <a:rPr lang="en-US" altLang="zh-CN" sz="3600" b="1" dirty="0" smtClean="0">
                <a:solidFill>
                  <a:schemeClr val="bg1"/>
                </a:solidFill>
                <a:latin typeface="微软雅黑" panose="020B0503020204020204" pitchFamily="34" charset="-122"/>
                <a:ea typeface="微软雅黑" panose="020B0503020204020204" pitchFamily="34" charset="-122"/>
              </a:rPr>
              <a:t>JIT</a:t>
            </a:r>
            <a:r>
              <a:rPr lang="zh-CN" altLang="en-US" sz="3600" b="1" dirty="0" smtClean="0">
                <a:solidFill>
                  <a:schemeClr val="bg1"/>
                </a:solidFill>
                <a:latin typeface="微软雅黑" panose="020B0503020204020204" pitchFamily="34" charset="-122"/>
                <a:ea typeface="微软雅黑" panose="020B0503020204020204" pitchFamily="34" charset="-122"/>
              </a:rPr>
              <a:t>生产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671195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009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精益生产的八大理念</a:t>
            </a:r>
          </a:p>
        </p:txBody>
      </p:sp>
      <p:sp>
        <p:nvSpPr>
          <p:cNvPr id="11" name="文本框 10"/>
          <p:cNvSpPr txBox="1"/>
          <p:nvPr/>
        </p:nvSpPr>
        <p:spPr>
          <a:xfrm>
            <a:off x="6241265" y="76841"/>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923330"/>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核心</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03</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消除</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一切无效劳动和浪费，它把目标确定在尽善尽美上</a:t>
            </a: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不断</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地降低成本、提高质量、增强生产灵活性、实现无废品和零库存等</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手段</a:t>
            </a:r>
            <a:endPar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益生产把责任下放到组织结构的各个层次，采用小组工作法，充分调动全体职工的积极性和聪明才智，把缺陷和浪费及时地消灭在每一个岗位。 </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2402" y="1439960"/>
            <a:ext cx="4546849" cy="3022265"/>
          </a:xfrm>
          <a:prstGeom prst="rect">
            <a:avLst/>
          </a:prstGeom>
          <a:effectLst>
            <a:softEdge rad="635000"/>
          </a:effectLst>
        </p:spPr>
      </p:pic>
      <p:sp>
        <p:nvSpPr>
          <p:cNvPr id="25" name="文本框 24"/>
          <p:cNvSpPr txBox="1"/>
          <p:nvPr/>
        </p:nvSpPr>
        <p:spPr>
          <a:xfrm>
            <a:off x="8666819" y="1452660"/>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消除浪费</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666819" y="208110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降低成本</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67706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提高质量</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316819"/>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责任下放</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933411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利润</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源泉</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754326"/>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精益生产关注通过不断地降低成本来提高利润。它的观点是利润的源泉在于制造过程和方法。因制造过程和方法的不同，产生的成本会大不相同。售价</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成本</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利润的“成本主义”思想已不能立足于竞争激烈的当今市场，应树立利润</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售价</a:t>
            </a:r>
            <a:r>
              <a:rPr lang="en-US"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成本的“售价主义”观念，通过不断的现场以及业务改善，降低产品成本，确保企业利润。</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6531" y="1224865"/>
            <a:ext cx="3346940" cy="3346940"/>
          </a:xfrm>
          <a:prstGeom prst="rect">
            <a:avLst/>
          </a:prstGeom>
          <a:effectLst>
            <a:softEdge rad="635000"/>
          </a:effectLst>
        </p:spPr>
      </p:pic>
      <p:sp>
        <p:nvSpPr>
          <p:cNvPr id="26" name="文本框 25"/>
          <p:cNvSpPr txBox="1"/>
          <p:nvPr/>
        </p:nvSpPr>
        <p:spPr>
          <a:xfrm>
            <a:off x="8666819" y="2081108"/>
            <a:ext cx="2031325"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降低成本</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677066"/>
            <a:ext cx="203132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业务改善</a:t>
            </a:r>
          </a:p>
        </p:txBody>
      </p:sp>
      <p:sp>
        <p:nvSpPr>
          <p:cNvPr id="28" name="文本框 27"/>
          <p:cNvSpPr txBox="1"/>
          <p:nvPr/>
        </p:nvSpPr>
        <p:spPr>
          <a:xfrm>
            <a:off x="8666819" y="3316819"/>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售价主义</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367815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10228"/>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利润</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源泉</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10600030101010101" charset="-122"/>
                <a:ea typeface="张海山锐线体简" panose="02010600030101010101" charset="-122"/>
              </a:rPr>
              <a:t>01</a:t>
            </a:r>
            <a:endParaRPr lang="zh-CN" altLang="en-US" sz="6600" dirty="0">
              <a:solidFill>
                <a:schemeClr val="bg1"/>
              </a:solidFill>
              <a:latin typeface="张海山锐线体简" panose="02010600030101010101" charset="-122"/>
              <a:ea typeface="张海山锐线体简" panose="02010600030101010101"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4368608"/>
            <a:ext cx="6523114" cy="1200329"/>
          </a:xfrm>
          <a:prstGeom prst="rect">
            <a:avLst/>
          </a:prstGeom>
        </p:spPr>
        <p:txBody>
          <a:bodyPr wrap="square">
            <a:spAutoFit/>
          </a:bodyPr>
          <a:lstStyle/>
          <a:p>
            <a:pPr algn="just"/>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另外，精益生产方式的“利润源泉”理念也反映在评价尺度的使用方面。精益生产方式主张一切以“经济性”作为判断基准。强调高效率并不完全等于低成本，提高效率的目的是为了降低成本，不能造成将提高效率作为追求目标的错误导向。</a:t>
            </a:r>
          </a:p>
        </p:txBody>
      </p:sp>
      <p:sp>
        <p:nvSpPr>
          <p:cNvPr id="21" name="对角圆角矩形 20"/>
          <p:cNvSpPr/>
          <p:nvPr/>
        </p:nvSpPr>
        <p:spPr>
          <a:xfrm>
            <a:off x="4259134" y="1571172"/>
            <a:ext cx="3722500" cy="25705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6531" y="1224865"/>
            <a:ext cx="3346940" cy="3346940"/>
          </a:xfrm>
          <a:prstGeom prst="rect">
            <a:avLst/>
          </a:prstGeom>
          <a:effectLst>
            <a:softEdge rad="635000"/>
          </a:effectLst>
        </p:spPr>
      </p:pic>
      <p:sp>
        <p:nvSpPr>
          <p:cNvPr id="26" name="文本框 25"/>
          <p:cNvSpPr txBox="1"/>
          <p:nvPr/>
        </p:nvSpPr>
        <p:spPr>
          <a:xfrm>
            <a:off x="8666818" y="2081108"/>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经济性</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66819" y="2677066"/>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提高效率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666819" y="3316819"/>
            <a:ext cx="203132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降低成本</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762883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52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8042927" y="5348865"/>
            <a:ext cx="1160145"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41428" y="5737588"/>
            <a:ext cx="2752072" cy="12065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698144" y="4178176"/>
            <a:ext cx="1493856" cy="224671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040001"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0001" y="0"/>
            <a:ext cx="3072000" cy="5537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20000" y="0"/>
            <a:ext cx="3072000" cy="553792"/>
          </a:xfrm>
          <a:prstGeom prst="rect">
            <a:avLst/>
          </a:prstGeom>
          <a:solidFill>
            <a:srgbClr val="3E4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041650" y="479425"/>
            <a:ext cx="3040001" cy="713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3506" y="59090"/>
            <a:ext cx="2492990" cy="400110"/>
          </a:xfrm>
          <a:prstGeom prst="rect">
            <a:avLst/>
          </a:prstGeom>
          <a:noFill/>
        </p:spPr>
        <p:txBody>
          <a:bodyPr wrap="non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精益生产的前世今生</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281505" y="59090"/>
            <a:ext cx="2492990"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t>精益生产的八大理念</a:t>
            </a:r>
          </a:p>
        </p:txBody>
      </p:sp>
      <p:sp>
        <p:nvSpPr>
          <p:cNvPr id="11" name="文本框 10"/>
          <p:cNvSpPr txBox="1"/>
          <p:nvPr/>
        </p:nvSpPr>
        <p:spPr>
          <a:xfrm>
            <a:off x="6241265" y="59090"/>
            <a:ext cx="274947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卓越班组长的角色认知</a:t>
            </a:r>
          </a:p>
        </p:txBody>
      </p:sp>
      <p:sp>
        <p:nvSpPr>
          <p:cNvPr id="12" name="文本框 11"/>
          <p:cNvSpPr txBox="1"/>
          <p:nvPr/>
        </p:nvSpPr>
        <p:spPr>
          <a:xfrm>
            <a:off x="9203073" y="59090"/>
            <a:ext cx="3005951" cy="400110"/>
          </a:xfrm>
          <a:prstGeom prst="rect">
            <a:avLst/>
          </a:prstGeom>
          <a:noFill/>
        </p:spPr>
        <p:txBody>
          <a:bodyPr wrap="none"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r>
              <a:rPr lang="zh-CN" altLang="zh-CN" dirty="0">
                <a:solidFill>
                  <a:schemeClr val="tx1">
                    <a:lumMod val="50000"/>
                    <a:lumOff val="50000"/>
                  </a:schemeClr>
                </a:solidFill>
              </a:rPr>
              <a:t>班组长的管理原则及要点</a:t>
            </a:r>
          </a:p>
        </p:txBody>
      </p:sp>
      <p:sp>
        <p:nvSpPr>
          <p:cNvPr id="13" name="矩形 12"/>
          <p:cNvSpPr/>
          <p:nvPr/>
        </p:nvSpPr>
        <p:spPr>
          <a:xfrm>
            <a:off x="0" y="1113972"/>
            <a:ext cx="1553029" cy="1436914"/>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83265" y="1707919"/>
            <a:ext cx="1231148" cy="1139099"/>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5930" y="2213320"/>
            <a:ext cx="2068038" cy="1964856"/>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5778" y="567872"/>
            <a:ext cx="2153847" cy="1992811"/>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60801" y="3421198"/>
            <a:ext cx="1569660" cy="1754326"/>
          </a:xfrm>
          <a:prstGeom prst="rect">
            <a:avLst/>
          </a:prstGeom>
          <a:noFill/>
        </p:spPr>
        <p:txBody>
          <a:bodyPr wrap="none" rtlCol="0">
            <a:spAutoFit/>
          </a:bodyPr>
          <a:lstStyle/>
          <a:p>
            <a:r>
              <a:rPr lang="zh-CN" altLang="en-US" sz="5400" dirty="0" smtClean="0">
                <a:solidFill>
                  <a:schemeClr val="bg1"/>
                </a:solidFill>
                <a:latin typeface="叶根友特楷简体" panose="02010601030101010101" pitchFamily="2" charset="-122"/>
                <a:ea typeface="叶根友特楷简体" panose="02010601030101010101" pitchFamily="2" charset="-122"/>
              </a:rPr>
              <a:t>利润</a:t>
            </a:r>
            <a:endParaRPr lang="en-US" altLang="zh-CN" sz="5400" dirty="0" smtClean="0">
              <a:solidFill>
                <a:schemeClr val="bg1"/>
              </a:solidFill>
              <a:latin typeface="叶根友特楷简体" panose="02010601030101010101" pitchFamily="2" charset="-122"/>
              <a:ea typeface="叶根友特楷简体" panose="02010601030101010101" pitchFamily="2" charset="-122"/>
            </a:endParaRPr>
          </a:p>
          <a:p>
            <a:r>
              <a:rPr lang="zh-CN" altLang="en-US" sz="5400" dirty="0" smtClean="0">
                <a:solidFill>
                  <a:schemeClr val="bg1"/>
                </a:solidFill>
                <a:latin typeface="叶根友特楷简体" panose="02010601030101010101" pitchFamily="2" charset="-122"/>
                <a:ea typeface="叶根友特楷简体" panose="02010601030101010101" pitchFamily="2" charset="-122"/>
              </a:rPr>
              <a:t>源泉</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18" name="文本框 17"/>
          <p:cNvSpPr txBox="1"/>
          <p:nvPr/>
        </p:nvSpPr>
        <p:spPr>
          <a:xfrm>
            <a:off x="875051" y="3286080"/>
            <a:ext cx="1085554" cy="1107996"/>
          </a:xfrm>
          <a:prstGeom prst="rect">
            <a:avLst/>
          </a:prstGeom>
          <a:noFill/>
        </p:spPr>
        <p:txBody>
          <a:bodyPr wrap="none" rtlCol="0">
            <a:spAutoFit/>
          </a:bodyPr>
          <a:lstStyle/>
          <a:p>
            <a:r>
              <a:rPr lang="en-US" altLang="zh-CN" sz="6600" dirty="0" smtClean="0">
                <a:solidFill>
                  <a:schemeClr val="bg1"/>
                </a:solidFill>
                <a:latin typeface="张海山锐线体简" panose="02000000000000000000" pitchFamily="2" charset="-122"/>
                <a:ea typeface="张海山锐线体简" panose="02000000000000000000" pitchFamily="2" charset="-122"/>
              </a:rPr>
              <a:t>01</a:t>
            </a:r>
            <a:endParaRPr lang="zh-CN" altLang="en-US" sz="6600" dirty="0">
              <a:solidFill>
                <a:schemeClr val="bg1"/>
              </a:solidFill>
              <a:latin typeface="张海山锐线体简" panose="02000000000000000000" pitchFamily="2" charset="-122"/>
              <a:ea typeface="张海山锐线体简" panose="02000000000000000000" pitchFamily="2" charset="-122"/>
            </a:endParaRPr>
          </a:p>
        </p:txBody>
      </p:sp>
      <p:sp>
        <p:nvSpPr>
          <p:cNvPr id="19" name="等腰三角形 18"/>
          <p:cNvSpPr/>
          <p:nvPr/>
        </p:nvSpPr>
        <p:spPr>
          <a:xfrm rot="5400000">
            <a:off x="470463" y="3744705"/>
            <a:ext cx="320525" cy="276315"/>
          </a:xfrm>
          <a:prstGeom prst="triangl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75030" y="2204959"/>
            <a:ext cx="6523114" cy="2862322"/>
          </a:xfrm>
          <a:prstGeom prst="rect">
            <a:avLst/>
          </a:prstGeom>
        </p:spPr>
        <p:txBody>
          <a:bodyPr wrap="square">
            <a:spAutoFit/>
          </a:bodyPr>
          <a:lstStyle/>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就</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设备“稼动率”而言，按传统的“稼动率”定义大都是以该设备一天的实际生产产量，除以该设备一天的最大生产能量所得的百分比，来表示设备运用效率的成果</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。其</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结果，导致了不顾需求的增产现象</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pPr algn="just"/>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         然而</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，在精益生产方式中，“稼动率”是指设备在所能提供的时间内为了创造</a:t>
            </a:r>
            <a:r>
              <a:rPr lang="zh-CN" altLang="en-US"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价值而占用</a:t>
            </a: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的时间所占的比重。因此，即使设备一直在运转，但如果运转的结果不能创造价值（比如：生产的产品没卖出去），那么，其“稼动率”仍然为零。这种用实效来评价设备“稼动率”的方法，有助于引导大家去思考企业“利润源泉”的真正含义。</a:t>
            </a:r>
          </a:p>
        </p:txBody>
      </p:sp>
      <p:sp>
        <p:nvSpPr>
          <p:cNvPr id="7" name="文本框 6"/>
          <p:cNvSpPr txBox="1"/>
          <p:nvPr/>
        </p:nvSpPr>
        <p:spPr>
          <a:xfrm>
            <a:off x="4169892" y="1485084"/>
            <a:ext cx="3805850" cy="830997"/>
          </a:xfrm>
          <a:prstGeom prst="rect">
            <a:avLst/>
          </a:prstGeom>
          <a:noFill/>
        </p:spPr>
        <p:txBody>
          <a:bodyPr wrap="none" rtlCol="0">
            <a:spAutoFit/>
          </a:bodyPr>
          <a:lstStyle/>
          <a:p>
            <a:r>
              <a:rPr lang="en-US" altLang="zh-CN" sz="4800" dirty="0" smtClean="0">
                <a:solidFill>
                  <a:schemeClr val="bg1"/>
                </a:solidFill>
                <a:latin typeface="微软雅黑" panose="020B0503020204020204" pitchFamily="34" charset="-122"/>
                <a:ea typeface="微软雅黑" panose="020B0503020204020204" pitchFamily="34" charset="-122"/>
              </a:rPr>
              <a:t>For example</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250502" y="5036755"/>
            <a:ext cx="6568225" cy="1067531"/>
          </a:xfrm>
          <a:prstGeom prst="rect">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169892" y="5347548"/>
            <a:ext cx="3632726" cy="523220"/>
          </a:xfrm>
          <a:prstGeom prst="rect">
            <a:avLst/>
          </a:prstGeom>
          <a:noFill/>
        </p:spPr>
        <p:txBody>
          <a:bodyPr wrap="none" rtlCol="0">
            <a:spAutoFit/>
          </a:bodyPr>
          <a:lstStyle/>
          <a:p>
            <a:r>
              <a:rPr lang="zh-CN" altLang="en-US" sz="2800" dirty="0" smtClean="0">
                <a:solidFill>
                  <a:schemeClr val="bg1"/>
                </a:solidFill>
                <a:latin typeface="叶根友特楷简体" panose="02010601030101010101" pitchFamily="2" charset="-122"/>
                <a:ea typeface="叶根友特楷简体" panose="02010601030101010101" pitchFamily="2" charset="-122"/>
              </a:rPr>
              <a:t>精益生产下的稼动率</a:t>
            </a:r>
            <a:r>
              <a:rPr lang="en-US" altLang="zh-CN" sz="2800" dirty="0" smtClean="0">
                <a:solidFill>
                  <a:schemeClr val="bg1"/>
                </a:solidFill>
                <a:latin typeface="叶根友特楷简体" panose="02010601030101010101" pitchFamily="2" charset="-122"/>
                <a:ea typeface="叶根友特楷简体" panose="02010601030101010101" pitchFamily="2" charset="-122"/>
              </a:rPr>
              <a:t>=</a:t>
            </a:r>
            <a:endParaRPr lang="zh-CN" altLang="en-US" sz="2800" dirty="0">
              <a:solidFill>
                <a:schemeClr val="bg1"/>
              </a:solidFill>
              <a:latin typeface="叶根友特楷简体" panose="02010601030101010101" pitchFamily="2" charset="-122"/>
              <a:ea typeface="叶根友特楷简体" panose="02010601030101010101" pitchFamily="2" charset="-122"/>
            </a:endParaRPr>
          </a:p>
        </p:txBody>
      </p:sp>
      <p:sp>
        <p:nvSpPr>
          <p:cNvPr id="22" name="矩形 21"/>
          <p:cNvSpPr/>
          <p:nvPr/>
        </p:nvSpPr>
        <p:spPr>
          <a:xfrm>
            <a:off x="7665083" y="5066164"/>
            <a:ext cx="3057247" cy="523220"/>
          </a:xfrm>
          <a:prstGeom prst="rect">
            <a:avLst/>
          </a:prstGeom>
          <a:noFill/>
        </p:spPr>
        <p:txBody>
          <a:bodyPr wrap="none" rtlCol="0">
            <a:spAutoFit/>
          </a:bodyPr>
          <a:lstStyle/>
          <a:p>
            <a:r>
              <a:rPr lang="zh-CN" altLang="en-US" sz="2800" dirty="0">
                <a:solidFill>
                  <a:schemeClr val="bg1"/>
                </a:solidFill>
                <a:latin typeface="叶根友特楷简体" panose="02010601030101010101" pitchFamily="2" charset="-122"/>
                <a:ea typeface="叶根友特楷简体" panose="02010601030101010101" pitchFamily="2" charset="-122"/>
              </a:rPr>
              <a:t>创造</a:t>
            </a:r>
            <a:r>
              <a:rPr lang="zh-CN" altLang="en-US" sz="2800" dirty="0" smtClean="0">
                <a:solidFill>
                  <a:schemeClr val="bg1"/>
                </a:solidFill>
                <a:latin typeface="叶根友特楷简体" panose="02010601030101010101" pitchFamily="2" charset="-122"/>
                <a:ea typeface="叶根友特楷简体" panose="02010601030101010101" pitchFamily="2" charset="-122"/>
              </a:rPr>
              <a:t>价值占用</a:t>
            </a:r>
            <a:r>
              <a:rPr lang="zh-CN" altLang="en-US" sz="2800" dirty="0">
                <a:solidFill>
                  <a:schemeClr val="bg1"/>
                </a:solidFill>
                <a:latin typeface="叶根友特楷简体" panose="02010601030101010101" pitchFamily="2" charset="-122"/>
                <a:ea typeface="叶根友特楷简体" panose="02010601030101010101" pitchFamily="2" charset="-122"/>
              </a:rPr>
              <a:t>时间</a:t>
            </a:r>
          </a:p>
        </p:txBody>
      </p:sp>
      <p:sp>
        <p:nvSpPr>
          <p:cNvPr id="35" name="矩形 34"/>
          <p:cNvSpPr/>
          <p:nvPr/>
        </p:nvSpPr>
        <p:spPr>
          <a:xfrm>
            <a:off x="7879386" y="5610475"/>
            <a:ext cx="2698175" cy="523220"/>
          </a:xfrm>
          <a:prstGeom prst="rect">
            <a:avLst/>
          </a:prstGeom>
          <a:noFill/>
        </p:spPr>
        <p:txBody>
          <a:bodyPr wrap="none" rtlCol="0">
            <a:spAutoFit/>
          </a:bodyPr>
          <a:lstStyle/>
          <a:p>
            <a:r>
              <a:rPr lang="zh-CN" altLang="en-US" sz="2800" dirty="0" smtClean="0">
                <a:solidFill>
                  <a:schemeClr val="bg1"/>
                </a:solidFill>
                <a:latin typeface="叶根友特楷简体" panose="02010601030101010101" pitchFamily="2" charset="-122"/>
                <a:ea typeface="叶根友特楷简体" panose="02010601030101010101" pitchFamily="2" charset="-122"/>
              </a:rPr>
              <a:t>能提供的总时间</a:t>
            </a:r>
            <a:endParaRPr lang="zh-CN" altLang="en-US" sz="2800" dirty="0">
              <a:solidFill>
                <a:schemeClr val="bg1"/>
              </a:solidFill>
              <a:latin typeface="叶根友特楷简体" panose="02010601030101010101" pitchFamily="2" charset="-122"/>
              <a:ea typeface="叶根友特楷简体" panose="02010601030101010101" pitchFamily="2" charset="-122"/>
            </a:endParaRPr>
          </a:p>
        </p:txBody>
      </p:sp>
      <p:cxnSp>
        <p:nvCxnSpPr>
          <p:cNvPr id="25" name="直接连接符 24"/>
          <p:cNvCxnSpPr/>
          <p:nvPr/>
        </p:nvCxnSpPr>
        <p:spPr>
          <a:xfrm>
            <a:off x="7802618" y="5570521"/>
            <a:ext cx="29197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215238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e5de8be59b9251cd980845562acd12ee1faffe5"/>
</p:tagLst>
</file>

<file path=ppt/theme/theme1.xml><?xml version="1.0" encoding="utf-8"?>
<a:theme xmlns:a="http://schemas.openxmlformats.org/drawingml/2006/main" name="Office 主题">
  <a:themeElements>
    <a:clrScheme name="罗兰贝格">
      <a:dk1>
        <a:sysClr val="windowText" lastClr="000000"/>
      </a:dk1>
      <a:lt1>
        <a:sysClr val="window" lastClr="FFFFFF"/>
      </a:lt1>
      <a:dk2>
        <a:srgbClr val="003D56"/>
      </a:dk2>
      <a:lt2>
        <a:srgbClr val="5C8090"/>
      </a:lt2>
      <a:accent1>
        <a:srgbClr val="7A9BB0"/>
      </a:accent1>
      <a:accent2>
        <a:srgbClr val="E6E6E7"/>
      </a:accent2>
      <a:accent3>
        <a:srgbClr val="F08300"/>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TotalTime>
  <Words>5922</Words>
  <Application>Microsoft Office PowerPoint</Application>
  <PresentationFormat>宽屏</PresentationFormat>
  <Paragraphs>469</Paragraphs>
  <Slides>37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37</vt:i4>
      </vt:variant>
    </vt:vector>
  </HeadingPairs>
  <TitlesOfParts>
    <vt:vector size="52" baseType="lpstr">
      <vt:lpstr>Calibri Light</vt:lpstr>
      <vt:lpstr>时尚中黑简体</vt:lpstr>
      <vt:lpstr>Calibri</vt:lpstr>
      <vt:lpstr>Times New Roman</vt:lpstr>
      <vt:lpstr>华康俪金黑W8(P)</vt:lpstr>
      <vt:lpstr>张海山锐线体简</vt:lpstr>
      <vt:lpstr>微软雅黑</vt:lpstr>
      <vt:lpstr>Arial</vt:lpstr>
      <vt:lpstr>Microsoft JhengHei</vt:lpstr>
      <vt:lpstr>方正字迹-张颢硬笔楷书</vt:lpstr>
      <vt:lpstr>宋体</vt:lpstr>
      <vt:lpstr>叶根友特楷简体</vt:lpstr>
      <vt:lpstr>张海山锐谐体</vt:lpstr>
      <vt:lpstr>康煕字典體(Demo)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胡占利</dc:creator>
  <cp:lastModifiedBy>Administrator</cp:lastModifiedBy>
  <cp:revision>61</cp:revision>
  <dcterms:created xsi:type="dcterms:W3CDTF">2013-06-24T08:39:01Z</dcterms:created>
  <dcterms:modified xsi:type="dcterms:W3CDTF">2015-04-24T06:19:17Z</dcterms:modified>
</cp:coreProperties>
</file>