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9" r:id="rId4"/>
    <p:sldId id="275" r:id="rId5"/>
    <p:sldId id="276" r:id="rId6"/>
    <p:sldId id="258" r:id="rId7"/>
    <p:sldId id="259" r:id="rId8"/>
    <p:sldId id="263" r:id="rId9"/>
    <p:sldId id="264" r:id="rId10"/>
    <p:sldId id="265" r:id="rId11"/>
    <p:sldId id="278" r:id="rId12"/>
    <p:sldId id="267" r:id="rId13"/>
    <p:sldId id="277" r:id="rId14"/>
    <p:sldId id="269" r:id="rId15"/>
    <p:sldId id="270" r:id="rId16"/>
    <p:sldId id="271" r:id="rId17"/>
    <p:sldId id="273" r:id="rId18"/>
    <p:sldId id="28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68" userDrawn="1">
          <p15:clr>
            <a:srgbClr val="A4A3A4"/>
          </p15:clr>
        </p15:guide>
        <p15:guide id="2" pos="710" userDrawn="1">
          <p15:clr>
            <a:srgbClr val="A4A3A4"/>
          </p15:clr>
        </p15:guide>
        <p15:guide id="3" pos="2933" userDrawn="1">
          <p15:clr>
            <a:srgbClr val="A4A3A4"/>
          </p15:clr>
        </p15:guide>
        <p15:guide id="4" pos="6516" userDrawn="1">
          <p15:clr>
            <a:srgbClr val="A4A3A4"/>
          </p15:clr>
        </p15:guide>
        <p15:guide id="5" pos="2615" userDrawn="1">
          <p15:clr>
            <a:srgbClr val="A4A3A4"/>
          </p15:clr>
        </p15:guide>
        <p15:guide id="6" orient="horz" pos="890" userDrawn="1">
          <p15:clr>
            <a:srgbClr val="A4A3A4"/>
          </p15:clr>
        </p15:guide>
        <p15:guide id="7" orient="horz" pos="10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B17"/>
    <a:srgbClr val="ED8C61"/>
    <a:srgbClr val="120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108"/>
      </p:cViewPr>
      <p:guideLst>
        <p:guide orient="horz" pos="2568"/>
        <p:guide pos="710"/>
        <p:guide pos="2933"/>
        <p:guide pos="6516"/>
        <p:guide pos="2615"/>
        <p:guide orient="horz" pos="890"/>
        <p:guide orient="horz" pos="10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4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452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086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681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12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688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822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107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76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759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174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02BEF-D029-4B59-852F-F491FA8C1ABB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EDA68-5A14-4DA3-9CAD-548AB499E1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2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090864"/>
            <a:ext cx="12192000" cy="2546566"/>
          </a:xfrm>
          <a:prstGeom prst="rect">
            <a:avLst/>
          </a:prstGeom>
          <a:solidFill>
            <a:srgbClr val="EA5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21" y="485318"/>
            <a:ext cx="4042967" cy="561842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5710303" y="1406330"/>
            <a:ext cx="6481697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你的知识需要</a:t>
            </a:r>
            <a:r>
              <a:rPr lang="zh-CN" altLang="en-US" sz="8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管理</a:t>
            </a:r>
            <a:endParaRPr lang="zh-CN" altLang="en-US" sz="8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50303" y="2937513"/>
            <a:ext cx="245206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读书笔记：＠墨水坊</a:t>
            </a:r>
            <a:endParaRPr lang="zh-CN" altLang="en-US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10303" y="2921989"/>
            <a:ext cx="198141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原著作者：田志刚</a:t>
            </a:r>
            <a:endParaRPr lang="zh-CN" altLang="en-US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897222" y="2937513"/>
            <a:ext cx="0" cy="27699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40783" y="2669107"/>
            <a:ext cx="6237857" cy="0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102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5B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50424" cy="686539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8740140" y="523626"/>
            <a:ext cx="2194560" cy="2194560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984428" y="1081702"/>
            <a:ext cx="194879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恶习</a:t>
            </a:r>
            <a:endParaRPr lang="zh-CN" altLang="en-US" sz="7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27632" y="3429000"/>
            <a:ext cx="50109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无限制地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但是从未转化成自己的！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16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斜纹 3"/>
          <p:cNvSpPr/>
          <p:nvPr/>
        </p:nvSpPr>
        <p:spPr>
          <a:xfrm>
            <a:off x="0" y="0"/>
            <a:ext cx="6871446" cy="6871446"/>
          </a:xfrm>
          <a:prstGeom prst="diagStripe">
            <a:avLst>
              <a:gd name="adj" fmla="val 72319"/>
            </a:avLst>
          </a:prstGeom>
          <a:solidFill>
            <a:srgbClr val="EA5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98568" y="507217"/>
            <a:ext cx="10105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3305" y="1695636"/>
            <a:ext cx="10712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03407" y="2848334"/>
            <a:ext cx="9188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0951" y="4076700"/>
            <a:ext cx="9892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59278" y="3893010"/>
            <a:ext cx="6881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只保存符合目前或者将来</a:t>
            </a:r>
            <a:r>
              <a:rPr lang="zh-CN" altLang="zh-CN" sz="3200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发展方向</a:t>
            </a:r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en-US" altLang="zh-CN" sz="28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30083" y="4875082"/>
            <a:ext cx="7806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zh-CN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浏览过，知道它大概</a:t>
            </a:r>
            <a:r>
              <a:rPr lang="zh-CN" altLang="zh-CN" sz="3200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讲什么</a:t>
            </a:r>
            <a:r>
              <a:rPr lang="zh-CN" altLang="zh-CN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，方便使用时</a:t>
            </a:r>
            <a:r>
              <a:rPr lang="zh-CN" altLang="zh-CN" sz="28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想到</a:t>
            </a:r>
            <a:endParaRPr lang="en-US" altLang="zh-CN" sz="28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26030" y="2051281"/>
            <a:ext cx="3690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尽快</a:t>
            </a:r>
            <a:r>
              <a:rPr lang="zh-CN" altLang="en-US" sz="3200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</a:t>
            </a:r>
            <a:r>
              <a:rPr lang="zh-CN" altLang="zh-CN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保存的知识</a:t>
            </a:r>
            <a:endParaRPr lang="en-US" altLang="zh-CN" sz="28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18699" y="2996979"/>
            <a:ext cx="3645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文件夹不要超过</a:t>
            </a:r>
            <a:r>
              <a:rPr lang="zh-CN" altLang="zh-CN" sz="3200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zh-CN" sz="3200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endParaRPr lang="en-US" altLang="zh-CN" sz="28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11430" y="1123934"/>
            <a:ext cx="2856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文件分类要</a:t>
            </a:r>
            <a:r>
              <a:rPr lang="zh-CN" altLang="en-US" sz="3200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</a:t>
            </a:r>
            <a:endParaRPr lang="zh-CN" altLang="zh-CN" sz="3200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349626" y="0"/>
            <a:ext cx="6817656" cy="6876000"/>
          </a:xfrm>
          <a:prstGeom prst="line">
            <a:avLst/>
          </a:prstGeom>
          <a:ln w="57150">
            <a:solidFill>
              <a:srgbClr val="EA5B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212540" y="1708709"/>
            <a:ext cx="2880000" cy="0"/>
          </a:xfrm>
          <a:prstGeom prst="line">
            <a:avLst/>
          </a:prstGeom>
          <a:ln w="12700">
            <a:solidFill>
              <a:srgbClr val="EA5B17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362718" y="2636056"/>
            <a:ext cx="3539235" cy="0"/>
          </a:xfrm>
          <a:prstGeom prst="line">
            <a:avLst/>
          </a:prstGeom>
          <a:ln w="12700">
            <a:solidFill>
              <a:srgbClr val="EA5B17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492066" y="3578205"/>
            <a:ext cx="3482039" cy="0"/>
          </a:xfrm>
          <a:prstGeom prst="line">
            <a:avLst/>
          </a:prstGeom>
          <a:ln w="12700">
            <a:solidFill>
              <a:srgbClr val="EA5B17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497413" y="4477785"/>
            <a:ext cx="6843374" cy="0"/>
          </a:xfrm>
          <a:prstGeom prst="line">
            <a:avLst/>
          </a:prstGeom>
          <a:ln w="12700">
            <a:solidFill>
              <a:srgbClr val="EA5B17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37" idx="7"/>
          </p:cNvCxnSpPr>
          <p:nvPr/>
        </p:nvCxnSpPr>
        <p:spPr>
          <a:xfrm>
            <a:off x="2526401" y="5434670"/>
            <a:ext cx="7814386" cy="44050"/>
          </a:xfrm>
          <a:prstGeom prst="line">
            <a:avLst/>
          </a:prstGeom>
          <a:ln w="12700">
            <a:solidFill>
              <a:srgbClr val="EA5B17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2294481" y="4888265"/>
            <a:ext cx="455286" cy="523220"/>
            <a:chOff x="6012542" y="1097920"/>
            <a:chExt cx="455286" cy="523220"/>
          </a:xfrm>
        </p:grpSpPr>
        <p:sp>
          <p:nvSpPr>
            <p:cNvPr id="37" name="泪滴形 36"/>
            <p:cNvSpPr/>
            <p:nvPr/>
          </p:nvSpPr>
          <p:spPr>
            <a:xfrm rot="8100000">
              <a:off x="6021095" y="1105071"/>
              <a:ext cx="446733" cy="446733"/>
            </a:xfrm>
            <a:prstGeom prst="teardrop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012542" y="1097920"/>
              <a:ext cx="2485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5</a:t>
              </a:r>
              <a:endParaRPr lang="zh-CN" altLang="en-US" sz="28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017025" y="1129297"/>
            <a:ext cx="455286" cy="523220"/>
            <a:chOff x="6012542" y="1097920"/>
            <a:chExt cx="455286" cy="523220"/>
          </a:xfrm>
        </p:grpSpPr>
        <p:sp>
          <p:nvSpPr>
            <p:cNvPr id="45" name="泪滴形 44"/>
            <p:cNvSpPr/>
            <p:nvPr/>
          </p:nvSpPr>
          <p:spPr>
            <a:xfrm rot="8100000">
              <a:off x="6021095" y="1105071"/>
              <a:ext cx="446733" cy="446733"/>
            </a:xfrm>
            <a:prstGeom prst="teardrop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012542" y="1097920"/>
              <a:ext cx="2485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265494" y="3931945"/>
            <a:ext cx="455286" cy="523220"/>
            <a:chOff x="6012542" y="1097920"/>
            <a:chExt cx="455286" cy="523220"/>
          </a:xfrm>
        </p:grpSpPr>
        <p:sp>
          <p:nvSpPr>
            <p:cNvPr id="48" name="泪滴形 47"/>
            <p:cNvSpPr/>
            <p:nvPr/>
          </p:nvSpPr>
          <p:spPr>
            <a:xfrm rot="8100000">
              <a:off x="6021095" y="1105071"/>
              <a:ext cx="446733" cy="446733"/>
            </a:xfrm>
            <a:prstGeom prst="teardrop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012542" y="1097920"/>
              <a:ext cx="2485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233253" y="3020955"/>
            <a:ext cx="455286" cy="523220"/>
            <a:chOff x="6012542" y="1097920"/>
            <a:chExt cx="455286" cy="523220"/>
          </a:xfrm>
        </p:grpSpPr>
        <p:sp>
          <p:nvSpPr>
            <p:cNvPr id="51" name="泪滴形 50"/>
            <p:cNvSpPr/>
            <p:nvPr/>
          </p:nvSpPr>
          <p:spPr>
            <a:xfrm rot="8100000">
              <a:off x="6021095" y="1105071"/>
              <a:ext cx="446733" cy="446733"/>
            </a:xfrm>
            <a:prstGeom prst="teardrop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012542" y="1097920"/>
              <a:ext cx="2485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140202" y="2079001"/>
            <a:ext cx="455286" cy="523220"/>
            <a:chOff x="6012542" y="1097920"/>
            <a:chExt cx="455286" cy="523220"/>
          </a:xfrm>
        </p:grpSpPr>
        <p:sp>
          <p:nvSpPr>
            <p:cNvPr id="54" name="泪滴形 53"/>
            <p:cNvSpPr/>
            <p:nvPr/>
          </p:nvSpPr>
          <p:spPr>
            <a:xfrm rot="8100000">
              <a:off x="6021095" y="1105071"/>
              <a:ext cx="446733" cy="446733"/>
            </a:xfrm>
            <a:prstGeom prst="teardrop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012542" y="1097920"/>
              <a:ext cx="2485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01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" y="1224708"/>
            <a:ext cx="12192000" cy="3528000"/>
          </a:xfrm>
          <a:prstGeom prst="rect">
            <a:avLst/>
          </a:prstGeom>
          <a:solidFill>
            <a:srgbClr val="EA5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3" t="-2162" r="632" b="2162"/>
          <a:stretch/>
        </p:blipFill>
        <p:spPr>
          <a:xfrm>
            <a:off x="1143001" y="1146461"/>
            <a:ext cx="5050372" cy="3600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21621" y="2545158"/>
            <a:ext cx="53421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#3  </a:t>
            </a:r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共享知识</a:t>
            </a:r>
            <a:endParaRPr lang="zh-CN" altLang="en-US" sz="6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61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31694" y="1877220"/>
            <a:ext cx="2908140" cy="2908140"/>
          </a:xfrm>
          <a:prstGeom prst="ellipse">
            <a:avLst/>
          </a:prstGeom>
          <a:solidFill>
            <a:srgbClr val="EA5B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95600" y="4678246"/>
            <a:ext cx="8001000" cy="1260000"/>
          </a:xfrm>
          <a:prstGeom prst="rect">
            <a:avLst/>
          </a:prstGeom>
          <a:solidFill>
            <a:srgbClr val="EA5B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5098" y="2712720"/>
            <a:ext cx="6911022" cy="1260000"/>
          </a:xfrm>
          <a:prstGeom prst="rect">
            <a:avLst/>
          </a:prstGeom>
          <a:solidFill>
            <a:srgbClr val="EA5B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65120" y="617220"/>
            <a:ext cx="8001000" cy="1260000"/>
          </a:xfrm>
          <a:prstGeom prst="rect">
            <a:avLst/>
          </a:prstGeom>
          <a:solidFill>
            <a:srgbClr val="EA5B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5B17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rot="6167344">
            <a:off x="-1485626" y="602255"/>
            <a:ext cx="5507843" cy="5507843"/>
          </a:xfrm>
          <a:prstGeom prst="blockArc">
            <a:avLst>
              <a:gd name="adj1" fmla="val 10800000"/>
              <a:gd name="adj2" fmla="val 20417315"/>
              <a:gd name="adj3" fmla="val 165"/>
            </a:avLst>
          </a:prstGeom>
          <a:ln>
            <a:solidFill>
              <a:srgbClr val="EA5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86000" y="617220"/>
            <a:ext cx="1260000" cy="1260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A5B1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284538" y="2705100"/>
            <a:ext cx="1260000" cy="1260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A5B1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86000" y="4678246"/>
            <a:ext cx="1260000" cy="1260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EA5B1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362943" y="981422"/>
            <a:ext cx="1106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endParaRPr lang="zh-CN" altLang="en-US" sz="3600" b="1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38424" y="3033010"/>
            <a:ext cx="1106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62943" y="4985080"/>
            <a:ext cx="1106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45091" y="866281"/>
            <a:ext cx="64995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能够共享出来才是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真正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14538" y="4923886"/>
            <a:ext cx="614757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的最简单方式</a:t>
            </a:r>
          </a:p>
          <a:p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4717398" y="2971454"/>
            <a:ext cx="5508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结识更多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高质量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5430" y="2170202"/>
            <a:ext cx="16681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共享知识好处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88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097738" y="1414082"/>
            <a:ext cx="8243047" cy="1663970"/>
            <a:chOff x="2118939" y="1061374"/>
            <a:chExt cx="8243047" cy="16639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2118939" y="1061374"/>
              <a:ext cx="8243047" cy="1180112"/>
            </a:xfrm>
            <a:prstGeom prst="rect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8794380" y="2233825"/>
              <a:ext cx="591667" cy="491519"/>
            </a:xfrm>
            <a:prstGeom prst="triangle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289608" y="1717313"/>
            <a:ext cx="3859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共享知识的途径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97738" y="3257599"/>
            <a:ext cx="5957047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传统渠道</a:t>
            </a:r>
            <a:r>
              <a:rPr lang="zh-CN" altLang="en-US" sz="3200" b="1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书籍、报纸、杂志等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97738" y="4320469"/>
            <a:ext cx="7267108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b="1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数字渠道：</a:t>
            </a:r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博客、论坛、微博、专业</a:t>
            </a:r>
            <a:r>
              <a:rPr lang="zh-CN" altLang="en-US" sz="28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</a:t>
            </a:r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097738" y="4076700"/>
            <a:ext cx="5217462" cy="0"/>
          </a:xfrm>
          <a:prstGeom prst="line">
            <a:avLst/>
          </a:prstGeom>
          <a:ln w="19050">
            <a:solidFill>
              <a:srgbClr val="EA5B1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13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3762" y="1712241"/>
            <a:ext cx="12192000" cy="3528000"/>
          </a:xfrm>
          <a:prstGeom prst="rect">
            <a:avLst/>
          </a:prstGeom>
          <a:solidFill>
            <a:srgbClr val="EA5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82238" y="2709149"/>
            <a:ext cx="5715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#4  </a:t>
            </a:r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使用知识</a:t>
            </a:r>
            <a:endParaRPr lang="zh-CN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21812" y="3697696"/>
            <a:ext cx="5344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知识用出来才有价值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700531" y="3959306"/>
            <a:ext cx="92128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2" r="12908"/>
          <a:stretch/>
        </p:blipFill>
        <p:spPr>
          <a:xfrm>
            <a:off x="1142996" y="1713660"/>
            <a:ext cx="4437529" cy="3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9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105492" y="1411894"/>
            <a:ext cx="8243047" cy="1663970"/>
            <a:chOff x="2118939" y="1061374"/>
            <a:chExt cx="8243047" cy="16639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矩形 23"/>
            <p:cNvSpPr/>
            <p:nvPr/>
          </p:nvSpPr>
          <p:spPr>
            <a:xfrm>
              <a:off x="2118939" y="1061374"/>
              <a:ext cx="8243047" cy="1180112"/>
            </a:xfrm>
            <a:prstGeom prst="rect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8794380" y="2233825"/>
              <a:ext cx="591667" cy="491519"/>
            </a:xfrm>
            <a:prstGeom prst="triangle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105492" y="3300801"/>
            <a:ext cx="7939146" cy="7078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#1 </a:t>
            </a:r>
            <a:r>
              <a:rPr lang="zh-CN" altLang="en-US" sz="3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把个人知识与</a:t>
            </a:r>
            <a:r>
              <a:rPr lang="zh-CN" altLang="en-US" sz="40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40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结合起来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05491" y="4286918"/>
            <a:ext cx="6130641" cy="7078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#2 </a:t>
            </a:r>
            <a:r>
              <a:rPr lang="zh-CN" altLang="en-US" sz="3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个人知识转化为</a:t>
            </a:r>
            <a:r>
              <a:rPr lang="zh-CN" altLang="en-US" sz="40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专利形式</a:t>
            </a:r>
            <a:endParaRPr lang="zh-CN" altLang="en-US" sz="4000" b="1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05492" y="5273035"/>
            <a:ext cx="8098682" cy="7078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#3 </a:t>
            </a:r>
            <a:r>
              <a:rPr lang="zh-CN" altLang="en-US" sz="3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个人知识产品化，提供</a:t>
            </a:r>
            <a:r>
              <a:rPr lang="zh-CN" altLang="en-US" sz="40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40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4000" b="1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46521" y="1653093"/>
            <a:ext cx="4289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使用知识三种方式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173354" y="4076700"/>
            <a:ext cx="7253772" cy="0"/>
          </a:xfrm>
          <a:prstGeom prst="line">
            <a:avLst/>
          </a:prstGeom>
          <a:ln w="19050">
            <a:solidFill>
              <a:srgbClr val="EA5B17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173354" y="5040524"/>
            <a:ext cx="5951830" cy="0"/>
          </a:xfrm>
          <a:prstGeom prst="line">
            <a:avLst/>
          </a:prstGeom>
          <a:ln w="19050">
            <a:solidFill>
              <a:srgbClr val="EA5B17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173354" y="6052927"/>
            <a:ext cx="7661360" cy="0"/>
          </a:xfrm>
          <a:prstGeom prst="line">
            <a:avLst/>
          </a:prstGeom>
          <a:ln w="19050">
            <a:solidFill>
              <a:srgbClr val="EA5B17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71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23881" y="1982450"/>
            <a:ext cx="62663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EA5B17"/>
                </a:solidFill>
                <a:latin typeface="Broadway BT" panose="04040905080B02020502" pitchFamily="82" charset="0"/>
              </a:rPr>
              <a:t>THE END</a:t>
            </a:r>
            <a:endParaRPr lang="zh-CN" altLang="en-US" sz="8800" dirty="0">
              <a:solidFill>
                <a:srgbClr val="EA5B17"/>
              </a:solidFill>
              <a:latin typeface="Broadway BT" panose="04040905080B02020502" pitchFamily="8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8145" y="3429000"/>
            <a:ext cx="525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9600" b="1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240739" y="3334871"/>
            <a:ext cx="5432612" cy="0"/>
          </a:xfrm>
          <a:prstGeom prst="line">
            <a:avLst/>
          </a:prstGeom>
          <a:ln w="28575">
            <a:solidFill>
              <a:srgbClr val="EA5B17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06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95" y="793376"/>
            <a:ext cx="5760000" cy="32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555" y="792636"/>
            <a:ext cx="5761316" cy="32407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>
            <a:off x="6104965" y="792636"/>
            <a:ext cx="0" cy="3240740"/>
          </a:xfrm>
          <a:prstGeom prst="line">
            <a:avLst/>
          </a:prstGeom>
          <a:ln>
            <a:solidFill>
              <a:srgbClr val="EA5B1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201671" y="4383741"/>
            <a:ext cx="1613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修改前</a:t>
            </a:r>
            <a:endParaRPr lang="zh-CN" altLang="en-US" sz="3600" b="1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10389" y="4383741"/>
            <a:ext cx="1613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修改后</a:t>
            </a:r>
            <a:endParaRPr lang="zh-CN" altLang="en-US" sz="3600" b="1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81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-1077" y="445730"/>
            <a:ext cx="3004994" cy="5966540"/>
          </a:xfrm>
          <a:custGeom>
            <a:avLst/>
            <a:gdLst>
              <a:gd name="connsiteX0" fmla="*/ 16651 w 2303292"/>
              <a:gd name="connsiteY0" fmla="*/ 0 h 4573282"/>
              <a:gd name="connsiteX1" fmla="*/ 2303292 w 2303292"/>
              <a:gd name="connsiteY1" fmla="*/ 2286641 h 4573282"/>
              <a:gd name="connsiteX2" fmla="*/ 16651 w 2303292"/>
              <a:gd name="connsiteY2" fmla="*/ 4573282 h 4573282"/>
              <a:gd name="connsiteX3" fmla="*/ 0 w 2303292"/>
              <a:gd name="connsiteY3" fmla="*/ 4572441 h 4573282"/>
              <a:gd name="connsiteX4" fmla="*/ 0 w 2303292"/>
              <a:gd name="connsiteY4" fmla="*/ 841 h 4573282"/>
              <a:gd name="connsiteX5" fmla="*/ 16651 w 2303292"/>
              <a:gd name="connsiteY5" fmla="*/ 0 h 4573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3292" h="4573282">
                <a:moveTo>
                  <a:pt x="16651" y="0"/>
                </a:moveTo>
                <a:cubicBezTo>
                  <a:pt x="1279528" y="0"/>
                  <a:pt x="2303292" y="1023764"/>
                  <a:pt x="2303292" y="2286641"/>
                </a:cubicBezTo>
                <a:cubicBezTo>
                  <a:pt x="2303292" y="3549518"/>
                  <a:pt x="1279528" y="4573282"/>
                  <a:pt x="16651" y="4573282"/>
                </a:cubicBezTo>
                <a:lnTo>
                  <a:pt x="0" y="4572441"/>
                </a:lnTo>
                <a:lnTo>
                  <a:pt x="0" y="841"/>
                </a:lnTo>
                <a:lnTo>
                  <a:pt x="1665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1946" y="2287242"/>
            <a:ext cx="2284294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知识管理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32403" y="0"/>
            <a:ext cx="1393372" cy="1393372"/>
            <a:chOff x="8186056" y="1215855"/>
            <a:chExt cx="1393372" cy="13933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椭圆 4"/>
            <p:cNvSpPr/>
            <p:nvPr/>
          </p:nvSpPr>
          <p:spPr>
            <a:xfrm>
              <a:off x="8186056" y="1215855"/>
              <a:ext cx="1393372" cy="1393372"/>
            </a:xfrm>
            <a:prstGeom prst="ellipse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476341" y="1526070"/>
              <a:ext cx="8708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学习知识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46916" y="5464628"/>
            <a:ext cx="1393372" cy="1393372"/>
            <a:chOff x="5300062" y="519169"/>
            <a:chExt cx="1393372" cy="13933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5300062" y="519169"/>
              <a:ext cx="1393372" cy="1393372"/>
            </a:xfrm>
            <a:prstGeom prst="ellipse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590347" y="829384"/>
              <a:ext cx="8708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47442" y="1393372"/>
            <a:ext cx="1393372" cy="1393372"/>
            <a:chOff x="8882742" y="3621881"/>
            <a:chExt cx="1393372" cy="13933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8882742" y="3621881"/>
              <a:ext cx="1393372" cy="1393372"/>
            </a:xfrm>
            <a:prstGeom prst="ellipse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173027" y="3932096"/>
              <a:ext cx="8708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40814" y="2772655"/>
            <a:ext cx="1393372" cy="1393372"/>
            <a:chOff x="4603376" y="5083912"/>
            <a:chExt cx="1393372" cy="13933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椭圆 10"/>
            <p:cNvSpPr/>
            <p:nvPr/>
          </p:nvSpPr>
          <p:spPr>
            <a:xfrm>
              <a:off x="4603376" y="5083912"/>
              <a:ext cx="1393372" cy="1393372"/>
            </a:xfrm>
            <a:prstGeom prst="ellipse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93661" y="5394127"/>
              <a:ext cx="8708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共享知识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47442" y="4318567"/>
            <a:ext cx="1393372" cy="1393372"/>
            <a:chOff x="7132165" y="2610957"/>
            <a:chExt cx="1393372" cy="13933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7132165" y="2610957"/>
              <a:ext cx="1393372" cy="1393372"/>
            </a:xfrm>
            <a:prstGeom prst="ellipse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22450" y="2921172"/>
              <a:ext cx="8708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使用知识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 flipH="1" flipV="1">
            <a:off x="1264023" y="712694"/>
            <a:ext cx="3348000" cy="13019"/>
          </a:xfrm>
          <a:prstGeom prst="line">
            <a:avLst/>
          </a:prstGeom>
          <a:ln w="19050">
            <a:solidFill>
              <a:srgbClr val="ED8C6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2747963" y="2149357"/>
            <a:ext cx="3492501" cy="0"/>
          </a:xfrm>
          <a:prstGeom prst="line">
            <a:avLst/>
          </a:prstGeom>
          <a:ln w="19050">
            <a:solidFill>
              <a:srgbClr val="ED8C6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3003917" y="3469341"/>
            <a:ext cx="4623451" cy="1"/>
          </a:xfrm>
          <a:prstGeom prst="line">
            <a:avLst/>
          </a:prstGeom>
          <a:ln w="19050">
            <a:solidFill>
              <a:srgbClr val="ED8C6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2541494" y="5015253"/>
            <a:ext cx="3672000" cy="0"/>
          </a:xfrm>
          <a:prstGeom prst="line">
            <a:avLst/>
          </a:prstGeom>
          <a:ln w="19050">
            <a:solidFill>
              <a:srgbClr val="ED8C6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1249294" y="6161314"/>
            <a:ext cx="3384175" cy="0"/>
          </a:xfrm>
          <a:prstGeom prst="line">
            <a:avLst/>
          </a:prstGeom>
          <a:ln w="19050">
            <a:solidFill>
              <a:srgbClr val="ED8C6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798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0213"/>
            <a:ext cx="12192000" cy="3528000"/>
          </a:xfrm>
          <a:prstGeom prst="rect">
            <a:avLst/>
          </a:prstGeom>
          <a:solidFill>
            <a:srgbClr val="EA5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0" r="16600"/>
          <a:stretch/>
        </p:blipFill>
        <p:spPr>
          <a:xfrm>
            <a:off x="1129548" y="1700213"/>
            <a:ext cx="3528000" cy="352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52028" y="3188861"/>
            <a:ext cx="5945491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#1  </a:t>
            </a:r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学习知识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715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913713" y="3749838"/>
            <a:ext cx="5720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没有信息，知识无法发挥作用</a:t>
            </a:r>
            <a:endParaRPr lang="zh-CN" altLang="en-US" sz="3200" b="1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13713" y="4802087"/>
            <a:ext cx="6889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只有信息，没有知识，信息毫无作用</a:t>
            </a:r>
            <a:endParaRPr lang="zh-CN" altLang="en-US" sz="3200" b="1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095037" y="3742586"/>
            <a:ext cx="514546" cy="592027"/>
            <a:chOff x="1426901" y="3086985"/>
            <a:chExt cx="514546" cy="592027"/>
          </a:xfrm>
        </p:grpSpPr>
        <p:sp>
          <p:nvSpPr>
            <p:cNvPr id="14" name="泪滴形 13"/>
            <p:cNvSpPr/>
            <p:nvPr/>
          </p:nvSpPr>
          <p:spPr>
            <a:xfrm rot="8100000">
              <a:off x="1426901" y="3086985"/>
              <a:ext cx="514546" cy="514546"/>
            </a:xfrm>
            <a:prstGeom prst="teardrop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48026" y="3094237"/>
              <a:ext cx="2863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116162" y="4794835"/>
            <a:ext cx="514546" cy="592027"/>
            <a:chOff x="1426901" y="3086985"/>
            <a:chExt cx="514546" cy="592027"/>
          </a:xfrm>
        </p:grpSpPr>
        <p:sp>
          <p:nvSpPr>
            <p:cNvPr id="22" name="泪滴形 21"/>
            <p:cNvSpPr/>
            <p:nvPr/>
          </p:nvSpPr>
          <p:spPr>
            <a:xfrm rot="8100000">
              <a:off x="1426901" y="3086985"/>
              <a:ext cx="514546" cy="514546"/>
            </a:xfrm>
            <a:prstGeom prst="teardrop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48026" y="3094237"/>
              <a:ext cx="2863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16162" y="1415171"/>
            <a:ext cx="8243047" cy="1663200"/>
            <a:chOff x="2116162" y="1415171"/>
            <a:chExt cx="8243047" cy="16716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等腰三角形 10"/>
            <p:cNvSpPr/>
            <p:nvPr/>
          </p:nvSpPr>
          <p:spPr>
            <a:xfrm flipV="1">
              <a:off x="8794380" y="2595283"/>
              <a:ext cx="591667" cy="491519"/>
            </a:xfrm>
            <a:prstGeom prst="triangle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116162" y="1415171"/>
              <a:ext cx="8243047" cy="1180112"/>
            </a:xfrm>
            <a:prstGeom prst="rect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11322" y="1543562"/>
            <a:ext cx="4452726" cy="923330"/>
            <a:chOff x="3602063" y="1543562"/>
            <a:chExt cx="4452726" cy="923330"/>
          </a:xfrm>
        </p:grpSpPr>
        <p:sp>
          <p:nvSpPr>
            <p:cNvPr id="9" name="文本框 8"/>
            <p:cNvSpPr txBox="1"/>
            <p:nvPr/>
          </p:nvSpPr>
          <p:spPr>
            <a:xfrm>
              <a:off x="3602063" y="1543562"/>
              <a:ext cx="445272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  </a:t>
              </a:r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  </a:t>
              </a:r>
              <a:r>
                <a:rPr lang="zh-CN" altLang="en-US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8011444">
              <a:off x="5468077" y="1970780"/>
              <a:ext cx="540000" cy="910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771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092045" y="1411894"/>
            <a:ext cx="8243047" cy="1663970"/>
            <a:chOff x="2118939" y="1061374"/>
            <a:chExt cx="8243047" cy="16639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2118939" y="1061374"/>
              <a:ext cx="8243047" cy="1180112"/>
            </a:xfrm>
            <a:prstGeom prst="rect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flipV="1">
              <a:off x="8794380" y="2233825"/>
              <a:ext cx="591667" cy="491519"/>
            </a:xfrm>
            <a:prstGeom prst="triangle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158145" y="1702204"/>
            <a:ext cx="6164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知识分为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显性知识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隐性知识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7915" y="2989082"/>
            <a:ext cx="1048871" cy="538609"/>
          </a:xfrm>
          <a:prstGeom prst="rect">
            <a:avLst/>
          </a:prstGeom>
          <a:noFill/>
        </p:spPr>
        <p:txBody>
          <a:bodyPr wrap="square" tIns="0" rtlCol="0">
            <a:spAutoFit/>
          </a:bodyPr>
          <a:lstStyle/>
          <a:p>
            <a:r>
              <a:rPr lang="zh-CN" altLang="en-US" sz="3200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en-US" sz="3200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9821" y="2989082"/>
            <a:ext cx="6998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显性知识：</a:t>
            </a:r>
            <a:endParaRPr lang="en-US" altLang="zh-CN" sz="2800" b="1" dirty="0" smtClean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能够用语言、文字、肢体等方式表达清楚的知识！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9821" y="3887726"/>
            <a:ext cx="6998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隐性知识：</a:t>
            </a:r>
            <a:endParaRPr lang="en-US" altLang="zh-CN" sz="2800" b="1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知道如何做，但是很难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告诉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或者写明白、说明白的知识！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97914" y="4913347"/>
            <a:ext cx="1048871" cy="538609"/>
          </a:xfrm>
          <a:prstGeom prst="rect">
            <a:avLst/>
          </a:prstGeom>
          <a:noFill/>
        </p:spPr>
        <p:txBody>
          <a:bodyPr wrap="square" tIns="0" rtlCol="0">
            <a:spAutoFit/>
          </a:bodyPr>
          <a:lstStyle/>
          <a:p>
            <a:r>
              <a:rPr lang="zh-CN" altLang="en-US" sz="3200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49821" y="4913347"/>
            <a:ext cx="6387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隐性知识并非是永久隐性的！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49821" y="5300473"/>
            <a:ext cx="6387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自己的隐性知识对他人可能是显性的！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49821" y="5700583"/>
            <a:ext cx="2573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隐性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显性化！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997914" y="4749203"/>
            <a:ext cx="7875682" cy="0"/>
          </a:xfrm>
          <a:prstGeom prst="line">
            <a:avLst/>
          </a:prstGeom>
          <a:ln w="19050">
            <a:solidFill>
              <a:srgbClr val="ED8C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27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97"/>
          <a:stretch/>
        </p:blipFill>
        <p:spPr>
          <a:xfrm>
            <a:off x="7872191" y="1694329"/>
            <a:ext cx="4292600" cy="35287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694328"/>
            <a:ext cx="7872191" cy="3528733"/>
          </a:xfrm>
          <a:prstGeom prst="rect">
            <a:avLst/>
          </a:prstGeom>
          <a:solidFill>
            <a:srgbClr val="EA5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61365" y="2395368"/>
            <a:ext cx="771082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61365" y="4605168"/>
            <a:ext cx="771082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173470" y="2393337"/>
            <a:ext cx="5607423" cy="1384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你要成为什么样的人？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你的兴趣是什么？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你的优势是什么？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73470" y="4627252"/>
            <a:ext cx="5790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专业基础知识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专业知识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617" y="1649882"/>
            <a:ext cx="2081813" cy="745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1365" y="1687664"/>
            <a:ext cx="2040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确定方向</a:t>
            </a:r>
            <a:endParaRPr lang="zh-CN" altLang="en-US" sz="3600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2824" y="3860285"/>
            <a:ext cx="2080800" cy="74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1365" y="3926225"/>
            <a:ext cx="204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知识结构</a:t>
            </a:r>
          </a:p>
        </p:txBody>
      </p:sp>
    </p:spTree>
    <p:extLst>
      <p:ext uri="{BB962C8B-B14F-4D97-AF65-F5344CB8AC3E}">
        <p14:creationId xmlns:p14="http://schemas.microsoft.com/office/powerpoint/2010/main" val="37010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4919382" y="2252382"/>
            <a:ext cx="2353236" cy="2353236"/>
            <a:chOff x="4195482" y="2138082"/>
            <a:chExt cx="2353236" cy="23532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195482" y="2138082"/>
              <a:ext cx="2353236" cy="2353236"/>
            </a:xfrm>
            <a:prstGeom prst="ellipse">
              <a:avLst/>
            </a:prstGeom>
            <a:solidFill>
              <a:srgbClr val="EA5B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26127" y="2591425"/>
              <a:ext cx="150709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学习模型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7947208" y="916728"/>
            <a:ext cx="1440000" cy="1440000"/>
          </a:xfrm>
          <a:prstGeom prst="ellipse">
            <a:avLst/>
          </a:prstGeom>
          <a:solidFill>
            <a:srgbClr val="EA5B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280571" y="1144286"/>
            <a:ext cx="848696" cy="9848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掌握基础</a:t>
            </a:r>
          </a:p>
        </p:txBody>
      </p:sp>
      <p:sp>
        <p:nvSpPr>
          <p:cNvPr id="27" name="椭圆 26"/>
          <p:cNvSpPr/>
          <p:nvPr/>
        </p:nvSpPr>
        <p:spPr>
          <a:xfrm>
            <a:off x="7947208" y="4486489"/>
            <a:ext cx="1440000" cy="1440000"/>
          </a:xfrm>
          <a:prstGeom prst="ellipse">
            <a:avLst/>
          </a:prstGeom>
          <a:solidFill>
            <a:srgbClr val="EA5B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8205149" y="4669088"/>
            <a:ext cx="924118" cy="9848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了解全貌</a:t>
            </a:r>
          </a:p>
        </p:txBody>
      </p:sp>
      <p:sp>
        <p:nvSpPr>
          <p:cNvPr id="33" name="椭圆 32"/>
          <p:cNvSpPr/>
          <p:nvPr/>
        </p:nvSpPr>
        <p:spPr>
          <a:xfrm>
            <a:off x="2804791" y="4441530"/>
            <a:ext cx="1440000" cy="1440000"/>
          </a:xfrm>
          <a:prstGeom prst="ellipse">
            <a:avLst/>
          </a:prstGeom>
          <a:solidFill>
            <a:srgbClr val="EA5B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3118552" y="4669088"/>
            <a:ext cx="939741" cy="9848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跟踪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856874" y="933091"/>
            <a:ext cx="1440000" cy="1440000"/>
          </a:xfrm>
          <a:prstGeom prst="ellipse">
            <a:avLst/>
          </a:prstGeom>
          <a:solidFill>
            <a:srgbClr val="EA5B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156263" y="1144286"/>
            <a:ext cx="902030" cy="9848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上箭头 40"/>
          <p:cNvSpPr/>
          <p:nvPr/>
        </p:nvSpPr>
        <p:spPr>
          <a:xfrm rot="3126830">
            <a:off x="7364662" y="2055451"/>
            <a:ext cx="457576" cy="923786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上箭头 41"/>
          <p:cNvSpPr/>
          <p:nvPr/>
        </p:nvSpPr>
        <p:spPr>
          <a:xfrm rot="18568903">
            <a:off x="4411863" y="2010551"/>
            <a:ext cx="457576" cy="923786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上箭头 42"/>
          <p:cNvSpPr/>
          <p:nvPr/>
        </p:nvSpPr>
        <p:spPr>
          <a:xfrm rot="7456244">
            <a:off x="7333964" y="4006530"/>
            <a:ext cx="457576" cy="923786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上箭头 43"/>
          <p:cNvSpPr/>
          <p:nvPr/>
        </p:nvSpPr>
        <p:spPr>
          <a:xfrm rot="14063138">
            <a:off x="4524818" y="4130223"/>
            <a:ext cx="457576" cy="923786"/>
          </a:xfrm>
          <a:prstGeom prst="upArrow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81189" y="291466"/>
            <a:ext cx="11344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081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9" t="11411" r="9191" b="-630"/>
          <a:stretch/>
        </p:blipFill>
        <p:spPr>
          <a:xfrm>
            <a:off x="1016596" y="296675"/>
            <a:ext cx="1800000" cy="1800000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文本框 25"/>
          <p:cNvSpPr txBox="1"/>
          <p:nvPr/>
        </p:nvSpPr>
        <p:spPr>
          <a:xfrm>
            <a:off x="2999105" y="758026"/>
            <a:ext cx="2559180" cy="7078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经典书籍</a:t>
            </a:r>
            <a:endParaRPr lang="zh-CN" altLang="en-US" sz="4000" b="1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026504" y="3280113"/>
            <a:ext cx="1980000" cy="0"/>
          </a:xfrm>
          <a:prstGeom prst="line">
            <a:avLst/>
          </a:prstGeom>
          <a:ln>
            <a:solidFill>
              <a:srgbClr val="EA5B1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3013056" y="1576210"/>
            <a:ext cx="5834445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800" dirty="0" smtClean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经典知识为你在该领域奠定发展基础</a:t>
            </a:r>
            <a:endParaRPr lang="zh-CN" altLang="en-US" sz="2800" dirty="0">
              <a:solidFill>
                <a:srgbClr val="EA5B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2" r="14532"/>
          <a:stretch/>
        </p:blipFill>
        <p:spPr>
          <a:xfrm>
            <a:off x="1016596" y="2267158"/>
            <a:ext cx="1800000" cy="1800000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文本框 38"/>
          <p:cNvSpPr txBox="1"/>
          <p:nvPr/>
        </p:nvSpPr>
        <p:spPr>
          <a:xfrm>
            <a:off x="3026504" y="2520891"/>
            <a:ext cx="2231296" cy="7078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4000" b="1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朋友同事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026504" y="3416309"/>
            <a:ext cx="6878095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800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隐性知识需要通过人与人之间的交流来获取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1016596" y="4322652"/>
            <a:ext cx="1800000" cy="1800000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2" name="文本框 41"/>
          <p:cNvSpPr txBox="1"/>
          <p:nvPr/>
        </p:nvSpPr>
        <p:spPr>
          <a:xfrm>
            <a:off x="2988180" y="4680286"/>
            <a:ext cx="2269620" cy="7078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4000" b="1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工作生活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999104" y="5439360"/>
            <a:ext cx="8141336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800" dirty="0">
                <a:solidFill>
                  <a:srgbClr val="EA5B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做完事情后的总结、提炼、提升是最好的学习机会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2988180" y="5376731"/>
            <a:ext cx="1980000" cy="0"/>
          </a:xfrm>
          <a:prstGeom prst="line">
            <a:avLst/>
          </a:prstGeom>
          <a:ln>
            <a:solidFill>
              <a:srgbClr val="EA5B1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88179" y="1480369"/>
            <a:ext cx="1980000" cy="0"/>
          </a:xfrm>
          <a:prstGeom prst="line">
            <a:avLst/>
          </a:prstGeom>
          <a:ln>
            <a:solidFill>
              <a:srgbClr val="EA5B1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026504" y="2045768"/>
            <a:ext cx="5660296" cy="0"/>
          </a:xfrm>
          <a:prstGeom prst="line">
            <a:avLst/>
          </a:prstGeom>
          <a:ln w="12700">
            <a:solidFill>
              <a:srgbClr val="ED8C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999104" y="3956563"/>
            <a:ext cx="6693536" cy="0"/>
          </a:xfrm>
          <a:prstGeom prst="line">
            <a:avLst/>
          </a:prstGeom>
          <a:ln w="12700">
            <a:solidFill>
              <a:srgbClr val="ED8C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026504" y="6022206"/>
            <a:ext cx="7793896" cy="0"/>
          </a:xfrm>
          <a:prstGeom prst="line">
            <a:avLst/>
          </a:prstGeom>
          <a:ln w="12700">
            <a:solidFill>
              <a:srgbClr val="ED8C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10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-1" y="1707775"/>
            <a:ext cx="12196483" cy="3528000"/>
          </a:xfrm>
          <a:prstGeom prst="rect">
            <a:avLst/>
          </a:prstGeom>
          <a:solidFill>
            <a:srgbClr val="EA5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88122" y="3137705"/>
            <a:ext cx="55681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#2  </a:t>
            </a:r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保存知识</a:t>
            </a:r>
            <a:endParaRPr lang="zh-CN" altLang="en-US" sz="6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232" y="1703010"/>
            <a:ext cx="5565446" cy="3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1049</TotalTime>
  <Words>627</Words>
  <Application>Microsoft Office PowerPoint</Application>
  <PresentationFormat>宽屏</PresentationFormat>
  <Paragraphs>85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Broadway BT</vt:lpstr>
      <vt:lpstr>方正兰亭粗黑简体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l630-06s</dc:creator>
  <cp:lastModifiedBy>kan</cp:lastModifiedBy>
  <cp:revision>127</cp:revision>
  <dcterms:created xsi:type="dcterms:W3CDTF">2014-03-06T13:42:24Z</dcterms:created>
  <dcterms:modified xsi:type="dcterms:W3CDTF">2015-04-26T05:40:26Z</dcterms:modified>
</cp:coreProperties>
</file>