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63" r:id="rId2"/>
  </p:sldMasterIdLst>
  <p:notesMasterIdLst>
    <p:notesMasterId r:id="rId20"/>
  </p:notesMasterIdLst>
  <p:sldIdLst>
    <p:sldId id="282" r:id="rId3"/>
    <p:sldId id="285" r:id="rId4"/>
    <p:sldId id="272" r:id="rId5"/>
    <p:sldId id="273" r:id="rId6"/>
    <p:sldId id="286" r:id="rId7"/>
    <p:sldId id="280" r:id="rId8"/>
    <p:sldId id="288" r:id="rId9"/>
    <p:sldId id="289" r:id="rId10"/>
    <p:sldId id="287" r:id="rId11"/>
    <p:sldId id="290" r:id="rId12"/>
    <p:sldId id="291" r:id="rId13"/>
    <p:sldId id="292" r:id="rId14"/>
    <p:sldId id="293" r:id="rId15"/>
    <p:sldId id="281" r:id="rId16"/>
    <p:sldId id="274" r:id="rId17"/>
    <p:sldId id="278" r:id="rId18"/>
    <p:sldId id="294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0000"/>
    <a:srgbClr val="EE3F24"/>
    <a:srgbClr val="CC3300"/>
    <a:srgbClr val="FFCC00"/>
    <a:srgbClr val="FFFF66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706" autoAdjust="0"/>
  </p:normalViewPr>
  <p:slideViewPr>
    <p:cSldViewPr>
      <p:cViewPr varScale="1">
        <p:scale>
          <a:sx n="84" d="100"/>
          <a:sy n="84" d="100"/>
        </p:scale>
        <p:origin x="31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DD440-5785-42F7-98A9-A5B42806FABD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CB475-6D55-4B30-98F7-32A52B03E3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75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3530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678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394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883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168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477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16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894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558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715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478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259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682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27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149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3" y="2092"/>
            <a:ext cx="12187200" cy="685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7143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 userDrawn="1"/>
        </p:nvSpPr>
        <p:spPr>
          <a:xfrm>
            <a:off x="-43" y="6143668"/>
            <a:ext cx="12192000" cy="7143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6762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0" r:id="rId2"/>
    <p:sldLayoutId id="2147483661" r:id="rId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28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810644" y="6500834"/>
            <a:ext cx="428628" cy="2143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pic>
        <p:nvPicPr>
          <p:cNvPr id="5" name="图片 4" descr="10.png"/>
          <p:cNvPicPr>
            <a:picLocks noChangeAspect="1"/>
          </p:cNvPicPr>
          <p:nvPr/>
        </p:nvPicPr>
        <p:blipFill>
          <a:blip r:embed="rId2"/>
          <a:srcRect l="5968" t="3580" r="2982" b="17610"/>
          <a:stretch>
            <a:fillRect/>
          </a:stretch>
        </p:blipFill>
        <p:spPr bwMode="auto">
          <a:xfrm>
            <a:off x="95208" y="-1500222"/>
            <a:ext cx="11787270" cy="10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9.png"/>
          <p:cNvPicPr>
            <a:picLocks noChangeAspect="1"/>
          </p:cNvPicPr>
          <p:nvPr/>
        </p:nvPicPr>
        <p:blipFill>
          <a:blip r:embed="rId3"/>
          <a:srcRect l="28654" t="14525" r="30148" b="35521"/>
          <a:stretch>
            <a:fillRect/>
          </a:stretch>
        </p:blipFill>
        <p:spPr bwMode="auto">
          <a:xfrm>
            <a:off x="4095737" y="1571612"/>
            <a:ext cx="3562949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524000" y="0"/>
            <a:ext cx="9144000" cy="7143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3968" y="6143668"/>
            <a:ext cx="9144000" cy="7143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89340" y="2627652"/>
            <a:ext cx="6495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ln w="12700">
                  <a:solidFill>
                    <a:srgbClr val="FFCC00"/>
                  </a:solidFill>
                  <a:prstDash val="solid"/>
                </a:ln>
                <a:gradFill flip="none" rotWithShape="1">
                  <a:gsLst>
                    <a:gs pos="0">
                      <a:srgbClr val="EE3F24">
                        <a:shade val="30000"/>
                        <a:satMod val="115000"/>
                      </a:srgbClr>
                    </a:gs>
                    <a:gs pos="50000">
                      <a:srgbClr val="EE3F24">
                        <a:shade val="67500"/>
                        <a:satMod val="115000"/>
                      </a:srgbClr>
                    </a:gs>
                    <a:gs pos="100000">
                      <a:srgbClr val="EE3F24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■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xit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5" presetClass="emph" presetSubtype="0" repeatCount="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35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7407E-6 L -0.50763 4.0740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9" grpId="1"/>
      <p:bldP spid="9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5472" y="1330141"/>
            <a:ext cx="4860000" cy="3100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7966" y="2049854"/>
            <a:ext cx="3840000" cy="2450061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7" name="组合 6"/>
          <p:cNvGrpSpPr/>
          <p:nvPr/>
        </p:nvGrpSpPr>
        <p:grpSpPr>
          <a:xfrm>
            <a:off x="3738546" y="5143513"/>
            <a:ext cx="4809330" cy="584775"/>
            <a:chOff x="2214546" y="5143512"/>
            <a:chExt cx="4809330" cy="584775"/>
          </a:xfrm>
        </p:grpSpPr>
        <p:sp>
          <p:nvSpPr>
            <p:cNvPr id="5" name="TextBox 4"/>
            <p:cNvSpPr txBox="1"/>
            <p:nvPr/>
          </p:nvSpPr>
          <p:spPr>
            <a:xfrm>
              <a:off x="2214546" y="5143512"/>
              <a:ext cx="48093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帮助</a:t>
              </a:r>
              <a:r>
                <a:rPr lang="zh-CN" altLang="en-US" sz="3200" b="1" dirty="0">
                  <a:ln w="1270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 </a:t>
              </a:r>
              <a:r>
                <a:rPr lang="zh-CN" altLang="en-US" dirty="0"/>
                <a:t>                                   </a:t>
              </a:r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培训</a:t>
              </a:r>
              <a:endParaRPr lang="zh-CN" altLang="en-US" sz="32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43240" y="5345684"/>
              <a:ext cx="29546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dirty="0"/>
                <a:t>困难家庭和开展实用性技术</a:t>
              </a:r>
              <a:endParaRPr lang="zh-CN" altLang="en-US" sz="32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-31365612" y="1347701"/>
            <a:ext cx="37318736" cy="2756319"/>
            <a:chOff x="-32889612" y="1347700"/>
            <a:chExt cx="37318736" cy="2756319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4604982" y="1347700"/>
              <a:ext cx="4320000" cy="2756319"/>
            </a:xfrm>
            <a:prstGeom prst="rect">
              <a:avLst/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3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9124" y="1347700"/>
              <a:ext cx="4320000" cy="2756319"/>
            </a:xfrm>
            <a:prstGeom prst="rect">
              <a:avLst/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23" name="Picture 4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4033192" y="1347700"/>
              <a:ext cx="4320000" cy="2756319"/>
            </a:xfrm>
            <a:prstGeom prst="rect">
              <a:avLst/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24" name="Picture 12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9319087" y="1347700"/>
              <a:ext cx="4320000" cy="2756319"/>
            </a:xfrm>
            <a:prstGeom prst="rect">
              <a:avLst/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25" name="Picture 3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8747297" y="1347700"/>
              <a:ext cx="4320000" cy="2756319"/>
            </a:xfrm>
            <a:prstGeom prst="rect">
              <a:avLst/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26" name="Picture 6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28175507" y="1347700"/>
              <a:ext cx="4320000" cy="2756319"/>
            </a:xfrm>
            <a:prstGeom prst="rect">
              <a:avLst/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27" name="Picture 9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32889612" y="1347700"/>
              <a:ext cx="4320000" cy="2756319"/>
            </a:xfrm>
            <a:prstGeom prst="rect">
              <a:avLst/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35" name="Picture 2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23461402" y="1347700"/>
              <a:ext cx="4320000" cy="2756319"/>
            </a:xfrm>
            <a:prstGeom prst="rect">
              <a:avLst/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</p:grpSp>
      <p:grpSp>
        <p:nvGrpSpPr>
          <p:cNvPr id="43" name="组合 42"/>
          <p:cNvGrpSpPr/>
          <p:nvPr/>
        </p:nvGrpSpPr>
        <p:grpSpPr>
          <a:xfrm>
            <a:off x="2452662" y="4357695"/>
            <a:ext cx="3500462" cy="584775"/>
            <a:chOff x="857224" y="6929462"/>
            <a:chExt cx="3500462" cy="584775"/>
          </a:xfrm>
        </p:grpSpPr>
        <p:sp>
          <p:nvSpPr>
            <p:cNvPr id="29" name="TextBox 28"/>
            <p:cNvSpPr txBox="1"/>
            <p:nvPr/>
          </p:nvSpPr>
          <p:spPr>
            <a:xfrm>
              <a:off x="857224" y="7131634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dirty="0"/>
                <a:t>选调生和选派生</a:t>
              </a:r>
              <a:endParaRPr lang="zh-CN" altLang="en-US" sz="32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531545" y="6929462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相互交流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42310" y="4357695"/>
            <a:ext cx="3339376" cy="584775"/>
            <a:chOff x="1000100" y="6701877"/>
            <a:chExt cx="3339376" cy="584775"/>
          </a:xfrm>
        </p:grpSpPr>
        <p:sp>
          <p:nvSpPr>
            <p:cNvPr id="33" name="TextBox 32"/>
            <p:cNvSpPr txBox="1"/>
            <p:nvPr/>
          </p:nvSpPr>
          <p:spPr>
            <a:xfrm>
              <a:off x="1941782" y="6701877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一家亲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00100" y="6858000"/>
              <a:ext cx="33393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dirty="0"/>
                <a:t>城乡儿童                启动仪式</a:t>
              </a:r>
              <a:endParaRPr lang="zh-CN" altLang="en-US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98456" y="5130242"/>
            <a:ext cx="3483758" cy="584775"/>
            <a:chOff x="4771771" y="3000372"/>
            <a:chExt cx="3483758" cy="584775"/>
          </a:xfrm>
        </p:grpSpPr>
        <p:sp>
          <p:nvSpPr>
            <p:cNvPr id="30" name="TextBox 29"/>
            <p:cNvSpPr txBox="1"/>
            <p:nvPr/>
          </p:nvSpPr>
          <p:spPr>
            <a:xfrm>
              <a:off x="4771771" y="3202544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dirty="0"/>
                <a:t>组织大学生村官</a:t>
              </a:r>
              <a:endParaRPr lang="zh-CN" altLang="en-US" sz="32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429388" y="3000372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下村调研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524101" y="5130242"/>
            <a:ext cx="3317209" cy="584775"/>
            <a:chOff x="928662" y="7215214"/>
            <a:chExt cx="3317209" cy="584775"/>
          </a:xfrm>
        </p:grpSpPr>
        <p:sp>
          <p:nvSpPr>
            <p:cNvPr id="31" name="TextBox 30"/>
            <p:cNvSpPr txBox="1"/>
            <p:nvPr/>
          </p:nvSpPr>
          <p:spPr>
            <a:xfrm>
              <a:off x="928662" y="7215214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乒乓球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214546" y="741738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dirty="0"/>
                <a:t>比赛相互切磋技艺</a:t>
              </a:r>
              <a:endParaRPr lang="zh-CN" altLang="en-US" sz="32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53190" y="4357695"/>
            <a:ext cx="3421684" cy="584775"/>
            <a:chOff x="4857752" y="7130505"/>
            <a:chExt cx="3421684" cy="584775"/>
          </a:xfrm>
        </p:grpSpPr>
        <p:sp>
          <p:nvSpPr>
            <p:cNvPr id="32" name="TextBox 31"/>
            <p:cNvSpPr txBox="1"/>
            <p:nvPr/>
          </p:nvSpPr>
          <p:spPr>
            <a:xfrm>
              <a:off x="4857752" y="7130505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篮球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786446" y="7345948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dirty="0"/>
                <a:t>比赛增强团结增添活力</a:t>
              </a:r>
              <a:endParaRPr lang="zh-CN" altLang="en-US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203420" y="5143513"/>
            <a:ext cx="3964547" cy="584775"/>
            <a:chOff x="0" y="8429660"/>
            <a:chExt cx="3964547" cy="584775"/>
          </a:xfrm>
        </p:grpSpPr>
        <p:sp>
          <p:nvSpPr>
            <p:cNvPr id="34" name="TextBox 33"/>
            <p:cNvSpPr txBox="1"/>
            <p:nvPr/>
          </p:nvSpPr>
          <p:spPr>
            <a:xfrm>
              <a:off x="0" y="8643974"/>
              <a:ext cx="3964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dirty="0"/>
                <a:t>孩子们                  一起游览白帝城</a:t>
              </a:r>
              <a:endParaRPr lang="zh-CN" altLang="en-US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85786" y="8429660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手拉手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66748" y="5143513"/>
            <a:ext cx="2657749" cy="584775"/>
            <a:chOff x="571472" y="9286916"/>
            <a:chExt cx="2657749" cy="584775"/>
          </a:xfrm>
        </p:grpSpPr>
        <p:sp>
          <p:nvSpPr>
            <p:cNvPr id="37" name="TextBox 36"/>
            <p:cNvSpPr txBox="1"/>
            <p:nvPr/>
          </p:nvSpPr>
          <p:spPr>
            <a:xfrm>
              <a:off x="571472" y="9286916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灭火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428728" y="948908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dirty="0"/>
                <a:t>后从山林间返回</a:t>
              </a:r>
              <a:endParaRPr lang="zh-CN" altLang="en-US" sz="32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38943" y="4357694"/>
            <a:ext cx="2909771" cy="598046"/>
            <a:chOff x="6343233" y="9059331"/>
            <a:chExt cx="2909771" cy="598046"/>
          </a:xfrm>
        </p:grpSpPr>
        <p:sp>
          <p:nvSpPr>
            <p:cNvPr id="38" name="TextBox 37"/>
            <p:cNvSpPr txBox="1"/>
            <p:nvPr/>
          </p:nvSpPr>
          <p:spPr>
            <a:xfrm>
              <a:off x="6343233" y="9072602"/>
              <a:ext cx="290977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dirty="0"/>
                <a:t>政府</a:t>
              </a:r>
              <a:r>
                <a:rPr lang="zh-CN" altLang="en-US" sz="3200" b="1" dirty="0">
                  <a:ln w="1270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           </a:t>
              </a:r>
              <a:r>
                <a:rPr lang="zh-CN" altLang="en-US" dirty="0"/>
                <a:t>列队迎检</a:t>
              </a:r>
              <a:endParaRPr lang="zh-CN" altLang="en-US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858016" y="9059331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消防队</a:t>
              </a:r>
            </a:p>
          </p:txBody>
        </p:sp>
      </p:grpSp>
      <p:grpSp>
        <p:nvGrpSpPr>
          <p:cNvPr id="39" name="组合 5"/>
          <p:cNvGrpSpPr/>
          <p:nvPr/>
        </p:nvGrpSpPr>
        <p:grpSpPr>
          <a:xfrm>
            <a:off x="1238216" y="5150011"/>
            <a:ext cx="11287204" cy="636443"/>
            <a:chOff x="-285784" y="5150010"/>
            <a:chExt cx="11287204" cy="636443"/>
          </a:xfrm>
        </p:grpSpPr>
        <p:sp>
          <p:nvSpPr>
            <p:cNvPr id="40" name="Chevron 24"/>
            <p:cNvSpPr/>
            <p:nvPr/>
          </p:nvSpPr>
          <p:spPr>
            <a:xfrm flipV="1">
              <a:off x="-285784" y="5150010"/>
              <a:ext cx="9666150" cy="636443"/>
            </a:xfrm>
            <a:prstGeom prst="chevron">
              <a:avLst>
                <a:gd name="adj" fmla="val 30408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>
              <a:solidFill>
                <a:srgbClr val="FFCC00"/>
              </a:solidFill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152400" dist="1270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glow rad="101600">
                    <a:srgbClr val="FFCC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71670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2 . 2010</a:t>
              </a:r>
              <a:r>
                <a:rPr lang="zh-CN" altLang="en-US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年团的工作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500826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3 . </a:t>
              </a:r>
              <a:r>
                <a:rPr lang="zh-CN" altLang="en-US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目前存在的问题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3.60764 -3.7037E-6 " pathEditMode="relative" rAng="0" ptsTypes="AA">
                                      <p:cBhvr>
                                        <p:cTn id="6" dur="48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94444E-6 2.59259E-6 L 0.16771 2.59259E-6 " pathEditMode="relative" rAng="0" ptsTypes="AA">
                                      <p:cBhvr>
                                        <p:cTn id="16" dur="6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452 0.00185 L -0.16423 0.00185 " pathEditMode="relative" rAng="0" ptsTypes="AA">
                                      <p:cBhvr>
                                        <p:cTn id="18" dur="6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3" presetClass="path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Motion origin="layout" path="M 1.38889E-6 7.40741E-7 L 0.16979 7.40741E-7 " pathEditMode="relative" rAng="0" ptsTypes="AA">
                                      <p:cBhvr>
                                        <p:cTn id="34" dur="6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Motion origin="layout" path="M -1.66667E-6 4.07407E-6 L -0.16302 0.00023 " pathEditMode="relative" rAng="0" ptsTypes="AA">
                                      <p:cBhvr>
                                        <p:cTn id="36" dur="6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3" presetClass="path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animMotion origin="layout" path="M -3.61111E-6 7.40741E-7 L 0.16667 7.40741E-7 " pathEditMode="relative" rAng="0" ptsTypes="AA">
                                      <p:cBhvr>
                                        <p:cTn id="52" dur="6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animMotion origin="layout" path="M -2.22222E-6 -2.59259E-6 L -0.16545 0.00139 " pathEditMode="relative" rAng="0" ptsTypes="AA">
                                      <p:cBhvr>
                                        <p:cTn id="54" dur="6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3" presetClass="path" presetSubtype="0" fill="hold" nodeType="withEffect">
                                  <p:stCondLst>
                                    <p:cond delay="42500"/>
                                  </p:stCondLst>
                                  <p:childTnLst>
                                    <p:animMotion origin="layout" path="M 2.5E-6 -7.40741E-7 L 0.1684 -7.40741E-7 " pathEditMode="relative" rAng="0" ptsTypes="AA">
                                      <p:cBhvr>
                                        <p:cTn id="70" dur="6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42500"/>
                                  </p:stCondLst>
                                  <p:childTnLst>
                                    <p:animMotion origin="layout" path="M -2.77778E-7 1.48148E-6 L -0.16632 0.00046 " pathEditMode="relative" rAng="0" ptsTypes="AA">
                                      <p:cBhvr>
                                        <p:cTn id="72" dur="6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1238216" y="5150011"/>
            <a:ext cx="11287204" cy="636443"/>
            <a:chOff x="-285784" y="5150010"/>
            <a:chExt cx="11287204" cy="636443"/>
          </a:xfrm>
        </p:grpSpPr>
        <p:sp>
          <p:nvSpPr>
            <p:cNvPr id="7" name="Chevron 24"/>
            <p:cNvSpPr/>
            <p:nvPr/>
          </p:nvSpPr>
          <p:spPr>
            <a:xfrm flipV="1">
              <a:off x="-285784" y="5150010"/>
              <a:ext cx="9666150" cy="636443"/>
            </a:xfrm>
            <a:prstGeom prst="chevron">
              <a:avLst>
                <a:gd name="adj" fmla="val 30408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solidFill>
                <a:srgbClr val="FFCC00"/>
              </a:solidFill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152400" dist="1270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glow rad="101600">
                    <a:srgbClr val="FFCC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71670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3 . </a:t>
              </a:r>
              <a:r>
                <a:rPr lang="zh-CN" altLang="en-US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目前存在的问题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00826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4. </a:t>
              </a:r>
              <a:r>
                <a:rPr lang="zh-CN" altLang="en-US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提出意见和建议</a:t>
              </a:r>
            </a:p>
          </p:txBody>
        </p:sp>
      </p:grpSp>
    </p:spTree>
  </p:cSld>
  <p:clrMapOvr>
    <a:masterClrMapping/>
  </p:clrMapOvr>
  <p:transition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524101" y="1428762"/>
            <a:ext cx="7356475" cy="3714750"/>
            <a:chOff x="1000100" y="1428762"/>
            <a:chExt cx="7356475" cy="371475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1000100" y="1428762"/>
              <a:ext cx="7356475" cy="3714750"/>
            </a:xfrm>
            <a:prstGeom prst="roundRect">
              <a:avLst>
                <a:gd name="adj" fmla="val 2028"/>
              </a:avLst>
            </a:prstGeom>
            <a:solidFill>
              <a:schemeClr val="bg1">
                <a:alpha val="60000"/>
              </a:schemeClr>
            </a:solidFill>
            <a:ln w="381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3140992" y="1785952"/>
              <a:ext cx="288000" cy="28733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0000"/>
                </a:gs>
                <a:gs pos="75000">
                  <a:srgbClr val="C00000"/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zh-CN" dirty="0"/>
            </a:p>
          </p:txBody>
        </p:sp>
        <p:sp>
          <p:nvSpPr>
            <p:cNvPr id="12" name="AutoShape 3"/>
            <p:cNvSpPr>
              <a:spLocks noChangeArrowheads="1"/>
            </p:cNvSpPr>
            <p:nvPr/>
          </p:nvSpPr>
          <p:spPr bwMode="auto">
            <a:xfrm>
              <a:off x="3140992" y="2446357"/>
              <a:ext cx="288000" cy="28733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75000">
                  <a:schemeClr val="tx1">
                    <a:lumMod val="65000"/>
                    <a:lumOff val="35000"/>
                  </a:schemeClr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912813" eaLnBrk="0" hangingPunct="0"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zh-CN"/>
            </a:p>
          </p:txBody>
        </p:sp>
        <p:cxnSp>
          <p:nvCxnSpPr>
            <p:cNvPr id="15" name="直接连接符 14"/>
            <p:cNvCxnSpPr/>
            <p:nvPr/>
          </p:nvCxnSpPr>
          <p:spPr bwMode="auto">
            <a:xfrm rot="5400000">
              <a:off x="808023" y="3282962"/>
              <a:ext cx="3527425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19"/>
            <p:cNvSpPr>
              <a:spLocks noChangeArrowheads="1"/>
            </p:cNvSpPr>
            <p:nvPr/>
          </p:nvSpPr>
          <p:spPr bwMode="auto">
            <a:xfrm>
              <a:off x="1056000" y="2143142"/>
              <a:ext cx="1515736" cy="2246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/>
              <a:r>
                <a:rPr lang="zh-CN" altLang="en-US" sz="2800" b="1" dirty="0">
                  <a:effectLst>
                    <a:glow rad="101600">
                      <a:schemeClr val="bg1">
                        <a:lumMod val="75000"/>
                        <a:alpha val="60000"/>
                      </a:schemeClr>
                    </a:glow>
                    <a:innerShdw blurRad="114300">
                      <a:prstClr val="black"/>
                    </a:innerShdw>
                  </a:effectLst>
                  <a:latin typeface="Calibri" pitchFamily="34" charset="0"/>
                </a:rPr>
                <a:t>存</a:t>
              </a:r>
              <a:endParaRPr lang="en-US" altLang="zh-CN" sz="2800" b="1" dirty="0">
                <a:effectLst>
                  <a:glow rad="101600">
                    <a:schemeClr val="bg1">
                      <a:lumMod val="75000"/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Calibri" pitchFamily="34" charset="0"/>
              </a:endParaRPr>
            </a:p>
            <a:p>
              <a:pPr algn="ctr"/>
              <a:r>
                <a:rPr lang="zh-CN" altLang="en-US" sz="2800" b="1" dirty="0">
                  <a:effectLst>
                    <a:glow rad="101600">
                      <a:schemeClr val="bg1">
                        <a:lumMod val="75000"/>
                        <a:alpha val="60000"/>
                      </a:schemeClr>
                    </a:glow>
                    <a:innerShdw blurRad="114300">
                      <a:prstClr val="black"/>
                    </a:innerShdw>
                  </a:effectLst>
                  <a:latin typeface="Calibri" pitchFamily="34" charset="0"/>
                </a:rPr>
                <a:t>在</a:t>
              </a:r>
              <a:endParaRPr lang="en-US" altLang="zh-CN" sz="2800" b="1" dirty="0">
                <a:effectLst>
                  <a:glow rad="101600">
                    <a:schemeClr val="bg1">
                      <a:lumMod val="75000"/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Calibri" pitchFamily="34" charset="0"/>
              </a:endParaRPr>
            </a:p>
            <a:p>
              <a:pPr algn="ctr"/>
              <a:r>
                <a:rPr lang="zh-CN" altLang="en-US" sz="2800" b="1" dirty="0">
                  <a:effectLst>
                    <a:glow rad="101600">
                      <a:schemeClr val="bg1">
                        <a:lumMod val="75000"/>
                        <a:alpha val="60000"/>
                      </a:schemeClr>
                    </a:glow>
                    <a:innerShdw blurRad="114300">
                      <a:prstClr val="black"/>
                    </a:innerShdw>
                  </a:effectLst>
                  <a:latin typeface="Calibri" pitchFamily="34" charset="0"/>
                </a:rPr>
                <a:t>的</a:t>
              </a:r>
              <a:endParaRPr lang="en-US" altLang="zh-CN" sz="2800" b="1" dirty="0">
                <a:effectLst>
                  <a:glow rad="101600">
                    <a:schemeClr val="bg1">
                      <a:lumMod val="75000"/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Calibri" pitchFamily="34" charset="0"/>
              </a:endParaRPr>
            </a:p>
            <a:p>
              <a:pPr algn="ctr"/>
              <a:r>
                <a:rPr lang="zh-CN" altLang="en-US" sz="2800" b="1" dirty="0">
                  <a:effectLst>
                    <a:glow rad="101600">
                      <a:schemeClr val="bg1">
                        <a:lumMod val="75000"/>
                        <a:alpha val="60000"/>
                      </a:schemeClr>
                    </a:glow>
                    <a:innerShdw blurRad="114300">
                      <a:prstClr val="black"/>
                    </a:innerShdw>
                  </a:effectLst>
                  <a:latin typeface="Calibri" pitchFamily="34" charset="0"/>
                </a:rPr>
                <a:t>问</a:t>
              </a:r>
              <a:endParaRPr lang="en-US" altLang="zh-CN" sz="2800" b="1" dirty="0">
                <a:effectLst>
                  <a:glow rad="101600">
                    <a:schemeClr val="bg1">
                      <a:lumMod val="75000"/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Calibri" pitchFamily="34" charset="0"/>
              </a:endParaRPr>
            </a:p>
            <a:p>
              <a:pPr algn="ctr"/>
              <a:r>
                <a:rPr lang="zh-CN" altLang="en-US" sz="2800" b="1" dirty="0">
                  <a:effectLst>
                    <a:glow rad="101600">
                      <a:schemeClr val="bg1">
                        <a:lumMod val="75000"/>
                        <a:alpha val="60000"/>
                      </a:schemeClr>
                    </a:glow>
                    <a:innerShdw blurRad="114300">
                      <a:prstClr val="black"/>
                    </a:innerShdw>
                  </a:effectLst>
                  <a:latin typeface="Calibri" pitchFamily="34" charset="0"/>
                </a:rPr>
                <a:t>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714776" y="4357720"/>
              <a:ext cx="4572000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sz="24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村级团费收缴几乎为零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714776" y="1714514"/>
              <a:ext cx="4572000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sz="24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少数团员团的意识不强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714776" y="2375315"/>
              <a:ext cx="4572000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sz="24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村级团组织十分薄弱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714776" y="3036117"/>
              <a:ext cx="4572000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sz="24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团员发展进度缓慢</a:t>
              </a:r>
              <a:endParaRPr lang="en-US" altLang="zh-CN" sz="24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714776" y="3696919"/>
              <a:ext cx="4572000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sz="24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流动团员管理较为困难</a:t>
              </a:r>
            </a:p>
          </p:txBody>
        </p:sp>
        <p:sp>
          <p:nvSpPr>
            <p:cNvPr id="31" name="AutoShape 3"/>
            <p:cNvSpPr>
              <a:spLocks noChangeArrowheads="1"/>
            </p:cNvSpPr>
            <p:nvPr/>
          </p:nvSpPr>
          <p:spPr bwMode="auto">
            <a:xfrm>
              <a:off x="3140992" y="3106762"/>
              <a:ext cx="288000" cy="28733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0000"/>
                </a:gs>
                <a:gs pos="75000">
                  <a:srgbClr val="C00000"/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zh-CN" dirty="0"/>
            </a:p>
          </p:txBody>
        </p:sp>
        <p:sp>
          <p:nvSpPr>
            <p:cNvPr id="32" name="AutoShape 3"/>
            <p:cNvSpPr>
              <a:spLocks noChangeArrowheads="1"/>
            </p:cNvSpPr>
            <p:nvPr/>
          </p:nvSpPr>
          <p:spPr bwMode="auto">
            <a:xfrm>
              <a:off x="3140992" y="3767167"/>
              <a:ext cx="288000" cy="28733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75000">
                  <a:schemeClr val="tx1">
                    <a:lumMod val="65000"/>
                    <a:lumOff val="35000"/>
                  </a:schemeClr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912813" eaLnBrk="0" hangingPunct="0"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zh-CN"/>
            </a:p>
          </p:txBody>
        </p:sp>
        <p:sp>
          <p:nvSpPr>
            <p:cNvPr id="33" name="AutoShape 3"/>
            <p:cNvSpPr>
              <a:spLocks noChangeArrowheads="1"/>
            </p:cNvSpPr>
            <p:nvPr/>
          </p:nvSpPr>
          <p:spPr bwMode="auto">
            <a:xfrm>
              <a:off x="3140992" y="4427573"/>
              <a:ext cx="288000" cy="28733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0000"/>
                </a:gs>
                <a:gs pos="75000">
                  <a:srgbClr val="C00000"/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zh-CN" dirty="0"/>
            </a:p>
          </p:txBody>
        </p:sp>
      </p:grpSp>
      <p:grpSp>
        <p:nvGrpSpPr>
          <p:cNvPr id="36" name="组合 5"/>
          <p:cNvGrpSpPr/>
          <p:nvPr/>
        </p:nvGrpSpPr>
        <p:grpSpPr>
          <a:xfrm>
            <a:off x="1238216" y="5150011"/>
            <a:ext cx="11287204" cy="636443"/>
            <a:chOff x="-285784" y="5150010"/>
            <a:chExt cx="11287204" cy="636443"/>
          </a:xfrm>
        </p:grpSpPr>
        <p:sp>
          <p:nvSpPr>
            <p:cNvPr id="37" name="Chevron 24"/>
            <p:cNvSpPr/>
            <p:nvPr/>
          </p:nvSpPr>
          <p:spPr>
            <a:xfrm flipV="1">
              <a:off x="-285784" y="5150010"/>
              <a:ext cx="9666150" cy="636443"/>
            </a:xfrm>
            <a:prstGeom prst="chevron">
              <a:avLst>
                <a:gd name="adj" fmla="val 30408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solidFill>
                <a:srgbClr val="FFCC00"/>
              </a:solidFill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152400" dist="1270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glow rad="101600">
                    <a:srgbClr val="FFCC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71670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3 . </a:t>
              </a:r>
              <a:r>
                <a:rPr lang="zh-CN" altLang="en-US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目前存在的问题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500826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4. </a:t>
              </a:r>
              <a:r>
                <a:rPr lang="zh-CN" altLang="en-US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提出意见和建议</a:t>
              </a: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0"/>
          <p:cNvGrpSpPr/>
          <p:nvPr/>
        </p:nvGrpSpPr>
        <p:grpSpPr>
          <a:xfrm>
            <a:off x="1238216" y="5150012"/>
            <a:ext cx="8666018" cy="636443"/>
            <a:chOff x="714348" y="5150011"/>
            <a:chExt cx="8666018" cy="636443"/>
          </a:xfrm>
        </p:grpSpPr>
        <p:sp>
          <p:nvSpPr>
            <p:cNvPr id="18" name="Chevron 24"/>
            <p:cNvSpPr/>
            <p:nvPr/>
          </p:nvSpPr>
          <p:spPr>
            <a:xfrm flipV="1">
              <a:off x="714348" y="5150011"/>
              <a:ext cx="8666018" cy="636443"/>
            </a:xfrm>
            <a:prstGeom prst="chevron">
              <a:avLst>
                <a:gd name="adj" fmla="val 30408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>
              <a:solidFill>
                <a:srgbClr val="FFCC00"/>
              </a:solidFill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152400" dist="1270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glow rad="101600">
                    <a:srgbClr val="FFCC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00496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4 . </a:t>
              </a:r>
              <a:r>
                <a:rPr lang="zh-CN" altLang="en-US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提出意见和建议</a:t>
              </a:r>
            </a:p>
          </p:txBody>
        </p:sp>
      </p:grpSp>
    </p:spTree>
  </p:cSld>
  <p:clrMapOvr>
    <a:masterClrMapping/>
  </p:clrMapOvr>
  <p:transition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2022562" y="1643076"/>
            <a:ext cx="8145405" cy="3714750"/>
          </a:xfrm>
          <a:prstGeom prst="roundRect">
            <a:avLst>
              <a:gd name="adj" fmla="val 2028"/>
            </a:avLst>
          </a:prstGeom>
          <a:solidFill>
            <a:schemeClr val="bg1">
              <a:alpha val="60000"/>
            </a:schemeClr>
          </a:solidFill>
          <a:ln w="38100">
            <a:solidFill>
              <a:srgbClr val="FF000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81224" y="1214423"/>
            <a:ext cx="28575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意见和建议</a:t>
            </a:r>
          </a:p>
        </p:txBody>
      </p:sp>
      <p:sp>
        <p:nvSpPr>
          <p:cNvPr id="21" name="矩形 20"/>
          <p:cNvSpPr/>
          <p:nvPr/>
        </p:nvSpPr>
        <p:spPr>
          <a:xfrm>
            <a:off x="2309786" y="2025086"/>
            <a:ext cx="7715304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2400" dirty="0">
                <a:latin typeface="+mn-ea"/>
              </a:rPr>
              <a:t>       抓好团干的培训和教育，提高团委班子整体工作能力；</a:t>
            </a:r>
            <a:endParaRPr lang="en-US" altLang="zh-CN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       积极开展团的活动，增强团员意识，提高团组织的凝聚力；</a:t>
            </a:r>
            <a:endParaRPr lang="en-US" altLang="zh-CN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       争取支持，落实资金，启动村级团支部评比表彰等活动，增强工作活力；</a:t>
            </a:r>
            <a:endParaRPr lang="en-US" altLang="zh-CN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       以活动为载体，重视和关注农村青少年的身心健康和生活、学习困难，千方百计为青少年办好事、做实事。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.png"/>
          <p:cNvPicPr>
            <a:picLocks noChangeAspect="1"/>
          </p:cNvPicPr>
          <p:nvPr/>
        </p:nvPicPr>
        <p:blipFill>
          <a:blip r:embed="rId2"/>
          <a:srcRect l="12584" t="38390" b="19537"/>
          <a:stretch>
            <a:fillRect/>
          </a:stretch>
        </p:blipFill>
        <p:spPr bwMode="auto">
          <a:xfrm>
            <a:off x="2674937" y="1720842"/>
            <a:ext cx="9517063" cy="343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5.png"/>
          <p:cNvPicPr>
            <a:picLocks noChangeAspect="1"/>
          </p:cNvPicPr>
          <p:nvPr/>
        </p:nvPicPr>
        <p:blipFill>
          <a:blip r:embed="rId3"/>
          <a:srcRect t="54024" r="72070" b="22987"/>
          <a:stretch>
            <a:fillRect/>
          </a:stretch>
        </p:blipFill>
        <p:spPr bwMode="auto">
          <a:xfrm>
            <a:off x="0" y="3067058"/>
            <a:ext cx="5310182" cy="2210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67108" y="2928935"/>
            <a:ext cx="507209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汇 报 完 毕     谢 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5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7" dur="8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6005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050248" y="2571744"/>
            <a:ext cx="8260595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0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抓好自身建设  增强基层活力</a:t>
            </a:r>
            <a:endParaRPr lang="zh-CN" altLang="en-US" sz="5000" b="1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023902" y="2627652"/>
            <a:ext cx="132874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60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6000" b="1" dirty="0">
                <a:ln w="12700">
                  <a:solidFill>
                    <a:srgbClr val="FFCC00"/>
                  </a:solidFill>
                  <a:prstDash val="solid"/>
                </a:ln>
                <a:gradFill flip="none" rotWithShape="1">
                  <a:gsLst>
                    <a:gs pos="0">
                      <a:srgbClr val="EE3F24">
                        <a:shade val="30000"/>
                        <a:satMod val="115000"/>
                      </a:srgbClr>
                    </a:gs>
                    <a:gs pos="50000">
                      <a:srgbClr val="EE3F24">
                        <a:shade val="67500"/>
                        <a:satMod val="115000"/>
                      </a:srgbClr>
                    </a:gs>
                    <a:gs pos="100000">
                      <a:srgbClr val="EE3F24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■</a:t>
            </a:r>
            <a:r>
              <a:rPr lang="zh-CN" altLang="en-US" sz="60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6000" b="1" dirty="0">
                <a:ln w="12700">
                  <a:solidFill>
                    <a:srgbClr val="FFCC00"/>
                  </a:solidFill>
                  <a:prstDash val="solid"/>
                </a:ln>
                <a:gradFill flip="none" rotWithShape="1">
                  <a:gsLst>
                    <a:gs pos="0">
                      <a:srgbClr val="EE3F24">
                        <a:shade val="30000"/>
                        <a:satMod val="115000"/>
                      </a:srgbClr>
                    </a:gs>
                    <a:gs pos="50000">
                      <a:srgbClr val="EE3F24">
                        <a:shade val="67500"/>
                        <a:satMod val="115000"/>
                      </a:srgbClr>
                    </a:gs>
                    <a:gs pos="100000">
                      <a:srgbClr val="EE3F24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■ ■ ■ ■ ■ ■ ■ ■ ■ ■ ■ ■ ■ ■ ■ ■ ■</a:t>
            </a:r>
            <a:endParaRPr lang="en-US" altLang="zh-CN" sz="6000" b="1" dirty="0">
              <a:ln w="12700">
                <a:solidFill>
                  <a:srgbClr val="FFCC00"/>
                </a:solidFill>
                <a:prstDash val="solid"/>
              </a:ln>
              <a:gradFill flip="none" rotWithShape="1">
                <a:gsLst>
                  <a:gs pos="0">
                    <a:srgbClr val="EE3F24">
                      <a:shade val="30000"/>
                      <a:satMod val="115000"/>
                    </a:srgbClr>
                  </a:gs>
                  <a:gs pos="50000">
                    <a:srgbClr val="EE3F24">
                      <a:shade val="67500"/>
                      <a:satMod val="115000"/>
                    </a:srgbClr>
                  </a:gs>
                  <a:gs pos="100000">
                    <a:srgbClr val="EE3F24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238622" y="5072074"/>
            <a:ext cx="1000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报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810121" y="5072074"/>
            <a:ext cx="1000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单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5381621" y="5072074"/>
            <a:ext cx="1000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位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953261" y="5003108"/>
            <a:ext cx="1000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某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7667644" y="5003108"/>
            <a:ext cx="1000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镇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667123" y="5072074"/>
            <a:ext cx="1000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汇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238877" y="5003108"/>
            <a:ext cx="1000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某</a:t>
            </a:r>
          </a:p>
        </p:txBody>
      </p:sp>
      <p:sp>
        <p:nvSpPr>
          <p:cNvPr id="52" name="矩形 51"/>
          <p:cNvSpPr/>
          <p:nvPr/>
        </p:nvSpPr>
        <p:spPr>
          <a:xfrm>
            <a:off x="8810644" y="6357958"/>
            <a:ext cx="42862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22" name="4-Point Star 28"/>
          <p:cNvSpPr/>
          <p:nvPr/>
        </p:nvSpPr>
        <p:spPr>
          <a:xfrm rot="890656">
            <a:off x="3465307" y="2201210"/>
            <a:ext cx="785003" cy="757621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4-Point Star 29"/>
          <p:cNvSpPr/>
          <p:nvPr/>
        </p:nvSpPr>
        <p:spPr>
          <a:xfrm rot="890656">
            <a:off x="6944431" y="2137247"/>
            <a:ext cx="585475" cy="565054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4-Point Star 30"/>
          <p:cNvSpPr/>
          <p:nvPr/>
        </p:nvSpPr>
        <p:spPr>
          <a:xfrm rot="890656">
            <a:off x="8959887" y="3305795"/>
            <a:ext cx="446002" cy="430446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3" name="4-Point Star 31"/>
          <p:cNvSpPr/>
          <p:nvPr/>
        </p:nvSpPr>
        <p:spPr>
          <a:xfrm rot="890656">
            <a:off x="4237268" y="3000277"/>
            <a:ext cx="537419" cy="518673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4" name="4-Point Star 55"/>
          <p:cNvSpPr/>
          <p:nvPr/>
        </p:nvSpPr>
        <p:spPr>
          <a:xfrm rot="890656">
            <a:off x="5215358" y="2407997"/>
            <a:ext cx="537419" cy="518672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xit" presetSubtype="0" fill="hold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xit" presetSubtype="0" fill="hold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xit" presetSubtype="0" fill="hold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xit" presetSubtype="0" fill="hold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xit" presetSubtype="0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8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6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6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6" presetClass="emph" presetSubtype="0" accel="50000" decel="5000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accel="50000" decel="5000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accel="50000" decel="5000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accel="50000" decel="5000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accel="50000" decel="5000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accel="50000" decel="50000" autoRev="1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accel="50000" decel="5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300"/>
                            </p:stCondLst>
                            <p:childTnLst>
                              <p:par>
                                <p:cTn id="119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050248" y="2571744"/>
            <a:ext cx="8260595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0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抓好自身建设  增强基层活力</a:t>
            </a:r>
            <a:endParaRPr lang="zh-CN" altLang="en-US" sz="5000" b="1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>
            <a:spLocks/>
          </p:cNvSpPr>
          <p:nvPr/>
        </p:nvSpPr>
        <p:spPr bwMode="auto">
          <a:xfrm>
            <a:off x="4238612" y="1819116"/>
            <a:ext cx="324000" cy="324000"/>
          </a:xfrm>
          <a:prstGeom prst="rect">
            <a:avLst/>
          </a:prstGeom>
          <a:gradFill>
            <a:gsLst>
              <a:gs pos="0">
                <a:srgbClr val="FF0000"/>
              </a:gs>
              <a:gs pos="75000">
                <a:srgbClr val="C00000"/>
              </a:gs>
            </a:gsLst>
            <a:lin ang="3000000" scaled="0"/>
          </a:gradFill>
          <a:ln w="12700">
            <a:solidFill>
              <a:srgbClr val="FFCC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38678" y="1714488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1 . 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某某镇基本团情</a:t>
            </a:r>
          </a:p>
        </p:txBody>
      </p:sp>
      <p:sp>
        <p:nvSpPr>
          <p:cNvPr id="25" name="矩形 24"/>
          <p:cNvSpPr>
            <a:spLocks/>
          </p:cNvSpPr>
          <p:nvPr/>
        </p:nvSpPr>
        <p:spPr bwMode="auto">
          <a:xfrm>
            <a:off x="4238612" y="2604934"/>
            <a:ext cx="324000" cy="324000"/>
          </a:xfrm>
          <a:prstGeom prst="rect">
            <a:avLst/>
          </a:prstGeom>
          <a:gradFill>
            <a:gsLst>
              <a:gs pos="0">
                <a:srgbClr val="FF0000"/>
              </a:gs>
              <a:gs pos="75000">
                <a:srgbClr val="C00000"/>
              </a:gs>
            </a:gsLst>
            <a:lin ang="3000000" scaled="0"/>
          </a:gradFill>
          <a:ln w="12700">
            <a:solidFill>
              <a:srgbClr val="FFCC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38678" y="2500306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2 . 2010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年团的工作</a:t>
            </a:r>
          </a:p>
        </p:txBody>
      </p:sp>
      <p:sp>
        <p:nvSpPr>
          <p:cNvPr id="27" name="矩形 26"/>
          <p:cNvSpPr>
            <a:spLocks/>
          </p:cNvSpPr>
          <p:nvPr/>
        </p:nvSpPr>
        <p:spPr bwMode="auto">
          <a:xfrm>
            <a:off x="4238612" y="3390752"/>
            <a:ext cx="324000" cy="324000"/>
          </a:xfrm>
          <a:prstGeom prst="rect">
            <a:avLst/>
          </a:prstGeom>
          <a:gradFill>
            <a:gsLst>
              <a:gs pos="0">
                <a:srgbClr val="FF0000"/>
              </a:gs>
              <a:gs pos="75000">
                <a:srgbClr val="C00000"/>
              </a:gs>
            </a:gsLst>
            <a:lin ang="3000000" scaled="0"/>
          </a:gradFill>
          <a:ln w="12700">
            <a:solidFill>
              <a:srgbClr val="FFCC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8" name="矩形 27"/>
          <p:cNvSpPr>
            <a:spLocks/>
          </p:cNvSpPr>
          <p:nvPr/>
        </p:nvSpPr>
        <p:spPr bwMode="auto">
          <a:xfrm>
            <a:off x="4238612" y="4176570"/>
            <a:ext cx="324000" cy="324000"/>
          </a:xfrm>
          <a:prstGeom prst="rect">
            <a:avLst/>
          </a:prstGeom>
          <a:gradFill>
            <a:gsLst>
              <a:gs pos="0">
                <a:srgbClr val="FF0000"/>
              </a:gs>
              <a:gs pos="75000">
                <a:srgbClr val="C00000"/>
              </a:gs>
            </a:gsLst>
            <a:lin ang="3000000" scaled="0"/>
          </a:gradFill>
          <a:ln w="12700">
            <a:solidFill>
              <a:srgbClr val="FFCC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38678" y="3286124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3 . 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目前存在的问题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38678" y="4071942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4 . 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提出意见和建议</a:t>
            </a:r>
          </a:p>
        </p:txBody>
      </p:sp>
      <p:sp>
        <p:nvSpPr>
          <p:cNvPr id="31" name="矩形 30"/>
          <p:cNvSpPr/>
          <p:nvPr/>
        </p:nvSpPr>
        <p:spPr>
          <a:xfrm>
            <a:off x="8810644" y="5857892"/>
            <a:ext cx="42862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809998" y="5003108"/>
            <a:ext cx="5000646" cy="646331"/>
            <a:chOff x="2143122" y="5003107"/>
            <a:chExt cx="5000646" cy="646331"/>
          </a:xfrm>
        </p:grpSpPr>
        <p:sp>
          <p:nvSpPr>
            <p:cNvPr id="33" name="TextBox 32"/>
            <p:cNvSpPr txBox="1">
              <a:spLocks noChangeArrowheads="1"/>
            </p:cNvSpPr>
            <p:nvPr/>
          </p:nvSpPr>
          <p:spPr bwMode="auto">
            <a:xfrm>
              <a:off x="2714621" y="5072074"/>
              <a:ext cx="10001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n w="12700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39700">
                      <a:srgbClr val="FF0000">
                        <a:alpha val="40000"/>
                      </a:srgbClr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报</a:t>
              </a:r>
            </a:p>
          </p:txBody>
        </p:sp>
        <p:sp>
          <p:nvSpPr>
            <p:cNvPr id="35" name="TextBox 34"/>
            <p:cNvSpPr txBox="1">
              <a:spLocks noChangeArrowheads="1"/>
            </p:cNvSpPr>
            <p:nvPr/>
          </p:nvSpPr>
          <p:spPr bwMode="auto">
            <a:xfrm>
              <a:off x="3286120" y="5072074"/>
              <a:ext cx="10001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n w="12700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39700">
                      <a:srgbClr val="FF0000">
                        <a:alpha val="40000"/>
                      </a:srgbClr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单</a:t>
              </a:r>
            </a:p>
          </p:txBody>
        </p:sp>
        <p:sp>
          <p:nvSpPr>
            <p:cNvPr id="37" name="TextBox 36"/>
            <p:cNvSpPr txBox="1">
              <a:spLocks noChangeArrowheads="1"/>
            </p:cNvSpPr>
            <p:nvPr/>
          </p:nvSpPr>
          <p:spPr bwMode="auto">
            <a:xfrm>
              <a:off x="3857620" y="5072074"/>
              <a:ext cx="10001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n w="12700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39700">
                      <a:srgbClr val="FF0000">
                        <a:alpha val="40000"/>
                      </a:srgbClr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位</a:t>
              </a:r>
            </a:p>
          </p:txBody>
        </p:sp>
        <p:sp>
          <p:nvSpPr>
            <p:cNvPr id="38" name="TextBox 37"/>
            <p:cNvSpPr txBox="1">
              <a:spLocks noChangeArrowheads="1"/>
            </p:cNvSpPr>
            <p:nvPr/>
          </p:nvSpPr>
          <p:spPr bwMode="auto">
            <a:xfrm>
              <a:off x="5429260" y="5003107"/>
              <a:ext cx="100012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n w="12700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39700">
                      <a:srgbClr val="FF0000">
                        <a:alpha val="40000"/>
                      </a:srgbClr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某</a:t>
              </a:r>
            </a:p>
          </p:txBody>
        </p:sp>
        <p:sp>
          <p:nvSpPr>
            <p:cNvPr id="39" name="TextBox 38"/>
            <p:cNvSpPr txBox="1">
              <a:spLocks noChangeArrowheads="1"/>
            </p:cNvSpPr>
            <p:nvPr/>
          </p:nvSpPr>
          <p:spPr bwMode="auto">
            <a:xfrm>
              <a:off x="6143643" y="5003107"/>
              <a:ext cx="100012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n w="12700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39700">
                      <a:srgbClr val="FF0000">
                        <a:alpha val="40000"/>
                      </a:srgbClr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镇</a:t>
              </a:r>
            </a:p>
          </p:txBody>
        </p:sp>
        <p:sp>
          <p:nvSpPr>
            <p:cNvPr id="41" name="TextBox 40"/>
            <p:cNvSpPr txBox="1">
              <a:spLocks noChangeArrowheads="1"/>
            </p:cNvSpPr>
            <p:nvPr/>
          </p:nvSpPr>
          <p:spPr bwMode="auto">
            <a:xfrm>
              <a:off x="2143122" y="5072074"/>
              <a:ext cx="10001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n w="12700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39700">
                      <a:srgbClr val="FF0000">
                        <a:alpha val="40000"/>
                      </a:srgbClr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汇</a:t>
              </a:r>
            </a:p>
          </p:txBody>
        </p:sp>
        <p:sp>
          <p:nvSpPr>
            <p:cNvPr id="47" name="TextBox 46"/>
            <p:cNvSpPr txBox="1">
              <a:spLocks noChangeArrowheads="1"/>
            </p:cNvSpPr>
            <p:nvPr/>
          </p:nvSpPr>
          <p:spPr bwMode="auto">
            <a:xfrm>
              <a:off x="4714876" y="5003107"/>
              <a:ext cx="100012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n w="12700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39700">
                      <a:srgbClr val="FF0000">
                        <a:alpha val="40000"/>
                      </a:srgbClr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某</a:t>
              </a:r>
            </a:p>
          </p:txBody>
        </p:sp>
      </p:grpSp>
      <p:sp>
        <p:nvSpPr>
          <p:cNvPr id="19" name="矩形 18"/>
          <p:cNvSpPr>
            <a:spLocks/>
          </p:cNvSpPr>
          <p:nvPr/>
        </p:nvSpPr>
        <p:spPr bwMode="auto">
          <a:xfrm>
            <a:off x="4810116" y="5143512"/>
            <a:ext cx="5184000" cy="324000"/>
          </a:xfrm>
          <a:prstGeom prst="rect">
            <a:avLst/>
          </a:prstGeom>
          <a:gradFill>
            <a:gsLst>
              <a:gs pos="0">
                <a:srgbClr val="FF0000"/>
              </a:gs>
              <a:gs pos="75000">
                <a:srgbClr val="C00000"/>
              </a:gs>
            </a:gsLst>
            <a:lin ang="3000000" scaled="0"/>
          </a:gradFill>
          <a:ln w="12700">
            <a:solidFill>
              <a:srgbClr val="FFCC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9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85 0.0007 L 0.1335 0.33549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" y="16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75 -0.00301 L 0.13489 -0.00301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-1.11111E-6 C -0.07465 -0.01805 -0.35642 -0.06204 -0.44705 -0.1088 C -0.53767 -0.15555 -0.56389 -0.21805 -0.54427 -0.28102 C -0.52465 -0.34398 -0.37378 -0.44375 -0.32916 -0.48657 " pathEditMode="relative" rAng="0" ptsTypes="aaaa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" y="-2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625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00"/>
                            </p:stCondLst>
                            <p:childTnLst>
                              <p:par>
                                <p:cTn id="72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100"/>
                            </p:stCondLst>
                            <p:childTnLst>
                              <p:par>
                                <p:cTn id="87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1" grpId="2"/>
      <p:bldP spid="23" grpId="0" animBg="1"/>
      <p:bldP spid="23" grpId="1" animBg="1"/>
      <p:bldP spid="24" grpId="0"/>
      <p:bldP spid="25" grpId="0" animBg="1"/>
      <p:bldP spid="25" grpId="1" animBg="1"/>
      <p:bldP spid="26" grpId="0"/>
      <p:bldP spid="27" grpId="0" animBg="1"/>
      <p:bldP spid="27" grpId="1" animBg="1"/>
      <p:bldP spid="28" grpId="0" animBg="1"/>
      <p:bldP spid="29" grpId="0"/>
      <p:bldP spid="30" grpId="0"/>
      <p:bldP spid="31" grpId="0"/>
      <p:bldP spid="19" grpId="0" animBg="1"/>
      <p:bldP spid="19" grpId="1" animBg="1"/>
      <p:bldP spid="19" grpId="2" animBg="1"/>
      <p:bldP spid="19" grpId="3" animBg="1"/>
      <p:bldP spid="19" grpId="4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38678" y="1714488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1 . 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某某镇基本团情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38678" y="2500306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2 . 2010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年团的工作</a:t>
            </a:r>
          </a:p>
        </p:txBody>
      </p:sp>
      <p:sp>
        <p:nvSpPr>
          <p:cNvPr id="4" name="矩形 3"/>
          <p:cNvSpPr>
            <a:spLocks/>
          </p:cNvSpPr>
          <p:nvPr/>
        </p:nvSpPr>
        <p:spPr bwMode="auto">
          <a:xfrm>
            <a:off x="4238612" y="4176570"/>
            <a:ext cx="324000" cy="324000"/>
          </a:xfrm>
          <a:prstGeom prst="rect">
            <a:avLst/>
          </a:prstGeom>
          <a:gradFill>
            <a:gsLst>
              <a:gs pos="0">
                <a:srgbClr val="FF0000"/>
              </a:gs>
              <a:gs pos="75000">
                <a:srgbClr val="C00000"/>
              </a:gs>
            </a:gsLst>
            <a:lin ang="3000000" scaled="0"/>
          </a:gradFill>
          <a:ln w="12700">
            <a:solidFill>
              <a:srgbClr val="FFCC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38678" y="3286124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3 . 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目前存在的问题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38678" y="4071942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4 . 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提出意见和建议</a:t>
            </a:r>
          </a:p>
        </p:txBody>
      </p:sp>
      <p:sp>
        <p:nvSpPr>
          <p:cNvPr id="7" name="Chevron 24"/>
          <p:cNvSpPr/>
          <p:nvPr/>
        </p:nvSpPr>
        <p:spPr>
          <a:xfrm flipV="1">
            <a:off x="2238348" y="5150012"/>
            <a:ext cx="8666018" cy="636443"/>
          </a:xfrm>
          <a:prstGeom prst="chevron">
            <a:avLst>
              <a:gd name="adj" fmla="val 30408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 w="12700">
            <a:solidFill>
              <a:srgbClr val="FFCC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52400" dist="1270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effectLst>
                <a:glow rad="101600">
                  <a:srgbClr val="FFCC00">
                    <a:alpha val="60000"/>
                  </a:srgb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5670" y="5305024"/>
            <a:ext cx="4500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+mn-ea"/>
              </a:rPr>
              <a:t>1 . </a:t>
            </a:r>
            <a:r>
              <a:rPr lang="zh-CN" altLang="en-US" sz="1600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+mn-ea"/>
              </a:rPr>
              <a:t>某某镇基本团情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24826" y="5305024"/>
            <a:ext cx="4500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n w="18415" cmpd="sng">
                  <a:noFill/>
                  <a:prstDash val="solid"/>
                </a:ln>
                <a:solidFill>
                  <a:srgbClr val="FFFFFF">
                    <a:alpha val="40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+mn-ea"/>
              </a:rPr>
              <a:t>2 . 2010</a:t>
            </a:r>
            <a:r>
              <a:rPr lang="zh-CN" altLang="en-US" sz="1600" dirty="0">
                <a:ln w="18415" cmpd="sng">
                  <a:noFill/>
                  <a:prstDash val="solid"/>
                </a:ln>
                <a:solidFill>
                  <a:srgbClr val="FFFFFF">
                    <a:alpha val="40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+mn-ea"/>
              </a:rPr>
              <a:t>年团的工作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-4.44444E-6 C -0.02361 -0.00601 -0.10833 -0.0125 -0.14201 -0.03634 C -0.17569 -0.06041 -0.19254 -0.10486 -0.20174 -0.14375 C -0.21094 -0.18287 -0.19844 -0.24351 -0.19757 -0.26967 " pathEditMode="relative" rAng="0" ptsTypes="aa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-1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2.22222E-6 C -0.01441 0.01088 -0.05677 0.05046 -0.08646 0.06574 C -0.11615 0.08102 -0.14601 0.09745 -0.17813 0.09166 C -0.21024 0.08588 -0.25538 0.05625 -0.27951 0.03055 C -0.30365 0.00486 -0.31354 -0.04283 -0.32257 -0.06204 " pathEditMode="relative" rAng="0" ptsTypes="aaaaa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1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-1.11111E-6 C -0.00069 0.02083 0.01198 0.08681 -0.00451 0.12523 C -0.02101 0.16366 -0.05712 0.21158 -0.09896 0.23079 C -0.1408 0.25 -0.22326 0.2382 -0.2559 0.24005 " pathEditMode="relative" rAng="0" ptsTypes="aaaa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2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-4.44444E-6 C 0.02378 0.00602 0.11684 0.00602 0.14271 0.03658 C 0.16858 0.06713 0.17187 0.13889 0.15521 0.18287 C 0.13854 0.22686 0.06615 0.27662 0.04271 0.30139 " pathEditMode="relative" rAng="0" ptsTypes="aaaa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15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18542 -0.17454 " pathEditMode="relative" rAng="0" ptsTypes="AA">
                                      <p:cBhvr>
                                        <p:cTn id="2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35" presetClass="emph" presetSubtype="0" repeatCount="8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42" presetClass="pat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542 -0.17457 L 0.18542 0.18219 " pathEditMode="relative" rAng="0" ptsTypes="AA">
                                      <p:cBhvr>
                                        <p:cTn id="33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3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 animBg="1"/>
      <p:bldP spid="4" grpId="1" animBg="1"/>
      <p:bldP spid="4" grpId="2" animBg="1"/>
      <p:bldP spid="4" grpId="3" animBg="1"/>
      <p:bldP spid="4" grpId="4" animBg="1"/>
      <p:bldP spid="5" grpId="0"/>
      <p:bldP spid="5" grpId="1"/>
      <p:bldP spid="6" grpId="0"/>
      <p:bldP spid="6" grpId="1"/>
      <p:bldP spid="7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38348" y="5150012"/>
            <a:ext cx="10287072" cy="636443"/>
            <a:chOff x="714348" y="5150011"/>
            <a:chExt cx="10287072" cy="636443"/>
          </a:xfrm>
        </p:grpSpPr>
        <p:sp>
          <p:nvSpPr>
            <p:cNvPr id="7" name="Chevron 24"/>
            <p:cNvSpPr/>
            <p:nvPr/>
          </p:nvSpPr>
          <p:spPr>
            <a:xfrm flipV="1">
              <a:off x="714348" y="5150011"/>
              <a:ext cx="8666018" cy="636443"/>
            </a:xfrm>
            <a:prstGeom prst="chevron">
              <a:avLst>
                <a:gd name="adj" fmla="val 30408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solidFill>
                <a:srgbClr val="FFCC00"/>
              </a:solidFill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152400" dist="1270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glow rad="101600">
                    <a:srgbClr val="FFCC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71670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1 . </a:t>
              </a:r>
              <a:r>
                <a:rPr lang="zh-CN" altLang="en-US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某某镇基本团情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00826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2 . 2010</a:t>
              </a:r>
              <a:r>
                <a:rPr lang="zh-CN" altLang="en-US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年团的工作</a:t>
              </a: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8"/>
          <p:cNvSpPr>
            <a:spLocks noChangeAspect="1" noChangeArrowheads="1"/>
          </p:cNvSpPr>
          <p:nvPr/>
        </p:nvSpPr>
        <p:spPr bwMode="auto">
          <a:xfrm>
            <a:off x="2595538" y="1571612"/>
            <a:ext cx="7000924" cy="3816000"/>
          </a:xfrm>
          <a:prstGeom prst="roundRect">
            <a:avLst>
              <a:gd name="adj" fmla="val 2028"/>
            </a:avLst>
          </a:prstGeom>
          <a:solidFill>
            <a:schemeClr val="bg1">
              <a:alpha val="60000"/>
            </a:schemeClr>
          </a:solidFill>
          <a:ln w="381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67108" y="1285860"/>
            <a:ext cx="4906490" cy="3876804"/>
            <a:chOff x="542150" y="1643050"/>
            <a:chExt cx="4318878" cy="3233862"/>
          </a:xfrm>
        </p:grpSpPr>
        <p:pic>
          <p:nvPicPr>
            <p:cNvPr id="7" name="Picture 3" descr="16523613_bird2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150" y="1643050"/>
              <a:ext cx="4172726" cy="3233862"/>
            </a:xfrm>
            <a:prstGeom prst="snip1Rect">
              <a:avLst>
                <a:gd name="adj" fmla="val 14381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</a:gradFill>
            <a:scene3d>
              <a:camera prst="perspectiveFront" fov="3600000">
                <a:rot lat="20309483" lon="139544" rev="20823190"/>
              </a:camera>
              <a:lightRig rig="soft" dir="t">
                <a:rot lat="0" lon="0" rev="0"/>
              </a:lightRig>
            </a:scene3d>
            <a:sp3d extrusionH="107950">
              <a:extrusionClr>
                <a:schemeClr val="bg1"/>
              </a:extrusionClr>
            </a:sp3d>
          </p:spPr>
        </p:pic>
        <p:sp>
          <p:nvSpPr>
            <p:cNvPr id="8" name="Right Triangle 4"/>
            <p:cNvSpPr/>
            <p:nvPr/>
          </p:nvSpPr>
          <p:spPr>
            <a:xfrm rot="21292230">
              <a:off x="4409115" y="2179364"/>
              <a:ext cx="451913" cy="443327"/>
            </a:xfrm>
            <a:prstGeom prst="rtTriangl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perspectiveFront" fov="3600000">
                <a:rot lat="20309483" lon="139544" rev="20823190"/>
              </a:camera>
              <a:lightRig rig="soft" dir="t">
                <a:rot lat="0" lon="0" rev="0"/>
              </a:lightRig>
            </a:scene3d>
            <a:sp3d extrusionH="107950"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38480" y="2035722"/>
            <a:ext cx="5857916" cy="296491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                         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某某镇位于某某某某国家级风景</a:t>
            </a:r>
            <a:endParaRPr lang="en-US" altLang="zh-CN" sz="2000" dirty="0">
              <a:ln w="12700">
                <a:noFill/>
                <a:prstDash val="solid"/>
              </a:ln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                  名胜区腹地，幅员</a:t>
            </a:r>
            <a:r>
              <a:rPr lang="en-US" altLang="zh-CN" sz="2000" dirty="0">
                <a:ln w="12700">
                  <a:noFill/>
                  <a:prstDash val="solid"/>
                </a:ln>
                <a:latin typeface="+mn-ea"/>
              </a:rPr>
              <a:t>×××××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平方公里，</a:t>
            </a:r>
            <a:endParaRPr lang="en-US" altLang="zh-CN" sz="2000" dirty="0">
              <a:ln w="12700">
                <a:noFill/>
                <a:prstDash val="solid"/>
              </a:ln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en-US" altLang="zh-CN" sz="2000" dirty="0">
                <a:ln w="12700">
                  <a:noFill/>
                  <a:prstDash val="solid"/>
                </a:ln>
                <a:latin typeface="+mn-ea"/>
              </a:rPr>
              <a:t>                  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总人口</a:t>
            </a:r>
            <a:r>
              <a:rPr lang="en-US" altLang="zh-CN" sz="2000" dirty="0">
                <a:ln w="12700">
                  <a:noFill/>
                  <a:prstDash val="solid"/>
                </a:ln>
                <a:latin typeface="+mn-ea"/>
              </a:rPr>
              <a:t>××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万，全镇</a:t>
            </a:r>
            <a:r>
              <a:rPr lang="en-US" altLang="zh-CN" sz="2000" dirty="0">
                <a:ln w="12700">
                  <a:noFill/>
                  <a:prstDash val="solid"/>
                </a:ln>
                <a:latin typeface="+mn-ea"/>
              </a:rPr>
              <a:t>28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岁以下青年数</a:t>
            </a:r>
            <a:r>
              <a:rPr lang="en-US" altLang="zh-CN" sz="2800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9142 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人。共青团某某镇委员会新一届团委班子，设书记 </a:t>
            </a:r>
            <a:r>
              <a:rPr lang="en-US" altLang="zh-CN" sz="2800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1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人，团委委员 </a:t>
            </a:r>
            <a:r>
              <a:rPr lang="en-US" altLang="zh-CN" sz="2800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5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人，团委专职干部 </a:t>
            </a:r>
            <a:r>
              <a:rPr lang="en-US" altLang="zh-CN" sz="2800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3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人。镇团委下设 </a:t>
            </a:r>
            <a:r>
              <a:rPr lang="en-US" altLang="zh-CN" sz="2800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4 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个团总支，</a:t>
            </a:r>
            <a:r>
              <a:rPr lang="en-US" altLang="zh-CN" sz="2800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23 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个团支部，共有团员</a:t>
            </a:r>
            <a:r>
              <a:rPr lang="en-US" altLang="zh-CN" sz="2800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1545 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人，团青比例 </a:t>
            </a:r>
            <a:r>
              <a:rPr lang="en-US" altLang="zh-CN" sz="2800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16.9% </a:t>
            </a:r>
            <a:r>
              <a:rPr lang="zh-CN" altLang="en-US" sz="2000" dirty="0">
                <a:ln w="12700">
                  <a:noFill/>
                  <a:prstDash val="solid"/>
                </a:ln>
                <a:latin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path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1.11111E-6 L -0.2467 -0.1486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0" y="-74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2238348" y="5150012"/>
            <a:ext cx="10287072" cy="636443"/>
            <a:chOff x="714348" y="5150011"/>
            <a:chExt cx="10287072" cy="636443"/>
          </a:xfrm>
        </p:grpSpPr>
        <p:sp>
          <p:nvSpPr>
            <p:cNvPr id="7" name="Chevron 24"/>
            <p:cNvSpPr/>
            <p:nvPr/>
          </p:nvSpPr>
          <p:spPr>
            <a:xfrm flipV="1">
              <a:off x="714348" y="5150011"/>
              <a:ext cx="8666018" cy="636443"/>
            </a:xfrm>
            <a:prstGeom prst="chevron">
              <a:avLst>
                <a:gd name="adj" fmla="val 30408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solidFill>
                <a:srgbClr val="FFCC00"/>
              </a:solidFill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152400" dist="1270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glow rad="101600">
                    <a:srgbClr val="FFCC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71670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1 . </a:t>
              </a:r>
              <a:r>
                <a:rPr lang="zh-CN" altLang="en-US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某某镇基本团情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00826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2 . 2010</a:t>
              </a:r>
              <a:r>
                <a:rPr lang="zh-CN" altLang="en-US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年团的工作</a:t>
              </a: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38216" y="5150011"/>
            <a:ext cx="11287204" cy="636443"/>
            <a:chOff x="-285784" y="5150010"/>
            <a:chExt cx="11287204" cy="636443"/>
          </a:xfrm>
        </p:grpSpPr>
        <p:sp>
          <p:nvSpPr>
            <p:cNvPr id="7" name="Chevron 24"/>
            <p:cNvSpPr/>
            <p:nvPr/>
          </p:nvSpPr>
          <p:spPr>
            <a:xfrm flipV="1">
              <a:off x="-285784" y="5150010"/>
              <a:ext cx="9666150" cy="636443"/>
            </a:xfrm>
            <a:prstGeom prst="chevron">
              <a:avLst>
                <a:gd name="adj" fmla="val 30408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>
              <a:solidFill>
                <a:srgbClr val="FFCC00"/>
              </a:solidFill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152400" dist="1270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effectLst>
                  <a:glow rad="101600">
                    <a:srgbClr val="FFCC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71670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2 . 2010</a:t>
              </a:r>
              <a:r>
                <a:rPr lang="zh-CN" altLang="en-US" sz="1600" dirty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年团的工作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00826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3 . </a:t>
              </a:r>
              <a:r>
                <a:rPr lang="zh-CN" altLang="en-US" sz="1600" dirty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目前存在的问题</a:t>
              </a:r>
            </a:p>
          </p:txBody>
        </p:sp>
      </p:grpSp>
    </p:spTree>
  </p:cSld>
  <p:clrMapOvr>
    <a:masterClrMapping/>
  </p:clrMapOvr>
  <p:transition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5670" y="1513413"/>
            <a:ext cx="5399616" cy="344515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934209">
            <a:off x="6146811" y="2582491"/>
            <a:ext cx="5060165" cy="3228571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8" name="组合 7"/>
          <p:cNvGrpSpPr/>
          <p:nvPr/>
        </p:nvGrpSpPr>
        <p:grpSpPr>
          <a:xfrm>
            <a:off x="2238349" y="1698604"/>
            <a:ext cx="691215" cy="3516347"/>
            <a:chOff x="808951" y="1500174"/>
            <a:chExt cx="691215" cy="3516347"/>
          </a:xfrm>
        </p:grpSpPr>
        <p:sp>
          <p:nvSpPr>
            <p:cNvPr id="6" name="TextBox 5"/>
            <p:cNvSpPr txBox="1"/>
            <p:nvPr/>
          </p:nvSpPr>
          <p:spPr>
            <a:xfrm>
              <a:off x="936290" y="1500174"/>
              <a:ext cx="492443" cy="351634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zh-CN" altLang="en-US" sz="2000" dirty="0">
                  <a:latin typeface="+mn-ea"/>
                </a:rPr>
                <a:t>结合参军入伍发展团员        名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808951" y="4071942"/>
              <a:ext cx="69121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+mn-ea"/>
                </a:rPr>
                <a:t>23</a:t>
              </a:r>
              <a:endPara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761</Words>
  <Application>Microsoft Office PowerPoint</Application>
  <PresentationFormat>宽屏</PresentationFormat>
  <Paragraphs>87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Meiryo</vt:lpstr>
      <vt:lpstr>宋体</vt:lpstr>
      <vt:lpstr>微软雅黑</vt:lpstr>
      <vt:lpstr>Arial</vt:lpstr>
      <vt:lpstr>Calibri</vt:lpstr>
      <vt:lpstr>Calibri Light</vt:lpstr>
      <vt:lpstr>Verdana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118</cp:revision>
  <dcterms:created xsi:type="dcterms:W3CDTF">2010-10-13T12:51:22Z</dcterms:created>
  <dcterms:modified xsi:type="dcterms:W3CDTF">2017-02-15T17:54:48Z</dcterms:modified>
</cp:coreProperties>
</file>