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67" r:id="rId4"/>
    <p:sldId id="268" r:id="rId5"/>
    <p:sldId id="261" r:id="rId6"/>
    <p:sldId id="271" r:id="rId7"/>
    <p:sldId id="272" r:id="rId8"/>
    <p:sldId id="274" r:id="rId9"/>
    <p:sldId id="275" r:id="rId10"/>
    <p:sldId id="276" r:id="rId11"/>
    <p:sldId id="277" r:id="rId12"/>
    <p:sldId id="278" r:id="rId13"/>
    <p:sldId id="279" r:id="rId14"/>
    <p:sldId id="269" r:id="rId15"/>
    <p:sldId id="260" r:id="rId16"/>
    <p:sldId id="280" r:id="rId17"/>
    <p:sldId id="281" r:id="rId18"/>
    <p:sldId id="270" r:id="rId19"/>
    <p:sldId id="282" r:id="rId20"/>
    <p:sldId id="257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18" r:id="rId33"/>
    <p:sldId id="316" r:id="rId34"/>
    <p:sldId id="319" r:id="rId35"/>
    <p:sldId id="320" r:id="rId36"/>
    <p:sldId id="321" r:id="rId37"/>
    <p:sldId id="322" r:id="rId38"/>
    <p:sldId id="323" r:id="rId39"/>
    <p:sldId id="324" r:id="rId40"/>
    <p:sldId id="325" r:id="rId41"/>
    <p:sldId id="326" r:id="rId42"/>
    <p:sldId id="327" r:id="rId43"/>
    <p:sldId id="263" r:id="rId44"/>
    <p:sldId id="266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C3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58" autoAdjust="0"/>
    <p:restoredTop sz="94660"/>
  </p:normalViewPr>
  <p:slideViewPr>
    <p:cSldViewPr>
      <p:cViewPr varScale="1">
        <p:scale>
          <a:sx n="112" d="100"/>
          <a:sy n="112" d="100"/>
        </p:scale>
        <p:origin x="132" y="7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B97A77-684A-463D-915A-4A829AD496FD}" type="doc">
      <dgm:prSet loTypeId="urn:microsoft.com/office/officeart/2008/layout/BubblePictureList" loCatId="picture" qsTypeId="urn:microsoft.com/office/officeart/2005/8/quickstyle/simple1" qsCatId="simple" csTypeId="urn:microsoft.com/office/officeart/2005/8/colors/accent1_2" csCatId="accent1" phldr="1"/>
      <dgm:spPr/>
    </dgm:pt>
    <dgm:pt modelId="{DE4929DB-DF34-47F9-BB29-0C9BB2B4E6E7}">
      <dgm:prSet phldrT="[文本]" phldr="1"/>
      <dgm:spPr/>
      <dgm:t>
        <a:bodyPr/>
        <a:lstStyle/>
        <a:p>
          <a:endParaRPr lang="zh-CN" altLang="en-US" dirty="0"/>
        </a:p>
      </dgm:t>
    </dgm:pt>
    <dgm:pt modelId="{EAFB8F44-8809-46CD-BBE4-0B4EC013EC7B}" type="sibTrans" cxnId="{BB19B7FA-60CA-4F8A-A31E-4C988F568FDB}">
      <dgm:prSet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  <dgm:extLst>
        <a:ext uri="{E40237B7-FDA0-4F09-8148-C483321AD2D9}">
          <dgm14:cNvPr xmlns:dgm14="http://schemas.microsoft.com/office/drawing/2010/diagram" id="0" name="" descr="C:\Documents and Settings\tdz\桌面\未标题-2 拷贝.png"/>
        </a:ext>
      </dgm:extLst>
    </dgm:pt>
    <dgm:pt modelId="{385C8A20-691E-457D-99B7-2BD6CBB8EF38}" type="parTrans" cxnId="{BB19B7FA-60CA-4F8A-A31E-4C988F568FDB}">
      <dgm:prSet/>
      <dgm:spPr/>
      <dgm:t>
        <a:bodyPr/>
        <a:lstStyle/>
        <a:p>
          <a:endParaRPr lang="zh-CN" altLang="en-US"/>
        </a:p>
      </dgm:t>
    </dgm:pt>
    <dgm:pt modelId="{920ECCFD-5612-43CD-895F-66B91D326763}" type="pres">
      <dgm:prSet presAssocID="{3CB97A77-684A-463D-915A-4A829AD496FD}" presName="Name0" presStyleCnt="0">
        <dgm:presLayoutVars>
          <dgm:chMax val="8"/>
          <dgm:chPref val="8"/>
          <dgm:dir/>
        </dgm:presLayoutVars>
      </dgm:prSet>
      <dgm:spPr/>
    </dgm:pt>
    <dgm:pt modelId="{2F53B2C6-23FE-4CB1-BF4E-E659D957254B}" type="pres">
      <dgm:prSet presAssocID="{DE4929DB-DF34-47F9-BB29-0C9BB2B4E6E7}" presName="parent_text_1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E74E17A-7923-40D0-8CE7-FBA9FABB3B87}" type="pres">
      <dgm:prSet presAssocID="{DE4929DB-DF34-47F9-BB29-0C9BB2B4E6E7}" presName="image_accent_1" presStyleCnt="0"/>
      <dgm:spPr/>
    </dgm:pt>
    <dgm:pt modelId="{2A0B0A8D-6FFD-41D7-B791-F81F17F36E95}" type="pres">
      <dgm:prSet presAssocID="{DE4929DB-DF34-47F9-BB29-0C9BB2B4E6E7}" presName="imageAccentRepeatNode" presStyleLbl="alignNode1" presStyleIdx="0" presStyleCnt="2"/>
      <dgm:spPr>
        <a:solidFill>
          <a:schemeClr val="bg1"/>
        </a:solidFill>
        <a:ln>
          <a:solidFill>
            <a:srgbClr val="92D050"/>
          </a:solidFill>
        </a:ln>
      </dgm:spPr>
    </dgm:pt>
    <dgm:pt modelId="{2B902EDF-5CD2-4A19-A19C-7DC7371610FB}" type="pres">
      <dgm:prSet presAssocID="{DE4929DB-DF34-47F9-BB29-0C9BB2B4E6E7}" presName="accent_1" presStyleLbl="alignNode1" presStyleIdx="1" presStyleCnt="2"/>
      <dgm:spPr>
        <a:solidFill>
          <a:schemeClr val="bg1"/>
        </a:solidFill>
        <a:ln>
          <a:solidFill>
            <a:srgbClr val="92D050"/>
          </a:solidFill>
        </a:ln>
      </dgm:spPr>
      <dgm:t>
        <a:bodyPr/>
        <a:lstStyle/>
        <a:p>
          <a:endParaRPr lang="zh-CN" altLang="en-US"/>
        </a:p>
      </dgm:t>
    </dgm:pt>
    <dgm:pt modelId="{33A654CF-647B-4229-83DF-9EC274036F4E}" type="pres">
      <dgm:prSet presAssocID="{EAFB8F44-8809-46CD-BBE4-0B4EC013EC7B}" presName="image_1" presStyleCnt="0"/>
      <dgm:spPr/>
    </dgm:pt>
    <dgm:pt modelId="{3A35AA4C-1ECB-472C-A690-16A218B9FF43}" type="pres">
      <dgm:prSet presAssocID="{EAFB8F44-8809-46CD-BBE4-0B4EC013EC7B}" presName="imageRepeatNode" presStyleLbl="fgImgPlace1" presStyleIdx="0" presStyleCnt="1"/>
      <dgm:spPr/>
      <dgm:t>
        <a:bodyPr/>
        <a:lstStyle/>
        <a:p>
          <a:endParaRPr lang="zh-CN" altLang="en-US"/>
        </a:p>
      </dgm:t>
    </dgm:pt>
  </dgm:ptLst>
  <dgm:cxnLst>
    <dgm:cxn modelId="{BB19B7FA-60CA-4F8A-A31E-4C988F568FDB}" srcId="{3CB97A77-684A-463D-915A-4A829AD496FD}" destId="{DE4929DB-DF34-47F9-BB29-0C9BB2B4E6E7}" srcOrd="0" destOrd="0" parTransId="{385C8A20-691E-457D-99B7-2BD6CBB8EF38}" sibTransId="{EAFB8F44-8809-46CD-BBE4-0B4EC013EC7B}"/>
    <dgm:cxn modelId="{83B30796-0BD2-4BE8-BC57-22609D06CD4B}" type="presOf" srcId="{3CB97A77-684A-463D-915A-4A829AD496FD}" destId="{920ECCFD-5612-43CD-895F-66B91D326763}" srcOrd="0" destOrd="0" presId="urn:microsoft.com/office/officeart/2008/layout/BubblePictureList"/>
    <dgm:cxn modelId="{AA30FAF2-7221-4326-86D9-63767E1DB98C}" type="presOf" srcId="{DE4929DB-DF34-47F9-BB29-0C9BB2B4E6E7}" destId="{2F53B2C6-23FE-4CB1-BF4E-E659D957254B}" srcOrd="0" destOrd="0" presId="urn:microsoft.com/office/officeart/2008/layout/BubblePictureList"/>
    <dgm:cxn modelId="{4BEDA42E-7567-4D11-9296-821E3DF97867}" type="presOf" srcId="{EAFB8F44-8809-46CD-BBE4-0B4EC013EC7B}" destId="{3A35AA4C-1ECB-472C-A690-16A218B9FF43}" srcOrd="0" destOrd="0" presId="urn:microsoft.com/office/officeart/2008/layout/BubblePictureList"/>
    <dgm:cxn modelId="{52A2E538-2638-4869-BC9C-286DB4322D62}" type="presParOf" srcId="{920ECCFD-5612-43CD-895F-66B91D326763}" destId="{2F53B2C6-23FE-4CB1-BF4E-E659D957254B}" srcOrd="0" destOrd="0" presId="urn:microsoft.com/office/officeart/2008/layout/BubblePictureList"/>
    <dgm:cxn modelId="{E07D33EC-D46A-4108-B166-7E8E61D9B2B1}" type="presParOf" srcId="{920ECCFD-5612-43CD-895F-66B91D326763}" destId="{EE74E17A-7923-40D0-8CE7-FBA9FABB3B87}" srcOrd="1" destOrd="0" presId="urn:microsoft.com/office/officeart/2008/layout/BubblePictureList"/>
    <dgm:cxn modelId="{713CB123-9AE5-4688-8CBC-B0CC6CE765FD}" type="presParOf" srcId="{EE74E17A-7923-40D0-8CE7-FBA9FABB3B87}" destId="{2A0B0A8D-6FFD-41D7-B791-F81F17F36E95}" srcOrd="0" destOrd="0" presId="urn:microsoft.com/office/officeart/2008/layout/BubblePictureList"/>
    <dgm:cxn modelId="{490F1B6F-4225-4496-BAC9-4EEF1B60F8B8}" type="presParOf" srcId="{920ECCFD-5612-43CD-895F-66B91D326763}" destId="{2B902EDF-5CD2-4A19-A19C-7DC7371610FB}" srcOrd="2" destOrd="0" presId="urn:microsoft.com/office/officeart/2008/layout/BubblePictureList"/>
    <dgm:cxn modelId="{783C0D6A-62FA-4FEF-ACD6-CFD1AAC97FEB}" type="presParOf" srcId="{920ECCFD-5612-43CD-895F-66B91D326763}" destId="{33A654CF-647B-4229-83DF-9EC274036F4E}" srcOrd="3" destOrd="0" presId="urn:microsoft.com/office/officeart/2008/layout/BubblePictureList"/>
    <dgm:cxn modelId="{B43077CB-A9A2-4C9D-BF81-CB75FC7054BC}" type="presParOf" srcId="{33A654CF-647B-4229-83DF-9EC274036F4E}" destId="{3A35AA4C-1ECB-472C-A690-16A218B9FF43}" srcOrd="0" destOrd="0" presId="urn:microsoft.com/office/officeart/2008/layout/BubblePicture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ubblePictureList">
  <dgm:title val=""/>
  <dgm:desc val=""/>
  <dgm:catLst>
    <dgm:cat type="picture" pri="22000"/>
    <dgm:cat type="pictureconvert" pri="22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8"/>
      <dgm:chPref val="8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7423"/>
        </dgm:alg>
        <dgm:choose name="Name3">
          <dgm:if name="Name4" func="var" arg="dir" op="equ" val="norm">
            <dgm:constrLst>
              <dgm:constr type="primFontSz" for="des" ptType="node" op="equ" val="65"/>
              <dgm:constr type="l" for="ch" forName="parent_text_1" refType="w" fact="0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4305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.8709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4457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if>
          <dgm:else name="Name5">
            <dgm:constrLst>
              <dgm:constr type="primFontSz" for="des" ptType="node" op="equ" val="65"/>
              <dgm:constr type="l" for="ch" forName="parent_text_1" refType="w" fact="0.3543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1344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1525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else>
        </dgm:choose>
      </dgm:if>
      <dgm:if name="Name6" axis="ch" ptType="node" func="cnt" op="equ" val="2">
        <dgm:alg type="composite">
          <dgm:param type="ar" val="3.193"/>
        </dgm:alg>
        <dgm:choose name="Name7">
          <dgm:if name="Name8" func="var" arg="dir" op="equ" val="norm">
            <dgm:constrLst>
              <dgm:constr type="primFontSz" for="des" ptType="node" op="equ" val="65"/>
              <dgm:constr type="l" for="ch" forName="image_accent_1" refType="w" fact="0.2342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2434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parent_text_1" refType="w" fact="0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image_accent_2" refType="w" fact="0.5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5074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2" refType="w" fact="0.6447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accent_1" refType="w" fact="0.6316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if>
          <dgm:else name="Name9">
            <dgm:constrLst>
              <dgm:constr type="primFontSz" for="des" ptType="node" op="equ" val="65"/>
              <dgm:constr type="l" for="ch" forName="image_accent_2" refType="w" fact="0.3747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3821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1" refType="w" fact="0.6447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parent_text_2" refType="w" fact="0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image_accent_1" refType="w" fact="0.5263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5355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accent_1" refType="w" fact="0.3289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else>
        </dgm:choose>
      </dgm:if>
      <dgm:if name="Name10" axis="ch" ptType="node" func="cnt" op="equ" val="3">
        <dgm:alg type="composite">
          <dgm:param type="ar" val="2.4052"/>
        </dgm:alg>
        <dgm:choose name="Name11">
          <dgm:if name="Name12" func="var" arg="dir" op="equ" val="norm">
            <dgm:constrLst>
              <dgm:constr type="primFontSz" for="des" ptType="node" op="equ" val="65"/>
              <dgm:constr type="l" for="ch" forName="accent_3" refType="w" fact="0.6316"/>
              <dgm:constr type="t" for="ch" forName="accent_3" refType="h" fact="0.8355"/>
              <dgm:constr type="w" for="ch" forName="accent_3" refType="w" fact="0.0395"/>
              <dgm:constr type="h" for="ch" forName="accent_3" refType="h" fact="0.0949"/>
              <dgm:constr type="l" for="ch" forName="image_accent_2" refType="w" fact="0.4936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501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4446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531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2368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246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1" refType="w" fact="0.3895"/>
              <dgm:constr type="t" for="ch" forName="accent_1" refType="h" fact="0"/>
              <dgm:constr type="w" for="ch" forName="accent_1" refType="w" fact="0.0711"/>
              <dgm:constr type="h" for="ch" forName="accent_1" refType="h" fact="0.1709"/>
              <dgm:constr type="l" for="ch" forName="parent_text_2" refType="w" fact="0.6447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parent_text_3" refType="w" fact="0.6316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accent_2" refType="w" fact="0.5789"/>
              <dgm:constr type="t" for="ch" forName="accent_2" refType="h" fact="0.0127"/>
              <dgm:constr type="w" for="ch" forName="accent_2" refType="w" fact="0.0526"/>
              <dgm:constr type="h" for="ch" forName="accent_2" refType="h" fact="0.1266"/>
            </dgm:constrLst>
          </dgm:if>
          <dgm:else name="Name13">
            <dgm:constrLst>
              <dgm:constr type="primFontSz" for="des" ptType="node" op="equ" val="65"/>
              <dgm:constr type="l" for="ch" forName="accent_1" refType="w" fact="0.3289"/>
              <dgm:constr type="t" for="ch" forName="accent_1" refType="h" fact="0.8355"/>
              <dgm:constr type="w" for="ch" forName="accent_1" refType="w" fact="0.0395"/>
              <dgm:constr type="h" for="ch" forName="accent_1" refType="h" fact="0.0949"/>
              <dgm:constr type="l" for="ch" forName="image_accent_2" refType="w" fact="0.3811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3885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3947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032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5237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5329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.6447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2" refType="w" fact="0.5395"/>
              <dgm:constr type="t" for="ch" forName="accent_2" refType="h" fact="0"/>
              <dgm:constr type="w" for="ch" forName="accent_2" refType="w" fact="0.0711"/>
              <dgm:constr type="h" for="ch" forName="accent_2" refType="h" fact="0.1709"/>
              <dgm:constr type="l" for="ch" forName="parent_text_3" refType="w" fact="0.0132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parent_text_2" refType="w" fact="0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accent_3" refType="w" fact="0.3684"/>
              <dgm:constr type="t" for="ch" forName="accent_3" refType="h" fact="0.0127"/>
              <dgm:constr type="w" for="ch" forName="accent_3" refType="w" fact="0.0526"/>
              <dgm:constr type="h" for="ch" forName="accent_3" refType="h" fact="0.1266"/>
            </dgm:constrLst>
          </dgm:else>
        </dgm:choose>
      </dgm:if>
      <dgm:if name="Name14" axis="ch" ptType="node" func="cnt" op="equ" val="4">
        <dgm:alg type="composite">
          <dgm:param type="ar" val="1.6704"/>
        </dgm:alg>
        <dgm:choose name="Name15">
          <dgm:if name="Name16" func="var" arg="dir" op="equ" val="norm">
            <dgm:constrLst>
              <dgm:constr type="primFontSz" for="des" ptType="node" op="equ" val="65"/>
              <dgm:constr type="l" for="ch" forName="image_accent_4" refType="w" fact="0.4626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692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4936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501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4446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531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2368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246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38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6316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.6447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5347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6005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6005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6268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if>
          <dgm:else name="Name17">
            <dgm:constrLst>
              <dgm:constr type="primFontSz" for="des" ptType="node" op="equ" val="65"/>
              <dgm:constr type="l" for="ch" forName="image_accent_4" refType="w" fact="0.4248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314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3811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3885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3947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032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5237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5329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.6447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53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0132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4126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3732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0442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3337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else>
        </dgm:choose>
      </dgm:if>
      <dgm:if name="Name18" axis="ch" ptType="node" func="cnt" op="equ" val="5">
        <dgm:alg type="composite">
          <dgm:param type="ar" val="1.5076"/>
        </dgm:alg>
        <dgm:choose name="Name19">
          <dgm:if name="Name20" func="var" arg="dir" op="equ" val="norm">
            <dgm:constrLst>
              <dgm:constr type="primFontSz" for="des" ptType="node" op="equ" val="65"/>
              <dgm:constr type="l" for="ch" forName="image_accent_5" refType="w" fact="0.5301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5361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528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593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483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90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352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435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231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240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3813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6182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63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5878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6265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.6522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6136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if>
          <dgm:else name="Name21">
            <dgm:constrLst>
              <dgm:constr type="primFontSz" for="des" ptType="node" op="equ" val="65"/>
              <dgm:constr type="l" for="ch" forName="image_accent_5" refType="w" fact="0.3677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3738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37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434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394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01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075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158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533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542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.6522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5492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034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02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0644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322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3478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else>
        </dgm:choose>
      </dgm:if>
      <dgm:if name="Name22" axis="ch" ptType="node" func="cnt" op="equ" val="6">
        <dgm:alg type="composite">
          <dgm:param type="ar" val="1.1351"/>
        </dgm:alg>
        <dgm:choose name="Name23">
          <dgm:if name="Name24" func="var" arg="dir" op="equ" val="norm">
            <dgm:constrLst>
              <dgm:constr type="primFontSz" for="des" ptType="node" op="equ" val="65"/>
              <dgm:constr type="l" for="ch" forName="image_accent_6" refType="w" fact="0.3864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3957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5301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5361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528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593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483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90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352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435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231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2401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3813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63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5878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6265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.6522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6182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5538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0195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6182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if>
          <dgm:else name="Name25">
            <dgm:constrLst>
              <dgm:constr type="primFontSz" for="des" ptType="node" op="equ" val="65"/>
              <dgm:constr type="l" for="ch" forName="image_accent_6" refType="w" fact="0.4379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4471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3677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3738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37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434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394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01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075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158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533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5435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.6522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5492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02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0644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322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034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3766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6328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3431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else>
        </dgm:choose>
      </dgm:if>
      <dgm:if name="Name26" axis="ch" ptType="node" func="cnt" op="equ" val="7">
        <dgm:alg type="composite">
          <dgm:param type="ar" val="1.0352"/>
        </dgm:alg>
        <dgm:choose name="Name27">
          <dgm:if name="Name28" func="var" arg="dir" op="equ" val="norm">
            <dgm:constrLst>
              <dgm:constr type="primFontSz" for="des" ptType="node" op="equ" val="65"/>
              <dgm:constr type="l" for="ch" forName="accent_1" refType="w" fact="0.7553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2" refType="w" fact="0.483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90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352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435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4" refType="w" fact="0.4528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593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5" refType="w" fact="0.5301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5361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6" refType="w" fact="0.3864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3957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7" refType="w" fact="0.5291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5356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1" refType="w" fact="0.231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240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3813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63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5878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.6522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6182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02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6265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652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105"/>
              <dgm:constr type="t" for="ch" forName="parent_text_7" refType="h" fact="0.87"/>
              <dgm:constr type="w" for="ch" forName="parent_text_7" refType="w" fact="0.407"/>
              <dgm:constr type="h" for="ch" forName="parent_text_7" refType="h" fact="0.13"/>
              <dgm:constr type="l" for="ch" forName="accent_6" refType="w" fact="0.6136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if>
          <dgm:else name="Name29">
            <dgm:constrLst>
              <dgm:constr type="primFontSz" for="des" ptType="node" op="equ" val="65"/>
              <dgm:constr type="l" for="ch" forName="accent_1" refType="w" fact="0.2061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7" refType="w" fact="0.3606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3671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6" refType="w" fact="0.4379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4471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5" refType="w" fact="0.3677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3738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4" refType="w" fact="0.437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434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2" refType="w" fact="0.394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01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075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158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1" refType="w" fact="0.533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542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.6522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5492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02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0644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034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63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322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278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485"/>
              <dgm:constr type="t" for="ch" forName="parent_text_7" refType="h" fact="0.87"/>
              <dgm:constr type="w" for="ch" forName="parent_text_7" refType="w" fact="0.347"/>
              <dgm:constr type="h" for="ch" forName="parent_text_7" refType="h" fact="0.13"/>
              <dgm:constr type="l" for="ch" forName="accent_6" refType="w" fact="0.3478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else>
        </dgm:choose>
        <dgm:layoutNode name="accent_6" styleLbl="alignNode1">
          <dgm:alg type="sp"/>
          <dgm:shape xmlns:r="http://schemas.openxmlformats.org/officeDocument/2006/relationships" type="donut" r:blip="">
            <dgm:adjLst>
              <dgm:adj idx="1" val="0.0746"/>
            </dgm:adjLst>
          </dgm:shape>
          <dgm:presOf/>
        </dgm:layoutNode>
      </dgm:if>
      <dgm:else name="Name30">
        <dgm:alg type="composite">
          <dgm:param type="ar" val="0.9705"/>
        </dgm:alg>
        <dgm:choose name="Name31">
          <dgm:if name="Name32" func="var" arg="dir" op="equ" val="norm">
            <dgm:constrLst>
              <dgm:constr type="primFontSz" for="des" ptType="node" op="equ" val="65"/>
              <dgm:constr type="l" for="ch" forName="accent_1" refType="w" fact="0.7599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6182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6449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6538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5291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5356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3864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3957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5301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5361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528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593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483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90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352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435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231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240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3813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63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5878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7038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.6522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6182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02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6265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165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2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if>
          <dgm:else name="Name33">
            <dgm:constrLst>
              <dgm:constr type="primFontSz" for="des" ptType="node" op="equ" val="65"/>
              <dgm:constr type="l" for="ch" forName="accent_1" refType="w" fact="0.2014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3431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253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2619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3606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3671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4379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4471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3677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3738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37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434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394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01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075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158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533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542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.6522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5492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02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0635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2705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034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635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322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49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3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else>
        </dgm:choose>
      </dgm:else>
    </dgm:choose>
    <dgm:forEach name="wrapper" axis="self" ptType="parTrans">
      <dgm:forEach name="wrapper2" axis="self" ptType="sibTrans" st="2">
        <dgm:forEach name="imageAccentRepeat" axis="self">
          <dgm:layoutNode name="imageAccentRepeatNode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</dgm:forEach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forEach name="Name34" axis="ch" ptType="node" cnt="1">
      <dgm:layoutNode name="parent_text_1" styleLbl="revTx">
        <dgm:varLst>
          <dgm:chMax val="0"/>
          <dgm:chPref val="0"/>
          <dgm:bulletEnabled val="1"/>
        </dgm:varLst>
        <dgm:choose name="Name35">
          <dgm:if name="Name36" func="var" arg="dir" op="equ" val="norm">
            <dgm:alg type="tx">
              <dgm:param type="parTxLTRAlign" val="r"/>
              <dgm:param type="shpTxLTRAlignCh" val="r"/>
              <dgm:param type="txAnchorVert" val="b"/>
              <dgm:param type="lnSpCh" val="15"/>
            </dgm:alg>
          </dgm:if>
          <dgm:else name="Name37">
            <dgm:alg type="tx">
              <dgm:param type="parTxLTRAlign" val="l"/>
              <dgm:param type="shpTxLTRAlignCh" val="l"/>
              <dgm:param type="txAnchorVert" val="b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01"/>
        </dgm:constrLst>
        <dgm:ruleLst>
          <dgm:rule type="primFontSz" val="5" fact="NaN" max="NaN"/>
        </dgm:ruleLst>
      </dgm:layoutNode>
      <dgm:layoutNode name="image_accent_1">
        <dgm:alg type="sp"/>
        <dgm:shape xmlns:r="http://schemas.openxmlformats.org/officeDocument/2006/relationships" r:blip="">
          <dgm:adjLst/>
        </dgm:shape>
        <dgm:presOf/>
        <dgm:constrLst/>
        <dgm:forEach name="Name38" ref="imageAccentRepeat"/>
      </dgm:layoutNode>
      <dgm:layoutNode name="accent_1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39" axis="ch" ptType="sibTrans" hideLastTrans="0" cnt="1">
      <dgm:layoutNode name="image_1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</dgm:forEach>
    <dgm:forEach name="Name41" axis="ch" ptType="node" st="2" cnt="1">
      <dgm:layoutNode name="parent_text_2" styleLbl="revTx">
        <dgm:varLst>
          <dgm:chMax val="0"/>
          <dgm:chPref val="0"/>
          <dgm:bulletEnabled val="1"/>
        </dgm:varLst>
        <dgm:choose name="Name42">
          <dgm:if name="Name43" func="var" arg="dir" op="equ" val="norm">
            <dgm:alg type="tx">
              <dgm:param type="parTxLTRAlign" val="l"/>
              <dgm:param type="lnSpCh" val="15"/>
            </dgm:alg>
          </dgm:if>
          <dgm:else name="Name44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2">
        <dgm:alg type="sp"/>
        <dgm:shape xmlns:r="http://schemas.openxmlformats.org/officeDocument/2006/relationships" r:blip="">
          <dgm:adjLst/>
        </dgm:shape>
        <dgm:presOf/>
        <dgm:constrLst/>
        <dgm:forEach name="Name45" ref="imageAccentRepeat"/>
      </dgm:layoutNode>
    </dgm:forEach>
    <dgm:forEach name="Name46" axis="ch" ptType="sibTrans" hideLastTrans="0" st="2" cnt="1">
      <dgm:layoutNode name="image_2">
        <dgm:alg type="sp"/>
        <dgm:shape xmlns:r="http://schemas.openxmlformats.org/officeDocument/2006/relationships" r:blip="">
          <dgm:adjLst/>
        </dgm:shape>
        <dgm:presOf/>
        <dgm:constrLst/>
        <dgm:forEach name="Name47" ref="imageRepeat"/>
      </dgm:layoutNode>
    </dgm:forEach>
    <dgm:forEach name="Name48" axis="ch" ptType="node" st="3" cnt="1">
      <dgm:layoutNode name="image_accent_3">
        <dgm:alg type="sp"/>
        <dgm:shape xmlns:r="http://schemas.openxmlformats.org/officeDocument/2006/relationships" r:blip="">
          <dgm:adjLst/>
        </dgm:shape>
        <dgm:presOf/>
        <dgm:constrLst/>
        <dgm:forEach name="Name49" ref="imageAccentRepeat"/>
      </dgm:layoutNode>
      <dgm:layoutNode name="parent_text_3" styleLbl="revTx">
        <dgm:varLst>
          <dgm:chMax val="0"/>
          <dgm:chPref val="0"/>
          <dgm:bulletEnabled val="1"/>
        </dgm:varLst>
        <dgm:choose name="Name50">
          <dgm:if name="Name51" func="var" arg="dir" op="equ" val="norm">
            <dgm:alg type="tx">
              <dgm:param type="parTxLTRAlign" val="l"/>
              <dgm:param type="lnSpCh" val="15"/>
            </dgm:alg>
          </dgm:if>
          <dgm:else name="Name52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2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  <dgm:layoutNode name="accent_3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53" axis="ch" ptType="sibTrans" hideLastTrans="0" st="3" cnt="1">
      <dgm:layoutNode name="image_3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</dgm:forEach>
    <dgm:forEach name="Name55" axis="ch" ptType="node" st="4" cnt="1">
      <dgm:layoutNode name="image_accent_4">
        <dgm:alg type="sp"/>
        <dgm:shape xmlns:r="http://schemas.openxmlformats.org/officeDocument/2006/relationships" r:blip="">
          <dgm:adjLst/>
        </dgm:shape>
        <dgm:presOf/>
        <dgm:constrLst/>
        <dgm:forEach name="Name56" ref="imageAccentRepeat"/>
      </dgm:layoutNode>
      <dgm:layoutNode name="parent_text_4" styleLbl="revTx">
        <dgm:varLst>
          <dgm:chMax val="0"/>
          <dgm:chPref val="0"/>
          <dgm:bulletEnabled val="1"/>
        </dgm:varLst>
        <dgm:choose name="Name57">
          <dgm:if name="Name58" func="var" arg="dir" op="equ" val="norm">
            <dgm:alg type="tx">
              <dgm:param type="parTxLTRAlign" val="l"/>
              <dgm:param type="lnSpCh" val="15"/>
            </dgm:alg>
          </dgm:if>
          <dgm:else name="Name59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4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60" axis="ch" ptType="sibTrans" hideLastTrans="0" st="4" cnt="1">
      <dgm:layoutNode name="image_4">
        <dgm:alg type="sp"/>
        <dgm:shape xmlns:r="http://schemas.openxmlformats.org/officeDocument/2006/relationships" r:blip="">
          <dgm:adjLst/>
        </dgm:shape>
        <dgm:presOf/>
        <dgm:constrLst/>
        <dgm:forEach name="Name61" ref="imageRepeat"/>
      </dgm:layoutNode>
    </dgm:forEach>
    <dgm:forEach name="Name62" axis="ch" ptType="node" st="5" cnt="1">
      <dgm:layoutNode name="image_accent_5">
        <dgm:alg type="sp"/>
        <dgm:shape xmlns:r="http://schemas.openxmlformats.org/officeDocument/2006/relationships" r:blip="">
          <dgm:adjLst/>
        </dgm:shape>
        <dgm:presOf/>
        <dgm:constrLst/>
        <dgm:forEach name="Name63" ref="imageAccentRepeat"/>
      </dgm:layoutNode>
      <dgm:layoutNode name="parent_text_5" styleLbl="revTx">
        <dgm:varLst>
          <dgm:chMax val="0"/>
          <dgm:chPref val="0"/>
          <dgm:bulletEnabled val="1"/>
        </dgm:varLst>
        <dgm:choose name="Name64">
          <dgm:if name="Name65" func="var" arg="dir" op="equ" val="norm">
            <dgm:alg type="tx">
              <dgm:param type="parTxLTRAlign" val="l"/>
              <dgm:param type="lnSpCh" val="15"/>
            </dgm:alg>
          </dgm:if>
          <dgm:else name="Name66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sibTrans" hideLastTrans="0" st="5" cnt="1">
      <dgm:layoutNode name="image_5">
        <dgm:alg type="sp"/>
        <dgm:shape xmlns:r="http://schemas.openxmlformats.org/officeDocument/2006/relationships" r:blip="">
          <dgm:adjLst/>
        </dgm:shape>
        <dgm:presOf/>
        <dgm:constrLst/>
        <dgm:forEach name="Name68" ref="imageRepeat"/>
      </dgm:layoutNode>
    </dgm:forEach>
    <dgm:forEach name="Name69" axis="ch" ptType="node" st="6" cnt="1">
      <dgm:layoutNode name="parent_text_6" styleLbl="revTx">
        <dgm:varLst>
          <dgm:chMax val="0"/>
          <dgm:chPref val="0"/>
          <dgm:bulletEnabled val="1"/>
        </dgm:varLst>
        <dgm:choose name="Name70">
          <dgm:if name="Name71" func="var" arg="dir" op="equ" val="norm">
            <dgm:alg type="tx">
              <dgm:param type="parTxLTRAlign" val="r"/>
              <dgm:param type="shpTxLTRAlignCh" val="r"/>
              <dgm:param type="lnSpCh" val="15"/>
            </dgm:alg>
          </dgm:if>
          <dgm:else name="Name72">
            <dgm:alg type="tx">
              <dgm:param type="parTxLTRAlign" val="l"/>
              <dgm:param type="shpTxLTRAlignCh" val="l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6">
        <dgm:alg type="sp"/>
        <dgm:shape xmlns:r="http://schemas.openxmlformats.org/officeDocument/2006/relationships" r:blip="">
          <dgm:adjLst/>
        </dgm:shape>
        <dgm:presOf/>
        <dgm:constrLst/>
        <dgm:forEach name="Name73" ref="imageAccentRepeat"/>
      </dgm:layoutNode>
      <dgm:layoutNode name="accent_5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74" axis="ch" ptType="sibTrans" hideLastTrans="0" st="6" cnt="1">
      <dgm:layoutNode name="image_6">
        <dgm:alg type="sp"/>
        <dgm:shape xmlns:r="http://schemas.openxmlformats.org/officeDocument/2006/relationships" r:blip="">
          <dgm:adjLst/>
        </dgm:shape>
        <dgm:presOf/>
        <dgm:constrLst/>
        <dgm:forEach name="Name75" ref="imageRepeat"/>
      </dgm:layoutNode>
    </dgm:forEach>
    <dgm:forEach name="Name76" axis="ch" ptType="node" st="7" cnt="1">
      <dgm:layoutNode name="parent_text_7" styleLbl="revTx">
        <dgm:varLst>
          <dgm:chMax val="0"/>
          <dgm:chPref val="0"/>
          <dgm:bulletEnabled val="1"/>
        </dgm:varLst>
        <dgm:choose name="Name77">
          <dgm:if name="Name78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79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7">
        <dgm:alg type="sp"/>
        <dgm:shape xmlns:r="http://schemas.openxmlformats.org/officeDocument/2006/relationships" r:blip="">
          <dgm:adjLst/>
        </dgm:shape>
        <dgm:presOf/>
        <dgm:constrLst/>
        <dgm:forEach name="Name80" ref="imageAccentRepeat"/>
      </dgm:layoutNode>
    </dgm:forEach>
    <dgm:forEach name="Name81" axis="ch" ptType="sibTrans" hideLastTrans="0" st="7" cnt="1">
      <dgm:layoutNode name="image_7">
        <dgm:alg type="sp"/>
        <dgm:shape xmlns:r="http://schemas.openxmlformats.org/officeDocument/2006/relationships" r:blip="">
          <dgm:adjLst/>
        </dgm:shape>
        <dgm:presOf/>
        <dgm:constrLst/>
        <dgm:forEach name="Name82" ref="imageRepeat"/>
      </dgm:layoutNode>
    </dgm:forEach>
    <dgm:forEach name="Name83" axis="ch" ptType="node" st="8" cnt="1">
      <dgm:layoutNode name="parent_text_8" styleLbl="revTx">
        <dgm:varLst>
          <dgm:chMax val="0"/>
          <dgm:chPref val="0"/>
          <dgm:bulletEnabled val="1"/>
        </dgm:varLst>
        <dgm:choose name="Name84">
          <dgm:if name="Name85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86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8">
        <dgm:alg type="sp"/>
        <dgm:shape xmlns:r="http://schemas.openxmlformats.org/officeDocument/2006/relationships" r:blip="">
          <dgm:adjLst/>
        </dgm:shape>
        <dgm:presOf/>
        <dgm:constrLst/>
        <dgm:forEach name="Name87" ref="imageAccentRepeat"/>
      </dgm:layoutNode>
    </dgm:forEach>
    <dgm:forEach name="Name88" axis="ch" ptType="sibTrans" hideLastTrans="0" st="8" cnt="1">
      <dgm:layoutNode name="image_8">
        <dgm:alg type="sp"/>
        <dgm:shape xmlns:r="http://schemas.openxmlformats.org/officeDocument/2006/relationships" r:blip="">
          <dgm:adjLst/>
        </dgm:shape>
        <dgm:presOf/>
        <dgm:constrLst/>
        <dgm:forEach name="Name8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jpeg"/><Relationship Id="rId7" Type="http://schemas.openxmlformats.org/officeDocument/2006/relationships/hyperlink" Target="http://www.eyefulpresentations.co.uk/" TargetMode="Externa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hyperlink" Target="mailto:info@eyefulpresentations.co.uk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6.jpeg"/><Relationship Id="rId10" Type="http://schemas.openxmlformats.org/officeDocument/2006/relationships/image" Target="../media/image9.png"/><Relationship Id="rId4" Type="http://schemas.openxmlformats.org/officeDocument/2006/relationships/image" Target="../media/image5.jpeg"/><Relationship Id="rId9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hyperlink" Target="http://www.tianya.cn/publicforum/content/no20/1/317960.shtml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2420888"/>
            <a:ext cx="12190413" cy="20882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7"/>
          <p:cNvSpPr txBox="1"/>
          <p:nvPr userDrawn="1"/>
        </p:nvSpPr>
        <p:spPr>
          <a:xfrm>
            <a:off x="10848528" y="393692"/>
            <a:ext cx="1039663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92D05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dirty="0">
              <a:solidFill>
                <a:srgbClr val="92D05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pic>
        <p:nvPicPr>
          <p:cNvPr id="5" name="Picture 6" descr="C:\Documents and Settings\huxiya\桌面\未标题-1 拷贝1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574" y="1268760"/>
            <a:ext cx="5291415" cy="3598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10"/>
          <p:cNvSpPr txBox="1"/>
          <p:nvPr userDrawn="1"/>
        </p:nvSpPr>
        <p:spPr>
          <a:xfrm>
            <a:off x="6160819" y="3062170"/>
            <a:ext cx="5570756" cy="11695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健康需要管理</a:t>
            </a:r>
            <a:endParaRPr lang="zh-CN" altLang="en-US" sz="7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25400" stA="30000" endPos="30000" dist="508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 userDrawn="1"/>
        </p:nvSpPr>
        <p:spPr bwMode="auto">
          <a:xfrm>
            <a:off x="6160819" y="1942093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员工在职培训之</a:t>
            </a:r>
            <a:r>
              <a:rPr lang="en-US" altLang="zh-CN" sz="16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sz="16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extBox 6"/>
          <p:cNvSpPr txBox="1">
            <a:spLocks noChangeArrowheads="1"/>
          </p:cNvSpPr>
          <p:nvPr userDrawn="1"/>
        </p:nvSpPr>
        <p:spPr bwMode="auto">
          <a:xfrm>
            <a:off x="6160819" y="4653136"/>
            <a:ext cx="42413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点击此处，写上您公司的名称</a:t>
            </a:r>
            <a:endParaRPr lang="en-US" altLang="zh-CN" sz="1600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679382" y="6245854"/>
            <a:ext cx="1936145" cy="495514"/>
            <a:chOff x="403607" y="6173846"/>
            <a:chExt cx="1936145" cy="495514"/>
          </a:xfrm>
        </p:grpSpPr>
        <p:sp>
          <p:nvSpPr>
            <p:cNvPr id="10" name="Text Box 62"/>
            <p:cNvSpPr txBox="1">
              <a:spLocks noChangeArrowheads="1"/>
            </p:cNvSpPr>
            <p:nvPr/>
          </p:nvSpPr>
          <p:spPr bwMode="auto">
            <a:xfrm>
              <a:off x="828349" y="6252326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r>
                <a:rPr lang="zh-CN" altLang="en-US" sz="1600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1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607" y="6173846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组合 11"/>
          <p:cNvGrpSpPr/>
          <p:nvPr userDrawn="1"/>
        </p:nvGrpSpPr>
        <p:grpSpPr>
          <a:xfrm>
            <a:off x="11184194" y="3109260"/>
            <a:ext cx="511552" cy="355744"/>
            <a:chOff x="6410291" y="4700483"/>
            <a:chExt cx="511552" cy="355744"/>
          </a:xfrm>
        </p:grpSpPr>
        <p:sp>
          <p:nvSpPr>
            <p:cNvPr id="13" name="二十四角星 12"/>
            <p:cNvSpPr/>
            <p:nvPr/>
          </p:nvSpPr>
          <p:spPr>
            <a:xfrm>
              <a:off x="6411097" y="4700483"/>
              <a:ext cx="355744" cy="355744"/>
            </a:xfrm>
            <a:prstGeom prst="star24">
              <a:avLst/>
            </a:prstGeom>
            <a:solidFill>
              <a:srgbClr val="FFC000"/>
            </a:solidFill>
            <a:ln w="12700">
              <a:noFill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prstClr val="white"/>
                </a:solidFill>
                <a:cs typeface="Lao UI" pitchFamily="34" charset="0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 rot="20430396">
              <a:off x="6410291" y="4731432"/>
              <a:ext cx="51155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prstClr val="white"/>
                  </a:solidFill>
                </a:rPr>
                <a:t>V1</a:t>
              </a:r>
              <a:endParaRPr lang="zh-CN" altLang="en-US" sz="1000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0279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40"/>
                            </p:stCondLst>
                            <p:childTnLst>
                              <p:par>
                                <p:cTn id="10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9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9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9861 L 1.66667E-6 1.6763E-6 L 0.00035 -0.12162 L 1.66667E-6 1.6763E-6 " pathEditMode="relative" rAng="0" ptsTypes="AAAA">
                                      <p:cBhvr>
                                        <p:cTn id="27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90"/>
                            </p:stCondLst>
                            <p:childTnLst>
                              <p:par>
                                <p:cTn id="2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8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1"/>
          <p:cNvSpPr>
            <a:spLocks noGrp="1"/>
          </p:cNvSpPr>
          <p:nvPr>
            <p:ph type="title"/>
          </p:nvPr>
        </p:nvSpPr>
        <p:spPr>
          <a:xfrm>
            <a:off x="3429891" y="820800"/>
            <a:ext cx="6635944" cy="288032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6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 userDrawn="1"/>
        </p:nvSpPr>
        <p:spPr>
          <a:xfrm>
            <a:off x="8616608" y="820800"/>
            <a:ext cx="1449228" cy="288032"/>
          </a:xfrm>
          <a:prstGeom prst="rect">
            <a:avLst/>
          </a:prstGeom>
          <a:ln>
            <a:noFill/>
          </a:ln>
        </p:spPr>
        <p:txBody>
          <a:bodyPr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0" algn="r" defTabSz="914491" rtl="0" eaLnBrk="1" latinLnBrk="0" hangingPunct="1"/>
            <a:r>
              <a:rPr lang="zh-CN" altLang="en-US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正文 </a:t>
            </a:r>
            <a:r>
              <a:rPr lang="en-US" altLang="zh-CN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第一章</a:t>
            </a:r>
            <a:endParaRPr lang="zh-CN" altLang="en-US" sz="1600" kern="12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5761" y="457508"/>
            <a:ext cx="2625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健康管理概述</a:t>
            </a:r>
            <a:endParaRPr lang="zh-CN" altLang="en-US" sz="20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 txBox="1">
            <a:spLocks/>
          </p:cNvSpPr>
          <p:nvPr userDrawn="1"/>
        </p:nvSpPr>
        <p:spPr>
          <a:xfrm>
            <a:off x="8616608" y="820800"/>
            <a:ext cx="1449228" cy="288032"/>
          </a:xfrm>
          <a:prstGeom prst="rect">
            <a:avLst/>
          </a:prstGeom>
          <a:ln>
            <a:noFill/>
          </a:ln>
        </p:spPr>
        <p:txBody>
          <a:bodyPr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0" algn="r" defTabSz="914491" rtl="0" eaLnBrk="1" latinLnBrk="0" hangingPunct="1"/>
            <a:r>
              <a:rPr lang="zh-CN" altLang="en-US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正文 </a:t>
            </a:r>
            <a:r>
              <a:rPr lang="en-US" altLang="zh-CN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第二章</a:t>
            </a:r>
            <a:endParaRPr lang="zh-CN" altLang="en-US" sz="1600" kern="12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15761" y="457508"/>
            <a:ext cx="2625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健康管理理念</a:t>
            </a:r>
            <a:endParaRPr lang="zh-CN" altLang="en-US" sz="20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 txBox="1">
            <a:spLocks/>
          </p:cNvSpPr>
          <p:nvPr userDrawn="1"/>
        </p:nvSpPr>
        <p:spPr>
          <a:xfrm>
            <a:off x="8616608" y="820800"/>
            <a:ext cx="1449228" cy="288032"/>
          </a:xfrm>
          <a:prstGeom prst="rect">
            <a:avLst/>
          </a:prstGeom>
          <a:ln>
            <a:noFill/>
          </a:ln>
        </p:spPr>
        <p:txBody>
          <a:bodyPr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0" algn="r" defTabSz="914491" rtl="0" eaLnBrk="1" latinLnBrk="0" hangingPunct="1"/>
            <a:r>
              <a:rPr lang="zh-CN" altLang="en-US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正文 </a:t>
            </a:r>
            <a:r>
              <a:rPr lang="en-US" altLang="zh-CN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第三章</a:t>
            </a:r>
            <a:endParaRPr lang="zh-CN" altLang="en-US" sz="1600" kern="12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 flipV="1">
            <a:off x="4029565" y="395954"/>
            <a:ext cx="0" cy="584775"/>
          </a:xfrm>
          <a:prstGeom prst="line">
            <a:avLst/>
          </a:prstGeom>
          <a:ln>
            <a:solidFill>
              <a:srgbClr val="92D050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1115761" y="457508"/>
            <a:ext cx="2625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健康管理实施</a:t>
            </a:r>
            <a:endParaRPr lang="zh-CN" altLang="en-US" sz="20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/>
          <p:cNvSpPr txBox="1">
            <a:spLocks/>
          </p:cNvSpPr>
          <p:nvPr userDrawn="1"/>
        </p:nvSpPr>
        <p:spPr>
          <a:xfrm>
            <a:off x="8616608" y="820800"/>
            <a:ext cx="1449228" cy="288032"/>
          </a:xfrm>
          <a:prstGeom prst="rect">
            <a:avLst/>
          </a:prstGeom>
          <a:ln>
            <a:noFill/>
          </a:ln>
        </p:spPr>
        <p:txBody>
          <a:bodyPr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marL="0" algn="r" defTabSz="914491" rtl="0" eaLnBrk="1" latinLnBrk="0" hangingPunct="1"/>
            <a:r>
              <a:rPr lang="zh-CN" altLang="en-US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正文 </a:t>
            </a:r>
            <a:r>
              <a:rPr lang="en-US" altLang="zh-CN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. </a:t>
            </a:r>
            <a:r>
              <a:rPr lang="zh-CN" altLang="en-US" sz="1600" kern="12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第四章</a:t>
            </a:r>
            <a:endParaRPr lang="zh-CN" altLang="en-US" sz="1600" kern="12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C:\Documents and Settings\tdz\桌面\xpic158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034" y="4635336"/>
            <a:ext cx="2909179" cy="1818000"/>
          </a:xfrm>
          <a:prstGeom prst="rect">
            <a:avLst/>
          </a:prstGeom>
          <a:noFill/>
          <a:ln w="28575">
            <a:solidFill>
              <a:srgbClr val="92D05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C:\Documents and Settings\tdz\桌面\76-120516222953364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6614" y="4635336"/>
            <a:ext cx="2909179" cy="1818000"/>
          </a:xfrm>
          <a:prstGeom prst="rect">
            <a:avLst/>
          </a:prstGeom>
          <a:noFill/>
          <a:ln w="28575">
            <a:solidFill>
              <a:srgbClr val="92D05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9" descr="C:\Documents and Settings\tdz\桌面\xpic4607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978" y="4635336"/>
            <a:ext cx="2909179" cy="1818000"/>
          </a:xfrm>
          <a:prstGeom prst="rect">
            <a:avLst/>
          </a:prstGeom>
          <a:noFill/>
          <a:ln w="28575">
            <a:solidFill>
              <a:srgbClr val="92D05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Documents and Settings\tdz\桌面\图片1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95332" y="4635336"/>
            <a:ext cx="2909179" cy="1818000"/>
          </a:xfrm>
          <a:prstGeom prst="rect">
            <a:avLst/>
          </a:prstGeom>
          <a:noFill/>
          <a:ln w="28575">
            <a:solidFill>
              <a:srgbClr val="92D05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val 60">
            <a:hlinkClick r:id="rId6"/>
          </p:cNvPr>
          <p:cNvSpPr>
            <a:spLocks noChangeArrowheads="1"/>
          </p:cNvSpPr>
          <p:nvPr userDrawn="1"/>
        </p:nvSpPr>
        <p:spPr bwMode="auto">
          <a:xfrm>
            <a:off x="5968254" y="2757244"/>
            <a:ext cx="444068" cy="523875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  <a:headEnd/>
            <a:tailEnd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" name="Oval 61">
            <a:hlinkClick r:id="rId7"/>
          </p:cNvPr>
          <p:cNvSpPr>
            <a:spLocks noChangeArrowheads="1"/>
          </p:cNvSpPr>
          <p:nvPr userDrawn="1"/>
        </p:nvSpPr>
        <p:spPr bwMode="auto">
          <a:xfrm>
            <a:off x="5980217" y="3565675"/>
            <a:ext cx="420141" cy="521494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  <a:headEnd/>
            <a:tailEnd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2" name="矩形​​ 5"/>
          <p:cNvSpPr>
            <a:spLocks noChangeArrowheads="1"/>
          </p:cNvSpPr>
          <p:nvPr userDrawn="1"/>
        </p:nvSpPr>
        <p:spPr bwMode="auto">
          <a:xfrm>
            <a:off x="1" y="405461"/>
            <a:ext cx="12191999" cy="4079229"/>
          </a:xfrm>
          <a:prstGeom prst="rect">
            <a:avLst/>
          </a:prstGeom>
          <a:solidFill>
            <a:schemeClr val="accent3"/>
          </a:solidFill>
          <a:ln w="9525" cmpd="sng">
            <a:noFill/>
            <a:miter lim="800000"/>
            <a:headEnd/>
            <a:tailEnd/>
          </a:ln>
        </p:spPr>
        <p:txBody>
          <a:bodyPr lIns="287963" tIns="45714" rIns="91429" bIns="45714" anchor="b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2800" dirty="0">
              <a:ln>
                <a:solidFill>
                  <a:srgbClr val="92D050"/>
                </a:solidFill>
              </a:ln>
              <a:solidFill>
                <a:srgbClr val="92D05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" name="Line 33"/>
          <p:cNvSpPr>
            <a:spLocks noChangeShapeType="1"/>
          </p:cNvSpPr>
          <p:nvPr userDrawn="1"/>
        </p:nvSpPr>
        <p:spPr bwMode="auto">
          <a:xfrm flipV="1">
            <a:off x="6188699" y="1671390"/>
            <a:ext cx="1587" cy="2700338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4" name="Line 5"/>
          <p:cNvSpPr>
            <a:spLocks noChangeShapeType="1"/>
          </p:cNvSpPr>
          <p:nvPr userDrawn="1"/>
        </p:nvSpPr>
        <p:spPr bwMode="auto">
          <a:xfrm>
            <a:off x="0" y="3913341"/>
            <a:ext cx="1923230" cy="15477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5" name="Line 19"/>
          <p:cNvSpPr>
            <a:spLocks noChangeShapeType="1"/>
          </p:cNvSpPr>
          <p:nvPr userDrawn="1"/>
        </p:nvSpPr>
        <p:spPr bwMode="auto">
          <a:xfrm flipH="1">
            <a:off x="1923230" y="2740573"/>
            <a:ext cx="200051" cy="1188244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6" name="Line 21"/>
          <p:cNvSpPr>
            <a:spLocks noChangeShapeType="1"/>
          </p:cNvSpPr>
          <p:nvPr userDrawn="1"/>
        </p:nvSpPr>
        <p:spPr bwMode="auto">
          <a:xfrm>
            <a:off x="3136235" y="2561978"/>
            <a:ext cx="7939" cy="1806178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7" name="Oval 22"/>
          <p:cNvSpPr>
            <a:spLocks noChangeArrowheads="1"/>
          </p:cNvSpPr>
          <p:nvPr userDrawn="1"/>
        </p:nvSpPr>
        <p:spPr bwMode="auto">
          <a:xfrm>
            <a:off x="5680185" y="692696"/>
            <a:ext cx="1008240" cy="978694"/>
          </a:xfrm>
          <a:prstGeom prst="ellips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课件制作</a:t>
            </a:r>
          </a:p>
        </p:txBody>
      </p:sp>
      <p:grpSp>
        <p:nvGrpSpPr>
          <p:cNvPr id="18" name="Group 63"/>
          <p:cNvGrpSpPr>
            <a:grpSpLocks/>
          </p:cNvGrpSpPr>
          <p:nvPr userDrawn="1"/>
        </p:nvGrpSpPr>
        <p:grpSpPr bwMode="auto">
          <a:xfrm>
            <a:off x="5908199" y="2757244"/>
            <a:ext cx="564173" cy="523875"/>
            <a:chOff x="3073" y="2610"/>
            <a:chExt cx="438" cy="440"/>
          </a:xfrm>
        </p:grpSpPr>
        <p:sp>
          <p:nvSpPr>
            <p:cNvPr id="19" name="Rectangle 28"/>
            <p:cNvSpPr>
              <a:spLocks noChangeArrowheads="1"/>
            </p:cNvSpPr>
            <p:nvPr/>
          </p:nvSpPr>
          <p:spPr bwMode="auto">
            <a:xfrm>
              <a:off x="3181" y="2748"/>
              <a:ext cx="222" cy="164"/>
            </a:xfrm>
            <a:prstGeom prst="rect">
              <a:avLst/>
            </a:prstGeom>
            <a:solidFill>
              <a:srgbClr val="FFFFFF"/>
            </a:solidFill>
            <a:ln w="11113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0" name="Freeform 29"/>
            <p:cNvSpPr>
              <a:spLocks/>
            </p:cNvSpPr>
            <p:nvPr/>
          </p:nvSpPr>
          <p:spPr bwMode="auto">
            <a:xfrm>
              <a:off x="3182" y="2748"/>
              <a:ext cx="220" cy="110"/>
            </a:xfrm>
            <a:custGeom>
              <a:avLst/>
              <a:gdLst>
                <a:gd name="T0" fmla="*/ 0 w 278"/>
                <a:gd name="T1" fmla="*/ 0 h 140"/>
                <a:gd name="T2" fmla="*/ 138 w 278"/>
                <a:gd name="T3" fmla="*/ 140 h 140"/>
                <a:gd name="T4" fmla="*/ 278 w 278"/>
                <a:gd name="T5" fmla="*/ 0 h 140"/>
                <a:gd name="T6" fmla="*/ 0 w 278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8"/>
                <a:gd name="T13" fmla="*/ 0 h 140"/>
                <a:gd name="T14" fmla="*/ 278 w 278"/>
                <a:gd name="T15" fmla="*/ 140 h 1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8" h="140">
                  <a:moveTo>
                    <a:pt x="0" y="0"/>
                  </a:moveTo>
                  <a:lnTo>
                    <a:pt x="138" y="140"/>
                  </a:lnTo>
                  <a:lnTo>
                    <a:pt x="2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mtClean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1" name="Oval 27"/>
            <p:cNvSpPr>
              <a:spLocks noChangeArrowheads="1"/>
            </p:cNvSpPr>
            <p:nvPr/>
          </p:nvSpPr>
          <p:spPr bwMode="auto">
            <a:xfrm>
              <a:off x="3073" y="2610"/>
              <a:ext cx="438" cy="440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22" name="Group 64"/>
          <p:cNvGrpSpPr>
            <a:grpSpLocks/>
          </p:cNvGrpSpPr>
          <p:nvPr userDrawn="1"/>
        </p:nvGrpSpPr>
        <p:grpSpPr bwMode="auto">
          <a:xfrm>
            <a:off x="5908199" y="3565675"/>
            <a:ext cx="564173" cy="521494"/>
            <a:chOff x="3073" y="3289"/>
            <a:chExt cx="438" cy="438"/>
          </a:xfrm>
        </p:grpSpPr>
        <p:sp>
          <p:nvSpPr>
            <p:cNvPr id="23" name="Freeform 32"/>
            <p:cNvSpPr>
              <a:spLocks/>
            </p:cNvSpPr>
            <p:nvPr/>
          </p:nvSpPr>
          <p:spPr bwMode="auto">
            <a:xfrm>
              <a:off x="3173" y="3389"/>
              <a:ext cx="240" cy="241"/>
            </a:xfrm>
            <a:custGeom>
              <a:avLst/>
              <a:gdLst>
                <a:gd name="T0" fmla="*/ 303 w 303"/>
                <a:gd name="T1" fmla="*/ 263 h 305"/>
                <a:gd name="T2" fmla="*/ 171 w 303"/>
                <a:gd name="T3" fmla="*/ 131 h 305"/>
                <a:gd name="T4" fmla="*/ 223 w 303"/>
                <a:gd name="T5" fmla="*/ 77 h 305"/>
                <a:gd name="T6" fmla="*/ 0 w 303"/>
                <a:gd name="T7" fmla="*/ 0 h 305"/>
                <a:gd name="T8" fmla="*/ 76 w 303"/>
                <a:gd name="T9" fmla="*/ 224 h 305"/>
                <a:gd name="T10" fmla="*/ 129 w 303"/>
                <a:gd name="T11" fmla="*/ 170 h 305"/>
                <a:gd name="T12" fmla="*/ 262 w 303"/>
                <a:gd name="T13" fmla="*/ 305 h 305"/>
                <a:gd name="T14" fmla="*/ 303 w 303"/>
                <a:gd name="T15" fmla="*/ 263 h 3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3"/>
                <a:gd name="T25" fmla="*/ 0 h 305"/>
                <a:gd name="T26" fmla="*/ 303 w 303"/>
                <a:gd name="T27" fmla="*/ 305 h 3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3" h="305">
                  <a:moveTo>
                    <a:pt x="303" y="263"/>
                  </a:moveTo>
                  <a:lnTo>
                    <a:pt x="171" y="131"/>
                  </a:lnTo>
                  <a:lnTo>
                    <a:pt x="223" y="77"/>
                  </a:lnTo>
                  <a:lnTo>
                    <a:pt x="0" y="0"/>
                  </a:lnTo>
                  <a:lnTo>
                    <a:pt x="76" y="224"/>
                  </a:lnTo>
                  <a:lnTo>
                    <a:pt x="129" y="170"/>
                  </a:lnTo>
                  <a:lnTo>
                    <a:pt x="262" y="305"/>
                  </a:lnTo>
                  <a:lnTo>
                    <a:pt x="303" y="263"/>
                  </a:lnTo>
                  <a:close/>
                </a:path>
              </a:pathLst>
            </a:custGeom>
            <a:solidFill>
              <a:schemeClr val="bg1"/>
            </a:solidFill>
            <a:ln w="11113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mtClean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4" name="Oval 30"/>
            <p:cNvSpPr>
              <a:spLocks noChangeArrowheads="1"/>
            </p:cNvSpPr>
            <p:nvPr/>
          </p:nvSpPr>
          <p:spPr bwMode="auto">
            <a:xfrm>
              <a:off x="3073" y="3289"/>
              <a:ext cx="438" cy="438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25" name="Freeform 11"/>
          <p:cNvSpPr>
            <a:spLocks/>
          </p:cNvSpPr>
          <p:nvPr userDrawn="1"/>
        </p:nvSpPr>
        <p:spPr bwMode="auto">
          <a:xfrm>
            <a:off x="1154783" y="2738190"/>
            <a:ext cx="981203" cy="198834"/>
          </a:xfrm>
          <a:custGeom>
            <a:avLst/>
            <a:gdLst>
              <a:gd name="T0" fmla="*/ 0 w 618"/>
              <a:gd name="T1" fmla="*/ 167 h 167"/>
              <a:gd name="T2" fmla="*/ 616 w 618"/>
              <a:gd name="T3" fmla="*/ 20 h 167"/>
              <a:gd name="T4" fmla="*/ 618 w 618"/>
              <a:gd name="T5" fmla="*/ 0 h 167"/>
              <a:gd name="T6" fmla="*/ 2 w 618"/>
              <a:gd name="T7" fmla="*/ 153 h 167"/>
              <a:gd name="T8" fmla="*/ 0 60000 65536"/>
              <a:gd name="T9" fmla="*/ 0 60000 65536"/>
              <a:gd name="T10" fmla="*/ 0 60000 65536"/>
              <a:gd name="T11" fmla="*/ 0 60000 65536"/>
              <a:gd name="T12" fmla="*/ 0 w 618"/>
              <a:gd name="T13" fmla="*/ 0 h 167"/>
              <a:gd name="T14" fmla="*/ 618 w 618"/>
              <a:gd name="T15" fmla="*/ 167 h 16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18" h="167">
                <a:moveTo>
                  <a:pt x="0" y="167"/>
                </a:moveTo>
                <a:lnTo>
                  <a:pt x="616" y="20"/>
                </a:lnTo>
                <a:lnTo>
                  <a:pt x="618" y="0"/>
                </a:lnTo>
                <a:lnTo>
                  <a:pt x="2" y="153"/>
                </a:lnTo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" name="Freeform 13"/>
          <p:cNvSpPr>
            <a:spLocks/>
          </p:cNvSpPr>
          <p:nvPr userDrawn="1"/>
        </p:nvSpPr>
        <p:spPr bwMode="auto">
          <a:xfrm>
            <a:off x="2104226" y="2459587"/>
            <a:ext cx="1567067" cy="309563"/>
          </a:xfrm>
          <a:custGeom>
            <a:avLst/>
            <a:gdLst>
              <a:gd name="T0" fmla="*/ 0 w 987"/>
              <a:gd name="T1" fmla="*/ 260 h 260"/>
              <a:gd name="T2" fmla="*/ 985 w 987"/>
              <a:gd name="T3" fmla="*/ 19 h 260"/>
              <a:gd name="T4" fmla="*/ 987 w 987"/>
              <a:gd name="T5" fmla="*/ 0 h 260"/>
              <a:gd name="T6" fmla="*/ 8 w 987"/>
              <a:gd name="T7" fmla="*/ 238 h 260"/>
              <a:gd name="T8" fmla="*/ 0 60000 65536"/>
              <a:gd name="T9" fmla="*/ 0 60000 65536"/>
              <a:gd name="T10" fmla="*/ 0 60000 65536"/>
              <a:gd name="T11" fmla="*/ 0 60000 65536"/>
              <a:gd name="T12" fmla="*/ 0 w 987"/>
              <a:gd name="T13" fmla="*/ 0 h 260"/>
              <a:gd name="T14" fmla="*/ 987 w 987"/>
              <a:gd name="T15" fmla="*/ 260 h 2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87" h="260">
                <a:moveTo>
                  <a:pt x="0" y="260"/>
                </a:moveTo>
                <a:lnTo>
                  <a:pt x="985" y="19"/>
                </a:lnTo>
                <a:lnTo>
                  <a:pt x="987" y="0"/>
                </a:lnTo>
                <a:lnTo>
                  <a:pt x="8" y="238"/>
                </a:lnTo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7" name="Freeform 15"/>
          <p:cNvSpPr>
            <a:spLocks/>
          </p:cNvSpPr>
          <p:nvPr userDrawn="1"/>
        </p:nvSpPr>
        <p:spPr bwMode="auto">
          <a:xfrm>
            <a:off x="1261160" y="946300"/>
            <a:ext cx="2541918" cy="845344"/>
          </a:xfrm>
          <a:custGeom>
            <a:avLst/>
            <a:gdLst>
              <a:gd name="T0" fmla="*/ 1002 w 1002"/>
              <a:gd name="T1" fmla="*/ 3 h 396"/>
              <a:gd name="T2" fmla="*/ 997 w 1002"/>
              <a:gd name="T3" fmla="*/ 12 h 396"/>
              <a:gd name="T4" fmla="*/ 993 w 1002"/>
              <a:gd name="T5" fmla="*/ 11 h 396"/>
              <a:gd name="T6" fmla="*/ 982 w 1002"/>
              <a:gd name="T7" fmla="*/ 9 h 396"/>
              <a:gd name="T8" fmla="*/ 967 w 1002"/>
              <a:gd name="T9" fmla="*/ 9 h 396"/>
              <a:gd name="T10" fmla="*/ 953 w 1002"/>
              <a:gd name="T11" fmla="*/ 11 h 396"/>
              <a:gd name="T12" fmla="*/ 939 w 1002"/>
              <a:gd name="T13" fmla="*/ 16 h 396"/>
              <a:gd name="T14" fmla="*/ 424 w 1002"/>
              <a:gd name="T15" fmla="*/ 224 h 396"/>
              <a:gd name="T16" fmla="*/ 376 w 1002"/>
              <a:gd name="T17" fmla="*/ 244 h 396"/>
              <a:gd name="T18" fmla="*/ 1 w 1002"/>
              <a:gd name="T19" fmla="*/ 396 h 396"/>
              <a:gd name="T20" fmla="*/ 0 w 1002"/>
              <a:gd name="T21" fmla="*/ 390 h 396"/>
              <a:gd name="T22" fmla="*/ 377 w 1002"/>
              <a:gd name="T23" fmla="*/ 237 h 396"/>
              <a:gd name="T24" fmla="*/ 424 w 1002"/>
              <a:gd name="T25" fmla="*/ 218 h 396"/>
              <a:gd name="T26" fmla="*/ 938 w 1002"/>
              <a:gd name="T27" fmla="*/ 8 h 396"/>
              <a:gd name="T28" fmla="*/ 954 w 1002"/>
              <a:gd name="T29" fmla="*/ 3 h 396"/>
              <a:gd name="T30" fmla="*/ 971 w 1002"/>
              <a:gd name="T31" fmla="*/ 1 h 396"/>
              <a:gd name="T32" fmla="*/ 987 w 1002"/>
              <a:gd name="T33" fmla="*/ 0 h 396"/>
              <a:gd name="T34" fmla="*/ 1000 w 1002"/>
              <a:gd name="T35" fmla="*/ 3 h 396"/>
              <a:gd name="T36" fmla="*/ 1002 w 1002"/>
              <a:gd name="T37" fmla="*/ 3 h 39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002"/>
              <a:gd name="T58" fmla="*/ 0 h 396"/>
              <a:gd name="T59" fmla="*/ 1002 w 1002"/>
              <a:gd name="T60" fmla="*/ 396 h 39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002" h="396">
                <a:moveTo>
                  <a:pt x="1002" y="3"/>
                </a:moveTo>
                <a:cubicBezTo>
                  <a:pt x="997" y="12"/>
                  <a:pt x="997" y="12"/>
                  <a:pt x="997" y="12"/>
                </a:cubicBezTo>
                <a:cubicBezTo>
                  <a:pt x="993" y="11"/>
                  <a:pt x="993" y="11"/>
                  <a:pt x="993" y="11"/>
                </a:cubicBezTo>
                <a:cubicBezTo>
                  <a:pt x="990" y="10"/>
                  <a:pt x="986" y="9"/>
                  <a:pt x="982" y="9"/>
                </a:cubicBezTo>
                <a:cubicBezTo>
                  <a:pt x="977" y="9"/>
                  <a:pt x="972" y="9"/>
                  <a:pt x="967" y="9"/>
                </a:cubicBezTo>
                <a:cubicBezTo>
                  <a:pt x="962" y="10"/>
                  <a:pt x="957" y="10"/>
                  <a:pt x="953" y="11"/>
                </a:cubicBezTo>
                <a:cubicBezTo>
                  <a:pt x="948" y="13"/>
                  <a:pt x="943" y="14"/>
                  <a:pt x="939" y="16"/>
                </a:cubicBezTo>
                <a:cubicBezTo>
                  <a:pt x="424" y="224"/>
                  <a:pt x="424" y="224"/>
                  <a:pt x="424" y="224"/>
                </a:cubicBezTo>
                <a:cubicBezTo>
                  <a:pt x="376" y="244"/>
                  <a:pt x="376" y="244"/>
                  <a:pt x="376" y="244"/>
                </a:cubicBezTo>
                <a:cubicBezTo>
                  <a:pt x="1" y="396"/>
                  <a:pt x="1" y="396"/>
                  <a:pt x="1" y="396"/>
                </a:cubicBezTo>
                <a:cubicBezTo>
                  <a:pt x="0" y="390"/>
                  <a:pt x="0" y="390"/>
                  <a:pt x="0" y="390"/>
                </a:cubicBezTo>
                <a:cubicBezTo>
                  <a:pt x="377" y="237"/>
                  <a:pt x="377" y="237"/>
                  <a:pt x="377" y="237"/>
                </a:cubicBezTo>
                <a:cubicBezTo>
                  <a:pt x="424" y="218"/>
                  <a:pt x="424" y="218"/>
                  <a:pt x="424" y="218"/>
                </a:cubicBezTo>
                <a:cubicBezTo>
                  <a:pt x="938" y="8"/>
                  <a:pt x="938" y="8"/>
                  <a:pt x="938" y="8"/>
                </a:cubicBezTo>
                <a:cubicBezTo>
                  <a:pt x="943" y="6"/>
                  <a:pt x="948" y="5"/>
                  <a:pt x="954" y="3"/>
                </a:cubicBezTo>
                <a:cubicBezTo>
                  <a:pt x="959" y="2"/>
                  <a:pt x="965" y="1"/>
                  <a:pt x="971" y="1"/>
                </a:cubicBezTo>
                <a:cubicBezTo>
                  <a:pt x="976" y="0"/>
                  <a:pt x="982" y="0"/>
                  <a:pt x="987" y="0"/>
                </a:cubicBezTo>
                <a:cubicBezTo>
                  <a:pt x="992" y="1"/>
                  <a:pt x="996" y="1"/>
                  <a:pt x="1000" y="3"/>
                </a:cubicBezTo>
                <a:cubicBezTo>
                  <a:pt x="1002" y="3"/>
                  <a:pt x="1002" y="3"/>
                  <a:pt x="1002" y="3"/>
                </a:cubicBezTo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8" name="Freeform 16"/>
          <p:cNvSpPr>
            <a:spLocks/>
          </p:cNvSpPr>
          <p:nvPr userDrawn="1"/>
        </p:nvSpPr>
        <p:spPr bwMode="auto">
          <a:xfrm>
            <a:off x="938849" y="1778550"/>
            <a:ext cx="325480" cy="1190625"/>
          </a:xfrm>
          <a:custGeom>
            <a:avLst/>
            <a:gdLst>
              <a:gd name="T0" fmla="*/ 128 w 128"/>
              <a:gd name="T1" fmla="*/ 6 h 558"/>
              <a:gd name="T2" fmla="*/ 124 w 128"/>
              <a:gd name="T3" fmla="*/ 7 h 558"/>
              <a:gd name="T4" fmla="*/ 118 w 128"/>
              <a:gd name="T5" fmla="*/ 11 h 558"/>
              <a:gd name="T6" fmla="*/ 112 w 128"/>
              <a:gd name="T7" fmla="*/ 17 h 558"/>
              <a:gd name="T8" fmla="*/ 108 w 128"/>
              <a:gd name="T9" fmla="*/ 24 h 558"/>
              <a:gd name="T10" fmla="*/ 106 w 128"/>
              <a:gd name="T11" fmla="*/ 31 h 558"/>
              <a:gd name="T12" fmla="*/ 64 w 128"/>
              <a:gd name="T13" fmla="*/ 240 h 558"/>
              <a:gd name="T14" fmla="*/ 55 w 128"/>
              <a:gd name="T15" fmla="*/ 287 h 558"/>
              <a:gd name="T16" fmla="*/ 7 w 128"/>
              <a:gd name="T17" fmla="*/ 530 h 558"/>
              <a:gd name="T18" fmla="*/ 6 w 128"/>
              <a:gd name="T19" fmla="*/ 539 h 558"/>
              <a:gd name="T20" fmla="*/ 8 w 128"/>
              <a:gd name="T21" fmla="*/ 545 h 558"/>
              <a:gd name="T22" fmla="*/ 13 w 128"/>
              <a:gd name="T23" fmla="*/ 549 h 558"/>
              <a:gd name="T24" fmla="*/ 19 w 128"/>
              <a:gd name="T25" fmla="*/ 550 h 558"/>
              <a:gd name="T26" fmla="*/ 86 w 128"/>
              <a:gd name="T27" fmla="*/ 535 h 558"/>
              <a:gd name="T28" fmla="*/ 85 w 128"/>
              <a:gd name="T29" fmla="*/ 543 h 558"/>
              <a:gd name="T30" fmla="*/ 17 w 128"/>
              <a:gd name="T31" fmla="*/ 558 h 558"/>
              <a:gd name="T32" fmla="*/ 9 w 128"/>
              <a:gd name="T33" fmla="*/ 557 h 558"/>
              <a:gd name="T34" fmla="*/ 3 w 128"/>
              <a:gd name="T35" fmla="*/ 552 h 558"/>
              <a:gd name="T36" fmla="*/ 0 w 128"/>
              <a:gd name="T37" fmla="*/ 543 h 558"/>
              <a:gd name="T38" fmla="*/ 1 w 128"/>
              <a:gd name="T39" fmla="*/ 531 h 558"/>
              <a:gd name="T40" fmla="*/ 49 w 128"/>
              <a:gd name="T41" fmla="*/ 289 h 558"/>
              <a:gd name="T42" fmla="*/ 58 w 128"/>
              <a:gd name="T43" fmla="*/ 242 h 558"/>
              <a:gd name="T44" fmla="*/ 100 w 128"/>
              <a:gd name="T45" fmla="*/ 33 h 558"/>
              <a:gd name="T46" fmla="*/ 104 w 128"/>
              <a:gd name="T47" fmla="*/ 23 h 558"/>
              <a:gd name="T48" fmla="*/ 110 w 128"/>
              <a:gd name="T49" fmla="*/ 14 h 558"/>
              <a:gd name="T50" fmla="*/ 117 w 128"/>
              <a:gd name="T51" fmla="*/ 6 h 558"/>
              <a:gd name="T52" fmla="*/ 126 w 128"/>
              <a:gd name="T53" fmla="*/ 1 h 558"/>
              <a:gd name="T54" fmla="*/ 127 w 128"/>
              <a:gd name="T55" fmla="*/ 0 h 558"/>
              <a:gd name="T56" fmla="*/ 128 w 128"/>
              <a:gd name="T57" fmla="*/ 6 h 5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28"/>
              <a:gd name="T88" fmla="*/ 0 h 558"/>
              <a:gd name="T89" fmla="*/ 128 w 128"/>
              <a:gd name="T90" fmla="*/ 558 h 55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28" h="558">
                <a:moveTo>
                  <a:pt x="128" y="6"/>
                </a:moveTo>
                <a:cubicBezTo>
                  <a:pt x="124" y="7"/>
                  <a:pt x="124" y="7"/>
                  <a:pt x="124" y="7"/>
                </a:cubicBezTo>
                <a:cubicBezTo>
                  <a:pt x="122" y="8"/>
                  <a:pt x="120" y="9"/>
                  <a:pt x="118" y="11"/>
                </a:cubicBezTo>
                <a:cubicBezTo>
                  <a:pt x="116" y="13"/>
                  <a:pt x="114" y="15"/>
                  <a:pt x="112" y="17"/>
                </a:cubicBezTo>
                <a:cubicBezTo>
                  <a:pt x="111" y="19"/>
                  <a:pt x="109" y="21"/>
                  <a:pt x="108" y="24"/>
                </a:cubicBezTo>
                <a:cubicBezTo>
                  <a:pt x="107" y="26"/>
                  <a:pt x="106" y="28"/>
                  <a:pt x="106" y="31"/>
                </a:cubicBezTo>
                <a:cubicBezTo>
                  <a:pt x="64" y="240"/>
                  <a:pt x="64" y="240"/>
                  <a:pt x="64" y="240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7" y="530"/>
                  <a:pt x="7" y="530"/>
                  <a:pt x="7" y="530"/>
                </a:cubicBezTo>
                <a:cubicBezTo>
                  <a:pt x="6" y="533"/>
                  <a:pt x="6" y="536"/>
                  <a:pt x="6" y="539"/>
                </a:cubicBezTo>
                <a:cubicBezTo>
                  <a:pt x="6" y="541"/>
                  <a:pt x="7" y="544"/>
                  <a:pt x="8" y="545"/>
                </a:cubicBezTo>
                <a:cubicBezTo>
                  <a:pt x="9" y="547"/>
                  <a:pt x="11" y="548"/>
                  <a:pt x="13" y="549"/>
                </a:cubicBezTo>
                <a:cubicBezTo>
                  <a:pt x="14" y="550"/>
                  <a:pt x="17" y="550"/>
                  <a:pt x="19" y="550"/>
                </a:cubicBezTo>
                <a:cubicBezTo>
                  <a:pt x="86" y="535"/>
                  <a:pt x="86" y="535"/>
                  <a:pt x="86" y="535"/>
                </a:cubicBezTo>
                <a:cubicBezTo>
                  <a:pt x="85" y="543"/>
                  <a:pt x="85" y="543"/>
                  <a:pt x="85" y="543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4" y="558"/>
                  <a:pt x="11" y="558"/>
                  <a:pt x="9" y="557"/>
                </a:cubicBezTo>
                <a:cubicBezTo>
                  <a:pt x="6" y="556"/>
                  <a:pt x="4" y="554"/>
                  <a:pt x="3" y="552"/>
                </a:cubicBezTo>
                <a:cubicBezTo>
                  <a:pt x="1" y="550"/>
                  <a:pt x="0" y="547"/>
                  <a:pt x="0" y="543"/>
                </a:cubicBezTo>
                <a:cubicBezTo>
                  <a:pt x="0" y="540"/>
                  <a:pt x="0" y="536"/>
                  <a:pt x="1" y="531"/>
                </a:cubicBezTo>
                <a:cubicBezTo>
                  <a:pt x="49" y="289"/>
                  <a:pt x="49" y="289"/>
                  <a:pt x="49" y="289"/>
                </a:cubicBezTo>
                <a:cubicBezTo>
                  <a:pt x="58" y="242"/>
                  <a:pt x="58" y="242"/>
                  <a:pt x="58" y="242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1" y="30"/>
                  <a:pt x="102" y="26"/>
                  <a:pt x="104" y="23"/>
                </a:cubicBezTo>
                <a:cubicBezTo>
                  <a:pt x="105" y="20"/>
                  <a:pt x="107" y="17"/>
                  <a:pt x="110" y="14"/>
                </a:cubicBezTo>
                <a:cubicBezTo>
                  <a:pt x="112" y="11"/>
                  <a:pt x="114" y="8"/>
                  <a:pt x="117" y="6"/>
                </a:cubicBezTo>
                <a:cubicBezTo>
                  <a:pt x="120" y="4"/>
                  <a:pt x="123" y="2"/>
                  <a:pt x="126" y="1"/>
                </a:cubicBezTo>
                <a:cubicBezTo>
                  <a:pt x="127" y="0"/>
                  <a:pt x="127" y="0"/>
                  <a:pt x="127" y="0"/>
                </a:cubicBezTo>
                <a:lnTo>
                  <a:pt x="128" y="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9" name="Freeform 17"/>
          <p:cNvSpPr>
            <a:spLocks/>
          </p:cNvSpPr>
          <p:nvPr userDrawn="1"/>
        </p:nvSpPr>
        <p:spPr bwMode="auto">
          <a:xfrm>
            <a:off x="3674468" y="952254"/>
            <a:ext cx="1308270" cy="1528763"/>
          </a:xfrm>
          <a:custGeom>
            <a:avLst/>
            <a:gdLst>
              <a:gd name="T0" fmla="*/ 46 w 516"/>
              <a:gd name="T1" fmla="*/ 9 h 716"/>
              <a:gd name="T2" fmla="*/ 485 w 516"/>
              <a:gd name="T3" fmla="*/ 148 h 716"/>
              <a:gd name="T4" fmla="*/ 496 w 516"/>
              <a:gd name="T5" fmla="*/ 154 h 716"/>
              <a:gd name="T6" fmla="*/ 501 w 516"/>
              <a:gd name="T7" fmla="*/ 164 h 716"/>
              <a:gd name="T8" fmla="*/ 501 w 516"/>
              <a:gd name="T9" fmla="*/ 175 h 716"/>
              <a:gd name="T10" fmla="*/ 494 w 516"/>
              <a:gd name="T11" fmla="*/ 187 h 716"/>
              <a:gd name="T12" fmla="*/ 113 w 516"/>
              <a:gd name="T13" fmla="*/ 656 h 716"/>
              <a:gd name="T14" fmla="*/ 100 w 516"/>
              <a:gd name="T15" fmla="*/ 668 h 716"/>
              <a:gd name="T16" fmla="*/ 84 w 516"/>
              <a:gd name="T17" fmla="*/ 679 h 716"/>
              <a:gd name="T18" fmla="*/ 66 w 516"/>
              <a:gd name="T19" fmla="*/ 689 h 716"/>
              <a:gd name="T20" fmla="*/ 49 w 516"/>
              <a:gd name="T21" fmla="*/ 694 h 716"/>
              <a:gd name="T22" fmla="*/ 0 w 516"/>
              <a:gd name="T23" fmla="*/ 705 h 716"/>
              <a:gd name="T24" fmla="*/ 0 w 516"/>
              <a:gd name="T25" fmla="*/ 716 h 716"/>
              <a:gd name="T26" fmla="*/ 50 w 516"/>
              <a:gd name="T27" fmla="*/ 705 h 716"/>
              <a:gd name="T28" fmla="*/ 69 w 516"/>
              <a:gd name="T29" fmla="*/ 699 h 716"/>
              <a:gd name="T30" fmla="*/ 89 w 516"/>
              <a:gd name="T31" fmla="*/ 689 h 716"/>
              <a:gd name="T32" fmla="*/ 108 w 516"/>
              <a:gd name="T33" fmla="*/ 676 h 716"/>
              <a:gd name="T34" fmla="*/ 122 w 516"/>
              <a:gd name="T35" fmla="*/ 661 h 716"/>
              <a:gd name="T36" fmla="*/ 506 w 516"/>
              <a:gd name="T37" fmla="*/ 190 h 716"/>
              <a:gd name="T38" fmla="*/ 515 w 516"/>
              <a:gd name="T39" fmla="*/ 174 h 716"/>
              <a:gd name="T40" fmla="*/ 515 w 516"/>
              <a:gd name="T41" fmla="*/ 159 h 716"/>
              <a:gd name="T42" fmla="*/ 508 w 516"/>
              <a:gd name="T43" fmla="*/ 147 h 716"/>
              <a:gd name="T44" fmla="*/ 493 w 516"/>
              <a:gd name="T45" fmla="*/ 138 h 716"/>
              <a:gd name="T46" fmla="*/ 51 w 516"/>
              <a:gd name="T47" fmla="*/ 0 h 716"/>
              <a:gd name="T48" fmla="*/ 46 w 516"/>
              <a:gd name="T49" fmla="*/ 9 h 71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16"/>
              <a:gd name="T76" fmla="*/ 0 h 716"/>
              <a:gd name="T77" fmla="*/ 516 w 516"/>
              <a:gd name="T78" fmla="*/ 716 h 71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16" h="716">
                <a:moveTo>
                  <a:pt x="46" y="9"/>
                </a:moveTo>
                <a:cubicBezTo>
                  <a:pt x="485" y="148"/>
                  <a:pt x="485" y="148"/>
                  <a:pt x="485" y="148"/>
                </a:cubicBezTo>
                <a:cubicBezTo>
                  <a:pt x="490" y="150"/>
                  <a:pt x="493" y="152"/>
                  <a:pt x="496" y="154"/>
                </a:cubicBezTo>
                <a:cubicBezTo>
                  <a:pt x="499" y="157"/>
                  <a:pt x="500" y="160"/>
                  <a:pt x="501" y="164"/>
                </a:cubicBezTo>
                <a:cubicBezTo>
                  <a:pt x="502" y="167"/>
                  <a:pt x="502" y="171"/>
                  <a:pt x="501" y="175"/>
                </a:cubicBezTo>
                <a:cubicBezTo>
                  <a:pt x="500" y="179"/>
                  <a:pt x="498" y="183"/>
                  <a:pt x="494" y="187"/>
                </a:cubicBezTo>
                <a:cubicBezTo>
                  <a:pt x="113" y="656"/>
                  <a:pt x="113" y="656"/>
                  <a:pt x="113" y="656"/>
                </a:cubicBezTo>
                <a:cubicBezTo>
                  <a:pt x="109" y="660"/>
                  <a:pt x="105" y="664"/>
                  <a:pt x="100" y="668"/>
                </a:cubicBezTo>
                <a:cubicBezTo>
                  <a:pt x="95" y="672"/>
                  <a:pt x="89" y="676"/>
                  <a:pt x="84" y="679"/>
                </a:cubicBezTo>
                <a:cubicBezTo>
                  <a:pt x="78" y="683"/>
                  <a:pt x="72" y="686"/>
                  <a:pt x="66" y="689"/>
                </a:cubicBezTo>
                <a:cubicBezTo>
                  <a:pt x="60" y="691"/>
                  <a:pt x="55" y="693"/>
                  <a:pt x="49" y="694"/>
                </a:cubicBezTo>
                <a:cubicBezTo>
                  <a:pt x="0" y="705"/>
                  <a:pt x="0" y="705"/>
                  <a:pt x="0" y="705"/>
                </a:cubicBezTo>
                <a:cubicBezTo>
                  <a:pt x="0" y="716"/>
                  <a:pt x="0" y="716"/>
                  <a:pt x="0" y="716"/>
                </a:cubicBezTo>
                <a:cubicBezTo>
                  <a:pt x="50" y="705"/>
                  <a:pt x="50" y="705"/>
                  <a:pt x="50" y="705"/>
                </a:cubicBezTo>
                <a:cubicBezTo>
                  <a:pt x="56" y="704"/>
                  <a:pt x="63" y="702"/>
                  <a:pt x="69" y="699"/>
                </a:cubicBezTo>
                <a:cubicBezTo>
                  <a:pt x="76" y="696"/>
                  <a:pt x="83" y="693"/>
                  <a:pt x="89" y="689"/>
                </a:cubicBezTo>
                <a:cubicBezTo>
                  <a:pt x="96" y="685"/>
                  <a:pt x="102" y="680"/>
                  <a:pt x="108" y="676"/>
                </a:cubicBezTo>
                <a:cubicBezTo>
                  <a:pt x="113" y="671"/>
                  <a:pt x="118" y="666"/>
                  <a:pt x="122" y="661"/>
                </a:cubicBezTo>
                <a:cubicBezTo>
                  <a:pt x="506" y="190"/>
                  <a:pt x="506" y="190"/>
                  <a:pt x="506" y="190"/>
                </a:cubicBezTo>
                <a:cubicBezTo>
                  <a:pt x="510" y="185"/>
                  <a:pt x="513" y="180"/>
                  <a:pt x="515" y="174"/>
                </a:cubicBezTo>
                <a:cubicBezTo>
                  <a:pt x="516" y="169"/>
                  <a:pt x="516" y="164"/>
                  <a:pt x="515" y="159"/>
                </a:cubicBezTo>
                <a:cubicBezTo>
                  <a:pt x="514" y="154"/>
                  <a:pt x="511" y="150"/>
                  <a:pt x="508" y="147"/>
                </a:cubicBezTo>
                <a:cubicBezTo>
                  <a:pt x="504" y="143"/>
                  <a:pt x="499" y="140"/>
                  <a:pt x="493" y="138"/>
                </a:cubicBezTo>
                <a:cubicBezTo>
                  <a:pt x="51" y="0"/>
                  <a:pt x="51" y="0"/>
                  <a:pt x="51" y="0"/>
                </a:cubicBezTo>
                <a:lnTo>
                  <a:pt x="46" y="9"/>
                </a:lnTo>
                <a:close/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" name="Line 51"/>
          <p:cNvSpPr>
            <a:spLocks noChangeShapeType="1"/>
          </p:cNvSpPr>
          <p:nvPr userDrawn="1"/>
        </p:nvSpPr>
        <p:spPr bwMode="auto">
          <a:xfrm>
            <a:off x="3129887" y="4365776"/>
            <a:ext cx="3071603" cy="2380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29" tIns="45714" rIns="91429" bIns="45714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1" name="Text Box 52"/>
          <p:cNvSpPr txBox="1">
            <a:spLocks noChangeArrowheads="1"/>
          </p:cNvSpPr>
          <p:nvPr userDrawn="1"/>
        </p:nvSpPr>
        <p:spPr bwMode="auto">
          <a:xfrm>
            <a:off x="6788308" y="2060710"/>
            <a:ext cx="4620151" cy="351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FFFFFF"/>
                </a:solidFill>
                <a:latin typeface="Arial" pitchFamily="34" charset="0"/>
              </a:rPr>
              <a:t>http://t.qq.com/teliss</a:t>
            </a:r>
            <a:endParaRPr lang="en-GB" altLang="zh-CN" sz="2200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2" name="Text Box 54"/>
          <p:cNvSpPr txBox="1">
            <a:spLocks noChangeArrowheads="1"/>
          </p:cNvSpPr>
          <p:nvPr userDrawn="1"/>
        </p:nvSpPr>
        <p:spPr bwMode="auto">
          <a:xfrm>
            <a:off x="6786883" y="2845942"/>
            <a:ext cx="4476117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FFFFFF"/>
                </a:solidFill>
                <a:latin typeface="Arial" pitchFamily="34" charset="0"/>
              </a:rPr>
              <a:t>http://teliss.blog.163.com</a:t>
            </a:r>
          </a:p>
        </p:txBody>
      </p:sp>
      <p:sp>
        <p:nvSpPr>
          <p:cNvPr id="33" name="Text Box 59"/>
          <p:cNvSpPr txBox="1">
            <a:spLocks noChangeArrowheads="1"/>
          </p:cNvSpPr>
          <p:nvPr userDrawn="1"/>
        </p:nvSpPr>
        <p:spPr bwMode="auto">
          <a:xfrm>
            <a:off x="6788308" y="3662449"/>
            <a:ext cx="4997064" cy="351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FFFFFF"/>
                </a:solidFill>
                <a:latin typeface="Arial" pitchFamily="34" charset="0"/>
              </a:rPr>
              <a:t>http</a:t>
            </a:r>
            <a:r>
              <a:rPr lang="en-US" altLang="zh-CN" sz="2200" dirty="0" smtClean="0">
                <a:solidFill>
                  <a:srgbClr val="FFFFFF"/>
                </a:solidFill>
                <a:latin typeface="Arial" pitchFamily="34" charset="0"/>
              </a:rPr>
              <a:t>://weibo.com/teliss</a:t>
            </a:r>
            <a:endParaRPr lang="en-GB" altLang="zh-CN" sz="2200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4" name="Text Box 62"/>
          <p:cNvSpPr txBox="1">
            <a:spLocks noChangeArrowheads="1"/>
          </p:cNvSpPr>
          <p:nvPr userDrawn="1"/>
        </p:nvSpPr>
        <p:spPr bwMode="auto">
          <a:xfrm>
            <a:off x="6788308" y="882558"/>
            <a:ext cx="4764186" cy="5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课件制作：布衣公子</a:t>
            </a:r>
            <a:r>
              <a:rPr lang="en-US" altLang="zh-CN" sz="2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/@</a:t>
            </a:r>
            <a:r>
              <a:rPr lang="en-US" altLang="zh-CN" sz="2200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teliss</a:t>
            </a:r>
            <a:endParaRPr lang="en-GB" altLang="zh-CN" sz="2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29"/>
          <p:cNvSpPr txBox="1"/>
          <p:nvPr userDrawn="1"/>
        </p:nvSpPr>
        <p:spPr>
          <a:xfrm rot="20445248">
            <a:off x="1391213" y="1491919"/>
            <a:ext cx="2954994" cy="923305"/>
          </a:xfrm>
          <a:prstGeom prst="rect">
            <a:avLst/>
          </a:prstGeom>
          <a:noFill/>
        </p:spPr>
        <p:txBody>
          <a:bodyPr wrap="none" lIns="91429" tIns="45714" rIns="91429" bIns="45714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1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</a:p>
        </p:txBody>
      </p:sp>
      <p:pic>
        <p:nvPicPr>
          <p:cNvPr id="36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2888" y="3632352"/>
            <a:ext cx="457203" cy="41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9" descr="E:\仝德志文件，勿删！\03-参考文档\！PPT图片及版面资源\06-PPT精选插图\05-头像\嘿嘿.png"/>
          <p:cNvPicPr>
            <a:picLocks noChangeAspect="1" noChangeArrowheads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4935" y="728321"/>
            <a:ext cx="853445" cy="85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3351" y="2794759"/>
            <a:ext cx="356446" cy="4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组合 38"/>
          <p:cNvGrpSpPr/>
          <p:nvPr userDrawn="1"/>
        </p:nvGrpSpPr>
        <p:grpSpPr>
          <a:xfrm>
            <a:off x="5908198" y="1965479"/>
            <a:ext cx="564175" cy="523876"/>
            <a:chOff x="5907429" y="1965479"/>
            <a:chExt cx="564102" cy="523876"/>
          </a:xfrm>
        </p:grpSpPr>
        <p:sp>
          <p:nvSpPr>
            <p:cNvPr id="40" name="Oval 25"/>
            <p:cNvSpPr>
              <a:spLocks noChangeArrowheads="1"/>
            </p:cNvSpPr>
            <p:nvPr/>
          </p:nvSpPr>
          <p:spPr bwMode="auto">
            <a:xfrm>
              <a:off x="5907429" y="1965479"/>
              <a:ext cx="564102" cy="523876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pic>
          <p:nvPicPr>
            <p:cNvPr id="41" name="Picture 4" descr="C:\Users\user\Desktop\未标题-5 拷贝.png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7082" y="2021384"/>
              <a:ext cx="448164" cy="401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3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8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3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8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3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8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3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800"/>
                            </p:stCondLst>
                            <p:childTnLst>
                              <p:par>
                                <p:cTn id="9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3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8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300"/>
                            </p:stCondLst>
                            <p:childTnLst>
                              <p:par>
                                <p:cTn id="11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8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3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:\Teliss_Tong\Copy\定期备份\工作备份\！PPT图片及版面资源\06-PPT精选插图\10-综合\脚印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6286574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 userDrawn="1"/>
        </p:nvSpPr>
        <p:spPr bwMode="auto">
          <a:xfrm>
            <a:off x="1490694" y="5188659"/>
            <a:ext cx="3265713" cy="576064"/>
          </a:xfrm>
          <a:prstGeom prst="rect">
            <a:avLst/>
          </a:prstGeom>
          <a:solidFill>
            <a:srgbClr val="FFFFFF">
              <a:alpha val="69804"/>
            </a:srgbClr>
          </a:solidFill>
          <a:ln w="9525" cap="flat" cmpd="sng">
            <a:noFill/>
            <a:round/>
            <a:headEnd type="oval" w="med" len="med"/>
            <a:tailEnd/>
          </a:ln>
          <a:extLst/>
        </p:spPr>
        <p:txBody>
          <a:bodyPr rtlCol="0" anchor="ctr"/>
          <a:lstStyle/>
          <a:p>
            <a:pPr marL="0" marR="0" lvl="0" indent="0" algn="ctr" defTabSz="91449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标题 1"/>
          <p:cNvSpPr txBox="1">
            <a:spLocks/>
          </p:cNvSpPr>
          <p:nvPr userDrawn="1"/>
        </p:nvSpPr>
        <p:spPr>
          <a:xfrm>
            <a:off x="6817266" y="457161"/>
            <a:ext cx="4896089" cy="1214995"/>
          </a:xfrm>
          <a:prstGeom prst="rect">
            <a:avLst/>
          </a:prstGeom>
        </p:spPr>
        <p:txBody>
          <a:bodyPr vert="horz" lIns="91429" tIns="45714" rIns="91429" bIns="45714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1" b="1" dirty="0">
                <a:solidFill>
                  <a:srgbClr val="FC6F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我的黄金十年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4337" y="272494"/>
            <a:ext cx="2034001" cy="461665"/>
            <a:chOff x="8525122" y="157879"/>
            <a:chExt cx="651124" cy="461664"/>
          </a:xfrm>
        </p:grpSpPr>
        <p:sp>
          <p:nvSpPr>
            <p:cNvPr id="7" name="矩形 6"/>
            <p:cNvSpPr/>
            <p:nvPr/>
          </p:nvSpPr>
          <p:spPr>
            <a:xfrm>
              <a:off x="8721689" y="167211"/>
              <a:ext cx="432048" cy="360000"/>
            </a:xfrm>
            <a:prstGeom prst="rect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90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8" name="TextBox 16"/>
            <p:cNvSpPr txBox="1"/>
            <p:nvPr/>
          </p:nvSpPr>
          <p:spPr>
            <a:xfrm>
              <a:off x="8525122" y="157879"/>
              <a:ext cx="651124" cy="461664"/>
            </a:xfrm>
            <a:prstGeom prst="rect">
              <a:avLst/>
            </a:prstGeom>
            <a:solidFill>
              <a:srgbClr val="1094EE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121901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专业字体设计服务/WWW.ZTSGC.COM/" pitchFamily="2" charset="-122"/>
                </a:rPr>
                <a:t>  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微软雅黑" pitchFamily="34" charset="-122"/>
                </a:rPr>
                <a:t>片尾广告</a:t>
              </a:r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7343383" y="1647203"/>
            <a:ext cx="4164594" cy="430863"/>
          </a:xfrm>
          <a:prstGeom prst="rect">
            <a:avLst/>
          </a:prstGeom>
          <a:noFill/>
        </p:spPr>
        <p:txBody>
          <a:bodyPr wrap="square" lIns="91429" tIns="45714" rIns="91429" bIns="45714">
            <a:spAutoFit/>
          </a:bodyPr>
          <a:lstStyle/>
          <a:p>
            <a:pPr defTabSz="1219014"/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一位平凡</a:t>
            </a:r>
            <a:r>
              <a:rPr lang="en-US" altLang="zh-CN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后的职场与情感历程</a:t>
            </a:r>
          </a:p>
        </p:txBody>
      </p:sp>
      <p:pic>
        <p:nvPicPr>
          <p:cNvPr id="10" name="Picture 3" descr="D:\Teliss_Tong\Copy\定期备份\工作备份\！PPT图片及版面资源\06-PPT精选插图\05-头像\1000mb.ru (42)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18" y="155104"/>
            <a:ext cx="609679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9"/>
          <p:cNvSpPr txBox="1"/>
          <p:nvPr userDrawn="1"/>
        </p:nvSpPr>
        <p:spPr>
          <a:xfrm>
            <a:off x="6817266" y="2492897"/>
            <a:ext cx="4896089" cy="2166723"/>
          </a:xfrm>
          <a:prstGeom prst="rect">
            <a:avLst/>
          </a:prstGeom>
          <a:noFill/>
        </p:spPr>
        <p:txBody>
          <a:bodyPr wrap="square" lIns="91429" tIns="45714" rIns="91429" bIns="45714" rtlCol="0">
            <a:spAutoFit/>
          </a:bodyPr>
          <a:lstStyle/>
          <a:p>
            <a:pPr indent="-457210" defTabSz="1219014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我将毕业后的第一个十年称之为“黄金十年”，第二个十年称之为“白金十年”，第三个十年称之为“钻石十年”，以此来形容人生当中最青春蓬勃、年富力强和激情满怀的宝贵三十年。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-457210" defTabSz="1219014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“我的黄金十年”写的就是毕业后，第一个十年所发生的职场与情感的那些事儿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7104243" y="5469419"/>
            <a:ext cx="4369974" cy="369308"/>
          </a:xfrm>
          <a:prstGeom prst="rect">
            <a:avLst/>
          </a:prstGeom>
        </p:spPr>
        <p:txBody>
          <a:bodyPr wrap="square" lIns="91429" tIns="45714" rIns="91429" bIns="45714">
            <a:spAutoFit/>
          </a:bodyPr>
          <a:lstStyle/>
          <a:p>
            <a:pPr defTabSz="1219014">
              <a:lnSpc>
                <a:spcPct val="150000"/>
              </a:lnSpc>
            </a:pPr>
            <a:r>
              <a:rPr lang="en-US" altLang="zh-CN" sz="1200" dirty="0">
                <a:solidFill>
                  <a:srgbClr val="1094EE"/>
                </a:solidFill>
                <a:latin typeface="Arial"/>
                <a:ea typeface="微软雅黑" pitchFamily="34" charset="-122"/>
                <a:cs typeface="Arial"/>
                <a:hlinkClick r:id="rId4"/>
              </a:rPr>
              <a:t>http://www.tianya.cn/publicforum/content/no20/1/317960.shtml</a:t>
            </a:r>
            <a:endParaRPr lang="en-US" altLang="zh-CN" sz="1200" dirty="0">
              <a:solidFill>
                <a:srgbClr val="1094EE"/>
              </a:solidFill>
              <a:latin typeface="Arial"/>
              <a:ea typeface="微软雅黑" pitchFamily="34" charset="-122"/>
              <a:cs typeface="Arial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7487416" y="5849452"/>
            <a:ext cx="3125105" cy="4598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9" tIns="45714" rIns="91429" bIns="45714" anchor="ctr"/>
          <a:lstStyle/>
          <a:p>
            <a:pPr algn="ctr" defTabSz="1219014">
              <a:defRPr/>
            </a:pPr>
            <a:r>
              <a:rPr lang="zh-CN" altLang="en-US" sz="1600" kern="0" dirty="0"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自传体小说，请您多多捧场</a:t>
            </a:r>
            <a:r>
              <a:rPr lang="zh-CN" altLang="en-US" sz="1600" kern="0" dirty="0">
                <a:solidFill>
                  <a:prstClr val="white"/>
                </a:solidFill>
                <a:effectLst>
                  <a:glow rad="228600">
                    <a:srgbClr val="4F81BD">
                      <a:satMod val="175000"/>
                      <a:alpha val="40000"/>
                    </a:srgbClr>
                  </a:glow>
                </a:effectLst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：）</a:t>
            </a:r>
            <a:endParaRPr lang="zh-CN" altLang="en-US" sz="1600" kern="0" dirty="0">
              <a:solidFill>
                <a:prstClr val="white"/>
              </a:solidFill>
              <a:effectLst>
                <a:glow rad="228600">
                  <a:srgbClr val="4F81BD">
                    <a:satMod val="175000"/>
                    <a:alpha val="40000"/>
                  </a:srgb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2" descr="D:\Teliss_Tong\Copy\定期备份\工作备份\！PPT图片及版面资源\06-PPT精选插图\04-图标\54D742BB28AE93477AE1424E5D991B5D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2190" y="5841270"/>
            <a:ext cx="396097" cy="39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694" y="1673152"/>
            <a:ext cx="3265713" cy="32652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" name="文本框 19"/>
          <p:cNvSpPr txBox="1"/>
          <p:nvPr userDrawn="1"/>
        </p:nvSpPr>
        <p:spPr>
          <a:xfrm>
            <a:off x="1490694" y="5219377"/>
            <a:ext cx="3265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014"/>
            <a:r>
              <a:rPr lang="zh-CN" altLang="en-US" sz="24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布衣公众号：</a:t>
            </a:r>
            <a:r>
              <a:rPr lang="en-US" altLang="zh-CN" sz="2800" b="1" dirty="0" err="1" smtClean="0">
                <a:solidFill>
                  <a:srgbClr val="FF66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hr-ppt</a:t>
            </a:r>
            <a:endParaRPr lang="zh-CN" altLang="en-US" sz="2800" b="1" dirty="0">
              <a:solidFill>
                <a:srgbClr val="FF660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5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17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17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7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6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6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1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8"/>
          <p:cNvSpPr/>
          <p:nvPr userDrawn="1"/>
        </p:nvSpPr>
        <p:spPr>
          <a:xfrm>
            <a:off x="0" y="539970"/>
            <a:ext cx="1115761" cy="440759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灯片编号占位符 5"/>
          <p:cNvSpPr txBox="1">
            <a:spLocks/>
          </p:cNvSpPr>
          <p:nvPr userDrawn="1"/>
        </p:nvSpPr>
        <p:spPr>
          <a:xfrm>
            <a:off x="-25477" y="607948"/>
            <a:ext cx="888576" cy="30480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000" kern="120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1400" dirty="0" smtClean="0">
                <a:effectLst/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400" smtClean="0">
                <a:effectLst/>
              </a:rPr>
              <a:pPr algn="ctr">
                <a:defRPr/>
              </a:pPr>
              <a:t>‹#›</a:t>
            </a:fld>
            <a:r>
              <a:rPr lang="zh-CN" altLang="en-US" sz="1400" dirty="0" smtClean="0">
                <a:effectLst/>
              </a:rPr>
              <a:t>  </a:t>
            </a:r>
            <a:r>
              <a:rPr lang="zh-CN" altLang="en-US" sz="1400" dirty="0" smtClean="0">
                <a:effectLst/>
                <a:latin typeface="微软雅黑" pitchFamily="34" charset="-122"/>
                <a:ea typeface="微软雅黑" pitchFamily="34" charset="-122"/>
              </a:rPr>
              <a:t>页</a:t>
            </a:r>
            <a:endParaRPr lang="zh-CN" altLang="en-US" sz="1400" dirty="0">
              <a:effectLst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 flipV="1">
            <a:off x="4029565" y="395954"/>
            <a:ext cx="0" cy="584775"/>
          </a:xfrm>
          <a:prstGeom prst="line">
            <a:avLst/>
          </a:prstGeom>
          <a:ln>
            <a:solidFill>
              <a:srgbClr val="92D050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>
            <a:off x="11111046" y="980728"/>
            <a:ext cx="1080141" cy="0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3"/>
          <p:cNvSpPr txBox="1"/>
          <p:nvPr userDrawn="1"/>
        </p:nvSpPr>
        <p:spPr>
          <a:xfrm>
            <a:off x="10096624" y="755412"/>
            <a:ext cx="896558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r" defTabSz="914491" rtl="0" eaLnBrk="1" latinLnBrk="0" hangingPunct="1"/>
            <a:r>
              <a:rPr lang="en-US" altLang="zh-CN" sz="1800" kern="1200" dirty="0" smtClean="0">
                <a:solidFill>
                  <a:srgbClr val="92D05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sz="1800" kern="1200" dirty="0">
              <a:solidFill>
                <a:srgbClr val="92D05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0" y="980728"/>
            <a:ext cx="8616608" cy="0"/>
          </a:xfrm>
          <a:prstGeom prst="line">
            <a:avLst/>
          </a:prstGeom>
          <a:ln>
            <a:solidFill>
              <a:srgbClr val="92D05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10096623" y="809111"/>
            <a:ext cx="0" cy="2619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ctr" defTabSz="91449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34" indent="-342934" algn="l" defTabSz="914491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24" indent="-285779" algn="l" defTabSz="914491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14" indent="-228623" algn="l" defTabSz="91449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60" indent="-228623" algn="l" defTabSz="914491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606" indent="-228623" algn="l" defTabSz="914491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51" indent="-228623" algn="l" defTabSz="9144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97" indent="-228623" algn="l" defTabSz="9144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43" indent="-228623" algn="l" defTabSz="9144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89" indent="-228623" algn="l" defTabSz="9144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46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91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37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83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29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74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720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66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4.png"/><Relationship Id="rId7" Type="http://schemas.openxmlformats.org/officeDocument/2006/relationships/slide" Target="slide5.xml"/><Relationship Id="rId12" Type="http://schemas.openxmlformats.org/officeDocument/2006/relationships/image" Target="../media/image4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11" Type="http://schemas.openxmlformats.org/officeDocument/2006/relationships/image" Target="../media/image41.png"/><Relationship Id="rId5" Type="http://schemas.openxmlformats.org/officeDocument/2006/relationships/image" Target="../media/image36.png"/><Relationship Id="rId10" Type="http://schemas.openxmlformats.org/officeDocument/2006/relationships/image" Target="../media/image40.png"/><Relationship Id="rId4" Type="http://schemas.openxmlformats.org/officeDocument/2006/relationships/image" Target="../media/image35.png"/><Relationship Id="rId9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3.png"/><Relationship Id="rId4" Type="http://schemas.openxmlformats.org/officeDocument/2006/relationships/image" Target="../media/image5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m2.img.libdd.com/farm3/161/0CB89C2FB7E03286B7FAD1A11908FDA1_481_720.JPEG" TargetMode="External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2.png"/><Relationship Id="rId4" Type="http://schemas.openxmlformats.org/officeDocument/2006/relationships/image" Target="../media/image91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1.jpeg"/><Relationship Id="rId7" Type="http://schemas.openxmlformats.org/officeDocument/2006/relationships/diagramColors" Target="../diagrams/colors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597858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>
            <a:spLocks noChangeAspect="1"/>
          </p:cNvSpPr>
          <p:nvPr/>
        </p:nvSpPr>
        <p:spPr>
          <a:xfrm>
            <a:off x="514419" y="2277194"/>
            <a:ext cx="11140936" cy="4106990"/>
          </a:xfrm>
          <a:prstGeom prst="rect">
            <a:avLst/>
          </a:prstGeom>
          <a:ln>
            <a:solidFill>
              <a:srgbClr val="92D050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339704" y="518685"/>
            <a:ext cx="2955040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为什么需要健康管理</a:t>
            </a:r>
          </a:p>
        </p:txBody>
      </p:sp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4098" name="Picture 2" descr="E:\仝德志文件，勿删！\03-参考文档\！PPT图片及版面资源\06-PPT精选插图\01-生活\老妇人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6923" y="1332690"/>
            <a:ext cx="3334868" cy="5051494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5447844" y="2438991"/>
            <a:ext cx="6049459" cy="142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人的生理寿命应该是多大岁数呢？按照生物学的原理，哺乳动物的寿命是它的生长期的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5-7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倍。人的生长期是用最后一颗牙齿长出来的时间（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至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25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岁）来计算，</a:t>
            </a:r>
            <a:r>
              <a:rPr lang="zh-CN" altLang="zh-CN" b="1" dirty="0">
                <a:solidFill>
                  <a:srgbClr val="92D050"/>
                </a:solidFill>
              </a:rPr>
              <a:t>因此人的寿命最短</a:t>
            </a:r>
            <a:r>
              <a:rPr lang="en-US" altLang="zh-CN" b="1" dirty="0">
                <a:solidFill>
                  <a:srgbClr val="92D050"/>
                </a:solidFill>
              </a:rPr>
              <a:t>100</a:t>
            </a:r>
            <a:r>
              <a:rPr lang="zh-CN" altLang="zh-CN" b="1" dirty="0">
                <a:solidFill>
                  <a:srgbClr val="92D050"/>
                </a:solidFill>
              </a:rPr>
              <a:t>岁，最长</a:t>
            </a:r>
            <a:r>
              <a:rPr lang="en-US" altLang="zh-CN" b="1" dirty="0">
                <a:solidFill>
                  <a:srgbClr val="92D050"/>
                </a:solidFill>
              </a:rPr>
              <a:t>175</a:t>
            </a:r>
            <a:r>
              <a:rPr lang="zh-CN" altLang="zh-CN" b="1" dirty="0">
                <a:solidFill>
                  <a:srgbClr val="92D050"/>
                </a:solidFill>
              </a:rPr>
              <a:t>岁，公认的人的寿命正常应该是</a:t>
            </a:r>
            <a:r>
              <a:rPr lang="en-US" altLang="zh-CN" b="1" dirty="0">
                <a:solidFill>
                  <a:srgbClr val="92D050"/>
                </a:solidFill>
              </a:rPr>
              <a:t>120</a:t>
            </a:r>
            <a:r>
              <a:rPr lang="zh-CN" altLang="zh-CN" b="1" dirty="0">
                <a:solidFill>
                  <a:srgbClr val="92D050"/>
                </a:solidFill>
              </a:rPr>
              <a:t>岁。</a:t>
            </a:r>
          </a:p>
        </p:txBody>
      </p:sp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5447843" y="4221192"/>
            <a:ext cx="6049460" cy="2086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一个人寿命的长短，跟自己的健康管理有绝对的关系。就像一部车子，有的人猛加油，猛煞车，新车不到一、两年就糟蹋得差不多了；有的人懂得保养，开了五、六年，还是跟新车一样。有句民谚说，“健康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7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，百岁不是梦”，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70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岁、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岁没有病，活到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岁也很健康，没有病；那么活到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岁不是梦，人人都应该健康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岁，这是正常的生物规律。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099" name="Picture 3" descr="E:\仝德志文件，勿删！\03-参考文档\！PPT图片及版面资源\06-PPT精选插图\04-图标\12A88677B1352C306D6B7E9CD0A7366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010" y="4725435"/>
            <a:ext cx="1681947" cy="1681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221954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39703" y="518685"/>
            <a:ext cx="2647223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健康的标准是什么</a:t>
            </a:r>
          </a:p>
        </p:txBody>
      </p:sp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4" name="Picture 2" descr="C:\Documents and Settings\Teliss_Tong\My Documents\！个人PPT作品@teliss\健康管理-图\1_120201185108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0749" y="1916635"/>
            <a:ext cx="5239432" cy="4001021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6150181" y="1916635"/>
            <a:ext cx="5289121" cy="4001021"/>
          </a:xfrm>
          <a:prstGeom prst="rect">
            <a:avLst/>
          </a:prstGeom>
          <a:ln>
            <a:solidFill>
              <a:srgbClr val="92D050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6384071" y="1972464"/>
            <a:ext cx="4465077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忙碌的工作负荷伤害了我们的健康，而沉重的生活压力又让我们忽视了自身的健康，很多人还以为只要没病就好，没病就是健康。</a:t>
            </a:r>
            <a:r>
              <a:rPr lang="zh-CN" altLang="zh-CN" b="1" dirty="0">
                <a:solidFill>
                  <a:srgbClr val="FF0000"/>
                </a:solidFill>
              </a:rPr>
              <a:t>岂不知，很多人可能早已步入了亚健康的状态，离生病只是一步之遥。</a:t>
            </a:r>
          </a:p>
        </p:txBody>
      </p:sp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6384070" y="3790594"/>
            <a:ext cx="4969199" cy="2086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所谓</a:t>
            </a:r>
            <a:r>
              <a:rPr lang="zh-CN" altLang="zh-CN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亚健康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是指处于健康和疾病之间的一种临界状态，是介于健康和疾病之间的连续过程中的一个特殊阶段，又称第三状态或“灰色状态”</a:t>
            </a:r>
            <a:r>
              <a:rPr lang="zh-CN" altLang="zh-CN" dirty="0"/>
              <a:t>。</a:t>
            </a:r>
            <a:r>
              <a:rPr lang="zh-CN" altLang="zh-CN" b="1" dirty="0">
                <a:solidFill>
                  <a:srgbClr val="92D050"/>
                </a:solidFill>
              </a:rPr>
              <a:t>从亚健康状态既可以向好的方向转化恢复到健康状态，也可以向坏的方向转化而进一步发展为各种疾病。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这是一种从量变到质变的准备阶段。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7" name="Picture 3" descr="C:\Documents and Settings\Teliss_Tong\My Documents\！PPT图片及版面资源\06-PPT精选插图\04-图标\右边角-绿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65049" y="1828468"/>
            <a:ext cx="1173788" cy="1168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2762522">
            <a:off x="10693261" y="2103881"/>
            <a:ext cx="877277" cy="369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亚健康</a:t>
            </a:r>
          </a:p>
        </p:txBody>
      </p:sp>
    </p:spTree>
    <p:extLst>
      <p:ext uri="{BB962C8B-B14F-4D97-AF65-F5344CB8AC3E}">
        <p14:creationId xmlns:p14="http://schemas.microsoft.com/office/powerpoint/2010/main" val="226860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39703" y="518685"/>
            <a:ext cx="2647223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健康的标准是什么</a:t>
            </a:r>
          </a:p>
        </p:txBody>
      </p:sp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026" name="Picture 2" descr="E:\仝德志文件，勿删！\03-参考文档\！PPT图片及版面资源\06-PPT精选插图\03-人物\惬意美女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47844" y="3019793"/>
            <a:ext cx="6742203" cy="383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仝德志文件，勿删！\03-参考文档\！PPT图片及版面资源\06-PPT精选插图\12-标签\绿色边框01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-2" y="1772600"/>
            <a:ext cx="5089164" cy="5085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44"/>
          <p:cNvSpPr txBox="1">
            <a:spLocks noChangeArrowheads="1"/>
          </p:cNvSpPr>
          <p:nvPr/>
        </p:nvSpPr>
        <p:spPr bwMode="auto">
          <a:xfrm>
            <a:off x="914931" y="2959541"/>
            <a:ext cx="3384817" cy="2592626"/>
          </a:xfrm>
          <a:prstGeom prst="rect">
            <a:avLst/>
          </a:prstGeom>
          <a:noFill/>
          <a:ln w="57150">
            <a:noFill/>
          </a:ln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indent="457200">
              <a:lnSpc>
                <a:spcPct val="150000"/>
              </a:lnSpc>
              <a:def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indent="0"/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也许，您的身体正处于亚健康状态。亚健康实在是很容易被我们忽视的一种健康状态，但其实只要我们留心，在生活中多多注意一下，许多细小的细节便在给我们的健康敲响警钟。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80655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39703" y="518685"/>
            <a:ext cx="2647223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健康的标准是什么</a:t>
            </a:r>
          </a:p>
        </p:txBody>
      </p:sp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2050" name="Picture 2" descr="C:\Documents and Settings\tdz\桌面\未标题-11拷贝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8209" y="1055579"/>
            <a:ext cx="1188155" cy="11881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tdz\桌面\未标题-1 拷贝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5826" y="2145433"/>
            <a:ext cx="1188155" cy="11881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nts and Settings\tdz\桌面\未标题-1 拷贝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1359" y="5529873"/>
            <a:ext cx="1188155" cy="11881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Documents and Settings\tdz\桌面\未标题-1 拷贝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7758" y="3275980"/>
            <a:ext cx="1188155" cy="11881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Documents and Settings\tdz\桌面\未标题-11拷贝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3557" y="4402927"/>
            <a:ext cx="1188155" cy="11881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2045162" y="2097526"/>
            <a:ext cx="2484323" cy="2484323"/>
            <a:chOff x="5377646" y="954237"/>
            <a:chExt cx="2484000" cy="2484000"/>
          </a:xfrm>
        </p:grpSpPr>
        <p:grpSp>
          <p:nvGrpSpPr>
            <p:cNvPr id="15" name="组合 14"/>
            <p:cNvGrpSpPr/>
            <p:nvPr/>
          </p:nvGrpSpPr>
          <p:grpSpPr>
            <a:xfrm>
              <a:off x="5377646" y="954237"/>
              <a:ext cx="2484000" cy="2484000"/>
              <a:chOff x="6526335" y="1295794"/>
              <a:chExt cx="2484000" cy="248400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6526335" y="1295794"/>
                <a:ext cx="2484000" cy="2484000"/>
              </a:xfrm>
              <a:prstGeom prst="ellipse">
                <a:avLst/>
              </a:prstGeom>
              <a:solidFill>
                <a:srgbClr val="A9E329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6722147" y="1491605"/>
                <a:ext cx="2088000" cy="2088000"/>
              </a:xfrm>
              <a:prstGeom prst="ellipse">
                <a:avLst/>
              </a:prstGeom>
              <a:pattFill prst="ltUpDiag">
                <a:fgClr>
                  <a:srgbClr val="A9E329"/>
                </a:fgClr>
                <a:bgClr>
                  <a:srgbClr val="9BD41C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TextBox 15">
              <a:hlinkClick r:id="rId7" action="ppaction://hlinksldjump"/>
            </p:cNvPr>
            <p:cNvSpPr txBox="1"/>
            <p:nvPr/>
          </p:nvSpPr>
          <p:spPr>
            <a:xfrm>
              <a:off x="5611533" y="1600298"/>
              <a:ext cx="196312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世界卫生组织给健康提出了十条标准，我们可以将自身的状态与之对比，可以判断自己是否属于亚健康的状态：</a:t>
              </a:r>
            </a:p>
          </p:txBody>
        </p:sp>
      </p:grpSp>
      <p:pic>
        <p:nvPicPr>
          <p:cNvPr id="2055" name="Picture 7" descr="C:\Documents and Settings\tdz\桌面\未标题-1 拷贝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5826" y="4402927"/>
            <a:ext cx="1188155" cy="11881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Documents and Settings\tdz\桌面\未标题-1 拷贝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8191" y="2145433"/>
            <a:ext cx="1188155" cy="11881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Documents and Settings\tdz\桌面\未标题-1 拷贝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3635" y="5529873"/>
            <a:ext cx="1188155" cy="11881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Documents and Settings\tdz\桌面\未标题-1 拷贝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4505" y="1055579"/>
            <a:ext cx="1188155" cy="11881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Documents and Settings\tdz\桌面\未标题-1 拷贝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5439" y="3275980"/>
            <a:ext cx="1188155" cy="118815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 flipH="1">
            <a:off x="8904676" y="1990995"/>
            <a:ext cx="2952714" cy="0"/>
          </a:xfrm>
          <a:prstGeom prst="line">
            <a:avLst/>
          </a:prstGeom>
          <a:ln w="12700">
            <a:solidFill>
              <a:srgbClr val="92D05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Box 44"/>
          <p:cNvSpPr txBox="1">
            <a:spLocks noChangeArrowheads="1"/>
          </p:cNvSpPr>
          <p:nvPr/>
        </p:nvSpPr>
        <p:spPr bwMode="auto">
          <a:xfrm>
            <a:off x="8904676" y="1578037"/>
            <a:ext cx="2952714" cy="33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algn="r">
              <a:lnSpc>
                <a:spcPct val="10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头发有光泽，无头皮屑。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478645" y="1988652"/>
            <a:ext cx="5617357" cy="0"/>
          </a:xfrm>
          <a:prstGeom prst="line">
            <a:avLst/>
          </a:prstGeom>
          <a:ln w="12700">
            <a:solidFill>
              <a:srgbClr val="92D05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Box 44"/>
          <p:cNvSpPr txBox="1">
            <a:spLocks noChangeArrowheads="1"/>
          </p:cNvSpPr>
          <p:nvPr/>
        </p:nvSpPr>
        <p:spPr bwMode="auto">
          <a:xfrm>
            <a:off x="478645" y="1561158"/>
            <a:ext cx="5401305" cy="33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0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有充沛的精力，能从容不迫的应付生活和工作的压力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478645" y="3061415"/>
            <a:ext cx="4825164" cy="0"/>
          </a:xfrm>
          <a:prstGeom prst="line">
            <a:avLst/>
          </a:prstGeom>
          <a:ln w="12700">
            <a:solidFill>
              <a:srgbClr val="92D05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Box 44"/>
          <p:cNvSpPr txBox="1">
            <a:spLocks noChangeArrowheads="1"/>
          </p:cNvSpPr>
          <p:nvPr/>
        </p:nvSpPr>
        <p:spPr bwMode="auto">
          <a:xfrm>
            <a:off x="478644" y="2633921"/>
            <a:ext cx="4681130" cy="33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0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乐观，态度，乐于承担责任，不挑剔事务的巨细。 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H="1">
            <a:off x="8148907" y="3066025"/>
            <a:ext cx="3708483" cy="0"/>
          </a:xfrm>
          <a:prstGeom prst="line">
            <a:avLst/>
          </a:prstGeom>
          <a:ln w="12700">
            <a:solidFill>
              <a:srgbClr val="92D05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Box 44"/>
          <p:cNvSpPr txBox="1">
            <a:spLocks noChangeArrowheads="1"/>
          </p:cNvSpPr>
          <p:nvPr/>
        </p:nvSpPr>
        <p:spPr bwMode="auto">
          <a:xfrm>
            <a:off x="8328537" y="2633921"/>
            <a:ext cx="3528853" cy="33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algn="r">
              <a:lnSpc>
                <a:spcPct val="10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眼睛明亮，反应敏锐，眼睑不发炎。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478645" y="4216582"/>
            <a:ext cx="4005117" cy="0"/>
          </a:xfrm>
          <a:prstGeom prst="line">
            <a:avLst/>
          </a:prstGeom>
          <a:ln w="12700">
            <a:solidFill>
              <a:srgbClr val="92D05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 Box 44"/>
          <p:cNvSpPr txBox="1">
            <a:spLocks noChangeArrowheads="1"/>
          </p:cNvSpPr>
          <p:nvPr/>
        </p:nvSpPr>
        <p:spPr bwMode="auto">
          <a:xfrm>
            <a:off x="478645" y="3789087"/>
            <a:ext cx="3933076" cy="33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0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应变力强，能适应环境的各种变化。 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H="1">
            <a:off x="7428381" y="4216582"/>
            <a:ext cx="4429009" cy="0"/>
          </a:xfrm>
          <a:prstGeom prst="line">
            <a:avLst/>
          </a:prstGeom>
          <a:ln w="12700">
            <a:solidFill>
              <a:srgbClr val="92D05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 Box 44"/>
          <p:cNvSpPr txBox="1">
            <a:spLocks noChangeArrowheads="1"/>
          </p:cNvSpPr>
          <p:nvPr/>
        </p:nvSpPr>
        <p:spPr bwMode="auto">
          <a:xfrm>
            <a:off x="7176260" y="3789087"/>
            <a:ext cx="4681130" cy="33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algn="r">
              <a:lnSpc>
                <a:spcPct val="10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肌肉、皮肤有弹性，走路感到轻松。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478644" y="5373469"/>
            <a:ext cx="3168765" cy="0"/>
          </a:xfrm>
          <a:prstGeom prst="line">
            <a:avLst/>
          </a:prstGeom>
          <a:ln w="12700">
            <a:solidFill>
              <a:srgbClr val="92D05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 Box 44"/>
          <p:cNvSpPr txBox="1">
            <a:spLocks noChangeArrowheads="1"/>
          </p:cNvSpPr>
          <p:nvPr/>
        </p:nvSpPr>
        <p:spPr bwMode="auto">
          <a:xfrm>
            <a:off x="478644" y="4945975"/>
            <a:ext cx="3384817" cy="33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0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能够抵抗一般性感冒和传染病。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H="1">
            <a:off x="478645" y="6521138"/>
            <a:ext cx="2304556" cy="0"/>
          </a:xfrm>
          <a:prstGeom prst="line">
            <a:avLst/>
          </a:prstGeom>
          <a:ln w="12700">
            <a:solidFill>
              <a:srgbClr val="92D05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 Box 44"/>
          <p:cNvSpPr txBox="1">
            <a:spLocks noChangeArrowheads="1"/>
          </p:cNvSpPr>
          <p:nvPr/>
        </p:nvSpPr>
        <p:spPr bwMode="auto">
          <a:xfrm>
            <a:off x="478645" y="6093643"/>
            <a:ext cx="2196662" cy="33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0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善于休息，睡眠良好。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64" name="直接连接符 63"/>
          <p:cNvCxnSpPr/>
          <p:nvPr/>
        </p:nvCxnSpPr>
        <p:spPr>
          <a:xfrm flipH="1">
            <a:off x="6563981" y="5368860"/>
            <a:ext cx="5293409" cy="0"/>
          </a:xfrm>
          <a:prstGeom prst="line">
            <a:avLst/>
          </a:prstGeom>
          <a:ln w="12700">
            <a:solidFill>
              <a:srgbClr val="92D05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 Box 44"/>
          <p:cNvSpPr txBox="1">
            <a:spLocks noChangeArrowheads="1"/>
          </p:cNvSpPr>
          <p:nvPr/>
        </p:nvSpPr>
        <p:spPr bwMode="auto">
          <a:xfrm>
            <a:off x="6749517" y="4941365"/>
            <a:ext cx="5107874" cy="33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algn="r">
              <a:lnSpc>
                <a:spcPct val="10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体重得当，身体均匀，站立时，头、肩、臂位置协调。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67" name="直接连接符 66"/>
          <p:cNvCxnSpPr/>
          <p:nvPr/>
        </p:nvCxnSpPr>
        <p:spPr>
          <a:xfrm flipH="1">
            <a:off x="5771790" y="6525747"/>
            <a:ext cx="6085600" cy="0"/>
          </a:xfrm>
          <a:prstGeom prst="line">
            <a:avLst/>
          </a:prstGeom>
          <a:ln w="12700">
            <a:solidFill>
              <a:srgbClr val="92D050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 Box 44"/>
          <p:cNvSpPr txBox="1">
            <a:spLocks noChangeArrowheads="1"/>
          </p:cNvSpPr>
          <p:nvPr/>
        </p:nvSpPr>
        <p:spPr bwMode="auto">
          <a:xfrm>
            <a:off x="5969904" y="6098253"/>
            <a:ext cx="5887487" cy="33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 algn="r">
              <a:lnSpc>
                <a:spcPct val="100000"/>
              </a:lnSpc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牙齿清洁，无空洞，无痛感，牙龈颜色正常，无出血现象。 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5124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2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79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85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7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3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9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5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21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27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33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1" grpId="0"/>
      <p:bldP spid="31" grpId="1"/>
      <p:bldP spid="34" grpId="0"/>
      <p:bldP spid="34" grpId="1"/>
      <p:bldP spid="37" grpId="0"/>
      <p:bldP spid="37" grpId="1"/>
      <p:bldP spid="40" grpId="0"/>
      <p:bldP spid="40" grpId="1"/>
      <p:bldP spid="45" grpId="0"/>
      <p:bldP spid="45" grpId="1"/>
      <p:bldP spid="49" grpId="0"/>
      <p:bldP spid="49" grpId="1"/>
      <p:bldP spid="52" grpId="0"/>
      <p:bldP spid="52" grpId="1"/>
      <p:bldP spid="65" grpId="0"/>
      <p:bldP spid="65" grpId="1"/>
      <p:bldP spid="68" grpId="0"/>
      <p:bldP spid="6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1500" dirty="0">
                <a:solidFill>
                  <a:srgbClr val="92D050"/>
                </a:solidFill>
              </a:rPr>
              <a:t>过渡页</a:t>
            </a:r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>
            <a:off x="4709267" y="5841633"/>
            <a:ext cx="2772361" cy="468061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健康管理理念</a:t>
            </a:r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1126801" y="5841633"/>
            <a:ext cx="2772361" cy="468061"/>
          </a:xfrm>
          <a:prstGeom prst="rect">
            <a:avLst/>
          </a:prstGeom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>
                  <a:lumMod val="50000"/>
                </a:sysClr>
              </a:gs>
            </a:gsLst>
            <a:lin ang="16200000" scaled="0"/>
          </a:gradFill>
          <a:ln w="9525" cap="rnd">
            <a:noFill/>
            <a:prstDash val="solid"/>
            <a:round/>
            <a:headEnd/>
            <a:tailEnd/>
          </a:ln>
          <a:effectLst/>
          <a:extLst/>
        </p:spPr>
        <p:txBody>
          <a:bodyPr vert="horz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健康管理概述</a:t>
            </a: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8291734" y="5841634"/>
            <a:ext cx="2772361" cy="468061"/>
          </a:xfrm>
          <a:prstGeom prst="rect">
            <a:avLst/>
          </a:prstGeom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>
                  <a:lumMod val="50000"/>
                </a:sysClr>
              </a:gs>
            </a:gsLst>
            <a:lin ang="16200000" scaled="0"/>
          </a:gradFill>
          <a:ln w="9525" cap="rnd">
            <a:noFill/>
            <a:prstDash val="solid"/>
            <a:round/>
            <a:headEnd/>
            <a:tailEnd/>
          </a:ln>
          <a:effectLst/>
          <a:extLst/>
        </p:spPr>
        <p:txBody>
          <a:bodyPr vert="horz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健康管理实施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94697" y="5841634"/>
            <a:ext cx="10801406" cy="1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94697" y="6309695"/>
            <a:ext cx="10801406" cy="1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E:\仝德志文件，勿删！\03-参考文档\！PPT图片及版面资源\06-PPT精选插图\03-人物\sjren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4803" y="1412970"/>
            <a:ext cx="2736356" cy="4104534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仝德志文件，勿删！\03-参考文档\！PPT图片及版面资源\06-PPT精选插图\03-人物\sj0802ogirl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9736" y="1412970"/>
            <a:ext cx="2736356" cy="4104534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tdz\桌面\1543024_79745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7222" y="1412970"/>
            <a:ext cx="2736356" cy="4104535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115761" y="457121"/>
            <a:ext cx="2625734" cy="523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健康管理理念</a:t>
            </a:r>
            <a:endParaRPr lang="zh-CN" altLang="en-US" sz="20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3557158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xit" presetSubtype="3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9" presetClass="exit" presetSubtype="1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3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7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7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50"/>
                            </p:stCondLst>
                            <p:childTnLst>
                              <p:par>
                                <p:cTn id="50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59259E-6 L -0.30117 -0.36203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65" y="-18102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3.7037E-7 L -0.30117 -0.74282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65" y="-3715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5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7674577" y="1196461"/>
            <a:ext cx="4398865" cy="4321043"/>
          </a:xfrm>
          <a:prstGeom prst="ellipse">
            <a:avLst/>
          </a:prstGeom>
          <a:solidFill>
            <a:schemeClr val="bg1"/>
          </a:solidFill>
          <a:ln w="254000">
            <a:solidFill>
              <a:srgbClr val="9BC31F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indent="457246">
              <a:lnSpc>
                <a:spcPct val="15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39703" y="518685"/>
            <a:ext cx="3262857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把健康掌握在自己手中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-446" y="3029652"/>
            <a:ext cx="8219242" cy="3975463"/>
            <a:chOff x="3472946" y="3029704"/>
            <a:chExt cx="8218172" cy="3974945"/>
          </a:xfrm>
        </p:grpSpPr>
        <p:pic>
          <p:nvPicPr>
            <p:cNvPr id="3076" name="Picture 4" descr="E:\仝德志文件，勿删！\03-参考文档\！PPT图片及版面资源\06-PPT精选插图\12-标签\绿色群框.png"/>
            <p:cNvPicPr>
              <a:picLocks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V="1">
              <a:off x="3472946" y="3029704"/>
              <a:ext cx="8218172" cy="38282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4" name="Picture 2" descr="C:\Documents and Settings\tdz\桌面\未标题-2 拷贝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6179" y="3728649"/>
              <a:ext cx="3276000" cy="327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8328539" y="2060670"/>
            <a:ext cx="3312799" cy="2592626"/>
          </a:xfrm>
          <a:prstGeom prst="rect">
            <a:avLst/>
          </a:prstGeom>
          <a:noFill/>
          <a:ln w="57150">
            <a:noFill/>
          </a:ln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indent="457200">
              <a:lnSpc>
                <a:spcPct val="150000"/>
              </a:lnSpc>
              <a:def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indent="0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世界上最可怕的事情是无知。俗话说，</a:t>
            </a:r>
            <a:r>
              <a:rPr lang="zh-CN" altLang="en-US" sz="1600" dirty="0"/>
              <a:t>“</a:t>
            </a:r>
            <a:r>
              <a:rPr lang="zh-CN" altLang="en-US" sz="1600" b="1" dirty="0">
                <a:solidFill>
                  <a:srgbClr val="92D050"/>
                </a:solidFill>
              </a:rPr>
              <a:t>最好的医生是自己，最好的药物是时间</a:t>
            </a:r>
            <a:r>
              <a:rPr lang="zh-CN" altLang="en-US" sz="1600" dirty="0"/>
              <a:t>”，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因此，对于自己的健康，自己一定要重视，并主动学习了解健康知识，切实关心自身的健康。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146" name="Picture 2" descr="C:\Users\user\Desktop\同心圆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64976" y="4758690"/>
            <a:ext cx="676363" cy="67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31241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39703" y="518685"/>
            <a:ext cx="3262857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把健康掌握在自己手中</a:t>
            </a:r>
          </a:p>
        </p:txBody>
      </p:sp>
      <p:pic>
        <p:nvPicPr>
          <p:cNvPr id="4099" name="Picture 3" descr="E:\仝德志文件，勿删！\03-参考文档\！PPT图片及版面资源\06-PPT精选插图\12-标签\绿色花纹边框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5913" y="3094183"/>
            <a:ext cx="6456089" cy="376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7968452" y="3933121"/>
            <a:ext cx="1800434" cy="2016487"/>
          </a:xfrm>
          <a:prstGeom prst="rect">
            <a:avLst/>
          </a:prstGeom>
          <a:noFill/>
          <a:ln w="57150">
            <a:noFill/>
          </a:ln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indent="457200">
              <a:lnSpc>
                <a:spcPct val="150000"/>
              </a:lnSpc>
              <a:def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indent="0">
              <a:lnSpc>
                <a:spcPct val="134000"/>
              </a:lnSpc>
            </a:pPr>
            <a:r>
              <a:rPr lang="zh-CN" altLang="en-US" sz="1300" dirty="0"/>
              <a:t>加拿大医学专家谢华真教授首创“健商”的概念，代表一个人的健康智慧及其对健康的态度。</a:t>
            </a:r>
            <a:endParaRPr lang="en-US" sz="1300" dirty="0"/>
          </a:p>
        </p:txBody>
      </p:sp>
      <p:sp>
        <p:nvSpPr>
          <p:cNvPr id="12" name="Freeform 2"/>
          <p:cNvSpPr>
            <a:spLocks/>
          </p:cNvSpPr>
          <p:nvPr/>
        </p:nvSpPr>
        <p:spPr bwMode="gray">
          <a:xfrm rot="3046289" flipH="1">
            <a:off x="3396656" y="1266842"/>
            <a:ext cx="1978283" cy="3159536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3" name="Freeform 3"/>
          <p:cNvSpPr>
            <a:spLocks/>
          </p:cNvSpPr>
          <p:nvPr/>
        </p:nvSpPr>
        <p:spPr bwMode="ltGray">
          <a:xfrm rot="3171804" flipH="1">
            <a:off x="857913" y="3478517"/>
            <a:ext cx="1952879" cy="3118256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gradFill>
            <a:gsLst>
              <a:gs pos="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b="1" kern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4" name="Freeform 4"/>
          <p:cNvSpPr>
            <a:spLocks/>
          </p:cNvSpPr>
          <p:nvPr/>
        </p:nvSpPr>
        <p:spPr bwMode="gray">
          <a:xfrm rot="-46326947">
            <a:off x="3396656" y="3483281"/>
            <a:ext cx="1978283" cy="3159536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gradFill>
            <a:gsLst>
              <a:gs pos="0">
                <a:srgbClr val="C00000">
                  <a:lumMod val="60000"/>
                  <a:lumOff val="40000"/>
                </a:srgbClr>
              </a:gs>
              <a:gs pos="100000">
                <a:srgbClr val="C000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b="1" kern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ltGray">
          <a:xfrm rot="-46246289">
            <a:off x="862676" y="1265255"/>
            <a:ext cx="1978283" cy="3159536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defTabSz="914491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 kern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6" name="Oval 7"/>
          <p:cNvSpPr>
            <a:spLocks noChangeArrowheads="1"/>
          </p:cNvSpPr>
          <p:nvPr/>
        </p:nvSpPr>
        <p:spPr bwMode="gray">
          <a:xfrm>
            <a:off x="2278910" y="3137160"/>
            <a:ext cx="1648040" cy="1648040"/>
          </a:xfrm>
          <a:prstGeom prst="ellipse">
            <a:avLst/>
          </a:prstGeom>
          <a:solidFill>
            <a:sysClr val="window" lastClr="FFFFFF">
              <a:alpha val="50195"/>
            </a:sys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914491"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17" name="TextBox 20"/>
          <p:cNvSpPr txBox="1"/>
          <p:nvPr/>
        </p:nvSpPr>
        <p:spPr bwMode="auto">
          <a:xfrm>
            <a:off x="993598" y="2254669"/>
            <a:ext cx="1861620" cy="1061967"/>
          </a:xfrm>
          <a:prstGeom prst="rect">
            <a:avLst/>
          </a:prstGeom>
          <a:noFill/>
        </p:spPr>
        <p:txBody>
          <a:bodyPr vert="horz" wrap="square" lIns="91452" tIns="45726" rIns="91452" bIns="45726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聪明人：</a:t>
            </a:r>
            <a:r>
              <a:rPr lang="zh-CN" altLang="en-US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增值健康，快乐人生，有知有为，轻轻松松</a:t>
            </a:r>
            <a:r>
              <a:rPr lang="en-US" altLang="zh-CN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100</a:t>
            </a:r>
            <a:r>
              <a:rPr lang="zh-CN" altLang="en-US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岁。</a:t>
            </a:r>
            <a:endParaRPr lang="zh-CN" altLang="en-US" sz="3200" kern="0" dirty="0">
              <a:solidFill>
                <a:sysClr val="window" lastClr="FFFFFF">
                  <a:lumMod val="95000"/>
                </a:sysClr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" name="TextBox 20"/>
          <p:cNvSpPr txBox="1"/>
          <p:nvPr/>
        </p:nvSpPr>
        <p:spPr bwMode="auto">
          <a:xfrm>
            <a:off x="3521290" y="2254669"/>
            <a:ext cx="1776518" cy="1061967"/>
          </a:xfrm>
          <a:prstGeom prst="rect">
            <a:avLst/>
          </a:prstGeom>
          <a:noFill/>
        </p:spPr>
        <p:txBody>
          <a:bodyPr vert="horz" wrap="square" lIns="91452" tIns="45726" rIns="91452" bIns="45726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明白人：</a:t>
            </a:r>
            <a:r>
              <a:rPr lang="zh-CN" altLang="en-US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保值健康，珍惜人生，有知少为，不轻不松</a:t>
            </a:r>
            <a:r>
              <a:rPr lang="en-US" altLang="zh-CN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80</a:t>
            </a:r>
            <a:r>
              <a:rPr lang="zh-CN" altLang="en-US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岁。</a:t>
            </a:r>
            <a:endParaRPr lang="zh-CN" altLang="en-US" sz="3200" kern="0" dirty="0">
              <a:solidFill>
                <a:sysClr val="window" lastClr="FFFFFF">
                  <a:lumMod val="95000"/>
                </a:sysClr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9" name="TextBox 20"/>
          <p:cNvSpPr txBox="1"/>
          <p:nvPr/>
        </p:nvSpPr>
        <p:spPr bwMode="auto">
          <a:xfrm>
            <a:off x="3568797" y="4522837"/>
            <a:ext cx="1729012" cy="1061967"/>
          </a:xfrm>
          <a:prstGeom prst="rect">
            <a:avLst/>
          </a:prstGeom>
          <a:noFill/>
        </p:spPr>
        <p:txBody>
          <a:bodyPr vert="horz" wrap="square" lIns="91452" tIns="45726" rIns="91452" bIns="45726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愚蠢人：</a:t>
            </a:r>
            <a:r>
              <a:rPr lang="zh-CN" altLang="en-US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损害健康，漠视人生，有知不为，英年早逝</a:t>
            </a:r>
            <a:r>
              <a:rPr lang="en-US" altLang="zh-CN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40</a:t>
            </a:r>
            <a:r>
              <a:rPr lang="zh-CN" altLang="en-US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岁。</a:t>
            </a:r>
            <a:endParaRPr lang="zh-CN" altLang="en-US" sz="3200" kern="0" dirty="0">
              <a:solidFill>
                <a:sysClr val="window" lastClr="FFFFFF">
                  <a:lumMod val="95000"/>
                </a:sysClr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" name="TextBox 20"/>
          <p:cNvSpPr txBox="1"/>
          <p:nvPr/>
        </p:nvSpPr>
        <p:spPr bwMode="auto">
          <a:xfrm>
            <a:off x="918785" y="4522837"/>
            <a:ext cx="1936433" cy="1061967"/>
          </a:xfrm>
          <a:prstGeom prst="rect">
            <a:avLst/>
          </a:prstGeom>
          <a:noFill/>
        </p:spPr>
        <p:txBody>
          <a:bodyPr vert="horz" wrap="square" lIns="91452" tIns="45726" rIns="91452" bIns="45726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糊涂人：</a:t>
            </a:r>
            <a:r>
              <a:rPr lang="zh-CN" altLang="en-US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透支健康，忽视人生，有知难为，病病歪歪</a:t>
            </a:r>
            <a:r>
              <a:rPr lang="en-US" altLang="zh-CN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60</a:t>
            </a:r>
            <a:r>
              <a:rPr lang="zh-CN" altLang="en-US" sz="1400" kern="0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岁。</a:t>
            </a:r>
            <a:endParaRPr lang="zh-CN" altLang="en-US" sz="3200" kern="0" dirty="0">
              <a:solidFill>
                <a:sysClr val="window" lastClr="FFFFFF">
                  <a:lumMod val="95000"/>
                </a:sysClr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08364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39703" y="518685"/>
            <a:ext cx="2647223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疾病预防重于治疗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50662" y="2277194"/>
            <a:ext cx="8930155" cy="4248553"/>
          </a:xfrm>
          <a:prstGeom prst="rect">
            <a:avLst/>
          </a:prstGeom>
          <a:ln w="19050">
            <a:solidFill>
              <a:srgbClr val="92D050"/>
            </a:solidFill>
            <a:prstDash val="soli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 Box 44"/>
          <p:cNvSpPr txBox="1">
            <a:spLocks noChangeArrowheads="1"/>
          </p:cNvSpPr>
          <p:nvPr/>
        </p:nvSpPr>
        <p:spPr bwMode="auto">
          <a:xfrm>
            <a:off x="694697" y="2420757"/>
            <a:ext cx="6265512" cy="1089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有一次，魏文王问扁鹊：“你家兄弟三人，哪一个医术最高？”</a:t>
            </a:r>
          </a:p>
          <a:p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扁鹊回答：“长兄最佳，仲兄次之，我最差。”</a:t>
            </a:r>
          </a:p>
          <a:p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魏文王接着问：“那为什么你最出名呢？你能说明白一些吗？”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694697" y="3717070"/>
            <a:ext cx="6265512" cy="2751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扁鹊回答说：“我长兄治病，是在病症还未表现之时就把病治好了，一般人不知道他事先能铲除病因，所以他的名气无法传出去，他的医术只有我们家人才知道。我仲兄治病，是在病情初起时就把病人治好了，一般人以为病人得的只是小病，以为他只能治轻微的小病，所以他的名气也不大，只有本地人才知道。我扁鹊治病，是在病情严重后才治，一般人见我下针放血，用药教药，割肉切骨，动作颇大，就认为我医术很高明，我也因此而闻名于天下。其实，比起我长兄与仲兄来，我的医术是最差的。”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888191" y="1556548"/>
            <a:ext cx="4969199" cy="4969199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 Box 44"/>
          <p:cNvSpPr txBox="1">
            <a:spLocks noChangeArrowheads="1"/>
          </p:cNvSpPr>
          <p:nvPr/>
        </p:nvSpPr>
        <p:spPr bwMode="auto">
          <a:xfrm>
            <a:off x="694696" y="1556549"/>
            <a:ext cx="7201739" cy="466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《黄帝内经》中讲，</a:t>
            </a:r>
            <a:r>
              <a:rPr lang="zh-CN" altLang="zh-CN" b="1" dirty="0">
                <a:solidFill>
                  <a:srgbClr val="92D050"/>
                </a:solidFill>
              </a:rPr>
              <a:t>“</a:t>
            </a:r>
            <a:r>
              <a:rPr lang="zh-CN" altLang="zh-CN" sz="1800" b="1" dirty="0">
                <a:solidFill>
                  <a:srgbClr val="92D050"/>
                </a:solidFill>
              </a:rPr>
              <a:t>上医治未病，中医治已病，下医治大病。</a:t>
            </a:r>
            <a:r>
              <a:rPr lang="zh-CN" altLang="zh-CN" b="1" dirty="0">
                <a:solidFill>
                  <a:srgbClr val="92D050"/>
                </a:solidFill>
              </a:rPr>
              <a:t>”</a:t>
            </a:r>
            <a:endParaRPr lang="en-US" b="1" dirty="0">
              <a:solidFill>
                <a:srgbClr val="92D050"/>
              </a:solidFill>
            </a:endParaRPr>
          </a:p>
        </p:txBody>
      </p:sp>
      <p:pic>
        <p:nvPicPr>
          <p:cNvPr id="1032" name="Picture 8" descr="E:\仝德志文件，勿删！\03-参考文档\！PPT图片及版面资源\06-PPT精选插图\12-标签\绿色边角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657" y="2163436"/>
            <a:ext cx="1635228" cy="1573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 rot="18928564">
            <a:off x="427987" y="2371859"/>
            <a:ext cx="697718" cy="400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典籍</a:t>
            </a:r>
          </a:p>
        </p:txBody>
      </p:sp>
    </p:spTree>
    <p:extLst>
      <p:ext uri="{BB962C8B-B14F-4D97-AF65-F5344CB8AC3E}">
        <p14:creationId xmlns:p14="http://schemas.microsoft.com/office/powerpoint/2010/main" val="384940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1500" dirty="0">
                <a:solidFill>
                  <a:srgbClr val="92D050"/>
                </a:solidFill>
              </a:rPr>
              <a:t>过渡页</a:t>
            </a:r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>
            <a:off x="4709267" y="5841633"/>
            <a:ext cx="2772361" cy="468061"/>
          </a:xfrm>
          <a:prstGeom prst="rect">
            <a:avLst/>
          </a:prstGeom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>
                  <a:lumMod val="50000"/>
                </a:sysClr>
              </a:gs>
            </a:gsLst>
            <a:lin ang="16200000" scaled="0"/>
          </a:gradFill>
          <a:ln w="9525" cap="rnd">
            <a:noFill/>
            <a:prstDash val="solid"/>
            <a:round/>
            <a:headEnd/>
            <a:tailEnd/>
          </a:ln>
          <a:effectLst/>
        </p:spPr>
        <p:txBody>
          <a:bodyPr vert="horz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健康管理理念</a:t>
            </a:r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1126801" y="5841633"/>
            <a:ext cx="2772361" cy="468061"/>
          </a:xfrm>
          <a:prstGeom prst="rect">
            <a:avLst/>
          </a:prstGeom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>
                  <a:lumMod val="50000"/>
                </a:sysClr>
              </a:gs>
            </a:gsLst>
            <a:lin ang="16200000" scaled="0"/>
          </a:gradFill>
          <a:ln w="9525" cap="rnd">
            <a:noFill/>
            <a:prstDash val="solid"/>
            <a:round/>
            <a:headEnd/>
            <a:tailEnd/>
          </a:ln>
          <a:effectLst/>
          <a:extLst/>
        </p:spPr>
        <p:txBody>
          <a:bodyPr vert="horz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健康管理概述</a:t>
            </a: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8291734" y="5841634"/>
            <a:ext cx="2772361" cy="468061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健康管理实施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94697" y="5841634"/>
            <a:ext cx="10801406" cy="1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94697" y="6309695"/>
            <a:ext cx="10801406" cy="1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E:\仝德志文件，勿删！\03-参考文档\！PPT图片及版面资源\06-PPT精选插图\03-人物\sjren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4803" y="1412970"/>
            <a:ext cx="2736356" cy="4104534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仝德志文件，勿删！\03-参考文档\！PPT图片及版面资源\06-PPT精选插图\03-人物\sj0802ogirl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9736" y="1412970"/>
            <a:ext cx="2736356" cy="4104534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tdz\桌面\1543024_79745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7222" y="1412970"/>
            <a:ext cx="2736356" cy="4104535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115761" y="457121"/>
            <a:ext cx="2625734" cy="523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健康管理实施</a:t>
            </a:r>
            <a:endParaRPr lang="zh-CN" altLang="en-US" sz="20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3557158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xit" presetSubtype="3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9" presetClass="exit" presetSubtype="1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3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7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7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50"/>
                            </p:stCondLst>
                            <p:childTnLst>
                              <p:par>
                                <p:cTn id="50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2059E-7 7.30805E-7 L -0.53424 -0.38067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12" y="-19033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7365E-6 -1.2951E-7 L -0.53566 -0.76318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90" y="-3815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5" grpId="1" animBg="1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4566260"/>
              </p:ext>
            </p:extLst>
          </p:nvPr>
        </p:nvGraphicFramePr>
        <p:xfrm>
          <a:off x="335007" y="2096915"/>
          <a:ext cx="4390009" cy="4285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1" name="工作表" r:id="rId3" imgW="4390929" imgH="4286165" progId="Excel.Sheet.8">
                  <p:embed/>
                </p:oleObj>
              </mc:Choice>
              <mc:Fallback>
                <p:oleObj name="工作表" r:id="rId3" imgW="4390929" imgH="4286165" progId="Excel.Sheet.8">
                  <p:embed/>
                  <p:pic>
                    <p:nvPicPr>
                      <p:cNvPr id="0" name="对象 79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007" y="2096915"/>
                        <a:ext cx="4390009" cy="42852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478645" y="1578037"/>
            <a:ext cx="6093618" cy="3385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世界卫生组织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1995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年宣布，每个人的健康影响因素是：</a:t>
            </a: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4727670" y="4250980"/>
            <a:ext cx="2376573" cy="0"/>
          </a:xfrm>
          <a:prstGeom prst="straightConnector1">
            <a:avLst/>
          </a:prstGeom>
          <a:ln w="9525">
            <a:solidFill>
              <a:srgbClr val="92D05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7320295" y="1916635"/>
            <a:ext cx="3960516" cy="4176568"/>
            <a:chOff x="7319342" y="1916832"/>
            <a:chExt cx="3960000" cy="4176024"/>
          </a:xfrm>
        </p:grpSpPr>
        <p:sp>
          <p:nvSpPr>
            <p:cNvPr id="11" name="椭圆 10"/>
            <p:cNvSpPr/>
            <p:nvPr/>
          </p:nvSpPr>
          <p:spPr>
            <a:xfrm>
              <a:off x="7319342" y="2132856"/>
              <a:ext cx="3960000" cy="3960000"/>
            </a:xfrm>
            <a:prstGeom prst="ellipse">
              <a:avLst/>
            </a:prstGeom>
            <a:noFill/>
            <a:ln w="254000">
              <a:solidFill>
                <a:srgbClr val="92D050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indent="457246">
                <a:lnSpc>
                  <a:spcPct val="150000"/>
                </a:lnSpc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 Box 44"/>
            <p:cNvSpPr txBox="1">
              <a:spLocks noChangeArrowheads="1"/>
            </p:cNvSpPr>
            <p:nvPr/>
          </p:nvSpPr>
          <p:spPr bwMode="auto">
            <a:xfrm>
              <a:off x="7751390" y="2996952"/>
              <a:ext cx="3240360" cy="2274471"/>
            </a:xfrm>
            <a:prstGeom prst="rect">
              <a:avLst/>
            </a:prstGeom>
            <a:noFill/>
            <a:ln w="57150">
              <a:noFill/>
            </a:ln>
            <a:ex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indent="457200">
                <a:lnSpc>
                  <a:spcPct val="150000"/>
                </a:lnSpc>
                <a:defRPr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保持健康，其实很简单，就是要善待你的身体，均衡饮食，不抽烟，少喝酒，适当运动，睡眠充足，身心保持愉快，定期作健康检查，预防潜在疾病并及时采取措施，基本也就差不多了。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pic>
          <p:nvPicPr>
            <p:cNvPr id="4103" name="Picture 7" descr="E:\仝德志文件，勿删！\03-参考文档\！PPT图片及版面资源\06-PPT精选插图\12-标签\png_icon_379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1719" y="1916832"/>
              <a:ext cx="1219200" cy="1219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7647530" y="2265659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通识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01487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4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6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0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3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35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7" dur="200" fill="hold"/>
                                        <p:tgtEl>
                                          <p:spTgt spid="1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1500" dirty="0">
                <a:solidFill>
                  <a:srgbClr val="92D050"/>
                </a:solidFill>
              </a:rPr>
              <a:t>目录页</a:t>
            </a:r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>
            <a:off x="4709267" y="5841633"/>
            <a:ext cx="2772361" cy="468061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rPr>
              <a:t>健康管理理念</a:t>
            </a:r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1126801" y="5841633"/>
            <a:ext cx="2772361" cy="468061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健康管理概述</a:t>
            </a: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8291734" y="5841634"/>
            <a:ext cx="2772361" cy="468061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健康管理实施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94697" y="5841634"/>
            <a:ext cx="10801406" cy="1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94697" y="6309695"/>
            <a:ext cx="10801406" cy="1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E:\仝德志文件，勿删！\03-参考文档\！PPT图片及版面资源\06-PPT精选插图\03-人物\sjren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4803" y="1412970"/>
            <a:ext cx="2736356" cy="4104534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仝德志文件，勿删！\03-参考文档\！PPT图片及版面资源\06-PPT精选插图\03-人物\sj0802ogirl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9736" y="1412970"/>
            <a:ext cx="2736356" cy="4104534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tdz\桌面\1543024_79745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7222" y="1412970"/>
            <a:ext cx="2736356" cy="4104535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371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ythrough hasBounce="1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977730" y="1679748"/>
            <a:ext cx="6630635" cy="1389165"/>
            <a:chOff x="257522" y="1268760"/>
            <a:chExt cx="6629772" cy="1388984"/>
          </a:xfrm>
        </p:grpSpPr>
        <p:grpSp>
          <p:nvGrpSpPr>
            <p:cNvPr id="42" name="组合 41"/>
            <p:cNvGrpSpPr/>
            <p:nvPr/>
          </p:nvGrpSpPr>
          <p:grpSpPr>
            <a:xfrm>
              <a:off x="2820088" y="1268760"/>
              <a:ext cx="1423983" cy="1371600"/>
              <a:chOff x="3455298" y="2355864"/>
              <a:chExt cx="1423983" cy="1371600"/>
            </a:xfrm>
          </p:grpSpPr>
          <p:sp>
            <p:nvSpPr>
              <p:cNvPr id="22" name="Freeform 274"/>
              <p:cNvSpPr>
                <a:spLocks/>
              </p:cNvSpPr>
              <p:nvPr/>
            </p:nvSpPr>
            <p:spPr bwMode="auto">
              <a:xfrm>
                <a:off x="3502918" y="2355864"/>
                <a:ext cx="1376363" cy="1371600"/>
              </a:xfrm>
              <a:prstGeom prst="flowChartConnector">
                <a:avLst/>
              </a:prstGeom>
              <a:solidFill>
                <a:srgbClr val="36B2E6"/>
              </a:solidFill>
              <a:ln>
                <a:noFill/>
              </a:ln>
              <a:effectLst>
                <a:reflection endPos="21000" dist="50800" dir="5400000" sy="-100000" algn="bl" rotWithShape="0"/>
              </a:effectLst>
              <a:extLst/>
            </p:spPr>
            <p:txBody>
              <a:bodyPr vert="horz" wrap="square" lIns="91452" tIns="45726" rIns="91452" bIns="4572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455298" y="2792932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吃得营养</a:t>
                </a: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5471522" y="1286144"/>
              <a:ext cx="1415772" cy="1371600"/>
              <a:chOff x="3900665" y="2355864"/>
              <a:chExt cx="1415772" cy="1371600"/>
            </a:xfrm>
          </p:grpSpPr>
          <p:sp>
            <p:nvSpPr>
              <p:cNvPr id="28" name="Freeform 369"/>
              <p:cNvSpPr>
                <a:spLocks/>
              </p:cNvSpPr>
              <p:nvPr/>
            </p:nvSpPr>
            <p:spPr bwMode="auto">
              <a:xfrm>
                <a:off x="3918892" y="2355864"/>
                <a:ext cx="1373188" cy="1371600"/>
              </a:xfrm>
              <a:prstGeom prst="flowChartConnector">
                <a:avLst/>
              </a:prstGeom>
              <a:solidFill>
                <a:srgbClr val="7BC143"/>
              </a:solidFill>
              <a:ln>
                <a:noFill/>
              </a:ln>
              <a:effectLst>
                <a:reflection endPos="21000" dist="50800" dir="5400000" sy="-100000" algn="bl" rotWithShape="0"/>
              </a:effectLst>
              <a:extLst/>
            </p:spPr>
            <p:txBody>
              <a:bodyPr vert="horz" wrap="square" lIns="91452" tIns="45726" rIns="91452" bIns="4572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3900665" y="280841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吃得健康</a:t>
                </a: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57522" y="1268760"/>
              <a:ext cx="1373188" cy="1371600"/>
              <a:chOff x="5503068" y="2353444"/>
              <a:chExt cx="1373188" cy="1371600"/>
            </a:xfrm>
          </p:grpSpPr>
          <p:sp>
            <p:nvSpPr>
              <p:cNvPr id="35" name="Freeform 369"/>
              <p:cNvSpPr>
                <a:spLocks/>
              </p:cNvSpPr>
              <p:nvPr/>
            </p:nvSpPr>
            <p:spPr bwMode="auto">
              <a:xfrm>
                <a:off x="5503068" y="2353444"/>
                <a:ext cx="1373188" cy="1371600"/>
              </a:xfrm>
              <a:prstGeom prst="flowChartConnector">
                <a:avLst/>
              </a:prstGeom>
              <a:solidFill>
                <a:srgbClr val="F05425"/>
              </a:solidFill>
              <a:ln>
                <a:noFill/>
              </a:ln>
              <a:effectLst>
                <a:reflection endPos="21000" dist="50800" dir="5400000" sy="-100000" algn="bl" rotWithShape="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52" tIns="45726" rIns="91452" bIns="4572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5635664" y="2825796"/>
                <a:ext cx="110799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吃的饱</a:t>
                </a:r>
              </a:p>
            </p:txBody>
          </p:sp>
        </p:grpSp>
        <p:sp>
          <p:nvSpPr>
            <p:cNvPr id="43" name="不等于号 42"/>
            <p:cNvSpPr/>
            <p:nvPr/>
          </p:nvSpPr>
          <p:spPr>
            <a:xfrm>
              <a:off x="1673634" y="1712835"/>
              <a:ext cx="1131125" cy="648072"/>
            </a:xfrm>
            <a:prstGeom prst="mathNotEqual">
              <a:avLst/>
            </a:prstGeom>
            <a:solidFill>
              <a:srgbClr val="F05425"/>
            </a:solidFill>
            <a:ln>
              <a:noFill/>
            </a:ln>
            <a:effectLst>
              <a:reflection endPos="21000" dist="508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52" tIns="45726" rIns="91452" bIns="45726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不等于号 43"/>
            <p:cNvSpPr/>
            <p:nvPr/>
          </p:nvSpPr>
          <p:spPr>
            <a:xfrm>
              <a:off x="4295006" y="1741112"/>
              <a:ext cx="1131125" cy="648072"/>
            </a:xfrm>
            <a:prstGeom prst="mathNotEqual">
              <a:avLst/>
            </a:prstGeom>
            <a:solidFill>
              <a:srgbClr val="36B2E6"/>
            </a:solidFill>
            <a:ln>
              <a:noFill/>
            </a:ln>
            <a:effectLst>
              <a:reflection endPos="21000" dist="50800" dir="5400000" sy="-100000" algn="bl" rotWithShape="0"/>
            </a:effectLst>
          </p:spPr>
          <p:txBody>
            <a:bodyPr vert="horz" wrap="square" lIns="91452" tIns="45726" rIns="91452" bIns="45726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5122" name="Picture 2" descr="D:\Teliss_Tong\Copy\定期备份\工作备份\！PPT图片及版面资源\06-PPT精选插图\04-图标\西瓜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0122" y="2800318"/>
            <a:ext cx="5434085" cy="3901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 Box 44"/>
          <p:cNvSpPr txBox="1">
            <a:spLocks noChangeArrowheads="1"/>
          </p:cNvSpPr>
          <p:nvPr/>
        </p:nvSpPr>
        <p:spPr bwMode="auto">
          <a:xfrm>
            <a:off x="838732" y="4293208"/>
            <a:ext cx="4670626" cy="1296313"/>
          </a:xfrm>
          <a:prstGeom prst="rect">
            <a:avLst/>
          </a:prstGeom>
          <a:noFill/>
          <a:ln w="57150">
            <a:noFill/>
          </a:ln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indent="457200">
              <a:lnSpc>
                <a:spcPct val="150000"/>
              </a:lnSpc>
              <a:defRPr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indent="0"/>
            <a:r>
              <a:rPr lang="zh-CN" altLang="en-US" sz="1600" b="1" dirty="0">
                <a:solidFill>
                  <a:srgbClr val="FF0000"/>
                </a:solidFill>
              </a:rPr>
              <a:t>垃圾食品太多，而绿色食品太少</a:t>
            </a:r>
            <a:r>
              <a:rPr lang="zh-CN" altLang="en-US" sz="1600" dirty="0"/>
              <a:t>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这两点是当今社会的两大营养危机。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55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4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4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pic>
        <p:nvPicPr>
          <p:cNvPr id="6148" name="Picture 4" descr="http://spaceresource.dadunet.com/artweb/201003180910227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662" y="1988653"/>
            <a:ext cx="2857872" cy="3810496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736014" y="2052049"/>
            <a:ext cx="3928349" cy="241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20797">
              <a:lnSpc>
                <a:spcPct val="135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黄帝内经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提出了</a:t>
            </a:r>
            <a:r>
              <a:rPr lang="zh-CN" altLang="en-US" sz="16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“五谷为养，五果为助，五畜为益，五菜为充，气味合而服之，以补精益气”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的膳食配伍原则。即均衡的饮食，要以五谷杂粮为主、以蔬菜瓜果为辅，并以奶、蛋、鱼、肉为必要的补充。此外，还应顺应地理、时令的不同，饮食结构做出相应的调整。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36014" y="4509261"/>
            <a:ext cx="3928349" cy="1214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20797"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同时还告诉人们不可暴饮暴食，避免五味偏嗜，即</a:t>
            </a:r>
            <a:r>
              <a:rPr lang="zh-CN" altLang="en-US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“若要身体安，三分饥和寒”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9" name="Picture 5" descr="D:\Teliss_Tong\Copy\定期备份\工作备份\！PPT图片及版面资源\06-PPT精选插图\04-图标\水果树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2081" y="1764998"/>
            <a:ext cx="4015310" cy="4102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矩形 22"/>
          <p:cNvSpPr>
            <a:spLocks noChangeAspect="1"/>
          </p:cNvSpPr>
          <p:nvPr/>
        </p:nvSpPr>
        <p:spPr>
          <a:xfrm>
            <a:off x="3408534" y="1988653"/>
            <a:ext cx="4327846" cy="3810496"/>
          </a:xfrm>
          <a:prstGeom prst="rect">
            <a:avLst/>
          </a:prstGeom>
          <a:ln w="19050">
            <a:solidFill>
              <a:srgbClr val="92D050"/>
            </a:solidFill>
            <a:prstDash val="soli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046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9" name="矩形 8"/>
          <p:cNvSpPr/>
          <p:nvPr/>
        </p:nvSpPr>
        <p:spPr>
          <a:xfrm>
            <a:off x="502071" y="1337091"/>
            <a:ext cx="6093618" cy="3385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四季食养饮食调理应随着四季气候变化而更变。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534379" y="3271642"/>
            <a:ext cx="7674855" cy="1872452"/>
            <a:chOff x="827584" y="2492896"/>
            <a:chExt cx="7673856" cy="1872208"/>
          </a:xfrm>
        </p:grpSpPr>
        <p:sp>
          <p:nvSpPr>
            <p:cNvPr id="12" name="矩形 11"/>
            <p:cNvSpPr/>
            <p:nvPr/>
          </p:nvSpPr>
          <p:spPr>
            <a:xfrm>
              <a:off x="827584" y="2492896"/>
              <a:ext cx="7673856" cy="187220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899592" y="2561377"/>
              <a:ext cx="7530267" cy="126014"/>
              <a:chOff x="899592" y="2561377"/>
              <a:chExt cx="7530267" cy="126014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89959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106556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123154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139751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156348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172946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189543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206141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222738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239335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255933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272530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289128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305725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322322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338920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355517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372115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388712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405309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421907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438504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455102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471699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488296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/>
              <p:cNvSpPr/>
              <p:nvPr/>
            </p:nvSpPr>
            <p:spPr>
              <a:xfrm>
                <a:off x="504894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521491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538089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/>
              <p:cNvSpPr/>
              <p:nvPr/>
            </p:nvSpPr>
            <p:spPr>
              <a:xfrm>
                <a:off x="554686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 90"/>
              <p:cNvSpPr/>
              <p:nvPr/>
            </p:nvSpPr>
            <p:spPr>
              <a:xfrm>
                <a:off x="571283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>
                <a:off x="587881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矩形 92"/>
              <p:cNvSpPr/>
              <p:nvPr/>
            </p:nvSpPr>
            <p:spPr>
              <a:xfrm>
                <a:off x="604478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矩形 93"/>
              <p:cNvSpPr/>
              <p:nvPr/>
            </p:nvSpPr>
            <p:spPr>
              <a:xfrm>
                <a:off x="621076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637673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654270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矩形 96"/>
              <p:cNvSpPr/>
              <p:nvPr/>
            </p:nvSpPr>
            <p:spPr>
              <a:xfrm>
                <a:off x="670868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矩形 97"/>
              <p:cNvSpPr/>
              <p:nvPr/>
            </p:nvSpPr>
            <p:spPr>
              <a:xfrm>
                <a:off x="687465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矩形 98"/>
              <p:cNvSpPr/>
              <p:nvPr/>
            </p:nvSpPr>
            <p:spPr>
              <a:xfrm>
                <a:off x="704063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720660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737257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753855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770452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矩形 103"/>
              <p:cNvSpPr/>
              <p:nvPr/>
            </p:nvSpPr>
            <p:spPr>
              <a:xfrm>
                <a:off x="787050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矩形 104"/>
              <p:cNvSpPr/>
              <p:nvPr/>
            </p:nvSpPr>
            <p:spPr>
              <a:xfrm>
                <a:off x="803647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820244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矩形 106"/>
              <p:cNvSpPr/>
              <p:nvPr/>
            </p:nvSpPr>
            <p:spPr>
              <a:xfrm>
                <a:off x="836842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899592" y="4178340"/>
              <a:ext cx="7530267" cy="126014"/>
              <a:chOff x="899592" y="2561377"/>
              <a:chExt cx="7530267" cy="126014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89959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06556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23154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39751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56348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72946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89543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6141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22738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39335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55933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272530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89128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05725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322322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38920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355517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72115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388712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05309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21907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438504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455102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471699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488296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504894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521491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538089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554686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571283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587881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04478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21076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637673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654270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670868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687465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704063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720660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737257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753855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7704526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7870500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8036474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8202448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8368422" y="2561377"/>
                <a:ext cx="61437" cy="12601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3863461" y="3601181"/>
            <a:ext cx="5257269" cy="1213376"/>
            <a:chOff x="1156624" y="2791846"/>
            <a:chExt cx="5256584" cy="1213218"/>
          </a:xfrm>
        </p:grpSpPr>
        <p:sp>
          <p:nvSpPr>
            <p:cNvPr id="109" name="矩形 108"/>
            <p:cNvSpPr/>
            <p:nvPr/>
          </p:nvSpPr>
          <p:spPr>
            <a:xfrm>
              <a:off x="1156624" y="2791847"/>
              <a:ext cx="1656184" cy="1213217"/>
            </a:xfrm>
            <a:prstGeom prst="rect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矩形 109"/>
            <p:cNvSpPr/>
            <p:nvPr/>
          </p:nvSpPr>
          <p:spPr>
            <a:xfrm>
              <a:off x="2956824" y="2791846"/>
              <a:ext cx="1656184" cy="1213217"/>
            </a:xfrm>
            <a:prstGeom prst="rect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 110"/>
            <p:cNvSpPr/>
            <p:nvPr/>
          </p:nvSpPr>
          <p:spPr>
            <a:xfrm>
              <a:off x="4757024" y="2791846"/>
              <a:ext cx="1656184" cy="1213217"/>
            </a:xfrm>
            <a:prstGeom prst="rect">
              <a:avLst/>
            </a:prstGeom>
            <a:blipFill dpi="0" rotWithShape="1">
              <a:blip r:embed="rId4" cstate="email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3" name="上箭头 112"/>
          <p:cNvSpPr/>
          <p:nvPr/>
        </p:nvSpPr>
        <p:spPr>
          <a:xfrm>
            <a:off x="6177691" y="3019582"/>
            <a:ext cx="359838" cy="252061"/>
          </a:xfrm>
          <a:prstGeom prst="up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TextBox 113"/>
          <p:cNvSpPr txBox="1"/>
          <p:nvPr/>
        </p:nvSpPr>
        <p:spPr>
          <a:xfrm>
            <a:off x="3482886" y="1929962"/>
            <a:ext cx="2417550" cy="1052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夏季阳盛，宜多食绿豆、西瓜等甘酸清润食物以清热、祛暑、生津。</a:t>
            </a:r>
          </a:p>
        </p:txBody>
      </p:sp>
      <p:sp>
        <p:nvSpPr>
          <p:cNvPr id="115" name="上箭头 114"/>
          <p:cNvSpPr/>
          <p:nvPr/>
        </p:nvSpPr>
        <p:spPr>
          <a:xfrm>
            <a:off x="9975675" y="3019582"/>
            <a:ext cx="359838" cy="252061"/>
          </a:xfrm>
          <a:prstGeom prst="up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上箭头 115"/>
          <p:cNvSpPr/>
          <p:nvPr/>
        </p:nvSpPr>
        <p:spPr>
          <a:xfrm flipH="1" flipV="1">
            <a:off x="4182535" y="5144094"/>
            <a:ext cx="359838" cy="252061"/>
          </a:xfrm>
          <a:prstGeom prst="up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TextBox 116"/>
          <p:cNvSpPr txBox="1"/>
          <p:nvPr/>
        </p:nvSpPr>
        <p:spPr>
          <a:xfrm>
            <a:off x="7382341" y="1822784"/>
            <a:ext cx="2417550" cy="1052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冬季寒冷，机体阴盛宜食羊肉、狗肉等温补之品以护阳气。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4894540" y="5504181"/>
            <a:ext cx="2417550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春天万物萌生可食大葱、豆豉等食品以助阳升散。</a:t>
            </a:r>
          </a:p>
        </p:txBody>
      </p:sp>
      <p:sp>
        <p:nvSpPr>
          <p:cNvPr id="130" name="上箭头 129"/>
          <p:cNvSpPr/>
          <p:nvPr/>
        </p:nvSpPr>
        <p:spPr>
          <a:xfrm flipH="1" flipV="1">
            <a:off x="7859884" y="5144094"/>
            <a:ext cx="359838" cy="252061"/>
          </a:xfrm>
          <a:prstGeom prst="up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TextBox 130"/>
          <p:cNvSpPr txBox="1"/>
          <p:nvPr/>
        </p:nvSpPr>
        <p:spPr>
          <a:xfrm>
            <a:off x="8596606" y="5504181"/>
            <a:ext cx="2612628" cy="1052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秋季气候干燥宜少食辛燥之品，多食芝麻、蜂蜜等油润之品以润燥。</a:t>
            </a:r>
          </a:p>
        </p:txBody>
      </p:sp>
      <p:pic>
        <p:nvPicPr>
          <p:cNvPr id="8194" name="Picture 2" descr="http://www.zg-sj.com/sjphoto/photo/%B9%FE%CD%DF%C4%C7%B5%C4%D4%C6/201111185951272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>
            <a:off x="9291930" y="3601182"/>
            <a:ext cx="1629234" cy="1213373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</a:ln>
          <a:extLst/>
        </p:spPr>
      </p:pic>
      <p:sp>
        <p:nvSpPr>
          <p:cNvPr id="7" name="椭圆 6"/>
          <p:cNvSpPr/>
          <p:nvPr/>
        </p:nvSpPr>
        <p:spPr>
          <a:xfrm>
            <a:off x="5862529" y="1916635"/>
            <a:ext cx="995974" cy="995974"/>
          </a:xfrm>
          <a:prstGeom prst="ellipse">
            <a:avLst/>
          </a:prstGeom>
          <a:gradFill>
            <a:gsLst>
              <a:gs pos="0">
                <a:srgbClr val="C00000">
                  <a:lumMod val="60000"/>
                  <a:lumOff val="40000"/>
                </a:srgbClr>
              </a:gs>
              <a:gs pos="100000">
                <a:srgbClr val="C000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夏</a:t>
            </a:r>
            <a:endParaRPr lang="en-US" sz="32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9709138" y="1928905"/>
            <a:ext cx="995974" cy="995974"/>
          </a:xfrm>
          <a:prstGeom prst="ellipse">
            <a:avLst/>
          </a:prstGeom>
          <a:gradFill>
            <a:gsLst>
              <a:gs pos="33000">
                <a:srgbClr val="B2B2B2">
                  <a:lumMod val="60000"/>
                  <a:lumOff val="40000"/>
                </a:srgbClr>
              </a:gs>
              <a:gs pos="100000">
                <a:srgbClr val="B2B2B2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3200" b="1" kern="0" dirty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rPr>
              <a:t>冬</a:t>
            </a:r>
            <a:endParaRPr lang="en-US" sz="3200" b="1" kern="0" dirty="0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3859693" y="5529773"/>
            <a:ext cx="995974" cy="995974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春</a:t>
            </a:r>
            <a:endParaRPr lang="en-US" sz="32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75" name="椭圆 174"/>
          <p:cNvSpPr/>
          <p:nvPr/>
        </p:nvSpPr>
        <p:spPr>
          <a:xfrm>
            <a:off x="7548617" y="5517504"/>
            <a:ext cx="995974" cy="995974"/>
          </a:xfrm>
          <a:prstGeom prst="ellipse">
            <a:avLst/>
          </a:prstGeom>
          <a:gradFill>
            <a:gsLst>
              <a:gs pos="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秋</a:t>
            </a:r>
            <a:endParaRPr lang="en-US" sz="32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pic>
        <p:nvPicPr>
          <p:cNvPr id="8195" name="Picture 3" descr="C:\Users\user\Desktop\xpic5524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700" y="4797330"/>
            <a:ext cx="2882553" cy="1929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84388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4" grpId="0"/>
      <p:bldP spid="117" grpId="0"/>
      <p:bldP spid="129" grpId="0"/>
      <p:bldP spid="1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pic>
        <p:nvPicPr>
          <p:cNvPr id="9218" name="Picture 2" descr="C:\Users\user\Desktop\xpic530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6174" y="1700583"/>
            <a:ext cx="4877435" cy="3253211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" name="矩形 119"/>
          <p:cNvSpPr/>
          <p:nvPr/>
        </p:nvSpPr>
        <p:spPr>
          <a:xfrm>
            <a:off x="766715" y="1763979"/>
            <a:ext cx="5745370" cy="1422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20797">
              <a:lnSpc>
                <a:spcPct val="135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而由于人们所处地理位置不同，食养也存在着一定差异性。如冬季进补时，北方气候多严寒，食品可选用些大热大温之品，如羊肉、狗肉；而南方气候稍温和，食养品则可选用甘温补品如鸡肉等。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766716" y="3356983"/>
            <a:ext cx="5745369" cy="1588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20797"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又如长期居住于海边或水上作业者，多有湿邪内侵，食养时必须佐以健脾燥湿的中药，方可达到养生之目的。以上这些都是健康饮食的综合概述，下面再对一些饮食习惯问题做一些细节阐述。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矩形 121"/>
          <p:cNvSpPr>
            <a:spLocks noChangeAspect="1"/>
          </p:cNvSpPr>
          <p:nvPr/>
        </p:nvSpPr>
        <p:spPr>
          <a:xfrm>
            <a:off x="550662" y="1700583"/>
            <a:ext cx="6265512" cy="3253211"/>
          </a:xfrm>
          <a:prstGeom prst="rect">
            <a:avLst/>
          </a:prstGeom>
          <a:ln w="19050">
            <a:solidFill>
              <a:srgbClr val="92D050"/>
            </a:solidFill>
            <a:prstDash val="soli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20" name="Picture 4" descr="D:\Teliss_Tong\Copy\定期备份\工作备份\！PPT图片及版面资源\06-PPT精选插图\04-图标\steak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873" t="12322" r="11007" b="9578"/>
          <a:stretch/>
        </p:blipFill>
        <p:spPr bwMode="auto">
          <a:xfrm>
            <a:off x="313939" y="4953793"/>
            <a:ext cx="1856337" cy="190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69178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1310872" y="1988652"/>
            <a:ext cx="576139" cy="4321043"/>
            <a:chOff x="11309399" y="1988840"/>
            <a:chExt cx="576064" cy="4320480"/>
          </a:xfrm>
        </p:grpSpPr>
        <p:sp>
          <p:nvSpPr>
            <p:cNvPr id="3" name="矩形 2"/>
            <p:cNvSpPr/>
            <p:nvPr/>
          </p:nvSpPr>
          <p:spPr>
            <a:xfrm>
              <a:off x="11309399" y="1988840"/>
              <a:ext cx="576064" cy="4320480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200" b="1" kern="0">
                <a:solidFill>
                  <a:sysClr val="window" lastClr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394241" y="1988840"/>
              <a:ext cx="461605" cy="43204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如何吃一日三餐</a:t>
              </a:r>
              <a:endParaRPr 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13630211" y="836374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1</a:t>
            </a:r>
            <a:endParaRPr lang="zh-CN" altLang="en-US" sz="16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pic>
        <p:nvPicPr>
          <p:cNvPr id="5122" name="Picture 2" descr="C:\Users\user\Desktop\pic620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37043"/>
            <a:ext cx="5136393" cy="342426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5375826" y="2420757"/>
            <a:ext cx="5545338" cy="2086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俗语讲，</a:t>
            </a:r>
            <a:r>
              <a:rPr lang="zh-CN" altLang="en-US" b="1" dirty="0">
                <a:solidFill>
                  <a:srgbClr val="92D050"/>
                </a:solidFill>
              </a:rPr>
              <a:t>早吃好、午吃饱、晚吃少</a:t>
            </a:r>
            <a:r>
              <a:rPr lang="zh-CN" altLang="en-US" dirty="0"/>
              <a:t>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早餐是一日中最重要的一餐。身体在经过睡眠的休息后已作好充实准备迎接一天的事情、学习，这时实在需要摄取丰富的营养，来应付一上午的耗损。很多人有不吃早餐的不良习惯，这不仅会</a:t>
            </a:r>
            <a:r>
              <a:rPr lang="zh-CN" altLang="en-US" b="1" dirty="0">
                <a:solidFill>
                  <a:srgbClr val="FF0000"/>
                </a:solidFill>
              </a:rPr>
              <a:t>伤害肠胃，使人感到疲倦、胃部不适和头痛，无法精力充沛地工作，还特别容易产生胆结石，同时又极易“催人老化”。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5375826" y="4787920"/>
            <a:ext cx="5545338" cy="1089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具体来讲，早上应以热食为主，最好是先享用热稀饭、热豆浆，然后再吃面包、馒头、包子等，不建议早上喝牛奶，改在晚上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点至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11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点就寝前引用比较好。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0550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4749E-6 -1.9519E-6 L -0.10948 -1.9519E-6 C -0.15856 -1.9519E-6 -0.21844 0.0259 -0.21844 0.04695 L -0.21844 0.09459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22" y="4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310872" y="1988652"/>
            <a:ext cx="576139" cy="4321043"/>
          </a:xfrm>
          <a:prstGeom prst="rect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sz="3200" b="1" kern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1395726" y="1988652"/>
            <a:ext cx="461665" cy="43210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如何吃一日三餐</a:t>
            </a:r>
            <a:endParaRPr 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967028" y="1484531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1</a:t>
            </a:r>
            <a:endParaRPr lang="zh-CN" altLang="en-US" sz="16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pic>
        <p:nvPicPr>
          <p:cNvPr id="12" name="Picture 3" descr="C:\Users\user\Desktop\xpic289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20757"/>
            <a:ext cx="5136393" cy="341570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44"/>
          <p:cNvSpPr txBox="1">
            <a:spLocks noChangeArrowheads="1"/>
          </p:cNvSpPr>
          <p:nvPr/>
        </p:nvSpPr>
        <p:spPr bwMode="auto">
          <a:xfrm>
            <a:off x="5375826" y="2420757"/>
            <a:ext cx="5545338" cy="142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而对于午餐来说只要吃饱就好，因为中午正是人们繁忙事情的时间，这需要大量的能量来支配我们的身体，</a:t>
            </a:r>
            <a:r>
              <a:rPr lang="zh-CN" altLang="en-US" b="1" dirty="0">
                <a:solidFill>
                  <a:srgbClr val="92D050"/>
                </a:solidFill>
              </a:rPr>
              <a:t>必须需要大量的能量，这样才会有力气事情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所以中午一定要有足够量的食物摄入，来为此作为强的后盾，所以说中午要吃饱。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Text Box 44"/>
          <p:cNvSpPr txBox="1">
            <a:spLocks noChangeArrowheads="1"/>
          </p:cNvSpPr>
          <p:nvPr/>
        </p:nvSpPr>
        <p:spPr bwMode="auto">
          <a:xfrm>
            <a:off x="5375826" y="4489722"/>
            <a:ext cx="5545338" cy="142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到了晚上，因为晚上的运动量少。是所有的器官休息的时候，增加胃的负担 。</a:t>
            </a:r>
            <a:r>
              <a:rPr lang="zh-CN" altLang="en-US" b="1" dirty="0">
                <a:solidFill>
                  <a:srgbClr val="92D050"/>
                </a:solidFill>
              </a:rPr>
              <a:t>晚餐吃患上过饱会加重消化系统的负担，还会干扰大脑皮层的抑制，妨碍入睡，同时也会积累脂肪，使人不知不觉中变胖。</a:t>
            </a:r>
            <a:endParaRPr lang="en-US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1060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1310872" y="1988652"/>
            <a:ext cx="576139" cy="4321043"/>
            <a:chOff x="11309399" y="1988840"/>
            <a:chExt cx="576064" cy="4320480"/>
          </a:xfrm>
        </p:grpSpPr>
        <p:sp>
          <p:nvSpPr>
            <p:cNvPr id="3" name="矩形 2"/>
            <p:cNvSpPr/>
            <p:nvPr/>
          </p:nvSpPr>
          <p:spPr>
            <a:xfrm>
              <a:off x="11309399" y="1988840"/>
              <a:ext cx="576064" cy="4320480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200" b="1" kern="0">
                <a:solidFill>
                  <a:sysClr val="window" lastClr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394241" y="1988840"/>
              <a:ext cx="461605" cy="43204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正确的正餐进食顺序</a:t>
              </a:r>
              <a:endParaRPr 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13630211" y="836374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2</a:t>
            </a:r>
            <a:endParaRPr lang="zh-CN" altLang="en-US" sz="16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47" name="Text Box 44"/>
          <p:cNvSpPr txBox="1">
            <a:spLocks noChangeArrowheads="1"/>
          </p:cNvSpPr>
          <p:nvPr/>
        </p:nvSpPr>
        <p:spPr bwMode="auto">
          <a:xfrm>
            <a:off x="298836" y="1916635"/>
            <a:ext cx="3096747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哥伦比亚大学营养学家研究发现，无论人们进食食物的复杂程度如何，也不管进食数量多少，人体消化食物的顺序总是严格按照进食顺序进行的。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Text Box 44"/>
          <p:cNvSpPr txBox="1">
            <a:spLocks noChangeArrowheads="1"/>
          </p:cNvSpPr>
          <p:nvPr/>
        </p:nvSpPr>
        <p:spPr bwMode="auto">
          <a:xfrm>
            <a:off x="8018400" y="4437244"/>
            <a:ext cx="2830747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如果人一开始吃的是成分复杂且需要长时间来消化的食物，接着再吃简单、易消化的食物，就会大大妨碍肠胃对后者的吸收和营养的利用。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26349" y="1484531"/>
            <a:ext cx="10694816" cy="4969199"/>
            <a:chOff x="226319" y="1484784"/>
            <a:chExt cx="10693423" cy="4968552"/>
          </a:xfrm>
        </p:grpSpPr>
        <p:sp>
          <p:nvSpPr>
            <p:cNvPr id="50" name="矩形 49"/>
            <p:cNvSpPr>
              <a:spLocks noChangeAspect="1"/>
            </p:cNvSpPr>
            <p:nvPr/>
          </p:nvSpPr>
          <p:spPr>
            <a:xfrm>
              <a:off x="6239222" y="4365104"/>
              <a:ext cx="4680520" cy="1944216"/>
            </a:xfrm>
            <a:prstGeom prst="rect">
              <a:avLst/>
            </a:prstGeom>
            <a:ln w="28575">
              <a:solidFill>
                <a:srgbClr val="92D050"/>
              </a:solidFill>
              <a:prstDash val="soli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>
              <a:spLocks noChangeAspect="1"/>
            </p:cNvSpPr>
            <p:nvPr/>
          </p:nvSpPr>
          <p:spPr>
            <a:xfrm>
              <a:off x="226319" y="1844824"/>
              <a:ext cx="5724871" cy="1944216"/>
            </a:xfrm>
            <a:prstGeom prst="rect">
              <a:avLst/>
            </a:prstGeom>
            <a:ln w="28575">
              <a:solidFill>
                <a:srgbClr val="92D050"/>
              </a:solidFill>
              <a:prstDash val="soli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214886" y="1484784"/>
              <a:ext cx="4968552" cy="4968552"/>
            </a:xfrm>
            <a:prstGeom prst="ellipse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454470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4749E-6 -1.9519E-6 L -0.10948 -1.9519E-6 C -0.15856 -1.9519E-6 -0.21844 0.0259 -0.21844 0.04695 L -0.21844 0.09459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22" y="4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47" grpId="0"/>
      <p:bldP spid="47" grpId="1"/>
      <p:bldP spid="48" grpId="0"/>
      <p:bldP spid="48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1310872" y="1988652"/>
            <a:ext cx="576139" cy="4321043"/>
            <a:chOff x="11309399" y="1988840"/>
            <a:chExt cx="576064" cy="4320480"/>
          </a:xfrm>
        </p:grpSpPr>
        <p:sp>
          <p:nvSpPr>
            <p:cNvPr id="3" name="矩形 2"/>
            <p:cNvSpPr/>
            <p:nvPr/>
          </p:nvSpPr>
          <p:spPr>
            <a:xfrm>
              <a:off x="11309399" y="1988840"/>
              <a:ext cx="576064" cy="4320480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200" b="1" kern="0">
                <a:solidFill>
                  <a:sysClr val="window" lastClr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394241" y="1988840"/>
              <a:ext cx="461605" cy="43204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正确的正餐进食顺序</a:t>
              </a:r>
              <a:endParaRPr 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" name="弧形 14"/>
          <p:cNvSpPr/>
          <p:nvPr/>
        </p:nvSpPr>
        <p:spPr>
          <a:xfrm>
            <a:off x="1721831" y="2082985"/>
            <a:ext cx="3910149" cy="3910149"/>
          </a:xfrm>
          <a:prstGeom prst="arc">
            <a:avLst>
              <a:gd name="adj1" fmla="val 926957"/>
              <a:gd name="adj2" fmla="val 15355094"/>
            </a:avLst>
          </a:prstGeom>
          <a:noFill/>
          <a:ln w="9525" cap="flat" cmpd="sng" algn="ctr">
            <a:solidFill>
              <a:srgbClr val="92D050"/>
            </a:solidFill>
            <a:prstDash val="dash"/>
          </a:ln>
          <a:effectLst/>
        </p:spPr>
        <p:txBody>
          <a:bodyPr rtlCol="0" anchor="ctr"/>
          <a:lstStyle/>
          <a:p>
            <a:pPr algn="ctr" defTabSz="914491">
              <a:defRPr/>
            </a:pPr>
            <a:endParaRPr lang="zh-CN" altLang="en-US" kern="0">
              <a:solidFill>
                <a:sysClr val="windowText" lastClr="000000"/>
              </a:solidFill>
              <a:latin typeface="Franklin Gothic Medium"/>
              <a:ea typeface="微软雅黑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632769" y="3799993"/>
            <a:ext cx="2088272" cy="476133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92D050"/>
            </a:solidFill>
          </a:ln>
          <a:effectLst/>
        </p:spPr>
        <p:txBody>
          <a:bodyPr wrap="square" rtlCol="0" anchor="ctr">
            <a:spAutoFit/>
          </a:bodyPr>
          <a:lstStyle/>
          <a:p>
            <a:pPr algn="ctr" defTabSz="914491">
              <a:defRPr/>
            </a:pPr>
            <a:endParaRPr lang="zh-CN" altLang="en-US" sz="1600" b="1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Lao UI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013543" y="3861404"/>
            <a:ext cx="1658396" cy="1187887"/>
            <a:chOff x="8649394" y="3933356"/>
            <a:chExt cx="1658180" cy="1187732"/>
          </a:xfrm>
        </p:grpSpPr>
        <p:sp>
          <p:nvSpPr>
            <p:cNvPr id="22" name="椭圆 21"/>
            <p:cNvSpPr/>
            <p:nvPr/>
          </p:nvSpPr>
          <p:spPr>
            <a:xfrm>
              <a:off x="8649394" y="3933356"/>
              <a:ext cx="1224136" cy="476071"/>
            </a:xfrm>
            <a:prstGeom prst="ellipse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 defTabSz="914491">
                <a:defRPr/>
              </a:pPr>
              <a:endParaRPr lang="zh-CN" altLang="en-US" sz="1600" b="1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407574" y="4221088"/>
              <a:ext cx="900000" cy="900000"/>
              <a:chOff x="9407574" y="4221088"/>
              <a:chExt cx="900000" cy="900000"/>
            </a:xfrm>
          </p:grpSpPr>
          <p:pic>
            <p:nvPicPr>
              <p:cNvPr id="20" name="Picture 7" descr="E:\仝德志文件，勿删！\03-参考文档\！PPT图片及版面资源\06-PPT精选插图\12-标签\png_icon_379.png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407574" y="4221088"/>
                <a:ext cx="900000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5" name="TextBox 24"/>
              <p:cNvSpPr txBox="1"/>
              <p:nvPr/>
            </p:nvSpPr>
            <p:spPr>
              <a:xfrm>
                <a:off x="9653385" y="4469050"/>
                <a:ext cx="4411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汤</a:t>
                </a:r>
              </a:p>
            </p:txBody>
          </p:sp>
        </p:grpSp>
      </p:grpSp>
      <p:cxnSp>
        <p:nvCxnSpPr>
          <p:cNvPr id="8" name="直接箭头连接符 7"/>
          <p:cNvCxnSpPr>
            <a:stCxn id="21" idx="6"/>
            <a:endCxn id="30" idx="2"/>
          </p:cNvCxnSpPr>
          <p:nvPr/>
        </p:nvCxnSpPr>
        <p:spPr>
          <a:xfrm>
            <a:off x="4259457" y="2240713"/>
            <a:ext cx="3763058" cy="0"/>
          </a:xfrm>
          <a:prstGeom prst="straightConnector1">
            <a:avLst/>
          </a:prstGeom>
          <a:noFill/>
          <a:ln w="9525" cap="flat" cmpd="sng" algn="ctr">
            <a:solidFill>
              <a:srgbClr val="92D050"/>
            </a:solidFill>
            <a:prstDash val="dash"/>
            <a:tailEnd type="arrow" w="lg" len="lg"/>
          </a:ln>
          <a:effectLst/>
        </p:spPr>
      </p:cxnSp>
      <p:grpSp>
        <p:nvGrpSpPr>
          <p:cNvPr id="17" name="组合 16"/>
          <p:cNvGrpSpPr/>
          <p:nvPr/>
        </p:nvGrpSpPr>
        <p:grpSpPr>
          <a:xfrm>
            <a:off x="3035162" y="5675533"/>
            <a:ext cx="1800434" cy="994249"/>
            <a:chOff x="6671270" y="5747248"/>
            <a:chExt cx="1800200" cy="994120"/>
          </a:xfrm>
        </p:grpSpPr>
        <p:sp>
          <p:nvSpPr>
            <p:cNvPr id="23" name="椭圆 22"/>
            <p:cNvSpPr/>
            <p:nvPr/>
          </p:nvSpPr>
          <p:spPr>
            <a:xfrm>
              <a:off x="6671270" y="5747248"/>
              <a:ext cx="1224136" cy="476071"/>
            </a:xfrm>
            <a:prstGeom prst="ellipse">
              <a:avLst/>
            </a:prstGeom>
            <a:blipFill dpi="0"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 defTabSz="914491">
                <a:defRPr/>
              </a:pPr>
              <a:endParaRPr lang="zh-CN" altLang="en-US" sz="1600" b="1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pic>
          <p:nvPicPr>
            <p:cNvPr id="32" name="Picture 7" descr="E:\仝德志文件，勿删！\03-参考文档\！PPT图片及版面资源\06-PPT精选插图\12-标签\png_icon_379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71470" y="5841368"/>
              <a:ext cx="900000" cy="9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7681123" y="611478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蔬菜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022515" y="2002646"/>
            <a:ext cx="1674354" cy="1138184"/>
            <a:chOff x="9263558" y="2074840"/>
            <a:chExt cx="1674136" cy="1138036"/>
          </a:xfrm>
        </p:grpSpPr>
        <p:sp>
          <p:nvSpPr>
            <p:cNvPr id="30" name="椭圆 29"/>
            <p:cNvSpPr/>
            <p:nvPr/>
          </p:nvSpPr>
          <p:spPr>
            <a:xfrm>
              <a:off x="9263558" y="2074840"/>
              <a:ext cx="1224136" cy="476071"/>
            </a:xfrm>
            <a:prstGeom prst="ellipse">
              <a:avLst/>
            </a:prstGeom>
            <a:blipFill dpi="0"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 defTabSz="914491">
                <a:defRPr/>
              </a:pPr>
              <a:endParaRPr lang="zh-CN" altLang="en-US" sz="16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10037694" y="2312876"/>
              <a:ext cx="900000" cy="900000"/>
              <a:chOff x="9407574" y="4221088"/>
              <a:chExt cx="900000" cy="900000"/>
            </a:xfrm>
          </p:grpSpPr>
          <p:pic>
            <p:nvPicPr>
              <p:cNvPr id="35" name="Picture 7" descr="E:\仝德志文件，勿删！\03-参考文档\！PPT图片及版面资源\06-PPT精选插图\12-标签\png_icon_379.png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407574" y="4221088"/>
                <a:ext cx="900000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6" name="TextBox 35"/>
              <p:cNvSpPr txBox="1"/>
              <p:nvPr/>
            </p:nvSpPr>
            <p:spPr>
              <a:xfrm>
                <a:off x="9517227" y="4494502"/>
                <a:ext cx="6463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水果</a:t>
                </a: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035161" y="2002646"/>
            <a:ext cx="1685880" cy="1138184"/>
            <a:chOff x="6671270" y="2074840"/>
            <a:chExt cx="1685660" cy="1138036"/>
          </a:xfrm>
        </p:grpSpPr>
        <p:sp>
          <p:nvSpPr>
            <p:cNvPr id="21" name="椭圆 20"/>
            <p:cNvSpPr/>
            <p:nvPr/>
          </p:nvSpPr>
          <p:spPr>
            <a:xfrm>
              <a:off x="6671270" y="2074840"/>
              <a:ext cx="1224136" cy="476071"/>
            </a:xfrm>
            <a:prstGeom prst="ellipse">
              <a:avLst/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 defTabSz="914491">
                <a:defRPr/>
              </a:pPr>
              <a:endParaRPr lang="zh-CN" altLang="en-US" sz="16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7456930" y="2312876"/>
              <a:ext cx="900000" cy="900000"/>
              <a:chOff x="9407574" y="4221088"/>
              <a:chExt cx="900000" cy="900000"/>
            </a:xfrm>
          </p:grpSpPr>
          <p:pic>
            <p:nvPicPr>
              <p:cNvPr id="38" name="Picture 7" descr="E:\仝德志文件，勿删！\03-参考文档\！PPT图片及版面资源\06-PPT精选插图\12-标签\png_icon_379.png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407574" y="4221088"/>
                <a:ext cx="900000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9" name="TextBox 38"/>
              <p:cNvSpPr txBox="1"/>
              <p:nvPr/>
            </p:nvSpPr>
            <p:spPr>
              <a:xfrm>
                <a:off x="9653385" y="4469050"/>
                <a:ext cx="4411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肉</a:t>
                </a: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766714" y="3861404"/>
            <a:ext cx="1497467" cy="1187887"/>
            <a:chOff x="4403118" y="3933356"/>
            <a:chExt cx="1497272" cy="1187732"/>
          </a:xfrm>
        </p:grpSpPr>
        <p:sp>
          <p:nvSpPr>
            <p:cNvPr id="24" name="椭圆 23"/>
            <p:cNvSpPr/>
            <p:nvPr/>
          </p:nvSpPr>
          <p:spPr>
            <a:xfrm>
              <a:off x="4676254" y="3933356"/>
              <a:ext cx="1224136" cy="476071"/>
            </a:xfrm>
            <a:prstGeom prst="ellipse">
              <a:avLst/>
            </a:prstGeom>
            <a:blipFill dpi="0" rotWithShape="1"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 defTabSz="914491">
                <a:defRPr/>
              </a:pPr>
              <a:endParaRPr lang="zh-CN" altLang="en-US" sz="1600" b="1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403118" y="4221088"/>
              <a:ext cx="900000" cy="900000"/>
              <a:chOff x="9407574" y="4221088"/>
              <a:chExt cx="900000" cy="900000"/>
            </a:xfrm>
          </p:grpSpPr>
          <p:pic>
            <p:nvPicPr>
              <p:cNvPr id="41" name="Picture 7" descr="E:\仝德志文件，勿删！\03-参考文档\！PPT图片及版面资源\06-PPT精选插图\12-标签\png_icon_379.png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407574" y="4221088"/>
                <a:ext cx="900000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2" name="TextBox 41"/>
              <p:cNvSpPr txBox="1"/>
              <p:nvPr/>
            </p:nvSpPr>
            <p:spPr>
              <a:xfrm>
                <a:off x="9653385" y="4469050"/>
                <a:ext cx="4411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饭</a:t>
                </a:r>
              </a:p>
            </p:txBody>
          </p:sp>
        </p:grpSp>
      </p:grpSp>
      <p:sp>
        <p:nvSpPr>
          <p:cNvPr id="10" name="TextBox 9"/>
          <p:cNvSpPr txBox="1"/>
          <p:nvPr/>
        </p:nvSpPr>
        <p:spPr>
          <a:xfrm>
            <a:off x="5924086" y="1844618"/>
            <a:ext cx="1108140" cy="369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半小时后</a:t>
            </a:r>
            <a:endParaRPr lang="en-US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10967028" y="1484531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2</a:t>
            </a:r>
            <a:endParaRPr lang="zh-CN" altLang="en-US" sz="16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44906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1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1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6" grpId="1" animBg="1"/>
      <p:bldP spid="16" grpId="2" animBg="1"/>
      <p:bldP spid="16" grpId="3" animBg="1"/>
      <p:bldP spid="16" grpId="4" animBg="1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8" name="Picture 5" descr="C:\Users\user\Desktop\xpic43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437043"/>
            <a:ext cx="5141534" cy="342426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1310872" y="1988652"/>
            <a:ext cx="576139" cy="4321043"/>
            <a:chOff x="11309399" y="1988840"/>
            <a:chExt cx="576064" cy="4320480"/>
          </a:xfrm>
        </p:grpSpPr>
        <p:sp>
          <p:nvSpPr>
            <p:cNvPr id="3" name="矩形 2"/>
            <p:cNvSpPr/>
            <p:nvPr/>
          </p:nvSpPr>
          <p:spPr>
            <a:xfrm>
              <a:off x="11309399" y="1988840"/>
              <a:ext cx="576064" cy="4320480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200" b="1" kern="0">
                <a:solidFill>
                  <a:sysClr val="window" lastClr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394241" y="1988840"/>
              <a:ext cx="461605" cy="43204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正确的正餐进食顺序</a:t>
              </a:r>
              <a:endParaRPr 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6" name="椭圆 45"/>
          <p:cNvSpPr/>
          <p:nvPr/>
        </p:nvSpPr>
        <p:spPr>
          <a:xfrm>
            <a:off x="10967028" y="1484531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2</a:t>
            </a:r>
            <a:endParaRPr lang="zh-CN" altLang="en-US" sz="16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62" name="Text Box 44"/>
          <p:cNvSpPr txBox="1">
            <a:spLocks noChangeArrowheads="1"/>
          </p:cNvSpPr>
          <p:nvPr/>
        </p:nvSpPr>
        <p:spPr bwMode="auto">
          <a:xfrm>
            <a:off x="5375826" y="2348740"/>
            <a:ext cx="5545338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各类食物中，水果的主要成分是果糖，无需通过胃来消化，而是直接进入小肠就被吸收。米饭、面食、肉食等淀粉及含蛋白质成分的食物，则需要在胃里停留一两个小时，甚至更长的时间。如果您进餐时吃完饭菜后立即吃水果，消化慢的淀粉蛋白质会阻塞消化快的水果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Text Box 44"/>
          <p:cNvSpPr txBox="1">
            <a:spLocks noChangeArrowheads="1"/>
          </p:cNvSpPr>
          <p:nvPr/>
        </p:nvSpPr>
        <p:spPr bwMode="auto">
          <a:xfrm>
            <a:off x="5375826" y="4221191"/>
            <a:ext cx="5545338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所有的食物一起搅和在胃里，水果在体内摄氏三十六七度高温下，一两个小时就会发酵，甚至腐烂产生毒素，进而引起胃炎、肠炎等消化道疾病。 因此，水果不宜在饭后马上食用，必须给肠胃一个消化其他食物的时间，</a:t>
            </a:r>
            <a:r>
              <a:rPr lang="zh-CN" altLang="en-US" b="1" dirty="0">
                <a:solidFill>
                  <a:srgbClr val="FF0000"/>
                </a:solidFill>
              </a:rPr>
              <a:t>以免水果在人体吸收前就已经腐烂变质而产生毒素。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9271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pic12.nipic.com/20101223/2915243_171936691000_2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2437043"/>
            <a:ext cx="5141534" cy="342426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1310872" y="1988652"/>
            <a:ext cx="576139" cy="4321043"/>
            <a:chOff x="11309399" y="1988840"/>
            <a:chExt cx="576064" cy="4320480"/>
          </a:xfrm>
        </p:grpSpPr>
        <p:sp>
          <p:nvSpPr>
            <p:cNvPr id="3" name="矩形 2"/>
            <p:cNvSpPr/>
            <p:nvPr/>
          </p:nvSpPr>
          <p:spPr>
            <a:xfrm>
              <a:off x="11309399" y="1988840"/>
              <a:ext cx="576064" cy="4320480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200" b="1" kern="0">
                <a:solidFill>
                  <a:sysClr val="window" lastClr="FFFFFF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394241" y="1988840"/>
              <a:ext cx="461605" cy="43204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正确的正餐进食顺序</a:t>
              </a:r>
              <a:endParaRPr 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6" name="椭圆 45"/>
          <p:cNvSpPr/>
          <p:nvPr/>
        </p:nvSpPr>
        <p:spPr>
          <a:xfrm>
            <a:off x="10967028" y="1484531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2</a:t>
            </a:r>
            <a:endParaRPr lang="zh-CN" altLang="en-US" sz="16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62" name="Text Box 44"/>
          <p:cNvSpPr txBox="1">
            <a:spLocks noChangeArrowheads="1"/>
          </p:cNvSpPr>
          <p:nvPr/>
        </p:nvSpPr>
        <p:spPr bwMode="auto">
          <a:xfrm>
            <a:off x="5375826" y="2348740"/>
            <a:ext cx="5545338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而饭后喝汤的最大问题，则在于冲淡食物消化所需要的胃酸；所以</a:t>
            </a:r>
            <a:r>
              <a:rPr lang="zh-CN" altLang="en-US" dirty="0"/>
              <a:t>，</a:t>
            </a:r>
            <a:r>
              <a:rPr lang="zh-CN" altLang="en-US" b="1" dirty="0">
                <a:solidFill>
                  <a:srgbClr val="FF0000"/>
                </a:solidFill>
              </a:rPr>
              <a:t>吃饭时最忌讳一边吃饭、一边喝汤，或是以汤泡饭，或是吃过饭后，再来一大碗汤；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这都容易阻碍正常消化。 那么，汤该在什么时候喝呢？西餐的汤总是第一个上场，并且量不太多，一小碗而已。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Text Box 44"/>
          <p:cNvSpPr txBox="1">
            <a:spLocks noChangeArrowheads="1"/>
          </p:cNvSpPr>
          <p:nvPr/>
        </p:nvSpPr>
        <p:spPr bwMode="auto">
          <a:xfrm>
            <a:off x="5375826" y="4221191"/>
            <a:ext cx="5545338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其实这才合乎养生原则；因为适量的汤既可在餐前用来暖胃，又可让饿坏了的肚子不致一下子狼吞虎咽而吃得太多、吃得太急。另外，平日固然应该多喝水，但进食时喝水也有禁忌：吃饭前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15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分钟，最好不要喝；这个禁忌，其中的道理也是一样：流质会冲淡胃液，影响消化。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96353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1500" dirty="0">
                <a:solidFill>
                  <a:srgbClr val="92D050"/>
                </a:solidFill>
              </a:rPr>
              <a:t>过渡页</a:t>
            </a:r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>
            <a:off x="4709267" y="5841633"/>
            <a:ext cx="2772361" cy="468061"/>
          </a:xfrm>
          <a:prstGeom prst="rect">
            <a:avLst/>
          </a:prstGeom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>
                  <a:lumMod val="50000"/>
                </a:sysClr>
              </a:gs>
            </a:gsLst>
            <a:lin ang="16200000" scaled="0"/>
          </a:gradFill>
          <a:ln w="9525" cap="rnd">
            <a:noFill/>
            <a:prstDash val="solid"/>
            <a:round/>
            <a:headEnd/>
            <a:tailEnd/>
          </a:ln>
          <a:effectLst/>
        </p:spPr>
        <p:txBody>
          <a:bodyPr vert="horz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健康管理理念</a:t>
            </a:r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1126801" y="5841633"/>
            <a:ext cx="2772361" cy="468061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健康管理概述</a:t>
            </a: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8291734" y="5841634"/>
            <a:ext cx="2772361" cy="468061"/>
          </a:xfrm>
          <a:prstGeom prst="rect">
            <a:avLst/>
          </a:prstGeom>
          <a:gradFill>
            <a:gsLst>
              <a:gs pos="100000">
                <a:sysClr val="window" lastClr="FFFFFF">
                  <a:lumMod val="85000"/>
                </a:sysClr>
              </a:gs>
              <a:gs pos="0">
                <a:sysClr val="window" lastClr="FFFFFF">
                  <a:lumMod val="50000"/>
                </a:sysClr>
              </a:gs>
            </a:gsLst>
            <a:lin ang="16200000" scaled="0"/>
          </a:gradFill>
          <a:ln w="9525" cap="rnd">
            <a:noFill/>
            <a:prstDash val="solid"/>
            <a:round/>
            <a:headEnd/>
            <a:tailEnd/>
          </a:ln>
          <a:effectLst/>
          <a:extLst/>
        </p:spPr>
        <p:txBody>
          <a:bodyPr vert="horz" anchor="ctr"/>
          <a:lstStyle/>
          <a:p>
            <a:pPr algn="ctr"/>
            <a:r>
              <a:rPr lang="zh-CN" altLang="en-US" sz="20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健康管理实施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94697" y="5841634"/>
            <a:ext cx="10801406" cy="1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94697" y="6309695"/>
            <a:ext cx="10801406" cy="1"/>
          </a:xfrm>
          <a:prstGeom prst="line">
            <a:avLst/>
          </a:prstGeom>
          <a:ln>
            <a:solidFill>
              <a:srgbClr val="92D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E:\仝德志文件，勿删！\03-参考文档\！PPT图片及版面资源\06-PPT精选插图\03-人物\sjren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4803" y="1412970"/>
            <a:ext cx="2736356" cy="4104534"/>
          </a:xfrm>
          <a:prstGeom prst="rect">
            <a:avLst/>
          </a:prstGeom>
          <a:noFill/>
          <a:ln w="190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仝德志文件，勿删！\03-参考文档\！PPT图片及版面资源\06-PPT精选插图\03-人物\sj0802ogirl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09736" y="1412970"/>
            <a:ext cx="2736356" cy="4104534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tdz\桌面\1543024_79745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7222" y="1412970"/>
            <a:ext cx="2736356" cy="4104535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115761" y="457121"/>
            <a:ext cx="2625734" cy="523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健康管理概述</a:t>
            </a:r>
            <a:endParaRPr lang="zh-CN" altLang="en-US" sz="20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232806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xit" presetSubtype="3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9" presetClass="exit" presetSubtype="1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3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7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7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50"/>
                            </p:stCondLst>
                            <p:childTnLst>
                              <p:par>
                                <p:cTn id="50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9349E-6 -2.04808E-6 L -0.02511 -0.36153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2" y="-18077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9349E-6 -9.47758E-7 L -0.02511 -0.73139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2" y="-3657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  <p:bldP spid="5" grpId="0" animBg="1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 descr="C:\Users\user\Desktop\xpic2962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" y="2437042"/>
            <a:ext cx="5141469" cy="34242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1310872" y="1988652"/>
            <a:ext cx="576139" cy="4321043"/>
            <a:chOff x="11309399" y="1988840"/>
            <a:chExt cx="576064" cy="4320480"/>
          </a:xfrm>
        </p:grpSpPr>
        <p:sp>
          <p:nvSpPr>
            <p:cNvPr id="3" name="矩形 2"/>
            <p:cNvSpPr/>
            <p:nvPr/>
          </p:nvSpPr>
          <p:spPr>
            <a:xfrm>
              <a:off x="11309399" y="1988840"/>
              <a:ext cx="576064" cy="4320480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200" b="1" kern="0">
                <a:solidFill>
                  <a:sysClr val="window" lastClr="FFFFFF"/>
                </a:solidFill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394241" y="1988840"/>
              <a:ext cx="461605" cy="43204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正确的喝水习惯</a:t>
              </a:r>
              <a:endParaRPr 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13630211" y="836374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ea typeface="微软雅黑" pitchFamily="34" charset="-122"/>
              </a:rPr>
              <a:t>3</a:t>
            </a:r>
            <a:endParaRPr lang="zh-CN" altLang="en-US" sz="1600" b="1" kern="0" dirty="0">
              <a:solidFill>
                <a:sysClr val="window" lastClr="FFFFFF"/>
              </a:solidFill>
              <a:ea typeface="微软雅黑" pitchFamily="34" charset="-122"/>
            </a:endParaRPr>
          </a:p>
        </p:txBody>
      </p:sp>
      <p:sp>
        <p:nvSpPr>
          <p:cNvPr id="17" name="Text Box 44"/>
          <p:cNvSpPr txBox="1">
            <a:spLocks noChangeArrowheads="1"/>
          </p:cNvSpPr>
          <p:nvPr/>
        </p:nvSpPr>
        <p:spPr bwMode="auto">
          <a:xfrm>
            <a:off x="5375826" y="2401218"/>
            <a:ext cx="5545338" cy="142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水是生命之源，喝水非常重要。人体每天需补水，缺水使水清除体内污染的作用受到严重干扰，而水太多会使尿量增加过多引起钠钾等电解质流失，如果心肾功能不全还可发生水中毒水肿惊厥甚至循环衰竭。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Text Box 44"/>
          <p:cNvSpPr txBox="1">
            <a:spLocks noChangeArrowheads="1"/>
          </p:cNvSpPr>
          <p:nvPr/>
        </p:nvSpPr>
        <p:spPr bwMode="auto">
          <a:xfrm>
            <a:off x="5375826" y="4509261"/>
            <a:ext cx="5545338" cy="142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喝水的主要的目的是解渴、补水</a:t>
            </a:r>
            <a:r>
              <a:rPr lang="zh-CN" altLang="en-US" dirty="0"/>
              <a:t>，</a:t>
            </a:r>
            <a:r>
              <a:rPr lang="zh-CN" altLang="en-US" b="1" dirty="0">
                <a:solidFill>
                  <a:srgbClr val="92D050"/>
                </a:solidFill>
              </a:rPr>
              <a:t>因此以白开水、矿泉水为宜，尽量少引用饮料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，各种饮料中均含有防腐剂，用山梨酸钾做防腐剂的饮料对人体无害但价钱较贵，用苯钾酸纳做防腐剂的饮料对人体有害，不宜日常饮用。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1127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4749E-6 -1.9519E-6 L -0.10948 -1.9519E-6 C -0.15856 -1.9519E-6 -0.21844 0.0259 -0.21844 0.04695 L -0.21844 0.09459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22" y="4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1310872" y="1988652"/>
            <a:ext cx="576139" cy="4321043"/>
            <a:chOff x="11309399" y="1988840"/>
            <a:chExt cx="576064" cy="4320480"/>
          </a:xfrm>
        </p:grpSpPr>
        <p:sp>
          <p:nvSpPr>
            <p:cNvPr id="3" name="矩形 2"/>
            <p:cNvSpPr/>
            <p:nvPr/>
          </p:nvSpPr>
          <p:spPr>
            <a:xfrm>
              <a:off x="11309399" y="1988840"/>
              <a:ext cx="576064" cy="4320480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200" b="1" kern="0">
                <a:solidFill>
                  <a:sysClr val="window" lastClr="FFFFFF"/>
                </a:solidFill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394241" y="1988840"/>
              <a:ext cx="461605" cy="43204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正确的喝水习惯</a:t>
              </a:r>
              <a:endParaRPr 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10967028" y="1484531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3</a:t>
            </a:r>
            <a:endParaRPr lang="zh-CN" altLang="en-US" sz="16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3013" y="1484531"/>
            <a:ext cx="9662012" cy="48251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077325" y="5796280"/>
            <a:ext cx="6827353" cy="369380"/>
            <a:chOff x="1561660" y="4371990"/>
            <a:chExt cx="6826464" cy="369332"/>
          </a:xfrm>
        </p:grpSpPr>
        <p:sp>
          <p:nvSpPr>
            <p:cNvPr id="17" name="矩形 16">
              <a:hlinkClick r:id="rId2" action="ppaction://hlinksldjump"/>
            </p:cNvPr>
            <p:cNvSpPr/>
            <p:nvPr/>
          </p:nvSpPr>
          <p:spPr>
            <a:xfrm>
              <a:off x="1561660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92D050"/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起床一杯水</a:t>
              </a:r>
            </a:p>
          </p:txBody>
        </p:sp>
        <p:sp>
          <p:nvSpPr>
            <p:cNvPr id="18" name="矩形 17">
              <a:hlinkClick r:id="rId3" action="ppaction://hlinksldjump"/>
            </p:cNvPr>
            <p:cNvSpPr/>
            <p:nvPr/>
          </p:nvSpPr>
          <p:spPr>
            <a:xfrm>
              <a:off x="3178772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三餐后喝水</a:t>
              </a:r>
            </a:p>
          </p:txBody>
        </p:sp>
        <p:sp>
          <p:nvSpPr>
            <p:cNvPr id="19" name="矩形 18">
              <a:hlinkClick r:id="" action="ppaction://noaction"/>
            </p:cNvPr>
            <p:cNvSpPr/>
            <p:nvPr/>
          </p:nvSpPr>
          <p:spPr>
            <a:xfrm>
              <a:off x="5075756" y="4371990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睡前一杯水</a:t>
              </a:r>
            </a:p>
          </p:txBody>
        </p:sp>
        <p:sp>
          <p:nvSpPr>
            <p:cNvPr id="20" name="矩形 19">
              <a:hlinkClick r:id="rId3" action="ppaction://hlinksldjump"/>
            </p:cNvPr>
            <p:cNvSpPr/>
            <p:nvPr/>
          </p:nvSpPr>
          <p:spPr>
            <a:xfrm>
              <a:off x="7049295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感冒多喝水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998501" y="1925928"/>
            <a:ext cx="9058455" cy="380762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Text Box 44"/>
          <p:cNvSpPr txBox="1">
            <a:spLocks noChangeArrowheads="1"/>
          </p:cNvSpPr>
          <p:nvPr/>
        </p:nvSpPr>
        <p:spPr bwMode="auto">
          <a:xfrm>
            <a:off x="5939009" y="2708826"/>
            <a:ext cx="3669548" cy="2419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b="1" dirty="0">
                <a:solidFill>
                  <a:srgbClr val="92D050"/>
                </a:solidFill>
              </a:rPr>
              <a:t>清晨可以说是一天之中补充水分的最佳时机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因为清晨饮水可以使肠胃马上苏醒过来，刺激蠕动、防止便秘，更重要的是，经过长时间的睡眠后，血液度增高，这个时候补充水分，能迅速降低血液浓度，促进循环，让人神清气爽，恢复清醒。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2" name="Picture 4" descr="http://pic1.sc.chinaz.com/files/pic/pic9/201204/xpic4478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13382" y="2525264"/>
            <a:ext cx="4129738" cy="2743698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278480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1310872" y="1988652"/>
            <a:ext cx="576139" cy="4321043"/>
            <a:chOff x="11309399" y="1988840"/>
            <a:chExt cx="576064" cy="4320480"/>
          </a:xfrm>
        </p:grpSpPr>
        <p:sp>
          <p:nvSpPr>
            <p:cNvPr id="3" name="矩形 2"/>
            <p:cNvSpPr/>
            <p:nvPr/>
          </p:nvSpPr>
          <p:spPr>
            <a:xfrm>
              <a:off x="11309399" y="1988840"/>
              <a:ext cx="576064" cy="4320480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200" b="1" kern="0">
                <a:solidFill>
                  <a:sysClr val="window" lastClr="FFFFFF"/>
                </a:solidFill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394241" y="1988840"/>
              <a:ext cx="461605" cy="43204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正确的喝水习惯</a:t>
              </a:r>
              <a:endParaRPr 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10967028" y="1484531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3</a:t>
            </a:r>
            <a:endParaRPr lang="zh-CN" altLang="en-US" sz="16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3013" y="1484531"/>
            <a:ext cx="9662012" cy="48251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077325" y="5796280"/>
            <a:ext cx="6827353" cy="369380"/>
            <a:chOff x="1561660" y="4371990"/>
            <a:chExt cx="6826464" cy="369332"/>
          </a:xfrm>
        </p:grpSpPr>
        <p:sp>
          <p:nvSpPr>
            <p:cNvPr id="17" name="矩形 16">
              <a:hlinkClick r:id="rId2" action="ppaction://hlinksldjump"/>
            </p:cNvPr>
            <p:cNvSpPr/>
            <p:nvPr/>
          </p:nvSpPr>
          <p:spPr>
            <a:xfrm>
              <a:off x="1561660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起床一杯水</a:t>
              </a:r>
            </a:p>
          </p:txBody>
        </p:sp>
        <p:sp>
          <p:nvSpPr>
            <p:cNvPr id="18" name="矩形 17">
              <a:hlinkClick r:id="rId3" action="ppaction://hlinksldjump"/>
            </p:cNvPr>
            <p:cNvSpPr/>
            <p:nvPr/>
          </p:nvSpPr>
          <p:spPr>
            <a:xfrm>
              <a:off x="3178772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92D050"/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三餐后喝水</a:t>
              </a:r>
            </a:p>
          </p:txBody>
        </p:sp>
        <p:sp>
          <p:nvSpPr>
            <p:cNvPr id="19" name="矩形 18">
              <a:hlinkClick r:id="" action="ppaction://noaction"/>
            </p:cNvPr>
            <p:cNvSpPr/>
            <p:nvPr/>
          </p:nvSpPr>
          <p:spPr>
            <a:xfrm>
              <a:off x="5075756" y="4371990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睡前一杯水</a:t>
              </a:r>
            </a:p>
          </p:txBody>
        </p:sp>
        <p:sp>
          <p:nvSpPr>
            <p:cNvPr id="20" name="矩形 19">
              <a:hlinkClick r:id="rId3" action="ppaction://hlinksldjump"/>
            </p:cNvPr>
            <p:cNvSpPr/>
            <p:nvPr/>
          </p:nvSpPr>
          <p:spPr>
            <a:xfrm>
              <a:off x="7049295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感冒多喝水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998501" y="1925928"/>
            <a:ext cx="9058455" cy="380762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2" name="Picture 2" descr="http://pic.sc.chinaz.com/files/pic/pic9/201208/xpic657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7951" y="2153174"/>
            <a:ext cx="2235423" cy="3353136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pic1.sc.chinaz.com/files/pic/pic9/201208/xpic651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0978" y="2152473"/>
            <a:ext cx="2235891" cy="3353837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 Box 44"/>
          <p:cNvSpPr txBox="1">
            <a:spLocks noChangeArrowheads="1"/>
          </p:cNvSpPr>
          <p:nvPr/>
        </p:nvSpPr>
        <p:spPr bwMode="auto">
          <a:xfrm>
            <a:off x="3647409" y="2492774"/>
            <a:ext cx="3669548" cy="2751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医生建议用餐后半小时喝水较为适当，体内的很多化学反应都是以水为介质进行的。身体的消化功能、内分泌功能都需要水美容，代谢产物中的毒性物质要靠水来消除，适当饮水可避免肠胃功能紊乱。你可以</a:t>
            </a:r>
            <a:r>
              <a:rPr lang="zh-CN" altLang="en-US" dirty="0"/>
              <a:t>在</a:t>
            </a:r>
            <a:r>
              <a:rPr lang="zh-CN" altLang="en-US" b="1" dirty="0">
                <a:solidFill>
                  <a:srgbClr val="92D050"/>
                </a:solidFill>
              </a:rPr>
              <a:t>用餐半小时后，喝一些水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加强身体的消化功能，助你维持身材。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285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1310872" y="1988652"/>
            <a:ext cx="576139" cy="4321043"/>
            <a:chOff x="11309399" y="1988840"/>
            <a:chExt cx="576064" cy="4320480"/>
          </a:xfrm>
        </p:grpSpPr>
        <p:sp>
          <p:nvSpPr>
            <p:cNvPr id="3" name="矩形 2"/>
            <p:cNvSpPr/>
            <p:nvPr/>
          </p:nvSpPr>
          <p:spPr>
            <a:xfrm>
              <a:off x="11309399" y="1988840"/>
              <a:ext cx="576064" cy="4320480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200" b="1" kern="0">
                <a:solidFill>
                  <a:sysClr val="window" lastClr="FFFFFF"/>
                </a:solidFill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394241" y="1988840"/>
              <a:ext cx="461605" cy="43204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正确的喝水习惯</a:t>
              </a:r>
              <a:endParaRPr 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10967028" y="1484531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3</a:t>
            </a:r>
            <a:endParaRPr lang="zh-CN" altLang="en-US" sz="16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3013" y="1484531"/>
            <a:ext cx="9662012" cy="48251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077325" y="5796280"/>
            <a:ext cx="6827353" cy="369380"/>
            <a:chOff x="1561660" y="4371990"/>
            <a:chExt cx="6826464" cy="369332"/>
          </a:xfrm>
        </p:grpSpPr>
        <p:sp>
          <p:nvSpPr>
            <p:cNvPr id="17" name="矩形 16">
              <a:hlinkClick r:id="rId2" action="ppaction://hlinksldjump"/>
            </p:cNvPr>
            <p:cNvSpPr/>
            <p:nvPr/>
          </p:nvSpPr>
          <p:spPr>
            <a:xfrm>
              <a:off x="1561660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起床一杯水</a:t>
              </a:r>
            </a:p>
          </p:txBody>
        </p:sp>
        <p:sp>
          <p:nvSpPr>
            <p:cNvPr id="18" name="矩形 17">
              <a:hlinkClick r:id="rId3" action="ppaction://hlinksldjump"/>
            </p:cNvPr>
            <p:cNvSpPr/>
            <p:nvPr/>
          </p:nvSpPr>
          <p:spPr>
            <a:xfrm>
              <a:off x="3178772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三餐后喝水</a:t>
              </a:r>
            </a:p>
          </p:txBody>
        </p:sp>
        <p:sp>
          <p:nvSpPr>
            <p:cNvPr id="19" name="矩形 18">
              <a:hlinkClick r:id="" action="ppaction://noaction"/>
            </p:cNvPr>
            <p:cNvSpPr/>
            <p:nvPr/>
          </p:nvSpPr>
          <p:spPr>
            <a:xfrm>
              <a:off x="5075756" y="4371990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92D050"/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睡前一杯水</a:t>
              </a:r>
            </a:p>
          </p:txBody>
        </p:sp>
        <p:sp>
          <p:nvSpPr>
            <p:cNvPr id="20" name="矩形 19">
              <a:hlinkClick r:id="rId3" action="ppaction://hlinksldjump"/>
            </p:cNvPr>
            <p:cNvSpPr/>
            <p:nvPr/>
          </p:nvSpPr>
          <p:spPr>
            <a:xfrm>
              <a:off x="7049295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感冒多喝水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998501" y="1925928"/>
            <a:ext cx="9058455" cy="380762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Text Box 44"/>
          <p:cNvSpPr txBox="1">
            <a:spLocks noChangeArrowheads="1"/>
          </p:cNvSpPr>
          <p:nvPr/>
        </p:nvSpPr>
        <p:spPr bwMode="auto">
          <a:xfrm>
            <a:off x="5939009" y="2511799"/>
            <a:ext cx="3669548" cy="2751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人体在睡眠的时候会自然发汗，在不知不觉中流失了水分及盐分，而睡眠的八小时内，身体都无法补充水分，这就是为什么早晨起床会觉得口干舌燥的原因了。因此医生建议在</a:t>
            </a:r>
            <a:r>
              <a:rPr lang="zh-CN" altLang="en-US" b="1" dirty="0">
                <a:solidFill>
                  <a:srgbClr val="92D050"/>
                </a:solidFill>
              </a:rPr>
              <a:t>睡前半小时要预先补充水分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让身体在睡眠中仍能维持平衡的状态，同时也能降低尿液浓度，防止结石的发生机率。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122" name="Picture 2" descr="http://pic2.sc.chinaz.com/files/pic/pic9/201205/xpic507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4870" y="2525264"/>
            <a:ext cx="4128250" cy="2743698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1361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1310872" y="1988652"/>
            <a:ext cx="576139" cy="4321043"/>
            <a:chOff x="11309399" y="1988840"/>
            <a:chExt cx="576064" cy="4320480"/>
          </a:xfrm>
        </p:grpSpPr>
        <p:sp>
          <p:nvSpPr>
            <p:cNvPr id="3" name="矩形 2"/>
            <p:cNvSpPr/>
            <p:nvPr/>
          </p:nvSpPr>
          <p:spPr>
            <a:xfrm>
              <a:off x="11309399" y="1988840"/>
              <a:ext cx="576064" cy="4320480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200" b="1" kern="0">
                <a:solidFill>
                  <a:sysClr val="window" lastClr="FFFFFF"/>
                </a:solidFill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394241" y="1988840"/>
              <a:ext cx="461605" cy="43204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正确的喝水习惯</a:t>
              </a:r>
              <a:endParaRPr 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10967028" y="1484531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latin typeface="Calibri"/>
                <a:ea typeface="微软雅黑" pitchFamily="34" charset="-122"/>
              </a:rPr>
              <a:t>3</a:t>
            </a:r>
            <a:endParaRPr lang="zh-CN" altLang="en-US" sz="1600" b="1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3013" y="1484531"/>
            <a:ext cx="9662012" cy="48251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077325" y="5796280"/>
            <a:ext cx="6827353" cy="369380"/>
            <a:chOff x="1561660" y="4371990"/>
            <a:chExt cx="6826464" cy="369332"/>
          </a:xfrm>
        </p:grpSpPr>
        <p:sp>
          <p:nvSpPr>
            <p:cNvPr id="17" name="矩形 16">
              <a:hlinkClick r:id="rId2" action="ppaction://hlinksldjump"/>
            </p:cNvPr>
            <p:cNvSpPr/>
            <p:nvPr/>
          </p:nvSpPr>
          <p:spPr>
            <a:xfrm>
              <a:off x="1561660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起床一杯水</a:t>
              </a:r>
            </a:p>
          </p:txBody>
        </p:sp>
        <p:sp>
          <p:nvSpPr>
            <p:cNvPr id="18" name="矩形 17">
              <a:hlinkClick r:id="rId3" action="ppaction://hlinksldjump"/>
            </p:cNvPr>
            <p:cNvSpPr/>
            <p:nvPr/>
          </p:nvSpPr>
          <p:spPr>
            <a:xfrm>
              <a:off x="3178772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三餐后喝水</a:t>
              </a:r>
            </a:p>
          </p:txBody>
        </p:sp>
        <p:sp>
          <p:nvSpPr>
            <p:cNvPr id="19" name="矩形 18">
              <a:hlinkClick r:id="" action="ppaction://noaction"/>
            </p:cNvPr>
            <p:cNvSpPr/>
            <p:nvPr/>
          </p:nvSpPr>
          <p:spPr>
            <a:xfrm>
              <a:off x="5075756" y="4371990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睡前一杯水</a:t>
              </a:r>
            </a:p>
          </p:txBody>
        </p:sp>
        <p:sp>
          <p:nvSpPr>
            <p:cNvPr id="20" name="矩形 19">
              <a:hlinkClick r:id="rId3" action="ppaction://hlinksldjump"/>
            </p:cNvPr>
            <p:cNvSpPr/>
            <p:nvPr/>
          </p:nvSpPr>
          <p:spPr>
            <a:xfrm>
              <a:off x="7049295" y="4371990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92D050"/>
                  </a:solidFill>
                  <a:latin typeface="微软雅黑" pitchFamily="34" charset="-122"/>
                  <a:ea typeface="微软雅黑" pitchFamily="34" charset="-122"/>
                  <a:cs typeface="Iskoola Pota" pitchFamily="34" charset="0"/>
                </a:rPr>
                <a:t>感冒多喝水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998501" y="1925928"/>
            <a:ext cx="9058455" cy="380762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52" tIns="45726" rIns="91452" bIns="4572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Text Box 44"/>
          <p:cNvSpPr txBox="1">
            <a:spLocks noChangeArrowheads="1"/>
          </p:cNvSpPr>
          <p:nvPr/>
        </p:nvSpPr>
        <p:spPr bwMode="auto">
          <a:xfrm>
            <a:off x="5939009" y="2511799"/>
            <a:ext cx="3669548" cy="2751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当人感冒发烧的时候，人体出于自我保护机能的反应而自身降温，这时就会有出汗、呼吸急促、皮肤蒸发的水分增多等代谢加快的表现，这时就需要补充大量的水分，身体也会有叫渴的表现。</a:t>
            </a:r>
            <a:r>
              <a:rPr lang="zh-CN" altLang="en-US" b="1" dirty="0">
                <a:solidFill>
                  <a:srgbClr val="92D050"/>
                </a:solidFill>
              </a:rPr>
              <a:t>多多喝水不仅促使汗出和排尿，而且有利于体温的调节，促使体内细菌病毒迅速排泄掉。</a:t>
            </a:r>
            <a:endParaRPr lang="en-US" b="1" dirty="0">
              <a:solidFill>
                <a:srgbClr val="92D050"/>
              </a:solidFill>
            </a:endParaRPr>
          </a:p>
        </p:txBody>
      </p:sp>
      <p:pic>
        <p:nvPicPr>
          <p:cNvPr id="21" name="Picture 2" descr="http://pic11.nipic.com/20101114/2531170_000433775000_2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06441" y="2525264"/>
            <a:ext cx="4129738" cy="2743698"/>
          </a:xfrm>
          <a:prstGeom prst="rect">
            <a:avLst/>
          </a:prstGeom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5578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024492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吃的好（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Eat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11111047" y="1124444"/>
            <a:ext cx="0" cy="5257269"/>
          </a:xfrm>
          <a:prstGeom prst="line">
            <a:avLst/>
          </a:prstGeom>
          <a:ln w="3175">
            <a:solidFill>
              <a:srgbClr val="92D050"/>
            </a:solidFill>
            <a:prstDash val="dash"/>
            <a:headEnd type="oval"/>
            <a:tailEnd type="diamond" w="lg" len="lg"/>
          </a:ln>
          <a:effec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1310872" y="1988652"/>
            <a:ext cx="576139" cy="4321043"/>
            <a:chOff x="11309399" y="1988840"/>
            <a:chExt cx="576064" cy="4320480"/>
          </a:xfrm>
        </p:grpSpPr>
        <p:sp>
          <p:nvSpPr>
            <p:cNvPr id="3" name="矩形 2"/>
            <p:cNvSpPr/>
            <p:nvPr/>
          </p:nvSpPr>
          <p:spPr>
            <a:xfrm>
              <a:off x="11309399" y="1988840"/>
              <a:ext cx="576064" cy="4320480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9525" cap="flat" cmpd="sng" algn="ctr">
              <a:solidFill>
                <a:schemeClr val="bg1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3200" b="1" kern="0">
                <a:solidFill>
                  <a:sysClr val="window" lastClr="FFFFFF"/>
                </a:solidFill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1394241" y="1988840"/>
              <a:ext cx="461605" cy="432048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戒烟限酒，远离慢性中毒</a:t>
              </a:r>
              <a:endParaRPr 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13630211" y="836374"/>
            <a:ext cx="288038" cy="28803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9525" cap="flat" cmpd="sng" algn="ctr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kern="0" dirty="0">
                <a:solidFill>
                  <a:sysClr val="window" lastClr="FFFFFF"/>
                </a:solidFill>
                <a:ea typeface="微软雅黑" pitchFamily="34" charset="-122"/>
              </a:rPr>
              <a:t>4</a:t>
            </a:r>
            <a:endParaRPr lang="zh-CN" altLang="en-US" sz="1600" b="1" kern="0" dirty="0">
              <a:solidFill>
                <a:sysClr val="window" lastClr="FFFFFF"/>
              </a:solidFill>
              <a:ea typeface="微软雅黑" pitchFamily="34" charset="-122"/>
            </a:endParaRPr>
          </a:p>
        </p:txBody>
      </p:sp>
      <p:sp>
        <p:nvSpPr>
          <p:cNvPr id="17" name="Text Box 44"/>
          <p:cNvSpPr txBox="1">
            <a:spLocks noChangeArrowheads="1"/>
          </p:cNvSpPr>
          <p:nvPr/>
        </p:nvSpPr>
        <p:spPr bwMode="auto">
          <a:xfrm>
            <a:off x="5159774" y="1689385"/>
            <a:ext cx="5545338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现代人比较有健康观念，不抽烟，不喝酒，一样可以交际应酬谈生意。一支香烟所含的尼古丁为：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5-15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毫克，足以毒死一支老鼠。如每天吸一包香烟，大约有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毫克尼古丁进入人体，引起积蓄性慢性中毒，喷吐到空气中的香烟，有影响他人的健康。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Text Box 44"/>
          <p:cNvSpPr txBox="1">
            <a:spLocks noChangeArrowheads="1"/>
          </p:cNvSpPr>
          <p:nvPr/>
        </p:nvSpPr>
        <p:spPr bwMode="auto">
          <a:xfrm>
            <a:off x="5159774" y="3797427"/>
            <a:ext cx="5545338" cy="2419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适量饮酒未必有害，但肝脏对酒精的解毒能力是有限的，如长期大量酗酒则会对健康造成严重的损害，主要引起急性和慢性酒精中毒，急性酒精中毒，表现为中枢神经系统“兴奋”现象。并有头晕、恶心、呕吐、语无伦次、步履不稳、动作不协调和嗜睡、昏迷、严重者可因呼吸中枢麻痹而死亡。因此，</a:t>
            </a:r>
            <a:r>
              <a:rPr lang="zh-CN" altLang="en-US" b="1" dirty="0">
                <a:solidFill>
                  <a:srgbClr val="92D050"/>
                </a:solidFill>
              </a:rPr>
              <a:t>戒烟应坚决、彻底，且越早越好；饮酒应适度、少量且不要在非餐时饮酒。</a:t>
            </a:r>
            <a:endParaRPr lang="en-US" b="1" dirty="0">
              <a:solidFill>
                <a:srgbClr val="92D050"/>
              </a:solidFill>
            </a:endParaRPr>
          </a:p>
        </p:txBody>
      </p:sp>
      <p:pic>
        <p:nvPicPr>
          <p:cNvPr id="11268" name="Picture 4" descr="http://www.photoway.com.cn/bbs/attachments/month_1003/20100314_e5b21101762390206dacaauXYZ3NuaA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6802" y="1412513"/>
            <a:ext cx="3572600" cy="505834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3435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4749E-6 -1.9519E-6 L -0.10948 -1.9519E-6 C -0.15856 -1.9519E-6 -0.21844 0.0259 -0.21844 0.04695 L -0.21844 0.09459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22" y="4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/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xpic37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45" y="2076956"/>
            <a:ext cx="5157020" cy="3424262"/>
          </a:xfrm>
          <a:prstGeom prst="rect">
            <a:avLst/>
          </a:prstGeom>
          <a:noFill/>
          <a:ln w="28575">
            <a:solidFill>
              <a:srgbClr val="92D05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357959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睡的好（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Sleep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9" name="Text Box 44"/>
          <p:cNvSpPr txBox="1">
            <a:spLocks noChangeArrowheads="1"/>
          </p:cNvSpPr>
          <p:nvPr/>
        </p:nvSpPr>
        <p:spPr bwMode="auto">
          <a:xfrm>
            <a:off x="6096000" y="2140794"/>
            <a:ext cx="5545338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“吃的好，睡的好”是身体健康的两个非常重要的因素。我们一天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24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小时中，平均有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个小时在睡眠，占了我们一天近三分之一的时间。因而，人的一生中有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1/3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的时间是在睡眠中度过的。</a:t>
            </a:r>
            <a:r>
              <a:rPr lang="zh-CN" altLang="en-US" b="1" dirty="0">
                <a:solidFill>
                  <a:srgbClr val="92D050"/>
                </a:solidFill>
              </a:rPr>
              <a:t>充足的睡眠是人们解除疲劳，恢复体力、精力和增进健康的重要保证。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20" name="Text Box 44"/>
          <p:cNvSpPr txBox="1">
            <a:spLocks noChangeArrowheads="1"/>
          </p:cNvSpPr>
          <p:nvPr/>
        </p:nvSpPr>
        <p:spPr bwMode="auto">
          <a:xfrm>
            <a:off x="6096000" y="4057618"/>
            <a:ext cx="5545338" cy="142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然而，现代的人工作忙碌，生活紧张，生活作息混乱，很多人是夜猫子。前一天晚上睡不好，第二天上班就觉得非常疲倦很累。睡眠有助新陈代谢，让身心得到适当的休息。好的睡眠质量对于忙碌的现代人来说，是非常重要的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5998505" y="2076956"/>
            <a:ext cx="5714850" cy="3440548"/>
          </a:xfrm>
          <a:prstGeom prst="rect">
            <a:avLst/>
          </a:prstGeom>
          <a:ln w="19050">
            <a:solidFill>
              <a:srgbClr val="92D050"/>
            </a:solidFill>
            <a:prstDash val="soli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83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3" y="518685"/>
            <a:ext cx="3357959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睡的好（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Sleep well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pic>
        <p:nvPicPr>
          <p:cNvPr id="13314" name="Picture 2" descr="C:\Users\user\Desktop\未标题-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321" y="2170294"/>
            <a:ext cx="4283436" cy="428343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/>
        </p:nvSpPr>
        <p:spPr>
          <a:xfrm>
            <a:off x="478645" y="1289967"/>
            <a:ext cx="4969999" cy="683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睡眠不足不只是眼袋下垂和黑眼圈那样简单，还会对健康造成严重的损害。</a:t>
            </a:r>
          </a:p>
        </p:txBody>
      </p:sp>
      <p:cxnSp>
        <p:nvCxnSpPr>
          <p:cNvPr id="62" name="直接连接符 61"/>
          <p:cNvCxnSpPr/>
          <p:nvPr/>
        </p:nvCxnSpPr>
        <p:spPr>
          <a:xfrm>
            <a:off x="3957599" y="2461099"/>
            <a:ext cx="7560985" cy="0"/>
          </a:xfrm>
          <a:prstGeom prst="line">
            <a:avLst/>
          </a:prstGeom>
          <a:ln>
            <a:solidFill>
              <a:srgbClr val="FC6204"/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071270" y="1700583"/>
            <a:ext cx="1152150" cy="1152150"/>
            <a:chOff x="3517604" y="1948503"/>
            <a:chExt cx="1152000" cy="1152000"/>
          </a:xfrm>
        </p:grpSpPr>
        <p:pic>
          <p:nvPicPr>
            <p:cNvPr id="13315" name="Picture 3" descr="D:\Teliss_Tong\Copy\定期备份\工作备份\！PPT图片及版面资源\06-PPT精选插图\12-标签\png_icon_381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7604" y="1948503"/>
              <a:ext cx="1152000" cy="11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3" name="TextBox 62"/>
            <p:cNvSpPr txBox="1"/>
            <p:nvPr/>
          </p:nvSpPr>
          <p:spPr>
            <a:xfrm>
              <a:off x="3835360" y="2132856"/>
              <a:ext cx="5164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white"/>
                  </a:solidFill>
                  <a:latin typeface="Broadway" pitchFamily="82" charset="0"/>
                  <a:ea typeface="微软雅黑" pitchFamily="34" charset="-122"/>
                </a:rPr>
                <a:t>1</a:t>
              </a:r>
              <a:endParaRPr lang="zh-CN" altLang="en-US" sz="40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endParaRPr>
            </a:p>
          </p:txBody>
        </p:sp>
      </p:grpSp>
      <p:cxnSp>
        <p:nvCxnSpPr>
          <p:cNvPr id="65" name="直接连接符 64"/>
          <p:cNvCxnSpPr/>
          <p:nvPr/>
        </p:nvCxnSpPr>
        <p:spPr>
          <a:xfrm>
            <a:off x="4800487" y="3312727"/>
            <a:ext cx="6696816" cy="0"/>
          </a:xfrm>
          <a:prstGeom prst="line">
            <a:avLst/>
          </a:prstGeom>
          <a:ln>
            <a:solidFill>
              <a:srgbClr val="FC6204"/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5448644" y="4217278"/>
            <a:ext cx="6048660" cy="0"/>
          </a:xfrm>
          <a:prstGeom prst="line">
            <a:avLst/>
          </a:prstGeom>
          <a:ln>
            <a:solidFill>
              <a:srgbClr val="FC6204"/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4598323" y="3717070"/>
            <a:ext cx="1152150" cy="1152150"/>
            <a:chOff x="4174060" y="3861048"/>
            <a:chExt cx="1152000" cy="1152000"/>
          </a:xfrm>
        </p:grpSpPr>
        <p:pic>
          <p:nvPicPr>
            <p:cNvPr id="67" name="Picture 3" descr="D:\Teliss_Tong\Copy\定期备份\工作备份\！PPT图片及版面资源\06-PPT精选插图\12-标签\png_icon_381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4060" y="3861048"/>
              <a:ext cx="1152000" cy="11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9" name="TextBox 68"/>
            <p:cNvSpPr txBox="1"/>
            <p:nvPr/>
          </p:nvSpPr>
          <p:spPr>
            <a:xfrm>
              <a:off x="4491816" y="4045401"/>
              <a:ext cx="5164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white"/>
                  </a:solidFill>
                  <a:latin typeface="Broadway" pitchFamily="82" charset="0"/>
                  <a:ea typeface="微软雅黑" pitchFamily="34" charset="-122"/>
                </a:rPr>
                <a:t>3</a:t>
              </a:r>
              <a:endParaRPr lang="zh-CN" altLang="en-US" sz="40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151659" y="2564791"/>
            <a:ext cx="1152150" cy="1152150"/>
            <a:chOff x="4021660" y="2925072"/>
            <a:chExt cx="1152000" cy="1152000"/>
          </a:xfrm>
        </p:grpSpPr>
        <p:pic>
          <p:nvPicPr>
            <p:cNvPr id="64" name="Picture 3" descr="D:\Teliss_Tong\Copy\定期备份\工作备份\！PPT图片及版面资源\06-PPT精选插图\12-标签\png_icon_381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1660" y="2925072"/>
              <a:ext cx="1152000" cy="11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6" name="TextBox 65"/>
            <p:cNvSpPr txBox="1"/>
            <p:nvPr/>
          </p:nvSpPr>
          <p:spPr>
            <a:xfrm>
              <a:off x="4339416" y="3109425"/>
              <a:ext cx="5164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white"/>
                  </a:solidFill>
                  <a:latin typeface="Broadway" pitchFamily="82" charset="0"/>
                  <a:ea typeface="微软雅黑" pitchFamily="34" charset="-122"/>
                </a:rPr>
                <a:t>2</a:t>
              </a:r>
              <a:endParaRPr lang="zh-CN" altLang="en-US" sz="40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endParaRPr>
            </a:p>
          </p:txBody>
        </p:sp>
      </p:grpSp>
      <p:cxnSp>
        <p:nvCxnSpPr>
          <p:cNvPr id="71" name="直接连接符 70"/>
          <p:cNvCxnSpPr/>
          <p:nvPr/>
        </p:nvCxnSpPr>
        <p:spPr>
          <a:xfrm>
            <a:off x="5016539" y="5301452"/>
            <a:ext cx="6480764" cy="0"/>
          </a:xfrm>
          <a:prstGeom prst="line">
            <a:avLst/>
          </a:prstGeom>
          <a:ln>
            <a:solidFill>
              <a:srgbClr val="FC6204"/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4151659" y="4869476"/>
            <a:ext cx="1152150" cy="1152150"/>
            <a:chOff x="4174060" y="3861048"/>
            <a:chExt cx="1152000" cy="1152000"/>
          </a:xfrm>
        </p:grpSpPr>
        <p:pic>
          <p:nvPicPr>
            <p:cNvPr id="73" name="Picture 3" descr="D:\Teliss_Tong\Copy\定期备份\工作备份\！PPT图片及版面资源\06-PPT精选插图\12-标签\png_icon_381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4060" y="3861048"/>
              <a:ext cx="1152000" cy="11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4" name="TextBox 73"/>
            <p:cNvSpPr txBox="1"/>
            <p:nvPr/>
          </p:nvSpPr>
          <p:spPr>
            <a:xfrm>
              <a:off x="4491816" y="4045401"/>
              <a:ext cx="5164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white"/>
                  </a:solidFill>
                  <a:latin typeface="Broadway" pitchFamily="82" charset="0"/>
                  <a:ea typeface="微软雅黑" pitchFamily="34" charset="-122"/>
                </a:rPr>
                <a:t>4</a:t>
              </a:r>
              <a:endParaRPr lang="zh-CN" altLang="en-US" sz="40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endParaRPr>
            </a:p>
          </p:txBody>
        </p:sp>
      </p:grpSp>
      <p:cxnSp>
        <p:nvCxnSpPr>
          <p:cNvPr id="75" name="直接连接符 74"/>
          <p:cNvCxnSpPr/>
          <p:nvPr/>
        </p:nvCxnSpPr>
        <p:spPr>
          <a:xfrm>
            <a:off x="3957599" y="6422055"/>
            <a:ext cx="7560985" cy="0"/>
          </a:xfrm>
          <a:prstGeom prst="line">
            <a:avLst/>
          </a:prstGeom>
          <a:ln>
            <a:solidFill>
              <a:srgbClr val="FC6204"/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76" name="组合 75"/>
          <p:cNvGrpSpPr/>
          <p:nvPr/>
        </p:nvGrpSpPr>
        <p:grpSpPr>
          <a:xfrm>
            <a:off x="3071270" y="5661539"/>
            <a:ext cx="1152150" cy="1152150"/>
            <a:chOff x="4174060" y="3861048"/>
            <a:chExt cx="1152000" cy="1152000"/>
          </a:xfrm>
        </p:grpSpPr>
        <p:pic>
          <p:nvPicPr>
            <p:cNvPr id="77" name="Picture 3" descr="D:\Teliss_Tong\Copy\定期备份\工作备份\！PPT图片及版面资源\06-PPT精选插图\12-标签\png_icon_381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4060" y="3861048"/>
              <a:ext cx="1152000" cy="11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8" name="TextBox 77"/>
            <p:cNvSpPr txBox="1"/>
            <p:nvPr/>
          </p:nvSpPr>
          <p:spPr>
            <a:xfrm>
              <a:off x="4491816" y="4045401"/>
              <a:ext cx="5164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white"/>
                  </a:solidFill>
                  <a:latin typeface="Broadway" pitchFamily="82" charset="0"/>
                  <a:ea typeface="微软雅黑" pitchFamily="34" charset="-122"/>
                </a:rPr>
                <a:t>5</a:t>
              </a:r>
              <a:endParaRPr lang="zh-CN" altLang="en-US" sz="4000" dirty="0">
                <a:solidFill>
                  <a:prstClr val="white"/>
                </a:solidFill>
                <a:latin typeface="Broadway" pitchFamily="82" charset="0"/>
                <a:ea typeface="微软雅黑" pitchFamily="34" charset="-122"/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5174398" y="1737404"/>
            <a:ext cx="6344186" cy="683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影响皮肤的新陈代谢，加速皮肤的老化，使皮肤颜色显得晦暗而苍白。尤其眼圈发黑，且易生皱纹。</a:t>
            </a:r>
          </a:p>
        </p:txBody>
      </p:sp>
      <p:sp>
        <p:nvSpPr>
          <p:cNvPr id="80" name="矩形 79"/>
          <p:cNvSpPr/>
          <p:nvPr/>
        </p:nvSpPr>
        <p:spPr>
          <a:xfrm>
            <a:off x="5448644" y="2852861"/>
            <a:ext cx="600617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疲倦、忧郁、注意力不集中、工作效率低。</a:t>
            </a:r>
          </a:p>
        </p:txBody>
      </p:sp>
      <p:sp>
        <p:nvSpPr>
          <p:cNvPr id="81" name="矩形 80"/>
          <p:cNvSpPr/>
          <p:nvPr/>
        </p:nvSpPr>
        <p:spPr>
          <a:xfrm>
            <a:off x="5879948" y="3789087"/>
            <a:ext cx="5574873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纤维肌疼、睡眠呼吸暂停、夜间肌阵挛病。</a:t>
            </a:r>
          </a:p>
        </p:txBody>
      </p:sp>
      <p:sp>
        <p:nvSpPr>
          <p:cNvPr id="82" name="矩形 81"/>
          <p:cNvSpPr/>
          <p:nvPr/>
        </p:nvSpPr>
        <p:spPr>
          <a:xfrm>
            <a:off x="5750472" y="4581278"/>
            <a:ext cx="5768112" cy="683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容易肥胖：夜里睡不着，肚子容易觉得饿，饿了不能不吃东西，体重不知不觉会增加。</a:t>
            </a:r>
          </a:p>
        </p:txBody>
      </p:sp>
      <p:sp>
        <p:nvSpPr>
          <p:cNvPr id="83" name="矩形 82"/>
          <p:cNvSpPr/>
          <p:nvPr/>
        </p:nvSpPr>
        <p:spPr>
          <a:xfrm>
            <a:off x="5549844" y="5445487"/>
            <a:ext cx="5968739" cy="9788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荷尔蒙分泌增加，会提高胰岛素抗性，这是糖尿病的前期症状，使减重更为困难、心脏病的风险提高。睡眠不足还会引起血中胆固醇含量增高，使得发生心脏病的机会增加。</a:t>
            </a:r>
          </a:p>
        </p:txBody>
      </p:sp>
    </p:spTree>
    <p:extLst>
      <p:ext uri="{BB962C8B-B14F-4D97-AF65-F5344CB8AC3E}">
        <p14:creationId xmlns:p14="http://schemas.microsoft.com/office/powerpoint/2010/main" val="22311104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7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7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7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9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133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" dur="200" fill="hold"/>
                                        <p:tgtEl>
                                          <p:spTgt spid="1331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133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3" dur="200" fill="hold"/>
                                        <p:tgtEl>
                                          <p:spTgt spid="1331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9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9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9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9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9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9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9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9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9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9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9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9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9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9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9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79" grpId="0"/>
      <p:bldP spid="80" grpId="0"/>
      <p:bldP spid="81" grpId="0"/>
      <p:bldP spid="82" grpId="0"/>
      <p:bldP spid="8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6" name="Picture 10" descr="http://img.bbs.duba.net/forum/201201/17/2250589csgufzdriccefj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8644" y="2076956"/>
            <a:ext cx="5226719" cy="344054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0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4" y="518685"/>
            <a:ext cx="3659684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多锻炼（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More Sports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9" name="Text Box 44"/>
          <p:cNvSpPr txBox="1">
            <a:spLocks noChangeArrowheads="1"/>
          </p:cNvSpPr>
          <p:nvPr/>
        </p:nvSpPr>
        <p:spPr bwMode="auto">
          <a:xfrm>
            <a:off x="6096000" y="2140794"/>
            <a:ext cx="5545338" cy="142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在希腊埃拉多斯山的峭壁上，刻写着公元前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世纪的被公认为是最早的一段体育格言：</a:t>
            </a:r>
            <a:r>
              <a:rPr lang="zh-CN" altLang="en-US" b="1" dirty="0">
                <a:solidFill>
                  <a:srgbClr val="92D050"/>
                </a:solidFill>
              </a:rPr>
              <a:t>“如果你想强壮，跑步吧！如果你想健美，跑步吧！如果你想聪明，跑步吧”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！运动是改变体质最根本的办法，既可以塑身，又可以保健。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 Box 44"/>
          <p:cNvSpPr txBox="1">
            <a:spLocks noChangeArrowheads="1"/>
          </p:cNvSpPr>
          <p:nvPr/>
        </p:nvSpPr>
        <p:spPr bwMode="auto">
          <a:xfrm>
            <a:off x="6096000" y="3717070"/>
            <a:ext cx="5545338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因为每个人的身体，本来就具有抵御外侵的毒物、或癌症的能力（免疫系统）。只是，身体的内在环境和外在大环境，都有过多有害的因素，使身体的免疫能力发生障碍，疾病和癌症才不可避免地发生。运动则可促进血液循环，以带动氧气和营养，使细胞增加活力。从而增强免疫力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5998505" y="2076956"/>
            <a:ext cx="5714850" cy="3440548"/>
          </a:xfrm>
          <a:prstGeom prst="rect">
            <a:avLst/>
          </a:prstGeom>
          <a:ln w="19050">
            <a:solidFill>
              <a:srgbClr val="92D050"/>
            </a:solidFill>
            <a:prstDash val="soli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11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0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4" y="518685"/>
            <a:ext cx="3659684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多锻炼（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More Sports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grpSp>
        <p:nvGrpSpPr>
          <p:cNvPr id="8" name="组合 16"/>
          <p:cNvGrpSpPr>
            <a:grpSpLocks/>
          </p:cNvGrpSpPr>
          <p:nvPr/>
        </p:nvGrpSpPr>
        <p:grpSpPr bwMode="auto">
          <a:xfrm>
            <a:off x="3562815" y="2432839"/>
            <a:ext cx="5607265" cy="541407"/>
            <a:chOff x="2005313" y="1942243"/>
            <a:chExt cx="5605890" cy="540000"/>
          </a:xfrm>
        </p:grpSpPr>
        <p:sp>
          <p:nvSpPr>
            <p:cNvPr id="9" name="右箭头 8"/>
            <p:cNvSpPr/>
            <p:nvPr/>
          </p:nvSpPr>
          <p:spPr>
            <a:xfrm>
              <a:off x="2005313" y="1942243"/>
              <a:ext cx="3444479" cy="540000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C00000">
                    <a:lumMod val="60000"/>
                    <a:lumOff val="40000"/>
                  </a:srgbClr>
                </a:gs>
                <a:gs pos="100000">
                  <a:srgbClr val="C00000"/>
                </a:gs>
              </a:gsLst>
              <a:lin ang="5400000" scaled="0"/>
            </a:gradFill>
            <a:ln w="3175" cap="flat" cmpd="sng" algn="ctr">
              <a:solidFill>
                <a:srgbClr val="C00000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 defTabSz="91449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800" kern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0" name="TextBox 61"/>
            <p:cNvSpPr txBox="1">
              <a:spLocks noChangeArrowheads="1"/>
            </p:cNvSpPr>
            <p:nvPr/>
          </p:nvSpPr>
          <p:spPr bwMode="auto">
            <a:xfrm>
              <a:off x="5580112" y="2058400"/>
              <a:ext cx="2031091" cy="368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锻炼不宜骤然进行</a:t>
              </a:r>
            </a:p>
          </p:txBody>
        </p:sp>
      </p:grpSp>
      <p:grpSp>
        <p:nvGrpSpPr>
          <p:cNvPr id="11" name="组合 27"/>
          <p:cNvGrpSpPr>
            <a:grpSpLocks/>
          </p:cNvGrpSpPr>
          <p:nvPr/>
        </p:nvGrpSpPr>
        <p:grpSpPr bwMode="auto">
          <a:xfrm>
            <a:off x="3562814" y="3028228"/>
            <a:ext cx="5607266" cy="541408"/>
            <a:chOff x="2005312" y="2537451"/>
            <a:chExt cx="5605892" cy="540000"/>
          </a:xfrm>
        </p:grpSpPr>
        <p:sp>
          <p:nvSpPr>
            <p:cNvPr id="12" name="右箭头 11"/>
            <p:cNvSpPr/>
            <p:nvPr/>
          </p:nvSpPr>
          <p:spPr>
            <a:xfrm>
              <a:off x="2005312" y="2537451"/>
              <a:ext cx="3214318" cy="540000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C00000">
                    <a:lumMod val="20000"/>
                    <a:lumOff val="80000"/>
                  </a:srgbClr>
                </a:gs>
                <a:gs pos="100000">
                  <a:srgbClr val="C00000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C00000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81" indent="-182581" defTabSz="91449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endParaRPr lang="zh-CN" altLang="en-US"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61"/>
            <p:cNvSpPr txBox="1">
              <a:spLocks noChangeArrowheads="1"/>
            </p:cNvSpPr>
            <p:nvPr/>
          </p:nvSpPr>
          <p:spPr bwMode="auto">
            <a:xfrm>
              <a:off x="5580112" y="2653608"/>
              <a:ext cx="2031092" cy="368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雾天不宜进行锻炼</a:t>
              </a:r>
            </a:p>
          </p:txBody>
        </p:sp>
      </p:grpSp>
      <p:grpSp>
        <p:nvGrpSpPr>
          <p:cNvPr id="14" name="组合 28"/>
          <p:cNvGrpSpPr>
            <a:grpSpLocks/>
          </p:cNvGrpSpPr>
          <p:nvPr/>
        </p:nvGrpSpPr>
        <p:grpSpPr bwMode="auto">
          <a:xfrm>
            <a:off x="3562815" y="3623618"/>
            <a:ext cx="5838129" cy="539820"/>
            <a:chOff x="2005313" y="3132659"/>
            <a:chExt cx="5836697" cy="540000"/>
          </a:xfrm>
        </p:grpSpPr>
        <p:sp>
          <p:nvSpPr>
            <p:cNvPr id="15" name="右箭头 14"/>
            <p:cNvSpPr/>
            <p:nvPr/>
          </p:nvSpPr>
          <p:spPr>
            <a:xfrm>
              <a:off x="2005313" y="3132659"/>
              <a:ext cx="3444479" cy="540000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C00000">
                    <a:lumMod val="60000"/>
                    <a:lumOff val="40000"/>
                  </a:srgbClr>
                </a:gs>
                <a:gs pos="100000">
                  <a:srgbClr val="C00000"/>
                </a:gs>
              </a:gsLst>
              <a:lin ang="5400000" scaled="0"/>
            </a:gradFill>
            <a:ln w="3175" cap="flat" cmpd="sng" algn="ctr">
              <a:solidFill>
                <a:srgbClr val="C00000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 defTabSz="91449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800" kern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6" name="TextBox 61"/>
            <p:cNvSpPr txBox="1">
              <a:spLocks noChangeArrowheads="1"/>
            </p:cNvSpPr>
            <p:nvPr/>
          </p:nvSpPr>
          <p:spPr bwMode="auto">
            <a:xfrm>
              <a:off x="5580112" y="3248816"/>
              <a:ext cx="2261898" cy="369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锻炼时不宜用嘴呼吸</a:t>
              </a:r>
            </a:p>
          </p:txBody>
        </p:sp>
      </p:grpSp>
      <p:grpSp>
        <p:nvGrpSpPr>
          <p:cNvPr id="17" name="组合 29"/>
          <p:cNvGrpSpPr>
            <a:grpSpLocks/>
          </p:cNvGrpSpPr>
          <p:nvPr/>
        </p:nvGrpSpPr>
        <p:grpSpPr bwMode="auto">
          <a:xfrm>
            <a:off x="3562814" y="4219008"/>
            <a:ext cx="5838128" cy="539820"/>
            <a:chOff x="2005312" y="3727867"/>
            <a:chExt cx="5836699" cy="540000"/>
          </a:xfrm>
        </p:grpSpPr>
        <p:sp>
          <p:nvSpPr>
            <p:cNvPr id="18" name="右箭头 17"/>
            <p:cNvSpPr/>
            <p:nvPr/>
          </p:nvSpPr>
          <p:spPr>
            <a:xfrm>
              <a:off x="2005312" y="3727867"/>
              <a:ext cx="3214318" cy="540000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C00000">
                    <a:lumMod val="20000"/>
                    <a:lumOff val="80000"/>
                  </a:srgbClr>
                </a:gs>
                <a:gs pos="100000">
                  <a:srgbClr val="C00000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C00000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81" indent="-182581" defTabSz="91449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endParaRPr lang="zh-CN" altLang="en-US"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61"/>
            <p:cNvSpPr txBox="1">
              <a:spLocks noChangeArrowheads="1"/>
            </p:cNvSpPr>
            <p:nvPr/>
          </p:nvSpPr>
          <p:spPr bwMode="auto">
            <a:xfrm>
              <a:off x="5580112" y="3844024"/>
              <a:ext cx="2261899" cy="369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锻炼时不宜忽视保暖</a:t>
              </a:r>
            </a:p>
          </p:txBody>
        </p:sp>
      </p:grpSp>
      <p:grpSp>
        <p:nvGrpSpPr>
          <p:cNvPr id="22" name="组合 30"/>
          <p:cNvGrpSpPr>
            <a:grpSpLocks/>
          </p:cNvGrpSpPr>
          <p:nvPr/>
        </p:nvGrpSpPr>
        <p:grpSpPr bwMode="auto">
          <a:xfrm>
            <a:off x="3562814" y="4814399"/>
            <a:ext cx="5607266" cy="539820"/>
            <a:chOff x="2005312" y="4323075"/>
            <a:chExt cx="5605892" cy="540000"/>
          </a:xfrm>
        </p:grpSpPr>
        <p:sp>
          <p:nvSpPr>
            <p:cNvPr id="24" name="右箭头 23"/>
            <p:cNvSpPr/>
            <p:nvPr/>
          </p:nvSpPr>
          <p:spPr>
            <a:xfrm>
              <a:off x="2005312" y="4323075"/>
              <a:ext cx="3444480" cy="540000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C00000">
                    <a:lumMod val="60000"/>
                    <a:lumOff val="40000"/>
                  </a:srgbClr>
                </a:gs>
                <a:gs pos="100000">
                  <a:srgbClr val="C00000"/>
                </a:gs>
              </a:gsLst>
              <a:lin ang="5400000" scaled="0"/>
            </a:gradFill>
            <a:ln w="3175" cap="flat" cmpd="sng" algn="ctr">
              <a:solidFill>
                <a:srgbClr val="C00000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algn="ctr" defTabSz="91449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800" kern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25" name="TextBox 61"/>
            <p:cNvSpPr txBox="1">
              <a:spLocks noChangeArrowheads="1"/>
            </p:cNvSpPr>
            <p:nvPr/>
          </p:nvSpPr>
          <p:spPr bwMode="auto">
            <a:xfrm>
              <a:off x="5580112" y="4439232"/>
              <a:ext cx="2031092" cy="369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空腹不宜进行锻炼</a:t>
              </a:r>
            </a:p>
          </p:txBody>
        </p:sp>
      </p:grpSp>
      <p:grpSp>
        <p:nvGrpSpPr>
          <p:cNvPr id="26" name="组合 88063"/>
          <p:cNvGrpSpPr>
            <a:grpSpLocks/>
          </p:cNvGrpSpPr>
          <p:nvPr/>
        </p:nvGrpSpPr>
        <p:grpSpPr bwMode="auto">
          <a:xfrm>
            <a:off x="3562814" y="5409788"/>
            <a:ext cx="5607266" cy="539820"/>
            <a:chOff x="2005312" y="4918285"/>
            <a:chExt cx="5605892" cy="540000"/>
          </a:xfrm>
        </p:grpSpPr>
        <p:sp>
          <p:nvSpPr>
            <p:cNvPr id="27" name="右箭头 26"/>
            <p:cNvSpPr/>
            <p:nvPr/>
          </p:nvSpPr>
          <p:spPr>
            <a:xfrm>
              <a:off x="2005312" y="4918285"/>
              <a:ext cx="3214318" cy="540000"/>
            </a:xfrm>
            <a:prstGeom prst="rightArrow">
              <a:avLst>
                <a:gd name="adj1" fmla="val 69403"/>
                <a:gd name="adj2" fmla="val 50000"/>
              </a:avLst>
            </a:prstGeom>
            <a:gradFill>
              <a:gsLst>
                <a:gs pos="33000">
                  <a:srgbClr val="C00000">
                    <a:lumMod val="20000"/>
                    <a:lumOff val="80000"/>
                  </a:srgbClr>
                </a:gs>
                <a:gs pos="100000">
                  <a:srgbClr val="C00000">
                    <a:lumMod val="60000"/>
                    <a:lumOff val="40000"/>
                  </a:srgbClr>
                </a:gs>
              </a:gsLst>
              <a:lin ang="5400000" scaled="0"/>
            </a:gradFill>
            <a:ln w="3175" cap="flat" cmpd="sng" algn="ctr">
              <a:solidFill>
                <a:srgbClr val="C00000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581" indent="-182581" defTabSz="91449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defRPr/>
              </a:pPr>
              <a:endParaRPr lang="zh-CN" altLang="en-US"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61"/>
            <p:cNvSpPr txBox="1">
              <a:spLocks noChangeArrowheads="1"/>
            </p:cNvSpPr>
            <p:nvPr/>
          </p:nvSpPr>
          <p:spPr bwMode="auto">
            <a:xfrm>
              <a:off x="5580112" y="5034442"/>
              <a:ext cx="2031092" cy="369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早起不宜外出锻炼</a:t>
              </a: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3451576" y="2023880"/>
            <a:ext cx="0" cy="4069292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pic>
        <p:nvPicPr>
          <p:cNvPr id="16386" name="Picture 2" descr="C:\Users\user\Desktop\未标题-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6196" y="2515399"/>
            <a:ext cx="3352036" cy="3352036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/>
          <p:cNvSpPr/>
          <p:nvPr/>
        </p:nvSpPr>
        <p:spPr>
          <a:xfrm>
            <a:off x="478644" y="1289968"/>
            <a:ext cx="5257269" cy="609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46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锻炼身体是件好事，但要注意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六不宜：</a:t>
            </a:r>
          </a:p>
        </p:txBody>
      </p:sp>
    </p:spTree>
    <p:extLst>
      <p:ext uri="{BB962C8B-B14F-4D97-AF65-F5344CB8AC3E}">
        <p14:creationId xmlns:p14="http://schemas.microsoft.com/office/powerpoint/2010/main" val="15146397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7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7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7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3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3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3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3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3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3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3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1126801" y="4797330"/>
            <a:ext cx="4897182" cy="0"/>
          </a:xfrm>
          <a:prstGeom prst="lin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126801" y="5949608"/>
            <a:ext cx="5401303" cy="0"/>
          </a:xfrm>
          <a:prstGeom prst="lin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126801" y="3573035"/>
            <a:ext cx="4897182" cy="0"/>
          </a:xfrm>
          <a:prstGeom prst="lin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126801" y="2276722"/>
            <a:ext cx="4897182" cy="0"/>
          </a:xfrm>
          <a:prstGeom prst="lin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椭圆 2"/>
          <p:cNvSpPr/>
          <p:nvPr/>
        </p:nvSpPr>
        <p:spPr>
          <a:xfrm>
            <a:off x="5375826" y="1340496"/>
            <a:ext cx="5113234" cy="5113234"/>
          </a:xfrm>
          <a:prstGeom prst="ellipse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indent="457246">
              <a:lnSpc>
                <a:spcPct val="150000"/>
              </a:lnSpc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39704" y="518685"/>
            <a:ext cx="1415956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何谓健康</a:t>
            </a:r>
          </a:p>
        </p:txBody>
      </p:sp>
      <p:pic>
        <p:nvPicPr>
          <p:cNvPr id="1027" name="Picture 3" descr="E:\UCDownloaded\！PPT图片及版面资源\06-PPT精选插图\03-人物\女孩NPG05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0809" y="2420757"/>
            <a:ext cx="3476581" cy="4282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5735913" y="2564792"/>
            <a:ext cx="3240782" cy="2170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健康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就是指一个人在驱体、精神和社会行为方面都处于良好的状态。它包含了身体的健康和心理的健康！</a:t>
            </a:r>
          </a:p>
        </p:txBody>
      </p:sp>
      <p:sp>
        <p:nvSpPr>
          <p:cNvPr id="14" name="椭圆 13"/>
          <p:cNvSpPr/>
          <p:nvPr/>
        </p:nvSpPr>
        <p:spPr>
          <a:xfrm>
            <a:off x="694697" y="2060670"/>
            <a:ext cx="432104" cy="432104"/>
          </a:xfrm>
          <a:prstGeom prst="ellips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94697" y="3356983"/>
            <a:ext cx="432104" cy="432104"/>
          </a:xfrm>
          <a:prstGeom prst="ellips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94697" y="4581278"/>
            <a:ext cx="432104" cy="432104"/>
          </a:xfrm>
          <a:prstGeom prst="ellips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94697" y="5733556"/>
            <a:ext cx="432104" cy="432104"/>
          </a:xfrm>
          <a:prstGeom prst="ellipse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 Box 44"/>
          <p:cNvSpPr txBox="1">
            <a:spLocks noChangeArrowheads="1"/>
          </p:cNvSpPr>
          <p:nvPr/>
        </p:nvSpPr>
        <p:spPr bwMode="auto">
          <a:xfrm>
            <a:off x="1270836" y="1447476"/>
            <a:ext cx="4556841" cy="722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古人对健康的理解，常以是否有病作为分界线，有病为不健康，无病为健康。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Text Box 44"/>
          <p:cNvSpPr txBox="1">
            <a:spLocks noChangeArrowheads="1"/>
          </p:cNvSpPr>
          <p:nvPr/>
        </p:nvSpPr>
        <p:spPr bwMode="auto">
          <a:xfrm>
            <a:off x="1270835" y="2445591"/>
            <a:ext cx="4104991" cy="1089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世界卫生组织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1984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：健康不仅仅是没有疾病和不虚弱状态，而是身体、心理和社会适应能力上三方面的完美状态。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Text Box 44"/>
          <p:cNvSpPr txBox="1">
            <a:spLocks noChangeArrowheads="1"/>
          </p:cNvSpPr>
          <p:nvPr/>
        </p:nvSpPr>
        <p:spPr bwMode="auto">
          <a:xfrm>
            <a:off x="1270835" y="3968084"/>
            <a:ext cx="4104991" cy="722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1990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年，世界卫生组织在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84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年定义的基础上，加入了道德健康概念。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Text Box 44"/>
          <p:cNvSpPr txBox="1">
            <a:spLocks noChangeArrowheads="1"/>
          </p:cNvSpPr>
          <p:nvPr/>
        </p:nvSpPr>
        <p:spPr bwMode="auto">
          <a:xfrm>
            <a:off x="1270835" y="5415031"/>
            <a:ext cx="4104991" cy="390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年，又加上了生殖健康概念。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54533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6" grpId="0"/>
      <p:bldP spid="15" grpId="0"/>
      <p:bldP spid="16" grpId="0"/>
      <p:bldP spid="1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daimg.com/uploads/allimg/111006/1-111006232624292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8644" y="2076956"/>
            <a:ext cx="5226719" cy="344054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0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4" y="518685"/>
            <a:ext cx="3283443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心情好（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Be Happy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9" name="Text Box 44"/>
          <p:cNvSpPr txBox="1">
            <a:spLocks noChangeArrowheads="1"/>
          </p:cNvSpPr>
          <p:nvPr/>
        </p:nvSpPr>
        <p:spPr bwMode="auto">
          <a:xfrm>
            <a:off x="6096000" y="2140794"/>
            <a:ext cx="5545338" cy="142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若经常接触一些长寿老人就不难发现，他们大多生活节奏慢中有序，神态从容，与世无争。想要拥有健康的身体，愉悦的心情必不可少。俗语说：“日出东海落西山，愁也一天，喜也一天；遇事不钻牛角尖，人也舒坦，心也舒坦”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 Box 44"/>
          <p:cNvSpPr txBox="1">
            <a:spLocks noChangeArrowheads="1"/>
          </p:cNvSpPr>
          <p:nvPr/>
        </p:nvSpPr>
        <p:spPr bwMode="auto">
          <a:xfrm>
            <a:off x="6096000" y="4057618"/>
            <a:ext cx="5545338" cy="142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乐观平和的心态是健康的良药，好心态是健康的保鲜素。凡是情绪乐观、心情舒畅的人，能增强抵抗力，有益于健康长寿。我国自古就有喜伤心、怒伤肝、思伤脾、忧伤肺、恐伤肾之说，可见祖国医学非常重视人的情绪与健康的关系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5998505" y="2076956"/>
            <a:ext cx="5714850" cy="3440548"/>
          </a:xfrm>
          <a:prstGeom prst="rect">
            <a:avLst/>
          </a:prstGeom>
          <a:ln w="19050">
            <a:solidFill>
              <a:srgbClr val="92D050"/>
            </a:solidFill>
            <a:prstDash val="soli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80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0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4" y="518685"/>
            <a:ext cx="3283443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心情好（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Be Happy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248278" y="1916635"/>
            <a:ext cx="4191024" cy="40010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92D050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 Box 44"/>
          <p:cNvSpPr txBox="1">
            <a:spLocks noChangeArrowheads="1"/>
          </p:cNvSpPr>
          <p:nvPr/>
        </p:nvSpPr>
        <p:spPr bwMode="auto">
          <a:xfrm>
            <a:off x="7392313" y="2647760"/>
            <a:ext cx="3888938" cy="319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美生理学家艾尔玛将玻璃管插在摄氏零度、冰和水混和容器里，收集人在不同情绪呼出的“气水”。结果发现：悲痛时呼出的水汽冷凝后则有白色沉淀；心平气和时呼出的气，凝成的水澄清透明、无色、无杂质。如果生气，则会出现紫色的沉淀。将“生气水”注射到白老鼠身上，老鼠居然死了。由此可见，生气对健康的危害非同一般。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33604" y="1402216"/>
            <a:ext cx="5870467" cy="5029857"/>
            <a:chOff x="1133455" y="1402480"/>
            <a:chExt cx="5869703" cy="502920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150" name="Picture 6" descr="http://m3.img.libdd.com/farm3/213/7AC38300F62690775B4091683E0605D5_392_674.JPE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455" y="1402481"/>
              <a:ext cx="2924175" cy="5029201"/>
            </a:xfrm>
            <a:prstGeom prst="rect">
              <a:avLst/>
            </a:prstGeom>
            <a:noFill/>
            <a:ln w="1905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52" name="Picture 8" descr="http://m2.img.libdd.com/farm3/161/0CB89C2FB7E03286B7FAD1A11908FDA1_481_720.JPEG">
              <a:hlinkClick r:id="rId3"/>
            </p:cNvPr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078982" y="1402480"/>
              <a:ext cx="2924176" cy="5029201"/>
            </a:xfrm>
            <a:prstGeom prst="rect">
              <a:avLst/>
            </a:prstGeom>
            <a:noFill/>
            <a:ln w="1905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154" name="Picture 10" descr="D:\Teliss_Tong\Copy\定期备份\工作备份\！PPT图片及版面资源\06-PPT精选插图\12-标签\绿色上角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6435" y="1790608"/>
            <a:ext cx="3029344" cy="657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8371804" y="1907342"/>
            <a:ext cx="2031590" cy="369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情绪对健康的影响</a:t>
            </a:r>
          </a:p>
        </p:txBody>
      </p:sp>
    </p:spTree>
    <p:extLst>
      <p:ext uri="{BB962C8B-B14F-4D97-AF65-F5344CB8AC3E}">
        <p14:creationId xmlns:p14="http://schemas.microsoft.com/office/powerpoint/2010/main" val="34484612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0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39704" y="518685"/>
            <a:ext cx="3283443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心情好（</a:t>
            </a:r>
            <a:r>
              <a:rPr lang="en-US" altLang="zh-CN" sz="2400" dirty="0">
                <a:solidFill>
                  <a:srgbClr val="92D050"/>
                </a:solidFill>
                <a:latin typeface="Broadway" pitchFamily="82" charset="0"/>
                <a:ea typeface="微软雅黑" pitchFamily="34" charset="-122"/>
              </a:rPr>
              <a:t>Be Happy</a:t>
            </a:r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6391272" y="2206189"/>
            <a:ext cx="3493564" cy="3493564"/>
          </a:xfrm>
          <a:prstGeom prst="ellipse">
            <a:avLst/>
          </a:prstGeom>
          <a:noFill/>
          <a:ln w="76200" cap="flat" cmpd="sng" algn="ctr">
            <a:solidFill>
              <a:srgbClr val="6DAA2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91">
              <a:defRPr/>
            </a:pPr>
            <a:endParaRPr lang="zh-CN" altLang="en-US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2034221" y="2206189"/>
            <a:ext cx="3493564" cy="3493564"/>
          </a:xfrm>
          <a:prstGeom prst="ellipse">
            <a:avLst/>
          </a:prstGeom>
          <a:noFill/>
          <a:ln w="76200" cap="flat" cmpd="sng" algn="ctr">
            <a:solidFill>
              <a:srgbClr val="6DAA2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91">
              <a:defRPr/>
            </a:pPr>
            <a:endParaRPr lang="zh-CN" altLang="en-US" b="1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Oval 76"/>
          <p:cNvSpPr>
            <a:spLocks noChangeAspect="1" noChangeArrowheads="1"/>
          </p:cNvSpPr>
          <p:nvPr/>
        </p:nvSpPr>
        <p:spPr bwMode="gray">
          <a:xfrm>
            <a:off x="1607216" y="4077156"/>
            <a:ext cx="1199693" cy="118096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遇到挫折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振作点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AutoShape 60"/>
          <p:cNvSpPr>
            <a:spLocks noChangeArrowheads="1"/>
          </p:cNvSpPr>
          <p:nvPr/>
        </p:nvSpPr>
        <p:spPr bwMode="gray">
          <a:xfrm>
            <a:off x="4864503" y="2858949"/>
            <a:ext cx="2160281" cy="2160281"/>
          </a:xfrm>
          <a:prstGeom prst="ellipse">
            <a:avLst/>
          </a:prstGeom>
          <a:solidFill>
            <a:srgbClr val="FFC000"/>
          </a:solidFill>
          <a:ln w="3175" cap="flat" cmpd="sng" algn="ctr">
            <a:solidFill>
              <a:srgbClr val="EAEAEA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平衡心理的</a:t>
            </a:r>
            <a:endParaRPr lang="en-US" altLang="zh-CN" sz="20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调控要点</a:t>
            </a:r>
            <a:endParaRPr lang="en-US" sz="24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Oval 76"/>
          <p:cNvSpPr>
            <a:spLocks noChangeAspect="1" noChangeArrowheads="1"/>
          </p:cNvSpPr>
          <p:nvPr/>
        </p:nvSpPr>
        <p:spPr bwMode="gray">
          <a:xfrm>
            <a:off x="3181155" y="1599876"/>
            <a:ext cx="1199693" cy="118096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遇到批评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想开点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Oval 76"/>
          <p:cNvSpPr>
            <a:spLocks noChangeAspect="1" noChangeArrowheads="1"/>
          </p:cNvSpPr>
          <p:nvPr/>
        </p:nvSpPr>
        <p:spPr bwMode="gray">
          <a:xfrm>
            <a:off x="1607216" y="2420757"/>
            <a:ext cx="1199693" cy="118096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遇到表扬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清醒点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Oval 76"/>
          <p:cNvSpPr>
            <a:spLocks noChangeAspect="1" noChangeArrowheads="1"/>
          </p:cNvSpPr>
          <p:nvPr/>
        </p:nvSpPr>
        <p:spPr bwMode="gray">
          <a:xfrm>
            <a:off x="3181155" y="5019230"/>
            <a:ext cx="1199693" cy="118096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遇到荣誉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让着点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Oval 76"/>
          <p:cNvSpPr>
            <a:spLocks noChangeAspect="1" noChangeArrowheads="1"/>
          </p:cNvSpPr>
          <p:nvPr/>
        </p:nvSpPr>
        <p:spPr bwMode="gray">
          <a:xfrm>
            <a:off x="9073315" y="4105846"/>
            <a:ext cx="1199693" cy="118096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遇到烦恼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绕开点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Oval 76"/>
          <p:cNvSpPr>
            <a:spLocks noChangeAspect="1" noChangeArrowheads="1"/>
          </p:cNvSpPr>
          <p:nvPr/>
        </p:nvSpPr>
        <p:spPr bwMode="gray">
          <a:xfrm>
            <a:off x="7560950" y="1628565"/>
            <a:ext cx="1199693" cy="118096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遇到矛盾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冷静点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Oval 76"/>
          <p:cNvSpPr>
            <a:spLocks noChangeAspect="1" noChangeArrowheads="1"/>
          </p:cNvSpPr>
          <p:nvPr/>
        </p:nvSpPr>
        <p:spPr bwMode="gray">
          <a:xfrm>
            <a:off x="9073315" y="2449446"/>
            <a:ext cx="1199693" cy="118096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取得成绩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谦虚点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Oval 76"/>
          <p:cNvSpPr>
            <a:spLocks noChangeAspect="1" noChangeArrowheads="1"/>
          </p:cNvSpPr>
          <p:nvPr/>
        </p:nvSpPr>
        <p:spPr bwMode="gray">
          <a:xfrm>
            <a:off x="7560950" y="5047920"/>
            <a:ext cx="1199693" cy="1180968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遇到压力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放松点</a:t>
            </a:r>
            <a:endParaRPr 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98840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4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4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4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3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200" fill="hold"/>
                                        <p:tgtEl>
                                          <p:spTgt spid="3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9" dur="200" fill="hold"/>
                                        <p:tgtEl>
                                          <p:spTgt spid="3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3" dur="200" fill="hold"/>
                                        <p:tgtEl>
                                          <p:spTgt spid="3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7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7" grpId="2" animBg="1"/>
      <p:bldP spid="37" grpId="3" animBg="1"/>
      <p:bldP spid="37" grpId="4" animBg="1"/>
      <p:bldP spid="38" grpId="0" animBg="1"/>
      <p:bldP spid="38" grpId="1" animBg="1"/>
      <p:bldP spid="38" grpId="2" animBg="1"/>
      <p:bldP spid="38" grpId="3" animBg="1"/>
      <p:bldP spid="38" grpId="4" animBg="1"/>
      <p:bldP spid="39" grpId="0" animBg="1"/>
      <p:bldP spid="40" grpId="0" animBg="1"/>
      <p:bldP spid="40" grpId="1" animBg="1"/>
      <p:bldP spid="40" grpId="2" animBg="1"/>
      <p:bldP spid="40" grpId="3" animBg="1"/>
      <p:bldP spid="40" grpId="4" animBg="1"/>
      <p:bldP spid="41" grpId="0" animBg="1"/>
      <p:bldP spid="42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3094216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699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ip dir="r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5852864" y="2393673"/>
            <a:ext cx="4276109" cy="4276109"/>
          </a:xfrm>
          <a:prstGeom prst="ellipse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indent="457246">
              <a:lnSpc>
                <a:spcPct val="15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39704" y="518685"/>
            <a:ext cx="2031590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何谓健康管理</a:t>
            </a:r>
          </a:p>
        </p:txBody>
      </p:sp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-457582" y="756270"/>
            <a:ext cx="6777721" cy="6777721"/>
          </a:xfrm>
          <a:prstGeom prst="ellipse">
            <a:avLst/>
          </a:prstGeom>
          <a:solidFill>
            <a:srgbClr val="A9E329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7855" y="1427757"/>
            <a:ext cx="5434746" cy="5434746"/>
          </a:xfrm>
          <a:prstGeom prst="ellipse">
            <a:avLst/>
          </a:prstGeom>
          <a:pattFill prst="ltUpDiag">
            <a:fgClr>
              <a:srgbClr val="A9E329"/>
            </a:fgClr>
            <a:bgClr>
              <a:srgbClr val="9BD41C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142205" y="1898885"/>
            <a:ext cx="1314564" cy="1314564"/>
            <a:chOff x="4984551" y="1774636"/>
            <a:chExt cx="1314393" cy="1314393"/>
          </a:xfrm>
        </p:grpSpPr>
        <p:sp>
          <p:nvSpPr>
            <p:cNvPr id="7" name="椭圆 6"/>
            <p:cNvSpPr/>
            <p:nvPr/>
          </p:nvSpPr>
          <p:spPr>
            <a:xfrm>
              <a:off x="4984551" y="1774636"/>
              <a:ext cx="1314393" cy="1314393"/>
            </a:xfrm>
            <a:prstGeom prst="ellips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Picture 2" descr="C:\Users\Administrator\Pictures\79577AAB70EC.jpg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126536" y="1916620"/>
              <a:ext cx="1030424" cy="1030424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矩形 8"/>
          <p:cNvSpPr/>
          <p:nvPr/>
        </p:nvSpPr>
        <p:spPr>
          <a:xfrm>
            <a:off x="838731" y="2876379"/>
            <a:ext cx="3816921" cy="3001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健康管理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就是古人所谓的“养生”。所谓“养生”，就是保养生命。保就是护利御害，养就是扶正祛邪，就是要保证人的生命体在自然和社会的大环境中保持平衡和适应，也就是“天人合一”。</a:t>
            </a:r>
          </a:p>
        </p:txBody>
      </p: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6312052" y="3646560"/>
            <a:ext cx="3456834" cy="2086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养生作为人类生存的智慧，已渗入人们的日常生活之中，成为人类探索的永恒主题之一。如今，养生保健知识日益普及，大家都知道，为了健康和长寿，在生活中要注意调节情绪，积极运动，讲究饮食，保证睡眠等等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14" name="图示 13"/>
          <p:cNvGraphicFramePr/>
          <p:nvPr>
            <p:extLst>
              <p:ext uri="{D42A27DB-BD31-4B8C-83A1-F6EECF244321}">
                <p14:modId xmlns:p14="http://schemas.microsoft.com/office/powerpoint/2010/main" val="4154002606"/>
              </p:ext>
            </p:extLst>
          </p:nvPr>
        </p:nvGraphicFramePr>
        <p:xfrm>
          <a:off x="6750581" y="404270"/>
          <a:ext cx="3810496" cy="3810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7" name="同心圆 16"/>
          <p:cNvSpPr/>
          <p:nvPr/>
        </p:nvSpPr>
        <p:spPr>
          <a:xfrm>
            <a:off x="10705112" y="1988652"/>
            <a:ext cx="288038" cy="288038"/>
          </a:xfrm>
          <a:prstGeom prst="donut">
            <a:avLst>
              <a:gd name="adj" fmla="val 7460"/>
            </a:avLst>
          </a:prstGeom>
          <a:ln>
            <a:solidFill>
              <a:srgbClr val="92D050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同心圆 17"/>
          <p:cNvSpPr/>
          <p:nvPr/>
        </p:nvSpPr>
        <p:spPr>
          <a:xfrm>
            <a:off x="11073576" y="1631844"/>
            <a:ext cx="144019" cy="144019"/>
          </a:xfrm>
          <a:prstGeom prst="donut">
            <a:avLst>
              <a:gd name="adj" fmla="val 7460"/>
            </a:avLst>
          </a:prstGeom>
          <a:ln>
            <a:solidFill>
              <a:srgbClr val="92D050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0570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39704" y="518685"/>
            <a:ext cx="2955040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为什么需要健康管理</a:t>
            </a:r>
          </a:p>
        </p:txBody>
      </p:sp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026" name="Picture 2" descr="C:\Documents and Settings\tdz\桌面\different-people-173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418052"/>
            <a:ext cx="7752400" cy="4440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弦形 11"/>
          <p:cNvSpPr/>
          <p:nvPr/>
        </p:nvSpPr>
        <p:spPr>
          <a:xfrm>
            <a:off x="8124363" y="2115189"/>
            <a:ext cx="4320563" cy="4320563"/>
          </a:xfrm>
          <a:prstGeom prst="chord">
            <a:avLst>
              <a:gd name="adj1" fmla="val 1653967"/>
              <a:gd name="adj2" fmla="val 1996252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弦形 18"/>
          <p:cNvSpPr/>
          <p:nvPr/>
        </p:nvSpPr>
        <p:spPr>
          <a:xfrm>
            <a:off x="7890332" y="1881158"/>
            <a:ext cx="4788624" cy="4788624"/>
          </a:xfrm>
          <a:prstGeom prst="chord">
            <a:avLst>
              <a:gd name="adj1" fmla="val 1736628"/>
              <a:gd name="adj2" fmla="val 19805967"/>
            </a:avLst>
          </a:prstGeom>
          <a:noFill/>
          <a:ln w="9525">
            <a:solidFill>
              <a:srgbClr val="92D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531985" y="3017783"/>
            <a:ext cx="3529072" cy="2515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健康是当今社会最重要的热门话题，也是从古至今人们持续不断的追求。健康是福、身体是最大的本钱，人生最宝贵的财富是健康！健康是生活的根本，幸福的真谛，人生成功的基石。如果没有强健的体魄，智慧不能表现，文化无从施展，力量不能战斗，知识无法利用。</a:t>
            </a:r>
          </a:p>
        </p:txBody>
      </p:sp>
    </p:spTree>
    <p:extLst>
      <p:ext uri="{BB962C8B-B14F-4D97-AF65-F5344CB8AC3E}">
        <p14:creationId xmlns:p14="http://schemas.microsoft.com/office/powerpoint/2010/main" val="2348704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39704" y="518685"/>
            <a:ext cx="2955040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为什么需要健康管理</a:t>
            </a:r>
          </a:p>
        </p:txBody>
      </p:sp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557" y="1558572"/>
            <a:ext cx="10610376" cy="64795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1504" dirty="0">
                <a:solidFill>
                  <a:srgbClr val="92D050"/>
                </a:solidFill>
                <a:latin typeface="Stencil" pitchFamily="82" charset="0"/>
              </a:rPr>
              <a:t>1</a:t>
            </a:r>
            <a:r>
              <a:rPr lang="en-US" altLang="zh-CN" sz="20002" dirty="0">
                <a:solidFill>
                  <a:srgbClr val="FF0000"/>
                </a:solidFill>
                <a:latin typeface="Stencil" pitchFamily="82" charset="0"/>
              </a:rPr>
              <a:t>00000</a:t>
            </a:r>
            <a:endParaRPr lang="zh-CN" altLang="en-US" sz="20002" dirty="0">
              <a:solidFill>
                <a:srgbClr val="FF0000"/>
              </a:solidFill>
              <a:latin typeface="Stencil" pitchFamily="82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10749" y="2204705"/>
            <a:ext cx="1296313" cy="432104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健康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3323471" y="4069115"/>
            <a:ext cx="1260164" cy="432104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学识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4799687" y="4077157"/>
            <a:ext cx="1260164" cy="432104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才华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6240035" y="4077157"/>
            <a:ext cx="1260164" cy="432104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金钱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7716531" y="4077157"/>
            <a:ext cx="1260164" cy="432104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地位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9192747" y="4077157"/>
            <a:ext cx="1260164" cy="432104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美女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男</a:t>
            </a:r>
          </a:p>
        </p:txBody>
      </p:sp>
      <p:sp>
        <p:nvSpPr>
          <p:cNvPr id="16" name="Text Box 44"/>
          <p:cNvSpPr txBox="1">
            <a:spLocks noChangeArrowheads="1"/>
          </p:cNvSpPr>
          <p:nvPr/>
        </p:nvSpPr>
        <p:spPr bwMode="auto">
          <a:xfrm>
            <a:off x="6240035" y="1412514"/>
            <a:ext cx="5761390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金钱的多寡、地位的高低，某种程度上皆是身外之物，健康才是实实在在的“财富”。这个财富是没人能从你身上抢走，也没有什么能替代你的健康。有人曾经将健康比作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，其他的学识、才华、金钱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等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均为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，没有了“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”，后面的“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”都毫无意义。这就是人生的基本道理：</a:t>
            </a:r>
            <a:r>
              <a:rPr lang="zh-CN" altLang="zh-CN" b="1" dirty="0">
                <a:solidFill>
                  <a:srgbClr val="FF0000"/>
                </a:solidFill>
              </a:rPr>
              <a:t>失去健康，一切为零。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0115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5137378" y="5912036"/>
            <a:ext cx="922992" cy="922992"/>
          </a:xfrm>
          <a:prstGeom prst="ellipse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indent="457246">
              <a:lnSpc>
                <a:spcPct val="150000"/>
              </a:lnSpc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39704" y="518685"/>
            <a:ext cx="2955040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为什么需要健康管理</a:t>
            </a:r>
          </a:p>
        </p:txBody>
      </p:sp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309893" y="1412513"/>
            <a:ext cx="3852502" cy="3852502"/>
            <a:chOff x="8003846" y="2060848"/>
            <a:chExt cx="3852000" cy="3852000"/>
          </a:xfrm>
        </p:grpSpPr>
        <p:sp>
          <p:nvSpPr>
            <p:cNvPr id="20" name="椭圆 19"/>
            <p:cNvSpPr/>
            <p:nvPr/>
          </p:nvSpPr>
          <p:spPr>
            <a:xfrm>
              <a:off x="8003846" y="2060848"/>
              <a:ext cx="3852000" cy="385200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92D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 Box 44"/>
            <p:cNvSpPr txBox="1">
              <a:spLocks noChangeArrowheads="1"/>
            </p:cNvSpPr>
            <p:nvPr/>
          </p:nvSpPr>
          <p:spPr bwMode="auto">
            <a:xfrm>
              <a:off x="8310521" y="2636912"/>
              <a:ext cx="3259052" cy="2592288"/>
            </a:xfrm>
            <a:prstGeom prst="rect">
              <a:avLst/>
            </a:prstGeom>
            <a:noFill/>
            <a:ln w="57150">
              <a:noFill/>
            </a:ln>
            <a:extLst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indent="457200">
                <a:lnSpc>
                  <a:spcPct val="150000"/>
                </a:lnSpc>
                <a:defRPr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indent="0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不管你是谁，不管你是生活的幸运儿还是人世间的倒霉蛋，对绝大多数人来说，有一件事是人人平等的：每个人都拥有或拥有过健康的身体财富。但是随着岁月的逝去，健康财富也会流失。</a:t>
              </a: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5769784" y="3742387"/>
            <a:ext cx="3096747" cy="3096747"/>
          </a:xfrm>
          <a:prstGeom prst="ellipse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indent="457246">
              <a:lnSpc>
                <a:spcPct val="150000"/>
              </a:lnSpc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 Box 44"/>
          <p:cNvSpPr txBox="1">
            <a:spLocks noChangeArrowheads="1"/>
          </p:cNvSpPr>
          <p:nvPr/>
        </p:nvSpPr>
        <p:spPr bwMode="auto">
          <a:xfrm>
            <a:off x="6094241" y="4462561"/>
            <a:ext cx="2520608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dirty="0"/>
              <a:t>人会老，老而终将死。这是自然规律。不论你怎么做，没有人能停止衰老的过程，“万寿无疆”叫得再多也没有用。</a:t>
            </a:r>
            <a:endParaRPr lang="en-US" b="1" dirty="0">
              <a:solidFill>
                <a:schemeClr val="accent6"/>
              </a:solidFill>
            </a:endParaRPr>
          </a:p>
        </p:txBody>
      </p:sp>
      <p:pic>
        <p:nvPicPr>
          <p:cNvPr id="2054" name="Picture 6" descr="C:\Documents and Settings\tdz\桌面\6593846BA3579CD2248EAA11AF30BCB2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61" y="2808027"/>
            <a:ext cx="6066580" cy="4050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394210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14419" y="2277194"/>
            <a:ext cx="7165964" cy="4248553"/>
          </a:xfrm>
          <a:prstGeom prst="rect">
            <a:avLst/>
          </a:prstGeom>
          <a:ln>
            <a:solidFill>
              <a:srgbClr val="92D050"/>
            </a:solidFill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339704" y="518685"/>
            <a:ext cx="2955040" cy="461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为什么需要健康管理</a:t>
            </a:r>
          </a:p>
        </p:txBody>
      </p:sp>
      <p:sp>
        <p:nvSpPr>
          <p:cNvPr id="3" name="椭圆 2"/>
          <p:cNvSpPr/>
          <p:nvPr/>
        </p:nvSpPr>
        <p:spPr>
          <a:xfrm>
            <a:off x="3863437" y="207338"/>
            <a:ext cx="332255" cy="33225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" name="Text Box 44"/>
          <p:cNvSpPr txBox="1">
            <a:spLocks noChangeArrowheads="1"/>
          </p:cNvSpPr>
          <p:nvPr/>
        </p:nvSpPr>
        <p:spPr bwMode="auto">
          <a:xfrm>
            <a:off x="694697" y="2511009"/>
            <a:ext cx="4631181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但是，健康也往往被人们所忽视。有句话说，“没有失去过，所以不懂得珍惜。”健康就是这样，当你拥有它时，最容易忽视它，感觉不到它的存在；当你失去它时，立即感到它是最重要的，不可缺少。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ext Box 44"/>
          <p:cNvSpPr txBox="1">
            <a:spLocks noChangeArrowheads="1"/>
          </p:cNvSpPr>
          <p:nvPr/>
        </p:nvSpPr>
        <p:spPr bwMode="auto">
          <a:xfrm>
            <a:off x="694697" y="4627158"/>
            <a:ext cx="4631181" cy="1754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因此，</a:t>
            </a:r>
            <a:r>
              <a:rPr lang="zh-CN" altLang="zh-CN" b="1" dirty="0">
                <a:solidFill>
                  <a:srgbClr val="92D050"/>
                </a:solidFill>
              </a:rPr>
              <a:t>人生需要规划，健康更需要管理。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古代的秦始皇为了长命百岁，还要派徐福到东海寻找长生不老的仙丹呢。现代科学发现，衰老的过程是可以减缓的。保持高品质的身体财富实际上就是不断地减慢衰老的过程。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5591878" y="1556548"/>
            <a:ext cx="4969199" cy="4969199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7" name="Picture 5" descr="E:\仝德志文件，勿删！\03-参考文档\！PPT图片及版面资源\06-PPT精选插图\04-图标\2156145791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9657"/>
          <a:stretch/>
        </p:blipFill>
        <p:spPr bwMode="auto">
          <a:xfrm>
            <a:off x="9952995" y="4067378"/>
            <a:ext cx="2203207" cy="243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20425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1691</TotalTime>
  <Words>6567</Words>
  <Application>Microsoft Office PowerPoint</Application>
  <PresentationFormat>宽屏</PresentationFormat>
  <Paragraphs>268</Paragraphs>
  <Slides>44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63" baseType="lpstr">
      <vt:lpstr>Arial Unicode MS</vt:lpstr>
      <vt:lpstr>华文宋体</vt:lpstr>
      <vt:lpstr>经典繁仿黑</vt:lpstr>
      <vt:lpstr>楷体</vt:lpstr>
      <vt:lpstr>宋体</vt:lpstr>
      <vt:lpstr>微软雅黑</vt:lpstr>
      <vt:lpstr>专业字体设计服务/WWW.ZTSGC.COM/</vt:lpstr>
      <vt:lpstr>Arial</vt:lpstr>
      <vt:lpstr>Broadway</vt:lpstr>
      <vt:lpstr>Calibri</vt:lpstr>
      <vt:lpstr>Franklin Gothic Medium</vt:lpstr>
      <vt:lpstr>Impact</vt:lpstr>
      <vt:lpstr>Iskoola Pota</vt:lpstr>
      <vt:lpstr>Lao UI</vt:lpstr>
      <vt:lpstr>Stencil</vt:lpstr>
      <vt:lpstr>Tahoma</vt:lpstr>
      <vt:lpstr>Wingdings</vt:lpstr>
      <vt:lpstr>Office 主题</vt:lpstr>
      <vt:lpstr>工作表</vt:lpstr>
      <vt:lpstr>PowerPoint 演示文稿</vt:lpstr>
      <vt:lpstr>目录页</vt:lpstr>
      <vt:lpstr>过渡页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过渡页</vt:lpstr>
      <vt:lpstr>PowerPoint 演示文稿</vt:lpstr>
      <vt:lpstr>PowerPoint 演示文稿</vt:lpstr>
      <vt:lpstr>PowerPoint 演示文稿</vt:lpstr>
      <vt:lpstr>过渡页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298</cp:revision>
  <dcterms:modified xsi:type="dcterms:W3CDTF">2018-05-28T06:52:23Z</dcterms:modified>
</cp:coreProperties>
</file>