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7" r:id="rId2"/>
    <p:sldId id="262" r:id="rId3"/>
    <p:sldId id="267" r:id="rId4"/>
    <p:sldId id="268" r:id="rId5"/>
    <p:sldId id="270" r:id="rId6"/>
    <p:sldId id="269" r:id="rId7"/>
    <p:sldId id="272" r:id="rId8"/>
    <p:sldId id="271" r:id="rId9"/>
    <p:sldId id="273" r:id="rId10"/>
    <p:sldId id="274" r:id="rId11"/>
    <p:sldId id="275" r:id="rId12"/>
    <p:sldId id="276" r:id="rId13"/>
  </p:sldIdLst>
  <p:sldSz cx="12192000" cy="6858000"/>
  <p:notesSz cx="6858000" cy="9144000"/>
  <p:embeddedFontLst>
    <p:embeddedFont>
      <p:font typeface="微软雅黑" panose="020B0503020204020204" pitchFamily="34" charset="-122"/>
      <p:regular r:id="rId15"/>
      <p:bold r:id="rId16"/>
    </p:embeddedFont>
    <p:embeddedFont>
      <p:font typeface="华康海报体W12(P)" panose="040B0C00000000000000" pitchFamily="82" charset="-122"/>
      <p:regular r:id="rId17"/>
    </p:embeddedFont>
    <p:embeddedFont>
      <p:font typeface="Calibri" panose="020F0502020204030204" pitchFamily="34" charset="0"/>
      <p:regular r:id="rId18"/>
      <p:bold r:id="rId19"/>
      <p:italic r:id="rId20"/>
      <p:boldItalic r:id="rId2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9676"/>
    <a:srgbClr val="F4CF2D"/>
    <a:srgbClr val="FAF699"/>
    <a:srgbClr val="D3CF34"/>
    <a:srgbClr val="DFD728"/>
    <a:srgbClr val="C2AF55"/>
    <a:srgbClr val="FEE03F"/>
    <a:srgbClr val="FED639"/>
    <a:srgbClr val="F6A320"/>
    <a:srgbClr val="E968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35" autoAdjust="0"/>
    <p:restoredTop sz="94660"/>
  </p:normalViewPr>
  <p:slideViewPr>
    <p:cSldViewPr showGuides="1">
      <p:cViewPr varScale="1">
        <p:scale>
          <a:sx n="113" d="100"/>
          <a:sy n="113" d="100"/>
        </p:scale>
        <p:origin x="288" y="102"/>
      </p:cViewPr>
      <p:guideLst>
        <p:guide orient="horz" pos="216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6B9ED5-0245-41E1-B66E-83B34D51F96E}" type="datetimeFigureOut">
              <a:rPr lang="zh-CN" altLang="en-US" smtClean="0"/>
              <a:t>2018/5/28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45353-7A09-48DB-8C1B-768E3B631B79}" type="slidenum">
              <a:rPr lang="zh-CN" altLang="en-US" smtClean="0"/>
              <a:t>‹#›</a:t>
            </a:fld>
            <a:endParaRPr lang="zh-CN" altLang="en-US"/>
          </a:p>
        </p:txBody>
      </p:sp>
    </p:spTree>
    <p:extLst>
      <p:ext uri="{BB962C8B-B14F-4D97-AF65-F5344CB8AC3E}">
        <p14:creationId xmlns:p14="http://schemas.microsoft.com/office/powerpoint/2010/main" val="711147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45353-7A09-48DB-8C1B-768E3B631B79}" type="slidenum">
              <a:rPr lang="zh-CN" altLang="en-US" smtClean="0"/>
              <a:t>2</a:t>
            </a:fld>
            <a:endParaRPr lang="zh-CN" altLang="en-US"/>
          </a:p>
        </p:txBody>
      </p:sp>
    </p:spTree>
    <p:extLst>
      <p:ext uri="{BB962C8B-B14F-4D97-AF65-F5344CB8AC3E}">
        <p14:creationId xmlns:p14="http://schemas.microsoft.com/office/powerpoint/2010/main" val="3027689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13676598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2363824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77255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1942297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1888803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1265867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2467763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91923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3099938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939462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603E64-1198-4350-AE4E-0E6A375354BD}"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1305892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603E64-1198-4350-AE4E-0E6A375354BD}" type="datetimeFigureOut">
              <a:rPr lang="zh-CN" altLang="en-US" smtClean="0"/>
              <a:t>2018/5/28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A8D4C-1946-442B-BA1B-548F02DF8252}" type="slidenum">
              <a:rPr lang="zh-CN" altLang="en-US" smtClean="0"/>
              <a:t>‹#›</a:t>
            </a:fld>
            <a:endParaRPr lang="zh-CN" altLang="en-US"/>
          </a:p>
        </p:txBody>
      </p:sp>
    </p:spTree>
    <p:extLst>
      <p:ext uri="{BB962C8B-B14F-4D97-AF65-F5344CB8AC3E}">
        <p14:creationId xmlns:p14="http://schemas.microsoft.com/office/powerpoint/2010/main" val="2612187107"/>
      </p:ext>
    </p:extLst>
  </p:cSld>
  <p:clrMap bg1="lt1" tx1="dk1" bg2="lt2" tx2="dk2" accent1="accent1" accent2="accent2" accent3="accent3" accent4="accent4" accent5="accent5" accent6="accent6" hlink="hlink" folHlink="folHlink"/>
  <p:sldLayoutIdLst>
    <p:sldLayoutId id="2147483655" r:id="rId1"/>
    <p:sldLayoutId id="2147483649" r:id="rId2"/>
    <p:sldLayoutId id="2147483650"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emf"/><Relationship Id="rId3" Type="http://schemas.openxmlformats.org/officeDocument/2006/relationships/slideLayout" Target="../slideLayouts/slideLayout1.xml"/><Relationship Id="rId7" Type="http://schemas.openxmlformats.org/officeDocument/2006/relationships/image" Target="../media/image4.emf"/><Relationship Id="rId12"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emf"/><Relationship Id="rId11" Type="http://schemas.openxmlformats.org/officeDocument/2006/relationships/image" Target="../media/image8.png"/><Relationship Id="rId5" Type="http://schemas.openxmlformats.org/officeDocument/2006/relationships/image" Target="../media/image2.emf"/><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1.emf"/><Relationship Id="rId9" Type="http://schemas.openxmlformats.org/officeDocument/2006/relationships/image" Target="../media/image6.png"/><Relationship Id="rId14" Type="http://schemas.openxmlformats.org/officeDocument/2006/relationships/image" Target="../media/image11.emf"/></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4.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jp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2.jpg"/><Relationship Id="rId1" Type="http://schemas.openxmlformats.org/officeDocument/2006/relationships/slideLayout" Target="../slideLayouts/slideLayout1.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6BA2E3"/>
            </a:gs>
            <a:gs pos="21000">
              <a:srgbClr val="61D6FF"/>
            </a:gs>
            <a:gs pos="0">
              <a:srgbClr val="D5F4FF"/>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9" name="椭圆 8"/>
          <p:cNvSpPr/>
          <p:nvPr/>
        </p:nvSpPr>
        <p:spPr>
          <a:xfrm>
            <a:off x="319121" y="249667"/>
            <a:ext cx="2164999" cy="2164999"/>
          </a:xfrm>
          <a:prstGeom prst="ellipse">
            <a:avLst/>
          </a:prstGeom>
          <a:solidFill>
            <a:srgbClr val="FC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a:stretch>
            <a:fillRect/>
          </a:stretch>
        </p:blipFill>
        <p:spPr>
          <a:xfrm>
            <a:off x="1104415" y="1333831"/>
            <a:ext cx="3485403" cy="1240567"/>
          </a:xfrm>
          <a:prstGeom prst="rect">
            <a:avLst/>
          </a:prstGeom>
        </p:spPr>
      </p:pic>
      <p:pic>
        <p:nvPicPr>
          <p:cNvPr id="13" name="图片 12"/>
          <p:cNvPicPr>
            <a:picLocks noChangeAspect="1"/>
          </p:cNvPicPr>
          <p:nvPr/>
        </p:nvPicPr>
        <p:blipFill>
          <a:blip r:embed="rId5"/>
          <a:stretch>
            <a:fillRect/>
          </a:stretch>
        </p:blipFill>
        <p:spPr>
          <a:xfrm>
            <a:off x="6115224" y="690821"/>
            <a:ext cx="1271250" cy="618750"/>
          </a:xfrm>
          <a:prstGeom prst="rect">
            <a:avLst/>
          </a:prstGeom>
        </p:spPr>
      </p:pic>
      <p:pic>
        <p:nvPicPr>
          <p:cNvPr id="14" name="图片 13"/>
          <p:cNvPicPr>
            <a:picLocks noChangeAspect="1"/>
          </p:cNvPicPr>
          <p:nvPr/>
        </p:nvPicPr>
        <p:blipFill>
          <a:blip r:embed="rId6"/>
          <a:stretch>
            <a:fillRect/>
          </a:stretch>
        </p:blipFill>
        <p:spPr>
          <a:xfrm>
            <a:off x="10267051" y="1922473"/>
            <a:ext cx="1102500" cy="596250"/>
          </a:xfrm>
          <a:prstGeom prst="rect">
            <a:avLst/>
          </a:prstGeom>
        </p:spPr>
      </p:pic>
      <p:pic>
        <p:nvPicPr>
          <p:cNvPr id="15" name="图片 14"/>
          <p:cNvPicPr>
            <a:picLocks noChangeAspect="1"/>
          </p:cNvPicPr>
          <p:nvPr/>
        </p:nvPicPr>
        <p:blipFill>
          <a:blip r:embed="rId7"/>
          <a:stretch>
            <a:fillRect/>
          </a:stretch>
        </p:blipFill>
        <p:spPr>
          <a:xfrm>
            <a:off x="6916424" y="780150"/>
            <a:ext cx="1676250" cy="551250"/>
          </a:xfrm>
          <a:prstGeom prst="rect">
            <a:avLst/>
          </a:prstGeom>
        </p:spPr>
      </p:pic>
      <p:pic>
        <p:nvPicPr>
          <p:cNvPr id="1176" name="图片 117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5810" y="5753865"/>
            <a:ext cx="13238818" cy="2143861"/>
          </a:xfrm>
          <a:prstGeom prst="rect">
            <a:avLst/>
          </a:prstGeom>
        </p:spPr>
      </p:pic>
      <p:pic>
        <p:nvPicPr>
          <p:cNvPr id="1186" name="图片 118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94721" y="1271700"/>
            <a:ext cx="9002362" cy="5063828"/>
          </a:xfrm>
          <a:prstGeom prst="rect">
            <a:avLst/>
          </a:prstGeom>
        </p:spPr>
      </p:pic>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87839" y="1876469"/>
            <a:ext cx="7185026" cy="3785781"/>
          </a:xfrm>
          <a:prstGeom prst="rect">
            <a:avLst/>
          </a:prstGeom>
        </p:spPr>
      </p:pic>
      <p:pic>
        <p:nvPicPr>
          <p:cNvPr id="1185" name="图片 118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978956" y="2679205"/>
            <a:ext cx="6234087" cy="2436310"/>
          </a:xfrm>
          <a:prstGeom prst="rect">
            <a:avLst/>
          </a:prstGeom>
        </p:spPr>
      </p:pic>
      <p:pic>
        <p:nvPicPr>
          <p:cNvPr id="389" name="图片 38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485616" y="325033"/>
            <a:ext cx="1369176" cy="841860"/>
          </a:xfrm>
          <a:prstGeom prst="rect">
            <a:avLst/>
          </a:prstGeom>
        </p:spPr>
      </p:pic>
      <p:pic>
        <p:nvPicPr>
          <p:cNvPr id="391" name="图片 390"/>
          <p:cNvPicPr>
            <a:picLocks noChangeAspect="1"/>
          </p:cNvPicPr>
          <p:nvPr/>
        </p:nvPicPr>
        <p:blipFill>
          <a:blip r:embed="rId13"/>
          <a:stretch>
            <a:fillRect/>
          </a:stretch>
        </p:blipFill>
        <p:spPr>
          <a:xfrm flipH="1">
            <a:off x="10948685" y="4556342"/>
            <a:ext cx="1472713" cy="1877052"/>
          </a:xfrm>
          <a:prstGeom prst="rect">
            <a:avLst/>
          </a:prstGeom>
        </p:spPr>
      </p:pic>
      <p:pic>
        <p:nvPicPr>
          <p:cNvPr id="2" name="图片 1"/>
          <p:cNvPicPr>
            <a:picLocks noChangeAspect="1"/>
          </p:cNvPicPr>
          <p:nvPr/>
        </p:nvPicPr>
        <p:blipFill>
          <a:blip r:embed="rId14"/>
          <a:stretch>
            <a:fillRect/>
          </a:stretch>
        </p:blipFill>
        <p:spPr>
          <a:xfrm flipH="1">
            <a:off x="-716163" y="2540801"/>
            <a:ext cx="2644522" cy="4247046"/>
          </a:xfrm>
          <a:prstGeom prst="rect">
            <a:avLst/>
          </a:prstGeom>
        </p:spPr>
      </p:pic>
      <p:pic>
        <p:nvPicPr>
          <p:cNvPr id="4" name="Alexandre Desplat - Moving I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6261179" y="-1128043"/>
            <a:ext cx="487363" cy="487363"/>
          </a:xfrm>
          <a:prstGeom prst="rect">
            <a:avLst/>
          </a:prstGeom>
        </p:spPr>
      </p:pic>
    </p:spTree>
    <p:extLst>
      <p:ext uri="{BB962C8B-B14F-4D97-AF65-F5344CB8AC3E}">
        <p14:creationId xmlns:p14="http://schemas.microsoft.com/office/powerpoint/2010/main" val="12674597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6"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290">
                                          <p:stCondLst>
                                            <p:cond delay="0"/>
                                          </p:stCondLst>
                                        </p:cTn>
                                        <p:tgtEl>
                                          <p:spTgt spid="9"/>
                                        </p:tgtEl>
                                      </p:cBhvr>
                                    </p:animEffect>
                                    <p:anim calcmode="lin" valueType="num">
                                      <p:cBhvr>
                                        <p:cTn id="11"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2"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3"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4"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5"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6" dur="13">
                                          <p:stCondLst>
                                            <p:cond delay="325"/>
                                          </p:stCondLst>
                                        </p:cTn>
                                        <p:tgtEl>
                                          <p:spTgt spid="9"/>
                                        </p:tgtEl>
                                      </p:cBhvr>
                                      <p:to x="100000" y="60000"/>
                                    </p:animScale>
                                    <p:animScale>
                                      <p:cBhvr>
                                        <p:cTn id="17" dur="83" decel="50000">
                                          <p:stCondLst>
                                            <p:cond delay="338"/>
                                          </p:stCondLst>
                                        </p:cTn>
                                        <p:tgtEl>
                                          <p:spTgt spid="9"/>
                                        </p:tgtEl>
                                      </p:cBhvr>
                                      <p:to x="100000" y="100000"/>
                                    </p:animScale>
                                    <p:animScale>
                                      <p:cBhvr>
                                        <p:cTn id="18" dur="13">
                                          <p:stCondLst>
                                            <p:cond delay="656"/>
                                          </p:stCondLst>
                                        </p:cTn>
                                        <p:tgtEl>
                                          <p:spTgt spid="9"/>
                                        </p:tgtEl>
                                      </p:cBhvr>
                                      <p:to x="100000" y="80000"/>
                                    </p:animScale>
                                    <p:animScale>
                                      <p:cBhvr>
                                        <p:cTn id="19" dur="83" decel="50000">
                                          <p:stCondLst>
                                            <p:cond delay="669"/>
                                          </p:stCondLst>
                                        </p:cTn>
                                        <p:tgtEl>
                                          <p:spTgt spid="9"/>
                                        </p:tgtEl>
                                      </p:cBhvr>
                                      <p:to x="100000" y="100000"/>
                                    </p:animScale>
                                    <p:animScale>
                                      <p:cBhvr>
                                        <p:cTn id="20" dur="13">
                                          <p:stCondLst>
                                            <p:cond delay="821"/>
                                          </p:stCondLst>
                                        </p:cTn>
                                        <p:tgtEl>
                                          <p:spTgt spid="9"/>
                                        </p:tgtEl>
                                      </p:cBhvr>
                                      <p:to x="100000" y="90000"/>
                                    </p:animScale>
                                    <p:animScale>
                                      <p:cBhvr>
                                        <p:cTn id="21" dur="83" decel="50000">
                                          <p:stCondLst>
                                            <p:cond delay="834"/>
                                          </p:stCondLst>
                                        </p:cTn>
                                        <p:tgtEl>
                                          <p:spTgt spid="9"/>
                                        </p:tgtEl>
                                      </p:cBhvr>
                                      <p:to x="100000" y="100000"/>
                                    </p:animScale>
                                    <p:animScale>
                                      <p:cBhvr>
                                        <p:cTn id="22" dur="13">
                                          <p:stCondLst>
                                            <p:cond delay="904"/>
                                          </p:stCondLst>
                                        </p:cTn>
                                        <p:tgtEl>
                                          <p:spTgt spid="9"/>
                                        </p:tgtEl>
                                      </p:cBhvr>
                                      <p:to x="100000" y="95000"/>
                                    </p:animScale>
                                    <p:animScale>
                                      <p:cBhvr>
                                        <p:cTn id="23" dur="83" decel="50000">
                                          <p:stCondLst>
                                            <p:cond delay="917"/>
                                          </p:stCondLst>
                                        </p:cTn>
                                        <p:tgtEl>
                                          <p:spTgt spid="9"/>
                                        </p:tgtEl>
                                      </p:cBhvr>
                                      <p:to x="100000" y="100000"/>
                                    </p:animScale>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1176"/>
                                        </p:tgtEl>
                                        <p:attrNameLst>
                                          <p:attrName>style.visibility</p:attrName>
                                        </p:attrNameLst>
                                      </p:cBhvr>
                                      <p:to>
                                        <p:strVal val="visible"/>
                                      </p:to>
                                    </p:set>
                                    <p:animEffect transition="in" filter="fade">
                                      <p:cBhvr>
                                        <p:cTn id="27" dur="200"/>
                                        <p:tgtEl>
                                          <p:spTgt spid="1176"/>
                                        </p:tgtEl>
                                      </p:cBhvr>
                                    </p:animEffect>
                                    <p:anim calcmode="lin" valueType="num">
                                      <p:cBhvr>
                                        <p:cTn id="28" dur="200" fill="hold"/>
                                        <p:tgtEl>
                                          <p:spTgt spid="1176"/>
                                        </p:tgtEl>
                                        <p:attrNameLst>
                                          <p:attrName>ppt_x</p:attrName>
                                        </p:attrNameLst>
                                      </p:cBhvr>
                                      <p:tavLst>
                                        <p:tav tm="0">
                                          <p:val>
                                            <p:strVal val="#ppt_x"/>
                                          </p:val>
                                        </p:tav>
                                        <p:tav tm="100000">
                                          <p:val>
                                            <p:strVal val="#ppt_x"/>
                                          </p:val>
                                        </p:tav>
                                      </p:tavLst>
                                    </p:anim>
                                    <p:anim calcmode="lin" valueType="num">
                                      <p:cBhvr>
                                        <p:cTn id="29" dur="200" fill="hold"/>
                                        <p:tgtEl>
                                          <p:spTgt spid="1176"/>
                                        </p:tgtEl>
                                        <p:attrNameLst>
                                          <p:attrName>ppt_y</p:attrName>
                                        </p:attrNameLst>
                                      </p:cBhvr>
                                      <p:tavLst>
                                        <p:tav tm="0">
                                          <p:val>
                                            <p:strVal val="#ppt_y+.1"/>
                                          </p:val>
                                        </p:tav>
                                        <p:tav tm="100000">
                                          <p:val>
                                            <p:strVal val="#ppt_y"/>
                                          </p:val>
                                        </p:tav>
                                      </p:tavLst>
                                    </p:anim>
                                  </p:childTnLst>
                                </p:cTn>
                              </p:par>
                            </p:childTnLst>
                          </p:cTn>
                        </p:par>
                        <p:par>
                          <p:cTn id="30" fill="hold">
                            <p:stCondLst>
                              <p:cond delay="1200"/>
                            </p:stCondLst>
                            <p:childTnLst>
                              <p:par>
                                <p:cTn id="31" presetID="42"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200"/>
                                        <p:tgtEl>
                                          <p:spTgt spid="2"/>
                                        </p:tgtEl>
                                      </p:cBhvr>
                                    </p:animEffect>
                                    <p:anim calcmode="lin" valueType="num">
                                      <p:cBhvr>
                                        <p:cTn id="34" dur="200" fill="hold"/>
                                        <p:tgtEl>
                                          <p:spTgt spid="2"/>
                                        </p:tgtEl>
                                        <p:attrNameLst>
                                          <p:attrName>ppt_x</p:attrName>
                                        </p:attrNameLst>
                                      </p:cBhvr>
                                      <p:tavLst>
                                        <p:tav tm="0">
                                          <p:val>
                                            <p:strVal val="#ppt_x"/>
                                          </p:val>
                                        </p:tav>
                                        <p:tav tm="100000">
                                          <p:val>
                                            <p:strVal val="#ppt_x"/>
                                          </p:val>
                                        </p:tav>
                                      </p:tavLst>
                                    </p:anim>
                                    <p:anim calcmode="lin" valueType="num">
                                      <p:cBhvr>
                                        <p:cTn id="35" dur="200" fill="hold"/>
                                        <p:tgtEl>
                                          <p:spTgt spid="2"/>
                                        </p:tgtEl>
                                        <p:attrNameLst>
                                          <p:attrName>ppt_y</p:attrName>
                                        </p:attrNameLst>
                                      </p:cBhvr>
                                      <p:tavLst>
                                        <p:tav tm="0">
                                          <p:val>
                                            <p:strVal val="#ppt_y+.1"/>
                                          </p:val>
                                        </p:tav>
                                        <p:tav tm="100000">
                                          <p:val>
                                            <p:strVal val="#ppt_y"/>
                                          </p:val>
                                        </p:tav>
                                      </p:tavLst>
                                    </p:anim>
                                  </p:childTnLst>
                                </p:cTn>
                              </p:par>
                            </p:childTnLst>
                          </p:cTn>
                        </p:par>
                        <p:par>
                          <p:cTn id="36" fill="hold">
                            <p:stCondLst>
                              <p:cond delay="1400"/>
                            </p:stCondLst>
                            <p:childTnLst>
                              <p:par>
                                <p:cTn id="37" presetID="42" presetClass="entr" presetSubtype="0" fill="hold" nodeType="afterEffect">
                                  <p:stCondLst>
                                    <p:cond delay="0"/>
                                  </p:stCondLst>
                                  <p:childTnLst>
                                    <p:set>
                                      <p:cBhvr>
                                        <p:cTn id="38" dur="1" fill="hold">
                                          <p:stCondLst>
                                            <p:cond delay="0"/>
                                          </p:stCondLst>
                                        </p:cTn>
                                        <p:tgtEl>
                                          <p:spTgt spid="391"/>
                                        </p:tgtEl>
                                        <p:attrNameLst>
                                          <p:attrName>style.visibility</p:attrName>
                                        </p:attrNameLst>
                                      </p:cBhvr>
                                      <p:to>
                                        <p:strVal val="visible"/>
                                      </p:to>
                                    </p:set>
                                    <p:animEffect transition="in" filter="fade">
                                      <p:cBhvr>
                                        <p:cTn id="39" dur="200"/>
                                        <p:tgtEl>
                                          <p:spTgt spid="391"/>
                                        </p:tgtEl>
                                      </p:cBhvr>
                                    </p:animEffect>
                                    <p:anim calcmode="lin" valueType="num">
                                      <p:cBhvr>
                                        <p:cTn id="40" dur="200" fill="hold"/>
                                        <p:tgtEl>
                                          <p:spTgt spid="391"/>
                                        </p:tgtEl>
                                        <p:attrNameLst>
                                          <p:attrName>ppt_x</p:attrName>
                                        </p:attrNameLst>
                                      </p:cBhvr>
                                      <p:tavLst>
                                        <p:tav tm="0">
                                          <p:val>
                                            <p:strVal val="#ppt_x"/>
                                          </p:val>
                                        </p:tav>
                                        <p:tav tm="100000">
                                          <p:val>
                                            <p:strVal val="#ppt_x"/>
                                          </p:val>
                                        </p:tav>
                                      </p:tavLst>
                                    </p:anim>
                                    <p:anim calcmode="lin" valueType="num">
                                      <p:cBhvr>
                                        <p:cTn id="41" dur="200" fill="hold"/>
                                        <p:tgtEl>
                                          <p:spTgt spid="391"/>
                                        </p:tgtEl>
                                        <p:attrNameLst>
                                          <p:attrName>ppt_y</p:attrName>
                                        </p:attrNameLst>
                                      </p:cBhvr>
                                      <p:tavLst>
                                        <p:tav tm="0">
                                          <p:val>
                                            <p:strVal val="#ppt_y+.1"/>
                                          </p:val>
                                        </p:tav>
                                        <p:tav tm="100000">
                                          <p:val>
                                            <p:strVal val="#ppt_y"/>
                                          </p:val>
                                        </p:tav>
                                      </p:tavLst>
                                    </p:anim>
                                  </p:childTnLst>
                                </p:cTn>
                              </p:par>
                            </p:childTnLst>
                          </p:cTn>
                        </p:par>
                        <p:par>
                          <p:cTn id="42" fill="hold">
                            <p:stCondLst>
                              <p:cond delay="1600"/>
                            </p:stCondLst>
                            <p:childTnLst>
                              <p:par>
                                <p:cTn id="43" presetID="42"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200"/>
                                        <p:tgtEl>
                                          <p:spTgt spid="12"/>
                                        </p:tgtEl>
                                      </p:cBhvr>
                                    </p:animEffect>
                                    <p:anim calcmode="lin" valueType="num">
                                      <p:cBhvr>
                                        <p:cTn id="46" dur="200" fill="hold"/>
                                        <p:tgtEl>
                                          <p:spTgt spid="12"/>
                                        </p:tgtEl>
                                        <p:attrNameLst>
                                          <p:attrName>ppt_x</p:attrName>
                                        </p:attrNameLst>
                                      </p:cBhvr>
                                      <p:tavLst>
                                        <p:tav tm="0">
                                          <p:val>
                                            <p:strVal val="#ppt_x"/>
                                          </p:val>
                                        </p:tav>
                                        <p:tav tm="100000">
                                          <p:val>
                                            <p:strVal val="#ppt_x"/>
                                          </p:val>
                                        </p:tav>
                                      </p:tavLst>
                                    </p:anim>
                                    <p:anim calcmode="lin" valueType="num">
                                      <p:cBhvr>
                                        <p:cTn id="47" dur="2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1800"/>
                            </p:stCondLst>
                            <p:childTnLst>
                              <p:par>
                                <p:cTn id="49" presetID="42" presetClass="entr" presetSubtype="0"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200"/>
                                        <p:tgtEl>
                                          <p:spTgt spid="13"/>
                                        </p:tgtEl>
                                      </p:cBhvr>
                                    </p:animEffect>
                                    <p:anim calcmode="lin" valueType="num">
                                      <p:cBhvr>
                                        <p:cTn id="52" dur="200" fill="hold"/>
                                        <p:tgtEl>
                                          <p:spTgt spid="13"/>
                                        </p:tgtEl>
                                        <p:attrNameLst>
                                          <p:attrName>ppt_x</p:attrName>
                                        </p:attrNameLst>
                                      </p:cBhvr>
                                      <p:tavLst>
                                        <p:tav tm="0">
                                          <p:val>
                                            <p:strVal val="#ppt_x"/>
                                          </p:val>
                                        </p:tav>
                                        <p:tav tm="100000">
                                          <p:val>
                                            <p:strVal val="#ppt_x"/>
                                          </p:val>
                                        </p:tav>
                                      </p:tavLst>
                                    </p:anim>
                                    <p:anim calcmode="lin" valueType="num">
                                      <p:cBhvr>
                                        <p:cTn id="53" dur="200" fill="hold"/>
                                        <p:tgtEl>
                                          <p:spTgt spid="13"/>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200"/>
                                        <p:tgtEl>
                                          <p:spTgt spid="15"/>
                                        </p:tgtEl>
                                      </p:cBhvr>
                                    </p:animEffect>
                                    <p:anim calcmode="lin" valueType="num">
                                      <p:cBhvr>
                                        <p:cTn id="57" dur="200" fill="hold"/>
                                        <p:tgtEl>
                                          <p:spTgt spid="15"/>
                                        </p:tgtEl>
                                        <p:attrNameLst>
                                          <p:attrName>ppt_x</p:attrName>
                                        </p:attrNameLst>
                                      </p:cBhvr>
                                      <p:tavLst>
                                        <p:tav tm="0">
                                          <p:val>
                                            <p:strVal val="#ppt_x"/>
                                          </p:val>
                                        </p:tav>
                                        <p:tav tm="100000">
                                          <p:val>
                                            <p:strVal val="#ppt_x"/>
                                          </p:val>
                                        </p:tav>
                                      </p:tavLst>
                                    </p:anim>
                                    <p:anim calcmode="lin" valueType="num">
                                      <p:cBhvr>
                                        <p:cTn id="58" dur="20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2000"/>
                            </p:stCondLst>
                            <p:childTnLst>
                              <p:par>
                                <p:cTn id="60" presetID="42" presetClass="entr" presetSubtype="0"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200"/>
                                        <p:tgtEl>
                                          <p:spTgt spid="14"/>
                                        </p:tgtEl>
                                      </p:cBhvr>
                                    </p:animEffect>
                                    <p:anim calcmode="lin" valueType="num">
                                      <p:cBhvr>
                                        <p:cTn id="63" dur="200" fill="hold"/>
                                        <p:tgtEl>
                                          <p:spTgt spid="14"/>
                                        </p:tgtEl>
                                        <p:attrNameLst>
                                          <p:attrName>ppt_x</p:attrName>
                                        </p:attrNameLst>
                                      </p:cBhvr>
                                      <p:tavLst>
                                        <p:tav tm="0">
                                          <p:val>
                                            <p:strVal val="#ppt_x"/>
                                          </p:val>
                                        </p:tav>
                                        <p:tav tm="100000">
                                          <p:val>
                                            <p:strVal val="#ppt_x"/>
                                          </p:val>
                                        </p:tav>
                                      </p:tavLst>
                                    </p:anim>
                                    <p:anim calcmode="lin" valueType="num">
                                      <p:cBhvr>
                                        <p:cTn id="64" dur="200" fill="hold"/>
                                        <p:tgtEl>
                                          <p:spTgt spid="14"/>
                                        </p:tgtEl>
                                        <p:attrNameLst>
                                          <p:attrName>ppt_y</p:attrName>
                                        </p:attrNameLst>
                                      </p:cBhvr>
                                      <p:tavLst>
                                        <p:tav tm="0">
                                          <p:val>
                                            <p:strVal val="#ppt_y+.1"/>
                                          </p:val>
                                        </p:tav>
                                        <p:tav tm="100000">
                                          <p:val>
                                            <p:strVal val="#ppt_y"/>
                                          </p:val>
                                        </p:tav>
                                      </p:tavLst>
                                    </p:anim>
                                  </p:childTnLst>
                                </p:cTn>
                              </p:par>
                            </p:childTnLst>
                          </p:cTn>
                        </p:par>
                        <p:par>
                          <p:cTn id="65" fill="hold">
                            <p:stCondLst>
                              <p:cond delay="2200"/>
                            </p:stCondLst>
                            <p:childTnLst>
                              <p:par>
                                <p:cTn id="66" presetID="10" presetClass="entr" presetSubtype="0" fill="hold" nodeType="afterEffect">
                                  <p:stCondLst>
                                    <p:cond delay="0"/>
                                  </p:stCondLst>
                                  <p:childTnLst>
                                    <p:set>
                                      <p:cBhvr>
                                        <p:cTn id="67" dur="1" fill="hold">
                                          <p:stCondLst>
                                            <p:cond delay="0"/>
                                          </p:stCondLst>
                                        </p:cTn>
                                        <p:tgtEl>
                                          <p:spTgt spid="389"/>
                                        </p:tgtEl>
                                        <p:attrNameLst>
                                          <p:attrName>style.visibility</p:attrName>
                                        </p:attrNameLst>
                                      </p:cBhvr>
                                      <p:to>
                                        <p:strVal val="visible"/>
                                      </p:to>
                                    </p:set>
                                    <p:animEffect transition="in" filter="fade">
                                      <p:cBhvr>
                                        <p:cTn id="68" dur="200"/>
                                        <p:tgtEl>
                                          <p:spTgt spid="389"/>
                                        </p:tgtEl>
                                      </p:cBhvr>
                                    </p:animEffect>
                                  </p:childTnLst>
                                </p:cTn>
                              </p:par>
                            </p:childTnLst>
                          </p:cTn>
                        </p:par>
                        <p:par>
                          <p:cTn id="69" fill="hold">
                            <p:stCondLst>
                              <p:cond delay="2400"/>
                            </p:stCondLst>
                            <p:childTnLst>
                              <p:par>
                                <p:cTn id="70" presetID="31" presetClass="entr" presetSubtype="0" fill="hold" nodeType="afterEffect">
                                  <p:stCondLst>
                                    <p:cond delay="0"/>
                                  </p:stCondLst>
                                  <p:childTnLst>
                                    <p:set>
                                      <p:cBhvr>
                                        <p:cTn id="71" dur="1" fill="hold">
                                          <p:stCondLst>
                                            <p:cond delay="0"/>
                                          </p:stCondLst>
                                        </p:cTn>
                                        <p:tgtEl>
                                          <p:spTgt spid="1186"/>
                                        </p:tgtEl>
                                        <p:attrNameLst>
                                          <p:attrName>style.visibility</p:attrName>
                                        </p:attrNameLst>
                                      </p:cBhvr>
                                      <p:to>
                                        <p:strVal val="visible"/>
                                      </p:to>
                                    </p:set>
                                    <p:anim calcmode="lin" valueType="num">
                                      <p:cBhvr>
                                        <p:cTn id="72" dur="1000" fill="hold"/>
                                        <p:tgtEl>
                                          <p:spTgt spid="1186"/>
                                        </p:tgtEl>
                                        <p:attrNameLst>
                                          <p:attrName>ppt_w</p:attrName>
                                        </p:attrNameLst>
                                      </p:cBhvr>
                                      <p:tavLst>
                                        <p:tav tm="0">
                                          <p:val>
                                            <p:fltVal val="0"/>
                                          </p:val>
                                        </p:tav>
                                        <p:tav tm="100000">
                                          <p:val>
                                            <p:strVal val="#ppt_w"/>
                                          </p:val>
                                        </p:tav>
                                      </p:tavLst>
                                    </p:anim>
                                    <p:anim calcmode="lin" valueType="num">
                                      <p:cBhvr>
                                        <p:cTn id="73" dur="1000" fill="hold"/>
                                        <p:tgtEl>
                                          <p:spTgt spid="1186"/>
                                        </p:tgtEl>
                                        <p:attrNameLst>
                                          <p:attrName>ppt_h</p:attrName>
                                        </p:attrNameLst>
                                      </p:cBhvr>
                                      <p:tavLst>
                                        <p:tav tm="0">
                                          <p:val>
                                            <p:fltVal val="0"/>
                                          </p:val>
                                        </p:tav>
                                        <p:tav tm="100000">
                                          <p:val>
                                            <p:strVal val="#ppt_h"/>
                                          </p:val>
                                        </p:tav>
                                      </p:tavLst>
                                    </p:anim>
                                    <p:anim calcmode="lin" valueType="num">
                                      <p:cBhvr>
                                        <p:cTn id="74" dur="1000" fill="hold"/>
                                        <p:tgtEl>
                                          <p:spTgt spid="1186"/>
                                        </p:tgtEl>
                                        <p:attrNameLst>
                                          <p:attrName>style.rotation</p:attrName>
                                        </p:attrNameLst>
                                      </p:cBhvr>
                                      <p:tavLst>
                                        <p:tav tm="0">
                                          <p:val>
                                            <p:fltVal val="90"/>
                                          </p:val>
                                        </p:tav>
                                        <p:tav tm="100000">
                                          <p:val>
                                            <p:fltVal val="0"/>
                                          </p:val>
                                        </p:tav>
                                      </p:tavLst>
                                    </p:anim>
                                    <p:animEffect transition="in" filter="fade">
                                      <p:cBhvr>
                                        <p:cTn id="75" dur="1000"/>
                                        <p:tgtEl>
                                          <p:spTgt spid="1186"/>
                                        </p:tgtEl>
                                      </p:cBhvr>
                                    </p:animEffect>
                                  </p:childTnLst>
                                </p:cTn>
                              </p:par>
                            </p:childTnLst>
                          </p:cTn>
                        </p:par>
                        <p:par>
                          <p:cTn id="76" fill="hold">
                            <p:stCondLst>
                              <p:cond delay="3400"/>
                            </p:stCondLst>
                            <p:childTnLst>
                              <p:par>
                                <p:cTn id="77" presetID="22" presetClass="entr" presetSubtype="8" fill="hold" nodeType="after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wipe(left)">
                                      <p:cBhvr>
                                        <p:cTn id="79" dur="500"/>
                                        <p:tgtEl>
                                          <p:spTgt spid="3"/>
                                        </p:tgtEl>
                                      </p:cBhvr>
                                    </p:animEffect>
                                  </p:childTnLst>
                                </p:cTn>
                              </p:par>
                            </p:childTnLst>
                          </p:cTn>
                        </p:par>
                        <p:par>
                          <p:cTn id="80" fill="hold">
                            <p:stCondLst>
                              <p:cond delay="3900"/>
                            </p:stCondLst>
                            <p:childTnLst>
                              <p:par>
                                <p:cTn id="81" presetID="14" presetClass="entr" presetSubtype="10" fill="hold" nodeType="afterEffect">
                                  <p:stCondLst>
                                    <p:cond delay="0"/>
                                  </p:stCondLst>
                                  <p:childTnLst>
                                    <p:set>
                                      <p:cBhvr>
                                        <p:cTn id="82" dur="1" fill="hold">
                                          <p:stCondLst>
                                            <p:cond delay="0"/>
                                          </p:stCondLst>
                                        </p:cTn>
                                        <p:tgtEl>
                                          <p:spTgt spid="1185"/>
                                        </p:tgtEl>
                                        <p:attrNameLst>
                                          <p:attrName>style.visibility</p:attrName>
                                        </p:attrNameLst>
                                      </p:cBhvr>
                                      <p:to>
                                        <p:strVal val="visible"/>
                                      </p:to>
                                    </p:set>
                                    <p:animEffect transition="in" filter="randombar(horizontal)">
                                      <p:cBhvr>
                                        <p:cTn id="83" dur="500"/>
                                        <p:tgtEl>
                                          <p:spTgt spid="118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4" repeatCount="indefinite" fill="hold" display="0">
                  <p:stCondLst>
                    <p:cond delay="indefinite"/>
                  </p:stCondLst>
                  <p:endCondLst>
                    <p:cond evt="onStopAudio" delay="0">
                      <p:tgtEl>
                        <p:sldTgt/>
                      </p:tgtEl>
                    </p:cond>
                  </p:endCondLst>
                </p:cTn>
                <p:tgtEl>
                  <p:spTgt spid="4"/>
                </p:tgtEl>
              </p:cMediaNode>
            </p:audio>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0" y="-8914"/>
            <a:ext cx="12192001" cy="2603974"/>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738161"/>
              <a:gd name="connsiteX1" fmla="*/ 7864126 w 7864126"/>
              <a:gd name="connsiteY1" fmla="*/ 0 h 4738161"/>
              <a:gd name="connsiteX2" fmla="*/ 7864126 w 7864126"/>
              <a:gd name="connsiteY2" fmla="*/ 3420679 h 4738161"/>
              <a:gd name="connsiteX3" fmla="*/ 581340 w 7864126"/>
              <a:gd name="connsiteY3" fmla="*/ 4738161 h 4738161"/>
              <a:gd name="connsiteX4" fmla="*/ 0 w 7864126"/>
              <a:gd name="connsiteY4" fmla="*/ 10209 h 4738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738161">
                <a:moveTo>
                  <a:pt x="0" y="10209"/>
                </a:moveTo>
                <a:lnTo>
                  <a:pt x="7864126" y="0"/>
                </a:lnTo>
                <a:lnTo>
                  <a:pt x="7864126" y="3420679"/>
                </a:lnTo>
                <a:lnTo>
                  <a:pt x="581340" y="4738161"/>
                </a:lnTo>
                <a:lnTo>
                  <a:pt x="0" y="10209"/>
                </a:lnTo>
                <a:close/>
              </a:path>
            </a:pathLst>
          </a:custGeom>
          <a:solidFill>
            <a:srgbClr val="7030A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77035">
            <a:off x="6874868" y="666013"/>
            <a:ext cx="3624161" cy="51753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0" y="5328260"/>
            <a:ext cx="12191998" cy="1529741"/>
          </a:xfrm>
          <a:prstGeom prst="rtTriangle">
            <a:avLst/>
          </a:prstGeom>
          <a:solidFill>
            <a:srgbClr val="FFC0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00783">
            <a:off x="1479100" y="2894823"/>
            <a:ext cx="4400306" cy="2305631"/>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机器人总动员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a:t>
            </a:r>
            <a:r>
              <a:rPr lang="en-US" altLang="zh-CN" sz="1400" dirty="0">
                <a:solidFill>
                  <a:schemeClr val="bg1"/>
                </a:solidFill>
                <a:effectLst>
                  <a:outerShdw blurRad="50800" dist="38100" dir="2700000" algn="tl" rotWithShape="0">
                    <a:prstClr val="black">
                      <a:alpha val="40000"/>
                    </a:prstClr>
                  </a:outerShdw>
                </a:effectLst>
              </a:rPr>
              <a:t>2008</a:t>
            </a:r>
            <a:r>
              <a:rPr lang="zh-CN" altLang="en-US" sz="1400" dirty="0">
                <a:solidFill>
                  <a:schemeClr val="bg1"/>
                </a:solidFill>
                <a:effectLst>
                  <a:outerShdw blurRad="50800" dist="38100" dir="2700000" algn="tl" rotWithShape="0">
                    <a:prstClr val="black">
                      <a:alpha val="40000"/>
                    </a:prstClr>
                  </a:outerShdw>
                </a:effectLst>
              </a:rPr>
              <a:t>年一部由安德鲁</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斯坦顿编导的科幻动画电影。由皮克斯动画工作室进行制作，华特</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迪士尼电影工作室电影公司负责发行。安德鲁</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斯坦顿执导，本</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贝尔特、艾丽莎</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奈特和杰夫</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格尔林等联袂献声配音。故事讲述了地球上的清扫型机器人瓦力偶遇并爱上了机器人夏娃后，追随她进入太空历险的一系列故事。影片的全球票房累计超过</a:t>
            </a:r>
            <a:r>
              <a:rPr lang="en-US" altLang="zh-CN" sz="1400" dirty="0">
                <a:solidFill>
                  <a:schemeClr val="bg1"/>
                </a:solidFill>
                <a:effectLst>
                  <a:outerShdw blurRad="50800" dist="38100" dir="2700000" algn="tl" rotWithShape="0">
                    <a:prstClr val="black">
                      <a:alpha val="40000"/>
                    </a:prstClr>
                  </a:outerShdw>
                </a:effectLst>
              </a:rPr>
              <a:t>5.3</a:t>
            </a:r>
            <a:r>
              <a:rPr lang="zh-CN" altLang="en-US" sz="1400" dirty="0">
                <a:solidFill>
                  <a:schemeClr val="bg1"/>
                </a:solidFill>
                <a:effectLst>
                  <a:outerShdw blurRad="50800" dist="38100" dir="2700000" algn="tl" rotWithShape="0">
                    <a:prstClr val="black">
                      <a:alpha val="40000"/>
                    </a:prstClr>
                  </a:outerShdw>
                </a:effectLst>
              </a:rPr>
              <a:t>亿美元，曾获得第</a:t>
            </a:r>
            <a:r>
              <a:rPr lang="en-US" altLang="zh-CN" sz="1400" dirty="0">
                <a:solidFill>
                  <a:schemeClr val="bg1"/>
                </a:solidFill>
                <a:effectLst>
                  <a:outerShdw blurRad="50800" dist="38100" dir="2700000" algn="tl" rotWithShape="0">
                    <a:prstClr val="black">
                      <a:alpha val="40000"/>
                    </a:prstClr>
                  </a:outerShdw>
                </a:effectLst>
              </a:rPr>
              <a:t>81</a:t>
            </a:r>
            <a:r>
              <a:rPr lang="zh-CN" altLang="en-US" sz="1400" dirty="0">
                <a:solidFill>
                  <a:schemeClr val="bg1"/>
                </a:solidFill>
                <a:effectLst>
                  <a:outerShdw blurRad="50800" dist="38100" dir="2700000" algn="tl" rotWithShape="0">
                    <a:prstClr val="black">
                      <a:alpha val="40000"/>
                    </a:prstClr>
                  </a:outerShdw>
                </a:effectLst>
              </a:rPr>
              <a:t>届奥斯卡最佳动画长片奖</a:t>
            </a:r>
            <a:r>
              <a:rPr lang="en-US" altLang="zh-CN" sz="1400" dirty="0">
                <a:solidFill>
                  <a:schemeClr val="bg1"/>
                </a:solidFill>
                <a:effectLst>
                  <a:outerShdw blurRad="50800" dist="38100" dir="2700000" algn="tl" rotWithShape="0">
                    <a:prstClr val="black">
                      <a:alpha val="40000"/>
                    </a:prstClr>
                  </a:outerShdw>
                </a:effectLst>
              </a:rPr>
              <a:t> </a:t>
            </a:r>
            <a:r>
              <a:rPr lang="zh-CN" altLang="en-US" sz="1400" dirty="0">
                <a:solidFill>
                  <a:schemeClr val="bg1"/>
                </a:solidFill>
                <a:effectLst>
                  <a:outerShdw blurRad="50800" dist="38100" dir="2700000" algn="tl" rotWithShape="0">
                    <a:prstClr val="black">
                      <a:alpha val="40000"/>
                    </a:prstClr>
                  </a:outerShdw>
                </a:effectLst>
              </a:rPr>
              <a:t>。</a:t>
            </a:r>
          </a:p>
        </p:txBody>
      </p:sp>
      <p:sp>
        <p:nvSpPr>
          <p:cNvPr id="19" name="矩形 18"/>
          <p:cNvSpPr/>
          <p:nvPr/>
        </p:nvSpPr>
        <p:spPr>
          <a:xfrm rot="217309">
            <a:off x="1667851" y="1483305"/>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机器人总动员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2008</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WALL·E</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extLst>
      <p:ext uri="{BB962C8B-B14F-4D97-AF65-F5344CB8AC3E}">
        <p14:creationId xmlns:p14="http://schemas.microsoft.com/office/powerpoint/2010/main" val="3439386017"/>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1" y="-8914"/>
            <a:ext cx="12195833" cy="2566799"/>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870212"/>
              <a:gd name="connsiteX1" fmla="*/ 7864126 w 7864126"/>
              <a:gd name="connsiteY1" fmla="*/ 0 h 4870212"/>
              <a:gd name="connsiteX2" fmla="*/ 7864126 w 7864126"/>
              <a:gd name="connsiteY2" fmla="*/ 3420679 h 4870212"/>
              <a:gd name="connsiteX3" fmla="*/ 356651 w 7864126"/>
              <a:gd name="connsiteY3" fmla="*/ 4870212 h 4870212"/>
              <a:gd name="connsiteX4" fmla="*/ 0 w 7864126"/>
              <a:gd name="connsiteY4" fmla="*/ 10209 h 4870212"/>
              <a:gd name="connsiteX0" fmla="*/ 0 w 7864126"/>
              <a:gd name="connsiteY0" fmla="*/ 10209 h 3420679"/>
              <a:gd name="connsiteX1" fmla="*/ 7864126 w 7864126"/>
              <a:gd name="connsiteY1" fmla="*/ 0 h 3420679"/>
              <a:gd name="connsiteX2" fmla="*/ 7864126 w 7864126"/>
              <a:gd name="connsiteY2" fmla="*/ 3420679 h 3420679"/>
              <a:gd name="connsiteX3" fmla="*/ 497081 w 7864126"/>
              <a:gd name="connsiteY3" fmla="*/ 2730998 h 3420679"/>
              <a:gd name="connsiteX4" fmla="*/ 0 w 7864126"/>
              <a:gd name="connsiteY4" fmla="*/ 10209 h 3420679"/>
              <a:gd name="connsiteX0" fmla="*/ 0 w 7864126"/>
              <a:gd name="connsiteY0" fmla="*/ 10209 h 5084511"/>
              <a:gd name="connsiteX1" fmla="*/ 7864126 w 7864126"/>
              <a:gd name="connsiteY1" fmla="*/ 0 h 5084511"/>
              <a:gd name="connsiteX2" fmla="*/ 7854764 w 7864126"/>
              <a:gd name="connsiteY2" fmla="*/ 5084511 h 5084511"/>
              <a:gd name="connsiteX3" fmla="*/ 497081 w 7864126"/>
              <a:gd name="connsiteY3" fmla="*/ 2730998 h 5084511"/>
              <a:gd name="connsiteX4" fmla="*/ 0 w 7864126"/>
              <a:gd name="connsiteY4" fmla="*/ 10209 h 5084511"/>
              <a:gd name="connsiteX0" fmla="*/ 0 w 7865026"/>
              <a:gd name="connsiteY0" fmla="*/ 10209 h 5137330"/>
              <a:gd name="connsiteX1" fmla="*/ 7864126 w 7865026"/>
              <a:gd name="connsiteY1" fmla="*/ 0 h 5137330"/>
              <a:gd name="connsiteX2" fmla="*/ 7864126 w 7865026"/>
              <a:gd name="connsiteY2" fmla="*/ 5137330 h 5137330"/>
              <a:gd name="connsiteX3" fmla="*/ 497081 w 7865026"/>
              <a:gd name="connsiteY3" fmla="*/ 2730998 h 5137330"/>
              <a:gd name="connsiteX4" fmla="*/ 0 w 7865026"/>
              <a:gd name="connsiteY4" fmla="*/ 10209 h 5137330"/>
              <a:gd name="connsiteX0" fmla="*/ 0 w 7883121"/>
              <a:gd name="connsiteY0" fmla="*/ 10209 h 5163741"/>
              <a:gd name="connsiteX1" fmla="*/ 7864126 w 7883121"/>
              <a:gd name="connsiteY1" fmla="*/ 0 h 5163741"/>
              <a:gd name="connsiteX2" fmla="*/ 7882851 w 7883121"/>
              <a:gd name="connsiteY2" fmla="*/ 5163741 h 5163741"/>
              <a:gd name="connsiteX3" fmla="*/ 497081 w 7883121"/>
              <a:gd name="connsiteY3" fmla="*/ 2730998 h 5163741"/>
              <a:gd name="connsiteX4" fmla="*/ 0 w 7883121"/>
              <a:gd name="connsiteY4" fmla="*/ 10209 h 5163741"/>
              <a:gd name="connsiteX0" fmla="*/ 0 w 7866598"/>
              <a:gd name="connsiteY0" fmla="*/ 10209 h 5163741"/>
              <a:gd name="connsiteX1" fmla="*/ 7864126 w 7866598"/>
              <a:gd name="connsiteY1" fmla="*/ 0 h 5163741"/>
              <a:gd name="connsiteX2" fmla="*/ 7865860 w 7866598"/>
              <a:gd name="connsiteY2" fmla="*/ 5163741 h 5163741"/>
              <a:gd name="connsiteX3" fmla="*/ 497081 w 7866598"/>
              <a:gd name="connsiteY3" fmla="*/ 2730998 h 5163741"/>
              <a:gd name="connsiteX4" fmla="*/ 0 w 7866598"/>
              <a:gd name="connsiteY4" fmla="*/ 10209 h 516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6598" h="5163741">
                <a:moveTo>
                  <a:pt x="0" y="10209"/>
                </a:moveTo>
                <a:lnTo>
                  <a:pt x="7864126" y="0"/>
                </a:lnTo>
                <a:cubicBezTo>
                  <a:pt x="7861005" y="1694837"/>
                  <a:pt x="7868981" y="3468904"/>
                  <a:pt x="7865860" y="5163741"/>
                </a:cubicBezTo>
                <a:lnTo>
                  <a:pt x="497081" y="2730998"/>
                </a:lnTo>
                <a:lnTo>
                  <a:pt x="0" y="10209"/>
                </a:lnTo>
                <a:close/>
              </a:path>
            </a:pathLst>
          </a:custGeom>
          <a:solidFill>
            <a:srgbClr val="FFC00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30955">
            <a:off x="1472811" y="793294"/>
            <a:ext cx="3684497" cy="52714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1840" y="5384800"/>
            <a:ext cx="12191821" cy="1494971"/>
          </a:xfrm>
          <a:custGeom>
            <a:avLst/>
            <a:gdLst>
              <a:gd name="connsiteX0" fmla="*/ 0 w 6096000"/>
              <a:gd name="connsiteY0" fmla="*/ 1484786 h 1484786"/>
              <a:gd name="connsiteX1" fmla="*/ 0 w 6096000"/>
              <a:gd name="connsiteY1" fmla="*/ 0 h 1484786"/>
              <a:gd name="connsiteX2" fmla="*/ 6096000 w 6096000"/>
              <a:gd name="connsiteY2" fmla="*/ 1484786 h 1484786"/>
              <a:gd name="connsiteX3" fmla="*/ 0 w 6096000"/>
              <a:gd name="connsiteY3" fmla="*/ 1484786 h 1484786"/>
              <a:gd name="connsiteX0" fmla="*/ 6110516 w 12206516"/>
              <a:gd name="connsiteY0" fmla="*/ 2082802 h 2082802"/>
              <a:gd name="connsiteX1" fmla="*/ 2 w 12206516"/>
              <a:gd name="connsiteY1" fmla="*/ 0 h 2082802"/>
              <a:gd name="connsiteX2" fmla="*/ 6110516 w 12206516"/>
              <a:gd name="connsiteY2" fmla="*/ 598016 h 2082802"/>
              <a:gd name="connsiteX3" fmla="*/ 12206516 w 12206516"/>
              <a:gd name="connsiteY3" fmla="*/ 2082802 h 2082802"/>
              <a:gd name="connsiteX4" fmla="*/ 6110516 w 12206516"/>
              <a:gd name="connsiteY4" fmla="*/ 2082802 h 2082802"/>
              <a:gd name="connsiteX0" fmla="*/ 6761696 w 12857696"/>
              <a:gd name="connsiteY0" fmla="*/ 2082802 h 2165856"/>
              <a:gd name="connsiteX1" fmla="*/ 651182 w 12857696"/>
              <a:gd name="connsiteY1" fmla="*/ 2046514 h 2165856"/>
              <a:gd name="connsiteX2" fmla="*/ 651182 w 12857696"/>
              <a:gd name="connsiteY2" fmla="*/ 0 h 2165856"/>
              <a:gd name="connsiteX3" fmla="*/ 6761696 w 12857696"/>
              <a:gd name="connsiteY3" fmla="*/ 598016 h 2165856"/>
              <a:gd name="connsiteX4" fmla="*/ 12857696 w 12857696"/>
              <a:gd name="connsiteY4" fmla="*/ 2082802 h 2165856"/>
              <a:gd name="connsiteX5" fmla="*/ 6761696 w 12857696"/>
              <a:gd name="connsiteY5" fmla="*/ 2082802 h 2165856"/>
              <a:gd name="connsiteX0" fmla="*/ 6423916 w 12519916"/>
              <a:gd name="connsiteY0" fmla="*/ 2082802 h 2165856"/>
              <a:gd name="connsiteX1" fmla="*/ 313402 w 12519916"/>
              <a:gd name="connsiteY1" fmla="*/ 2046514 h 2165856"/>
              <a:gd name="connsiteX2" fmla="*/ 313402 w 12519916"/>
              <a:gd name="connsiteY2" fmla="*/ 0 h 2165856"/>
              <a:gd name="connsiteX3" fmla="*/ 6423916 w 12519916"/>
              <a:gd name="connsiteY3" fmla="*/ 598016 h 2165856"/>
              <a:gd name="connsiteX4" fmla="*/ 12519916 w 12519916"/>
              <a:gd name="connsiteY4" fmla="*/ 2082802 h 2165856"/>
              <a:gd name="connsiteX5" fmla="*/ 6423916 w 12519916"/>
              <a:gd name="connsiteY5" fmla="*/ 2082802 h 2165856"/>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120751 w 12216751"/>
              <a:gd name="connsiteY0" fmla="*/ 2082802 h 2082802"/>
              <a:gd name="connsiteX1" fmla="*/ 10237 w 12216751"/>
              <a:gd name="connsiteY1" fmla="*/ 2046514 h 2082802"/>
              <a:gd name="connsiteX2" fmla="*/ 10237 w 12216751"/>
              <a:gd name="connsiteY2" fmla="*/ 0 h 2082802"/>
              <a:gd name="connsiteX3" fmla="*/ 6120751 w 12216751"/>
              <a:gd name="connsiteY3" fmla="*/ 598016 h 2082802"/>
              <a:gd name="connsiteX4" fmla="*/ 12216751 w 12216751"/>
              <a:gd name="connsiteY4" fmla="*/ 2082802 h 2082802"/>
              <a:gd name="connsiteX5" fmla="*/ 6120751 w 12216751"/>
              <a:gd name="connsiteY5" fmla="*/ 2082802 h 2082802"/>
              <a:gd name="connsiteX0" fmla="*/ 6116131 w 12212131"/>
              <a:gd name="connsiteY0" fmla="*/ 2082802 h 2104571"/>
              <a:gd name="connsiteX1" fmla="*/ 34646 w 12212131"/>
              <a:gd name="connsiteY1" fmla="*/ 2104571 h 2104571"/>
              <a:gd name="connsiteX2" fmla="*/ 5617 w 12212131"/>
              <a:gd name="connsiteY2" fmla="*/ 0 h 2104571"/>
              <a:gd name="connsiteX3" fmla="*/ 6116131 w 12212131"/>
              <a:gd name="connsiteY3" fmla="*/ 598016 h 2104571"/>
              <a:gd name="connsiteX4" fmla="*/ 12212131 w 12212131"/>
              <a:gd name="connsiteY4" fmla="*/ 2082802 h 2104571"/>
              <a:gd name="connsiteX5" fmla="*/ 6116131 w 12212131"/>
              <a:gd name="connsiteY5" fmla="*/ 2082802 h 2104571"/>
              <a:gd name="connsiteX0" fmla="*/ 6119790 w 12215790"/>
              <a:gd name="connsiteY0" fmla="*/ 2082802 h 2104571"/>
              <a:gd name="connsiteX1" fmla="*/ 38305 w 12215790"/>
              <a:gd name="connsiteY1" fmla="*/ 2104571 h 2104571"/>
              <a:gd name="connsiteX2" fmla="*/ 9276 w 12215790"/>
              <a:gd name="connsiteY2" fmla="*/ 0 h 2104571"/>
              <a:gd name="connsiteX3" fmla="*/ 6119790 w 12215790"/>
              <a:gd name="connsiteY3" fmla="*/ 598016 h 2104571"/>
              <a:gd name="connsiteX4" fmla="*/ 12215790 w 12215790"/>
              <a:gd name="connsiteY4" fmla="*/ 2082802 h 2104571"/>
              <a:gd name="connsiteX5" fmla="*/ 6119790 w 1221579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109360 w 12205360"/>
              <a:gd name="connsiteY3" fmla="*/ 598016 h 2104571"/>
              <a:gd name="connsiteX4" fmla="*/ 12205360 w 12205360"/>
              <a:gd name="connsiteY4" fmla="*/ 2082802 h 2104571"/>
              <a:gd name="connsiteX5" fmla="*/ 6109360 w 1220536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109360 w 12205360"/>
              <a:gd name="connsiteY3" fmla="*/ 438359 h 2104571"/>
              <a:gd name="connsiteX4" fmla="*/ 12205360 w 12205360"/>
              <a:gd name="connsiteY4" fmla="*/ 2082802 h 2104571"/>
              <a:gd name="connsiteX5" fmla="*/ 6109360 w 1220536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094846 w 12205360"/>
              <a:gd name="connsiteY3" fmla="*/ 743159 h 2104571"/>
              <a:gd name="connsiteX4" fmla="*/ 12205360 w 12205360"/>
              <a:gd name="connsiteY4" fmla="*/ 2082802 h 2104571"/>
              <a:gd name="connsiteX5" fmla="*/ 6109360 w 12205360"/>
              <a:gd name="connsiteY5" fmla="*/ 2082802 h 2104571"/>
              <a:gd name="connsiteX0" fmla="*/ 6109360 w 12205360"/>
              <a:gd name="connsiteY0" fmla="*/ 1473202 h 1494971"/>
              <a:gd name="connsiteX1" fmla="*/ 27875 w 12205360"/>
              <a:gd name="connsiteY1" fmla="*/ 1494971 h 1494971"/>
              <a:gd name="connsiteX2" fmla="*/ 13361 w 12205360"/>
              <a:gd name="connsiteY2" fmla="*/ 0 h 1494971"/>
              <a:gd name="connsiteX3" fmla="*/ 6094846 w 12205360"/>
              <a:gd name="connsiteY3" fmla="*/ 133559 h 1494971"/>
              <a:gd name="connsiteX4" fmla="*/ 12205360 w 12205360"/>
              <a:gd name="connsiteY4" fmla="*/ 1473202 h 1494971"/>
              <a:gd name="connsiteX5" fmla="*/ 6109360 w 12205360"/>
              <a:gd name="connsiteY5" fmla="*/ 1473202 h 1494971"/>
              <a:gd name="connsiteX0" fmla="*/ 6098118 w 12194118"/>
              <a:gd name="connsiteY0" fmla="*/ 1473202 h 1494971"/>
              <a:gd name="connsiteX1" fmla="*/ 16633 w 12194118"/>
              <a:gd name="connsiteY1" fmla="*/ 1494971 h 1494971"/>
              <a:gd name="connsiteX2" fmla="*/ 2119 w 12194118"/>
              <a:gd name="connsiteY2" fmla="*/ 0 h 1494971"/>
              <a:gd name="connsiteX3" fmla="*/ 6083604 w 12194118"/>
              <a:gd name="connsiteY3" fmla="*/ 133559 h 1494971"/>
              <a:gd name="connsiteX4" fmla="*/ 12194118 w 12194118"/>
              <a:gd name="connsiteY4" fmla="*/ 1473202 h 1494971"/>
              <a:gd name="connsiteX5" fmla="*/ 6098118 w 12194118"/>
              <a:gd name="connsiteY5" fmla="*/ 1473202 h 1494971"/>
              <a:gd name="connsiteX0" fmla="*/ 6091514 w 12187514"/>
              <a:gd name="connsiteY0" fmla="*/ 1473202 h 1494971"/>
              <a:gd name="connsiteX1" fmla="*/ 10029 w 12187514"/>
              <a:gd name="connsiteY1" fmla="*/ 1494971 h 1494971"/>
              <a:gd name="connsiteX2" fmla="*/ 24544 w 12187514"/>
              <a:gd name="connsiteY2" fmla="*/ 0 h 1494971"/>
              <a:gd name="connsiteX3" fmla="*/ 6077000 w 12187514"/>
              <a:gd name="connsiteY3" fmla="*/ 133559 h 1494971"/>
              <a:gd name="connsiteX4" fmla="*/ 12187514 w 12187514"/>
              <a:gd name="connsiteY4" fmla="*/ 1473202 h 1494971"/>
              <a:gd name="connsiteX5" fmla="*/ 6091514 w 12187514"/>
              <a:gd name="connsiteY5" fmla="*/ 1473202 h 1494971"/>
              <a:gd name="connsiteX0" fmla="*/ 6093982 w 12189982"/>
              <a:gd name="connsiteY0" fmla="*/ 1473202 h 1494971"/>
              <a:gd name="connsiteX1" fmla="*/ 12497 w 12189982"/>
              <a:gd name="connsiteY1" fmla="*/ 1494971 h 1494971"/>
              <a:gd name="connsiteX2" fmla="*/ 12497 w 12189982"/>
              <a:gd name="connsiteY2" fmla="*/ 0 h 1494971"/>
              <a:gd name="connsiteX3" fmla="*/ 6079468 w 12189982"/>
              <a:gd name="connsiteY3" fmla="*/ 133559 h 1494971"/>
              <a:gd name="connsiteX4" fmla="*/ 12189982 w 12189982"/>
              <a:gd name="connsiteY4" fmla="*/ 1473202 h 1494971"/>
              <a:gd name="connsiteX5" fmla="*/ 6093982 w 12189982"/>
              <a:gd name="connsiteY5" fmla="*/ 1473202 h 1494971"/>
              <a:gd name="connsiteX0" fmla="*/ 6093982 w 12189982"/>
              <a:gd name="connsiteY0" fmla="*/ 1473202 h 1494971"/>
              <a:gd name="connsiteX1" fmla="*/ 12497 w 12189982"/>
              <a:gd name="connsiteY1" fmla="*/ 1494971 h 1494971"/>
              <a:gd name="connsiteX2" fmla="*/ 12497 w 12189982"/>
              <a:gd name="connsiteY2" fmla="*/ 0 h 1494971"/>
              <a:gd name="connsiteX3" fmla="*/ 6079468 w 12189982"/>
              <a:gd name="connsiteY3" fmla="*/ 133559 h 1494971"/>
              <a:gd name="connsiteX4" fmla="*/ 12189982 w 12189982"/>
              <a:gd name="connsiteY4" fmla="*/ 1479508 h 1494971"/>
              <a:gd name="connsiteX5" fmla="*/ 6093982 w 12189982"/>
              <a:gd name="connsiteY5" fmla="*/ 1473202 h 1494971"/>
              <a:gd name="connsiteX0" fmla="*/ 6093982 w 12199441"/>
              <a:gd name="connsiteY0" fmla="*/ 1473202 h 1494971"/>
              <a:gd name="connsiteX1" fmla="*/ 12497 w 12199441"/>
              <a:gd name="connsiteY1" fmla="*/ 1494971 h 1494971"/>
              <a:gd name="connsiteX2" fmla="*/ 12497 w 12199441"/>
              <a:gd name="connsiteY2" fmla="*/ 0 h 1494971"/>
              <a:gd name="connsiteX3" fmla="*/ 6079468 w 12199441"/>
              <a:gd name="connsiteY3" fmla="*/ 133559 h 1494971"/>
              <a:gd name="connsiteX4" fmla="*/ 12199441 w 12199441"/>
              <a:gd name="connsiteY4" fmla="*/ 1482661 h 1494971"/>
              <a:gd name="connsiteX5" fmla="*/ 6093982 w 12199441"/>
              <a:gd name="connsiteY5" fmla="*/ 1473202 h 1494971"/>
              <a:gd name="connsiteX0" fmla="*/ 6093982 w 12188011"/>
              <a:gd name="connsiteY0" fmla="*/ 1473202 h 1494971"/>
              <a:gd name="connsiteX1" fmla="*/ 12497 w 12188011"/>
              <a:gd name="connsiteY1" fmla="*/ 1494971 h 1494971"/>
              <a:gd name="connsiteX2" fmla="*/ 12497 w 12188011"/>
              <a:gd name="connsiteY2" fmla="*/ 0 h 1494971"/>
              <a:gd name="connsiteX3" fmla="*/ 6079468 w 12188011"/>
              <a:gd name="connsiteY3" fmla="*/ 133559 h 1494971"/>
              <a:gd name="connsiteX4" fmla="*/ 12188011 w 12188011"/>
              <a:gd name="connsiteY4" fmla="*/ 1471231 h 1494971"/>
              <a:gd name="connsiteX5" fmla="*/ 6093982 w 12188011"/>
              <a:gd name="connsiteY5" fmla="*/ 1473202 h 1494971"/>
              <a:gd name="connsiteX0" fmla="*/ 6093982 w 12191821"/>
              <a:gd name="connsiteY0" fmla="*/ 1473202 h 1494971"/>
              <a:gd name="connsiteX1" fmla="*/ 12497 w 12191821"/>
              <a:gd name="connsiteY1" fmla="*/ 1494971 h 1494971"/>
              <a:gd name="connsiteX2" fmla="*/ 12497 w 12191821"/>
              <a:gd name="connsiteY2" fmla="*/ 0 h 1494971"/>
              <a:gd name="connsiteX3" fmla="*/ 6079468 w 12191821"/>
              <a:gd name="connsiteY3" fmla="*/ 133559 h 1494971"/>
              <a:gd name="connsiteX4" fmla="*/ 12191821 w 12191821"/>
              <a:gd name="connsiteY4" fmla="*/ 1475041 h 1494971"/>
              <a:gd name="connsiteX5" fmla="*/ 6093982 w 12191821"/>
              <a:gd name="connsiteY5" fmla="*/ 1473202 h 1494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821" h="1494971">
                <a:moveTo>
                  <a:pt x="6093982" y="1473202"/>
                </a:moveTo>
                <a:lnTo>
                  <a:pt x="12497" y="1494971"/>
                </a:lnTo>
                <a:cubicBezTo>
                  <a:pt x="-18951" y="-608391"/>
                  <a:pt x="19754" y="2046025"/>
                  <a:pt x="12497" y="0"/>
                </a:cubicBezTo>
                <a:lnTo>
                  <a:pt x="6079468" y="133559"/>
                </a:lnTo>
                <a:lnTo>
                  <a:pt x="12191821" y="1475041"/>
                </a:lnTo>
                <a:lnTo>
                  <a:pt x="6093982" y="1473202"/>
                </a:lnTo>
                <a:close/>
              </a:path>
            </a:pathLst>
          </a:custGeom>
          <a:solidFill>
            <a:schemeClr val="accent6">
              <a:lumMod val="75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390486">
            <a:off x="5982965" y="1387455"/>
            <a:ext cx="6165891" cy="1323439"/>
          </a:xfrm>
          <a:prstGeom prst="rect">
            <a:avLst/>
          </a:prstGeom>
        </p:spPr>
        <p:txBody>
          <a:bodyPr wrap="square">
            <a:spAutoFit/>
          </a:bodyPr>
          <a:lstStyle/>
          <a:p>
            <a:r>
              <a:rPr lang="zh-CN" altLang="en-US"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飞机</a:t>
            </a:r>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2013</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Planes</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373960">
            <a:off x="5775557" y="2484994"/>
            <a:ext cx="4124691" cy="2865785"/>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飞机总动员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是一部</a:t>
            </a:r>
            <a:r>
              <a:rPr lang="en-US" altLang="zh-CN" sz="1400" dirty="0">
                <a:solidFill>
                  <a:schemeClr val="bg1"/>
                </a:solidFill>
                <a:effectLst>
                  <a:outerShdw blurRad="50800" dist="38100" dir="2700000" algn="tl" rotWithShape="0">
                    <a:prstClr val="black">
                      <a:alpha val="40000"/>
                    </a:prstClr>
                  </a:outerShdw>
                </a:effectLst>
              </a:rPr>
              <a:t>2013</a:t>
            </a:r>
            <a:r>
              <a:rPr lang="zh-CN" altLang="en-US" sz="1400" dirty="0">
                <a:solidFill>
                  <a:schemeClr val="bg1"/>
                </a:solidFill>
                <a:effectLst>
                  <a:outerShdw blurRad="50800" dist="38100" dir="2700000" algn="tl" rotWithShape="0">
                    <a:prstClr val="black">
                      <a:alpha val="40000"/>
                    </a:prstClr>
                  </a:outerShdw>
                </a:effectLst>
              </a:rPr>
              <a:t>年上映的</a:t>
            </a:r>
            <a:r>
              <a:rPr lang="en-US" altLang="zh-CN" sz="1400" dirty="0">
                <a:solidFill>
                  <a:schemeClr val="bg1"/>
                </a:solidFill>
                <a:effectLst>
                  <a:outerShdw blurRad="50800" dist="38100" dir="2700000" algn="tl" rotWithShape="0">
                    <a:prstClr val="black">
                      <a:alpha val="40000"/>
                    </a:prstClr>
                  </a:outerShdw>
                </a:effectLst>
              </a:rPr>
              <a:t>3D</a:t>
            </a:r>
            <a:r>
              <a:rPr lang="zh-CN" altLang="en-US" sz="1400" dirty="0">
                <a:solidFill>
                  <a:schemeClr val="bg1"/>
                </a:solidFill>
                <a:effectLst>
                  <a:outerShdw blurRad="50800" dist="38100" dir="2700000" algn="tl" rotWithShape="0">
                    <a:prstClr val="black">
                      <a:alpha val="40000"/>
                    </a:prstClr>
                  </a:outerShdw>
                </a:effectLst>
              </a:rPr>
              <a:t>电脑动画电影。影片由迪士尼卡通工作室制作，华特迪士尼影片公司发行，是皮克斯动画工作室</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赛车总动员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系列的衍生作品。由克雷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豪尔执导，皮克斯首席创意官约翰</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拉塞特担任编剧，丹尼</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库克和斯泰西</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基齐联袂献声配音。片讲述一架名叫</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达斯蒂</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的小飞机，一直梦想着能参与全世界最大规模的飞行比赛，但他有着一项致命的缺点</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恐高。最终在伙伴们的帮助下，</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达斯蒂</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勇敢地战胜了困难，接受了人生中最大的挑战。</a:t>
            </a:r>
          </a:p>
        </p:txBody>
      </p:sp>
    </p:spTree>
    <p:extLst>
      <p:ext uri="{BB962C8B-B14F-4D97-AF65-F5344CB8AC3E}">
        <p14:creationId xmlns:p14="http://schemas.microsoft.com/office/powerpoint/2010/main" val="2378773996"/>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1" y="-8915"/>
            <a:ext cx="12192001" cy="293363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817391"/>
              <a:gd name="connsiteX1" fmla="*/ 7864126 w 7864126"/>
              <a:gd name="connsiteY1" fmla="*/ 0 h 4817391"/>
              <a:gd name="connsiteX2" fmla="*/ 7864126 w 7864126"/>
              <a:gd name="connsiteY2" fmla="*/ 3420679 h 4817391"/>
              <a:gd name="connsiteX3" fmla="*/ 468995 w 7864126"/>
              <a:gd name="connsiteY3" fmla="*/ 4817391 h 4817391"/>
              <a:gd name="connsiteX4" fmla="*/ 0 w 7864126"/>
              <a:gd name="connsiteY4" fmla="*/ 10209 h 4817391"/>
              <a:gd name="connsiteX0" fmla="*/ 0 w 7864126"/>
              <a:gd name="connsiteY0" fmla="*/ 10209 h 8629375"/>
              <a:gd name="connsiteX1" fmla="*/ 7864126 w 7864126"/>
              <a:gd name="connsiteY1" fmla="*/ 0 h 8629375"/>
              <a:gd name="connsiteX2" fmla="*/ 7864126 w 7864126"/>
              <a:gd name="connsiteY2" fmla="*/ 8629375 h 8629375"/>
              <a:gd name="connsiteX3" fmla="*/ 468995 w 7864126"/>
              <a:gd name="connsiteY3" fmla="*/ 4817391 h 8629375"/>
              <a:gd name="connsiteX4" fmla="*/ 0 w 7864126"/>
              <a:gd name="connsiteY4" fmla="*/ 10209 h 8629375"/>
              <a:gd name="connsiteX0" fmla="*/ 0 w 7864126"/>
              <a:gd name="connsiteY0" fmla="*/ 10209 h 8629375"/>
              <a:gd name="connsiteX1" fmla="*/ 7864126 w 7864126"/>
              <a:gd name="connsiteY1" fmla="*/ 0 h 8629375"/>
              <a:gd name="connsiteX2" fmla="*/ 7864126 w 7864126"/>
              <a:gd name="connsiteY2" fmla="*/ 8629375 h 8629375"/>
              <a:gd name="connsiteX3" fmla="*/ 4241903 w 7864126"/>
              <a:gd name="connsiteY3" fmla="*/ 7080185 h 8629375"/>
              <a:gd name="connsiteX4" fmla="*/ 0 w 7864126"/>
              <a:gd name="connsiteY4" fmla="*/ 10209 h 8629375"/>
              <a:gd name="connsiteX0" fmla="*/ 0 w 7864126"/>
              <a:gd name="connsiteY0" fmla="*/ 10209 h 8629375"/>
              <a:gd name="connsiteX1" fmla="*/ 7864126 w 7864126"/>
              <a:gd name="connsiteY1" fmla="*/ 0 h 8629375"/>
              <a:gd name="connsiteX2" fmla="*/ 7864126 w 7864126"/>
              <a:gd name="connsiteY2" fmla="*/ 8629375 h 8629375"/>
              <a:gd name="connsiteX3" fmla="*/ 1189873 w 7864126"/>
              <a:gd name="connsiteY3" fmla="*/ 5500500 h 8629375"/>
              <a:gd name="connsiteX4" fmla="*/ 0 w 7864126"/>
              <a:gd name="connsiteY4" fmla="*/ 10209 h 8629375"/>
              <a:gd name="connsiteX0" fmla="*/ 0 w 7864126"/>
              <a:gd name="connsiteY0" fmla="*/ 10209 h 8629375"/>
              <a:gd name="connsiteX1" fmla="*/ 7864126 w 7864126"/>
              <a:gd name="connsiteY1" fmla="*/ 0 h 8629375"/>
              <a:gd name="connsiteX2" fmla="*/ 7864126 w 7864126"/>
              <a:gd name="connsiteY2" fmla="*/ 8629375 h 8629375"/>
              <a:gd name="connsiteX3" fmla="*/ 1208597 w 7864126"/>
              <a:gd name="connsiteY3" fmla="*/ 5842053 h 8629375"/>
              <a:gd name="connsiteX4" fmla="*/ 0 w 7864126"/>
              <a:gd name="connsiteY4" fmla="*/ 10209 h 8629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8629375">
                <a:moveTo>
                  <a:pt x="0" y="10209"/>
                </a:moveTo>
                <a:lnTo>
                  <a:pt x="7864126" y="0"/>
                </a:lnTo>
                <a:lnTo>
                  <a:pt x="7864126" y="8629375"/>
                </a:lnTo>
                <a:lnTo>
                  <a:pt x="1208597" y="5842053"/>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168317">
            <a:off x="6971614" y="820768"/>
            <a:ext cx="3599905" cy="5009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矩形 10"/>
          <p:cNvSpPr/>
          <p:nvPr/>
        </p:nvSpPr>
        <p:spPr>
          <a:xfrm rot="21274360">
            <a:off x="1603390" y="3290760"/>
            <a:ext cx="4090244" cy="2092881"/>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3D</a:t>
            </a:r>
            <a:r>
              <a:rPr lang="zh-CN" altLang="en-US" sz="1400" dirty="0">
                <a:solidFill>
                  <a:schemeClr val="bg1"/>
                </a:solidFill>
                <a:effectLst>
                  <a:outerShdw blurRad="50800" dist="38100" dir="2700000" algn="tl" rotWithShape="0">
                    <a:prstClr val="black">
                      <a:alpha val="40000"/>
                    </a:prstClr>
                  </a:outerShdw>
                </a:effectLst>
              </a:rPr>
              <a:t>动画电影</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昆虫总动员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（又名 </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微观小世界</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迷失的蚂蚁谷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）的创作与电视动画系列同期开始，但历时五年，耗资</a:t>
            </a:r>
            <a:r>
              <a:rPr lang="en-US" altLang="zh-CN" sz="1400" dirty="0">
                <a:solidFill>
                  <a:schemeClr val="bg1"/>
                </a:solidFill>
                <a:effectLst>
                  <a:outerShdw blurRad="50800" dist="38100" dir="2700000" algn="tl" rotWithShape="0">
                    <a:prstClr val="black">
                      <a:alpha val="40000"/>
                    </a:prstClr>
                  </a:outerShdw>
                </a:effectLst>
              </a:rPr>
              <a:t>2000</a:t>
            </a:r>
            <a:r>
              <a:rPr lang="zh-CN" altLang="en-US" sz="1400" dirty="0">
                <a:solidFill>
                  <a:schemeClr val="bg1"/>
                </a:solidFill>
                <a:effectLst>
                  <a:outerShdw blurRad="50800" dist="38100" dir="2700000" algn="tl" rotWithShape="0">
                    <a:prstClr val="black">
                      <a:alpha val="40000"/>
                    </a:prstClr>
                  </a:outerShdw>
                </a:effectLst>
              </a:rPr>
              <a:t>万欧元，是欧洲有史以来最昂贵的动画巨制。该片是首部将动画与实景结合的</a:t>
            </a:r>
            <a:r>
              <a:rPr lang="en-US" altLang="zh-CN" sz="1400" dirty="0">
                <a:solidFill>
                  <a:schemeClr val="bg1"/>
                </a:solidFill>
                <a:effectLst>
                  <a:outerShdw blurRad="50800" dist="38100" dir="2700000" algn="tl" rotWithShape="0">
                    <a:prstClr val="black">
                      <a:alpha val="40000"/>
                    </a:prstClr>
                  </a:outerShdw>
                </a:effectLst>
              </a:rPr>
              <a:t>3D</a:t>
            </a:r>
            <a:r>
              <a:rPr lang="zh-CN" altLang="en-US" sz="1400" dirty="0">
                <a:solidFill>
                  <a:schemeClr val="bg1"/>
                </a:solidFill>
                <a:effectLst>
                  <a:outerShdw blurRad="50800" dist="38100" dir="2700000" algn="tl" rotWithShape="0">
                    <a:prstClr val="black">
                      <a:alpha val="40000"/>
                    </a:prstClr>
                  </a:outerShdw>
                </a:effectLst>
              </a:rPr>
              <a:t>动画影片。透过影片中的画面，观众将感受到奇异、有趣的昆虫世界以及绚丽多姿、风景优美的自然环境。</a:t>
            </a:r>
          </a:p>
        </p:txBody>
      </p:sp>
      <p:sp>
        <p:nvSpPr>
          <p:cNvPr id="19" name="矩形 18"/>
          <p:cNvSpPr/>
          <p:nvPr/>
        </p:nvSpPr>
        <p:spPr>
          <a:xfrm rot="21290886">
            <a:off x="1390438" y="1831396"/>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昆虫总动员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2014</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Valiant</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extLst>
      <p:ext uri="{BB962C8B-B14F-4D97-AF65-F5344CB8AC3E}">
        <p14:creationId xmlns:p14="http://schemas.microsoft.com/office/powerpoint/2010/main" val="2132587582"/>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6">
                <a:lumMod val="75000"/>
              </a:schemeClr>
            </a:gs>
            <a:gs pos="0">
              <a:srgbClr val="AAC925"/>
            </a:gs>
            <a:gs pos="35000">
              <a:srgbClr val="86B526"/>
            </a:gs>
          </a:gsLst>
          <a:lin ang="5400000" scaled="1"/>
          <a:tileRect/>
        </a:grad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8307" y="1291268"/>
            <a:ext cx="3015386" cy="1854055"/>
          </a:xfrm>
          <a:prstGeom prst="rect">
            <a:avLst/>
          </a:prstGeom>
        </p:spPr>
      </p:pic>
      <p:sp>
        <p:nvSpPr>
          <p:cNvPr id="24" name="文本框 23"/>
          <p:cNvSpPr txBox="1"/>
          <p:nvPr/>
        </p:nvSpPr>
        <p:spPr>
          <a:xfrm>
            <a:off x="1063308" y="4581437"/>
            <a:ext cx="10322056" cy="830997"/>
          </a:xfrm>
          <a:prstGeom prst="rect">
            <a:avLst/>
          </a:prstGeom>
          <a:noFill/>
        </p:spPr>
        <p:txBody>
          <a:bodyPr wrap="none" rtlCol="0">
            <a:spAutoFit/>
          </a:bodyPr>
          <a:lstStyle/>
          <a:p>
            <a:r>
              <a:rPr lang="zh-CN" altLang="en-US" sz="4800" dirty="0" smtClean="0">
                <a:ln w="165100">
                  <a:solidFill>
                    <a:srgbClr val="002060"/>
                  </a:solidFill>
                </a:ln>
                <a:no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那些被称作“</a:t>
            </a:r>
            <a:r>
              <a:rPr lang="en-US" altLang="zh-CN" sz="4800" dirty="0" smtClean="0">
                <a:ln w="165100">
                  <a:solidFill>
                    <a:srgbClr val="002060"/>
                  </a:solidFill>
                </a:ln>
                <a:no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XX</a:t>
            </a:r>
            <a:r>
              <a:rPr lang="zh-CN" altLang="en-US" sz="4800" dirty="0" smtClean="0">
                <a:ln w="165100">
                  <a:solidFill>
                    <a:srgbClr val="002060"/>
                  </a:solidFill>
                </a:ln>
                <a:no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总动员”的动画电影</a:t>
            </a:r>
            <a:endParaRPr lang="zh-CN" altLang="en-US" sz="4800" dirty="0">
              <a:ln w="165100">
                <a:solidFill>
                  <a:srgbClr val="002060"/>
                </a:solidFill>
              </a:ln>
              <a:no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sp>
        <p:nvSpPr>
          <p:cNvPr id="34" name="文本框 33"/>
          <p:cNvSpPr txBox="1"/>
          <p:nvPr/>
        </p:nvSpPr>
        <p:spPr>
          <a:xfrm>
            <a:off x="1063308" y="4581437"/>
            <a:ext cx="10322056" cy="830997"/>
          </a:xfrm>
          <a:prstGeom prst="rect">
            <a:avLst/>
          </a:prstGeom>
          <a:noFill/>
        </p:spPr>
        <p:txBody>
          <a:bodyPr wrap="none" rtlCol="0">
            <a:spAutoFit/>
          </a:bodyPr>
          <a:lstStyle/>
          <a:p>
            <a:r>
              <a:rPr lang="zh-CN" altLang="en-US" sz="4800" dirty="0" smtClean="0">
                <a:ln w="63500">
                  <a:solidFill>
                    <a:schemeClr val="bg1"/>
                  </a:solidFill>
                </a:ln>
                <a:noFill/>
                <a:latin typeface="华康海报体W12(P)" panose="040B0C00000000000000" pitchFamily="82" charset="-122"/>
                <a:ea typeface="华康海报体W12(P)" panose="040B0C00000000000000" pitchFamily="82" charset="-122"/>
              </a:rPr>
              <a:t>那些被称作“</a:t>
            </a:r>
            <a:r>
              <a:rPr lang="en-US" altLang="zh-CN" sz="4800" dirty="0" smtClean="0">
                <a:ln w="63500">
                  <a:solidFill>
                    <a:schemeClr val="bg1"/>
                  </a:solidFill>
                </a:ln>
                <a:noFill/>
                <a:latin typeface="华康海报体W12(P)" panose="040B0C00000000000000" pitchFamily="82" charset="-122"/>
                <a:ea typeface="华康海报体W12(P)" panose="040B0C00000000000000" pitchFamily="82" charset="-122"/>
              </a:rPr>
              <a:t>XX</a:t>
            </a:r>
            <a:r>
              <a:rPr lang="zh-CN" altLang="en-US" sz="4800" dirty="0" smtClean="0">
                <a:ln w="63500">
                  <a:solidFill>
                    <a:schemeClr val="bg1"/>
                  </a:solidFill>
                </a:ln>
                <a:noFill/>
                <a:latin typeface="华康海报体W12(P)" panose="040B0C00000000000000" pitchFamily="82" charset="-122"/>
                <a:ea typeface="华康海报体W12(P)" panose="040B0C00000000000000" pitchFamily="82" charset="-122"/>
              </a:rPr>
              <a:t>总动员”的动画电影</a:t>
            </a:r>
            <a:endParaRPr lang="zh-CN" altLang="en-US" sz="4800" dirty="0">
              <a:ln w="63500">
                <a:solidFill>
                  <a:schemeClr val="bg1"/>
                </a:solidFill>
              </a:ln>
              <a:noFill/>
              <a:latin typeface="华康海报体W12(P)" panose="040B0C00000000000000" pitchFamily="82" charset="-122"/>
              <a:ea typeface="华康海报体W12(P)" panose="040B0C00000000000000" pitchFamily="82" charset="-122"/>
            </a:endParaRPr>
          </a:p>
        </p:txBody>
      </p:sp>
      <p:sp>
        <p:nvSpPr>
          <p:cNvPr id="35" name="文本框 34"/>
          <p:cNvSpPr txBox="1"/>
          <p:nvPr/>
        </p:nvSpPr>
        <p:spPr>
          <a:xfrm>
            <a:off x="1063308" y="4581437"/>
            <a:ext cx="10322056" cy="830997"/>
          </a:xfrm>
          <a:prstGeom prst="rect">
            <a:avLst/>
          </a:prstGeom>
          <a:noFill/>
        </p:spPr>
        <p:txBody>
          <a:bodyPr wrap="none" rtlCol="0">
            <a:spAutoFit/>
          </a:bodyPr>
          <a:lstStyle/>
          <a:p>
            <a:r>
              <a:rPr lang="zh-CN" altLang="en-US" sz="4800" dirty="0" smtClean="0">
                <a:ln w="25400">
                  <a:noFill/>
                </a:ln>
                <a:gradFill>
                  <a:gsLst>
                    <a:gs pos="100000">
                      <a:srgbClr val="FFC000"/>
                    </a:gs>
                    <a:gs pos="0">
                      <a:srgbClr val="FFFF00"/>
                    </a:gs>
                  </a:gsLst>
                  <a:lin ang="5400000" scaled="1"/>
                </a:gradFill>
                <a:effectLst>
                  <a:innerShdw blurRad="63500" dist="50800" dir="2700000">
                    <a:prstClr val="black">
                      <a:alpha val="50000"/>
                    </a:prstClr>
                  </a:innerShdw>
                </a:effectLst>
                <a:latin typeface="华康海报体W12(P)" panose="040B0C00000000000000" pitchFamily="82" charset="-122"/>
                <a:ea typeface="华康海报体W12(P)" panose="040B0C00000000000000" pitchFamily="82" charset="-122"/>
              </a:rPr>
              <a:t>那些被称作“</a:t>
            </a:r>
            <a:r>
              <a:rPr lang="en-US" altLang="zh-CN" sz="4800" dirty="0" smtClean="0">
                <a:ln w="25400">
                  <a:noFill/>
                </a:ln>
                <a:gradFill>
                  <a:gsLst>
                    <a:gs pos="100000">
                      <a:srgbClr val="FFC000"/>
                    </a:gs>
                    <a:gs pos="0">
                      <a:srgbClr val="FFFF00"/>
                    </a:gs>
                  </a:gsLst>
                  <a:lin ang="5400000" scaled="1"/>
                </a:gradFill>
                <a:effectLst>
                  <a:innerShdw blurRad="63500" dist="50800" dir="2700000">
                    <a:prstClr val="black">
                      <a:alpha val="50000"/>
                    </a:prstClr>
                  </a:innerShdw>
                </a:effectLst>
                <a:latin typeface="华康海报体W12(P)" panose="040B0C00000000000000" pitchFamily="82" charset="-122"/>
                <a:ea typeface="华康海报体W12(P)" panose="040B0C00000000000000" pitchFamily="82" charset="-122"/>
              </a:rPr>
              <a:t>XX</a:t>
            </a:r>
            <a:r>
              <a:rPr lang="zh-CN" altLang="en-US" sz="4800" dirty="0" smtClean="0">
                <a:ln w="25400">
                  <a:noFill/>
                </a:ln>
                <a:gradFill>
                  <a:gsLst>
                    <a:gs pos="100000">
                      <a:srgbClr val="FFC000"/>
                    </a:gs>
                    <a:gs pos="0">
                      <a:srgbClr val="FFFF00"/>
                    </a:gs>
                  </a:gsLst>
                  <a:lin ang="5400000" scaled="1"/>
                </a:gradFill>
                <a:effectLst>
                  <a:innerShdw blurRad="63500" dist="50800" dir="2700000">
                    <a:prstClr val="black">
                      <a:alpha val="50000"/>
                    </a:prstClr>
                  </a:innerShdw>
                </a:effectLst>
                <a:latin typeface="华康海报体W12(P)" panose="040B0C00000000000000" pitchFamily="82" charset="-122"/>
                <a:ea typeface="华康海报体W12(P)" panose="040B0C00000000000000" pitchFamily="82" charset="-122"/>
              </a:rPr>
              <a:t>总动员”的动画电影</a:t>
            </a:r>
            <a:endParaRPr lang="zh-CN" altLang="en-US" sz="4800" dirty="0">
              <a:ln w="25400">
                <a:noFill/>
              </a:ln>
              <a:gradFill>
                <a:gsLst>
                  <a:gs pos="100000">
                    <a:srgbClr val="FFC000"/>
                  </a:gs>
                  <a:gs pos="0">
                    <a:srgbClr val="FFFF00"/>
                  </a:gs>
                </a:gsLst>
                <a:lin ang="5400000" scaled="1"/>
              </a:gradFill>
              <a:effectLst>
                <a:innerShdw blurRad="63500" dist="50800" dir="2700000">
                  <a:prstClr val="black">
                    <a:alpha val="50000"/>
                  </a:prstClr>
                </a:innerShdw>
              </a:effectLst>
              <a:latin typeface="华康海报体W12(P)" panose="040B0C00000000000000" pitchFamily="82" charset="-122"/>
              <a:ea typeface="华康海报体W12(P)" panose="040B0C00000000000000" pitchFamily="82" charset="-122"/>
            </a:endParaRPr>
          </a:p>
        </p:txBody>
      </p:sp>
      <p:sp>
        <p:nvSpPr>
          <p:cNvPr id="25" name="文本框 24"/>
          <p:cNvSpPr txBox="1"/>
          <p:nvPr/>
        </p:nvSpPr>
        <p:spPr>
          <a:xfrm>
            <a:off x="5182929" y="3429000"/>
            <a:ext cx="1826141" cy="584775"/>
          </a:xfrm>
          <a:prstGeom prst="rect">
            <a:avLst/>
          </a:prstGeom>
          <a:noFill/>
        </p:spPr>
        <p:txBody>
          <a:bodyPr wrap="none" rtlCol="0">
            <a:spAutoFit/>
          </a:bodyPr>
          <a:lstStyle/>
          <a:p>
            <a:pPr algn="ctr"/>
            <a:r>
              <a:rPr lang="zh-CN" altLang="en-US" sz="3200" b="1" dirty="0" smtClean="0">
                <a:solidFill>
                  <a:schemeClr val="bg1"/>
                </a:solidFill>
              </a:rPr>
              <a:t>本期主题</a:t>
            </a:r>
            <a:endParaRPr lang="zh-CN" altLang="en-US" sz="3200" b="1" dirty="0">
              <a:solidFill>
                <a:schemeClr val="bg1"/>
              </a:solidFill>
            </a:endParaRPr>
          </a:p>
        </p:txBody>
      </p:sp>
    </p:spTree>
    <p:extLst>
      <p:ext uri="{BB962C8B-B14F-4D97-AF65-F5344CB8AC3E}">
        <p14:creationId xmlns:p14="http://schemas.microsoft.com/office/powerpoint/2010/main" val="146880144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0" y="-8915"/>
            <a:ext cx="12192001" cy="242980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421241">
                <a:moveTo>
                  <a:pt x="0" y="10209"/>
                </a:moveTo>
                <a:lnTo>
                  <a:pt x="7864126" y="0"/>
                </a:lnTo>
                <a:lnTo>
                  <a:pt x="7864126" y="3420679"/>
                </a:lnTo>
                <a:lnTo>
                  <a:pt x="1892028" y="4421241"/>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419632">
            <a:off x="1698556" y="889242"/>
            <a:ext cx="3684497" cy="54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0" y="4869160"/>
            <a:ext cx="12192000" cy="1988841"/>
          </a:xfrm>
          <a:prstGeom prst="rtTriangle">
            <a:avLst/>
          </a:prstGeom>
          <a:solidFill>
            <a:srgbClr val="0070C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21435563">
            <a:off x="6082181" y="1354325"/>
            <a:ext cx="5175500"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玩具总动员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1995</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Toy Story</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21419037">
            <a:off x="6120142" y="3116919"/>
            <a:ext cx="4232818" cy="1492716"/>
          </a:xfrm>
          <a:prstGeom prst="rect">
            <a:avLst/>
          </a:prstGeom>
        </p:spPr>
        <p:txBody>
          <a:bodyPr wrap="square">
            <a:spAutoFit/>
          </a:bodyPr>
          <a:lstStyle/>
          <a:p>
            <a:pPr algn="just">
              <a:lnSpc>
                <a:spcPct val="130000"/>
              </a:lnSpc>
            </a:pPr>
            <a:r>
              <a:rPr lang="zh-CN" altLang="en-US" sz="1400" dirty="0">
                <a:solidFill>
                  <a:schemeClr val="bg1"/>
                </a:solidFill>
                <a:effectLst>
                  <a:outerShdw blurRad="50800" dist="38100" dir="2700000" algn="tl" rotWithShape="0">
                    <a:prstClr val="black">
                      <a:alpha val="40000"/>
                    </a:prstClr>
                  </a:outerShdw>
                </a:effectLst>
              </a:rPr>
              <a:t>“玩具总动员”是皮克斯的动画系列电影，共制作了三部，由华特</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迪士尼影片公司和皮克斯动画工作室合作推出。主角是两个玩具：牛仔警长胡迪和太空骑警巴斯光年。</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玩具总动员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是首部完全使用电脑动画技术的动画长篇。</a:t>
            </a:r>
          </a:p>
        </p:txBody>
      </p:sp>
    </p:spTree>
    <p:extLst>
      <p:ext uri="{BB962C8B-B14F-4D97-AF65-F5344CB8AC3E}">
        <p14:creationId xmlns:p14="http://schemas.microsoft.com/office/powerpoint/2010/main" val="930556981"/>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0" y="-8915"/>
            <a:ext cx="12192001" cy="242980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421241">
                <a:moveTo>
                  <a:pt x="0" y="10209"/>
                </a:moveTo>
                <a:lnTo>
                  <a:pt x="7864126" y="0"/>
                </a:lnTo>
                <a:lnTo>
                  <a:pt x="7864126" y="3420679"/>
                </a:lnTo>
                <a:lnTo>
                  <a:pt x="1892028" y="4421241"/>
                </a:lnTo>
                <a:lnTo>
                  <a:pt x="0" y="10209"/>
                </a:lnTo>
                <a:close/>
              </a:path>
            </a:pathLst>
          </a:custGeom>
          <a:solidFill>
            <a:srgbClr val="0070C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28556">
            <a:off x="6405015" y="870199"/>
            <a:ext cx="3624161" cy="54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2" y="5661248"/>
            <a:ext cx="12191997" cy="1196754"/>
          </a:xfrm>
          <a:prstGeom prst="rtTriangle">
            <a:avLst/>
          </a:prstGeom>
          <a:solidFill>
            <a:srgbClr val="C000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00783">
            <a:off x="1486551" y="3088135"/>
            <a:ext cx="4090244" cy="2613023"/>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海底总动员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是一部由皮克斯动画工作室制作，并于</a:t>
            </a:r>
            <a:r>
              <a:rPr lang="en-US" altLang="zh-CN" sz="1400" dirty="0">
                <a:solidFill>
                  <a:schemeClr val="bg1"/>
                </a:solidFill>
                <a:effectLst>
                  <a:outerShdw blurRad="50800" dist="38100" dir="2700000" algn="tl" rotWithShape="0">
                    <a:prstClr val="black">
                      <a:alpha val="40000"/>
                    </a:prstClr>
                  </a:outerShdw>
                </a:effectLst>
              </a:rPr>
              <a:t>2003</a:t>
            </a:r>
            <a:r>
              <a:rPr lang="zh-CN" altLang="en-US" sz="1400" dirty="0">
                <a:solidFill>
                  <a:schemeClr val="bg1"/>
                </a:solidFill>
                <a:effectLst>
                  <a:outerShdw blurRad="50800" dist="38100" dir="2700000" algn="tl" rotWithShape="0">
                    <a:prstClr val="black">
                      <a:alpha val="40000"/>
                    </a:prstClr>
                  </a:outerShdw>
                </a:effectLst>
              </a:rPr>
              <a:t>年由华特迪士尼发行的美国电脑动画电影。这部电影的故事和剧本是由安德鲁</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史丹顿编写的，导演则是史丹顿以及李</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安克里治两人。故事主要叙述一只过度保护儿子的小丑鱼马林和它在路上碰到的蓝唐王鱼多莉两人一同在汪洋大海中寻找玛林失去的儿子尼莫的奇幻经历。在路途中，玛林渐渐了解到它必须要勇于冒险以及它的儿子已经有能力照顾自己了。</a:t>
            </a:r>
          </a:p>
        </p:txBody>
      </p:sp>
      <p:sp>
        <p:nvSpPr>
          <p:cNvPr id="19" name="矩形 18"/>
          <p:cNvSpPr/>
          <p:nvPr/>
        </p:nvSpPr>
        <p:spPr>
          <a:xfrm rot="217309">
            <a:off x="1667851" y="1483305"/>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海底总动员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2003</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Finding </a:t>
            </a:r>
            <a:r>
              <a:rPr lang="en-US" altLang="zh-CN" sz="4000" dirty="0" err="1">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Nemo</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extLst>
      <p:ext uri="{BB962C8B-B14F-4D97-AF65-F5344CB8AC3E}">
        <p14:creationId xmlns:p14="http://schemas.microsoft.com/office/powerpoint/2010/main" val="154969537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1" y="-8914"/>
            <a:ext cx="12195833" cy="2566799"/>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870212"/>
              <a:gd name="connsiteX1" fmla="*/ 7864126 w 7864126"/>
              <a:gd name="connsiteY1" fmla="*/ 0 h 4870212"/>
              <a:gd name="connsiteX2" fmla="*/ 7864126 w 7864126"/>
              <a:gd name="connsiteY2" fmla="*/ 3420679 h 4870212"/>
              <a:gd name="connsiteX3" fmla="*/ 356651 w 7864126"/>
              <a:gd name="connsiteY3" fmla="*/ 4870212 h 4870212"/>
              <a:gd name="connsiteX4" fmla="*/ 0 w 7864126"/>
              <a:gd name="connsiteY4" fmla="*/ 10209 h 4870212"/>
              <a:gd name="connsiteX0" fmla="*/ 0 w 7864126"/>
              <a:gd name="connsiteY0" fmla="*/ 10209 h 3420679"/>
              <a:gd name="connsiteX1" fmla="*/ 7864126 w 7864126"/>
              <a:gd name="connsiteY1" fmla="*/ 0 h 3420679"/>
              <a:gd name="connsiteX2" fmla="*/ 7864126 w 7864126"/>
              <a:gd name="connsiteY2" fmla="*/ 3420679 h 3420679"/>
              <a:gd name="connsiteX3" fmla="*/ 497081 w 7864126"/>
              <a:gd name="connsiteY3" fmla="*/ 2730998 h 3420679"/>
              <a:gd name="connsiteX4" fmla="*/ 0 w 7864126"/>
              <a:gd name="connsiteY4" fmla="*/ 10209 h 3420679"/>
              <a:gd name="connsiteX0" fmla="*/ 0 w 7864126"/>
              <a:gd name="connsiteY0" fmla="*/ 10209 h 5084511"/>
              <a:gd name="connsiteX1" fmla="*/ 7864126 w 7864126"/>
              <a:gd name="connsiteY1" fmla="*/ 0 h 5084511"/>
              <a:gd name="connsiteX2" fmla="*/ 7854764 w 7864126"/>
              <a:gd name="connsiteY2" fmla="*/ 5084511 h 5084511"/>
              <a:gd name="connsiteX3" fmla="*/ 497081 w 7864126"/>
              <a:gd name="connsiteY3" fmla="*/ 2730998 h 5084511"/>
              <a:gd name="connsiteX4" fmla="*/ 0 w 7864126"/>
              <a:gd name="connsiteY4" fmla="*/ 10209 h 5084511"/>
              <a:gd name="connsiteX0" fmla="*/ 0 w 7865026"/>
              <a:gd name="connsiteY0" fmla="*/ 10209 h 5137330"/>
              <a:gd name="connsiteX1" fmla="*/ 7864126 w 7865026"/>
              <a:gd name="connsiteY1" fmla="*/ 0 h 5137330"/>
              <a:gd name="connsiteX2" fmla="*/ 7864126 w 7865026"/>
              <a:gd name="connsiteY2" fmla="*/ 5137330 h 5137330"/>
              <a:gd name="connsiteX3" fmla="*/ 497081 w 7865026"/>
              <a:gd name="connsiteY3" fmla="*/ 2730998 h 5137330"/>
              <a:gd name="connsiteX4" fmla="*/ 0 w 7865026"/>
              <a:gd name="connsiteY4" fmla="*/ 10209 h 5137330"/>
              <a:gd name="connsiteX0" fmla="*/ 0 w 7883121"/>
              <a:gd name="connsiteY0" fmla="*/ 10209 h 5163741"/>
              <a:gd name="connsiteX1" fmla="*/ 7864126 w 7883121"/>
              <a:gd name="connsiteY1" fmla="*/ 0 h 5163741"/>
              <a:gd name="connsiteX2" fmla="*/ 7882851 w 7883121"/>
              <a:gd name="connsiteY2" fmla="*/ 5163741 h 5163741"/>
              <a:gd name="connsiteX3" fmla="*/ 497081 w 7883121"/>
              <a:gd name="connsiteY3" fmla="*/ 2730998 h 5163741"/>
              <a:gd name="connsiteX4" fmla="*/ 0 w 7883121"/>
              <a:gd name="connsiteY4" fmla="*/ 10209 h 5163741"/>
              <a:gd name="connsiteX0" fmla="*/ 0 w 7866598"/>
              <a:gd name="connsiteY0" fmla="*/ 10209 h 5163741"/>
              <a:gd name="connsiteX1" fmla="*/ 7864126 w 7866598"/>
              <a:gd name="connsiteY1" fmla="*/ 0 h 5163741"/>
              <a:gd name="connsiteX2" fmla="*/ 7865860 w 7866598"/>
              <a:gd name="connsiteY2" fmla="*/ 5163741 h 5163741"/>
              <a:gd name="connsiteX3" fmla="*/ 497081 w 7866598"/>
              <a:gd name="connsiteY3" fmla="*/ 2730998 h 5163741"/>
              <a:gd name="connsiteX4" fmla="*/ 0 w 7866598"/>
              <a:gd name="connsiteY4" fmla="*/ 10209 h 516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6598" h="5163741">
                <a:moveTo>
                  <a:pt x="0" y="10209"/>
                </a:moveTo>
                <a:lnTo>
                  <a:pt x="7864126" y="0"/>
                </a:lnTo>
                <a:cubicBezTo>
                  <a:pt x="7861005" y="1694837"/>
                  <a:pt x="7868981" y="3468904"/>
                  <a:pt x="7865860" y="5163741"/>
                </a:cubicBezTo>
                <a:lnTo>
                  <a:pt x="497081" y="2730998"/>
                </a:lnTo>
                <a:lnTo>
                  <a:pt x="0" y="10209"/>
                </a:lnTo>
                <a:close/>
              </a:path>
            </a:pathLst>
          </a:custGeom>
          <a:solidFill>
            <a:srgbClr val="C0000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430955">
            <a:off x="1386407" y="863482"/>
            <a:ext cx="3684497" cy="52798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1905" y="5384800"/>
            <a:ext cx="12188077" cy="1494971"/>
          </a:xfrm>
          <a:custGeom>
            <a:avLst/>
            <a:gdLst>
              <a:gd name="connsiteX0" fmla="*/ 0 w 6096000"/>
              <a:gd name="connsiteY0" fmla="*/ 1484786 h 1484786"/>
              <a:gd name="connsiteX1" fmla="*/ 0 w 6096000"/>
              <a:gd name="connsiteY1" fmla="*/ 0 h 1484786"/>
              <a:gd name="connsiteX2" fmla="*/ 6096000 w 6096000"/>
              <a:gd name="connsiteY2" fmla="*/ 1484786 h 1484786"/>
              <a:gd name="connsiteX3" fmla="*/ 0 w 6096000"/>
              <a:gd name="connsiteY3" fmla="*/ 1484786 h 1484786"/>
              <a:gd name="connsiteX0" fmla="*/ 6110516 w 12206516"/>
              <a:gd name="connsiteY0" fmla="*/ 2082802 h 2082802"/>
              <a:gd name="connsiteX1" fmla="*/ 2 w 12206516"/>
              <a:gd name="connsiteY1" fmla="*/ 0 h 2082802"/>
              <a:gd name="connsiteX2" fmla="*/ 6110516 w 12206516"/>
              <a:gd name="connsiteY2" fmla="*/ 598016 h 2082802"/>
              <a:gd name="connsiteX3" fmla="*/ 12206516 w 12206516"/>
              <a:gd name="connsiteY3" fmla="*/ 2082802 h 2082802"/>
              <a:gd name="connsiteX4" fmla="*/ 6110516 w 12206516"/>
              <a:gd name="connsiteY4" fmla="*/ 2082802 h 2082802"/>
              <a:gd name="connsiteX0" fmla="*/ 6761696 w 12857696"/>
              <a:gd name="connsiteY0" fmla="*/ 2082802 h 2165856"/>
              <a:gd name="connsiteX1" fmla="*/ 651182 w 12857696"/>
              <a:gd name="connsiteY1" fmla="*/ 2046514 h 2165856"/>
              <a:gd name="connsiteX2" fmla="*/ 651182 w 12857696"/>
              <a:gd name="connsiteY2" fmla="*/ 0 h 2165856"/>
              <a:gd name="connsiteX3" fmla="*/ 6761696 w 12857696"/>
              <a:gd name="connsiteY3" fmla="*/ 598016 h 2165856"/>
              <a:gd name="connsiteX4" fmla="*/ 12857696 w 12857696"/>
              <a:gd name="connsiteY4" fmla="*/ 2082802 h 2165856"/>
              <a:gd name="connsiteX5" fmla="*/ 6761696 w 12857696"/>
              <a:gd name="connsiteY5" fmla="*/ 2082802 h 2165856"/>
              <a:gd name="connsiteX0" fmla="*/ 6423916 w 12519916"/>
              <a:gd name="connsiteY0" fmla="*/ 2082802 h 2165856"/>
              <a:gd name="connsiteX1" fmla="*/ 313402 w 12519916"/>
              <a:gd name="connsiteY1" fmla="*/ 2046514 h 2165856"/>
              <a:gd name="connsiteX2" fmla="*/ 313402 w 12519916"/>
              <a:gd name="connsiteY2" fmla="*/ 0 h 2165856"/>
              <a:gd name="connsiteX3" fmla="*/ 6423916 w 12519916"/>
              <a:gd name="connsiteY3" fmla="*/ 598016 h 2165856"/>
              <a:gd name="connsiteX4" fmla="*/ 12519916 w 12519916"/>
              <a:gd name="connsiteY4" fmla="*/ 2082802 h 2165856"/>
              <a:gd name="connsiteX5" fmla="*/ 6423916 w 12519916"/>
              <a:gd name="connsiteY5" fmla="*/ 2082802 h 2165856"/>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120751 w 12216751"/>
              <a:gd name="connsiteY0" fmla="*/ 2082802 h 2082802"/>
              <a:gd name="connsiteX1" fmla="*/ 10237 w 12216751"/>
              <a:gd name="connsiteY1" fmla="*/ 2046514 h 2082802"/>
              <a:gd name="connsiteX2" fmla="*/ 10237 w 12216751"/>
              <a:gd name="connsiteY2" fmla="*/ 0 h 2082802"/>
              <a:gd name="connsiteX3" fmla="*/ 6120751 w 12216751"/>
              <a:gd name="connsiteY3" fmla="*/ 598016 h 2082802"/>
              <a:gd name="connsiteX4" fmla="*/ 12216751 w 12216751"/>
              <a:gd name="connsiteY4" fmla="*/ 2082802 h 2082802"/>
              <a:gd name="connsiteX5" fmla="*/ 6120751 w 12216751"/>
              <a:gd name="connsiteY5" fmla="*/ 2082802 h 2082802"/>
              <a:gd name="connsiteX0" fmla="*/ 6116131 w 12212131"/>
              <a:gd name="connsiteY0" fmla="*/ 2082802 h 2104571"/>
              <a:gd name="connsiteX1" fmla="*/ 34646 w 12212131"/>
              <a:gd name="connsiteY1" fmla="*/ 2104571 h 2104571"/>
              <a:gd name="connsiteX2" fmla="*/ 5617 w 12212131"/>
              <a:gd name="connsiteY2" fmla="*/ 0 h 2104571"/>
              <a:gd name="connsiteX3" fmla="*/ 6116131 w 12212131"/>
              <a:gd name="connsiteY3" fmla="*/ 598016 h 2104571"/>
              <a:gd name="connsiteX4" fmla="*/ 12212131 w 12212131"/>
              <a:gd name="connsiteY4" fmla="*/ 2082802 h 2104571"/>
              <a:gd name="connsiteX5" fmla="*/ 6116131 w 12212131"/>
              <a:gd name="connsiteY5" fmla="*/ 2082802 h 2104571"/>
              <a:gd name="connsiteX0" fmla="*/ 6119790 w 12215790"/>
              <a:gd name="connsiteY0" fmla="*/ 2082802 h 2104571"/>
              <a:gd name="connsiteX1" fmla="*/ 38305 w 12215790"/>
              <a:gd name="connsiteY1" fmla="*/ 2104571 h 2104571"/>
              <a:gd name="connsiteX2" fmla="*/ 9276 w 12215790"/>
              <a:gd name="connsiteY2" fmla="*/ 0 h 2104571"/>
              <a:gd name="connsiteX3" fmla="*/ 6119790 w 12215790"/>
              <a:gd name="connsiteY3" fmla="*/ 598016 h 2104571"/>
              <a:gd name="connsiteX4" fmla="*/ 12215790 w 12215790"/>
              <a:gd name="connsiteY4" fmla="*/ 2082802 h 2104571"/>
              <a:gd name="connsiteX5" fmla="*/ 6119790 w 1221579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109360 w 12205360"/>
              <a:gd name="connsiteY3" fmla="*/ 598016 h 2104571"/>
              <a:gd name="connsiteX4" fmla="*/ 12205360 w 12205360"/>
              <a:gd name="connsiteY4" fmla="*/ 2082802 h 2104571"/>
              <a:gd name="connsiteX5" fmla="*/ 6109360 w 1220536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109360 w 12205360"/>
              <a:gd name="connsiteY3" fmla="*/ 438359 h 2104571"/>
              <a:gd name="connsiteX4" fmla="*/ 12205360 w 12205360"/>
              <a:gd name="connsiteY4" fmla="*/ 2082802 h 2104571"/>
              <a:gd name="connsiteX5" fmla="*/ 6109360 w 1220536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094846 w 12205360"/>
              <a:gd name="connsiteY3" fmla="*/ 743159 h 2104571"/>
              <a:gd name="connsiteX4" fmla="*/ 12205360 w 12205360"/>
              <a:gd name="connsiteY4" fmla="*/ 2082802 h 2104571"/>
              <a:gd name="connsiteX5" fmla="*/ 6109360 w 12205360"/>
              <a:gd name="connsiteY5" fmla="*/ 2082802 h 2104571"/>
              <a:gd name="connsiteX0" fmla="*/ 6109360 w 12205360"/>
              <a:gd name="connsiteY0" fmla="*/ 1473202 h 1494971"/>
              <a:gd name="connsiteX1" fmla="*/ 27875 w 12205360"/>
              <a:gd name="connsiteY1" fmla="*/ 1494971 h 1494971"/>
              <a:gd name="connsiteX2" fmla="*/ 13361 w 12205360"/>
              <a:gd name="connsiteY2" fmla="*/ 0 h 1494971"/>
              <a:gd name="connsiteX3" fmla="*/ 6094846 w 12205360"/>
              <a:gd name="connsiteY3" fmla="*/ 133559 h 1494971"/>
              <a:gd name="connsiteX4" fmla="*/ 12205360 w 12205360"/>
              <a:gd name="connsiteY4" fmla="*/ 1473202 h 1494971"/>
              <a:gd name="connsiteX5" fmla="*/ 6109360 w 12205360"/>
              <a:gd name="connsiteY5" fmla="*/ 1473202 h 1494971"/>
              <a:gd name="connsiteX0" fmla="*/ 6098118 w 12194118"/>
              <a:gd name="connsiteY0" fmla="*/ 1473202 h 1494971"/>
              <a:gd name="connsiteX1" fmla="*/ 16633 w 12194118"/>
              <a:gd name="connsiteY1" fmla="*/ 1494971 h 1494971"/>
              <a:gd name="connsiteX2" fmla="*/ 2119 w 12194118"/>
              <a:gd name="connsiteY2" fmla="*/ 0 h 1494971"/>
              <a:gd name="connsiteX3" fmla="*/ 6083604 w 12194118"/>
              <a:gd name="connsiteY3" fmla="*/ 133559 h 1494971"/>
              <a:gd name="connsiteX4" fmla="*/ 12194118 w 12194118"/>
              <a:gd name="connsiteY4" fmla="*/ 1473202 h 1494971"/>
              <a:gd name="connsiteX5" fmla="*/ 6098118 w 12194118"/>
              <a:gd name="connsiteY5" fmla="*/ 1473202 h 1494971"/>
              <a:gd name="connsiteX0" fmla="*/ 6091514 w 12187514"/>
              <a:gd name="connsiteY0" fmla="*/ 1473202 h 1494971"/>
              <a:gd name="connsiteX1" fmla="*/ 10029 w 12187514"/>
              <a:gd name="connsiteY1" fmla="*/ 1494971 h 1494971"/>
              <a:gd name="connsiteX2" fmla="*/ 24544 w 12187514"/>
              <a:gd name="connsiteY2" fmla="*/ 0 h 1494971"/>
              <a:gd name="connsiteX3" fmla="*/ 6077000 w 12187514"/>
              <a:gd name="connsiteY3" fmla="*/ 133559 h 1494971"/>
              <a:gd name="connsiteX4" fmla="*/ 12187514 w 12187514"/>
              <a:gd name="connsiteY4" fmla="*/ 1473202 h 1494971"/>
              <a:gd name="connsiteX5" fmla="*/ 6091514 w 12187514"/>
              <a:gd name="connsiteY5" fmla="*/ 1473202 h 1494971"/>
              <a:gd name="connsiteX0" fmla="*/ 6093982 w 12189982"/>
              <a:gd name="connsiteY0" fmla="*/ 1473202 h 1494971"/>
              <a:gd name="connsiteX1" fmla="*/ 12497 w 12189982"/>
              <a:gd name="connsiteY1" fmla="*/ 1494971 h 1494971"/>
              <a:gd name="connsiteX2" fmla="*/ 12497 w 12189982"/>
              <a:gd name="connsiteY2" fmla="*/ 0 h 1494971"/>
              <a:gd name="connsiteX3" fmla="*/ 6079468 w 12189982"/>
              <a:gd name="connsiteY3" fmla="*/ 133559 h 1494971"/>
              <a:gd name="connsiteX4" fmla="*/ 12189982 w 12189982"/>
              <a:gd name="connsiteY4" fmla="*/ 1473202 h 1494971"/>
              <a:gd name="connsiteX5" fmla="*/ 6093982 w 12189982"/>
              <a:gd name="connsiteY5" fmla="*/ 1473202 h 1494971"/>
              <a:gd name="connsiteX0" fmla="*/ 6093982 w 12188077"/>
              <a:gd name="connsiteY0" fmla="*/ 1473202 h 1494971"/>
              <a:gd name="connsiteX1" fmla="*/ 12497 w 12188077"/>
              <a:gd name="connsiteY1" fmla="*/ 1494971 h 1494971"/>
              <a:gd name="connsiteX2" fmla="*/ 12497 w 12188077"/>
              <a:gd name="connsiteY2" fmla="*/ 0 h 1494971"/>
              <a:gd name="connsiteX3" fmla="*/ 6079468 w 12188077"/>
              <a:gd name="connsiteY3" fmla="*/ 133559 h 1494971"/>
              <a:gd name="connsiteX4" fmla="*/ 12188077 w 12188077"/>
              <a:gd name="connsiteY4" fmla="*/ 1475107 h 1494971"/>
              <a:gd name="connsiteX5" fmla="*/ 6093982 w 12188077"/>
              <a:gd name="connsiteY5" fmla="*/ 1473202 h 1494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8077" h="1494971">
                <a:moveTo>
                  <a:pt x="6093982" y="1473202"/>
                </a:moveTo>
                <a:lnTo>
                  <a:pt x="12497" y="1494971"/>
                </a:lnTo>
                <a:cubicBezTo>
                  <a:pt x="-18951" y="-608391"/>
                  <a:pt x="19754" y="2046025"/>
                  <a:pt x="12497" y="0"/>
                </a:cubicBezTo>
                <a:lnTo>
                  <a:pt x="6079468" y="133559"/>
                </a:lnTo>
                <a:lnTo>
                  <a:pt x="12188077" y="1475107"/>
                </a:lnTo>
                <a:lnTo>
                  <a:pt x="6093982" y="1473202"/>
                </a:lnTo>
                <a:close/>
              </a:path>
            </a:pathLst>
          </a:custGeom>
          <a:solidFill>
            <a:srgbClr val="00B0F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390486">
            <a:off x="6001945" y="1448438"/>
            <a:ext cx="530597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超人总动员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2004</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The </a:t>
            </a:r>
            <a:r>
              <a:rPr lang="en-US" altLang="zh-CN" sz="4000" dirty="0" err="1">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Incredibles</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373960">
            <a:off x="5805788" y="2824216"/>
            <a:ext cx="4368288" cy="1492716"/>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超人总动员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是一部皮克斯动画工作室制作的动画电影，由布拉德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伯德执导，格雷格</a:t>
            </a:r>
            <a:r>
              <a:rPr lang="en-US" altLang="zh-CN" sz="1400" dirty="0">
                <a:solidFill>
                  <a:schemeClr val="bg1"/>
                </a:solidFill>
                <a:effectLst>
                  <a:outerShdw blurRad="50800" dist="38100" dir="2700000" algn="tl" rotWithShape="0">
                    <a:prstClr val="black">
                      <a:alpha val="40000"/>
                    </a:prstClr>
                  </a:outerShdw>
                </a:effectLst>
              </a:rPr>
              <a:t>·T·</a:t>
            </a:r>
            <a:r>
              <a:rPr lang="zh-CN" altLang="en-US" sz="1400" dirty="0">
                <a:solidFill>
                  <a:schemeClr val="bg1"/>
                </a:solidFill>
                <a:effectLst>
                  <a:outerShdw blurRad="50800" dist="38100" dir="2700000" algn="tl" rotWithShape="0">
                    <a:prstClr val="black">
                      <a:alpha val="40000"/>
                    </a:prstClr>
                  </a:outerShdw>
                </a:effectLst>
              </a:rPr>
              <a:t>尼尔森、霍利</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亨特、杰森</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李、塞缪尔</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杰克逊主演配音。影片主要讲述了伟大的超人特工先生巴鲍伯退休后不甘寂寞重出江湖的故事。</a:t>
            </a:r>
          </a:p>
        </p:txBody>
      </p:sp>
    </p:spTree>
    <p:extLst>
      <p:ext uri="{BB962C8B-B14F-4D97-AF65-F5344CB8AC3E}">
        <p14:creationId xmlns:p14="http://schemas.microsoft.com/office/powerpoint/2010/main" val="3217280049"/>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1" y="-8915"/>
            <a:ext cx="12192001" cy="293363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817391"/>
              <a:gd name="connsiteX1" fmla="*/ 7864126 w 7864126"/>
              <a:gd name="connsiteY1" fmla="*/ 0 h 4817391"/>
              <a:gd name="connsiteX2" fmla="*/ 7864126 w 7864126"/>
              <a:gd name="connsiteY2" fmla="*/ 3420679 h 4817391"/>
              <a:gd name="connsiteX3" fmla="*/ 468995 w 7864126"/>
              <a:gd name="connsiteY3" fmla="*/ 4817391 h 4817391"/>
              <a:gd name="connsiteX4" fmla="*/ 0 w 7864126"/>
              <a:gd name="connsiteY4" fmla="*/ 10209 h 4817391"/>
              <a:gd name="connsiteX0" fmla="*/ 0 w 7864126"/>
              <a:gd name="connsiteY0" fmla="*/ 10209 h 8629375"/>
              <a:gd name="connsiteX1" fmla="*/ 7864126 w 7864126"/>
              <a:gd name="connsiteY1" fmla="*/ 0 h 8629375"/>
              <a:gd name="connsiteX2" fmla="*/ 7864126 w 7864126"/>
              <a:gd name="connsiteY2" fmla="*/ 8629375 h 8629375"/>
              <a:gd name="connsiteX3" fmla="*/ 468995 w 7864126"/>
              <a:gd name="connsiteY3" fmla="*/ 4817391 h 8629375"/>
              <a:gd name="connsiteX4" fmla="*/ 0 w 7864126"/>
              <a:gd name="connsiteY4" fmla="*/ 10209 h 8629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8629375">
                <a:moveTo>
                  <a:pt x="0" y="10209"/>
                </a:moveTo>
                <a:lnTo>
                  <a:pt x="7864126" y="0"/>
                </a:lnTo>
                <a:lnTo>
                  <a:pt x="7864126" y="8629375"/>
                </a:lnTo>
                <a:lnTo>
                  <a:pt x="468995" y="4817391"/>
                </a:lnTo>
                <a:lnTo>
                  <a:pt x="0" y="10209"/>
                </a:lnTo>
                <a:close/>
              </a:path>
            </a:pathLst>
          </a:custGeom>
          <a:solidFill>
            <a:srgbClr val="00B0F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68317">
            <a:off x="6651414" y="854737"/>
            <a:ext cx="3624161" cy="5009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5879976" y="4437112"/>
            <a:ext cx="6312024" cy="2420889"/>
          </a:xfrm>
          <a:prstGeom prst="rtTriangle">
            <a:avLst/>
          </a:prstGeom>
          <a:solidFill>
            <a:schemeClr val="accent6">
              <a:lumMod val="75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1222842">
            <a:off x="1692791" y="3415555"/>
            <a:ext cx="4090244" cy="1745478"/>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战鸽快飞</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一部动画喜剧片，是一部亦庄亦谐，既有轻松搞笑的一面，又有英式老派战争片的严肃的优秀动画片作品。影片最富创造性的借鉴是对英国黑白新闻纪录片的模仿。这部出自英国人之手的动画作品与曾经威震世界影坛的“绿怪”动画片</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怪物史莱克</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诞生自同一地点。</a:t>
            </a:r>
          </a:p>
        </p:txBody>
      </p:sp>
      <p:sp>
        <p:nvSpPr>
          <p:cNvPr id="19" name="矩形 18"/>
          <p:cNvSpPr/>
          <p:nvPr/>
        </p:nvSpPr>
        <p:spPr>
          <a:xfrm rot="21239368">
            <a:off x="1390114" y="1718163"/>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战鸽总动员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2005</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Valiant</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extLst>
      <p:ext uri="{BB962C8B-B14F-4D97-AF65-F5344CB8AC3E}">
        <p14:creationId xmlns:p14="http://schemas.microsoft.com/office/powerpoint/2010/main" val="2223078632"/>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1" y="-8913"/>
            <a:ext cx="12195833" cy="3302442"/>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870212"/>
              <a:gd name="connsiteX1" fmla="*/ 7864126 w 7864126"/>
              <a:gd name="connsiteY1" fmla="*/ 0 h 4870212"/>
              <a:gd name="connsiteX2" fmla="*/ 7864126 w 7864126"/>
              <a:gd name="connsiteY2" fmla="*/ 3420679 h 4870212"/>
              <a:gd name="connsiteX3" fmla="*/ 356651 w 7864126"/>
              <a:gd name="connsiteY3" fmla="*/ 4870212 h 4870212"/>
              <a:gd name="connsiteX4" fmla="*/ 0 w 7864126"/>
              <a:gd name="connsiteY4" fmla="*/ 10209 h 4870212"/>
              <a:gd name="connsiteX0" fmla="*/ 0 w 7864126"/>
              <a:gd name="connsiteY0" fmla="*/ 10209 h 3420679"/>
              <a:gd name="connsiteX1" fmla="*/ 7864126 w 7864126"/>
              <a:gd name="connsiteY1" fmla="*/ 0 h 3420679"/>
              <a:gd name="connsiteX2" fmla="*/ 7864126 w 7864126"/>
              <a:gd name="connsiteY2" fmla="*/ 3420679 h 3420679"/>
              <a:gd name="connsiteX3" fmla="*/ 497081 w 7864126"/>
              <a:gd name="connsiteY3" fmla="*/ 2730998 h 3420679"/>
              <a:gd name="connsiteX4" fmla="*/ 0 w 7864126"/>
              <a:gd name="connsiteY4" fmla="*/ 10209 h 3420679"/>
              <a:gd name="connsiteX0" fmla="*/ 0 w 7864126"/>
              <a:gd name="connsiteY0" fmla="*/ 10209 h 5084511"/>
              <a:gd name="connsiteX1" fmla="*/ 7864126 w 7864126"/>
              <a:gd name="connsiteY1" fmla="*/ 0 h 5084511"/>
              <a:gd name="connsiteX2" fmla="*/ 7854764 w 7864126"/>
              <a:gd name="connsiteY2" fmla="*/ 5084511 h 5084511"/>
              <a:gd name="connsiteX3" fmla="*/ 497081 w 7864126"/>
              <a:gd name="connsiteY3" fmla="*/ 2730998 h 5084511"/>
              <a:gd name="connsiteX4" fmla="*/ 0 w 7864126"/>
              <a:gd name="connsiteY4" fmla="*/ 10209 h 5084511"/>
              <a:gd name="connsiteX0" fmla="*/ 0 w 7865026"/>
              <a:gd name="connsiteY0" fmla="*/ 10209 h 5137330"/>
              <a:gd name="connsiteX1" fmla="*/ 7864126 w 7865026"/>
              <a:gd name="connsiteY1" fmla="*/ 0 h 5137330"/>
              <a:gd name="connsiteX2" fmla="*/ 7864126 w 7865026"/>
              <a:gd name="connsiteY2" fmla="*/ 5137330 h 5137330"/>
              <a:gd name="connsiteX3" fmla="*/ 497081 w 7865026"/>
              <a:gd name="connsiteY3" fmla="*/ 2730998 h 5137330"/>
              <a:gd name="connsiteX4" fmla="*/ 0 w 7865026"/>
              <a:gd name="connsiteY4" fmla="*/ 10209 h 5137330"/>
              <a:gd name="connsiteX0" fmla="*/ 0 w 7883121"/>
              <a:gd name="connsiteY0" fmla="*/ 10209 h 5163741"/>
              <a:gd name="connsiteX1" fmla="*/ 7864126 w 7883121"/>
              <a:gd name="connsiteY1" fmla="*/ 0 h 5163741"/>
              <a:gd name="connsiteX2" fmla="*/ 7882851 w 7883121"/>
              <a:gd name="connsiteY2" fmla="*/ 5163741 h 5163741"/>
              <a:gd name="connsiteX3" fmla="*/ 497081 w 7883121"/>
              <a:gd name="connsiteY3" fmla="*/ 2730998 h 5163741"/>
              <a:gd name="connsiteX4" fmla="*/ 0 w 7883121"/>
              <a:gd name="connsiteY4" fmla="*/ 10209 h 5163741"/>
              <a:gd name="connsiteX0" fmla="*/ 0 w 7866598"/>
              <a:gd name="connsiteY0" fmla="*/ 10209 h 5163741"/>
              <a:gd name="connsiteX1" fmla="*/ 7864126 w 7866598"/>
              <a:gd name="connsiteY1" fmla="*/ 0 h 5163741"/>
              <a:gd name="connsiteX2" fmla="*/ 7865860 w 7866598"/>
              <a:gd name="connsiteY2" fmla="*/ 5163741 h 5163741"/>
              <a:gd name="connsiteX3" fmla="*/ 497081 w 7866598"/>
              <a:gd name="connsiteY3" fmla="*/ 2730998 h 5163741"/>
              <a:gd name="connsiteX4" fmla="*/ 0 w 7866598"/>
              <a:gd name="connsiteY4" fmla="*/ 10209 h 5163741"/>
              <a:gd name="connsiteX0" fmla="*/ 0 w 7866598"/>
              <a:gd name="connsiteY0" fmla="*/ 10209 h 5163741"/>
              <a:gd name="connsiteX1" fmla="*/ 7864126 w 7866598"/>
              <a:gd name="connsiteY1" fmla="*/ 0 h 5163741"/>
              <a:gd name="connsiteX2" fmla="*/ 7865860 w 7866598"/>
              <a:gd name="connsiteY2" fmla="*/ 5163741 h 5163741"/>
              <a:gd name="connsiteX3" fmla="*/ 571977 w 7866598"/>
              <a:gd name="connsiteY3" fmla="*/ 4044954 h 5163741"/>
              <a:gd name="connsiteX4" fmla="*/ 0 w 7866598"/>
              <a:gd name="connsiteY4" fmla="*/ 10209 h 5163741"/>
              <a:gd name="connsiteX0" fmla="*/ 0 w 7866598"/>
              <a:gd name="connsiteY0" fmla="*/ 10209 h 4044954"/>
              <a:gd name="connsiteX1" fmla="*/ 7864126 w 7866598"/>
              <a:gd name="connsiteY1" fmla="*/ 0 h 4044954"/>
              <a:gd name="connsiteX2" fmla="*/ 7865860 w 7866598"/>
              <a:gd name="connsiteY2" fmla="*/ 1747457 h 4044954"/>
              <a:gd name="connsiteX3" fmla="*/ 571977 w 7866598"/>
              <a:gd name="connsiteY3" fmla="*/ 4044954 h 4044954"/>
              <a:gd name="connsiteX4" fmla="*/ 0 w 7866598"/>
              <a:gd name="connsiteY4" fmla="*/ 10209 h 4044954"/>
              <a:gd name="connsiteX0" fmla="*/ 0 w 7866598"/>
              <a:gd name="connsiteY0" fmla="*/ 10209 h 6643666"/>
              <a:gd name="connsiteX1" fmla="*/ 7864126 w 7866598"/>
              <a:gd name="connsiteY1" fmla="*/ 0 h 6643666"/>
              <a:gd name="connsiteX2" fmla="*/ 7865860 w 7866598"/>
              <a:gd name="connsiteY2" fmla="*/ 1747457 h 6643666"/>
              <a:gd name="connsiteX3" fmla="*/ 543891 w 7866598"/>
              <a:gd name="connsiteY3" fmla="*/ 6643666 h 6643666"/>
              <a:gd name="connsiteX4" fmla="*/ 0 w 7866598"/>
              <a:gd name="connsiteY4" fmla="*/ 10209 h 6643666"/>
              <a:gd name="connsiteX0" fmla="*/ 0 w 7866598"/>
              <a:gd name="connsiteY0" fmla="*/ 10209 h 6643666"/>
              <a:gd name="connsiteX1" fmla="*/ 7864126 w 7866598"/>
              <a:gd name="connsiteY1" fmla="*/ 0 h 6643666"/>
              <a:gd name="connsiteX2" fmla="*/ 7865860 w 7866598"/>
              <a:gd name="connsiteY2" fmla="*/ 3440999 h 6643666"/>
              <a:gd name="connsiteX3" fmla="*/ 543891 w 7866598"/>
              <a:gd name="connsiteY3" fmla="*/ 6643666 h 6643666"/>
              <a:gd name="connsiteX4" fmla="*/ 0 w 7866598"/>
              <a:gd name="connsiteY4" fmla="*/ 10209 h 664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6598" h="6643666">
                <a:moveTo>
                  <a:pt x="0" y="10209"/>
                </a:moveTo>
                <a:lnTo>
                  <a:pt x="7864126" y="0"/>
                </a:lnTo>
                <a:cubicBezTo>
                  <a:pt x="7861005" y="1694837"/>
                  <a:pt x="7868981" y="1746162"/>
                  <a:pt x="7865860" y="3440999"/>
                </a:cubicBezTo>
                <a:lnTo>
                  <a:pt x="543891" y="6643666"/>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119696">
            <a:off x="1740804" y="1266882"/>
            <a:ext cx="3684497" cy="52761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0" y="5157191"/>
            <a:ext cx="12206514" cy="1722579"/>
          </a:xfrm>
          <a:custGeom>
            <a:avLst/>
            <a:gdLst>
              <a:gd name="connsiteX0" fmla="*/ 0 w 6096000"/>
              <a:gd name="connsiteY0" fmla="*/ 1484786 h 1484786"/>
              <a:gd name="connsiteX1" fmla="*/ 0 w 6096000"/>
              <a:gd name="connsiteY1" fmla="*/ 0 h 1484786"/>
              <a:gd name="connsiteX2" fmla="*/ 6096000 w 6096000"/>
              <a:gd name="connsiteY2" fmla="*/ 1484786 h 1484786"/>
              <a:gd name="connsiteX3" fmla="*/ 0 w 6096000"/>
              <a:gd name="connsiteY3" fmla="*/ 1484786 h 1484786"/>
              <a:gd name="connsiteX0" fmla="*/ 6110516 w 12206516"/>
              <a:gd name="connsiteY0" fmla="*/ 2082802 h 2082802"/>
              <a:gd name="connsiteX1" fmla="*/ 2 w 12206516"/>
              <a:gd name="connsiteY1" fmla="*/ 0 h 2082802"/>
              <a:gd name="connsiteX2" fmla="*/ 6110516 w 12206516"/>
              <a:gd name="connsiteY2" fmla="*/ 598016 h 2082802"/>
              <a:gd name="connsiteX3" fmla="*/ 12206516 w 12206516"/>
              <a:gd name="connsiteY3" fmla="*/ 2082802 h 2082802"/>
              <a:gd name="connsiteX4" fmla="*/ 6110516 w 12206516"/>
              <a:gd name="connsiteY4" fmla="*/ 2082802 h 2082802"/>
              <a:gd name="connsiteX0" fmla="*/ 6761696 w 12857696"/>
              <a:gd name="connsiteY0" fmla="*/ 2082802 h 2165856"/>
              <a:gd name="connsiteX1" fmla="*/ 651182 w 12857696"/>
              <a:gd name="connsiteY1" fmla="*/ 2046514 h 2165856"/>
              <a:gd name="connsiteX2" fmla="*/ 651182 w 12857696"/>
              <a:gd name="connsiteY2" fmla="*/ 0 h 2165856"/>
              <a:gd name="connsiteX3" fmla="*/ 6761696 w 12857696"/>
              <a:gd name="connsiteY3" fmla="*/ 598016 h 2165856"/>
              <a:gd name="connsiteX4" fmla="*/ 12857696 w 12857696"/>
              <a:gd name="connsiteY4" fmla="*/ 2082802 h 2165856"/>
              <a:gd name="connsiteX5" fmla="*/ 6761696 w 12857696"/>
              <a:gd name="connsiteY5" fmla="*/ 2082802 h 2165856"/>
              <a:gd name="connsiteX0" fmla="*/ 6423916 w 12519916"/>
              <a:gd name="connsiteY0" fmla="*/ 2082802 h 2165856"/>
              <a:gd name="connsiteX1" fmla="*/ 313402 w 12519916"/>
              <a:gd name="connsiteY1" fmla="*/ 2046514 h 2165856"/>
              <a:gd name="connsiteX2" fmla="*/ 313402 w 12519916"/>
              <a:gd name="connsiteY2" fmla="*/ 0 h 2165856"/>
              <a:gd name="connsiteX3" fmla="*/ 6423916 w 12519916"/>
              <a:gd name="connsiteY3" fmla="*/ 598016 h 2165856"/>
              <a:gd name="connsiteX4" fmla="*/ 12519916 w 12519916"/>
              <a:gd name="connsiteY4" fmla="*/ 2082802 h 2165856"/>
              <a:gd name="connsiteX5" fmla="*/ 6423916 w 12519916"/>
              <a:gd name="connsiteY5" fmla="*/ 2082802 h 2165856"/>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120751 w 12216751"/>
              <a:gd name="connsiteY0" fmla="*/ 2082802 h 2082802"/>
              <a:gd name="connsiteX1" fmla="*/ 10237 w 12216751"/>
              <a:gd name="connsiteY1" fmla="*/ 2046514 h 2082802"/>
              <a:gd name="connsiteX2" fmla="*/ 10237 w 12216751"/>
              <a:gd name="connsiteY2" fmla="*/ 0 h 2082802"/>
              <a:gd name="connsiteX3" fmla="*/ 6120751 w 12216751"/>
              <a:gd name="connsiteY3" fmla="*/ 598016 h 2082802"/>
              <a:gd name="connsiteX4" fmla="*/ 12216751 w 12216751"/>
              <a:gd name="connsiteY4" fmla="*/ 2082802 h 2082802"/>
              <a:gd name="connsiteX5" fmla="*/ 6120751 w 12216751"/>
              <a:gd name="connsiteY5" fmla="*/ 2082802 h 2082802"/>
              <a:gd name="connsiteX0" fmla="*/ 6116131 w 12212131"/>
              <a:gd name="connsiteY0" fmla="*/ 2082802 h 2104571"/>
              <a:gd name="connsiteX1" fmla="*/ 34646 w 12212131"/>
              <a:gd name="connsiteY1" fmla="*/ 2104571 h 2104571"/>
              <a:gd name="connsiteX2" fmla="*/ 5617 w 12212131"/>
              <a:gd name="connsiteY2" fmla="*/ 0 h 2104571"/>
              <a:gd name="connsiteX3" fmla="*/ 6116131 w 12212131"/>
              <a:gd name="connsiteY3" fmla="*/ 598016 h 2104571"/>
              <a:gd name="connsiteX4" fmla="*/ 12212131 w 12212131"/>
              <a:gd name="connsiteY4" fmla="*/ 2082802 h 2104571"/>
              <a:gd name="connsiteX5" fmla="*/ 6116131 w 12212131"/>
              <a:gd name="connsiteY5" fmla="*/ 2082802 h 2104571"/>
              <a:gd name="connsiteX0" fmla="*/ 6119790 w 12215790"/>
              <a:gd name="connsiteY0" fmla="*/ 2082802 h 2104571"/>
              <a:gd name="connsiteX1" fmla="*/ 38305 w 12215790"/>
              <a:gd name="connsiteY1" fmla="*/ 2104571 h 2104571"/>
              <a:gd name="connsiteX2" fmla="*/ 9276 w 12215790"/>
              <a:gd name="connsiteY2" fmla="*/ 0 h 2104571"/>
              <a:gd name="connsiteX3" fmla="*/ 6119790 w 12215790"/>
              <a:gd name="connsiteY3" fmla="*/ 598016 h 2104571"/>
              <a:gd name="connsiteX4" fmla="*/ 12215790 w 12215790"/>
              <a:gd name="connsiteY4" fmla="*/ 2082802 h 2104571"/>
              <a:gd name="connsiteX5" fmla="*/ 6119790 w 1221579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109360 w 12205360"/>
              <a:gd name="connsiteY3" fmla="*/ 598016 h 2104571"/>
              <a:gd name="connsiteX4" fmla="*/ 12205360 w 12205360"/>
              <a:gd name="connsiteY4" fmla="*/ 2082802 h 2104571"/>
              <a:gd name="connsiteX5" fmla="*/ 6109360 w 1220536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109360 w 12205360"/>
              <a:gd name="connsiteY3" fmla="*/ 438359 h 2104571"/>
              <a:gd name="connsiteX4" fmla="*/ 12205360 w 12205360"/>
              <a:gd name="connsiteY4" fmla="*/ 2082802 h 2104571"/>
              <a:gd name="connsiteX5" fmla="*/ 6109360 w 1220536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094846 w 12205360"/>
              <a:gd name="connsiteY3" fmla="*/ 743159 h 2104571"/>
              <a:gd name="connsiteX4" fmla="*/ 12205360 w 12205360"/>
              <a:gd name="connsiteY4" fmla="*/ 2082802 h 2104571"/>
              <a:gd name="connsiteX5" fmla="*/ 6109360 w 12205360"/>
              <a:gd name="connsiteY5" fmla="*/ 2082802 h 2104571"/>
              <a:gd name="connsiteX0" fmla="*/ 6109360 w 12205360"/>
              <a:gd name="connsiteY0" fmla="*/ 1473202 h 1494971"/>
              <a:gd name="connsiteX1" fmla="*/ 27875 w 12205360"/>
              <a:gd name="connsiteY1" fmla="*/ 1494971 h 1494971"/>
              <a:gd name="connsiteX2" fmla="*/ 13361 w 12205360"/>
              <a:gd name="connsiteY2" fmla="*/ 0 h 1494971"/>
              <a:gd name="connsiteX3" fmla="*/ 6094846 w 12205360"/>
              <a:gd name="connsiteY3" fmla="*/ 133559 h 1494971"/>
              <a:gd name="connsiteX4" fmla="*/ 12205360 w 12205360"/>
              <a:gd name="connsiteY4" fmla="*/ 1473202 h 1494971"/>
              <a:gd name="connsiteX5" fmla="*/ 6109360 w 12205360"/>
              <a:gd name="connsiteY5" fmla="*/ 1473202 h 1494971"/>
              <a:gd name="connsiteX0" fmla="*/ 6098118 w 12194118"/>
              <a:gd name="connsiteY0" fmla="*/ 1473202 h 1494971"/>
              <a:gd name="connsiteX1" fmla="*/ 16633 w 12194118"/>
              <a:gd name="connsiteY1" fmla="*/ 1494971 h 1494971"/>
              <a:gd name="connsiteX2" fmla="*/ 2119 w 12194118"/>
              <a:gd name="connsiteY2" fmla="*/ 0 h 1494971"/>
              <a:gd name="connsiteX3" fmla="*/ 6083604 w 12194118"/>
              <a:gd name="connsiteY3" fmla="*/ 133559 h 1494971"/>
              <a:gd name="connsiteX4" fmla="*/ 12194118 w 12194118"/>
              <a:gd name="connsiteY4" fmla="*/ 1473202 h 1494971"/>
              <a:gd name="connsiteX5" fmla="*/ 6098118 w 12194118"/>
              <a:gd name="connsiteY5" fmla="*/ 1473202 h 1494971"/>
              <a:gd name="connsiteX0" fmla="*/ 6091514 w 12187514"/>
              <a:gd name="connsiteY0" fmla="*/ 1473202 h 1494971"/>
              <a:gd name="connsiteX1" fmla="*/ 10029 w 12187514"/>
              <a:gd name="connsiteY1" fmla="*/ 1494971 h 1494971"/>
              <a:gd name="connsiteX2" fmla="*/ 24544 w 12187514"/>
              <a:gd name="connsiteY2" fmla="*/ 0 h 1494971"/>
              <a:gd name="connsiteX3" fmla="*/ 6077000 w 12187514"/>
              <a:gd name="connsiteY3" fmla="*/ 133559 h 1494971"/>
              <a:gd name="connsiteX4" fmla="*/ 12187514 w 12187514"/>
              <a:gd name="connsiteY4" fmla="*/ 1473202 h 1494971"/>
              <a:gd name="connsiteX5" fmla="*/ 6091514 w 12187514"/>
              <a:gd name="connsiteY5" fmla="*/ 1473202 h 1494971"/>
              <a:gd name="connsiteX0" fmla="*/ 6093982 w 12189982"/>
              <a:gd name="connsiteY0" fmla="*/ 1473202 h 1494971"/>
              <a:gd name="connsiteX1" fmla="*/ 12497 w 12189982"/>
              <a:gd name="connsiteY1" fmla="*/ 1494971 h 1494971"/>
              <a:gd name="connsiteX2" fmla="*/ 12497 w 12189982"/>
              <a:gd name="connsiteY2" fmla="*/ 0 h 1494971"/>
              <a:gd name="connsiteX3" fmla="*/ 6079468 w 12189982"/>
              <a:gd name="connsiteY3" fmla="*/ 133559 h 1494971"/>
              <a:gd name="connsiteX4" fmla="*/ 12189982 w 12189982"/>
              <a:gd name="connsiteY4" fmla="*/ 1473202 h 1494971"/>
              <a:gd name="connsiteX5" fmla="*/ 6093982 w 12189982"/>
              <a:gd name="connsiteY5" fmla="*/ 1473202 h 1494971"/>
              <a:gd name="connsiteX0" fmla="*/ 6093982 w 12189982"/>
              <a:gd name="connsiteY0" fmla="*/ 1473202 h 1494971"/>
              <a:gd name="connsiteX1" fmla="*/ 12497 w 12189982"/>
              <a:gd name="connsiteY1" fmla="*/ 1494971 h 1494971"/>
              <a:gd name="connsiteX2" fmla="*/ 12497 w 12189982"/>
              <a:gd name="connsiteY2" fmla="*/ 0 h 1494971"/>
              <a:gd name="connsiteX3" fmla="*/ 10578897 w 12189982"/>
              <a:gd name="connsiteY3" fmla="*/ 627045 h 1494971"/>
              <a:gd name="connsiteX4" fmla="*/ 12189982 w 12189982"/>
              <a:gd name="connsiteY4" fmla="*/ 1473202 h 1494971"/>
              <a:gd name="connsiteX5" fmla="*/ 6093982 w 12189982"/>
              <a:gd name="connsiteY5" fmla="*/ 1473202 h 1494971"/>
              <a:gd name="connsiteX0" fmla="*/ 6110514 w 12206514"/>
              <a:gd name="connsiteY0" fmla="*/ 2053773 h 2075542"/>
              <a:gd name="connsiteX1" fmla="*/ 29029 w 12206514"/>
              <a:gd name="connsiteY1" fmla="*/ 2075542 h 2075542"/>
              <a:gd name="connsiteX2" fmla="*/ 0 w 12206514"/>
              <a:gd name="connsiteY2" fmla="*/ 0 h 2075542"/>
              <a:gd name="connsiteX3" fmla="*/ 10595429 w 12206514"/>
              <a:gd name="connsiteY3" fmla="*/ 1207616 h 2075542"/>
              <a:gd name="connsiteX4" fmla="*/ 12206514 w 12206514"/>
              <a:gd name="connsiteY4" fmla="*/ 2053773 h 2075542"/>
              <a:gd name="connsiteX5" fmla="*/ 6110514 w 12206514"/>
              <a:gd name="connsiteY5" fmla="*/ 2053773 h 2075542"/>
              <a:gd name="connsiteX0" fmla="*/ 6110514 w 12206514"/>
              <a:gd name="connsiteY0" fmla="*/ 2053773 h 2075542"/>
              <a:gd name="connsiteX1" fmla="*/ 29029 w 12206514"/>
              <a:gd name="connsiteY1" fmla="*/ 2075542 h 2075542"/>
              <a:gd name="connsiteX2" fmla="*/ 0 w 12206514"/>
              <a:gd name="connsiteY2" fmla="*/ 0 h 2075542"/>
              <a:gd name="connsiteX3" fmla="*/ 7199086 w 12206514"/>
              <a:gd name="connsiteY3" fmla="*/ 801216 h 2075542"/>
              <a:gd name="connsiteX4" fmla="*/ 12206514 w 12206514"/>
              <a:gd name="connsiteY4" fmla="*/ 2053773 h 2075542"/>
              <a:gd name="connsiteX5" fmla="*/ 6110514 w 12206514"/>
              <a:gd name="connsiteY5" fmla="*/ 2053773 h 207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6514" h="2075542">
                <a:moveTo>
                  <a:pt x="6110514" y="2053773"/>
                </a:moveTo>
                <a:lnTo>
                  <a:pt x="29029" y="2075542"/>
                </a:lnTo>
                <a:cubicBezTo>
                  <a:pt x="-2419" y="-27820"/>
                  <a:pt x="7257" y="2046025"/>
                  <a:pt x="0" y="0"/>
                </a:cubicBezTo>
                <a:lnTo>
                  <a:pt x="7199086" y="801216"/>
                </a:lnTo>
                <a:lnTo>
                  <a:pt x="12206514" y="2053773"/>
                </a:lnTo>
                <a:lnTo>
                  <a:pt x="6110514" y="2053773"/>
                </a:lnTo>
                <a:close/>
              </a:path>
            </a:pathLst>
          </a:custGeom>
          <a:solidFill>
            <a:srgbClr val="67889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21120615">
            <a:off x="5836785" y="1458129"/>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赛车总动员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2006</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Cars</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21104089">
            <a:off x="6099091" y="3090281"/>
            <a:ext cx="4079312" cy="1465401"/>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赛车总动员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是由皮克斯动画工厂制作。该片由约翰</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拉塞特执导，并且由欧文</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威尔逊、保罗</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纽曼、邦妮</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亨特等人配音演出。这是迪士尼和皮克斯的第七部动画长片，也是在迪士尼买下皮克斯之前，两家公司旧有合约下的最后一部电影。</a:t>
            </a:r>
          </a:p>
        </p:txBody>
      </p:sp>
    </p:spTree>
    <p:extLst>
      <p:ext uri="{BB962C8B-B14F-4D97-AF65-F5344CB8AC3E}">
        <p14:creationId xmlns:p14="http://schemas.microsoft.com/office/powerpoint/2010/main" val="358013796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2795" y="-8914"/>
            <a:ext cx="12194793" cy="2257096"/>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817391"/>
              <a:gd name="connsiteX1" fmla="*/ 7864126 w 7864126"/>
              <a:gd name="connsiteY1" fmla="*/ 0 h 4817391"/>
              <a:gd name="connsiteX2" fmla="*/ 7864126 w 7864126"/>
              <a:gd name="connsiteY2" fmla="*/ 3420679 h 4817391"/>
              <a:gd name="connsiteX3" fmla="*/ 468995 w 7864126"/>
              <a:gd name="connsiteY3" fmla="*/ 4817391 h 4817391"/>
              <a:gd name="connsiteX4" fmla="*/ 0 w 7864126"/>
              <a:gd name="connsiteY4" fmla="*/ 10209 h 4817391"/>
              <a:gd name="connsiteX0" fmla="*/ 0 w 7864126"/>
              <a:gd name="connsiteY0" fmla="*/ 10209 h 8629375"/>
              <a:gd name="connsiteX1" fmla="*/ 7864126 w 7864126"/>
              <a:gd name="connsiteY1" fmla="*/ 0 h 8629375"/>
              <a:gd name="connsiteX2" fmla="*/ 7864126 w 7864126"/>
              <a:gd name="connsiteY2" fmla="*/ 8629375 h 8629375"/>
              <a:gd name="connsiteX3" fmla="*/ 468995 w 7864126"/>
              <a:gd name="connsiteY3" fmla="*/ 4817391 h 8629375"/>
              <a:gd name="connsiteX4" fmla="*/ 0 w 7864126"/>
              <a:gd name="connsiteY4" fmla="*/ 10209 h 8629375"/>
              <a:gd name="connsiteX0" fmla="*/ 0 w 7864126"/>
              <a:gd name="connsiteY0" fmla="*/ 10209 h 9456630"/>
              <a:gd name="connsiteX1" fmla="*/ 7864126 w 7864126"/>
              <a:gd name="connsiteY1" fmla="*/ 0 h 9456630"/>
              <a:gd name="connsiteX2" fmla="*/ 7864126 w 7864126"/>
              <a:gd name="connsiteY2" fmla="*/ 8629375 h 9456630"/>
              <a:gd name="connsiteX3" fmla="*/ 1854579 w 7864126"/>
              <a:gd name="connsiteY3" fmla="*/ 9456630 h 9456630"/>
              <a:gd name="connsiteX4" fmla="*/ 0 w 7864126"/>
              <a:gd name="connsiteY4" fmla="*/ 10209 h 9456630"/>
              <a:gd name="connsiteX0" fmla="*/ 0 w 7864126"/>
              <a:gd name="connsiteY0" fmla="*/ 10209 h 10864338"/>
              <a:gd name="connsiteX1" fmla="*/ 7864126 w 7864126"/>
              <a:gd name="connsiteY1" fmla="*/ 0 h 10864338"/>
              <a:gd name="connsiteX2" fmla="*/ 7864126 w 7864126"/>
              <a:gd name="connsiteY2" fmla="*/ 8629375 h 10864338"/>
              <a:gd name="connsiteX3" fmla="*/ 1892027 w 7864126"/>
              <a:gd name="connsiteY3" fmla="*/ 10864338 h 10864338"/>
              <a:gd name="connsiteX4" fmla="*/ 0 w 7864126"/>
              <a:gd name="connsiteY4" fmla="*/ 10209 h 10864338"/>
              <a:gd name="connsiteX0" fmla="*/ 0 w 7882850"/>
              <a:gd name="connsiteY0" fmla="*/ 10209 h 10864338"/>
              <a:gd name="connsiteX1" fmla="*/ 7864126 w 7882850"/>
              <a:gd name="connsiteY1" fmla="*/ 0 h 10864338"/>
              <a:gd name="connsiteX2" fmla="*/ 7882850 w 7882850"/>
              <a:gd name="connsiteY2" fmla="*/ 7956122 h 10864338"/>
              <a:gd name="connsiteX3" fmla="*/ 1892027 w 7882850"/>
              <a:gd name="connsiteY3" fmla="*/ 10864338 h 10864338"/>
              <a:gd name="connsiteX4" fmla="*/ 0 w 7882850"/>
              <a:gd name="connsiteY4" fmla="*/ 10209 h 10864338"/>
              <a:gd name="connsiteX0" fmla="*/ 0 w 7882850"/>
              <a:gd name="connsiteY0" fmla="*/ 10209 h 10313499"/>
              <a:gd name="connsiteX1" fmla="*/ 7864126 w 7882850"/>
              <a:gd name="connsiteY1" fmla="*/ 0 h 10313499"/>
              <a:gd name="connsiteX2" fmla="*/ 7882850 w 7882850"/>
              <a:gd name="connsiteY2" fmla="*/ 7956122 h 10313499"/>
              <a:gd name="connsiteX3" fmla="*/ 1873303 w 7882850"/>
              <a:gd name="connsiteY3" fmla="*/ 10313499 h 10313499"/>
              <a:gd name="connsiteX4" fmla="*/ 0 w 7882850"/>
              <a:gd name="connsiteY4" fmla="*/ 10209 h 10313499"/>
              <a:gd name="connsiteX0" fmla="*/ 0 w 7865927"/>
              <a:gd name="connsiteY0" fmla="*/ 10209 h 10313499"/>
              <a:gd name="connsiteX1" fmla="*/ 7864126 w 7865927"/>
              <a:gd name="connsiteY1" fmla="*/ 0 h 10313499"/>
              <a:gd name="connsiteX2" fmla="*/ 7864126 w 7865927"/>
              <a:gd name="connsiteY2" fmla="*/ 7956122 h 10313499"/>
              <a:gd name="connsiteX3" fmla="*/ 1873303 w 7865927"/>
              <a:gd name="connsiteY3" fmla="*/ 10313499 h 10313499"/>
              <a:gd name="connsiteX4" fmla="*/ 0 w 7865927"/>
              <a:gd name="connsiteY4" fmla="*/ 10209 h 10313499"/>
              <a:gd name="connsiteX0" fmla="*/ 0 w 7865927"/>
              <a:gd name="connsiteY0" fmla="*/ 10209 h 9517842"/>
              <a:gd name="connsiteX1" fmla="*/ 7864126 w 7865927"/>
              <a:gd name="connsiteY1" fmla="*/ 0 h 9517842"/>
              <a:gd name="connsiteX2" fmla="*/ 7864126 w 7865927"/>
              <a:gd name="connsiteY2" fmla="*/ 7956122 h 9517842"/>
              <a:gd name="connsiteX3" fmla="*/ 4017214 w 7865927"/>
              <a:gd name="connsiteY3" fmla="*/ 9517842 h 9517842"/>
              <a:gd name="connsiteX4" fmla="*/ 0 w 7865927"/>
              <a:gd name="connsiteY4" fmla="*/ 10209 h 951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5927" h="9517842">
                <a:moveTo>
                  <a:pt x="0" y="10209"/>
                </a:moveTo>
                <a:lnTo>
                  <a:pt x="7864126" y="0"/>
                </a:lnTo>
                <a:cubicBezTo>
                  <a:pt x="7870367" y="2652041"/>
                  <a:pt x="7857885" y="5304081"/>
                  <a:pt x="7864126" y="7956122"/>
                </a:cubicBezTo>
                <a:lnTo>
                  <a:pt x="4017214" y="9517842"/>
                </a:lnTo>
                <a:lnTo>
                  <a:pt x="0" y="10209"/>
                </a:lnTo>
                <a:close/>
              </a:path>
            </a:pathLst>
          </a:custGeom>
          <a:solidFill>
            <a:srgbClr val="678892"/>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73736">
            <a:off x="6841608" y="924066"/>
            <a:ext cx="3455082" cy="5009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3" y="5517232"/>
            <a:ext cx="12192001" cy="1340769"/>
          </a:xfrm>
          <a:prstGeom prst="rtTriangle">
            <a:avLst/>
          </a:prstGeom>
          <a:solidFill>
            <a:srgbClr val="D3CF3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55520">
            <a:off x="1370511" y="2777180"/>
            <a:ext cx="4090244" cy="3173176"/>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美食总动员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a:t>
            </a:r>
            <a:r>
              <a:rPr lang="en-US" altLang="zh-CN" sz="1400" dirty="0">
                <a:solidFill>
                  <a:schemeClr val="bg1"/>
                </a:solidFill>
                <a:effectLst>
                  <a:outerShdw blurRad="50800" dist="38100" dir="2700000" algn="tl" rotWithShape="0">
                    <a:prstClr val="black">
                      <a:alpha val="40000"/>
                    </a:prstClr>
                  </a:outerShdw>
                </a:effectLst>
              </a:rPr>
              <a:t>2007</a:t>
            </a:r>
            <a:r>
              <a:rPr lang="zh-CN" altLang="en-US" sz="1400" dirty="0">
                <a:solidFill>
                  <a:schemeClr val="bg1"/>
                </a:solidFill>
                <a:effectLst>
                  <a:outerShdw blurRad="50800" dist="38100" dir="2700000" algn="tl" rotWithShape="0">
                    <a:prstClr val="black">
                      <a:alpha val="40000"/>
                    </a:prstClr>
                  </a:outerShdw>
                </a:effectLst>
              </a:rPr>
              <a:t>年一部由皮克斯动画制作室制作、华特迪士尼影片出版的动画电影。由布拉德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伯德执导，影片的前期设计由简</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平卡瓦完成，布拉德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加内特、帕顿</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奥斯瓦尔特和伊安</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霍姆等联袂献声配音。故事讲述一只原本注定在垃圾堆度过平淡一生的小老鼠小米，梦想成为站在世界之巅的美味大厨。一次偶然机会，瑞米来到了厨神餐厅，认识了资质平平却认真的学徒林奎尼，瑞米帮助他做出一道又一道精美大餐。最后他烹制出全巴黎最棒的普罗旺斯焖菜，成就了一个厨房神话。</a:t>
            </a:r>
          </a:p>
        </p:txBody>
      </p:sp>
      <p:sp>
        <p:nvSpPr>
          <p:cNvPr id="19" name="矩形 18"/>
          <p:cNvSpPr/>
          <p:nvPr/>
        </p:nvSpPr>
        <p:spPr>
          <a:xfrm rot="172046">
            <a:off x="1516730" y="1386425"/>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美食总动员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2007</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Ratatouille</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extLst>
      <p:ext uri="{BB962C8B-B14F-4D97-AF65-F5344CB8AC3E}">
        <p14:creationId xmlns:p14="http://schemas.microsoft.com/office/powerpoint/2010/main" val="2383295373"/>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0" y="-8915"/>
            <a:ext cx="12192001" cy="2589461"/>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711753"/>
              <a:gd name="connsiteX1" fmla="*/ 7864126 w 7864126"/>
              <a:gd name="connsiteY1" fmla="*/ 0 h 4711753"/>
              <a:gd name="connsiteX2" fmla="*/ 7864126 w 7864126"/>
              <a:gd name="connsiteY2" fmla="*/ 3420679 h 4711753"/>
              <a:gd name="connsiteX3" fmla="*/ 291116 w 7864126"/>
              <a:gd name="connsiteY3" fmla="*/ 4711753 h 4711753"/>
              <a:gd name="connsiteX4" fmla="*/ 0 w 7864126"/>
              <a:gd name="connsiteY4" fmla="*/ 10209 h 4711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711753">
                <a:moveTo>
                  <a:pt x="0" y="10209"/>
                </a:moveTo>
                <a:lnTo>
                  <a:pt x="7864126" y="0"/>
                </a:lnTo>
                <a:lnTo>
                  <a:pt x="7864126" y="3420679"/>
                </a:lnTo>
                <a:lnTo>
                  <a:pt x="291116" y="4711753"/>
                </a:lnTo>
                <a:lnTo>
                  <a:pt x="0" y="10209"/>
                </a:lnTo>
                <a:close/>
              </a:path>
            </a:pathLst>
          </a:custGeom>
          <a:solidFill>
            <a:srgbClr val="D3CF34"/>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432562">
            <a:off x="1673196" y="917330"/>
            <a:ext cx="3643724" cy="54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0" y="4861074"/>
            <a:ext cx="12192000" cy="1996927"/>
          </a:xfrm>
          <a:prstGeom prst="rtTriangle">
            <a:avLst/>
          </a:prstGeom>
          <a:solidFill>
            <a:srgbClr val="7030A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21435563">
            <a:off x="5836406" y="1354810"/>
            <a:ext cx="5599319" cy="1323439"/>
          </a:xfrm>
          <a:prstGeom prst="rect">
            <a:avLst/>
          </a:prstGeom>
        </p:spPr>
        <p:txBody>
          <a:bodyPr wrap="square">
            <a:spAutoFit/>
          </a:bodyPr>
          <a:lstStyle/>
          <a:p>
            <a:r>
              <a:rPr lang="zh-CN" altLang="en-US"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蜜蜂</a:t>
            </a:r>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2007</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Bee Movie</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21419037">
            <a:off x="5932842" y="2933498"/>
            <a:ext cx="4016419" cy="905248"/>
          </a:xfrm>
          <a:prstGeom prst="rect">
            <a:avLst/>
          </a:prstGeom>
        </p:spPr>
        <p:txBody>
          <a:bodyPr wrap="square">
            <a:spAutoFit/>
          </a:bodyPr>
          <a:lstStyle/>
          <a:p>
            <a:pPr algn="just">
              <a:lnSpc>
                <a:spcPct val="130000"/>
              </a:lnSpc>
            </a:pPr>
            <a:r>
              <a:rPr lang="zh-CN" altLang="en-US" sz="1400" dirty="0">
                <a:solidFill>
                  <a:schemeClr val="bg1"/>
                </a:solidFill>
                <a:effectLst>
                  <a:outerShdw blurRad="50800" dist="38100" dir="2700000" algn="tl" rotWithShape="0">
                    <a:prstClr val="black">
                      <a:alpha val="40000"/>
                    </a:prstClr>
                  </a:outerShdw>
                </a:effectLst>
              </a:rPr>
              <a:t>动画影片</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蜜蜂总动员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出自意大利艾赛毕公司，以充满人生的启迪和富于生活哲理的主题思想，赢得观众的好评。</a:t>
            </a:r>
          </a:p>
        </p:txBody>
      </p:sp>
    </p:spTree>
    <p:extLst>
      <p:ext uri="{BB962C8B-B14F-4D97-AF65-F5344CB8AC3E}">
        <p14:creationId xmlns:p14="http://schemas.microsoft.com/office/powerpoint/2010/main" val="3444418428"/>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
      <a:majorFont>
        <a:latin typeface="华康海报体W12(P)"/>
        <a:ea typeface="华康海报体W12(P)"/>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661</TotalTime>
  <Words>1564</Words>
  <Application>Microsoft Office PowerPoint</Application>
  <PresentationFormat>宽屏</PresentationFormat>
  <Paragraphs>35</Paragraphs>
  <Slides>12</Slides>
  <Notes>1</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微软雅黑</vt:lpstr>
      <vt:lpstr>宋体</vt:lpstr>
      <vt:lpstr>华康海报体W12(P)</vt:lpstr>
      <vt:lpstr>Calibri</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李磊</dc:creator>
  <cp:lastModifiedBy>Administrator</cp:lastModifiedBy>
  <cp:revision>123</cp:revision>
  <dcterms:created xsi:type="dcterms:W3CDTF">2014-08-23T03:03:05Z</dcterms:created>
  <dcterms:modified xsi:type="dcterms:W3CDTF">2018-05-28T07:39:05Z</dcterms:modified>
</cp:coreProperties>
</file>