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0" r:id="rId2"/>
    <p:sldMasterId id="2147483724" r:id="rId3"/>
  </p:sldMasterIdLst>
  <p:notesMasterIdLst>
    <p:notesMasterId r:id="rId13"/>
  </p:notesMasterIdLst>
  <p:sldIdLst>
    <p:sldId id="267" r:id="rId4"/>
    <p:sldId id="518" r:id="rId5"/>
    <p:sldId id="521" r:id="rId6"/>
    <p:sldId id="522" r:id="rId7"/>
    <p:sldId id="523" r:id="rId8"/>
    <p:sldId id="520" r:id="rId9"/>
    <p:sldId id="519" r:id="rId10"/>
    <p:sldId id="461" r:id="rId11"/>
    <p:sldId id="524" r:id="rId12"/>
  </p:sldIdLst>
  <p:sldSz cx="12192000" cy="6858000"/>
  <p:notesSz cx="6858000" cy="9144000"/>
  <p:embeddedFontLst>
    <p:embeddedFont>
      <p:font typeface="Meiryo" panose="020B0604030504040204" pitchFamily="34" charset="-128"/>
      <p:regular r:id="rId14"/>
      <p:bold r:id="rId15"/>
      <p:italic r:id="rId16"/>
      <p:boldItalic r:id="rId17"/>
    </p:embeddedFont>
    <p:embeddedFont>
      <p:font typeface="华文行楷" panose="02010800040101010101" pitchFamily="2" charset="-122"/>
      <p:regular r:id="rId18"/>
    </p:embeddedFon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微软雅黑" panose="020B0503020204020204" pitchFamily="34" charset="-122"/>
      <p:regular r:id="rId25"/>
      <p:bold r:id="rId26"/>
    </p:embeddedFont>
    <p:embeddedFont>
      <p:font typeface="SimHei" panose="02010609060101010101" pitchFamily="49" charset="-122"/>
      <p:regular r:id="rId27"/>
    </p:embeddedFont>
  </p:embeddedFontLst>
  <p:custDataLst>
    <p:tags r:id="rId28"/>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235" userDrawn="1">
          <p15:clr>
            <a:srgbClr val="A4A3A4"/>
          </p15:clr>
        </p15:guide>
        <p15:guide id="3"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FFFF"/>
    <a:srgbClr val="F1B612"/>
    <a:srgbClr val="F1B60C"/>
    <a:srgbClr val="FF3300"/>
    <a:srgbClr val="FFFF7A"/>
    <a:srgbClr val="FFFFFF"/>
    <a:srgbClr val="99CCFF"/>
    <a:srgbClr val="66CC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15" autoAdjust="0"/>
    <p:restoredTop sz="94620" autoAdjust="0"/>
  </p:normalViewPr>
  <p:slideViewPr>
    <p:cSldViewPr snapToGrid="0" snapToObjects="1">
      <p:cViewPr varScale="1">
        <p:scale>
          <a:sx n="84" d="100"/>
          <a:sy n="84" d="100"/>
        </p:scale>
        <p:origin x="522" y="60"/>
      </p:cViewPr>
      <p:guideLst>
        <p:guide orient="horz" pos="2160"/>
        <p:guide pos="3235"/>
        <p:guide pos="21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9" cy="720089"/>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Master" Target="slideMasters/slideMaster3.xml"/><Relationship Id="rId21" Type="http://schemas.openxmlformats.org/officeDocument/2006/relationships/font" Target="fonts/font8.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1.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font" Target="fonts/font6.fntdata"/><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5FB6DFAA-58BA-42D5-B07E-5177C37D2EAD}" type="datetimeFigureOut">
              <a:rPr lang="zh-CN" altLang="en-US"/>
              <a:pPr>
                <a:defRPr/>
              </a:pPr>
              <a:t>2017/2/16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F6BA6926-FB19-415E-8C8D-954A170AED5E}" type="slidenum">
              <a:rPr lang="zh-CN" altLang="en-US"/>
              <a:pPr>
                <a:defRPr/>
              </a:pPr>
              <a:t>‹#›</a:t>
            </a:fld>
            <a:endParaRPr lang="zh-CN" altLang="en-US"/>
          </a:p>
        </p:txBody>
      </p:sp>
    </p:spTree>
    <p:extLst>
      <p:ext uri="{BB962C8B-B14F-4D97-AF65-F5344CB8AC3E}">
        <p14:creationId xmlns:p14="http://schemas.microsoft.com/office/powerpoint/2010/main" val="104141205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嬗变</a:t>
            </a:r>
            <a:endParaRPr lang="zh-CN" altLang="en-US" dirty="0"/>
          </a:p>
        </p:txBody>
      </p:sp>
      <p:sp>
        <p:nvSpPr>
          <p:cNvPr id="4" name="灯片编号占位符 3"/>
          <p:cNvSpPr>
            <a:spLocks noGrp="1"/>
          </p:cNvSpPr>
          <p:nvPr>
            <p:ph type="sldNum" sz="quarter" idx="10"/>
          </p:nvPr>
        </p:nvSpPr>
        <p:spPr/>
        <p:txBody>
          <a:bodyPr/>
          <a:lstStyle/>
          <a:p>
            <a:pPr>
              <a:defRPr/>
            </a:pPr>
            <a:fld id="{F6BA6926-FB19-415E-8C8D-954A170AED5E}" type="slidenum">
              <a:rPr lang="zh-CN" altLang="en-US" smtClean="0"/>
              <a:pPr>
                <a:defRPr/>
              </a:pPr>
              <a:t>1</a:t>
            </a:fld>
            <a:endParaRPr lang="zh-CN" altLang="en-US"/>
          </a:p>
        </p:txBody>
      </p:sp>
    </p:spTree>
    <p:extLst>
      <p:ext uri="{BB962C8B-B14F-4D97-AF65-F5344CB8AC3E}">
        <p14:creationId xmlns:p14="http://schemas.microsoft.com/office/powerpoint/2010/main" val="865978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一种价值观的提出和弘扬，一定与其所处时代的经济、政治、文化、社会、国际等方面的面临的复杂形势和挑战有关，与社会道德水平的滑坡和人们精神信仰上出现的焦虑、迷茫甚至缺失密不可分。</a:t>
            </a:r>
            <a:endParaRPr lang="zh-CN" altLang="en-US" dirty="0"/>
          </a:p>
        </p:txBody>
      </p:sp>
      <p:sp>
        <p:nvSpPr>
          <p:cNvPr id="4" name="灯片编号占位符 3"/>
          <p:cNvSpPr>
            <a:spLocks noGrp="1"/>
          </p:cNvSpPr>
          <p:nvPr>
            <p:ph type="sldNum" sz="quarter" idx="10"/>
          </p:nvPr>
        </p:nvSpPr>
        <p:spPr/>
        <p:txBody>
          <a:bodyPr/>
          <a:lstStyle/>
          <a:p>
            <a:pPr>
              <a:defRPr/>
            </a:pPr>
            <a:fld id="{F6BA6926-FB19-415E-8C8D-954A170AED5E}" type="slidenum">
              <a:rPr lang="zh-CN" altLang="en-US" smtClean="0"/>
              <a:pPr>
                <a:defRPr/>
              </a:pPr>
              <a:t>2</a:t>
            </a:fld>
            <a:endParaRPr lang="zh-CN" altLang="en-US"/>
          </a:p>
        </p:txBody>
      </p:sp>
    </p:spTree>
    <p:extLst>
      <p:ext uri="{BB962C8B-B14F-4D97-AF65-F5344CB8AC3E}">
        <p14:creationId xmlns:p14="http://schemas.microsoft.com/office/powerpoint/2010/main" val="279716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一种价值观的提出和弘扬，一定与其所处时代的经济、政治、文化、社会、国际等方面的面临的复杂形势和挑战有关，与社会道德水平的滑坡和人们精神信仰上出现的焦虑、迷茫甚至缺失密不可分。</a:t>
            </a:r>
            <a:endParaRPr lang="zh-CN" altLang="en-US" dirty="0"/>
          </a:p>
        </p:txBody>
      </p:sp>
      <p:sp>
        <p:nvSpPr>
          <p:cNvPr id="4" name="灯片编号占位符 3"/>
          <p:cNvSpPr>
            <a:spLocks noGrp="1"/>
          </p:cNvSpPr>
          <p:nvPr>
            <p:ph type="sldNum" sz="quarter" idx="10"/>
          </p:nvPr>
        </p:nvSpPr>
        <p:spPr/>
        <p:txBody>
          <a:bodyPr/>
          <a:lstStyle/>
          <a:p>
            <a:pPr>
              <a:defRPr/>
            </a:pPr>
            <a:fld id="{F6BA6926-FB19-415E-8C8D-954A170AED5E}" type="slidenum">
              <a:rPr lang="zh-CN" altLang="en-US" smtClean="0"/>
              <a:pPr>
                <a:defRPr/>
              </a:pPr>
              <a:t>3</a:t>
            </a:fld>
            <a:endParaRPr lang="zh-CN" altLang="en-US"/>
          </a:p>
        </p:txBody>
      </p:sp>
    </p:spTree>
    <p:extLst>
      <p:ext uri="{BB962C8B-B14F-4D97-AF65-F5344CB8AC3E}">
        <p14:creationId xmlns:p14="http://schemas.microsoft.com/office/powerpoint/2010/main" val="2017740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一种价值观的提出和弘扬，一定与其所处时代的经济、政治、文化、社会、国际等方面的面临的复杂形势和挑战有关，与社会道德水平的滑坡和人们精神信仰上出现的焦虑、迷茫甚至缺失密不可分。</a:t>
            </a:r>
            <a:endParaRPr lang="zh-CN" altLang="en-US" dirty="0"/>
          </a:p>
        </p:txBody>
      </p:sp>
      <p:sp>
        <p:nvSpPr>
          <p:cNvPr id="4" name="灯片编号占位符 3"/>
          <p:cNvSpPr>
            <a:spLocks noGrp="1"/>
          </p:cNvSpPr>
          <p:nvPr>
            <p:ph type="sldNum" sz="quarter" idx="10"/>
          </p:nvPr>
        </p:nvSpPr>
        <p:spPr/>
        <p:txBody>
          <a:bodyPr/>
          <a:lstStyle/>
          <a:p>
            <a:pPr>
              <a:defRPr/>
            </a:pPr>
            <a:fld id="{F6BA6926-FB19-415E-8C8D-954A170AED5E}" type="slidenum">
              <a:rPr lang="zh-CN" altLang="en-US" smtClean="0"/>
              <a:pPr>
                <a:defRPr/>
              </a:pPr>
              <a:t>4</a:t>
            </a:fld>
            <a:endParaRPr lang="zh-CN" altLang="en-US"/>
          </a:p>
        </p:txBody>
      </p:sp>
    </p:spTree>
    <p:extLst>
      <p:ext uri="{BB962C8B-B14F-4D97-AF65-F5344CB8AC3E}">
        <p14:creationId xmlns:p14="http://schemas.microsoft.com/office/powerpoint/2010/main" val="700724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48884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5B452A2-6195-4BF4-98CA-41EEAA56CC91}" type="slidenum">
              <a:rPr lang="zh-CN" altLang="en-US"/>
              <a:pPr>
                <a:defRPr/>
              </a:pPr>
              <a:t>‹#›</a:t>
            </a:fld>
            <a:endParaRPr lang="zh-CN" altLang="en-US"/>
          </a:p>
        </p:txBody>
      </p:sp>
    </p:spTree>
    <p:extLst>
      <p:ext uri="{BB962C8B-B14F-4D97-AF65-F5344CB8AC3E}">
        <p14:creationId xmlns:p14="http://schemas.microsoft.com/office/powerpoint/2010/main" val="62094110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9BADCC9-DA07-43BA-B60D-0920A1B5E931}" type="slidenum">
              <a:rPr lang="zh-CN" altLang="en-US"/>
              <a:pPr>
                <a:defRPr/>
              </a:pPr>
              <a:t>‹#›</a:t>
            </a:fld>
            <a:endParaRPr lang="zh-CN" altLang="en-US"/>
          </a:p>
        </p:txBody>
      </p:sp>
    </p:spTree>
    <p:extLst>
      <p:ext uri="{BB962C8B-B14F-4D97-AF65-F5344CB8AC3E}">
        <p14:creationId xmlns:p14="http://schemas.microsoft.com/office/powerpoint/2010/main" val="422692593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3ECC72-F628-462D-80E5-1DB113FB91E9}" type="slidenum">
              <a:rPr lang="zh-CN" altLang="en-US"/>
              <a:pPr>
                <a:defRPr/>
              </a:pPr>
              <a:t>‹#›</a:t>
            </a:fld>
            <a:endParaRPr lang="zh-CN" altLang="en-US"/>
          </a:p>
        </p:txBody>
      </p:sp>
    </p:spTree>
    <p:extLst>
      <p:ext uri="{BB962C8B-B14F-4D97-AF65-F5344CB8AC3E}">
        <p14:creationId xmlns:p14="http://schemas.microsoft.com/office/powerpoint/2010/main" val="411414017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4197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56037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78616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Tree>
    <p:extLst>
      <p:ext uri="{BB962C8B-B14F-4D97-AF65-F5344CB8AC3E}">
        <p14:creationId xmlns:p14="http://schemas.microsoft.com/office/powerpoint/2010/main" val="31887303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277624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650943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85842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9692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A6BA97-1176-4658-AE38-F56378A5DE81}" type="slidenum">
              <a:rPr lang="zh-CN" altLang="en-US"/>
              <a:pPr>
                <a:defRPr/>
              </a:pPr>
              <a:t>‹#›</a:t>
            </a:fld>
            <a:endParaRPr lang="zh-CN" altLang="en-US"/>
          </a:p>
        </p:txBody>
      </p:sp>
    </p:spTree>
    <p:extLst>
      <p:ext uri="{BB962C8B-B14F-4D97-AF65-F5344CB8AC3E}">
        <p14:creationId xmlns:p14="http://schemas.microsoft.com/office/powerpoint/2010/main" val="402054597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965812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prstTxWarp prst="textNoShape">
              <a:avLst/>
            </a:prstTxWarp>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66366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41681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4088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954765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8842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86105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3204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0565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61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F1E448B-6607-427A-B616-A3650BE55A41}" type="slidenum">
              <a:rPr lang="zh-CN" altLang="en-US"/>
              <a:pPr>
                <a:defRPr/>
              </a:pPr>
              <a:t>‹#›</a:t>
            </a:fld>
            <a:endParaRPr lang="zh-CN" altLang="en-US"/>
          </a:p>
        </p:txBody>
      </p:sp>
    </p:spTree>
    <p:extLst>
      <p:ext uri="{BB962C8B-B14F-4D97-AF65-F5344CB8AC3E}">
        <p14:creationId xmlns:p14="http://schemas.microsoft.com/office/powerpoint/2010/main" val="658091778"/>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26759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510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41869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11768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03441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688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72D5E8-C37E-449C-8E7E-181AA8B94D79}" type="slidenum">
              <a:rPr lang="zh-CN" altLang="en-US"/>
              <a:pPr>
                <a:defRPr/>
              </a:pPr>
              <a:t>‹#›</a:t>
            </a:fld>
            <a:endParaRPr lang="zh-CN" altLang="en-US"/>
          </a:p>
        </p:txBody>
      </p:sp>
    </p:spTree>
    <p:extLst>
      <p:ext uri="{BB962C8B-B14F-4D97-AF65-F5344CB8AC3E}">
        <p14:creationId xmlns:p14="http://schemas.microsoft.com/office/powerpoint/2010/main" val="368759561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3DFF77A-E64E-4E1E-A267-0B2C24CFACC3}" type="slidenum">
              <a:rPr lang="zh-CN" altLang="en-US"/>
              <a:pPr>
                <a:defRPr/>
              </a:pPr>
              <a:t>‹#›</a:t>
            </a:fld>
            <a:endParaRPr lang="zh-CN" altLang="en-US"/>
          </a:p>
        </p:txBody>
      </p:sp>
    </p:spTree>
    <p:extLst>
      <p:ext uri="{BB962C8B-B14F-4D97-AF65-F5344CB8AC3E}">
        <p14:creationId xmlns:p14="http://schemas.microsoft.com/office/powerpoint/2010/main" val="110737817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7F2FB74-CF0D-4987-953F-D09C36E9DEFF}" type="slidenum">
              <a:rPr lang="zh-CN" altLang="en-US"/>
              <a:pPr>
                <a:defRPr/>
              </a:pPr>
              <a:t>‹#›</a:t>
            </a:fld>
            <a:endParaRPr lang="zh-CN" altLang="en-US"/>
          </a:p>
        </p:txBody>
      </p:sp>
    </p:spTree>
    <p:extLst>
      <p:ext uri="{BB962C8B-B14F-4D97-AF65-F5344CB8AC3E}">
        <p14:creationId xmlns:p14="http://schemas.microsoft.com/office/powerpoint/2010/main" val="4099159594"/>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descr="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33" y="-15875"/>
            <a:ext cx="12215284"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endParaRPr lang="zh-CN" altLang="en-US"/>
          </a:p>
        </p:txBody>
      </p:sp>
      <p:sp>
        <p:nvSpPr>
          <p:cNvPr id="4" name="页脚占位符 2"/>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5" name="灯片编号占位符 3"/>
          <p:cNvSpPr>
            <a:spLocks noGrp="1"/>
          </p:cNvSpPr>
          <p:nvPr>
            <p:ph type="sldNum" sz="quarter" idx="12"/>
          </p:nvPr>
        </p:nvSpPr>
        <p:spPr/>
        <p:txBody>
          <a:bodyPr/>
          <a:lstStyle>
            <a:lvl1pPr>
              <a:defRPr/>
            </a:lvl1pPr>
          </a:lstStyle>
          <a:p>
            <a:pPr>
              <a:defRPr/>
            </a:pPr>
            <a:fld id="{59028B6B-1B98-4FCC-87D3-CC75C3D6A3E2}" type="slidenum">
              <a:rPr lang="zh-CN" altLang="en-US"/>
              <a:pPr>
                <a:defRPr/>
              </a:pPr>
              <a:t>‹#›</a:t>
            </a:fld>
            <a:endParaRPr lang="zh-CN" altLang="en-US"/>
          </a:p>
        </p:txBody>
      </p:sp>
      <p:pic>
        <p:nvPicPr>
          <p:cNvPr id="6" name="图片 5" descr="奖学金证书b.wmf"/>
          <p:cNvPicPr>
            <a:picLocks noChangeAspect="1"/>
          </p:cNvPicPr>
          <p:nvPr userDrawn="1"/>
        </p:nvPicPr>
        <p:blipFill>
          <a:blip r:embed="rId3"/>
          <a:stretch>
            <a:fillRect/>
          </a:stretch>
        </p:blipFill>
        <p:spPr>
          <a:xfrm>
            <a:off x="8131082" y="6309357"/>
            <a:ext cx="511793" cy="383845"/>
          </a:xfrm>
          <a:prstGeom prst="rect">
            <a:avLst/>
          </a:prstGeom>
          <a:effectLst>
            <a:outerShdw blurRad="50800" dist="38100" dir="2700000" algn="tl" rotWithShape="0">
              <a:prstClr val="black">
                <a:alpha val="40000"/>
              </a:prstClr>
            </a:outerShdw>
          </a:effectLst>
        </p:spPr>
      </p:pic>
      <p:pic>
        <p:nvPicPr>
          <p:cNvPr id="7" name="图片 6" descr="星火新队旗c.wmf"/>
          <p:cNvPicPr>
            <a:picLocks noChangeAspect="1"/>
          </p:cNvPicPr>
          <p:nvPr userDrawn="1"/>
        </p:nvPicPr>
        <p:blipFill>
          <a:blip r:embed="rId4"/>
          <a:stretch>
            <a:fillRect/>
          </a:stretch>
        </p:blipFill>
        <p:spPr>
          <a:xfrm>
            <a:off x="8976356" y="6355653"/>
            <a:ext cx="2841680" cy="268781"/>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val="374820511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AEE6ED-9D13-452D-B0BD-A4061BE34605}" type="slidenum">
              <a:rPr lang="zh-CN" altLang="en-US"/>
              <a:pPr>
                <a:defRPr/>
              </a:pPr>
              <a:t>‹#›</a:t>
            </a:fld>
            <a:endParaRPr lang="zh-CN" altLang="en-US"/>
          </a:p>
        </p:txBody>
      </p:sp>
    </p:spTree>
    <p:extLst>
      <p:ext uri="{BB962C8B-B14F-4D97-AF65-F5344CB8AC3E}">
        <p14:creationId xmlns:p14="http://schemas.microsoft.com/office/powerpoint/2010/main" val="330862022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r>
              <a:rPr lang="en-US" altLang="zh-CN" smtClean="0"/>
              <a:t>2</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C84EAF-68D8-42AA-A312-6C99C2B0E0AF}" type="slidenum">
              <a:rPr lang="zh-CN" altLang="en-US"/>
              <a:pPr>
                <a:defRPr/>
              </a:pPr>
              <a:t>‹#›</a:t>
            </a:fld>
            <a:endParaRPr lang="zh-CN" altLang="en-US"/>
          </a:p>
        </p:txBody>
      </p:sp>
    </p:spTree>
    <p:extLst>
      <p:ext uri="{BB962C8B-B14F-4D97-AF65-F5344CB8AC3E}">
        <p14:creationId xmlns:p14="http://schemas.microsoft.com/office/powerpoint/2010/main" val="404328540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7.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6.jpeg"/><Relationship Id="rId2" Type="http://schemas.openxmlformats.org/officeDocument/2006/relationships/slideLayout" Target="../slideLayouts/slideLayout13.xml"/><Relationship Id="rId16" Type="http://schemas.openxmlformats.org/officeDocument/2006/relationships/image" Target="../media/image5.jpeg"/><Relationship Id="rId20"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19" Type="http://schemas.openxmlformats.org/officeDocument/2006/relationships/image" Target="../media/image8.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r>
              <a:rPr lang="en-US" altLang="zh-CN" smtClean="0"/>
              <a:t>2</a:t>
            </a:r>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3422B16-2F81-4DA9-8491-D1A76283792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9" r:id="rId7"/>
    <p:sldLayoutId id="2147483705" r:id="rId8"/>
    <p:sldLayoutId id="2147483706" r:id="rId9"/>
    <p:sldLayoutId id="2147483707" r:id="rId10"/>
    <p:sldLayoutId id="2147483708" r:id="rId11"/>
  </p:sldLayoutIdLst>
  <p:transition/>
  <p:timing>
    <p:tnLst>
      <p:par>
        <p:cTn id="1" dur="indefinite" restart="never" nodeType="tmRoot"/>
      </p:par>
    </p:tnLst>
  </p:timing>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33" name="Rectangle 9"/>
          <p:cNvSpPr>
            <a:spLocks noChangeArrowheads="1"/>
          </p:cNvSpPr>
          <p:nvPr userDrawn="1"/>
        </p:nvSpPr>
        <p:spPr bwMode="auto">
          <a:xfrm>
            <a:off x="0" y="-26988"/>
            <a:ext cx="12192000" cy="549276"/>
          </a:xfrm>
          <a:prstGeom prst="rect">
            <a:avLst/>
          </a:prstGeom>
          <a:gradFill rotWithShape="1">
            <a:gsLst>
              <a:gs pos="0">
                <a:schemeClr val="accent1"/>
              </a:gs>
              <a:gs pos="100000">
                <a:schemeClr val="accent1">
                  <a:gamma/>
                  <a:shade val="46275"/>
                  <a:invGamma/>
                </a:scheme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smtClean="0">
              <a:solidFill>
                <a:srgbClr val="000000"/>
              </a:solidFill>
            </a:endParaRPr>
          </a:p>
        </p:txBody>
      </p:sp>
      <p:sp>
        <p:nvSpPr>
          <p:cNvPr id="1034" name="Line 10"/>
          <p:cNvSpPr>
            <a:spLocks noChangeShapeType="1"/>
          </p:cNvSpPr>
          <p:nvPr userDrawn="1"/>
        </p:nvSpPr>
        <p:spPr bwMode="auto">
          <a:xfrm>
            <a:off x="0" y="692150"/>
            <a:ext cx="12192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smtClean="0">
              <a:solidFill>
                <a:srgbClr val="000000"/>
              </a:solidFill>
            </a:endParaRPr>
          </a:p>
        </p:txBody>
      </p:sp>
      <p:pic>
        <p:nvPicPr>
          <p:cNvPr id="1038" name="Picture 14" descr="党徽，"/>
          <p:cNvPicPr>
            <a:picLocks noChangeAspect="1" noChangeArrowheads="1"/>
          </p:cNvPicPr>
          <p:nvPr userDrawn="1"/>
        </p:nvPicPr>
        <p:blipFill>
          <a:blip r:embed="rId16" cstate="print">
            <a:clrChange>
              <a:clrFrom>
                <a:srgbClr val="FE0000"/>
              </a:clrFrom>
              <a:clrTo>
                <a:srgbClr val="FE0000">
                  <a:alpha val="0"/>
                </a:srgbClr>
              </a:clrTo>
            </a:clrChange>
            <a:extLst>
              <a:ext uri="{28A0092B-C50C-407E-A947-70E740481C1C}">
                <a14:useLocalDpi xmlns:a14="http://schemas.microsoft.com/office/drawing/2010/main" val="0"/>
              </a:ext>
            </a:extLst>
          </a:blip>
          <a:srcRect/>
          <a:stretch>
            <a:fillRect/>
          </a:stretch>
        </p:blipFill>
        <p:spPr bwMode="auto">
          <a:xfrm>
            <a:off x="1" y="190501"/>
            <a:ext cx="1341967" cy="1006475"/>
          </a:xfrm>
          <a:prstGeom prst="rect">
            <a:avLst/>
          </a:prstGeom>
          <a:noFill/>
          <a:effectLst>
            <a:outerShdw dist="71842" dir="2700000" algn="ctr" rotWithShape="0">
              <a:srgbClr val="F1BE05"/>
            </a:outerShdw>
          </a:effectLst>
          <a:extLst>
            <a:ext uri="{909E8E84-426E-40DD-AFC4-6F175D3DCCD1}">
              <a14:hiddenFill xmlns:a14="http://schemas.microsoft.com/office/drawing/2010/main">
                <a:solidFill>
                  <a:srgbClr val="FFFFFF"/>
                </a:solidFill>
              </a14:hiddenFill>
            </a:ext>
          </a:extLst>
        </p:spPr>
      </p:pic>
      <p:pic>
        <p:nvPicPr>
          <p:cNvPr id="1043" name="Picture 19" descr="未标题-01"/>
          <p:cNvPicPr>
            <a:picLocks noChangeAspect="1" noChangeArrowheads="1"/>
          </p:cNvPicPr>
          <p:nvPr userDrawn="1"/>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6988"/>
            <a:ext cx="12192000" cy="1511301"/>
          </a:xfrm>
          <a:prstGeom prst="rect">
            <a:avLst/>
          </a:prstGeom>
          <a:noFill/>
          <a:effectLst>
            <a:outerShdw dist="52363" dir="4557825" algn="ctr" rotWithShape="0">
              <a:schemeClr val="tx2"/>
            </a:outerShdw>
          </a:effectLst>
          <a:extLst>
            <a:ext uri="{909E8E84-426E-40DD-AFC4-6F175D3DCCD1}">
              <a14:hiddenFill xmlns:a14="http://schemas.microsoft.com/office/drawing/2010/main">
                <a:solidFill>
                  <a:srgbClr val="FFFFFF"/>
                </a:solidFill>
              </a14:hiddenFill>
            </a:ext>
          </a:extLst>
        </p:spPr>
      </p:pic>
      <p:pic>
        <p:nvPicPr>
          <p:cNvPr id="1049" name="Picture 25" descr="未标题-22"/>
          <p:cNvPicPr>
            <a:picLocks noChangeAspect="1" noChangeArrowheads="1"/>
          </p:cNvPicPr>
          <p:nvPr userDrawn="1"/>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
            <a:ext cx="12192000" cy="20161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白色星光"/>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608733" y="44450"/>
            <a:ext cx="1534584" cy="825500"/>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白色星光"/>
          <p:cNvPicPr>
            <a:picLocks noChangeAspect="1" noChangeArrowheads="1"/>
          </p:cNvPicPr>
          <p:nvPr userDrawn="1"/>
        </p:nvPicPr>
        <p:blipFill>
          <a:blip r:embed="rId20">
            <a:extLst>
              <a:ext uri="{28A0092B-C50C-407E-A947-70E740481C1C}">
                <a14:useLocalDpi xmlns:a14="http://schemas.microsoft.com/office/drawing/2010/main" val="0"/>
              </a:ext>
            </a:extLst>
          </a:blip>
          <a:srcRect r="43724"/>
          <a:stretch>
            <a:fillRect/>
          </a:stretch>
        </p:blipFill>
        <p:spPr bwMode="auto">
          <a:xfrm>
            <a:off x="1200151" y="-100013"/>
            <a:ext cx="863600" cy="82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37453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hf sldNum="0" hdr="0" dt="0"/>
  <p:txStyles>
    <p:titleStyle>
      <a:lvl1pPr algn="l" rtl="0" eaLnBrk="0" fontAlgn="base" hangingPunct="0">
        <a:spcBef>
          <a:spcPct val="0"/>
        </a:spcBef>
        <a:spcAft>
          <a:spcPct val="0"/>
        </a:spcAft>
        <a:defRPr sz="2400" b="1" kern="1200">
          <a:solidFill>
            <a:schemeClr val="bg1"/>
          </a:solidFill>
          <a:latin typeface="+mj-lt"/>
          <a:ea typeface="SimHei" pitchFamily="2" charset="-122"/>
          <a:cs typeface="+mj-cs"/>
        </a:defRPr>
      </a:lvl1pPr>
      <a:lvl2pPr algn="l" rtl="0" eaLnBrk="0" fontAlgn="base" hangingPunct="0">
        <a:spcBef>
          <a:spcPct val="0"/>
        </a:spcBef>
        <a:spcAft>
          <a:spcPct val="0"/>
        </a:spcAft>
        <a:defRPr sz="2400" b="1">
          <a:solidFill>
            <a:schemeClr val="bg1"/>
          </a:solidFill>
          <a:latin typeface="Calibri" pitchFamily="34" charset="0"/>
          <a:ea typeface="SimHei" pitchFamily="2" charset="-122"/>
        </a:defRPr>
      </a:lvl2pPr>
      <a:lvl3pPr algn="l" rtl="0" eaLnBrk="0" fontAlgn="base" hangingPunct="0">
        <a:spcBef>
          <a:spcPct val="0"/>
        </a:spcBef>
        <a:spcAft>
          <a:spcPct val="0"/>
        </a:spcAft>
        <a:defRPr sz="2400" b="1">
          <a:solidFill>
            <a:schemeClr val="bg1"/>
          </a:solidFill>
          <a:latin typeface="Calibri" pitchFamily="34" charset="0"/>
          <a:ea typeface="SimHei" pitchFamily="2" charset="-122"/>
        </a:defRPr>
      </a:lvl3pPr>
      <a:lvl4pPr algn="l" rtl="0" eaLnBrk="0" fontAlgn="base" hangingPunct="0">
        <a:spcBef>
          <a:spcPct val="0"/>
        </a:spcBef>
        <a:spcAft>
          <a:spcPct val="0"/>
        </a:spcAft>
        <a:defRPr sz="2400" b="1">
          <a:solidFill>
            <a:schemeClr val="bg1"/>
          </a:solidFill>
          <a:latin typeface="Calibri" pitchFamily="34" charset="0"/>
          <a:ea typeface="SimHei" pitchFamily="2" charset="-122"/>
        </a:defRPr>
      </a:lvl4pPr>
      <a:lvl5pPr algn="l" rtl="0" eaLnBrk="0" fontAlgn="base" hangingPunct="0">
        <a:spcBef>
          <a:spcPct val="0"/>
        </a:spcBef>
        <a:spcAft>
          <a:spcPct val="0"/>
        </a:spcAft>
        <a:defRPr sz="2400" b="1">
          <a:solidFill>
            <a:schemeClr val="bg1"/>
          </a:solidFill>
          <a:latin typeface="Calibri" pitchFamily="34" charset="0"/>
          <a:ea typeface="SimHei"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Wingdings" pitchFamily="2" charset="2"/>
        <a:buChar char="l"/>
        <a:defRPr sz="2000" kern="1200">
          <a:solidFill>
            <a:schemeClr val="tx1"/>
          </a:solidFill>
          <a:latin typeface="+mn-lt"/>
          <a:ea typeface="SimHei" pitchFamily="2" charset="-122"/>
          <a:cs typeface="+mn-cs"/>
        </a:defRPr>
      </a:lvl1pPr>
      <a:lvl2pPr marL="742950" indent="-285750" algn="l" rtl="0" eaLnBrk="0" fontAlgn="base" hangingPunct="0">
        <a:spcBef>
          <a:spcPct val="20000"/>
        </a:spcBef>
        <a:spcAft>
          <a:spcPct val="0"/>
        </a:spcAft>
        <a:buFont typeface="Wingdings" pitchFamily="2" charset="2"/>
        <a:buChar char="n"/>
        <a:defRPr kern="1200">
          <a:solidFill>
            <a:schemeClr val="tx1"/>
          </a:solidFill>
          <a:latin typeface="+mn-lt"/>
          <a:ea typeface="SimHei" pitchFamily="2" charset="-122"/>
          <a:cs typeface="+mn-cs"/>
        </a:defRPr>
      </a:lvl2pPr>
      <a:lvl3pPr marL="1143000" indent="-228600" algn="l" rtl="0" eaLnBrk="0" fontAlgn="base" hangingPunct="0">
        <a:spcBef>
          <a:spcPct val="20000"/>
        </a:spcBef>
        <a:spcAft>
          <a:spcPct val="0"/>
        </a:spcAft>
        <a:buFont typeface="Wingdings" pitchFamily="2" charset="2"/>
        <a:buChar char="u"/>
        <a:defRPr sz="1600" kern="1200">
          <a:solidFill>
            <a:schemeClr val="tx1"/>
          </a:solidFill>
          <a:latin typeface="+mn-lt"/>
          <a:ea typeface="SimHei" pitchFamily="2" charset="-122"/>
          <a:cs typeface="+mn-cs"/>
        </a:defRPr>
      </a:lvl3pPr>
      <a:lvl4pPr marL="1600200" indent="-228600" algn="l" rtl="0" eaLnBrk="0" fontAlgn="base" hangingPunct="0">
        <a:spcBef>
          <a:spcPct val="20000"/>
        </a:spcBef>
        <a:spcAft>
          <a:spcPct val="0"/>
        </a:spcAft>
        <a:buFont typeface="Arial" charset="0"/>
        <a:buChar char="–"/>
        <a:defRPr sz="1400" kern="1200">
          <a:solidFill>
            <a:schemeClr val="tx1"/>
          </a:solidFill>
          <a:latin typeface="+mn-lt"/>
          <a:ea typeface="SimHei" pitchFamily="2" charset="-122"/>
          <a:cs typeface="+mn-cs"/>
        </a:defRPr>
      </a:lvl4pPr>
      <a:lvl5pPr marL="2057400" indent="-228600" algn="l" rtl="0" eaLnBrk="0" fontAlgn="base" hangingPunct="0">
        <a:spcBef>
          <a:spcPct val="20000"/>
        </a:spcBef>
        <a:spcAft>
          <a:spcPct val="0"/>
        </a:spcAft>
        <a:buFont typeface="Arial" charset="0"/>
        <a:buChar char="»"/>
        <a:defRPr sz="1400" kern="1200">
          <a:solidFill>
            <a:schemeClr val="tx1"/>
          </a:solidFill>
          <a:latin typeface="+mn-lt"/>
          <a:ea typeface="SimHei"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2017/2/16</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00123838"/>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511" t="5087" r="20088"/>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781009" y="420576"/>
            <a:ext cx="1755149" cy="186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688961" y="4802268"/>
            <a:ext cx="3724096" cy="2308324"/>
          </a:xfrm>
          <a:prstGeom prst="rect">
            <a:avLst/>
          </a:prstGeom>
        </p:spPr>
        <p:txBody>
          <a:bodyPr wrap="none">
            <a:spAutoFit/>
          </a:bodyPr>
          <a:lstStyle/>
          <a:p>
            <a:pPr algn="dist" eaLnBrk="1" hangingPunct="1"/>
            <a:r>
              <a:rPr lang="zh-CN" altLang="en-US" sz="4000"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主题教育活动</a:t>
            </a:r>
            <a:endParaRPr lang="en-US" altLang="zh-CN" sz="4000"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algn="dist" eaLnBrk="1" hangingPunct="1"/>
            <a:endParaRPr lang="en-US" altLang="zh-CN" sz="2000" b="1"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algn="dist"/>
            <a:r>
              <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a:t>
            </a:r>
            <a:r>
              <a:rPr lang="zh-CN" altLang="en-US"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研究生党支部</a:t>
            </a:r>
            <a:endPar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algn="dist"/>
            <a:r>
              <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2014</a:t>
            </a:r>
            <a:r>
              <a:rPr lang="zh-CN" altLang="en-US"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年 </a:t>
            </a:r>
            <a:r>
              <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5</a:t>
            </a:r>
            <a:r>
              <a:rPr lang="zh-CN" altLang="en-US"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月</a:t>
            </a:r>
            <a:r>
              <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22</a:t>
            </a:r>
            <a:r>
              <a:rPr lang="zh-CN" altLang="en-US"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日</a:t>
            </a:r>
            <a:endParaRPr lang="en-US" altLang="zh-CN" sz="2000" b="1"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algn="dist" eaLnBrk="1" hangingPunct="1"/>
            <a:endParaRPr lang="en-US" altLang="zh-CN" sz="4400" b="1"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p:txBody>
      </p:sp>
      <p:sp>
        <p:nvSpPr>
          <p:cNvPr id="2" name="文本框 1"/>
          <p:cNvSpPr txBox="1"/>
          <p:nvPr/>
        </p:nvSpPr>
        <p:spPr>
          <a:xfrm>
            <a:off x="1663314" y="2708911"/>
            <a:ext cx="6417141" cy="1754326"/>
          </a:xfrm>
          <a:prstGeom prst="rect">
            <a:avLst/>
          </a:prstGeom>
          <a:noFill/>
        </p:spPr>
        <p:txBody>
          <a:bodyPr wrap="none" rtlCol="0">
            <a:spAutoFit/>
          </a:bodyPr>
          <a:lstStyle/>
          <a:p>
            <a:pPr algn="just"/>
            <a:r>
              <a:rPr lang="zh-CN" altLang="en-US" sz="5400" b="1" dirty="0">
                <a:solidFill>
                  <a:srgbClr val="FF0000"/>
                </a:solidFill>
                <a:latin typeface="华文行楷" panose="02010800040101010101" pitchFamily="2" charset="-122"/>
                <a:ea typeface="华文行楷" panose="02010800040101010101" pitchFamily="2" charset="-122"/>
              </a:rPr>
              <a:t>培育与践行</a:t>
            </a:r>
            <a:endParaRPr lang="en-US" altLang="zh-CN" sz="5400" b="1" dirty="0">
              <a:solidFill>
                <a:srgbClr val="FF0000"/>
              </a:solidFill>
              <a:latin typeface="华文行楷" panose="02010800040101010101" pitchFamily="2" charset="-122"/>
              <a:ea typeface="华文行楷" panose="02010800040101010101" pitchFamily="2" charset="-122"/>
            </a:endParaRPr>
          </a:p>
          <a:p>
            <a:r>
              <a:rPr lang="zh-CN" altLang="en-US" sz="5400" b="1" dirty="0">
                <a:solidFill>
                  <a:srgbClr val="FF0000"/>
                </a:solidFill>
                <a:latin typeface="微软雅黑" panose="020B0503020204020204" pitchFamily="34" charset="-122"/>
                <a:ea typeface="微软雅黑" panose="020B0503020204020204" pitchFamily="34" charset="-122"/>
              </a:rPr>
              <a:t>社会主义核心价值观</a:t>
            </a:r>
          </a:p>
        </p:txBody>
      </p:sp>
    </p:spTree>
  </p:cSld>
  <p:clrMapOvr>
    <a:masterClrMapping/>
  </p:clrMapOvr>
  <mc:AlternateContent xmlns:mc="http://schemas.openxmlformats.org/markup-compatibility/2006" xmlns:p14="http://schemas.microsoft.com/office/powerpoint/2010/main">
    <mc:Choice Requires="p14">
      <p:transition spd="med" p14:dur="700" advTm="8758">
        <p:fade/>
      </p:transition>
    </mc:Choice>
    <mc:Fallback xmlns="">
      <p:transition spd="med" advTm="8758">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1097290"/>
            <a:ext cx="12191999" cy="5294373"/>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圆角矩形 9"/>
          <p:cNvSpPr/>
          <p:nvPr/>
        </p:nvSpPr>
        <p:spPr>
          <a:xfrm>
            <a:off x="1" y="6309356"/>
            <a:ext cx="12191998"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3" name="圆角矩形 112"/>
          <p:cNvSpPr/>
          <p:nvPr/>
        </p:nvSpPr>
        <p:spPr>
          <a:xfrm>
            <a:off x="0" y="1"/>
            <a:ext cx="12191999"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4" name="矩形 113"/>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5" name="矩形 114"/>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文本框 14"/>
          <p:cNvSpPr txBox="1"/>
          <p:nvPr/>
        </p:nvSpPr>
        <p:spPr>
          <a:xfrm>
            <a:off x="1734213" y="1548561"/>
            <a:ext cx="1415772" cy="830997"/>
          </a:xfrm>
          <a:prstGeom prst="rect">
            <a:avLst/>
          </a:prstGeom>
          <a:noFill/>
        </p:spPr>
        <p:txBody>
          <a:bodyPr wrap="none" rtlCol="0">
            <a:spAutoFit/>
          </a:bodyPr>
          <a:lstStyle/>
          <a:p>
            <a:r>
              <a:rPr lang="zh-CN" altLang="en-US" sz="48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背景</a:t>
            </a:r>
          </a:p>
        </p:txBody>
      </p:sp>
      <p:pic>
        <p:nvPicPr>
          <p:cNvPr id="4" name="图片 3"/>
          <p:cNvPicPr>
            <a:picLocks noChangeAspect="1"/>
          </p:cNvPicPr>
          <p:nvPr/>
        </p:nvPicPr>
        <p:blipFill>
          <a:blip r:embed="rId3"/>
          <a:stretch>
            <a:fillRect/>
          </a:stretch>
        </p:blipFill>
        <p:spPr>
          <a:xfrm>
            <a:off x="5686906" y="1988824"/>
            <a:ext cx="2089092" cy="1833759"/>
          </a:xfrm>
          <a:prstGeom prst="rect">
            <a:avLst/>
          </a:prstGeom>
        </p:spPr>
      </p:pic>
      <p:pic>
        <p:nvPicPr>
          <p:cNvPr id="6" name="图片 5"/>
          <p:cNvPicPr>
            <a:picLocks noChangeAspect="1"/>
          </p:cNvPicPr>
          <p:nvPr/>
        </p:nvPicPr>
        <p:blipFill>
          <a:blip r:embed="rId4"/>
          <a:stretch>
            <a:fillRect/>
          </a:stretch>
        </p:blipFill>
        <p:spPr>
          <a:xfrm>
            <a:off x="7775998" y="1988823"/>
            <a:ext cx="2582760" cy="1833759"/>
          </a:xfrm>
          <a:prstGeom prst="rect">
            <a:avLst/>
          </a:prstGeom>
        </p:spPr>
      </p:pic>
      <p:pic>
        <p:nvPicPr>
          <p:cNvPr id="7" name="图片 6"/>
          <p:cNvPicPr>
            <a:picLocks noChangeAspect="1"/>
          </p:cNvPicPr>
          <p:nvPr/>
        </p:nvPicPr>
        <p:blipFill rotWithShape="1">
          <a:blip r:embed="rId5"/>
          <a:srcRect b="16317"/>
          <a:stretch/>
        </p:blipFill>
        <p:spPr>
          <a:xfrm>
            <a:off x="5738138" y="3835086"/>
            <a:ext cx="2058956" cy="1895316"/>
          </a:xfrm>
          <a:prstGeom prst="rect">
            <a:avLst/>
          </a:prstGeom>
        </p:spPr>
      </p:pic>
      <p:sp>
        <p:nvSpPr>
          <p:cNvPr id="8" name="文本框 7"/>
          <p:cNvSpPr txBox="1"/>
          <p:nvPr/>
        </p:nvSpPr>
        <p:spPr>
          <a:xfrm>
            <a:off x="1774825" y="2728392"/>
            <a:ext cx="4196736" cy="1200329"/>
          </a:xfrm>
          <a:prstGeom prst="rect">
            <a:avLst/>
          </a:prstGeom>
          <a:noFill/>
        </p:spPr>
        <p:txBody>
          <a:bodyPr wrap="square" rtlCol="0">
            <a:spAutoFit/>
          </a:bodyPr>
          <a:lstStyle/>
          <a:p>
            <a:r>
              <a:rPr lang="zh-CN" altLang="zh-CN" dirty="0" smtClean="0">
                <a:solidFill>
                  <a:srgbClr val="FF0000"/>
                </a:solidFill>
                <a:latin typeface="微软雅黑" panose="020B0503020204020204" pitchFamily="34" charset="-122"/>
                <a:ea typeface="微软雅黑" panose="020B0503020204020204" pitchFamily="34" charset="-122"/>
              </a:rPr>
              <a:t>拜金主义</a:t>
            </a:r>
            <a:r>
              <a:rPr lang="zh-CN" altLang="zh-CN" dirty="0">
                <a:solidFill>
                  <a:srgbClr val="FF0000"/>
                </a:solidFill>
                <a:latin typeface="微软雅黑" panose="020B0503020204020204" pitchFamily="34" charset="-122"/>
                <a:ea typeface="微软雅黑" panose="020B0503020204020204" pitchFamily="34" charset="-122"/>
              </a:rPr>
              <a:t>风气</a:t>
            </a:r>
            <a:r>
              <a:rPr lang="zh-CN" altLang="zh-CN" dirty="0" smtClean="0">
                <a:solidFill>
                  <a:srgbClr val="FF0000"/>
                </a:solidFill>
                <a:latin typeface="微软雅黑" panose="020B0503020204020204" pitchFamily="34" charset="-122"/>
                <a:ea typeface="微软雅黑" panose="020B0503020204020204" pitchFamily="34" charset="-122"/>
              </a:rPr>
              <a:t>盛行</a:t>
            </a:r>
            <a:endParaRPr lang="zh-CN" altLang="zh-CN" dirty="0">
              <a:solidFill>
                <a:srgbClr val="FF0000"/>
              </a:solidFill>
              <a:latin typeface="微软雅黑" panose="020B0503020204020204" pitchFamily="34" charset="-122"/>
              <a:ea typeface="微软雅黑" panose="020B0503020204020204" pitchFamily="34" charset="-122"/>
            </a:endParaRPr>
          </a:p>
          <a:p>
            <a:r>
              <a:rPr lang="zh-CN" altLang="zh-CN" dirty="0" smtClean="0">
                <a:solidFill>
                  <a:srgbClr val="FF0000"/>
                </a:solidFill>
                <a:latin typeface="微软雅黑" panose="020B0503020204020204" pitchFamily="34" charset="-122"/>
                <a:ea typeface="微软雅黑" panose="020B0503020204020204" pitchFamily="34" charset="-122"/>
              </a:rPr>
              <a:t>奢靡</a:t>
            </a:r>
            <a:r>
              <a:rPr lang="zh-CN" altLang="zh-CN" dirty="0">
                <a:solidFill>
                  <a:srgbClr val="FF0000"/>
                </a:solidFill>
                <a:latin typeface="微软雅黑" panose="020B0503020204020204" pitchFamily="34" charset="-122"/>
                <a:ea typeface="微软雅黑" panose="020B0503020204020204" pitchFamily="34" charset="-122"/>
              </a:rPr>
              <a:t>享乐主义</a:t>
            </a:r>
            <a:r>
              <a:rPr lang="zh-CN" altLang="zh-CN" dirty="0" smtClean="0">
                <a:solidFill>
                  <a:srgbClr val="FF0000"/>
                </a:solidFill>
                <a:latin typeface="微软雅黑" panose="020B0503020204020204" pitchFamily="34" charset="-122"/>
                <a:ea typeface="微软雅黑" panose="020B0503020204020204" pitchFamily="34" charset="-122"/>
              </a:rPr>
              <a:t>盛行</a:t>
            </a:r>
            <a:endParaRPr lang="zh-CN" altLang="zh-CN" dirty="0">
              <a:solidFill>
                <a:srgbClr val="FF0000"/>
              </a:solidFill>
              <a:latin typeface="微软雅黑" panose="020B0503020204020204" pitchFamily="34" charset="-122"/>
              <a:ea typeface="微软雅黑" panose="020B0503020204020204" pitchFamily="34" charset="-122"/>
            </a:endParaRPr>
          </a:p>
          <a:p>
            <a:r>
              <a:rPr lang="zh-CN" altLang="zh-CN" dirty="0" smtClean="0">
                <a:solidFill>
                  <a:srgbClr val="FF0000"/>
                </a:solidFill>
                <a:latin typeface="微软雅黑" panose="020B0503020204020204" pitchFamily="34" charset="-122"/>
                <a:ea typeface="微软雅黑" panose="020B0503020204020204" pitchFamily="34" charset="-122"/>
              </a:rPr>
              <a:t>诚信</a:t>
            </a:r>
            <a:r>
              <a:rPr lang="zh-CN" altLang="zh-CN" dirty="0">
                <a:solidFill>
                  <a:srgbClr val="FF0000"/>
                </a:solidFill>
                <a:latin typeface="微软雅黑" panose="020B0503020204020204" pitchFamily="34" charset="-122"/>
                <a:ea typeface="微软雅黑" panose="020B0503020204020204" pitchFamily="34" charset="-122"/>
              </a:rPr>
              <a:t>缺失，社会道德</a:t>
            </a:r>
            <a:r>
              <a:rPr lang="zh-CN" altLang="zh-CN" dirty="0" smtClean="0">
                <a:solidFill>
                  <a:srgbClr val="FF0000"/>
                </a:solidFill>
                <a:latin typeface="微软雅黑" panose="020B0503020204020204" pitchFamily="34" charset="-122"/>
                <a:ea typeface="微软雅黑" panose="020B0503020204020204" pitchFamily="34" charset="-122"/>
              </a:rPr>
              <a:t>滑坡</a:t>
            </a:r>
            <a:endParaRPr lang="zh-CN" altLang="zh-CN" dirty="0">
              <a:solidFill>
                <a:srgbClr val="FF0000"/>
              </a:solidFill>
              <a:latin typeface="微软雅黑" panose="020B0503020204020204" pitchFamily="34" charset="-122"/>
              <a:ea typeface="微软雅黑" panose="020B0503020204020204" pitchFamily="34" charset="-122"/>
            </a:endParaRPr>
          </a:p>
          <a:p>
            <a:r>
              <a:rPr lang="zh-CN" altLang="zh-CN" dirty="0" smtClean="0">
                <a:solidFill>
                  <a:srgbClr val="FF0000"/>
                </a:solidFill>
                <a:latin typeface="微软雅黑" panose="020B0503020204020204" pitchFamily="34" charset="-122"/>
                <a:ea typeface="微软雅黑" panose="020B0503020204020204" pitchFamily="34" charset="-122"/>
              </a:rPr>
              <a:t>社会</a:t>
            </a:r>
            <a:r>
              <a:rPr lang="zh-CN" altLang="zh-CN" dirty="0">
                <a:solidFill>
                  <a:srgbClr val="FF0000"/>
                </a:solidFill>
                <a:latin typeface="微软雅黑" panose="020B0503020204020204" pitchFamily="34" charset="-122"/>
                <a:ea typeface="微软雅黑" panose="020B0503020204020204" pitchFamily="34" charset="-122"/>
              </a:rPr>
              <a:t>浮躁，个人理性</a:t>
            </a:r>
            <a:r>
              <a:rPr lang="zh-CN" altLang="zh-CN" dirty="0" smtClean="0">
                <a:solidFill>
                  <a:srgbClr val="FF0000"/>
                </a:solidFill>
                <a:latin typeface="微软雅黑" panose="020B0503020204020204" pitchFamily="34" charset="-122"/>
                <a:ea typeface="微软雅黑" panose="020B0503020204020204" pitchFamily="34" charset="-122"/>
              </a:rPr>
              <a:t>不足</a:t>
            </a:r>
            <a:endParaRPr lang="zh-CN" altLang="zh-CN"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1700309" y="4422466"/>
            <a:ext cx="4572000" cy="800219"/>
          </a:xfrm>
          <a:prstGeom prst="rect">
            <a:avLst/>
          </a:prstGeom>
        </p:spPr>
        <p:txBody>
          <a:bodyPr>
            <a:spAutoFit/>
          </a:bodyPr>
          <a:lstStyle/>
          <a:p>
            <a:r>
              <a:rPr lang="zh-CN" altLang="zh-CN"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社会风气</a:t>
            </a:r>
            <a:r>
              <a:rPr lang="zh-CN"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和社会</a:t>
            </a:r>
            <a:r>
              <a:rPr lang="zh-CN" altLang="zh-CN"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道德</a:t>
            </a:r>
            <a:endParaRPr lang="en-US" altLang="zh-CN"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8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出现令人担忧的乱象</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6"/>
          <a:stretch>
            <a:fillRect/>
          </a:stretch>
        </p:blipFill>
        <p:spPr>
          <a:xfrm>
            <a:off x="7809151" y="3826033"/>
            <a:ext cx="2538371" cy="1895316"/>
          </a:xfrm>
          <a:prstGeom prst="rect">
            <a:avLst/>
          </a:pr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extLst>
      <p:ext uri="{BB962C8B-B14F-4D97-AF65-F5344CB8AC3E}">
        <p14:creationId xmlns:p14="http://schemas.microsoft.com/office/powerpoint/2010/main" val="789500420"/>
      </p:ext>
    </p:extLst>
  </p:cSld>
  <p:clrMapOvr>
    <a:masterClrMapping/>
  </p:clrMapOvr>
  <mc:AlternateContent xmlns:mc="http://schemas.openxmlformats.org/markup-compatibility/2006" xmlns:p14="http://schemas.microsoft.com/office/powerpoint/2010/main">
    <mc:Choice Requires="p14">
      <p:transition spd="med" p14:dur="700" advTm="45010">
        <p:fade/>
      </p:transition>
    </mc:Choice>
    <mc:Fallback xmlns="">
      <p:transition spd="med" advTm="4501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1097290"/>
            <a:ext cx="12191999" cy="5294373"/>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圆角矩形 9"/>
          <p:cNvSpPr/>
          <p:nvPr/>
        </p:nvSpPr>
        <p:spPr>
          <a:xfrm>
            <a:off x="1" y="6309356"/>
            <a:ext cx="12191998"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3" name="圆角矩形 112"/>
          <p:cNvSpPr/>
          <p:nvPr/>
        </p:nvSpPr>
        <p:spPr>
          <a:xfrm>
            <a:off x="0" y="1"/>
            <a:ext cx="12191999"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文本框 14"/>
          <p:cNvSpPr txBox="1"/>
          <p:nvPr/>
        </p:nvSpPr>
        <p:spPr>
          <a:xfrm>
            <a:off x="1734213" y="1548561"/>
            <a:ext cx="1415772" cy="830997"/>
          </a:xfrm>
          <a:prstGeom prst="rect">
            <a:avLst/>
          </a:prstGeom>
          <a:noFill/>
        </p:spPr>
        <p:txBody>
          <a:bodyPr wrap="none" rtlCol="0">
            <a:spAutoFit/>
          </a:bodyPr>
          <a:lstStyle/>
          <a:p>
            <a:r>
              <a:rPr lang="zh-CN" altLang="en-US" sz="48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背景</a:t>
            </a:r>
          </a:p>
        </p:txBody>
      </p:sp>
      <p:pic>
        <p:nvPicPr>
          <p:cNvPr id="2" name="图片 1"/>
          <p:cNvPicPr>
            <a:picLocks noChangeAspect="1"/>
          </p:cNvPicPr>
          <p:nvPr/>
        </p:nvPicPr>
        <p:blipFill>
          <a:blip r:embed="rId3"/>
          <a:stretch>
            <a:fillRect/>
          </a:stretch>
        </p:blipFill>
        <p:spPr>
          <a:xfrm>
            <a:off x="5394819" y="1728726"/>
            <a:ext cx="2473667" cy="1907472"/>
          </a:xfrm>
          <a:prstGeom prst="rect">
            <a:avLst/>
          </a:prstGeom>
        </p:spPr>
      </p:pic>
      <p:sp>
        <p:nvSpPr>
          <p:cNvPr id="3" name="文本框 2"/>
          <p:cNvSpPr txBox="1"/>
          <p:nvPr/>
        </p:nvSpPr>
        <p:spPr>
          <a:xfrm>
            <a:off x="1765772" y="2682462"/>
            <a:ext cx="3647152" cy="1107996"/>
          </a:xfrm>
          <a:prstGeom prst="rect">
            <a:avLst/>
          </a:prstGeom>
          <a:noFill/>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改革开放</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dirty="0" smtClean="0">
                <a:solidFill>
                  <a:srgbClr val="FF0000"/>
                </a:solidFill>
                <a:latin typeface="微软雅黑" panose="020B0503020204020204" pitchFamily="34" charset="-122"/>
                <a:ea typeface="微软雅黑" panose="020B0503020204020204" pitchFamily="34" charset="-122"/>
              </a:rPr>
              <a:t>促进了</a:t>
            </a:r>
            <a:r>
              <a:rPr lang="zh-CN" altLang="zh-CN" dirty="0">
                <a:solidFill>
                  <a:srgbClr val="FF0000"/>
                </a:solidFill>
                <a:latin typeface="微软雅黑" panose="020B0503020204020204" pitchFamily="34" charset="-122"/>
                <a:ea typeface="微软雅黑" panose="020B0503020204020204" pitchFamily="34" charset="-122"/>
              </a:rPr>
              <a:t>综合</a:t>
            </a:r>
            <a:r>
              <a:rPr lang="zh-CN" altLang="zh-CN" dirty="0" smtClean="0">
                <a:solidFill>
                  <a:srgbClr val="FF0000"/>
                </a:solidFill>
                <a:latin typeface="微软雅黑" panose="020B0503020204020204" pitchFamily="34" charset="-122"/>
                <a:ea typeface="微软雅黑" panose="020B0503020204020204" pitchFamily="34" charset="-122"/>
              </a:rPr>
              <a:t>国力</a:t>
            </a:r>
            <a:r>
              <a:rPr lang="zh-CN" altLang="en-US" dirty="0" smtClean="0">
                <a:solidFill>
                  <a:srgbClr val="FF0000"/>
                </a:solidFill>
                <a:latin typeface="微软雅黑" panose="020B0503020204020204" pitchFamily="34" charset="-122"/>
                <a:ea typeface="微软雅黑" panose="020B0503020204020204" pitchFamily="34" charset="-122"/>
              </a:rPr>
              <a:t>的提高</a:t>
            </a:r>
            <a:r>
              <a:rPr lang="zh-CN" altLang="zh-CN" dirty="0" smtClean="0">
                <a:solidFill>
                  <a:srgbClr val="FF0000"/>
                </a:solidFill>
                <a:latin typeface="微软雅黑" panose="020B0503020204020204" pitchFamily="34" charset="-122"/>
                <a:ea typeface="微软雅黑" panose="020B0503020204020204" pitchFamily="34" charset="-122"/>
              </a:rPr>
              <a:t>和</a:t>
            </a:r>
            <a:r>
              <a:rPr lang="zh-CN" altLang="zh-CN" dirty="0">
                <a:solidFill>
                  <a:srgbClr val="FF0000"/>
                </a:solidFill>
                <a:latin typeface="微软雅黑" panose="020B0503020204020204" pitchFamily="34" charset="-122"/>
                <a:ea typeface="微软雅黑" panose="020B0503020204020204" pitchFamily="34" charset="-122"/>
              </a:rPr>
              <a:t>社会</a:t>
            </a:r>
            <a:r>
              <a:rPr lang="zh-CN" altLang="zh-CN" dirty="0" smtClean="0">
                <a:solidFill>
                  <a:srgbClr val="FF0000"/>
                </a:solidFill>
                <a:latin typeface="微软雅黑" panose="020B0503020204020204" pitchFamily="34" charset="-122"/>
                <a:ea typeface="微软雅黑" panose="020B0503020204020204" pitchFamily="34" charset="-122"/>
              </a:rPr>
              <a:t>发展</a:t>
            </a:r>
            <a:endParaRPr lang="en-US" altLang="zh-CN" dirty="0" smtClean="0">
              <a:solidFill>
                <a:srgbClr val="FF0000"/>
              </a:solidFill>
              <a:latin typeface="微软雅黑" panose="020B0503020204020204" pitchFamily="34" charset="-122"/>
              <a:ea typeface="微软雅黑" panose="020B0503020204020204" pitchFamily="34" charset="-122"/>
            </a:endParaRPr>
          </a:p>
          <a:p>
            <a:r>
              <a:rPr lang="zh-CN" altLang="en-US" dirty="0" smtClean="0">
                <a:solidFill>
                  <a:srgbClr val="FF0000"/>
                </a:solidFill>
                <a:latin typeface="微软雅黑" panose="020B0503020204020204" pitchFamily="34" charset="-122"/>
                <a:ea typeface="微软雅黑" panose="020B0503020204020204" pitchFamily="34" charset="-122"/>
              </a:rPr>
              <a:t>但也</a:t>
            </a:r>
            <a:r>
              <a:rPr lang="zh-CN" altLang="zh-CN" dirty="0">
                <a:solidFill>
                  <a:srgbClr val="FF0000"/>
                </a:solidFill>
                <a:latin typeface="微软雅黑" panose="020B0503020204020204" pitchFamily="34" charset="-122"/>
                <a:ea typeface="微软雅黑" panose="020B0503020204020204" pitchFamily="34" charset="-122"/>
              </a:rPr>
              <a:t>带来了大量</a:t>
            </a:r>
            <a:r>
              <a:rPr lang="zh-CN" altLang="zh-CN" sz="2400" dirty="0">
                <a:solidFill>
                  <a:srgbClr val="FF0000"/>
                </a:solidFill>
                <a:latin typeface="微软雅黑" panose="020B0503020204020204" pitchFamily="34" charset="-122"/>
                <a:ea typeface="微软雅黑" panose="020B0503020204020204" pitchFamily="34" charset="-122"/>
              </a:rPr>
              <a:t>人民内部矛盾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7868486" y="1715662"/>
            <a:ext cx="2810968" cy="1920537"/>
          </a:xfrm>
          <a:prstGeom prst="rect">
            <a:avLst/>
          </a:prstGeom>
        </p:spPr>
      </p:pic>
      <p:pic>
        <p:nvPicPr>
          <p:cNvPr id="12" name="图片 11"/>
          <p:cNvPicPr>
            <a:picLocks noChangeAspect="1"/>
          </p:cNvPicPr>
          <p:nvPr/>
        </p:nvPicPr>
        <p:blipFill>
          <a:blip r:embed="rId5"/>
          <a:stretch>
            <a:fillRect/>
          </a:stretch>
        </p:blipFill>
        <p:spPr>
          <a:xfrm>
            <a:off x="8020322" y="3649163"/>
            <a:ext cx="2658447" cy="2117895"/>
          </a:xfrm>
          <a:prstGeom prst="rect">
            <a:avLst/>
          </a:prstGeom>
        </p:spPr>
      </p:pic>
      <p:sp>
        <p:nvSpPr>
          <p:cNvPr id="14" name="矩形 13"/>
          <p:cNvSpPr/>
          <p:nvPr/>
        </p:nvSpPr>
        <p:spPr>
          <a:xfrm>
            <a:off x="1734213" y="4197296"/>
            <a:ext cx="6063838" cy="1107996"/>
          </a:xfrm>
          <a:prstGeom prst="rect">
            <a:avLst/>
          </a:prstGeom>
        </p:spPr>
        <p:txBody>
          <a:bodyPr wrap="square">
            <a:spAutoFit/>
          </a:bodyPr>
          <a:lstStyle/>
          <a:p>
            <a:r>
              <a:rPr lang="zh-CN" altLang="zh-CN"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中国共产党如果不能及时、有效地妥善解决这些问题，其中任何一个问题的诱发，都有</a:t>
            </a: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可能</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危险</a:t>
            </a:r>
            <a:r>
              <a:rPr lang="zh-CN" altLang="zh-CN"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到党的执政地位</a:t>
            </a:r>
            <a:r>
              <a:rPr lang="zh-CN" altLang="en-US"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7" name="矩形 16"/>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矩形 17"/>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extLst>
      <p:ext uri="{BB962C8B-B14F-4D97-AF65-F5344CB8AC3E}">
        <p14:creationId xmlns:p14="http://schemas.microsoft.com/office/powerpoint/2010/main" val="368155379"/>
      </p:ext>
    </p:extLst>
  </p:cSld>
  <p:clrMapOvr>
    <a:masterClrMapping/>
  </p:clrMapOvr>
  <mc:AlternateContent xmlns:mc="http://schemas.openxmlformats.org/markup-compatibility/2006" xmlns:p14="http://schemas.microsoft.com/office/powerpoint/2010/main">
    <mc:Choice Requires="p14">
      <p:transition spd="med" p14:dur="700" advTm="75955">
        <p:fade/>
      </p:transition>
    </mc:Choice>
    <mc:Fallback xmlns="">
      <p:transition spd="med" advTm="75955">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1097290"/>
            <a:ext cx="12191999" cy="5294373"/>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圆角矩形 9"/>
          <p:cNvSpPr/>
          <p:nvPr/>
        </p:nvSpPr>
        <p:spPr>
          <a:xfrm>
            <a:off x="1" y="6309356"/>
            <a:ext cx="12191998"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3" name="圆角矩形 112"/>
          <p:cNvSpPr/>
          <p:nvPr/>
        </p:nvSpPr>
        <p:spPr>
          <a:xfrm>
            <a:off x="0" y="1"/>
            <a:ext cx="12191999"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文本框 14"/>
          <p:cNvSpPr txBox="1"/>
          <p:nvPr/>
        </p:nvSpPr>
        <p:spPr>
          <a:xfrm>
            <a:off x="1734213" y="1548561"/>
            <a:ext cx="1415772" cy="830997"/>
          </a:xfrm>
          <a:prstGeom prst="rect">
            <a:avLst/>
          </a:prstGeom>
          <a:noFill/>
        </p:spPr>
        <p:txBody>
          <a:bodyPr wrap="none" rtlCol="0">
            <a:spAutoFit/>
          </a:bodyPr>
          <a:lstStyle/>
          <a:p>
            <a:r>
              <a:rPr lang="zh-CN" altLang="en-US" sz="48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过程</a:t>
            </a:r>
          </a:p>
        </p:txBody>
      </p:sp>
      <p:cxnSp>
        <p:nvCxnSpPr>
          <p:cNvPr id="16" name="直接连接符 15"/>
          <p:cNvCxnSpPr/>
          <p:nvPr/>
        </p:nvCxnSpPr>
        <p:spPr>
          <a:xfrm>
            <a:off x="9244812" y="2107039"/>
            <a:ext cx="0" cy="102307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527897" y="3089067"/>
            <a:ext cx="0" cy="76191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611224" y="3869687"/>
            <a:ext cx="1700499" cy="848435"/>
          </a:xfrm>
          <a:prstGeom prst="rect">
            <a:avLst/>
          </a:prstGeom>
          <a:solidFill>
            <a:srgbClr val="CCFFFF"/>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0000"/>
                </a:solidFill>
                <a:latin typeface="微软雅黑" panose="020B0503020204020204" pitchFamily="34" charset="-122"/>
                <a:ea typeface="微软雅黑" panose="020B0503020204020204" pitchFamily="34" charset="-122"/>
              </a:rPr>
              <a:t>首次提出了建设社会主义核心价值体系的战略任务</a:t>
            </a:r>
          </a:p>
        </p:txBody>
      </p:sp>
      <p:sp>
        <p:nvSpPr>
          <p:cNvPr id="29" name="矩形 28"/>
          <p:cNvSpPr/>
          <p:nvPr/>
        </p:nvSpPr>
        <p:spPr>
          <a:xfrm>
            <a:off x="3601445" y="3859653"/>
            <a:ext cx="2188590" cy="760435"/>
          </a:xfrm>
          <a:prstGeom prst="rect">
            <a:avLst/>
          </a:prstGeom>
          <a:solidFill>
            <a:srgbClr val="CCFFFF"/>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0000"/>
                </a:solidFill>
                <a:latin typeface="微软雅黑" panose="020B0503020204020204" pitchFamily="34" charset="-122"/>
                <a:ea typeface="微软雅黑" panose="020B0503020204020204" pitchFamily="34" charset="-122"/>
              </a:rPr>
              <a:t>明确指出社会主义核心价值体系是社会主义意识形态的本质体现</a:t>
            </a:r>
          </a:p>
        </p:txBody>
      </p:sp>
      <p:sp>
        <p:nvSpPr>
          <p:cNvPr id="33" name="矩形 32"/>
          <p:cNvSpPr/>
          <p:nvPr/>
        </p:nvSpPr>
        <p:spPr>
          <a:xfrm>
            <a:off x="4776304" y="1438576"/>
            <a:ext cx="2288572" cy="760435"/>
          </a:xfrm>
          <a:prstGeom prst="rect">
            <a:avLst/>
          </a:prstGeom>
          <a:solidFill>
            <a:srgbClr val="CCFFFF"/>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0000"/>
                </a:solidFill>
                <a:latin typeface="微软雅黑" panose="020B0503020204020204" pitchFamily="34" charset="-122"/>
                <a:ea typeface="微软雅黑" panose="020B0503020204020204" pitchFamily="34" charset="-122"/>
              </a:rPr>
              <a:t>把学习践行社会主义核心价值体系与建设马克思主义学习型政党联系</a:t>
            </a:r>
          </a:p>
        </p:txBody>
      </p:sp>
      <p:sp>
        <p:nvSpPr>
          <p:cNvPr id="37" name="矩形 36"/>
          <p:cNvSpPr/>
          <p:nvPr/>
        </p:nvSpPr>
        <p:spPr>
          <a:xfrm>
            <a:off x="6519706" y="3859652"/>
            <a:ext cx="2629904" cy="1001082"/>
          </a:xfrm>
          <a:prstGeom prst="rect">
            <a:avLst/>
          </a:prstGeom>
          <a:solidFill>
            <a:srgbClr val="CCFFFF"/>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0000"/>
                </a:solidFill>
                <a:latin typeface="微软雅黑" panose="020B0503020204020204" pitchFamily="34" charset="-122"/>
                <a:ea typeface="微软雅黑" panose="020B0503020204020204" pitchFamily="34" charset="-122"/>
              </a:rPr>
              <a:t>明确指出社会主义核心价值体系是</a:t>
            </a:r>
            <a:r>
              <a:rPr lang="zh-CN" altLang="en-US" sz="1400" b="1" dirty="0">
                <a:solidFill>
                  <a:srgbClr val="FF0000"/>
                </a:solidFill>
                <a:latin typeface="微软雅黑" panose="020B0503020204020204" pitchFamily="34" charset="-122"/>
                <a:ea typeface="微软雅黑" panose="020B0503020204020204" pitchFamily="34" charset="-122"/>
              </a:rPr>
              <a:t>兴国之魂</a:t>
            </a:r>
            <a:r>
              <a:rPr lang="zh-CN" altLang="en-US" sz="1400" dirty="0">
                <a:solidFill>
                  <a:srgbClr val="FF0000"/>
                </a:solidFill>
                <a:latin typeface="微软雅黑" panose="020B0503020204020204" pitchFamily="34" charset="-122"/>
                <a:ea typeface="微软雅黑" panose="020B0503020204020204" pitchFamily="34" charset="-122"/>
              </a:rPr>
              <a:t>，是社会主义先进文化的精髓，决定着中国特色社会主义发展方向</a:t>
            </a:r>
          </a:p>
        </p:txBody>
      </p:sp>
      <p:sp>
        <p:nvSpPr>
          <p:cNvPr id="48" name="矩形 47"/>
          <p:cNvSpPr/>
          <p:nvPr/>
        </p:nvSpPr>
        <p:spPr>
          <a:xfrm>
            <a:off x="7880428" y="1331526"/>
            <a:ext cx="2592376" cy="775512"/>
          </a:xfrm>
          <a:prstGeom prst="rect">
            <a:avLst/>
          </a:prstGeom>
          <a:solidFill>
            <a:srgbClr val="CCFFFF"/>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0000"/>
                </a:solidFill>
                <a:latin typeface="微软雅黑" panose="020B0503020204020204" pitchFamily="34" charset="-122"/>
                <a:ea typeface="微软雅黑" panose="020B0503020204020204" pitchFamily="34" charset="-122"/>
              </a:rPr>
              <a:t>第一次明确提出积极培育和践行社会主义核心价值观</a:t>
            </a:r>
          </a:p>
        </p:txBody>
      </p:sp>
      <p:cxnSp>
        <p:nvCxnSpPr>
          <p:cNvPr id="50" name="直接连接符 49"/>
          <p:cNvCxnSpPr/>
          <p:nvPr/>
        </p:nvCxnSpPr>
        <p:spPr>
          <a:xfrm>
            <a:off x="2236032" y="3140144"/>
            <a:ext cx="0" cy="74954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00624" y="3140144"/>
            <a:ext cx="0" cy="74954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638932" y="2199011"/>
            <a:ext cx="0" cy="74954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V="1">
            <a:off x="1" y="3027189"/>
            <a:ext cx="13008767" cy="2010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2140414" y="2949739"/>
            <a:ext cx="190404" cy="190404"/>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p:cNvSpPr/>
          <p:nvPr/>
        </p:nvSpPr>
        <p:spPr>
          <a:xfrm>
            <a:off x="4396360" y="2949739"/>
            <a:ext cx="190404" cy="190404"/>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5554440" y="2949739"/>
            <a:ext cx="190404" cy="190404"/>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p:cNvSpPr/>
          <p:nvPr/>
        </p:nvSpPr>
        <p:spPr>
          <a:xfrm>
            <a:off x="7405613" y="2940863"/>
            <a:ext cx="190404" cy="190404"/>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p:cNvSpPr/>
          <p:nvPr/>
        </p:nvSpPr>
        <p:spPr>
          <a:xfrm>
            <a:off x="1561662" y="2544830"/>
            <a:ext cx="1569660" cy="369332"/>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六届三中全会</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65" name="矩形 64"/>
          <p:cNvSpPr/>
          <p:nvPr/>
        </p:nvSpPr>
        <p:spPr>
          <a:xfrm>
            <a:off x="4013973" y="2570087"/>
            <a:ext cx="877163" cy="369332"/>
          </a:xfrm>
          <a:prstGeom prst="rect">
            <a:avLst/>
          </a:prstGeom>
        </p:spPr>
        <p:txBody>
          <a:bodyPr wrap="none">
            <a:spAutoFit/>
          </a:bodyPr>
          <a:lstStyle/>
          <a:p>
            <a:r>
              <a:rPr lang="zh-CN" altLang="en-US" b="1" dirty="0">
                <a:solidFill>
                  <a:srgbClr val="FF0000"/>
                </a:solidFill>
                <a:latin typeface="微软雅黑" panose="020B0503020204020204" pitchFamily="34" charset="-122"/>
                <a:ea typeface="微软雅黑" panose="020B0503020204020204" pitchFamily="34" charset="-122"/>
              </a:rPr>
              <a:t>十七大</a:t>
            </a:r>
          </a:p>
        </p:txBody>
      </p:sp>
      <p:sp>
        <p:nvSpPr>
          <p:cNvPr id="66" name="矩形 65"/>
          <p:cNvSpPr/>
          <p:nvPr/>
        </p:nvSpPr>
        <p:spPr>
          <a:xfrm>
            <a:off x="4908624" y="3186328"/>
            <a:ext cx="1800493" cy="369332"/>
          </a:xfrm>
          <a:prstGeom prst="rect">
            <a:avLst/>
          </a:prstGeom>
        </p:spPr>
        <p:txBody>
          <a:bodyPr wrap="non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十七届四中全会</a:t>
            </a:r>
          </a:p>
        </p:txBody>
      </p:sp>
      <p:sp>
        <p:nvSpPr>
          <p:cNvPr id="67" name="矩形 66"/>
          <p:cNvSpPr/>
          <p:nvPr/>
        </p:nvSpPr>
        <p:spPr>
          <a:xfrm>
            <a:off x="6635932" y="2518707"/>
            <a:ext cx="1800493" cy="369332"/>
          </a:xfrm>
          <a:prstGeom prst="rect">
            <a:avLst/>
          </a:prstGeom>
        </p:spPr>
        <p:txBody>
          <a:bodyPr wrap="non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十七届六中全会</a:t>
            </a:r>
          </a:p>
        </p:txBody>
      </p:sp>
      <p:sp>
        <p:nvSpPr>
          <p:cNvPr id="69" name="矩形 68"/>
          <p:cNvSpPr/>
          <p:nvPr/>
        </p:nvSpPr>
        <p:spPr>
          <a:xfrm>
            <a:off x="8806231" y="3140143"/>
            <a:ext cx="877163" cy="369332"/>
          </a:xfrm>
          <a:prstGeom prst="rect">
            <a:avLst/>
          </a:prstGeom>
        </p:spPr>
        <p:txBody>
          <a:bodyPr wrap="non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十八大</a:t>
            </a:r>
          </a:p>
        </p:txBody>
      </p:sp>
      <p:sp>
        <p:nvSpPr>
          <p:cNvPr id="70" name="椭圆 69"/>
          <p:cNvSpPr/>
          <p:nvPr/>
        </p:nvSpPr>
        <p:spPr>
          <a:xfrm>
            <a:off x="9194875" y="2957891"/>
            <a:ext cx="190404" cy="190404"/>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4" name="矩形 33"/>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custDataLst>
      <p:tags r:id="rId1"/>
    </p:custDataLst>
    <p:extLst>
      <p:ext uri="{BB962C8B-B14F-4D97-AF65-F5344CB8AC3E}">
        <p14:creationId xmlns:p14="http://schemas.microsoft.com/office/powerpoint/2010/main" val="3017498642"/>
      </p:ext>
    </p:extLst>
  </p:cSld>
  <p:clrMapOvr>
    <a:masterClrMapping/>
  </p:clrMapOvr>
  <mc:AlternateContent xmlns:mc="http://schemas.openxmlformats.org/markup-compatibility/2006" xmlns:p14="http://schemas.microsoft.com/office/powerpoint/2010/main">
    <mc:Choice Requires="p14">
      <p:transition spd="med" p14:dur="700" advTm="61845">
        <p:fade/>
      </p:transition>
    </mc:Choice>
    <mc:Fallback xmlns="">
      <p:transition spd="med" advTm="618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1"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200" fill="hold"/>
                                        <p:tgtEl>
                                          <p:spTgt spid="63"/>
                                        </p:tgtEl>
                                        <p:attrNameLst>
                                          <p:attrName>ppt_w</p:attrName>
                                        </p:attrNameLst>
                                      </p:cBhvr>
                                      <p:tavLst>
                                        <p:tav tm="0">
                                          <p:val>
                                            <p:fltVal val="0"/>
                                          </p:val>
                                        </p:tav>
                                        <p:tav tm="100000">
                                          <p:val>
                                            <p:strVal val="#ppt_w"/>
                                          </p:val>
                                        </p:tav>
                                      </p:tavLst>
                                    </p:anim>
                                    <p:anim calcmode="lin" valueType="num">
                                      <p:cBhvr>
                                        <p:cTn id="14" dur="200" fill="hold"/>
                                        <p:tgtEl>
                                          <p:spTgt spid="63"/>
                                        </p:tgtEl>
                                        <p:attrNameLst>
                                          <p:attrName>ppt_h</p:attrName>
                                        </p:attrNameLst>
                                      </p:cBhvr>
                                      <p:tavLst>
                                        <p:tav tm="0">
                                          <p:val>
                                            <p:fltVal val="0"/>
                                          </p:val>
                                        </p:tav>
                                        <p:tav tm="100000">
                                          <p:val>
                                            <p:strVal val="#ppt_h"/>
                                          </p:val>
                                        </p:tav>
                                      </p:tavLst>
                                    </p:anim>
                                    <p:animEffect transition="in" filter="fade">
                                      <p:cBhvr>
                                        <p:cTn id="15" dur="200"/>
                                        <p:tgtEl>
                                          <p:spTgt spid="63"/>
                                        </p:tgtEl>
                                      </p:cBhvr>
                                    </p:animEffect>
                                  </p:childTnLst>
                                </p:cTn>
                              </p:par>
                              <p:par>
                                <p:cTn id="16" presetID="53" presetClass="entr" presetSubtype="16" fill="hold" grpId="1"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300" fill="hold"/>
                                        <p:tgtEl>
                                          <p:spTgt spid="56"/>
                                        </p:tgtEl>
                                        <p:attrNameLst>
                                          <p:attrName>ppt_w</p:attrName>
                                        </p:attrNameLst>
                                      </p:cBhvr>
                                      <p:tavLst>
                                        <p:tav tm="0">
                                          <p:val>
                                            <p:fltVal val="0"/>
                                          </p:val>
                                        </p:tav>
                                        <p:tav tm="100000">
                                          <p:val>
                                            <p:strVal val="#ppt_w"/>
                                          </p:val>
                                        </p:tav>
                                      </p:tavLst>
                                    </p:anim>
                                    <p:anim calcmode="lin" valueType="num">
                                      <p:cBhvr>
                                        <p:cTn id="19" dur="300" fill="hold"/>
                                        <p:tgtEl>
                                          <p:spTgt spid="56"/>
                                        </p:tgtEl>
                                        <p:attrNameLst>
                                          <p:attrName>ppt_h</p:attrName>
                                        </p:attrNameLst>
                                      </p:cBhvr>
                                      <p:tavLst>
                                        <p:tav tm="0">
                                          <p:val>
                                            <p:fltVal val="0"/>
                                          </p:val>
                                        </p:tav>
                                        <p:tav tm="100000">
                                          <p:val>
                                            <p:strVal val="#ppt_h"/>
                                          </p:val>
                                        </p:tav>
                                      </p:tavLst>
                                    </p:anim>
                                    <p:animEffect transition="in" filter="fade">
                                      <p:cBhvr>
                                        <p:cTn id="20" dur="300"/>
                                        <p:tgtEl>
                                          <p:spTgt spid="56"/>
                                        </p:tgtEl>
                                      </p:cBhvr>
                                    </p:animEffect>
                                  </p:childTnLst>
                                </p:cTn>
                              </p:par>
                            </p:childTnLst>
                          </p:cTn>
                        </p:par>
                        <p:par>
                          <p:cTn id="21" fill="hold">
                            <p:stCondLst>
                              <p:cond delay="300"/>
                            </p:stCondLst>
                            <p:childTnLst>
                              <p:par>
                                <p:cTn id="22" presetID="22" presetClass="entr" presetSubtype="1"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up)">
                                      <p:cBhvr>
                                        <p:cTn id="24" dur="300"/>
                                        <p:tgtEl>
                                          <p:spTgt spid="50"/>
                                        </p:tgtEl>
                                      </p:cBhvr>
                                    </p:animEffect>
                                  </p:childTnLst>
                                </p:cTn>
                              </p:par>
                            </p:childTnLst>
                          </p:cTn>
                        </p:par>
                        <p:par>
                          <p:cTn id="25" fill="hold">
                            <p:stCondLst>
                              <p:cond delay="6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3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1" nodeType="clickEffect">
                                  <p:stCondLst>
                                    <p:cond delay="0"/>
                                  </p:stCondLst>
                                  <p:childTnLst>
                                    <p:set>
                                      <p:cBhvr>
                                        <p:cTn id="32" dur="1" fill="hold">
                                          <p:stCondLst>
                                            <p:cond delay="0"/>
                                          </p:stCondLst>
                                        </p:cTn>
                                        <p:tgtEl>
                                          <p:spTgt spid="65"/>
                                        </p:tgtEl>
                                        <p:attrNameLst>
                                          <p:attrName>style.visibility</p:attrName>
                                        </p:attrNameLst>
                                      </p:cBhvr>
                                      <p:to>
                                        <p:strVal val="visible"/>
                                      </p:to>
                                    </p:set>
                                    <p:anim calcmode="lin" valueType="num">
                                      <p:cBhvr>
                                        <p:cTn id="33" dur="200" fill="hold"/>
                                        <p:tgtEl>
                                          <p:spTgt spid="65"/>
                                        </p:tgtEl>
                                        <p:attrNameLst>
                                          <p:attrName>ppt_w</p:attrName>
                                        </p:attrNameLst>
                                      </p:cBhvr>
                                      <p:tavLst>
                                        <p:tav tm="0">
                                          <p:val>
                                            <p:fltVal val="0"/>
                                          </p:val>
                                        </p:tav>
                                        <p:tav tm="100000">
                                          <p:val>
                                            <p:strVal val="#ppt_w"/>
                                          </p:val>
                                        </p:tav>
                                      </p:tavLst>
                                    </p:anim>
                                    <p:anim calcmode="lin" valueType="num">
                                      <p:cBhvr>
                                        <p:cTn id="34" dur="200" fill="hold"/>
                                        <p:tgtEl>
                                          <p:spTgt spid="65"/>
                                        </p:tgtEl>
                                        <p:attrNameLst>
                                          <p:attrName>ppt_h</p:attrName>
                                        </p:attrNameLst>
                                      </p:cBhvr>
                                      <p:tavLst>
                                        <p:tav tm="0">
                                          <p:val>
                                            <p:fltVal val="0"/>
                                          </p:val>
                                        </p:tav>
                                        <p:tav tm="100000">
                                          <p:val>
                                            <p:strVal val="#ppt_h"/>
                                          </p:val>
                                        </p:tav>
                                      </p:tavLst>
                                    </p:anim>
                                    <p:animEffect transition="in" filter="fade">
                                      <p:cBhvr>
                                        <p:cTn id="35" dur="200"/>
                                        <p:tgtEl>
                                          <p:spTgt spid="65"/>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300" fill="hold"/>
                                        <p:tgtEl>
                                          <p:spTgt spid="58"/>
                                        </p:tgtEl>
                                        <p:attrNameLst>
                                          <p:attrName>ppt_w</p:attrName>
                                        </p:attrNameLst>
                                      </p:cBhvr>
                                      <p:tavLst>
                                        <p:tav tm="0">
                                          <p:val>
                                            <p:fltVal val="0"/>
                                          </p:val>
                                        </p:tav>
                                        <p:tav tm="100000">
                                          <p:val>
                                            <p:strVal val="#ppt_w"/>
                                          </p:val>
                                        </p:tav>
                                      </p:tavLst>
                                    </p:anim>
                                    <p:anim calcmode="lin" valueType="num">
                                      <p:cBhvr>
                                        <p:cTn id="39" dur="300" fill="hold"/>
                                        <p:tgtEl>
                                          <p:spTgt spid="58"/>
                                        </p:tgtEl>
                                        <p:attrNameLst>
                                          <p:attrName>ppt_h</p:attrName>
                                        </p:attrNameLst>
                                      </p:cBhvr>
                                      <p:tavLst>
                                        <p:tav tm="0">
                                          <p:val>
                                            <p:fltVal val="0"/>
                                          </p:val>
                                        </p:tav>
                                        <p:tav tm="100000">
                                          <p:val>
                                            <p:strVal val="#ppt_h"/>
                                          </p:val>
                                        </p:tav>
                                      </p:tavLst>
                                    </p:anim>
                                    <p:animEffect transition="in" filter="fade">
                                      <p:cBhvr>
                                        <p:cTn id="40" dur="300"/>
                                        <p:tgtEl>
                                          <p:spTgt spid="58"/>
                                        </p:tgtEl>
                                      </p:cBhvr>
                                    </p:animEffect>
                                  </p:childTnLst>
                                </p:cTn>
                              </p:par>
                            </p:childTnLst>
                          </p:cTn>
                        </p:par>
                        <p:par>
                          <p:cTn id="41" fill="hold">
                            <p:stCondLst>
                              <p:cond delay="30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300"/>
                                        <p:tgtEl>
                                          <p:spTgt spid="52"/>
                                        </p:tgtEl>
                                      </p:cBhvr>
                                    </p:animEffect>
                                  </p:childTnLst>
                                </p:cTn>
                              </p:par>
                            </p:childTnLst>
                          </p:cTn>
                        </p:par>
                        <p:par>
                          <p:cTn id="45" fill="hold">
                            <p:stCondLst>
                              <p:cond delay="600"/>
                            </p:stCondLst>
                            <p:childTnLst>
                              <p:par>
                                <p:cTn id="46" presetID="2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3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35" presetClass="path" presetSubtype="0" accel="50000" decel="50000" fill="hold" grpId="0" nodeType="clickEffect">
                                  <p:stCondLst>
                                    <p:cond delay="0"/>
                                  </p:stCondLst>
                                  <p:childTnLst>
                                    <p:animMotion origin="layout" path="M 0 0 L -0.25 0 E" pathEditMode="relative" ptsTypes="">
                                      <p:cBhvr>
                                        <p:cTn id="52" dur="500" fill="hold"/>
                                        <p:tgtEl>
                                          <p:spTgt spid="56"/>
                                        </p:tgtEl>
                                        <p:attrNameLst>
                                          <p:attrName>ppt_x</p:attrName>
                                          <p:attrName>ppt_y</p:attrName>
                                        </p:attrNameLst>
                                      </p:cBhvr>
                                    </p:animMotion>
                                  </p:childTnLst>
                                </p:cTn>
                              </p:par>
                              <p:par>
                                <p:cTn id="53" presetID="35" presetClass="path" presetSubtype="0" accel="50000" decel="50000" fill="hold" grpId="0" nodeType="withEffect">
                                  <p:stCondLst>
                                    <p:cond delay="0"/>
                                  </p:stCondLst>
                                  <p:childTnLst>
                                    <p:animMotion origin="layout" path="M 8.33333E-7 -1.48148E-6 L -0.25 -1.48148E-6 " pathEditMode="relative" rAng="0" ptsTypes="AA">
                                      <p:cBhvr>
                                        <p:cTn id="54" dur="500" fill="hold"/>
                                        <p:tgtEl>
                                          <p:spTgt spid="58"/>
                                        </p:tgtEl>
                                        <p:attrNameLst>
                                          <p:attrName>ppt_x</p:attrName>
                                          <p:attrName>ppt_y</p:attrName>
                                        </p:attrNameLst>
                                      </p:cBhvr>
                                      <p:rCtr x="-12500" y="0"/>
                                    </p:animMotion>
                                  </p:childTnLst>
                                </p:cTn>
                              </p:par>
                              <p:par>
                                <p:cTn id="55" presetID="35" presetClass="path" presetSubtype="0" accel="50000" decel="50000" fill="hold" nodeType="withEffect">
                                  <p:stCondLst>
                                    <p:cond delay="0"/>
                                  </p:stCondLst>
                                  <p:childTnLst>
                                    <p:animMotion origin="layout" path="M 0 0 L -0.25 0 E" pathEditMode="relative" ptsTypes="">
                                      <p:cBhvr>
                                        <p:cTn id="56" dur="500" fill="hold"/>
                                        <p:tgtEl>
                                          <p:spTgt spid="50"/>
                                        </p:tgtEl>
                                        <p:attrNameLst>
                                          <p:attrName>ppt_x</p:attrName>
                                          <p:attrName>ppt_y</p:attrName>
                                        </p:attrNameLst>
                                      </p:cBhvr>
                                    </p:animMotion>
                                  </p:childTnLst>
                                </p:cTn>
                              </p:par>
                              <p:par>
                                <p:cTn id="57" presetID="35" presetClass="path" presetSubtype="0" accel="50000" decel="50000" fill="hold" grpId="1" nodeType="withEffect">
                                  <p:stCondLst>
                                    <p:cond delay="0"/>
                                  </p:stCondLst>
                                  <p:childTnLst>
                                    <p:animMotion origin="layout" path="M 0 0 L -0.25 0 E" pathEditMode="relative" ptsTypes="">
                                      <p:cBhvr>
                                        <p:cTn id="58" dur="500" fill="hold"/>
                                        <p:tgtEl>
                                          <p:spTgt spid="20"/>
                                        </p:tgtEl>
                                        <p:attrNameLst>
                                          <p:attrName>ppt_x</p:attrName>
                                          <p:attrName>ppt_y</p:attrName>
                                        </p:attrNameLst>
                                      </p:cBhvr>
                                    </p:animMotion>
                                  </p:childTnLst>
                                </p:cTn>
                              </p:par>
                              <p:par>
                                <p:cTn id="59" presetID="35" presetClass="path" presetSubtype="0" accel="50000" decel="50000" fill="hold" nodeType="withEffect">
                                  <p:stCondLst>
                                    <p:cond delay="0"/>
                                  </p:stCondLst>
                                  <p:childTnLst>
                                    <p:animMotion origin="layout" path="M -8.33333E-7 -1.11022E-16 L -0.25 -1.11022E-16 " pathEditMode="relative" rAng="0" ptsTypes="AA">
                                      <p:cBhvr>
                                        <p:cTn id="60" dur="500" fill="hold"/>
                                        <p:tgtEl>
                                          <p:spTgt spid="52"/>
                                        </p:tgtEl>
                                        <p:attrNameLst>
                                          <p:attrName>ppt_x</p:attrName>
                                          <p:attrName>ppt_y</p:attrName>
                                        </p:attrNameLst>
                                      </p:cBhvr>
                                      <p:rCtr x="-12500" y="0"/>
                                    </p:animMotion>
                                  </p:childTnLst>
                                </p:cTn>
                              </p:par>
                              <p:par>
                                <p:cTn id="61" presetID="35" presetClass="path" presetSubtype="0" accel="50000" decel="50000" fill="hold" grpId="1" nodeType="withEffect">
                                  <p:stCondLst>
                                    <p:cond delay="0"/>
                                  </p:stCondLst>
                                  <p:childTnLst>
                                    <p:animMotion origin="layout" path="M 0 0 L -0.25 0 E" pathEditMode="relative" ptsTypes="">
                                      <p:cBhvr>
                                        <p:cTn id="62" dur="500" fill="hold"/>
                                        <p:tgtEl>
                                          <p:spTgt spid="29"/>
                                        </p:tgtEl>
                                        <p:attrNameLst>
                                          <p:attrName>ppt_x</p:attrName>
                                          <p:attrName>ppt_y</p:attrName>
                                        </p:attrNameLst>
                                      </p:cBhvr>
                                    </p:animMotion>
                                  </p:childTnLst>
                                </p:cTn>
                              </p:par>
                              <p:par>
                                <p:cTn id="63" presetID="35" presetClass="path" presetSubtype="0" accel="50000" decel="50000" fill="hold" grpId="0" nodeType="withEffect">
                                  <p:stCondLst>
                                    <p:cond delay="0"/>
                                  </p:stCondLst>
                                  <p:childTnLst>
                                    <p:animMotion origin="layout" path="M 0 0 L -0.25 0 E" pathEditMode="relative" ptsTypes="">
                                      <p:cBhvr>
                                        <p:cTn id="64" dur="500" fill="hold"/>
                                        <p:tgtEl>
                                          <p:spTgt spid="63"/>
                                        </p:tgtEl>
                                        <p:attrNameLst>
                                          <p:attrName>ppt_x</p:attrName>
                                          <p:attrName>ppt_y</p:attrName>
                                        </p:attrNameLst>
                                      </p:cBhvr>
                                    </p:animMotion>
                                  </p:childTnLst>
                                </p:cTn>
                              </p:par>
                              <p:par>
                                <p:cTn id="65" presetID="35" presetClass="path" presetSubtype="0" accel="50000" decel="50000" fill="hold" grpId="0" nodeType="withEffect">
                                  <p:stCondLst>
                                    <p:cond delay="0"/>
                                  </p:stCondLst>
                                  <p:childTnLst>
                                    <p:animMotion origin="layout" path="M 1.11111E-6 -3.7037E-7 L -0.25 -3.7037E-7 " pathEditMode="relative" rAng="0" ptsTypes="AA">
                                      <p:cBhvr>
                                        <p:cTn id="66" dur="500" fill="hold"/>
                                        <p:tgtEl>
                                          <p:spTgt spid="65"/>
                                        </p:tgtEl>
                                        <p:attrNameLst>
                                          <p:attrName>ppt_x</p:attrName>
                                          <p:attrName>ppt_y</p:attrName>
                                        </p:attrNameLst>
                                      </p:cBhvr>
                                      <p:rCtr x="-12500" y="0"/>
                                    </p:animMotion>
                                  </p:childTnLst>
                                </p:cTn>
                              </p:par>
                            </p:childTnLst>
                          </p:cTn>
                        </p:par>
                        <p:par>
                          <p:cTn id="67" fill="hold">
                            <p:stCondLst>
                              <p:cond delay="500"/>
                            </p:stCondLst>
                            <p:childTnLst>
                              <p:par>
                                <p:cTn id="68" presetID="53" presetClass="entr" presetSubtype="16" fill="hold" grpId="0" nodeType="afterEffect">
                                  <p:stCondLst>
                                    <p:cond delay="0"/>
                                  </p:stCondLst>
                                  <p:childTnLst>
                                    <p:set>
                                      <p:cBhvr>
                                        <p:cTn id="69" dur="1" fill="hold">
                                          <p:stCondLst>
                                            <p:cond delay="0"/>
                                          </p:stCondLst>
                                        </p:cTn>
                                        <p:tgtEl>
                                          <p:spTgt spid="66"/>
                                        </p:tgtEl>
                                        <p:attrNameLst>
                                          <p:attrName>style.visibility</p:attrName>
                                        </p:attrNameLst>
                                      </p:cBhvr>
                                      <p:to>
                                        <p:strVal val="visible"/>
                                      </p:to>
                                    </p:set>
                                    <p:anim calcmode="lin" valueType="num">
                                      <p:cBhvr>
                                        <p:cTn id="70" dur="200" fill="hold"/>
                                        <p:tgtEl>
                                          <p:spTgt spid="66"/>
                                        </p:tgtEl>
                                        <p:attrNameLst>
                                          <p:attrName>ppt_w</p:attrName>
                                        </p:attrNameLst>
                                      </p:cBhvr>
                                      <p:tavLst>
                                        <p:tav tm="0">
                                          <p:val>
                                            <p:fltVal val="0"/>
                                          </p:val>
                                        </p:tav>
                                        <p:tav tm="100000">
                                          <p:val>
                                            <p:strVal val="#ppt_w"/>
                                          </p:val>
                                        </p:tav>
                                      </p:tavLst>
                                    </p:anim>
                                    <p:anim calcmode="lin" valueType="num">
                                      <p:cBhvr>
                                        <p:cTn id="71" dur="200" fill="hold"/>
                                        <p:tgtEl>
                                          <p:spTgt spid="66"/>
                                        </p:tgtEl>
                                        <p:attrNameLst>
                                          <p:attrName>ppt_h</p:attrName>
                                        </p:attrNameLst>
                                      </p:cBhvr>
                                      <p:tavLst>
                                        <p:tav tm="0">
                                          <p:val>
                                            <p:fltVal val="0"/>
                                          </p:val>
                                        </p:tav>
                                        <p:tav tm="100000">
                                          <p:val>
                                            <p:strVal val="#ppt_h"/>
                                          </p:val>
                                        </p:tav>
                                      </p:tavLst>
                                    </p:anim>
                                    <p:animEffect transition="in" filter="fade">
                                      <p:cBhvr>
                                        <p:cTn id="72" dur="200"/>
                                        <p:tgtEl>
                                          <p:spTgt spid="6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p:cTn id="75" dur="300" fill="hold"/>
                                        <p:tgtEl>
                                          <p:spTgt spid="59"/>
                                        </p:tgtEl>
                                        <p:attrNameLst>
                                          <p:attrName>ppt_w</p:attrName>
                                        </p:attrNameLst>
                                      </p:cBhvr>
                                      <p:tavLst>
                                        <p:tav tm="0">
                                          <p:val>
                                            <p:fltVal val="0"/>
                                          </p:val>
                                        </p:tav>
                                        <p:tav tm="100000">
                                          <p:val>
                                            <p:strVal val="#ppt_w"/>
                                          </p:val>
                                        </p:tav>
                                      </p:tavLst>
                                    </p:anim>
                                    <p:anim calcmode="lin" valueType="num">
                                      <p:cBhvr>
                                        <p:cTn id="76" dur="300" fill="hold"/>
                                        <p:tgtEl>
                                          <p:spTgt spid="59"/>
                                        </p:tgtEl>
                                        <p:attrNameLst>
                                          <p:attrName>ppt_h</p:attrName>
                                        </p:attrNameLst>
                                      </p:cBhvr>
                                      <p:tavLst>
                                        <p:tav tm="0">
                                          <p:val>
                                            <p:fltVal val="0"/>
                                          </p:val>
                                        </p:tav>
                                        <p:tav tm="100000">
                                          <p:val>
                                            <p:strVal val="#ppt_h"/>
                                          </p:val>
                                        </p:tav>
                                      </p:tavLst>
                                    </p:anim>
                                    <p:animEffect transition="in" filter="fade">
                                      <p:cBhvr>
                                        <p:cTn id="77" dur="300"/>
                                        <p:tgtEl>
                                          <p:spTgt spid="59"/>
                                        </p:tgtEl>
                                      </p:cBhvr>
                                    </p:animEffect>
                                  </p:childTnLst>
                                </p:cTn>
                              </p:par>
                            </p:childTnLst>
                          </p:cTn>
                        </p:par>
                        <p:par>
                          <p:cTn id="78" fill="hold">
                            <p:stCondLst>
                              <p:cond delay="800"/>
                            </p:stCondLst>
                            <p:childTnLst>
                              <p:par>
                                <p:cTn id="79" presetID="22" presetClass="entr" presetSubtype="4"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down)">
                                      <p:cBhvr>
                                        <p:cTn id="81" dur="300"/>
                                        <p:tgtEl>
                                          <p:spTgt spid="53"/>
                                        </p:tgtEl>
                                      </p:cBhvr>
                                    </p:animEffect>
                                  </p:childTnLst>
                                </p:cTn>
                              </p:par>
                            </p:childTnLst>
                          </p:cTn>
                        </p:par>
                        <p:par>
                          <p:cTn id="82" fill="hold">
                            <p:stCondLst>
                              <p:cond delay="1100"/>
                            </p:stCondLst>
                            <p:childTnLst>
                              <p:par>
                                <p:cTn id="83" presetID="22" presetClass="entr" presetSubtype="4"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wipe(down)">
                                      <p:cBhvr>
                                        <p:cTn id="85" dur="300"/>
                                        <p:tgtEl>
                                          <p:spTgt spid="33"/>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p:cTn id="90" dur="200" fill="hold"/>
                                        <p:tgtEl>
                                          <p:spTgt spid="67"/>
                                        </p:tgtEl>
                                        <p:attrNameLst>
                                          <p:attrName>ppt_w</p:attrName>
                                        </p:attrNameLst>
                                      </p:cBhvr>
                                      <p:tavLst>
                                        <p:tav tm="0">
                                          <p:val>
                                            <p:fltVal val="0"/>
                                          </p:val>
                                        </p:tav>
                                        <p:tav tm="100000">
                                          <p:val>
                                            <p:strVal val="#ppt_w"/>
                                          </p:val>
                                        </p:tav>
                                      </p:tavLst>
                                    </p:anim>
                                    <p:anim calcmode="lin" valueType="num">
                                      <p:cBhvr>
                                        <p:cTn id="91" dur="200" fill="hold"/>
                                        <p:tgtEl>
                                          <p:spTgt spid="67"/>
                                        </p:tgtEl>
                                        <p:attrNameLst>
                                          <p:attrName>ppt_h</p:attrName>
                                        </p:attrNameLst>
                                      </p:cBhvr>
                                      <p:tavLst>
                                        <p:tav tm="0">
                                          <p:val>
                                            <p:fltVal val="0"/>
                                          </p:val>
                                        </p:tav>
                                        <p:tav tm="100000">
                                          <p:val>
                                            <p:strVal val="#ppt_h"/>
                                          </p:val>
                                        </p:tav>
                                      </p:tavLst>
                                    </p:anim>
                                    <p:animEffect transition="in" filter="fade">
                                      <p:cBhvr>
                                        <p:cTn id="92" dur="200"/>
                                        <p:tgtEl>
                                          <p:spTgt spid="67"/>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61"/>
                                        </p:tgtEl>
                                        <p:attrNameLst>
                                          <p:attrName>style.visibility</p:attrName>
                                        </p:attrNameLst>
                                      </p:cBhvr>
                                      <p:to>
                                        <p:strVal val="visible"/>
                                      </p:to>
                                    </p:set>
                                    <p:anim calcmode="lin" valueType="num">
                                      <p:cBhvr>
                                        <p:cTn id="95" dur="300" fill="hold"/>
                                        <p:tgtEl>
                                          <p:spTgt spid="61"/>
                                        </p:tgtEl>
                                        <p:attrNameLst>
                                          <p:attrName>ppt_w</p:attrName>
                                        </p:attrNameLst>
                                      </p:cBhvr>
                                      <p:tavLst>
                                        <p:tav tm="0">
                                          <p:val>
                                            <p:fltVal val="0"/>
                                          </p:val>
                                        </p:tav>
                                        <p:tav tm="100000">
                                          <p:val>
                                            <p:strVal val="#ppt_w"/>
                                          </p:val>
                                        </p:tav>
                                      </p:tavLst>
                                    </p:anim>
                                    <p:anim calcmode="lin" valueType="num">
                                      <p:cBhvr>
                                        <p:cTn id="96" dur="300" fill="hold"/>
                                        <p:tgtEl>
                                          <p:spTgt spid="61"/>
                                        </p:tgtEl>
                                        <p:attrNameLst>
                                          <p:attrName>ppt_h</p:attrName>
                                        </p:attrNameLst>
                                      </p:cBhvr>
                                      <p:tavLst>
                                        <p:tav tm="0">
                                          <p:val>
                                            <p:fltVal val="0"/>
                                          </p:val>
                                        </p:tav>
                                        <p:tav tm="100000">
                                          <p:val>
                                            <p:strVal val="#ppt_h"/>
                                          </p:val>
                                        </p:tav>
                                      </p:tavLst>
                                    </p:anim>
                                    <p:animEffect transition="in" filter="fade">
                                      <p:cBhvr>
                                        <p:cTn id="97" dur="300"/>
                                        <p:tgtEl>
                                          <p:spTgt spid="61"/>
                                        </p:tgtEl>
                                      </p:cBhvr>
                                    </p:animEffect>
                                  </p:childTnLst>
                                </p:cTn>
                              </p:par>
                            </p:childTnLst>
                          </p:cTn>
                        </p:par>
                        <p:par>
                          <p:cTn id="98" fill="hold">
                            <p:stCondLst>
                              <p:cond delay="300"/>
                            </p:stCondLst>
                            <p:childTnLst>
                              <p:par>
                                <p:cTn id="99" presetID="22" presetClass="entr" presetSubtype="1" fill="hold" nodeType="after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wipe(up)">
                                      <p:cBhvr>
                                        <p:cTn id="101" dur="300"/>
                                        <p:tgtEl>
                                          <p:spTgt spid="18"/>
                                        </p:tgtEl>
                                      </p:cBhvr>
                                    </p:animEffect>
                                  </p:childTnLst>
                                </p:cTn>
                              </p:par>
                            </p:childTnLst>
                          </p:cTn>
                        </p:par>
                        <p:par>
                          <p:cTn id="102" fill="hold">
                            <p:stCondLst>
                              <p:cond delay="600"/>
                            </p:stCondLst>
                            <p:childTnLst>
                              <p:par>
                                <p:cTn id="103" presetID="22" presetClass="entr" presetSubtype="1"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wipe(up)">
                                      <p:cBhvr>
                                        <p:cTn id="105" dur="300"/>
                                        <p:tgtEl>
                                          <p:spTgt spid="37"/>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69"/>
                                        </p:tgtEl>
                                        <p:attrNameLst>
                                          <p:attrName>style.visibility</p:attrName>
                                        </p:attrNameLst>
                                      </p:cBhvr>
                                      <p:to>
                                        <p:strVal val="visible"/>
                                      </p:to>
                                    </p:set>
                                    <p:anim calcmode="lin" valueType="num">
                                      <p:cBhvr>
                                        <p:cTn id="110" dur="200" fill="hold"/>
                                        <p:tgtEl>
                                          <p:spTgt spid="69"/>
                                        </p:tgtEl>
                                        <p:attrNameLst>
                                          <p:attrName>ppt_w</p:attrName>
                                        </p:attrNameLst>
                                      </p:cBhvr>
                                      <p:tavLst>
                                        <p:tav tm="0">
                                          <p:val>
                                            <p:fltVal val="0"/>
                                          </p:val>
                                        </p:tav>
                                        <p:tav tm="100000">
                                          <p:val>
                                            <p:strVal val="#ppt_w"/>
                                          </p:val>
                                        </p:tav>
                                      </p:tavLst>
                                    </p:anim>
                                    <p:anim calcmode="lin" valueType="num">
                                      <p:cBhvr>
                                        <p:cTn id="111" dur="200" fill="hold"/>
                                        <p:tgtEl>
                                          <p:spTgt spid="69"/>
                                        </p:tgtEl>
                                        <p:attrNameLst>
                                          <p:attrName>ppt_h</p:attrName>
                                        </p:attrNameLst>
                                      </p:cBhvr>
                                      <p:tavLst>
                                        <p:tav tm="0">
                                          <p:val>
                                            <p:fltVal val="0"/>
                                          </p:val>
                                        </p:tav>
                                        <p:tav tm="100000">
                                          <p:val>
                                            <p:strVal val="#ppt_h"/>
                                          </p:val>
                                        </p:tav>
                                      </p:tavLst>
                                    </p:anim>
                                    <p:animEffect transition="in" filter="fade">
                                      <p:cBhvr>
                                        <p:cTn id="112" dur="200"/>
                                        <p:tgtEl>
                                          <p:spTgt spid="69"/>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70"/>
                                        </p:tgtEl>
                                        <p:attrNameLst>
                                          <p:attrName>style.visibility</p:attrName>
                                        </p:attrNameLst>
                                      </p:cBhvr>
                                      <p:to>
                                        <p:strVal val="visible"/>
                                      </p:to>
                                    </p:set>
                                    <p:anim calcmode="lin" valueType="num">
                                      <p:cBhvr>
                                        <p:cTn id="115" dur="300" fill="hold"/>
                                        <p:tgtEl>
                                          <p:spTgt spid="70"/>
                                        </p:tgtEl>
                                        <p:attrNameLst>
                                          <p:attrName>ppt_w</p:attrName>
                                        </p:attrNameLst>
                                      </p:cBhvr>
                                      <p:tavLst>
                                        <p:tav tm="0">
                                          <p:val>
                                            <p:fltVal val="0"/>
                                          </p:val>
                                        </p:tav>
                                        <p:tav tm="100000">
                                          <p:val>
                                            <p:strVal val="#ppt_w"/>
                                          </p:val>
                                        </p:tav>
                                      </p:tavLst>
                                    </p:anim>
                                    <p:anim calcmode="lin" valueType="num">
                                      <p:cBhvr>
                                        <p:cTn id="116" dur="300" fill="hold"/>
                                        <p:tgtEl>
                                          <p:spTgt spid="70"/>
                                        </p:tgtEl>
                                        <p:attrNameLst>
                                          <p:attrName>ppt_h</p:attrName>
                                        </p:attrNameLst>
                                      </p:cBhvr>
                                      <p:tavLst>
                                        <p:tav tm="0">
                                          <p:val>
                                            <p:fltVal val="0"/>
                                          </p:val>
                                        </p:tav>
                                        <p:tav tm="100000">
                                          <p:val>
                                            <p:strVal val="#ppt_h"/>
                                          </p:val>
                                        </p:tav>
                                      </p:tavLst>
                                    </p:anim>
                                    <p:animEffect transition="in" filter="fade">
                                      <p:cBhvr>
                                        <p:cTn id="117" dur="300"/>
                                        <p:tgtEl>
                                          <p:spTgt spid="70"/>
                                        </p:tgtEl>
                                      </p:cBhvr>
                                    </p:animEffect>
                                  </p:childTnLst>
                                </p:cTn>
                              </p:par>
                            </p:childTnLst>
                          </p:cTn>
                        </p:par>
                        <p:par>
                          <p:cTn id="118" fill="hold">
                            <p:stCondLst>
                              <p:cond delay="300"/>
                            </p:stCondLst>
                            <p:childTnLst>
                              <p:par>
                                <p:cTn id="119" presetID="22" presetClass="entr" presetSubtype="4" fill="hold" nodeType="after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wipe(down)">
                                      <p:cBhvr>
                                        <p:cTn id="121" dur="300"/>
                                        <p:tgtEl>
                                          <p:spTgt spid="16"/>
                                        </p:tgtEl>
                                      </p:cBhvr>
                                    </p:animEffect>
                                  </p:childTnLst>
                                </p:cTn>
                              </p:par>
                            </p:childTnLst>
                          </p:cTn>
                        </p:par>
                        <p:par>
                          <p:cTn id="122" fill="hold">
                            <p:stCondLst>
                              <p:cond delay="600"/>
                            </p:stCondLst>
                            <p:childTnLst>
                              <p:par>
                                <p:cTn id="123" presetID="22" presetClass="entr" presetSubtype="4" fill="hold" grpId="0" nodeType="after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wipe(down)">
                                      <p:cBhvr>
                                        <p:cTn id="125"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9" grpId="0" animBg="1"/>
      <p:bldP spid="29" grpId="1" animBg="1"/>
      <p:bldP spid="33" grpId="0" animBg="1"/>
      <p:bldP spid="37" grpId="0" animBg="1"/>
      <p:bldP spid="48" grpId="0" animBg="1"/>
      <p:bldP spid="56" grpId="0" animBg="1"/>
      <p:bldP spid="56" grpId="1" animBg="1"/>
      <p:bldP spid="58" grpId="0" animBg="1"/>
      <p:bldP spid="58" grpId="1" animBg="1"/>
      <p:bldP spid="59" grpId="0" animBg="1"/>
      <p:bldP spid="61" grpId="0" animBg="1"/>
      <p:bldP spid="63" grpId="0"/>
      <p:bldP spid="63" grpId="1"/>
      <p:bldP spid="65" grpId="0"/>
      <p:bldP spid="65" grpId="1"/>
      <p:bldP spid="66" grpId="0"/>
      <p:bldP spid="67" grpId="0"/>
      <p:bldP spid="69" grpId="0"/>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1097290"/>
            <a:ext cx="12190474" cy="5212067"/>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4" name="AutoShape 29"/>
          <p:cNvSpPr>
            <a:spLocks noChangeArrowheads="1"/>
          </p:cNvSpPr>
          <p:nvPr/>
        </p:nvSpPr>
        <p:spPr bwMode="ltGray">
          <a:xfrm rot="6430042" flipH="1" flipV="1">
            <a:off x="3827698" y="3041452"/>
            <a:ext cx="113862" cy="634535"/>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62" name="矩形 61"/>
          <p:cNvSpPr/>
          <p:nvPr/>
        </p:nvSpPr>
        <p:spPr>
          <a:xfrm>
            <a:off x="1" y="974469"/>
            <a:ext cx="12190474" cy="5443709"/>
          </a:xfrm>
          <a:prstGeom prst="rect">
            <a:avLst/>
          </a:prstGeom>
          <a:blipFill dpi="0" rotWithShape="1">
            <a:blip r:embed="rId2">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圆角矩形 112"/>
          <p:cNvSpPr/>
          <p:nvPr/>
        </p:nvSpPr>
        <p:spPr>
          <a:xfrm>
            <a:off x="-1" y="1"/>
            <a:ext cx="12190475"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 name="文本框 1"/>
          <p:cNvSpPr txBox="1"/>
          <p:nvPr/>
        </p:nvSpPr>
        <p:spPr>
          <a:xfrm>
            <a:off x="1719827" y="1592861"/>
            <a:ext cx="5724644" cy="830997"/>
          </a:xfrm>
          <a:prstGeom prst="rect">
            <a:avLst/>
          </a:prstGeom>
          <a:noFill/>
        </p:spPr>
        <p:txBody>
          <a:bodyPr wrap="none" rtlCol="0">
            <a:spAutoFit/>
          </a:bodyPr>
          <a:lstStyle/>
          <a:p>
            <a:r>
              <a:rPr lang="zh-CN" altLang="en-US" sz="48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社会主义核心价值观</a:t>
            </a:r>
          </a:p>
        </p:txBody>
      </p:sp>
      <p:sp>
        <p:nvSpPr>
          <p:cNvPr id="3" name="文本框 2"/>
          <p:cNvSpPr txBox="1"/>
          <p:nvPr/>
        </p:nvSpPr>
        <p:spPr>
          <a:xfrm>
            <a:off x="1811022" y="2961365"/>
            <a:ext cx="3570208" cy="1938992"/>
          </a:xfrm>
          <a:prstGeom prst="rect">
            <a:avLst/>
          </a:prstGeom>
          <a:noFill/>
        </p:spPr>
        <p:txBody>
          <a:bodyPr wrap="none" rtlCol="0">
            <a:spAutoFit/>
          </a:bodyPr>
          <a:lstStyle/>
          <a:p>
            <a:r>
              <a:rPr lang="zh-CN"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富强、民主、文明、和谐</a:t>
            </a:r>
            <a:endParaRPr lang="en-US"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endParaRPr>
          </a:p>
          <a:p>
            <a:endParaRPr lang="en-US"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endParaRPr>
          </a:p>
          <a:p>
            <a:r>
              <a:rPr lang="zh-CN"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自由、平等、公正、法治</a:t>
            </a:r>
            <a:endParaRPr lang="en-US"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endParaRPr>
          </a:p>
          <a:p>
            <a:endParaRPr lang="en-US"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endParaRPr>
          </a:p>
          <a:p>
            <a:r>
              <a:rPr lang="zh-CN" altLang="zh-CN"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爱国、敬业、诚信、友善</a:t>
            </a:r>
            <a:endParaRPr lang="zh-CN" altLang="en-US" sz="24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rot="623538">
            <a:off x="5705696" y="2781549"/>
            <a:ext cx="1865380" cy="584775"/>
          </a:xfrm>
          <a:prstGeom prst="rect">
            <a:avLst/>
          </a:prstGeom>
          <a:solidFill>
            <a:srgbClr val="F1B612"/>
          </a:solidFill>
        </p:spPr>
        <p:txBody>
          <a:bodyPr wrap="square" rtlCol="0">
            <a:spAutoFit/>
          </a:bodyPr>
          <a:lstStyle/>
          <a:p>
            <a:r>
              <a:rPr lang="zh-CN" altLang="en-US" sz="3200" b="1" dirty="0">
                <a:ln>
                  <a:solidFill>
                    <a:schemeClr val="bg1"/>
                  </a:solidFill>
                </a:ln>
                <a:solidFill>
                  <a:srgbClr val="FF0000"/>
                </a:solidFill>
                <a:latin typeface="微软雅黑" panose="020B0503020204020204" pitchFamily="34" charset="-122"/>
                <a:ea typeface="微软雅黑" panose="020B0503020204020204" pitchFamily="34" charset="-122"/>
              </a:rPr>
              <a:t>国家层面   </a:t>
            </a:r>
            <a:endParaRPr lang="en-US" altLang="zh-CN" sz="3200" b="1" dirty="0">
              <a:ln>
                <a:solidFill>
                  <a:schemeClr val="bg1"/>
                </a:solidFill>
              </a:ln>
              <a:solidFill>
                <a:srgbClr val="FF0000"/>
              </a:solidFill>
              <a:latin typeface="微软雅黑" panose="020B0503020204020204" pitchFamily="34" charset="-122"/>
              <a:ea typeface="微软雅黑" panose="020B0503020204020204" pitchFamily="34" charset="-122"/>
            </a:endParaRPr>
          </a:p>
        </p:txBody>
      </p:sp>
      <p:sp>
        <p:nvSpPr>
          <p:cNvPr id="64" name="文本框 63"/>
          <p:cNvSpPr txBox="1"/>
          <p:nvPr/>
        </p:nvSpPr>
        <p:spPr>
          <a:xfrm rot="623538">
            <a:off x="5633355" y="3670208"/>
            <a:ext cx="1865380" cy="584775"/>
          </a:xfrm>
          <a:prstGeom prst="rect">
            <a:avLst/>
          </a:prstGeom>
          <a:solidFill>
            <a:srgbClr val="F1B612"/>
          </a:solidFill>
        </p:spPr>
        <p:txBody>
          <a:bodyPr wrap="square" rtlCol="0">
            <a:spAutoFit/>
          </a:bodyPr>
          <a:lstStyle/>
          <a:p>
            <a:r>
              <a:rPr lang="zh-CN" altLang="en-US" sz="3200" b="1" dirty="0">
                <a:ln>
                  <a:solidFill>
                    <a:schemeClr val="bg1"/>
                  </a:solidFill>
                </a:ln>
                <a:solidFill>
                  <a:srgbClr val="FF0000"/>
                </a:solidFill>
                <a:latin typeface="微软雅黑" panose="020B0503020204020204" pitchFamily="34" charset="-122"/>
                <a:ea typeface="微软雅黑" panose="020B0503020204020204" pitchFamily="34" charset="-122"/>
              </a:rPr>
              <a:t>社会层面   </a:t>
            </a:r>
            <a:endParaRPr lang="en-US" altLang="zh-CN" sz="3200" b="1" dirty="0">
              <a:ln>
                <a:solidFill>
                  <a:schemeClr val="bg1"/>
                </a:solidFill>
              </a:ln>
              <a:solidFill>
                <a:srgbClr val="FF0000"/>
              </a:solidFill>
              <a:latin typeface="微软雅黑" panose="020B0503020204020204" pitchFamily="34" charset="-122"/>
              <a:ea typeface="微软雅黑" panose="020B0503020204020204" pitchFamily="34" charset="-122"/>
            </a:endParaRPr>
          </a:p>
        </p:txBody>
      </p:sp>
      <p:sp>
        <p:nvSpPr>
          <p:cNvPr id="65" name="文本框 64"/>
          <p:cNvSpPr txBox="1"/>
          <p:nvPr/>
        </p:nvSpPr>
        <p:spPr>
          <a:xfrm rot="623538">
            <a:off x="5561015" y="4558867"/>
            <a:ext cx="1865380" cy="584775"/>
          </a:xfrm>
          <a:prstGeom prst="rect">
            <a:avLst/>
          </a:prstGeom>
          <a:solidFill>
            <a:srgbClr val="F1B612"/>
          </a:solidFill>
        </p:spPr>
        <p:txBody>
          <a:bodyPr wrap="square" rtlCol="0">
            <a:spAutoFit/>
          </a:bodyPr>
          <a:lstStyle/>
          <a:p>
            <a:r>
              <a:rPr lang="zh-CN" altLang="en-US" sz="3200" b="1" dirty="0">
                <a:ln>
                  <a:solidFill>
                    <a:schemeClr val="bg1"/>
                  </a:solidFill>
                </a:ln>
                <a:solidFill>
                  <a:srgbClr val="FF0000"/>
                </a:solidFill>
                <a:latin typeface="微软雅黑" panose="020B0503020204020204" pitchFamily="34" charset="-122"/>
                <a:ea typeface="微软雅黑" panose="020B0503020204020204" pitchFamily="34" charset="-122"/>
              </a:rPr>
              <a:t>公民层面   </a:t>
            </a:r>
            <a:endParaRPr lang="en-US" altLang="zh-CN" sz="3200" b="1" dirty="0">
              <a:ln>
                <a:solidFill>
                  <a:schemeClr val="bg1"/>
                </a:solidFill>
              </a:ln>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798471" y="4821398"/>
            <a:ext cx="2271776" cy="1323439"/>
          </a:xfrm>
          <a:prstGeom prst="rect">
            <a:avLst/>
          </a:prstGeom>
          <a:noFill/>
          <a:effectLst>
            <a:glow rad="228600">
              <a:schemeClr val="accent4">
                <a:satMod val="175000"/>
                <a:alpha val="40000"/>
              </a:schemeClr>
            </a:glow>
          </a:effectLst>
        </p:spPr>
        <p:txBody>
          <a:bodyPr wrap="none" rtlCol="0">
            <a:spAutoFit/>
          </a:bodyPr>
          <a:lstStyle/>
          <a:p>
            <a:r>
              <a:rPr lang="en-US" altLang="zh-CN" sz="8000" b="1" dirty="0">
                <a:ln w="0">
                  <a:solidFill>
                    <a:srgbClr val="FF6600"/>
                  </a:solidFill>
                </a:ln>
                <a:solidFill>
                  <a:srgbClr val="FF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24</a:t>
            </a:r>
            <a:r>
              <a:rPr lang="zh-CN" altLang="en-US" sz="3200" b="1" dirty="0">
                <a:ln w="0">
                  <a:solidFill>
                    <a:srgbClr val="FF6600"/>
                  </a:solidFill>
                </a:ln>
                <a:solidFill>
                  <a:srgbClr val="FF0000"/>
                </a:solidFill>
                <a:latin typeface="微软雅黑" panose="020B0503020204020204" pitchFamily="34" charset="-122"/>
                <a:ea typeface="微软雅黑" panose="020B0503020204020204" pitchFamily="34" charset="-122"/>
              </a:rPr>
              <a:t>个字</a:t>
            </a:r>
          </a:p>
        </p:txBody>
      </p:sp>
      <p:sp>
        <p:nvSpPr>
          <p:cNvPr id="10" name="圆角矩形 9"/>
          <p:cNvSpPr/>
          <p:nvPr/>
        </p:nvSpPr>
        <p:spPr>
          <a:xfrm>
            <a:off x="-1" y="6309356"/>
            <a:ext cx="12190475"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7" name="矩形 16"/>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矩形 17"/>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extLst>
      <p:ext uri="{BB962C8B-B14F-4D97-AF65-F5344CB8AC3E}">
        <p14:creationId xmlns:p14="http://schemas.microsoft.com/office/powerpoint/2010/main" val="1672429805"/>
      </p:ext>
    </p:extLst>
  </p:cSld>
  <p:clrMapOvr>
    <a:masterClrMapping/>
  </p:clrMapOvr>
  <mc:AlternateContent xmlns:mc="http://schemas.openxmlformats.org/markup-compatibility/2006" xmlns:p14="http://schemas.microsoft.com/office/powerpoint/2010/main">
    <mc:Choice Requires="p14">
      <p:transition spd="med" p14:dur="700" advTm="26932">
        <p:fade/>
      </p:transition>
    </mc:Choice>
    <mc:Fallback xmlns="">
      <p:transition spd="med" advTm="26932">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 y="1097290"/>
            <a:ext cx="12192000" cy="5317534"/>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圆角矩形 9"/>
          <p:cNvSpPr/>
          <p:nvPr/>
        </p:nvSpPr>
        <p:spPr>
          <a:xfrm>
            <a:off x="1" y="6309356"/>
            <a:ext cx="12191999"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3" name="圆角矩形 112"/>
          <p:cNvSpPr/>
          <p:nvPr/>
        </p:nvSpPr>
        <p:spPr>
          <a:xfrm>
            <a:off x="1" y="1"/>
            <a:ext cx="12192000"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7" name="文本框 16"/>
          <p:cNvSpPr txBox="1"/>
          <p:nvPr/>
        </p:nvSpPr>
        <p:spPr>
          <a:xfrm>
            <a:off x="1734213" y="1548561"/>
            <a:ext cx="1415772" cy="830997"/>
          </a:xfrm>
          <a:prstGeom prst="rect">
            <a:avLst/>
          </a:prstGeom>
          <a:noFill/>
        </p:spPr>
        <p:txBody>
          <a:bodyPr wrap="none" rtlCol="0">
            <a:spAutoFit/>
          </a:bodyPr>
          <a:lstStyle/>
          <a:p>
            <a:r>
              <a:rPr lang="zh-CN" altLang="en-US" sz="4800" b="1" dirty="0">
                <a:ln w="10160">
                  <a:solidFill>
                    <a:schemeClr val="bg1"/>
                  </a:solidFill>
                  <a:prstDash val="solid"/>
                </a:ln>
                <a:solidFill>
                  <a:srgbClr val="FF0000"/>
                </a:solidFill>
                <a:latin typeface="微软雅黑" panose="020B0503020204020204" pitchFamily="34" charset="-122"/>
                <a:ea typeface="微软雅黑" panose="020B0503020204020204" pitchFamily="34" charset="-122"/>
              </a:rPr>
              <a:t>意义</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2780019" y="2738531"/>
            <a:ext cx="1755149" cy="186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5375276" y="2541068"/>
            <a:ext cx="5032147" cy="1569660"/>
          </a:xfrm>
          <a:prstGeom prst="rect">
            <a:avLst/>
          </a:prstGeom>
          <a:noFill/>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深化了</a:t>
            </a:r>
            <a:r>
              <a:rPr lang="zh-CN" altLang="en-US" dirty="0">
                <a:solidFill>
                  <a:srgbClr val="FF0000"/>
                </a:solidFill>
                <a:latin typeface="微软雅黑" panose="020B0503020204020204" pitchFamily="34" charset="-122"/>
                <a:ea typeface="微软雅黑" panose="020B0503020204020204" pitchFamily="34" charset="-122"/>
              </a:rPr>
              <a:t>对社会主义价值及其本质的</a:t>
            </a:r>
            <a:r>
              <a:rPr lang="zh-CN" altLang="en-US" dirty="0" smtClean="0">
                <a:solidFill>
                  <a:srgbClr val="FF0000"/>
                </a:solidFill>
                <a:latin typeface="微软雅黑" panose="020B0503020204020204" pitchFamily="34" charset="-122"/>
                <a:ea typeface="微软雅黑" panose="020B0503020204020204" pitchFamily="34" charset="-122"/>
              </a:rPr>
              <a:t>认识</a:t>
            </a:r>
            <a:endParaRPr lang="en-US" altLang="zh-CN" dirty="0" smtClean="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FF0000"/>
                </a:solidFill>
                <a:latin typeface="微软雅黑" panose="020B0503020204020204" pitchFamily="34" charset="-122"/>
                <a:ea typeface="微软雅黑" panose="020B0503020204020204" pitchFamily="34" charset="-122"/>
              </a:rPr>
              <a:t>构建了</a:t>
            </a:r>
            <a:r>
              <a:rPr lang="zh-CN" altLang="en-US" dirty="0">
                <a:solidFill>
                  <a:srgbClr val="FF0000"/>
                </a:solidFill>
                <a:latin typeface="微软雅黑" panose="020B0503020204020204" pitchFamily="34" charset="-122"/>
                <a:ea typeface="微软雅黑" panose="020B0503020204020204" pitchFamily="34" charset="-122"/>
              </a:rPr>
              <a:t>中国特色社会主义价值之</a:t>
            </a:r>
            <a:r>
              <a:rPr lang="zh-CN" altLang="en-US" dirty="0" smtClean="0">
                <a:solidFill>
                  <a:srgbClr val="FF0000"/>
                </a:solidFill>
                <a:latin typeface="微软雅黑" panose="020B0503020204020204" pitchFamily="34" charset="-122"/>
                <a:ea typeface="微软雅黑" panose="020B0503020204020204" pitchFamily="34" charset="-122"/>
              </a:rPr>
              <a:t>魂</a:t>
            </a:r>
            <a:endParaRPr lang="en-US" altLang="zh-CN" dirty="0" smtClean="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FF0000"/>
                </a:solidFill>
                <a:latin typeface="微软雅黑" panose="020B0503020204020204" pitchFamily="34" charset="-122"/>
                <a:ea typeface="微软雅黑" panose="020B0503020204020204" pitchFamily="34" charset="-122"/>
              </a:rPr>
              <a:t>有助于</a:t>
            </a:r>
            <a:r>
              <a:rPr lang="zh-CN" altLang="en-US" dirty="0">
                <a:solidFill>
                  <a:srgbClr val="FF0000"/>
                </a:solidFill>
                <a:latin typeface="微软雅黑" panose="020B0503020204020204" pitchFamily="34" charset="-122"/>
                <a:ea typeface="微软雅黑" panose="020B0503020204020204" pitchFamily="34" charset="-122"/>
              </a:rPr>
              <a:t>凝魂聚气、凝聚共识促</a:t>
            </a:r>
            <a:r>
              <a:rPr lang="zh-CN" altLang="en-US" dirty="0" smtClean="0">
                <a:solidFill>
                  <a:srgbClr val="FF0000"/>
                </a:solidFill>
                <a:latin typeface="微软雅黑" panose="020B0503020204020204" pitchFamily="34" charset="-122"/>
                <a:ea typeface="微软雅黑" panose="020B0503020204020204" pitchFamily="34" charset="-122"/>
              </a:rPr>
              <a:t>改革</a:t>
            </a:r>
            <a:endParaRPr lang="en-US" altLang="zh-CN" dirty="0" smtClean="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FF0000"/>
                </a:solidFill>
                <a:latin typeface="微软雅黑" panose="020B0503020204020204" pitchFamily="34" charset="-122"/>
                <a:ea typeface="微软雅黑" panose="020B0503020204020204" pitchFamily="34" charset="-122"/>
              </a:rPr>
              <a:t>增强了</a:t>
            </a:r>
            <a:r>
              <a:rPr lang="zh-CN" altLang="en-US" dirty="0">
                <a:solidFill>
                  <a:srgbClr val="FF0000"/>
                </a:solidFill>
                <a:latin typeface="微软雅黑" panose="020B0503020204020204" pitchFamily="34" charset="-122"/>
                <a:ea typeface="微软雅黑" panose="020B0503020204020204" pitchFamily="34" charset="-122"/>
              </a:rPr>
              <a:t>民族文化自信，提升了国家文化软</a:t>
            </a:r>
            <a:r>
              <a:rPr lang="zh-CN" altLang="en-US" dirty="0" smtClean="0">
                <a:solidFill>
                  <a:srgbClr val="FF0000"/>
                </a:solidFill>
                <a:latin typeface="微软雅黑" panose="020B0503020204020204" pitchFamily="34" charset="-122"/>
                <a:ea typeface="微软雅黑" panose="020B0503020204020204" pitchFamily="34" charset="-122"/>
              </a:rPr>
              <a:t>实力</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343896" y="4913388"/>
            <a:ext cx="2954655" cy="461665"/>
          </a:xfrm>
          <a:prstGeom prst="rect">
            <a:avLst/>
          </a:prstGeom>
          <a:noFill/>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社会主义核心价值观</a:t>
            </a:r>
          </a:p>
        </p:txBody>
      </p:sp>
      <p:sp>
        <p:nvSpPr>
          <p:cNvPr id="9" name="文本框 8"/>
          <p:cNvSpPr txBox="1"/>
          <p:nvPr/>
        </p:nvSpPr>
        <p:spPr>
          <a:xfrm>
            <a:off x="5401790" y="4451723"/>
            <a:ext cx="5102602" cy="1200329"/>
          </a:xfrm>
          <a:prstGeom prst="rect">
            <a:avLst/>
          </a:prstGeom>
          <a:solidFill>
            <a:srgbClr val="FFC000"/>
          </a:solidFill>
          <a:ln>
            <a:solidFill>
              <a:srgbClr val="FF0000"/>
            </a:solidFill>
          </a:ln>
        </p:spPr>
        <p:txBody>
          <a:bodyPr wrap="square" rtlCol="0">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“青年</a:t>
            </a:r>
            <a:r>
              <a:rPr lang="zh-CN" altLang="en-US" dirty="0">
                <a:solidFill>
                  <a:srgbClr val="FF0000"/>
                </a:solidFill>
                <a:latin typeface="微软雅黑" panose="020B0503020204020204" pitchFamily="34" charset="-122"/>
                <a:ea typeface="微软雅黑" panose="020B0503020204020204" pitchFamily="34" charset="-122"/>
              </a:rPr>
              <a:t>的价值取向决定了未来整个社会的价值取向，而青年又处在价值观形成和确立的时期，抓好这一时期的价值观养成十分重要</a:t>
            </a:r>
            <a:r>
              <a:rPr lang="zh-CN" altLang="en-US" dirty="0" smtClean="0">
                <a:solidFill>
                  <a:srgbClr val="FF0000"/>
                </a:solidFill>
                <a:latin typeface="微软雅黑" panose="020B0503020204020204" pitchFamily="34" charset="-122"/>
                <a:ea typeface="微软雅黑" panose="020B0503020204020204" pitchFamily="34" charset="-122"/>
              </a:rPr>
              <a:t>。”</a:t>
            </a:r>
            <a:endParaRPr lang="en-US" altLang="zh-CN" dirty="0" smtClean="0">
              <a:solidFill>
                <a:srgbClr val="FF0000"/>
              </a:solidFill>
              <a:latin typeface="微软雅黑" panose="020B0503020204020204" pitchFamily="34" charset="-122"/>
              <a:ea typeface="微软雅黑" panose="020B0503020204020204" pitchFamily="34" charset="-122"/>
            </a:endParaRPr>
          </a:p>
          <a:p>
            <a:pPr algn="r"/>
            <a:r>
              <a:rPr lang="en-US" altLang="zh-CN"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习近平</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4" name="矩形 13"/>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矩形 14"/>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extLst>
      <p:ext uri="{BB962C8B-B14F-4D97-AF65-F5344CB8AC3E}">
        <p14:creationId xmlns:p14="http://schemas.microsoft.com/office/powerpoint/2010/main" val="2752336432"/>
      </p:ext>
    </p:extLst>
  </p:cSld>
  <p:clrMapOvr>
    <a:masterClrMapping/>
  </p:clrMapOvr>
  <mc:AlternateContent xmlns:mc="http://schemas.openxmlformats.org/markup-compatibility/2006" xmlns:p14="http://schemas.microsoft.com/office/powerpoint/2010/main">
    <mc:Choice Requires="p14">
      <p:transition spd="med" p14:dur="700" advTm="63934">
        <p:fade/>
      </p:transition>
    </mc:Choice>
    <mc:Fallback xmlns="">
      <p:transition spd="med" advTm="63934">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1097290"/>
            <a:ext cx="12191999" cy="5317534"/>
          </a:xfrm>
          <a:prstGeom prst="roundRect">
            <a:avLst>
              <a:gd name="adj" fmla="val 0"/>
            </a:avLst>
          </a:prstGeom>
          <a:gradFill flip="none" rotWithShape="1">
            <a:gsLst>
              <a:gs pos="10000">
                <a:srgbClr val="FFFF7A"/>
              </a:gs>
              <a:gs pos="88000">
                <a:srgbClr val="F1B61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圆角矩形 9"/>
          <p:cNvSpPr/>
          <p:nvPr/>
        </p:nvSpPr>
        <p:spPr>
          <a:xfrm>
            <a:off x="0" y="6309356"/>
            <a:ext cx="12191999" cy="550232"/>
          </a:xfrm>
          <a:prstGeom prst="roundRect">
            <a:avLst>
              <a:gd name="adj" fmla="val 0"/>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3" name="圆角矩形 112"/>
          <p:cNvSpPr/>
          <p:nvPr/>
        </p:nvSpPr>
        <p:spPr>
          <a:xfrm>
            <a:off x="1" y="1"/>
            <a:ext cx="12192000" cy="1097288"/>
          </a:xfrm>
          <a:prstGeom prst="roundRect">
            <a:avLst>
              <a:gd name="adj" fmla="val 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 name="文本框 1"/>
          <p:cNvSpPr txBox="1"/>
          <p:nvPr/>
        </p:nvSpPr>
        <p:spPr>
          <a:xfrm>
            <a:off x="5287153" y="2374842"/>
            <a:ext cx="5300471" cy="646331"/>
          </a:xfrm>
          <a:prstGeom prst="rect">
            <a:avLst/>
          </a:prstGeom>
          <a:noFill/>
        </p:spPr>
        <p:txBody>
          <a:bodyPr wrap="square" rtlCol="0">
            <a:spAutoFit/>
          </a:bodyPr>
          <a:lstStyle/>
          <a:p>
            <a:r>
              <a:rPr lang="zh-CN" altLang="en-US" b="1" dirty="0" smtClean="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青年要</a:t>
            </a:r>
            <a:r>
              <a:rPr lang="zh-CN" altLang="en-US" b="1" dirty="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自觉践行社会主义核心</a:t>
            </a:r>
            <a:r>
              <a:rPr lang="zh-CN" altLang="en-US" b="1" dirty="0" smtClean="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价值观，与</a:t>
            </a:r>
            <a:r>
              <a:rPr lang="zh-CN" altLang="en-US" b="1" dirty="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祖国和人民同行努力创造精彩</a:t>
            </a:r>
            <a:r>
              <a:rPr lang="zh-CN" altLang="en-US" b="1" dirty="0" smtClean="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人生！</a:t>
            </a:r>
            <a:endParaRPr lang="zh-CN" altLang="en-US" b="1" dirty="0">
              <a:ln w="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5" name="文本框 4"/>
          <p:cNvSpPr txBox="1"/>
          <p:nvPr/>
        </p:nvSpPr>
        <p:spPr>
          <a:xfrm>
            <a:off x="5397692" y="4055481"/>
            <a:ext cx="5336717" cy="523220"/>
          </a:xfrm>
          <a:prstGeom prst="rect">
            <a:avLst/>
          </a:prstGeom>
          <a:noFill/>
        </p:spPr>
        <p:txBody>
          <a:bodyPr wrap="none" rtlCol="0">
            <a:spAutoFit/>
          </a:bodyPr>
          <a:lstStyle/>
          <a:p>
            <a:r>
              <a:rPr lang="en-US" altLang="zh-CN" sz="1400" dirty="0">
                <a:solidFill>
                  <a:srgbClr val="FF0000"/>
                </a:solidFill>
                <a:latin typeface="微软雅黑" panose="020B0503020204020204" pitchFamily="34" charset="-122"/>
                <a:ea typeface="微软雅黑" panose="020B0503020204020204" pitchFamily="34" charset="-122"/>
              </a:rPr>
              <a:t>——2014</a:t>
            </a:r>
            <a:r>
              <a:rPr lang="zh-CN" altLang="en-US" sz="1400" dirty="0">
                <a:solidFill>
                  <a:srgbClr val="FF0000"/>
                </a:solidFill>
                <a:latin typeface="微软雅黑" panose="020B0503020204020204" pitchFamily="34" charset="-122"/>
                <a:ea typeface="微软雅黑" panose="020B0503020204020204" pitchFamily="34" charset="-122"/>
              </a:rPr>
              <a:t>年</a:t>
            </a:r>
            <a:r>
              <a:rPr lang="en-US" altLang="zh-CN" sz="1400" dirty="0">
                <a:solidFill>
                  <a:srgbClr val="FF0000"/>
                </a:solidFill>
                <a:latin typeface="微软雅黑" panose="020B0503020204020204" pitchFamily="34" charset="-122"/>
                <a:ea typeface="微软雅黑" panose="020B0503020204020204" pitchFamily="34" charset="-122"/>
              </a:rPr>
              <a:t>5</a:t>
            </a:r>
            <a:r>
              <a:rPr lang="zh-CN" altLang="en-US" sz="1400" dirty="0">
                <a:solidFill>
                  <a:srgbClr val="FF0000"/>
                </a:solidFill>
                <a:latin typeface="微软雅黑" panose="020B0503020204020204" pitchFamily="34" charset="-122"/>
                <a:ea typeface="微软雅黑" panose="020B0503020204020204" pitchFamily="34" charset="-122"/>
              </a:rPr>
              <a:t>月</a:t>
            </a:r>
            <a:r>
              <a:rPr lang="en-US" altLang="zh-CN" sz="1400" dirty="0">
                <a:solidFill>
                  <a:srgbClr val="FF0000"/>
                </a:solidFill>
                <a:latin typeface="微软雅黑" panose="020B0503020204020204" pitchFamily="34" charset="-122"/>
                <a:ea typeface="微软雅黑" panose="020B0503020204020204" pitchFamily="34" charset="-122"/>
              </a:rPr>
              <a:t>4</a:t>
            </a:r>
            <a:r>
              <a:rPr lang="zh-CN" altLang="en-US" sz="1400" dirty="0">
                <a:solidFill>
                  <a:srgbClr val="FF0000"/>
                </a:solidFill>
                <a:latin typeface="微软雅黑" panose="020B0503020204020204" pitchFamily="34" charset="-122"/>
                <a:ea typeface="微软雅黑" panose="020B0503020204020204" pitchFamily="34" charset="-122"/>
              </a:rPr>
              <a:t>日，中共中央总书记、国家主席、中央军委主席</a:t>
            </a:r>
            <a:endParaRPr lang="en-US" altLang="zh-CN" sz="1400" dirty="0">
              <a:solidFill>
                <a:srgbClr val="FF0000"/>
              </a:solidFill>
              <a:latin typeface="微软雅黑" panose="020B0503020204020204" pitchFamily="34" charset="-122"/>
              <a:ea typeface="微软雅黑" panose="020B0503020204020204" pitchFamily="34" charset="-122"/>
            </a:endParaRPr>
          </a:p>
          <a:p>
            <a:r>
              <a:rPr lang="zh-CN" altLang="en-US" sz="1400" dirty="0">
                <a:solidFill>
                  <a:srgbClr val="FF0000"/>
                </a:solidFill>
                <a:latin typeface="微软雅黑" panose="020B0503020204020204" pitchFamily="34" charset="-122"/>
                <a:ea typeface="微软雅黑" panose="020B0503020204020204" pitchFamily="34" charset="-122"/>
              </a:rPr>
              <a:t>习近平在北京大学考察时强调</a:t>
            </a:r>
          </a:p>
        </p:txBody>
      </p:sp>
      <p:pic>
        <p:nvPicPr>
          <p:cNvPr id="12" name="Picture 4" descr="主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5079" y="1894666"/>
            <a:ext cx="3431534" cy="441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118859" y="328138"/>
            <a:ext cx="4320534" cy="553998"/>
          </a:xfrm>
          <a:prstGeom prst="rect">
            <a:avLst/>
          </a:prstGeom>
        </p:spPr>
        <p:txBody>
          <a:bodyPr wrap="square">
            <a:spAutoFit/>
          </a:bodyPr>
          <a:lstStyle/>
          <a:p>
            <a:pPr eaLnBrk="1" hangingPunct="1"/>
            <a:r>
              <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研究生党支部</a:t>
            </a:r>
            <a:endParaRPr lang="en-US" altLang="zh-CN" sz="1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a:p>
            <a:pPr eaLnBrk="1" hangingPunct="1"/>
            <a:r>
              <a:rPr lang="zh-CN" altLang="en-US"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主题教育活动材料</a:t>
            </a:r>
            <a:endParaRPr lang="en-US" altLang="zh-CN" sz="20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矩形 14"/>
          <p:cNvSpPr/>
          <p:nvPr/>
        </p:nvSpPr>
        <p:spPr>
          <a:xfrm>
            <a:off x="1776540" y="216722"/>
            <a:ext cx="5062408" cy="646331"/>
          </a:xfrm>
          <a:prstGeom prst="rect">
            <a:avLst/>
          </a:prstGeom>
        </p:spPr>
        <p:txBody>
          <a:bodyPr wrap="square">
            <a:spAutoFit/>
          </a:bodyPr>
          <a:lstStyle/>
          <a:p>
            <a:pPr eaLnBrk="1" hangingPunct="1"/>
            <a:r>
              <a:rPr lang="zh-CN" altLang="en-US"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rPr>
              <a:t>社会主义核心价值观</a:t>
            </a:r>
            <a:endParaRPr lang="en-US" altLang="zh-CN" sz="3600" b="1" spc="50" dirty="0">
              <a:ln w="3175">
                <a:noFill/>
              </a:ln>
              <a:solidFill>
                <a:srgbClr val="FFFF00">
                  <a:alpha val="60000"/>
                </a:srgb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51" y="85556"/>
            <a:ext cx="853658" cy="853658"/>
          </a:xfrm>
          <a:prstGeom prst="rect">
            <a:avLst/>
          </a:prstGeom>
        </p:spPr>
      </p:pic>
    </p:spTree>
    <p:extLst>
      <p:ext uri="{BB962C8B-B14F-4D97-AF65-F5344CB8AC3E}">
        <p14:creationId xmlns:p14="http://schemas.microsoft.com/office/powerpoint/2010/main" val="3759570143"/>
      </p:ext>
    </p:extLst>
  </p:cSld>
  <p:clrMapOvr>
    <a:masterClrMapping/>
  </p:clrMapOvr>
  <mc:AlternateContent xmlns:mc="http://schemas.openxmlformats.org/markup-compatibility/2006" xmlns:p14="http://schemas.microsoft.com/office/powerpoint/2010/main">
    <mc:Choice Requires="p14">
      <p:transition spd="med" p14:dur="700" advTm="16073">
        <p:fade/>
      </p:transition>
    </mc:Choice>
    <mc:Fallback xmlns="">
      <p:transition spd="med" advTm="16073">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511" t="5087" r="20088"/>
          <a:stretch/>
        </p:blipFill>
        <p:spPr bwMode="auto">
          <a:xfrm>
            <a:off x="0" y="0"/>
            <a:ext cx="12192000" cy="6842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196674" y="548645"/>
            <a:ext cx="1755149" cy="186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2309344" y="2761709"/>
            <a:ext cx="5188738" cy="769441"/>
          </a:xfrm>
          <a:prstGeom prst="rect">
            <a:avLst/>
          </a:prstGeom>
        </p:spPr>
        <p:txBody>
          <a:bodyPr wrap="square">
            <a:spAutoFit/>
          </a:bodyPr>
          <a:lstStyle/>
          <a:p>
            <a:pPr eaLnBrk="1" hangingPunct="1"/>
            <a:r>
              <a:rPr lang="zh-CN" altLang="en-US" sz="4400" b="1"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介绍完毕，谢谢！</a:t>
            </a:r>
            <a:endParaRPr lang="en-US" altLang="zh-CN" sz="4400" b="1"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p:txBody>
      </p:sp>
      <p:grpSp>
        <p:nvGrpSpPr>
          <p:cNvPr id="11" name="组合 10"/>
          <p:cNvGrpSpPr/>
          <p:nvPr/>
        </p:nvGrpSpPr>
        <p:grpSpPr>
          <a:xfrm>
            <a:off x="2347441" y="3540039"/>
            <a:ext cx="5052259" cy="437203"/>
            <a:chOff x="1032371" y="4492342"/>
            <a:chExt cx="7448467" cy="59689"/>
          </a:xfrm>
        </p:grpSpPr>
        <p:cxnSp>
          <p:nvCxnSpPr>
            <p:cNvPr id="12" name="直接连接符 11"/>
            <p:cNvCxnSpPr/>
            <p:nvPr/>
          </p:nvCxnSpPr>
          <p:spPr>
            <a:xfrm>
              <a:off x="1032371" y="4552031"/>
              <a:ext cx="74484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32371" y="4492342"/>
              <a:ext cx="744846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2196673" y="3531149"/>
            <a:ext cx="5673806" cy="1338828"/>
          </a:xfrm>
          <a:prstGeom prst="rect">
            <a:avLst/>
          </a:prstGeom>
        </p:spPr>
        <p:txBody>
          <a:bodyPr wrap="square">
            <a:spAutoFit/>
          </a:bodyPr>
          <a:lstStyle/>
          <a:p>
            <a:pPr eaLnBrk="1" hangingPunct="1">
              <a:lnSpc>
                <a:spcPct val="150000"/>
              </a:lnSpc>
            </a:pPr>
            <a:r>
              <a:rPr lang="zh-CN" altLang="en-US"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  </a:t>
            </a:r>
            <a:r>
              <a:rPr lang="en-US" altLang="zh-CN"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a:t>
            </a:r>
            <a:r>
              <a:rPr lang="zh-CN" altLang="en-US"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研究生党支部</a:t>
            </a:r>
            <a:endParaRPr lang="en-US" altLang="zh-CN"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eaLnBrk="1" hangingPunct="1">
              <a:lnSpc>
                <a:spcPct val="150000"/>
              </a:lnSpc>
            </a:pPr>
            <a:r>
              <a:rPr lang="zh-CN" altLang="en-US"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“培育与践行社会主义核心价值观”主题教育活动</a:t>
            </a:r>
            <a:endParaRPr lang="en-US" altLang="zh-CN"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endParaRPr>
          </a:p>
          <a:p>
            <a:pPr eaLnBrk="1" hangingPunct="1">
              <a:lnSpc>
                <a:spcPct val="150000"/>
              </a:lnSpc>
            </a:pPr>
            <a:r>
              <a:rPr lang="en-US" altLang="zh-CN" spc="50" dirty="0">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rPr>
              <a:t>  2014.5.22</a:t>
            </a:r>
          </a:p>
        </p:txBody>
      </p:sp>
      <p:grpSp>
        <p:nvGrpSpPr>
          <p:cNvPr id="13" name="组合 12"/>
          <p:cNvGrpSpPr/>
          <p:nvPr/>
        </p:nvGrpSpPr>
        <p:grpSpPr>
          <a:xfrm>
            <a:off x="2347441" y="3977242"/>
            <a:ext cx="5052259" cy="437203"/>
            <a:chOff x="1032371" y="4492342"/>
            <a:chExt cx="7448467" cy="59689"/>
          </a:xfrm>
        </p:grpSpPr>
        <p:cxnSp>
          <p:nvCxnSpPr>
            <p:cNvPr id="16" name="直接连接符 15"/>
            <p:cNvCxnSpPr/>
            <p:nvPr/>
          </p:nvCxnSpPr>
          <p:spPr>
            <a:xfrm>
              <a:off x="1032371" y="4552031"/>
              <a:ext cx="74484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32371" y="4492342"/>
              <a:ext cx="7448467"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0865955"/>
      </p:ext>
    </p:extLst>
  </p:cSld>
  <p:clrMapOvr>
    <a:masterClrMapping/>
  </p:clrMapOvr>
  <mc:AlternateContent xmlns:mc="http://schemas.openxmlformats.org/markup-compatibility/2006" xmlns:p14="http://schemas.microsoft.com/office/powerpoint/2010/main">
    <mc:Choice Requires="p14">
      <p:transition spd="med" p14:dur="700" advTm="10927">
        <p:fade/>
      </p:transition>
    </mc:Choice>
    <mc:Fallback xmlns="">
      <p:transition spd="med" advTm="10927">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614761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06e6c9584914f50ab68c17cd1d49ad82916be"/>
</p:tagLst>
</file>

<file path=ppt/tags/tag2.xml><?xml version="1.0" encoding="utf-8"?>
<p:tagLst xmlns:a="http://schemas.openxmlformats.org/drawingml/2006/main" xmlns:r="http://schemas.openxmlformats.org/officeDocument/2006/relationships" xmlns:p="http://schemas.openxmlformats.org/presentationml/2006/main">
  <p:tag name="TIMING" val="|0.3|1.7|11.7|8.4|0.7|16.4|1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主题 2">
      <a:dk1>
        <a:srgbClr val="000000"/>
      </a:dk1>
      <a:lt1>
        <a:srgbClr val="FFFFFF"/>
      </a:lt1>
      <a:dk2>
        <a:srgbClr val="FF9933"/>
      </a:dk2>
      <a:lt2>
        <a:srgbClr val="000000"/>
      </a:lt2>
      <a:accent1>
        <a:srgbClr val="FF0000"/>
      </a:accent1>
      <a:accent2>
        <a:srgbClr val="CC0000"/>
      </a:accent2>
      <a:accent3>
        <a:srgbClr val="FFFFFF"/>
      </a:accent3>
      <a:accent4>
        <a:srgbClr val="000000"/>
      </a:accent4>
      <a:accent5>
        <a:srgbClr val="FFAAAA"/>
      </a:accent5>
      <a:accent6>
        <a:srgbClr val="B90000"/>
      </a:accent6>
      <a:hlink>
        <a:srgbClr val="FF3300"/>
      </a:hlink>
      <a:folHlink>
        <a:srgbClr val="8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FF9933"/>
        </a:dk2>
        <a:lt2>
          <a:srgbClr val="DCDCDC"/>
        </a:lt2>
        <a:accent1>
          <a:srgbClr val="FF0000"/>
        </a:accent1>
        <a:accent2>
          <a:srgbClr val="CC0000"/>
        </a:accent2>
        <a:accent3>
          <a:srgbClr val="FFFFFF"/>
        </a:accent3>
        <a:accent4>
          <a:srgbClr val="000000"/>
        </a:accent4>
        <a:accent5>
          <a:srgbClr val="FFAAAA"/>
        </a:accent5>
        <a:accent6>
          <a:srgbClr val="B90000"/>
        </a:accent6>
        <a:hlink>
          <a:srgbClr val="FF3300"/>
        </a:hlink>
        <a:folHlink>
          <a:srgbClr val="8000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FF9933"/>
        </a:dk2>
        <a:lt2>
          <a:srgbClr val="000000"/>
        </a:lt2>
        <a:accent1>
          <a:srgbClr val="FF0000"/>
        </a:accent1>
        <a:accent2>
          <a:srgbClr val="CC0000"/>
        </a:accent2>
        <a:accent3>
          <a:srgbClr val="FFFFFF"/>
        </a:accent3>
        <a:accent4>
          <a:srgbClr val="000000"/>
        </a:accent4>
        <a:accent5>
          <a:srgbClr val="FFAAAA"/>
        </a:accent5>
        <a:accent6>
          <a:srgbClr val="B90000"/>
        </a:accent6>
        <a:hlink>
          <a:srgbClr val="FF33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4056</TotalTime>
  <Words>1149</Words>
  <Application>Microsoft Office PowerPoint</Application>
  <PresentationFormat>宽屏</PresentationFormat>
  <Paragraphs>87</Paragraphs>
  <Slides>9</Slides>
  <Notes>5</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9</vt:i4>
      </vt:variant>
    </vt:vector>
  </HeadingPairs>
  <TitlesOfParts>
    <vt:vector size="22" baseType="lpstr">
      <vt:lpstr>Meiryo</vt:lpstr>
      <vt:lpstr>Arial</vt:lpstr>
      <vt:lpstr>华文行楷</vt:lpstr>
      <vt:lpstr>Calibri</vt:lpstr>
      <vt:lpstr>Times New Roman</vt:lpstr>
      <vt:lpstr>宋体</vt:lpstr>
      <vt:lpstr>Calibri Light</vt:lpstr>
      <vt:lpstr>Wingdings</vt:lpstr>
      <vt:lpstr>微软雅黑</vt:lpstr>
      <vt:lpstr>SimHei</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422</cp:revision>
  <dcterms:created xsi:type="dcterms:W3CDTF">2010-06-23T08:13:02Z</dcterms:created>
  <dcterms:modified xsi:type="dcterms:W3CDTF">2017-02-15T18:09:44Z</dcterms:modified>
</cp:coreProperties>
</file>