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5"/>
  </p:notesMasterIdLst>
  <p:sldIdLst>
    <p:sldId id="309" r:id="rId3"/>
    <p:sldId id="259" r:id="rId4"/>
    <p:sldId id="260" r:id="rId5"/>
    <p:sldId id="262" r:id="rId6"/>
    <p:sldId id="277" r:id="rId7"/>
    <p:sldId id="278" r:id="rId8"/>
    <p:sldId id="279" r:id="rId9"/>
    <p:sldId id="281" r:id="rId10"/>
    <p:sldId id="282" r:id="rId11"/>
    <p:sldId id="280" r:id="rId12"/>
    <p:sldId id="284" r:id="rId13"/>
    <p:sldId id="285" r:id="rId14"/>
    <p:sldId id="263" r:id="rId15"/>
    <p:sldId id="267" r:id="rId16"/>
    <p:sldId id="274" r:id="rId17"/>
    <p:sldId id="292" r:id="rId18"/>
    <p:sldId id="287" r:id="rId19"/>
    <p:sldId id="288" r:id="rId20"/>
    <p:sldId id="289" r:id="rId21"/>
    <p:sldId id="291" r:id="rId22"/>
    <p:sldId id="290" r:id="rId23"/>
    <p:sldId id="293" r:id="rId24"/>
    <p:sldId id="264" r:id="rId25"/>
    <p:sldId id="268" r:id="rId26"/>
    <p:sldId id="272" r:id="rId27"/>
    <p:sldId id="306" r:id="rId28"/>
    <p:sldId id="297" r:id="rId29"/>
    <p:sldId id="296" r:id="rId30"/>
    <p:sldId id="299" r:id="rId31"/>
    <p:sldId id="295" r:id="rId32"/>
    <p:sldId id="298" r:id="rId33"/>
    <p:sldId id="307" r:id="rId34"/>
    <p:sldId id="266" r:id="rId35"/>
    <p:sldId id="269" r:id="rId36"/>
    <p:sldId id="275" r:id="rId37"/>
    <p:sldId id="308" r:id="rId38"/>
    <p:sldId id="301" r:id="rId39"/>
    <p:sldId id="302" r:id="rId40"/>
    <p:sldId id="303" r:id="rId41"/>
    <p:sldId id="304" r:id="rId42"/>
    <p:sldId id="305" r:id="rId43"/>
    <p:sldId id="310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33A5C-870B-4E89-A9BA-CBD7A032B0B8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3EB00-57EB-4E0E-AC55-FF7E60F1F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87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88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4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60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15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74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30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99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37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624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83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89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900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9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8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40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5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6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67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9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22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47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9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3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3000">
              <a:srgbClr val="D8D8D8"/>
            </a:gs>
            <a:gs pos="100000">
              <a:srgbClr val="D8D8D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5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8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24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46" y="2222106"/>
            <a:ext cx="2016427" cy="192955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68010" y="2472679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>
                    <a:lumMod val="50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08070" y="3188712"/>
            <a:ext cx="8640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prstClr val="white">
                    <a:lumMod val="50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20771" y="3904745"/>
            <a:ext cx="8640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prstClr val="white">
                    <a:lumMod val="50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753" y="2917946"/>
            <a:ext cx="2098730" cy="20118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170" y="3631392"/>
            <a:ext cx="2103302" cy="2011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970088" y="1754816"/>
            <a:ext cx="8640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prstClr val="white">
                    <a:lumMod val="50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486" y="1484784"/>
            <a:ext cx="2103302" cy="201185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36933" y="1170794"/>
            <a:ext cx="323165" cy="17658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900" dirty="0">
                <a:solidFill>
                  <a:prstClr val="white">
                    <a:lumMod val="50000"/>
                  </a:prstClr>
                </a:solidFill>
                <a:latin typeface="方正小标宋简体" pitchFamily="65" charset="-122"/>
                <a:ea typeface="方正小标宋简体" pitchFamily="65" charset="-122"/>
              </a:rPr>
              <a:t>立春  雨水  惊蛰  春分  清明  谷雨</a:t>
            </a:r>
          </a:p>
        </p:txBody>
      </p:sp>
      <p:sp>
        <p:nvSpPr>
          <p:cNvPr id="11" name="矩形 10"/>
          <p:cNvSpPr/>
          <p:nvPr/>
        </p:nvSpPr>
        <p:spPr>
          <a:xfrm>
            <a:off x="5178771" y="1999286"/>
            <a:ext cx="323165" cy="20695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900" dirty="0">
                <a:solidFill>
                  <a:prstClr val="white">
                    <a:lumMod val="50000"/>
                  </a:prstClr>
                </a:solidFill>
                <a:latin typeface="方正小标宋简体" pitchFamily="65" charset="-122"/>
                <a:ea typeface="方正小标宋简体" pitchFamily="65" charset="-122"/>
              </a:rPr>
              <a:t>立夏  小满  芒种  夏至  小暑  大暑</a:t>
            </a:r>
          </a:p>
        </p:txBody>
      </p:sp>
      <p:sp>
        <p:nvSpPr>
          <p:cNvPr id="12" name="矩形 11"/>
          <p:cNvSpPr/>
          <p:nvPr/>
        </p:nvSpPr>
        <p:spPr>
          <a:xfrm>
            <a:off x="6535890" y="2972318"/>
            <a:ext cx="323165" cy="17658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900" dirty="0">
                <a:solidFill>
                  <a:prstClr val="white">
                    <a:lumMod val="50000"/>
                  </a:prstClr>
                </a:solidFill>
                <a:latin typeface="方正小标宋简体" pitchFamily="65" charset="-122"/>
                <a:ea typeface="方正小标宋简体" pitchFamily="65" charset="-122"/>
              </a:rPr>
              <a:t>立秋  处暑  白露  秋分  寒露  霜降</a:t>
            </a:r>
          </a:p>
        </p:txBody>
      </p:sp>
      <p:sp>
        <p:nvSpPr>
          <p:cNvPr id="13" name="矩形 12"/>
          <p:cNvSpPr/>
          <p:nvPr/>
        </p:nvSpPr>
        <p:spPr>
          <a:xfrm>
            <a:off x="5293752" y="3914912"/>
            <a:ext cx="323165" cy="17658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900" dirty="0">
                <a:solidFill>
                  <a:prstClr val="white">
                    <a:lumMod val="50000"/>
                  </a:prstClr>
                </a:solidFill>
                <a:latin typeface="方正小标宋简体" pitchFamily="65" charset="-122"/>
                <a:ea typeface="方正小标宋简体" pitchFamily="65" charset="-122"/>
              </a:rPr>
              <a:t>立冬  小雪  大雪  冬至  小寒  大寒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425" y="1141422"/>
            <a:ext cx="274344" cy="180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055" y="2942946"/>
            <a:ext cx="274344" cy="18015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067" y="1969554"/>
            <a:ext cx="278869" cy="21075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917" y="3861048"/>
            <a:ext cx="274298" cy="17966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47516" y="2697740"/>
            <a:ext cx="729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二十四节气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242" y="2435150"/>
            <a:ext cx="7291448" cy="214597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35897" y="4034863"/>
            <a:ext cx="936104" cy="340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dirty="0" smtClean="0"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竖锯出品</a:t>
            </a:r>
            <a:endParaRPr lang="zh-CN" altLang="en-US" sz="1400" dirty="0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48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5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20" grpId="0"/>
      <p:bldP spid="20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5" grpId="0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ttachment.huaxi100.com/data/attachment/forum/201203/20/103005pthk2kh5twy735r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63552" y="621589"/>
            <a:ext cx="6480720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三月节，万物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至此时，皆以洁齐而清明矣。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将清明分为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三候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一候桐始华；二候田鼠化为鹌；三候虹始见。”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802616" y="648283"/>
            <a:ext cx="8341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清明</a:t>
            </a:r>
            <a:endParaRPr lang="zh-CN" altLang="en-US" sz="6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4305358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早安·今日谷雨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7" b="17944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475820" y="1052736"/>
            <a:ext cx="3240360" cy="4385816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latin typeface="TypeLand 康熙字典體試用版" pitchFamily="50" charset="-120"/>
                <a:ea typeface="TypeLand 康熙字典體試用版" pitchFamily="50" charset="-120"/>
              </a:rPr>
              <a:t>谷雨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三月中，自雨水后，土膏脉动，今又雨其谷于水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也。”我国古代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将谷雨分为三候：“第一候萍始生；第二候鸣鸠拂其羽；第三候为戴胜降于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桑。”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863084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52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.hiphotos.bdimg.com/album/w%3D2048/sign=8ee8bf9e03087bf47dec50e9c6eb552c/6a63f6246b600c3314395e1d1b4c510fd8f9a1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6" y="-1"/>
            <a:ext cx="12207346" cy="685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</p:grpSpPr>
        <p:grpSp>
          <p:nvGrpSpPr>
            <p:cNvPr id="4" name="组合 3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夏季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五月六日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小池残暑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退 高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树早凉归</a:t>
                </a:r>
              </a:p>
            </p:txBody>
          </p:sp>
        </p:grpSp>
        <p:sp>
          <p:nvSpPr>
            <p:cNvPr id="5" name="圆角矩形 4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821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/>
      </p:transition>
    </mc:Choice>
    <mc:Fallback xmlns="">
      <p:transition spd="slow" advTm="1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17" name="组合 16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19" name="圆角矩形 18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夏季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五月六日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小池残暑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退 高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树早凉归</a:t>
                </a: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065380" y="2026488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立夏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82271" y="3532268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小满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13716" y="4941167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芒种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72564" y="4437112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夏至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27282" y="2534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小暑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91303" y="59969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大暑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780076" y="2767531"/>
            <a:ext cx="1177292" cy="5911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780076" y="4437112"/>
            <a:ext cx="792088" cy="47327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3" idx="3"/>
          </p:cNvCxnSpPr>
          <p:nvPr/>
        </p:nvCxnSpPr>
        <p:spPr>
          <a:xfrm>
            <a:off x="8927154" y="2636912"/>
            <a:ext cx="985270" cy="8762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8726896" y="4673750"/>
            <a:ext cx="1055375" cy="4834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780076" y="3984494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359290" y="4509120"/>
            <a:ext cx="982948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26562" y="2767531"/>
            <a:ext cx="1505342" cy="4798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147893" y="1571912"/>
            <a:ext cx="394619" cy="10270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306410" y="1043561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尝三新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058980" y="1228227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动三车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805026" y="3615162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麦秋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01718" y="6053854"/>
            <a:ext cx="1170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煮梅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75920" y="5360818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安苗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0340" y="1413912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绿豆汤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4937" y="3573016"/>
            <a:ext cx="1170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伏日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85067" y="5875458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萤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62263" y="1473038"/>
            <a:ext cx="483987" cy="6124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942543" y="1598578"/>
            <a:ext cx="1116437" cy="6157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0488488" y="1598578"/>
            <a:ext cx="155557" cy="19041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31" idx="2"/>
          </p:cNvCxnSpPr>
          <p:nvPr/>
        </p:nvCxnSpPr>
        <p:spPr>
          <a:xfrm flipV="1">
            <a:off x="10644045" y="3984494"/>
            <a:ext cx="746046" cy="4526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76540" y="5545484"/>
            <a:ext cx="571788" cy="5083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491303" y="5545484"/>
            <a:ext cx="102863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20036" y="5545484"/>
            <a:ext cx="993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39" idx="2"/>
          </p:cNvCxnSpPr>
          <p:nvPr/>
        </p:nvCxnSpPr>
        <p:spPr>
          <a:xfrm>
            <a:off x="1500002" y="4096236"/>
            <a:ext cx="1755195" cy="10609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9" idx="0"/>
          </p:cNvCxnSpPr>
          <p:nvPr/>
        </p:nvCxnSpPr>
        <p:spPr>
          <a:xfrm flipV="1">
            <a:off x="1500002" y="3017132"/>
            <a:ext cx="899012" cy="5558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10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17" name="组合 16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19" name="圆角矩形 18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夏季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五月六日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小池残暑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退 高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树早凉归</a:t>
                </a: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8065380" y="2026488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立夏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82271" y="3532268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小满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72564" y="4437112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6000" dirty="0" smtClean="0">
                <a:latin typeface="TypeLand 康熙字典體試用版" pitchFamily="50" charset="-120"/>
                <a:ea typeface="TypeLand 康熙字典體試用版" pitchFamily="50" charset="-120"/>
              </a:rPr>
              <a:t>夏至</a:t>
            </a:r>
            <a:endParaRPr lang="zh-CN" altLang="en-US" sz="6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91303" y="59969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大暑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780076" y="2767531"/>
            <a:ext cx="1177292" cy="5911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780076" y="4437112"/>
            <a:ext cx="792088" cy="47327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3" idx="3"/>
          </p:cNvCxnSpPr>
          <p:nvPr/>
        </p:nvCxnSpPr>
        <p:spPr>
          <a:xfrm>
            <a:off x="8927154" y="2636912"/>
            <a:ext cx="985270" cy="8762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8726896" y="4673750"/>
            <a:ext cx="1055375" cy="4834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780076" y="3984494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359290" y="4509120"/>
            <a:ext cx="982948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26562" y="2767531"/>
            <a:ext cx="1505342" cy="4798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147893" y="1571912"/>
            <a:ext cx="394619" cy="10270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306410" y="1043561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尝三新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058980" y="1228227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动三车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805026" y="3615162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麦秋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01718" y="6053854"/>
            <a:ext cx="1170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TypeLand 康熙字典體試用版" pitchFamily="50" charset="-120"/>
                <a:ea typeface="TypeLand 康熙字典體試用版" pitchFamily="50" charset="-120"/>
              </a:rPr>
              <a:t>煮梅</a:t>
            </a:r>
            <a:endParaRPr lang="zh-CN" altLang="en-US" sz="2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75920" y="5360818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安苗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0340" y="1413912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绿豆汤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4937" y="3573016"/>
            <a:ext cx="1170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伏日</a:t>
            </a:r>
            <a:endParaRPr lang="zh-CN" altLang="en-US" sz="28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85067" y="5875458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萤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62263" y="1473038"/>
            <a:ext cx="483987" cy="6124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942543" y="1598578"/>
            <a:ext cx="1116437" cy="6157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0488488" y="1598578"/>
            <a:ext cx="155557" cy="19041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31" idx="2"/>
          </p:cNvCxnSpPr>
          <p:nvPr/>
        </p:nvCxnSpPr>
        <p:spPr>
          <a:xfrm flipV="1">
            <a:off x="10644045" y="3984494"/>
            <a:ext cx="746046" cy="4526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76540" y="5545484"/>
            <a:ext cx="571788" cy="5083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491303" y="5545484"/>
            <a:ext cx="102863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20036" y="5545484"/>
            <a:ext cx="9936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39" idx="2"/>
          </p:cNvCxnSpPr>
          <p:nvPr/>
        </p:nvCxnSpPr>
        <p:spPr>
          <a:xfrm>
            <a:off x="1500002" y="4096236"/>
            <a:ext cx="1755195" cy="10609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9" idx="0"/>
          </p:cNvCxnSpPr>
          <p:nvPr/>
        </p:nvCxnSpPr>
        <p:spPr>
          <a:xfrm flipV="1">
            <a:off x="1500002" y="3017132"/>
            <a:ext cx="899012" cy="5558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7413716" y="4941167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TypeLand 康熙字典體試用版" pitchFamily="50" charset="-120"/>
                <a:ea typeface="TypeLand 康熙字典體試用版" pitchFamily="50" charset="-120"/>
              </a:rPr>
              <a:t>芒种</a:t>
            </a:r>
            <a:endParaRPr lang="zh-CN" altLang="en-US" sz="4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27282" y="2534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小暑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2351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wheel spokes="1"/>
      </p:transition>
    </mc:Choice>
    <mc:Fallback xmlns="">
      <p:transition spd="slow" advTm="4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-0.12605 0.25208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8" grpId="0"/>
      <p:bldP spid="2" grpId="0"/>
      <p:bldP spid="29" grpId="0"/>
      <p:bldP spid="31" grpId="0"/>
      <p:bldP spid="33" grpId="0"/>
      <p:bldP spid="35" grpId="0"/>
      <p:bldP spid="37" grpId="0"/>
      <p:bldP spid="39" grpId="0"/>
      <p:bldP spid="40" grpId="0"/>
      <p:bldP spid="42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ic17.nipic.com/20111014/8391505_172521937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500757" y="3771069"/>
            <a:ext cx="1200329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立夏</a:t>
            </a:r>
            <a:endParaRPr lang="en-US" altLang="zh-CN" sz="4400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3267" y="1024665"/>
            <a:ext cx="3277820" cy="3960440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vert="eaVert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立夏</a:t>
            </a:r>
            <a:endParaRPr lang="en-US" altLang="zh-CN" dirty="0" smtClean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“四月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节，立，建始也；夏，假也，物至此时皆假大也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。”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我国古代将谷雨分为三候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：“一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候蝼蝈鸣；二候蚯蚓出；三候王瓜生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。”</a:t>
            </a:r>
            <a:endParaRPr lang="zh-CN" altLang="en-US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22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ic3.nipic.com/20090507/2294374_101637069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8" b="94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79376" y="1844824"/>
            <a:ext cx="5760640" cy="216982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“四月中，小满者，物致于此小得盈满。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将小满分为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三候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：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“第一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候苦菜秀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第二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候靡草死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第三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候小暑至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。”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682146"/>
            <a:ext cx="1723549" cy="10156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6000" dirty="0" smtClean="0">
                <a:latin typeface="TypeLand 康熙字典體試用版" pitchFamily="50" charset="-120"/>
                <a:ea typeface="TypeLand 康熙字典體試用版" pitchFamily="50" charset="-120"/>
              </a:rPr>
              <a:t>小满</a:t>
            </a:r>
            <a:endParaRPr lang="zh-CN" altLang="en-US" sz="6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347118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ic9.nipic.com/20100923/1385870_205923077048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9"/>
          <a:stretch/>
        </p:blipFill>
        <p:spPr bwMode="auto">
          <a:xfrm>
            <a:off x="0" y="-25207"/>
            <a:ext cx="12192000" cy="692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357330" y="4293096"/>
            <a:ext cx="4923245" cy="1512168"/>
            <a:chOff x="5842716" y="3140968"/>
            <a:chExt cx="4659435" cy="1302216"/>
          </a:xfrm>
          <a:solidFill>
            <a:srgbClr val="000000">
              <a:alpha val="80000"/>
            </a:srgbClr>
          </a:solidFill>
        </p:grpSpPr>
        <p:sp>
          <p:nvSpPr>
            <p:cNvPr id="2" name="矩形 1"/>
            <p:cNvSpPr/>
            <p:nvPr/>
          </p:nvSpPr>
          <p:spPr>
            <a:xfrm>
              <a:off x="6600056" y="3140968"/>
              <a:ext cx="3902095" cy="130221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“</a:t>
              </a:r>
              <a:r>
                <a:rPr lang="zh-CN" altLang="en-US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五月节，谓有芒之种谷可稼种矣。</a:t>
              </a:r>
              <a:r>
                <a:rPr lang="zh-CN" altLang="en-US" dirty="0" smtClean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”</a:t>
              </a:r>
              <a:r>
                <a:rPr lang="zh-CN" altLang="en-US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我国古代将芒种分为三候：“一候螳螂生；二候鹏始鸣；三候反舌无声。”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842716" y="3140968"/>
              <a:ext cx="757340" cy="1302216"/>
            </a:xfrm>
            <a:prstGeom prst="rect">
              <a:avLst/>
            </a:prstGeom>
            <a:grp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芒种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4032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pic6.nipic.com/20100424/4683036_15284231822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5"/>
          <a:stretch/>
        </p:blipFill>
        <p:spPr bwMode="auto">
          <a:xfrm>
            <a:off x="0" y="-53182"/>
            <a:ext cx="12192000" cy="718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202634" y="243676"/>
            <a:ext cx="1431161" cy="551616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“五月中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夏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假也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至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极也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万物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于此皆假大而至极也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。”我国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古代将夏至分为三候：“一候鹿角解；二候蝉始鸣；三候半夏生。”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10056440" y="5949280"/>
            <a:ext cx="1723550" cy="101566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夏至</a:t>
            </a:r>
            <a:endParaRPr lang="zh-CN" altLang="en-US" sz="6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68594466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01002" y="1268760"/>
            <a:ext cx="7920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二</a:t>
            </a:r>
            <a:endParaRPr lang="en-US" altLang="zh-CN" sz="32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十</a:t>
            </a:r>
            <a:endParaRPr lang="en-US" altLang="zh-CN" sz="32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四</a:t>
            </a:r>
            <a:endParaRPr lang="en-US" altLang="zh-CN" sz="32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节</a:t>
            </a:r>
            <a:endParaRPr lang="en-US" altLang="zh-CN" sz="32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气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6366" y="1275090"/>
            <a:ext cx="2677656" cy="4464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春秋战国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时期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，人们就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有了日南至、日北至的概念。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随后根据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月初、月中的日月运行位置和天气及动植物生长等自然现象，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利用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其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之间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的关系，把一年平分为二十四等份。并且给每等份取了个专有名称，这就是二十四节气。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1196752"/>
            <a:ext cx="944962" cy="28165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29" y="1196752"/>
            <a:ext cx="2706859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0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采集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5" b="12335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200456" y="245955"/>
            <a:ext cx="1431161" cy="584734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“六月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节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暑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，热也，就热之中分为大小，月初为小，月中为大，今则热气犹小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也”。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将小暑分为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三候：“一候温风至；二候蟋蟀居宇；三候鹰始鸷。”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8760296" y="404664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小暑</a:t>
            </a:r>
            <a:endParaRPr lang="zh-CN" altLang="en-US" sz="6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20321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igiphoto.techbang.com/system/images/14750/original/1caeeb9d4afd95bd6a46759d6d8baf20.jpg?13591359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17" y="0"/>
            <a:ext cx="12216617" cy="692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295800" y="3881520"/>
            <a:ext cx="4320480" cy="133882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“六月中，解见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小暑。”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古代将大暑分为三候：“一候腐草为萤；二候土润溽暑；三候大雨时行。”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5591944" y="234888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大暑</a:t>
            </a:r>
            <a:endParaRPr lang="zh-CN" altLang="en-US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1071179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85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采集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1" b="10473"/>
          <a:stretch/>
        </p:blipFill>
        <p:spPr bwMode="auto">
          <a:xfrm>
            <a:off x="4196" y="-99392"/>
            <a:ext cx="12187804" cy="77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</p:grpSpPr>
        <p:grpSp>
          <p:nvGrpSpPr>
            <p:cNvPr id="5" name="组合 4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秋声 山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山寒色</a:t>
                </a:r>
              </a:p>
            </p:txBody>
          </p:sp>
        </p:grpSp>
        <p:sp>
          <p:nvSpPr>
            <p:cNvPr id="6" name="圆角矩形 5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455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/>
      </p:transition>
    </mc:Choice>
    <mc:Fallback xmlns="">
      <p:transition spd="slow" advTm="1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秋声 山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山寒色</a:t>
                </a: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92144" y="155679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立秋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69923" y="2711831"/>
            <a:ext cx="800219" cy="17399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处暑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0906" y="493791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白露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88164" y="4341477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秋分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4913" y="26803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寒露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3346" y="1123871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霜降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888088" y="2326233"/>
            <a:ext cx="845128" cy="6810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0" idx="1"/>
          </p:cNvCxnSpPr>
          <p:nvPr/>
        </p:nvCxnSpPr>
        <p:spPr>
          <a:xfrm flipV="1">
            <a:off x="6960096" y="3581807"/>
            <a:ext cx="2509827" cy="632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88088" y="4323965"/>
            <a:ext cx="1358488" cy="8208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2" idx="3"/>
          </p:cNvCxnSpPr>
          <p:nvPr/>
        </p:nvCxnSpPr>
        <p:spPr>
          <a:xfrm flipV="1">
            <a:off x="3496160" y="4437113"/>
            <a:ext cx="1807752" cy="719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5" idx="1"/>
          </p:cNvCxnSpPr>
          <p:nvPr/>
        </p:nvCxnSpPr>
        <p:spPr>
          <a:xfrm>
            <a:off x="4412909" y="3140968"/>
            <a:ext cx="999015" cy="4320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5" idx="0"/>
          </p:cNvCxnSpPr>
          <p:nvPr/>
        </p:nvCxnSpPr>
        <p:spPr>
          <a:xfrm>
            <a:off x="5804483" y="1893312"/>
            <a:ext cx="291517" cy="743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0270142" y="921241"/>
            <a:ext cx="738664" cy="1477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敬社神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11027" y="41397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鬼门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71551" y="5715846"/>
            <a:ext cx="461665" cy="6517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程酒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14702" y="5712202"/>
            <a:ext cx="461665" cy="9070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玄鸟归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3770" y="1660036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菊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42162" y="73471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祭兽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904312" y="1572062"/>
            <a:ext cx="1141247" cy="321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344472" y="3789040"/>
            <a:ext cx="432048" cy="2891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725545" y="5643439"/>
            <a:ext cx="595361" cy="2156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12" idx="1"/>
          </p:cNvCxnSpPr>
          <p:nvPr/>
        </p:nvCxnSpPr>
        <p:spPr>
          <a:xfrm flipV="1">
            <a:off x="1703512" y="5157085"/>
            <a:ext cx="684652" cy="3051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182367" y="1123871"/>
            <a:ext cx="745246" cy="1846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388164" y="2132856"/>
            <a:ext cx="836223" cy="712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3"/>
          <p:cNvSpPr txBox="1"/>
          <p:nvPr/>
        </p:nvSpPr>
        <p:spPr>
          <a:xfrm>
            <a:off x="632486" y="5462191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丹桂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46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八月八日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月八日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树树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秋声 山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山寒色</a:t>
                </a: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92144" y="155679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立秋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0906" y="493791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白露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88164" y="4341477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6000" dirty="0" smtClean="0">
                <a:latin typeface="TypeLand 康熙字典體試用版" pitchFamily="50" charset="-120"/>
                <a:ea typeface="TypeLand 康熙字典體試用版" pitchFamily="50" charset="-120"/>
              </a:rPr>
              <a:t>秋分</a:t>
            </a:r>
            <a:endParaRPr lang="zh-CN" altLang="en-US" sz="6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4913" y="26803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寒露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3346" y="1123871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霜降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888088" y="2326233"/>
            <a:ext cx="845128" cy="6810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960096" y="3581807"/>
            <a:ext cx="2448272" cy="632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88088" y="4323965"/>
            <a:ext cx="1358488" cy="8208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2" idx="3"/>
          </p:cNvCxnSpPr>
          <p:nvPr/>
        </p:nvCxnSpPr>
        <p:spPr>
          <a:xfrm flipV="1">
            <a:off x="3496160" y="4437113"/>
            <a:ext cx="1807752" cy="719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5" idx="1"/>
          </p:cNvCxnSpPr>
          <p:nvPr/>
        </p:nvCxnSpPr>
        <p:spPr>
          <a:xfrm>
            <a:off x="4412909" y="3140968"/>
            <a:ext cx="999015" cy="4320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5" idx="0"/>
          </p:cNvCxnSpPr>
          <p:nvPr/>
        </p:nvCxnSpPr>
        <p:spPr>
          <a:xfrm>
            <a:off x="5804483" y="1893312"/>
            <a:ext cx="291517" cy="7436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0511027" y="41397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鬼门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71551" y="5715846"/>
            <a:ext cx="461665" cy="6517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程酒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14702" y="5712202"/>
            <a:ext cx="461665" cy="9070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玄鸟归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3770" y="16600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菊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2486" y="5462191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丹桂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904312" y="1572062"/>
            <a:ext cx="1141247" cy="3212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0344472" y="3789040"/>
            <a:ext cx="432048" cy="2891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725545" y="5643439"/>
            <a:ext cx="595361" cy="2156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12" idx="1"/>
          </p:cNvCxnSpPr>
          <p:nvPr/>
        </p:nvCxnSpPr>
        <p:spPr>
          <a:xfrm flipV="1">
            <a:off x="1703512" y="5157085"/>
            <a:ext cx="684652" cy="3051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182367" y="1123871"/>
            <a:ext cx="745246" cy="1846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388164" y="2132856"/>
            <a:ext cx="836223" cy="712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4"/>
          <p:cNvSpPr txBox="1"/>
          <p:nvPr/>
        </p:nvSpPr>
        <p:spPr>
          <a:xfrm>
            <a:off x="2942162" y="73471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祭兽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8" name="文本框 28"/>
          <p:cNvSpPr txBox="1"/>
          <p:nvPr/>
        </p:nvSpPr>
        <p:spPr>
          <a:xfrm>
            <a:off x="10270142" y="921241"/>
            <a:ext cx="738664" cy="1477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敬社神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469923" y="2711831"/>
            <a:ext cx="800219" cy="17399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dirty="0" smtClean="0">
                <a:latin typeface="TypeLand 康熙字典體試用版" pitchFamily="50" charset="-120"/>
                <a:ea typeface="TypeLand 康熙字典體試用版" pitchFamily="50" charset="-120"/>
              </a:rPr>
              <a:t>处暑</a:t>
            </a:r>
            <a:endParaRPr lang="zh-CN" altLang="en-US" sz="4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1390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wheel spokes="1"/>
      </p:transition>
    </mc:Choice>
    <mc:Fallback xmlns="">
      <p:transition spd="slow" advTm="4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2431E-6 3.70028E-8 L -0.16021 -0.003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11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30" grpId="0"/>
      <p:bldP spid="31" grpId="0"/>
      <p:bldP spid="32" grpId="0"/>
      <p:bldP spid="33" grpId="0"/>
      <p:bldP spid="34" grpId="0"/>
      <p:bldP spid="36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.hiphotos.bdimg.com/album/w%3D2048/sign=bb7403b8f7246b607b0eb574dfc01b4c/96dda144ad345982b7cab8790df431adcaef849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10"/>
            <a:ext cx="12192000" cy="687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439410" y="1556792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立秋</a:t>
            </a:r>
            <a:endParaRPr lang="zh-CN" altLang="en-US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8000" y="2533627"/>
            <a:ext cx="6096000" cy="8867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“秋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，揪也，物于此而揪敛也。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我国古代将立秋分为三候：“一候凉风至；二候白露生；三候寒蝉鸣。”</a:t>
            </a:r>
          </a:p>
        </p:txBody>
      </p:sp>
    </p:spTree>
    <p:extLst>
      <p:ext uri="{BB962C8B-B14F-4D97-AF65-F5344CB8AC3E}">
        <p14:creationId xmlns:p14="http://schemas.microsoft.com/office/powerpoint/2010/main" val="18458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www.dqzc.gov.cn/2008aspimage/2008229/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6"/>
          <a:stretch/>
        </p:blipFill>
        <p:spPr bwMode="auto">
          <a:xfrm>
            <a:off x="-24680" y="-1"/>
            <a:ext cx="1221668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560496" y="548680"/>
            <a:ext cx="1015663" cy="604867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“七月中，处，止也，暑气至此而止矣。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我国古代将处暑分为三候：“一候鹰乃祭鸟；二候天地始肃；三候禾乃登。”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4871356" y="3082606"/>
            <a:ext cx="2424608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处暑</a:t>
            </a:r>
            <a:endParaRPr lang="zh-CN" altLang="en-US" sz="8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71196881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hsq.bjshy.gov.cn/eWebEditor/UploadFile/2012926103257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59885" y="1844824"/>
            <a:ext cx="4072229" cy="3185487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vert="horz"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白</a:t>
            </a:r>
            <a:endParaRPr lang="en-US" altLang="zh-CN" sz="6000" dirty="0" smtClean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露</a:t>
            </a:r>
            <a:endParaRPr lang="en-US" altLang="zh-CN" sz="6000" dirty="0" smtClean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“八月节，阴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气渐重，露凝而白也。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我国古代将白露分为三候</a:t>
            </a:r>
            <a:r>
              <a:rPr lang="en-US" altLang="zh-CN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:“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一候鸿雁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来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；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二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候玄鸟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归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；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候群鸟养羞。” </a:t>
            </a:r>
          </a:p>
        </p:txBody>
      </p:sp>
    </p:spTree>
    <p:extLst>
      <p:ext uri="{BB962C8B-B14F-4D97-AF65-F5344CB8AC3E}">
        <p14:creationId xmlns:p14="http://schemas.microsoft.com/office/powerpoint/2010/main" val="2006513820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采集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6" b="4578"/>
          <a:stretch/>
        </p:blipFill>
        <p:spPr bwMode="auto">
          <a:xfrm>
            <a:off x="-24680" y="0"/>
            <a:ext cx="12216680" cy="68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1129" y="5365247"/>
            <a:ext cx="10277399" cy="1130964"/>
            <a:chOff x="571129" y="5365247"/>
            <a:chExt cx="9629327" cy="1130964"/>
          </a:xfrm>
        </p:grpSpPr>
        <p:sp>
          <p:nvSpPr>
            <p:cNvPr id="2" name="矩形 1"/>
            <p:cNvSpPr/>
            <p:nvPr/>
          </p:nvSpPr>
          <p:spPr>
            <a:xfrm>
              <a:off x="1371348" y="5367119"/>
              <a:ext cx="8829108" cy="112909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“秋分者，阴阳相半也，故昼夜均而寒暑平。</a:t>
              </a:r>
              <a:r>
                <a:rPr lang="zh-CN" altLang="en-US" dirty="0" smtClean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”</a:t>
              </a:r>
              <a:r>
                <a:rPr lang="zh-CN" altLang="en-US" dirty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我国古代将秋分分为三候：“一候雷始收声；二候蛰虫坯户；三候水始</a:t>
              </a:r>
              <a:r>
                <a:rPr lang="zh-CN" altLang="en-US" dirty="0" smtClean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涸</a:t>
              </a:r>
              <a:r>
                <a:rPr lang="zh-CN" altLang="en-US" dirty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。</a:t>
              </a:r>
              <a:r>
                <a:rPr lang="zh-CN" altLang="en-US" dirty="0" smtClean="0"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”</a:t>
              </a:r>
              <a:endPara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71129" y="5365247"/>
              <a:ext cx="800219" cy="1130964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vert="eaVert" wrap="square">
              <a:spAutoFit/>
            </a:bodyPr>
            <a:lstStyle/>
            <a:p>
              <a:r>
                <a:rPr lang="zh-CN" altLang="en-US" sz="4000" dirty="0" smtClean="0">
                  <a:latin typeface="TypeLand 康熙字典體試用版" pitchFamily="50" charset="-120"/>
                  <a:ea typeface="TypeLand 康熙字典體試用版" pitchFamily="50" charset="-120"/>
                </a:rPr>
                <a:t>秋分</a:t>
              </a:r>
              <a:endParaRPr lang="zh-CN" altLang="en-US" sz="40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54445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xshuma.com/201208/1843471208275332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1558"/>
            <a:ext cx="12192001" cy="688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5411924" y="2528029"/>
            <a:ext cx="1368152" cy="1872208"/>
            <a:chOff x="5411924" y="2636912"/>
            <a:chExt cx="1368152" cy="1872208"/>
          </a:xfrm>
        </p:grpSpPr>
        <p:grpSp>
          <p:nvGrpSpPr>
            <p:cNvPr id="33" name="组合 3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春季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二月三日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五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月六日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春日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迟迟 卉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木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萋萋</a:t>
                </a:r>
                <a:endParaRPr lang="zh-CN" altLang="en-US" sz="9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圆角矩形 3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704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/>
      </p:transition>
    </mc:Choice>
    <mc:Fallback xmlns="">
      <p:transition spd="slow" advTm="1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采集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08"/>
            <a:ext cx="12192000" cy="686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319810" y="3212976"/>
            <a:ext cx="2262158" cy="27363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“九月节，露气寒冷，将凝结也。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我国古代将寒露分为三候：“一候鸿雁来宾；二候雀入大水为蛤；三候菊有黄华。”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9768408" y="476672"/>
            <a:ext cx="1292662" cy="230425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寒露</a:t>
            </a:r>
            <a:endParaRPr lang="zh-CN" altLang="en-US" sz="72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89886700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6.tuku.cn/pic/wallpaper/fengjing/shuangjiangshijie/0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4"/>
          <a:stretch/>
        </p:blipFill>
        <p:spPr bwMode="auto">
          <a:xfrm>
            <a:off x="0" y="-27384"/>
            <a:ext cx="12192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79376" y="777612"/>
            <a:ext cx="439248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“九月中</a:t>
            </a:r>
            <a:r>
              <a:rPr lang="zh-CN" altLang="en-US" dirty="0">
                <a:solidFill>
                  <a:srgbClr val="00000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，气肃而凝，露结为霜矣</a:t>
            </a:r>
            <a:r>
              <a:rPr lang="zh-CN" altLang="en-US" dirty="0" smtClean="0">
                <a:solidFill>
                  <a:srgbClr val="00000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。”</a:t>
            </a:r>
            <a:endParaRPr lang="en-US" altLang="zh-CN" dirty="0" smtClean="0">
              <a:solidFill>
                <a:srgbClr val="00000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古代将霜降分为三候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：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一候豺乃祭兽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；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二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候草木黄落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；</a:t>
            </a:r>
            <a:endParaRPr lang="en-US" altLang="zh-CN" dirty="0" smtClean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候蜇虫咸俯。”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609626" y="309160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霜降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7654443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50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pic1.bbzhi.com/fengjingbizhi/bingtianxuedi-dongtianxuejingbizhiyi/nature_winter_wonderland_01_9461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34"/>
            <a:ext cx="12192000" cy="68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</p:grpSpPr>
        <p:grpSp>
          <p:nvGrpSpPr>
            <p:cNvPr id="5" name="组合 4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冬季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月三日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关河初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落日 霜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雪下穷冬</a:t>
                </a:r>
              </a:p>
            </p:txBody>
          </p:sp>
        </p:grpSp>
        <p:sp>
          <p:nvSpPr>
            <p:cNvPr id="6" name="圆角矩形 5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523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/>
      </p:transition>
    </mc:Choice>
    <mc:Fallback xmlns="">
      <p:transition spd="slow" advTm="1000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冬季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月三日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关河初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落日 霜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雪下穷冬</a:t>
                </a: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881765" y="96916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立冬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2350" y="3084042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小雪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1092" y="532823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大雪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8616" y="5257710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冬至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7648" y="366511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小寒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9054" y="1072469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大寒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98731" y="155394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食瓜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1788" y="223688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问苗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46686" y="349867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糍粑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1451" y="48418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蜜桔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26803" y="59424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饺子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94629" y="4203725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雁北乡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16868" y="98455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尾牙祭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95758" y="25892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腊八粥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24" name="直接连接符 23"/>
          <p:cNvCxnSpPr>
            <a:endCxn id="15" idx="1"/>
          </p:cNvCxnSpPr>
          <p:nvPr/>
        </p:nvCxnSpPr>
        <p:spPr>
          <a:xfrm>
            <a:off x="8194945" y="1484784"/>
            <a:ext cx="903786" cy="39232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9" idx="2"/>
            <a:endCxn id="16" idx="0"/>
          </p:cNvCxnSpPr>
          <p:nvPr/>
        </p:nvCxnSpPr>
        <p:spPr>
          <a:xfrm>
            <a:off x="7538355" y="1738610"/>
            <a:ext cx="255501" cy="4982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922350" y="2589293"/>
            <a:ext cx="272595" cy="4947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26943" y="3719850"/>
            <a:ext cx="100150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481301" y="1923276"/>
            <a:ext cx="700487" cy="6660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10" idx="1"/>
          </p:cNvCxnSpPr>
          <p:nvPr/>
        </p:nvCxnSpPr>
        <p:spPr>
          <a:xfrm flipV="1">
            <a:off x="6881765" y="3694466"/>
            <a:ext cx="1040585" cy="253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780076" y="4370066"/>
            <a:ext cx="711731" cy="886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5275691" y="4556739"/>
            <a:ext cx="459708" cy="6544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3" idx="3"/>
          </p:cNvCxnSpPr>
          <p:nvPr/>
        </p:nvCxnSpPr>
        <p:spPr>
          <a:xfrm flipV="1">
            <a:off x="4240828" y="3719850"/>
            <a:ext cx="1127944" cy="3299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376484" y="1748467"/>
            <a:ext cx="1085180" cy="86551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2" idx="3"/>
            <a:endCxn id="11" idx="1"/>
          </p:cNvCxnSpPr>
          <p:nvPr/>
        </p:nvCxnSpPr>
        <p:spPr>
          <a:xfrm flipV="1">
            <a:off x="5832165" y="5712959"/>
            <a:ext cx="1398927" cy="525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107826" y="5797391"/>
            <a:ext cx="1042641" cy="3002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3250939" y="2181222"/>
            <a:ext cx="248058" cy="300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43398" y="3014571"/>
            <a:ext cx="148995" cy="55844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14" idx="1"/>
          </p:cNvCxnSpPr>
          <p:nvPr/>
        </p:nvCxnSpPr>
        <p:spPr>
          <a:xfrm>
            <a:off x="2711624" y="1353889"/>
            <a:ext cx="667430" cy="3290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20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636912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冬季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31061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十一月八日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月三日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关河初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落日 霜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雪下穷冬</a:t>
                </a: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881765" y="96916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立冬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2350" y="3084042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小雪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1092" y="532823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大雪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8616" y="5257710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latin typeface="TypeLand 康熙字典體試用版" pitchFamily="50" charset="-120"/>
                <a:ea typeface="TypeLand 康熙字典體試用版" pitchFamily="50" charset="-120"/>
              </a:rPr>
              <a:t>冬至</a:t>
            </a:r>
            <a:endParaRPr lang="zh-CN" altLang="en-US" sz="6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7648" y="366511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小寒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9054" y="1072469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大寒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98731" y="155394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食瓜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1788" y="223688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问苗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46686" y="349867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糍粑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1451" y="48418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蜜桔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26803" y="59424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饺子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94629" y="4203725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TypeLand 康熙字典體試用版" pitchFamily="50" charset="-120"/>
                <a:ea typeface="TypeLand 康熙字典體試用版" pitchFamily="50" charset="-120"/>
              </a:rPr>
              <a:t>雁北乡</a:t>
            </a:r>
            <a:endParaRPr lang="zh-CN" altLang="en-US" sz="2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16868" y="98455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尾牙祭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95758" y="25892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腊八粥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24" name="直接连接符 23"/>
          <p:cNvCxnSpPr>
            <a:endCxn id="15" idx="1"/>
          </p:cNvCxnSpPr>
          <p:nvPr/>
        </p:nvCxnSpPr>
        <p:spPr>
          <a:xfrm>
            <a:off x="8194945" y="1484784"/>
            <a:ext cx="903786" cy="39232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9" idx="2"/>
            <a:endCxn id="16" idx="0"/>
          </p:cNvCxnSpPr>
          <p:nvPr/>
        </p:nvCxnSpPr>
        <p:spPr>
          <a:xfrm>
            <a:off x="7538355" y="1738610"/>
            <a:ext cx="255501" cy="4982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922350" y="2589293"/>
            <a:ext cx="272595" cy="4947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26943" y="3719850"/>
            <a:ext cx="100150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481301" y="1923276"/>
            <a:ext cx="700487" cy="66601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10" idx="1"/>
          </p:cNvCxnSpPr>
          <p:nvPr/>
        </p:nvCxnSpPr>
        <p:spPr>
          <a:xfrm flipV="1">
            <a:off x="6881765" y="3694466"/>
            <a:ext cx="1040585" cy="253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780076" y="4370066"/>
            <a:ext cx="711731" cy="886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5275691" y="4556739"/>
            <a:ext cx="459708" cy="6544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3" idx="3"/>
          </p:cNvCxnSpPr>
          <p:nvPr/>
        </p:nvCxnSpPr>
        <p:spPr>
          <a:xfrm flipV="1">
            <a:off x="4240828" y="3719850"/>
            <a:ext cx="1127944" cy="3299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376484" y="1748467"/>
            <a:ext cx="1085180" cy="86551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2" idx="3"/>
            <a:endCxn id="11" idx="1"/>
          </p:cNvCxnSpPr>
          <p:nvPr/>
        </p:nvCxnSpPr>
        <p:spPr>
          <a:xfrm flipV="1">
            <a:off x="5832165" y="5712959"/>
            <a:ext cx="1398927" cy="525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107826" y="5797391"/>
            <a:ext cx="1042641" cy="3002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3250939" y="2181222"/>
            <a:ext cx="248058" cy="300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43398" y="3014571"/>
            <a:ext cx="148995" cy="55844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14" idx="1"/>
          </p:cNvCxnSpPr>
          <p:nvPr/>
        </p:nvCxnSpPr>
        <p:spPr>
          <a:xfrm>
            <a:off x="2711624" y="1353889"/>
            <a:ext cx="667430" cy="3290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196954"/>
      </p:ext>
    </p:extLst>
  </p:cSld>
  <p:clrMapOvr>
    <a:masterClrMapping/>
  </p:clrMapOvr>
  <p:transition spd="slow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6806E-7 -1.04533E-6 L -0.53185 0.1450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99" y="7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19" grpId="1"/>
      <p:bldP spid="20" grpId="0"/>
      <p:bldP spid="20" grpId="1"/>
      <p:bldP spid="21" grpId="0"/>
      <p:bldP spid="22" grpId="0"/>
      <p:bldP spid="2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ata1.act3.qq.com/2010-04-15/10/4383a8e9a8c3af7129fe787416bd07c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20"/>
          <a:stretch/>
        </p:blipFill>
        <p:spPr bwMode="auto">
          <a:xfrm>
            <a:off x="-17132" y="-1"/>
            <a:ext cx="1220913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7368" y="1988840"/>
            <a:ext cx="131318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立冬</a:t>
            </a:r>
            <a:endParaRPr lang="zh-CN" altLang="en-US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9546" y="2987340"/>
            <a:ext cx="6992598" cy="880497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“冬，终也，万物收藏也！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我国古代将立冬分为三候：“一候水始冰；二候地始冻；三候雉入大水为蜃。” </a:t>
            </a:r>
          </a:p>
        </p:txBody>
      </p:sp>
    </p:spTree>
    <p:extLst>
      <p:ext uri="{BB962C8B-B14F-4D97-AF65-F5344CB8AC3E}">
        <p14:creationId xmlns:p14="http://schemas.microsoft.com/office/powerpoint/2010/main" val="389373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2.fansimg.com/uploads2013/03/userid377058time201303221506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795155" y="1156687"/>
            <a:ext cx="2523768" cy="4824536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vert="eaVert"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小雪</a:t>
            </a:r>
            <a:endParaRPr lang="en-US" altLang="zh-CN" sz="44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“十月中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，雨下而为寒气所薄，故凝而为雪。小者未盛之辞。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我国古代将小雪分为三候：“一候虹藏不见；二候天气上升地气下降；三候闭塞而成冬。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987173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ic27.nipic.com/20130201/7901763_113525581104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7"/>
          <a:stretch/>
        </p:blipFill>
        <p:spPr bwMode="auto">
          <a:xfrm>
            <a:off x="-9872" y="0"/>
            <a:ext cx="12201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487488" y="1563301"/>
            <a:ext cx="4062651" cy="13388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“至此而雪盛也。</a:t>
            </a:r>
            <a:r>
              <a:rPr lang="zh-CN" altLang="en-US" dirty="0" smtClean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r>
              <a:rPr lang="zh-CN" altLang="en-US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我国古代</a:t>
            </a:r>
            <a:r>
              <a:rPr lang="zh-CN" altLang="en-US" dirty="0" smtClean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将</a:t>
            </a:r>
            <a:r>
              <a:rPr lang="zh-CN" altLang="en-US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大雪分为三候：“一候鹃鸥不呜；二候虎始交；三候荔挺出。”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625714" y="1677341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大雪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9597042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122.224.191.20/xycf/UploadFiles/201303/20130310200529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7368" y="3371545"/>
            <a:ext cx="309634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“阴极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之至，阳气始生，日南至，日短之至，日影长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之至。”我国古代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将冬至分为三候：“一候蚯蚓结；二候糜角解；三候水泉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动。”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68" y="2348880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冬至</a:t>
            </a:r>
            <a:endParaRPr lang="zh-CN" altLang="en-US" sz="6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9432910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528029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春季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二月二日</a:t>
                </a:r>
                <a:r>
                  <a:rPr lang="en-US" altLang="zh-CN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五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月</a:t>
                </a:r>
                <a:r>
                  <a:rPr lang="zh-CN" altLang="en-US" sz="1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六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春日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迟迟 卉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木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萋萋</a:t>
                </a:r>
                <a:endParaRPr lang="zh-CN" altLang="en-US" sz="9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602143" y="1382693"/>
            <a:ext cx="9925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立春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8133" y="5299467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雨水</a:t>
            </a:r>
          </a:p>
        </p:txBody>
      </p:sp>
      <p:sp>
        <p:nvSpPr>
          <p:cNvPr id="12" name="矩形 11"/>
          <p:cNvSpPr/>
          <p:nvPr/>
        </p:nvSpPr>
        <p:spPr>
          <a:xfrm>
            <a:off x="3715064" y="3024603"/>
            <a:ext cx="7522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春分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6808" y="972625"/>
            <a:ext cx="8341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清明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1940" y="10527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谷雨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457191" y="281833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五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辛盘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05963" y="1543956"/>
            <a:ext cx="975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雨前茶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53706" y="833475"/>
            <a:ext cx="615553" cy="1567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句芒神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3802" y="364502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竖蛋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6380" y="2031288"/>
            <a:ext cx="90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青团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2997" y="4992808"/>
            <a:ext cx="1513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祭白虎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14851" y="4718633"/>
            <a:ext cx="111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罐罐肉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6888088" y="2491155"/>
            <a:ext cx="714055" cy="4834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80076" y="4363363"/>
            <a:ext cx="1158057" cy="9361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586529" y="4178208"/>
            <a:ext cx="1717383" cy="112125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75303" y="3427259"/>
            <a:ext cx="836621" cy="2177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465568" y="1641257"/>
            <a:ext cx="2715814" cy="12202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319444" y="1699067"/>
            <a:ext cx="457932" cy="7015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89530" y="1375901"/>
            <a:ext cx="1812613" cy="2411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98433" y="3021750"/>
            <a:ext cx="229815" cy="18969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482470" y="5578289"/>
            <a:ext cx="4305718" cy="20005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332525" y="4178208"/>
            <a:ext cx="505105" cy="803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613494" y="1225978"/>
            <a:ext cx="1752261" cy="206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17" idx="1"/>
          </p:cNvCxnSpPr>
          <p:nvPr/>
        </p:nvCxnSpPr>
        <p:spPr>
          <a:xfrm flipV="1">
            <a:off x="8536885" y="1617048"/>
            <a:ext cx="916821" cy="2847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22681" y="2407412"/>
            <a:ext cx="1139001" cy="48833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21" idx="1"/>
          </p:cNvCxnSpPr>
          <p:nvPr/>
        </p:nvCxnSpPr>
        <p:spPr>
          <a:xfrm flipV="1">
            <a:off x="9646605" y="4918688"/>
            <a:ext cx="368246" cy="65960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12" idx="1"/>
          </p:cNvCxnSpPr>
          <p:nvPr/>
        </p:nvCxnSpPr>
        <p:spPr>
          <a:xfrm flipV="1">
            <a:off x="3009252" y="3563212"/>
            <a:ext cx="705812" cy="1737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983802" y="5392918"/>
            <a:ext cx="487198" cy="2473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495600" y="4889857"/>
            <a:ext cx="800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康煕字典體(Demo)" pitchFamily="2" charset="-120"/>
                <a:ea typeface="康煕字典體(Demo)" pitchFamily="2" charset="-120"/>
              </a:rPr>
              <a:t>惊蛰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372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ica.nipic.com/2007-06-15/2007615164738649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426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416480" y="602686"/>
            <a:ext cx="1431161" cy="56526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“十二月节，月初寒尚小，故云。月半则大矣。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”我国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古代将小寒分为三候：“一候雁北乡，二候鹊始巢，三候雉始鸲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”。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36360" y="602686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小寒</a:t>
            </a:r>
            <a:endParaRPr lang="zh-CN" altLang="en-US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477869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ic20.nipic.com/20120331/6608733_110240197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6" b="5373"/>
          <a:stretch/>
        </p:blipFill>
        <p:spPr bwMode="auto">
          <a:xfrm>
            <a:off x="2369" y="0"/>
            <a:ext cx="12192000" cy="713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46141" y="2877357"/>
            <a:ext cx="4104456" cy="2015936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大寒</a:t>
            </a:r>
            <a:endParaRPr lang="en-US" altLang="zh-CN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“寒气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之逆极，故谓大寒。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”我古代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将大寒分为三候：“一候鸡乳；二候征鸟厉疾；三候水泽腹坚。”</a:t>
            </a:r>
          </a:p>
        </p:txBody>
      </p:sp>
    </p:spTree>
    <p:extLst>
      <p:ext uri="{BB962C8B-B14F-4D97-AF65-F5344CB8AC3E}">
        <p14:creationId xmlns:p14="http://schemas.microsoft.com/office/powerpoint/2010/main" val="2425780140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408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1924" y="2528029"/>
            <a:ext cx="1368152" cy="1872208"/>
            <a:chOff x="5411924" y="2636912"/>
            <a:chExt cx="1368152" cy="187220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5411924" y="2636912"/>
              <a:ext cx="1368152" cy="1872208"/>
              <a:chOff x="5303912" y="2636912"/>
              <a:chExt cx="1368152" cy="1872208"/>
            </a:xfrm>
            <a:grpFill/>
          </p:grpSpPr>
          <p:sp>
            <p:nvSpPr>
              <p:cNvPr id="5" name="圆角矩形 4"/>
              <p:cNvSpPr/>
              <p:nvPr/>
            </p:nvSpPr>
            <p:spPr>
              <a:xfrm>
                <a:off x="5303912" y="2636912"/>
                <a:ext cx="1368152" cy="1872208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96471" y="2976383"/>
                <a:ext cx="615553" cy="1008111"/>
              </a:xfrm>
              <a:prstGeom prst="rect">
                <a:avLst/>
              </a:prstGeom>
              <a:grp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春季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04012" y="2767531"/>
                <a:ext cx="338554" cy="1182375"/>
              </a:xfrm>
              <a:prstGeom prst="rect">
                <a:avLst/>
              </a:prstGeom>
              <a:grpFill/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二月二日</a:t>
                </a:r>
                <a:r>
                  <a:rPr lang="en-US" altLang="zh-CN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~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五月</a:t>
                </a:r>
                <a:r>
                  <a:rPr lang="zh-CN" altLang="en-US" sz="1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六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519936" y="3007252"/>
                <a:ext cx="323165" cy="1316713"/>
              </a:xfrm>
              <a:prstGeom prst="rect">
                <a:avLst/>
              </a:prstGeom>
              <a:grp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春日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迟迟 卉</a:t>
                </a:r>
                <a:r>
                  <a:rPr lang="zh-CN" altLang="en-US" sz="9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木</a:t>
                </a:r>
                <a:r>
                  <a:rPr lang="zh-CN" altLang="en-US" sz="9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萋萋</a:t>
                </a:r>
                <a:endParaRPr lang="zh-CN" altLang="en-US" sz="9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圆角矩形 3"/>
            <p:cNvSpPr/>
            <p:nvPr/>
          </p:nvSpPr>
          <p:spPr>
            <a:xfrm>
              <a:off x="5519936" y="2708920"/>
              <a:ext cx="1152128" cy="1728192"/>
            </a:xfrm>
            <a:prstGeom prst="round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602143" y="1382693"/>
            <a:ext cx="9925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立春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8133" y="5299467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TypeLand 康熙字典體試用版" pitchFamily="50" charset="-120"/>
                <a:ea typeface="TypeLand 康熙字典體試用版" pitchFamily="50" charset="-120"/>
              </a:rPr>
              <a:t>雨水</a:t>
            </a:r>
          </a:p>
        </p:txBody>
      </p:sp>
      <p:sp>
        <p:nvSpPr>
          <p:cNvPr id="11" name="矩形 10"/>
          <p:cNvSpPr/>
          <p:nvPr/>
        </p:nvSpPr>
        <p:spPr>
          <a:xfrm>
            <a:off x="2495600" y="4889857"/>
            <a:ext cx="800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康煕字典體(Demo)" pitchFamily="2" charset="-120"/>
                <a:ea typeface="康煕字典體(Demo)" pitchFamily="2" charset="-120"/>
              </a:rPr>
              <a:t>惊蛰</a:t>
            </a:r>
            <a:endParaRPr lang="zh-CN" altLang="en-US" sz="4000" dirty="0"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5064" y="3024603"/>
            <a:ext cx="7522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春分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6808" y="972625"/>
            <a:ext cx="8341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清明</a:t>
            </a:r>
            <a:endParaRPr lang="zh-CN" altLang="en-US" sz="32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1940" y="10527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谷雨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457191" y="281833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五</a:t>
            </a:r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辛盘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05963" y="1543956"/>
            <a:ext cx="975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雨前茶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53706" y="833475"/>
            <a:ext cx="615553" cy="1567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句芒神</a:t>
            </a:r>
            <a:endParaRPr lang="zh-CN" altLang="en-US" sz="28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3802" y="364502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竖蛋</a:t>
            </a:r>
            <a:endParaRPr lang="zh-CN" altLang="en-US" sz="2000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6380" y="2031288"/>
            <a:ext cx="90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青团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2997" y="4992808"/>
            <a:ext cx="1513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TypeLand 康熙字典體試用版" pitchFamily="50" charset="-120"/>
                <a:ea typeface="TypeLand 康熙字典體試用版" pitchFamily="50" charset="-120"/>
              </a:rPr>
              <a:t>祭白虎</a:t>
            </a:r>
            <a:endParaRPr lang="zh-CN" altLang="en-US" sz="2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14851" y="4718633"/>
            <a:ext cx="111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ypeLand 康熙字典體試用版" pitchFamily="50" charset="-120"/>
                <a:ea typeface="TypeLand 康熙字典體試用版" pitchFamily="50" charset="-120"/>
              </a:rPr>
              <a:t>罐罐肉</a:t>
            </a:r>
            <a:endParaRPr lang="zh-CN" altLang="en-US" sz="20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6888088" y="2491155"/>
            <a:ext cx="714055" cy="4834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80076" y="4363363"/>
            <a:ext cx="1158057" cy="9361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586529" y="4178208"/>
            <a:ext cx="1717383" cy="112125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75303" y="3427259"/>
            <a:ext cx="836621" cy="2177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465568" y="1641257"/>
            <a:ext cx="2715814" cy="12202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319444" y="1699067"/>
            <a:ext cx="457932" cy="7015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89530" y="1375901"/>
            <a:ext cx="1812613" cy="2411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98433" y="3021750"/>
            <a:ext cx="229815" cy="18969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482470" y="5578289"/>
            <a:ext cx="4305718" cy="20005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332525" y="4178208"/>
            <a:ext cx="505105" cy="803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613494" y="1225978"/>
            <a:ext cx="1752261" cy="206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17" idx="1"/>
          </p:cNvCxnSpPr>
          <p:nvPr/>
        </p:nvCxnSpPr>
        <p:spPr>
          <a:xfrm flipV="1">
            <a:off x="8536885" y="1617048"/>
            <a:ext cx="916821" cy="2847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22681" y="2407412"/>
            <a:ext cx="1139001" cy="48833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21" idx="1"/>
          </p:cNvCxnSpPr>
          <p:nvPr/>
        </p:nvCxnSpPr>
        <p:spPr>
          <a:xfrm flipV="1">
            <a:off x="9646605" y="4918688"/>
            <a:ext cx="368246" cy="65960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12" idx="1"/>
          </p:cNvCxnSpPr>
          <p:nvPr/>
        </p:nvCxnSpPr>
        <p:spPr>
          <a:xfrm flipV="1">
            <a:off x="3009252" y="3563212"/>
            <a:ext cx="705812" cy="1737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983802" y="5392918"/>
            <a:ext cx="487198" cy="2473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58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wheel spokes="1"/>
      </p:transition>
    </mc:Choice>
    <mc:Fallback xmlns="">
      <p:transition spd="slow" advTm="2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采集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8"/>
          <p:cNvSpPr txBox="1"/>
          <p:nvPr/>
        </p:nvSpPr>
        <p:spPr>
          <a:xfrm>
            <a:off x="7602143" y="1382693"/>
            <a:ext cx="9925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立春</a:t>
            </a:r>
            <a:endParaRPr lang="zh-CN" altLang="en-US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816" y="2996952"/>
            <a:ext cx="3924151" cy="234249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txBody>
          <a:bodyPr vert="eaVert" wrap="square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“立，始建也。春气始而建立也。”立春期间，气温、日照、降雨，开始趋于上升、增多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国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古代将立春的十五天分为三候：“一候东风解冻，二候蜇虫始振，三候鱼陟负冰”，</a:t>
            </a:r>
          </a:p>
        </p:txBody>
      </p:sp>
    </p:spTree>
    <p:extLst>
      <p:ext uri="{BB962C8B-B14F-4D97-AF65-F5344CB8AC3E}">
        <p14:creationId xmlns:p14="http://schemas.microsoft.com/office/powerpoint/2010/main" val="95439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.hiphotos.bdimg.com/album/w%3D2048/sign=1faabc3bf11f3a295ac8d2cead1dbe31/d0c8a786c9177f3ef4f7e1e871cf3bc79e3d56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" y="0"/>
            <a:ext cx="122003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55640" y="836712"/>
            <a:ext cx="1107996" cy="1631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6000" dirty="0">
                <a:latin typeface="TypeLand 康熙字典體試用版" pitchFamily="50" charset="-120"/>
                <a:ea typeface="TypeLand 康熙字典體試用版" pitchFamily="50" charset="-120"/>
              </a:rPr>
              <a:t>雨水</a:t>
            </a:r>
          </a:p>
        </p:txBody>
      </p:sp>
      <p:sp>
        <p:nvSpPr>
          <p:cNvPr id="2" name="矩形 1"/>
          <p:cNvSpPr/>
          <p:nvPr/>
        </p:nvSpPr>
        <p:spPr>
          <a:xfrm>
            <a:off x="822867" y="836712"/>
            <a:ext cx="1846659" cy="54726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“正月中，天一生水。春始属木，然生木者必水也，故立春后继之雨水。且东风既解冻，则散而为雨矣。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我国古代将雨水分为三候：“一候獭祭鱼；二候鸿雁来；三候草木萌劝。”</a:t>
            </a:r>
          </a:p>
        </p:txBody>
      </p:sp>
    </p:spTree>
    <p:extLst>
      <p:ext uri="{BB962C8B-B14F-4D97-AF65-F5344CB8AC3E}">
        <p14:creationId xmlns:p14="http://schemas.microsoft.com/office/powerpoint/2010/main" val="1084841337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4.nipic.com/20121012/3822951_152104491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0"/>
          <a:stretch/>
        </p:blipFill>
        <p:spPr bwMode="auto">
          <a:xfrm>
            <a:off x="0" y="1"/>
            <a:ext cx="12192000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919536" y="1268760"/>
            <a:ext cx="8006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惊蛰</a:t>
            </a:r>
            <a:endParaRPr lang="zh-CN" altLang="en-US" sz="60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5004" y="3524251"/>
            <a:ext cx="3508653" cy="19929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“二月节，万物出乎震，震为雷，故曰惊蛰。是蛰虫惊而出走矣。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endParaRPr lang="en-US" altLang="zh-CN" dirty="0" smtClean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古代将惊蛰分为三候：“一候桃始华；二候仓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庚鸣</a:t>
            </a:r>
            <a:r>
              <a:rPr lang="zh-CN" altLang="en-US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；三候鹰化为鸠。”</a:t>
            </a:r>
          </a:p>
        </p:txBody>
      </p:sp>
    </p:spTree>
    <p:extLst>
      <p:ext uri="{BB962C8B-B14F-4D97-AF65-F5344CB8AC3E}">
        <p14:creationId xmlns:p14="http://schemas.microsoft.com/office/powerpoint/2010/main" val="3873825632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http://img4.chinaface.com/original/212c6hz033elxjc1ljfufh9ksdo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4" y="-12423"/>
            <a:ext cx="12175476" cy="690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735960" y="5013176"/>
            <a:ext cx="6096000" cy="1338828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“二月中，分者半也，此当九十日之半，故谓之分。秋同义。”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我国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古代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将春分分为</a:t>
            </a:r>
            <a:r>
              <a:rPr lang="zh-CN" altLang="en-US" dirty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三候：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“</a:t>
            </a:r>
            <a:r>
              <a:rPr lang="zh-CN" altLang="zh-CN" dirty="0">
                <a:latin typeface="方正小标宋简体" panose="03000509000000000000" pitchFamily="65" charset="-122"/>
                <a:ea typeface="方正小标宋简体" panose="03000509000000000000" pitchFamily="65" charset="-122"/>
                <a:cs typeface="Arial" pitchFamily="34" charset="0"/>
              </a:rPr>
              <a:t>一候玄鸟至；二候雷乃发声；三候始电。</a:t>
            </a:r>
            <a:r>
              <a:rPr lang="zh-CN" altLang="en-US" dirty="0" smtClean="0"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”</a:t>
            </a:r>
            <a:endParaRPr lang="zh-CN" altLang="en-US" dirty="0"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6160" y="3936831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春分</a:t>
            </a:r>
            <a:endParaRPr lang="zh-CN" altLang="en-US" sz="60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685723"/>
      </p:ext>
    </p:extLst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2068</Words>
  <Application>Microsoft Office PowerPoint</Application>
  <PresentationFormat>宽屏</PresentationFormat>
  <Paragraphs>230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Meiryo</vt:lpstr>
      <vt:lpstr>TypeLand 康熙字典體試用版</vt:lpstr>
      <vt:lpstr>方正小标宋简体</vt:lpstr>
      <vt:lpstr>仿宋</vt:lpstr>
      <vt:lpstr>楷体</vt:lpstr>
      <vt:lpstr>康煕字典體(Demo)</vt:lpstr>
      <vt:lpstr>宋体</vt:lpstr>
      <vt:lpstr>微软雅黑</vt:lpstr>
      <vt:lpstr>叶根友特楷简体</vt:lpstr>
      <vt:lpstr>Arial</vt:lpstr>
      <vt:lpstr>Arial</vt:lpstr>
      <vt:lpstr>Calibri</vt:lpstr>
      <vt:lpstr>Calibri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73</cp:revision>
  <dcterms:created xsi:type="dcterms:W3CDTF">2013-09-21T02:12:25Z</dcterms:created>
  <dcterms:modified xsi:type="dcterms:W3CDTF">2017-02-13T08:07:52Z</dcterms:modified>
</cp:coreProperties>
</file>