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37"/>
  </p:notesMasterIdLst>
  <p:sldIdLst>
    <p:sldId id="297" r:id="rId3"/>
    <p:sldId id="258" r:id="rId4"/>
    <p:sldId id="259" r:id="rId5"/>
    <p:sldId id="260" r:id="rId6"/>
    <p:sldId id="29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94" r:id="rId32"/>
    <p:sldId id="287" r:id="rId33"/>
    <p:sldId id="288" r:id="rId34"/>
    <p:sldId id="298" r:id="rId35"/>
    <p:sldId id="299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8D11"/>
    <a:srgbClr val="70BA16"/>
    <a:srgbClr val="82D81A"/>
    <a:srgbClr val="61A113"/>
    <a:srgbClr val="1A74CC"/>
    <a:srgbClr val="E09320"/>
    <a:srgbClr val="4A99E8"/>
    <a:srgbClr val="1E80E2"/>
    <a:srgbClr val="338CE5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40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5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568D1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8D11"/>
              </a:solidFill>
              <a:ln>
                <a:solidFill>
                  <a:srgbClr val="317FB7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5C004-A9D4-4858-99EC-F4CCE56E2FEF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E2E4E-2FFD-4B0E-BE9C-FA7BDC0915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0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15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911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69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83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64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05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07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806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238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5333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36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431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861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20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463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14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148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109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9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708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195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63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66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74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24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1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7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9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3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00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375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156176" y="175741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73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156176" y="175741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2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36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01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27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3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8564755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61977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93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3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39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9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118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8742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46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8463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680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965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7316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857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998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9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11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4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7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3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E137E13-6931-4ECB-BB5B-849FB74182C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CBF4B4-C160-4F55-AC7D-1C8FF5BA05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02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5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1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717503" y="3332329"/>
            <a:ext cx="3663012" cy="1811171"/>
            <a:chOff x="4956670" y="4443106"/>
            <a:chExt cx="4884016" cy="2414894"/>
          </a:xfrm>
        </p:grpSpPr>
        <p:sp>
          <p:nvSpPr>
            <p:cNvPr id="5" name="等腰三角形 4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19461" y="4057650"/>
            <a:ext cx="2196083" cy="1085850"/>
            <a:chOff x="4956670" y="4443106"/>
            <a:chExt cx="4884016" cy="2414894"/>
          </a:xfrm>
        </p:grpSpPr>
        <p:sp>
          <p:nvSpPr>
            <p:cNvPr id="16" name="等腰三角形 15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1286" y="3786187"/>
            <a:ext cx="2745104" cy="1357313"/>
            <a:chOff x="4956670" y="4443106"/>
            <a:chExt cx="4884016" cy="2414894"/>
          </a:xfrm>
        </p:grpSpPr>
        <p:sp>
          <p:nvSpPr>
            <p:cNvPr id="19" name="等腰三角形 18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21420" y="4757221"/>
            <a:ext cx="781232" cy="386279"/>
            <a:chOff x="4956670" y="4443106"/>
            <a:chExt cx="4884016" cy="2414894"/>
          </a:xfrm>
        </p:grpSpPr>
        <p:sp>
          <p:nvSpPr>
            <p:cNvPr id="22" name="等腰三角形 21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62768" y="4757221"/>
            <a:ext cx="781232" cy="386279"/>
            <a:chOff x="4956670" y="4443106"/>
            <a:chExt cx="4884016" cy="2414894"/>
          </a:xfrm>
        </p:grpSpPr>
        <p:sp>
          <p:nvSpPr>
            <p:cNvPr id="25" name="等腰三角形 24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31640" y="1691829"/>
            <a:ext cx="6546482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568D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26"/>
          <p:cNvSpPr/>
          <p:nvPr/>
        </p:nvSpPr>
        <p:spPr>
          <a:xfrm>
            <a:off x="1034647" y="3006547"/>
            <a:ext cx="851351" cy="506643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134" h="675524">
                <a:moveTo>
                  <a:pt x="369815" y="675524"/>
                </a:moveTo>
                <a:lnTo>
                  <a:pt x="0" y="0"/>
                </a:lnTo>
                <a:lnTo>
                  <a:pt x="1135134" y="294524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26"/>
          <p:cNvSpPr/>
          <p:nvPr/>
        </p:nvSpPr>
        <p:spPr>
          <a:xfrm rot="5400000">
            <a:off x="265949" y="3103290"/>
            <a:ext cx="531270" cy="601918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391312 h 675524"/>
              <a:gd name="connsiteX3" fmla="*/ 369815 w 1135134"/>
              <a:gd name="connsiteY3" fmla="*/ 675524 h 675524"/>
              <a:gd name="connsiteX0" fmla="*/ 369815 w 1199659"/>
              <a:gd name="connsiteY0" fmla="*/ 675524 h 1359189"/>
              <a:gd name="connsiteX1" fmla="*/ 0 w 1199659"/>
              <a:gd name="connsiteY1" fmla="*/ 0 h 1359189"/>
              <a:gd name="connsiteX2" fmla="*/ 1199659 w 1199659"/>
              <a:gd name="connsiteY2" fmla="*/ 1359189 h 1359189"/>
              <a:gd name="connsiteX3" fmla="*/ 369815 w 1199659"/>
              <a:gd name="connsiteY3" fmla="*/ 675524 h 135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9659" h="1359189">
                <a:moveTo>
                  <a:pt x="369815" y="675524"/>
                </a:moveTo>
                <a:lnTo>
                  <a:pt x="0" y="0"/>
                </a:lnTo>
                <a:lnTo>
                  <a:pt x="1199659" y="1359189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26"/>
          <p:cNvSpPr/>
          <p:nvPr/>
        </p:nvSpPr>
        <p:spPr>
          <a:xfrm rot="8958318">
            <a:off x="1313552" y="3687514"/>
            <a:ext cx="207867" cy="123703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134" h="675524">
                <a:moveTo>
                  <a:pt x="369815" y="675524"/>
                </a:moveTo>
                <a:lnTo>
                  <a:pt x="0" y="0"/>
                </a:lnTo>
                <a:lnTo>
                  <a:pt x="1135134" y="294524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25"/>
          <p:cNvSpPr>
            <a:spLocks noChangeArrowheads="1"/>
          </p:cNvSpPr>
          <p:nvPr/>
        </p:nvSpPr>
        <p:spPr bwMode="auto">
          <a:xfrm>
            <a:off x="1265081" y="3199724"/>
            <a:ext cx="244951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2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2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CN" altLang="en-US" sz="28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06320" y="195510"/>
            <a:ext cx="2664222" cy="864072"/>
            <a:chOff x="107628" y="36471"/>
            <a:chExt cx="2664222" cy="864072"/>
          </a:xfrm>
        </p:grpSpPr>
        <p:sp>
          <p:nvSpPr>
            <p:cNvPr id="42" name="椭圆 41"/>
            <p:cNvSpPr/>
            <p:nvPr/>
          </p:nvSpPr>
          <p:spPr bwMode="auto">
            <a:xfrm>
              <a:off x="118827" y="36471"/>
              <a:ext cx="864072" cy="864072"/>
            </a:xfrm>
            <a:prstGeom prst="ellipse">
              <a:avLst/>
            </a:prstGeom>
            <a:solidFill>
              <a:srgbClr val="568D1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493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7628" y="304800"/>
              <a:ext cx="864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dirty="0" smtClean="0">
                  <a:solidFill>
                    <a:schemeClr val="bg1"/>
                  </a:solidFill>
                </a:rPr>
                <a:t>LOGO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82899" y="304800"/>
              <a:ext cx="17889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568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您的学校名称</a:t>
              </a:r>
              <a:endParaRPr lang="zh-CN" altLang="en-US" sz="2000" b="1" dirty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3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1180043" y="1182297"/>
            <a:ext cx="6979117" cy="3693709"/>
            <a:chOff x="833990" y="2092248"/>
            <a:chExt cx="7565435" cy="4003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3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4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5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8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9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0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1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2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3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4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5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6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7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8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89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0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1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2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3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4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5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6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7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8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9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0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1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2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3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4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5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6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7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8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9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0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1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2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3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4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5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6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7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8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19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0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1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2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3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4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5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6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7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8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9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0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1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2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3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4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5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6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7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8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9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0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1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2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3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4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5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6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7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8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9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0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1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2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3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4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5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6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7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8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9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0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1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2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3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4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5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6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7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8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9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0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1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2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3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4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5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6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7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8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79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0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1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2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3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4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5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6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7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8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9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0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1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2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3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4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5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6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7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8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9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0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1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2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3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4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5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6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7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8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9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0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1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2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3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4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5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6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7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8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9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0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1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2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3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4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25" name="等腰三角形 324"/>
          <p:cNvSpPr/>
          <p:nvPr/>
        </p:nvSpPr>
        <p:spPr>
          <a:xfrm flipV="1">
            <a:off x="2250018" y="2231597"/>
            <a:ext cx="262138" cy="267326"/>
          </a:xfrm>
          <a:prstGeom prst="triangle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rtlCol="0" anchor="ctr"/>
          <a:lstStyle/>
          <a:p>
            <a:pPr algn="ctr"/>
            <a:endParaRPr lang="zh-CN" altLang="en-US"/>
          </a:p>
        </p:txBody>
      </p:sp>
      <p:grpSp>
        <p:nvGrpSpPr>
          <p:cNvPr id="326" name="组合 325"/>
          <p:cNvGrpSpPr/>
          <p:nvPr/>
        </p:nvGrpSpPr>
        <p:grpSpPr>
          <a:xfrm>
            <a:off x="1182322" y="1001307"/>
            <a:ext cx="2396278" cy="975127"/>
            <a:chOff x="1792403" y="1328896"/>
            <a:chExt cx="2844129" cy="1157293"/>
          </a:xfrm>
        </p:grpSpPr>
        <p:sp>
          <p:nvSpPr>
            <p:cNvPr id="327" name="矩形标注 326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328" name="文本框 230"/>
            <p:cNvSpPr txBox="1"/>
            <p:nvPr/>
          </p:nvSpPr>
          <p:spPr>
            <a:xfrm>
              <a:off x="1798591" y="1328896"/>
              <a:ext cx="2401934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美国麻省理工学院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" name="文本框 231"/>
            <p:cNvSpPr txBox="1"/>
            <p:nvPr/>
          </p:nvSpPr>
          <p:spPr>
            <a:xfrm>
              <a:off x="1798591" y="1651678"/>
              <a:ext cx="28379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1987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Lorna J.Gibson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出版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《Cellular Solids Structure and Properties》</a:t>
              </a:r>
            </a:p>
          </p:txBody>
        </p:sp>
      </p:grpSp>
      <p:sp>
        <p:nvSpPr>
          <p:cNvPr id="330" name="等腰三角形 329"/>
          <p:cNvSpPr/>
          <p:nvPr/>
        </p:nvSpPr>
        <p:spPr>
          <a:xfrm flipV="1">
            <a:off x="4086417" y="1881758"/>
            <a:ext cx="262138" cy="267326"/>
          </a:xfrm>
          <a:prstGeom prst="triangle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rtlCol="0" anchor="ctr"/>
          <a:lstStyle/>
          <a:p>
            <a:pPr algn="ctr"/>
            <a:endParaRPr lang="zh-CN" altLang="en-US"/>
          </a:p>
        </p:txBody>
      </p:sp>
      <p:grpSp>
        <p:nvGrpSpPr>
          <p:cNvPr id="331" name="组合 330"/>
          <p:cNvGrpSpPr/>
          <p:nvPr/>
        </p:nvGrpSpPr>
        <p:grpSpPr>
          <a:xfrm>
            <a:off x="3054623" y="2396612"/>
            <a:ext cx="2396278" cy="1179630"/>
            <a:chOff x="1792403" y="1328896"/>
            <a:chExt cx="2844129" cy="1400000"/>
          </a:xfrm>
        </p:grpSpPr>
        <p:sp>
          <p:nvSpPr>
            <p:cNvPr id="332" name="矩形标注 331"/>
            <p:cNvSpPr/>
            <p:nvPr/>
          </p:nvSpPr>
          <p:spPr>
            <a:xfrm flipV="1">
              <a:off x="1792403" y="1331479"/>
              <a:ext cx="2834910" cy="1386343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333" name="文本框 235"/>
            <p:cNvSpPr txBox="1"/>
            <p:nvPr/>
          </p:nvSpPr>
          <p:spPr>
            <a:xfrm>
              <a:off x="1798591" y="1328896"/>
              <a:ext cx="1952650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英国</a:t>
              </a:r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剑桥大学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4" name="文本框 236"/>
            <p:cNvSpPr txBox="1"/>
            <p:nvPr/>
          </p:nvSpPr>
          <p:spPr>
            <a:xfrm>
              <a:off x="1798591" y="1651678"/>
              <a:ext cx="283794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2007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Han Zhao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</a:t>
              </a:r>
              <a:r>
                <a:rPr lang="en-US" altLang="zh-CN" sz="1300" dirty="0" err="1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N.A.Fleck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出版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《IUTAM Symposium on Mechanical Properties of Cellular Materials》</a:t>
              </a:r>
            </a:p>
          </p:txBody>
        </p:sp>
      </p:grpSp>
      <p:sp>
        <p:nvSpPr>
          <p:cNvPr id="335" name="等腰三角形 334"/>
          <p:cNvSpPr/>
          <p:nvPr/>
        </p:nvSpPr>
        <p:spPr>
          <a:xfrm flipV="1">
            <a:off x="6169887" y="2889723"/>
            <a:ext cx="262138" cy="267326"/>
          </a:xfrm>
          <a:prstGeom prst="triangle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rtlCol="0" anchor="ctr"/>
          <a:lstStyle/>
          <a:p>
            <a:pPr algn="ctr"/>
            <a:endParaRPr lang="zh-CN" altLang="en-US"/>
          </a:p>
        </p:txBody>
      </p:sp>
      <p:grpSp>
        <p:nvGrpSpPr>
          <p:cNvPr id="336" name="组合 335"/>
          <p:cNvGrpSpPr/>
          <p:nvPr/>
        </p:nvGrpSpPr>
        <p:grpSpPr>
          <a:xfrm>
            <a:off x="5834203" y="1723198"/>
            <a:ext cx="2091400" cy="857926"/>
            <a:chOff x="1792403" y="1572006"/>
            <a:chExt cx="2844129" cy="1153400"/>
          </a:xfrm>
        </p:grpSpPr>
        <p:sp>
          <p:nvSpPr>
            <p:cNvPr id="337" name="矩形标注 336"/>
            <p:cNvSpPr/>
            <p:nvPr/>
          </p:nvSpPr>
          <p:spPr>
            <a:xfrm>
              <a:off x="1792403" y="1572006"/>
              <a:ext cx="2834910" cy="1145816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338" name="文本框 240"/>
            <p:cNvSpPr txBox="1"/>
            <p:nvPr/>
          </p:nvSpPr>
          <p:spPr>
            <a:xfrm>
              <a:off x="1798591" y="1647916"/>
              <a:ext cx="2828721" cy="455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新加坡南洋理工大学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9" name="文本框 241"/>
            <p:cNvSpPr txBox="1"/>
            <p:nvPr/>
          </p:nvSpPr>
          <p:spPr>
            <a:xfrm>
              <a:off x="1798591" y="2062981"/>
              <a:ext cx="2837941" cy="66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2006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出版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材料与结构的能量吸收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41" name="五边形 34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211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0" decel="1000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50" decel="1000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3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5" grpId="0" animBg="1"/>
          <p:bldP spid="330" grpId="0" animBg="1"/>
          <p:bldP spid="3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0" decel="1000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50" decel="1000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5" grpId="0" animBg="1"/>
          <p:bldP spid="330" grpId="0" animBg="1"/>
          <p:bldP spid="33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620185" y="817540"/>
            <a:ext cx="4690459" cy="4014748"/>
            <a:chOff x="1243649" y="1306887"/>
            <a:chExt cx="6153580" cy="5266736"/>
          </a:xfrm>
          <a:solidFill>
            <a:srgbClr val="7F7F7F"/>
          </a:solidFill>
        </p:grpSpPr>
        <p:sp>
          <p:nvSpPr>
            <p:cNvPr id="46" name="任意多边形 45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47" name="任意多边形 46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0" name="Freeform 23"/>
            <p:cNvSpPr>
              <a:spLocks/>
            </p:cNvSpPr>
            <p:nvPr/>
          </p:nvSpPr>
          <p:spPr bwMode="invGray">
            <a:xfrm>
              <a:off x="1434242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58896" y="1179983"/>
            <a:ext cx="2396278" cy="975127"/>
            <a:chOff x="1792403" y="1328896"/>
            <a:chExt cx="2844129" cy="1157293"/>
          </a:xfrm>
        </p:grpSpPr>
        <p:sp>
          <p:nvSpPr>
            <p:cNvPr id="80" name="矩形标注 79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81" name="文本框 479"/>
            <p:cNvSpPr txBox="1"/>
            <p:nvPr/>
          </p:nvSpPr>
          <p:spPr>
            <a:xfrm>
              <a:off x="1798591" y="1328896"/>
              <a:ext cx="2401934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清华大学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文本框 480"/>
            <p:cNvSpPr txBox="1"/>
            <p:nvPr/>
          </p:nvSpPr>
          <p:spPr>
            <a:xfrm>
              <a:off x="1798591" y="1651678"/>
              <a:ext cx="28379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2003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出版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多孔固体结构与性能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年出版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多孔固体材料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407407" y="3880105"/>
            <a:ext cx="2396278" cy="995901"/>
            <a:chOff x="1792403" y="1328896"/>
            <a:chExt cx="2844129" cy="1181948"/>
          </a:xfrm>
        </p:grpSpPr>
        <p:sp>
          <p:nvSpPr>
            <p:cNvPr id="84" name="矩形标注 83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85" name="文本框 483"/>
            <p:cNvSpPr txBox="1"/>
            <p:nvPr/>
          </p:nvSpPr>
          <p:spPr>
            <a:xfrm>
              <a:off x="1798591" y="1328896"/>
              <a:ext cx="2401934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中国科学技术大学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文本框 484"/>
            <p:cNvSpPr txBox="1"/>
            <p:nvPr/>
          </p:nvSpPr>
          <p:spPr>
            <a:xfrm>
              <a:off x="1798591" y="1651678"/>
              <a:ext cx="28379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1998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-2014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发表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若干篇关于多孔材料论文，该团队研究成果偏实验数据</a:t>
              </a:r>
              <a:endParaRPr lang="en-US" altLang="zh-CN" sz="1300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358914" y="2824913"/>
            <a:ext cx="2125526" cy="1188540"/>
            <a:chOff x="1792403" y="1328896"/>
            <a:chExt cx="2844129" cy="1410575"/>
          </a:xfrm>
        </p:grpSpPr>
        <p:sp>
          <p:nvSpPr>
            <p:cNvPr id="88" name="矩形标注 87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89" name="文本框 487"/>
            <p:cNvSpPr txBox="1"/>
            <p:nvPr/>
          </p:nvSpPr>
          <p:spPr>
            <a:xfrm>
              <a:off x="1798592" y="1328896"/>
              <a:ext cx="2837940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北京航空航天大学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文本框 488"/>
            <p:cNvSpPr txBox="1"/>
            <p:nvPr/>
          </p:nvSpPr>
          <p:spPr>
            <a:xfrm>
              <a:off x="1798591" y="1651678"/>
              <a:ext cx="283794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2003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-2014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发表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若干篇关于多孔材料论文，该团队研究成果偏数值计算与模型建立</a:t>
              </a:r>
              <a:endParaRPr lang="en-US" altLang="zh-CN" sz="1300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23008" y="2579002"/>
            <a:ext cx="2258351" cy="993772"/>
            <a:chOff x="1798591" y="1303255"/>
            <a:chExt cx="2837943" cy="1179422"/>
          </a:xfrm>
        </p:grpSpPr>
        <p:sp>
          <p:nvSpPr>
            <p:cNvPr id="92" name="矩形标注 91"/>
            <p:cNvSpPr/>
            <p:nvPr/>
          </p:nvSpPr>
          <p:spPr>
            <a:xfrm rot="5400000" flipV="1">
              <a:off x="2627853" y="473995"/>
              <a:ext cx="117942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93" name="文本框 491"/>
            <p:cNvSpPr txBox="1"/>
            <p:nvPr/>
          </p:nvSpPr>
          <p:spPr>
            <a:xfrm>
              <a:off x="1798592" y="1328896"/>
              <a:ext cx="2401934" cy="40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西安交通大学</a:t>
              </a:r>
              <a:endParaRPr lang="zh-CN" altLang="en-US" sz="1600" b="1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文本框 492"/>
            <p:cNvSpPr txBox="1"/>
            <p:nvPr/>
          </p:nvSpPr>
          <p:spPr>
            <a:xfrm>
              <a:off x="1798591" y="1735731"/>
              <a:ext cx="2837940" cy="584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2000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-2014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发表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若干篇关于多孔材料论文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endParaRPr lang="en-US" altLang="zh-CN" sz="1300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593568" y="1001935"/>
            <a:ext cx="2258352" cy="1255829"/>
            <a:chOff x="1798591" y="1303254"/>
            <a:chExt cx="2837944" cy="1198471"/>
          </a:xfrm>
        </p:grpSpPr>
        <p:sp>
          <p:nvSpPr>
            <p:cNvPr id="96" name="矩形标注 95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8D11"/>
                </a:solidFill>
              </a:endParaRPr>
            </a:p>
          </p:txBody>
        </p:sp>
        <p:sp>
          <p:nvSpPr>
            <p:cNvPr id="97" name="文本框 495"/>
            <p:cNvSpPr txBox="1"/>
            <p:nvPr/>
          </p:nvSpPr>
          <p:spPr>
            <a:xfrm>
              <a:off x="1798592" y="1328896"/>
              <a:ext cx="2401934" cy="3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西北工业大学</a:t>
              </a:r>
            </a:p>
          </p:txBody>
        </p:sp>
        <p:sp>
          <p:nvSpPr>
            <p:cNvPr id="98" name="文本框 496"/>
            <p:cNvSpPr txBox="1"/>
            <p:nvPr/>
          </p:nvSpPr>
          <p:spPr>
            <a:xfrm>
              <a:off x="1798591" y="1609820"/>
              <a:ext cx="2837941" cy="866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2008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</a:t>
              </a:r>
              <a:r>
                <a:rPr lang="en-US" altLang="zh-CN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XXX</a:t>
              </a:r>
              <a:r>
                <a:rPr lang="zh-CN" altLang="en-US" sz="1300" dirty="0" smtClean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发表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不同应变率下泡沫铝的形变和力学性能</a:t>
              </a:r>
              <a:r>
                <a:rPr lang="en-US" altLang="zh-CN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  <a:r>
                <a:rPr lang="zh-CN" altLang="en-US" sz="1300" dirty="0">
                  <a:solidFill>
                    <a:srgbClr val="568D1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，探究泡沫材料应变率效应</a:t>
              </a:r>
              <a:endParaRPr lang="en-US" altLang="zh-CN" sz="1300" dirty="0">
                <a:solidFill>
                  <a:srgbClr val="568D1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9" name="Freeform 29"/>
          <p:cNvSpPr>
            <a:spLocks/>
          </p:cNvSpPr>
          <p:nvPr/>
        </p:nvSpPr>
        <p:spPr bwMode="gray">
          <a:xfrm>
            <a:off x="4937795" y="2960208"/>
            <a:ext cx="444796" cy="555868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568D11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77038" tIns="38519" rIns="77038" bIns="38519"/>
          <a:lstStyle/>
          <a:p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100" name="Freeform 32"/>
          <p:cNvSpPr>
            <a:spLocks/>
          </p:cNvSpPr>
          <p:nvPr/>
        </p:nvSpPr>
        <p:spPr bwMode="gray">
          <a:xfrm>
            <a:off x="4144643" y="2422178"/>
            <a:ext cx="469102" cy="877413"/>
          </a:xfrm>
          <a:custGeom>
            <a:avLst/>
            <a:gdLst>
              <a:gd name="T0" fmla="*/ 2147483646 w 321"/>
              <a:gd name="T1" fmla="*/ 2147483646 h 609"/>
              <a:gd name="T2" fmla="*/ 2147483646 w 321"/>
              <a:gd name="T3" fmla="*/ 2147483646 h 609"/>
              <a:gd name="T4" fmla="*/ 2147483646 w 321"/>
              <a:gd name="T5" fmla="*/ 2147483646 h 609"/>
              <a:gd name="T6" fmla="*/ 2147483646 w 321"/>
              <a:gd name="T7" fmla="*/ 2147483646 h 609"/>
              <a:gd name="T8" fmla="*/ 2147483646 w 321"/>
              <a:gd name="T9" fmla="*/ 2147483646 h 609"/>
              <a:gd name="T10" fmla="*/ 2147483646 w 321"/>
              <a:gd name="T11" fmla="*/ 2147483646 h 609"/>
              <a:gd name="T12" fmla="*/ 2147483646 w 321"/>
              <a:gd name="T13" fmla="*/ 2147483646 h 609"/>
              <a:gd name="T14" fmla="*/ 2147483646 w 321"/>
              <a:gd name="T15" fmla="*/ 2147483646 h 609"/>
              <a:gd name="T16" fmla="*/ 2147483646 w 321"/>
              <a:gd name="T17" fmla="*/ 2147483646 h 609"/>
              <a:gd name="T18" fmla="*/ 2147483646 w 321"/>
              <a:gd name="T19" fmla="*/ 2147483646 h 609"/>
              <a:gd name="T20" fmla="*/ 2147483646 w 321"/>
              <a:gd name="T21" fmla="*/ 2147483646 h 609"/>
              <a:gd name="T22" fmla="*/ 2147483646 w 321"/>
              <a:gd name="T23" fmla="*/ 2147483646 h 609"/>
              <a:gd name="T24" fmla="*/ 2147483646 w 321"/>
              <a:gd name="T25" fmla="*/ 2147483646 h 609"/>
              <a:gd name="T26" fmla="*/ 0 w 321"/>
              <a:gd name="T27" fmla="*/ 2147483646 h 609"/>
              <a:gd name="T28" fmla="*/ 2147483646 w 321"/>
              <a:gd name="T29" fmla="*/ 2147483646 h 609"/>
              <a:gd name="T30" fmla="*/ 2147483646 w 321"/>
              <a:gd name="T31" fmla="*/ 2147483646 h 609"/>
              <a:gd name="T32" fmla="*/ 0 w 321"/>
              <a:gd name="T33" fmla="*/ 2147483646 h 609"/>
              <a:gd name="T34" fmla="*/ 2147483646 w 321"/>
              <a:gd name="T35" fmla="*/ 2147483646 h 609"/>
              <a:gd name="T36" fmla="*/ 2147483646 w 321"/>
              <a:gd name="T37" fmla="*/ 2147483646 h 609"/>
              <a:gd name="T38" fmla="*/ 2147483646 w 321"/>
              <a:gd name="T39" fmla="*/ 2147483646 h 609"/>
              <a:gd name="T40" fmla="*/ 2147483646 w 321"/>
              <a:gd name="T41" fmla="*/ 2147483646 h 609"/>
              <a:gd name="T42" fmla="*/ 2147483646 w 321"/>
              <a:gd name="T43" fmla="*/ 2147483646 h 609"/>
              <a:gd name="T44" fmla="*/ 2147483646 w 321"/>
              <a:gd name="T45" fmla="*/ 2147483646 h 609"/>
              <a:gd name="T46" fmla="*/ 2147483646 w 321"/>
              <a:gd name="T47" fmla="*/ 2147483646 h 609"/>
              <a:gd name="T48" fmla="*/ 2147483646 w 321"/>
              <a:gd name="T49" fmla="*/ 2147483646 h 609"/>
              <a:gd name="T50" fmla="*/ 2147483646 w 321"/>
              <a:gd name="T51" fmla="*/ 2147483646 h 609"/>
              <a:gd name="T52" fmla="*/ 2147483646 w 321"/>
              <a:gd name="T53" fmla="*/ 2147483646 h 609"/>
              <a:gd name="T54" fmla="*/ 2147483646 w 321"/>
              <a:gd name="T55" fmla="*/ 2147483646 h 609"/>
              <a:gd name="T56" fmla="*/ 2147483646 w 321"/>
              <a:gd name="T57" fmla="*/ 2147483646 h 609"/>
              <a:gd name="T58" fmla="*/ 2147483646 w 321"/>
              <a:gd name="T59" fmla="*/ 2147483646 h 609"/>
              <a:gd name="T60" fmla="*/ 2147483646 w 321"/>
              <a:gd name="T61" fmla="*/ 2147483646 h 609"/>
              <a:gd name="T62" fmla="*/ 2147483646 w 321"/>
              <a:gd name="T63" fmla="*/ 2147483646 h 609"/>
              <a:gd name="T64" fmla="*/ 2147483646 w 321"/>
              <a:gd name="T65" fmla="*/ 2147483646 h 609"/>
              <a:gd name="T66" fmla="*/ 2147483646 w 321"/>
              <a:gd name="T67" fmla="*/ 2147483646 h 609"/>
              <a:gd name="T68" fmla="*/ 2147483646 w 321"/>
              <a:gd name="T69" fmla="*/ 2147483646 h 609"/>
              <a:gd name="T70" fmla="*/ 2147483646 w 321"/>
              <a:gd name="T71" fmla="*/ 2147483646 h 609"/>
              <a:gd name="T72" fmla="*/ 2147483646 w 321"/>
              <a:gd name="T73" fmla="*/ 2147483646 h 609"/>
              <a:gd name="T74" fmla="*/ 2147483646 w 321"/>
              <a:gd name="T75" fmla="*/ 2147483646 h 609"/>
              <a:gd name="T76" fmla="*/ 2147483646 w 321"/>
              <a:gd name="T77" fmla="*/ 2147483646 h 609"/>
              <a:gd name="T78" fmla="*/ 2147483646 w 321"/>
              <a:gd name="T79" fmla="*/ 2147483646 h 609"/>
              <a:gd name="T80" fmla="*/ 2147483646 w 321"/>
              <a:gd name="T81" fmla="*/ 2147483646 h 609"/>
              <a:gd name="T82" fmla="*/ 2147483646 w 321"/>
              <a:gd name="T83" fmla="*/ 2147483646 h 609"/>
              <a:gd name="T84" fmla="*/ 2147483646 w 321"/>
              <a:gd name="T85" fmla="*/ 0 h 609"/>
              <a:gd name="T86" fmla="*/ 2147483646 w 321"/>
              <a:gd name="T87" fmla="*/ 2147483646 h 609"/>
              <a:gd name="T88" fmla="*/ 2147483646 w 321"/>
              <a:gd name="T89" fmla="*/ 2147483646 h 609"/>
              <a:gd name="T90" fmla="*/ 2147483646 w 321"/>
              <a:gd name="T91" fmla="*/ 2147483646 h 609"/>
              <a:gd name="T92" fmla="*/ 2147483646 w 321"/>
              <a:gd name="T93" fmla="*/ 2147483646 h 609"/>
              <a:gd name="T94" fmla="*/ 2147483646 w 321"/>
              <a:gd name="T95" fmla="*/ 2147483646 h 609"/>
              <a:gd name="T96" fmla="*/ 2147483646 w 321"/>
              <a:gd name="T97" fmla="*/ 2147483646 h 609"/>
              <a:gd name="T98" fmla="*/ 2147483646 w 321"/>
              <a:gd name="T99" fmla="*/ 2147483646 h 609"/>
              <a:gd name="T100" fmla="*/ 2147483646 w 321"/>
              <a:gd name="T101" fmla="*/ 2147483646 h 609"/>
              <a:gd name="T102" fmla="*/ 2147483646 w 321"/>
              <a:gd name="T103" fmla="*/ 2147483646 h 609"/>
              <a:gd name="T104" fmla="*/ 2147483646 w 321"/>
              <a:gd name="T105" fmla="*/ 2147483646 h 609"/>
              <a:gd name="T106" fmla="*/ 2147483646 w 321"/>
              <a:gd name="T107" fmla="*/ 2147483646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568D11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77038" tIns="38519" rIns="77038" bIns="38519"/>
          <a:lstStyle/>
          <a:p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101" name="Freeform 11"/>
          <p:cNvSpPr>
            <a:spLocks/>
          </p:cNvSpPr>
          <p:nvPr/>
        </p:nvSpPr>
        <p:spPr bwMode="gray">
          <a:xfrm>
            <a:off x="4951413" y="2237496"/>
            <a:ext cx="165279" cy="184856"/>
          </a:xfrm>
          <a:custGeom>
            <a:avLst/>
            <a:gdLst>
              <a:gd name="T0" fmla="*/ 2147483646 w 113"/>
              <a:gd name="T1" fmla="*/ 2147483646 h 129"/>
              <a:gd name="T2" fmla="*/ 2147483646 w 113"/>
              <a:gd name="T3" fmla="*/ 2147483646 h 129"/>
              <a:gd name="T4" fmla="*/ 2147483646 w 113"/>
              <a:gd name="T5" fmla="*/ 2147483646 h 129"/>
              <a:gd name="T6" fmla="*/ 2147483646 w 113"/>
              <a:gd name="T7" fmla="*/ 2147483646 h 129"/>
              <a:gd name="T8" fmla="*/ 2147483646 w 113"/>
              <a:gd name="T9" fmla="*/ 0 h 129"/>
              <a:gd name="T10" fmla="*/ 2147483646 w 113"/>
              <a:gd name="T11" fmla="*/ 0 h 129"/>
              <a:gd name="T12" fmla="*/ 2147483646 w 113"/>
              <a:gd name="T13" fmla="*/ 2147483646 h 129"/>
              <a:gd name="T14" fmla="*/ 2147483646 w 113"/>
              <a:gd name="T15" fmla="*/ 2147483646 h 129"/>
              <a:gd name="T16" fmla="*/ 0 w 113"/>
              <a:gd name="T17" fmla="*/ 2147483646 h 129"/>
              <a:gd name="T18" fmla="*/ 0 w 113"/>
              <a:gd name="T19" fmla="*/ 2147483646 h 129"/>
              <a:gd name="T20" fmla="*/ 2147483646 w 113"/>
              <a:gd name="T21" fmla="*/ 2147483646 h 129"/>
              <a:gd name="T22" fmla="*/ 2147483646 w 113"/>
              <a:gd name="T23" fmla="*/ 2147483646 h 129"/>
              <a:gd name="T24" fmla="*/ 2147483646 w 113"/>
              <a:gd name="T25" fmla="*/ 2147483646 h 129"/>
              <a:gd name="T26" fmla="*/ 2147483646 w 113"/>
              <a:gd name="T27" fmla="*/ 2147483646 h 129"/>
              <a:gd name="T28" fmla="*/ 2147483646 w 113"/>
              <a:gd name="T29" fmla="*/ 2147483646 h 129"/>
              <a:gd name="T30" fmla="*/ 2147483646 w 113"/>
              <a:gd name="T31" fmla="*/ 2147483646 h 129"/>
              <a:gd name="T32" fmla="*/ 2147483646 w 113"/>
              <a:gd name="T33" fmla="*/ 2147483646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568D11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77038" tIns="38519" rIns="77038" bIns="38519"/>
          <a:lstStyle/>
          <a:p>
            <a:endParaRPr lang="zh-CN" altLang="en-US" sz="1100">
              <a:solidFill>
                <a:prstClr val="black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103" name="五边形 102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15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83216" cy="530915"/>
            <a:chOff x="3773160" y="1247148"/>
            <a:chExt cx="418321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67445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568D11"/>
                  </a:solidFill>
                  <a:latin typeface="Impact" pitchFamily="34" charset="0"/>
                  <a:ea typeface="微软雅黑" pitchFamily="34" charset="-122"/>
                </a:rPr>
                <a:t>Research </a:t>
              </a:r>
              <a:r>
                <a:rPr lang="en-US" altLang="zh-CN" sz="3000" dirty="0">
                  <a:solidFill>
                    <a:srgbClr val="568D11"/>
                  </a:solidFill>
                  <a:latin typeface="Impact" pitchFamily="34" charset="0"/>
                  <a:ea typeface="微软雅黑" pitchFamily="34" charset="-122"/>
                </a:rPr>
                <a:t>target</a:t>
              </a:r>
              <a:endParaRPr lang="zh-CN" altLang="en-US" sz="3000" dirty="0">
                <a:solidFill>
                  <a:srgbClr val="568D1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770" y="1293314"/>
              <a:ext cx="1369606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研究目标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092849"/>
            <a:ext cx="9144914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461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568D11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568D11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568D11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43" name="五边形 42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326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568D1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568D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568D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568D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568D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2"/>
            <a:ext cx="720080" cy="720081"/>
            <a:chOff x="3995936" y="1495373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77501" y="17574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64755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2900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09773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61977" y="258402"/>
            <a:ext cx="183709" cy="13778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26222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84121" y="258402"/>
            <a:ext cx="183709" cy="137782"/>
          </a:xfrm>
          <a:prstGeom prst="rect">
            <a:avLst/>
          </a:prstGeom>
          <a:solidFill>
            <a:schemeClr val="bg1"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1" name="五边形 3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480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82D8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70BA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61A1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56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568D1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568D1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568D1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568D1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568D11"/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70BA16"/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61A11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82D81A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41" name="五边形 4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39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327232" cy="530915"/>
            <a:chOff x="3773160" y="1247148"/>
            <a:chExt cx="432723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9825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568D11"/>
                  </a:solidFill>
                  <a:latin typeface="Impact" pitchFamily="34" charset="0"/>
                  <a:ea typeface="微软雅黑" pitchFamily="34" charset="-122"/>
                </a:rPr>
                <a:t>Research process</a:t>
              </a:r>
              <a:endParaRPr lang="zh-CN" altLang="en-US" sz="3000" dirty="0">
                <a:solidFill>
                  <a:srgbClr val="568D1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30786" y="1293314"/>
              <a:ext cx="1369606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研究过程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092849"/>
            <a:ext cx="9144914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103908" y="1851670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103908" y="2179086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103909" y="2529228"/>
            <a:ext cx="2086469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43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1050290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研究计划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649939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论文研究过程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8D1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21" name="五边形 2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58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568D1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70BA16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70BA16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70BA16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65" name="五边形 64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4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568D11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832" y="3227576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rgbClr val="70BA16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8" name="五边形 37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9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8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1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6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9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8"/>
          <p:cNvSpPr txBox="1"/>
          <p:nvPr/>
        </p:nvSpPr>
        <p:spPr>
          <a:xfrm>
            <a:off x="163773" y="2347015"/>
            <a:ext cx="3123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1979712" y="19765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7" name="文本框 18"/>
          <p:cNvSpPr txBox="1"/>
          <p:nvPr/>
        </p:nvSpPr>
        <p:spPr>
          <a:xfrm>
            <a:off x="3984044" y="21144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30409" y="2047768"/>
            <a:ext cx="452678" cy="523220"/>
            <a:chOff x="3530409" y="2047768"/>
            <a:chExt cx="452678" cy="523220"/>
          </a:xfrm>
        </p:grpSpPr>
        <p:sp>
          <p:nvSpPr>
            <p:cNvPr id="16" name="文本框 16"/>
            <p:cNvSpPr txBox="1"/>
            <p:nvPr/>
          </p:nvSpPr>
          <p:spPr>
            <a:xfrm>
              <a:off x="3530409" y="2047768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21"/>
          <p:cNvSpPr txBox="1"/>
          <p:nvPr/>
        </p:nvSpPr>
        <p:spPr>
          <a:xfrm>
            <a:off x="6570727" y="213927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86713" y="2057986"/>
            <a:ext cx="484013" cy="523220"/>
            <a:chOff x="6086713" y="2057986"/>
            <a:chExt cx="484013" cy="523220"/>
          </a:xfrm>
        </p:grpSpPr>
        <p:sp>
          <p:nvSpPr>
            <p:cNvPr id="19" name="文本框 20"/>
            <p:cNvSpPr txBox="1"/>
            <p:nvPr/>
          </p:nvSpPr>
          <p:spPr>
            <a:xfrm>
              <a:off x="6086713" y="2057986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4"/>
          <p:cNvSpPr txBox="1"/>
          <p:nvPr/>
        </p:nvSpPr>
        <p:spPr>
          <a:xfrm>
            <a:off x="3984044" y="269387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530409" y="2627150"/>
            <a:ext cx="452678" cy="523220"/>
            <a:chOff x="3530409" y="2627150"/>
            <a:chExt cx="452678" cy="523220"/>
          </a:xfrm>
        </p:grpSpPr>
        <p:sp>
          <p:nvSpPr>
            <p:cNvPr id="22" name="文本框 23"/>
            <p:cNvSpPr txBox="1"/>
            <p:nvPr/>
          </p:nvSpPr>
          <p:spPr>
            <a:xfrm>
              <a:off x="3530409" y="262715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7"/>
          <p:cNvSpPr txBox="1"/>
          <p:nvPr/>
        </p:nvSpPr>
        <p:spPr>
          <a:xfrm>
            <a:off x="6570727" y="271865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86713" y="2637368"/>
            <a:ext cx="484013" cy="523220"/>
            <a:chOff x="6086713" y="2637368"/>
            <a:chExt cx="484013" cy="523220"/>
          </a:xfrm>
        </p:grpSpPr>
        <p:sp>
          <p:nvSpPr>
            <p:cNvPr id="25" name="文本框 26"/>
            <p:cNvSpPr txBox="1"/>
            <p:nvPr/>
          </p:nvSpPr>
          <p:spPr>
            <a:xfrm>
              <a:off x="6086713" y="2637368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30"/>
          <p:cNvSpPr txBox="1"/>
          <p:nvPr/>
        </p:nvSpPr>
        <p:spPr>
          <a:xfrm>
            <a:off x="3984044" y="32676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530409" y="3200893"/>
            <a:ext cx="452678" cy="523220"/>
            <a:chOff x="3530409" y="3200893"/>
            <a:chExt cx="452678" cy="523220"/>
          </a:xfrm>
        </p:grpSpPr>
        <p:sp>
          <p:nvSpPr>
            <p:cNvPr id="28" name="文本框 29"/>
            <p:cNvSpPr txBox="1"/>
            <p:nvPr/>
          </p:nvSpPr>
          <p:spPr>
            <a:xfrm>
              <a:off x="3530409" y="3200893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414455"/>
                  </a:solidFill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3"/>
          <p:cNvSpPr txBox="1"/>
          <p:nvPr/>
        </p:nvSpPr>
        <p:spPr>
          <a:xfrm>
            <a:off x="6570727" y="32923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086713" y="3211111"/>
            <a:ext cx="484013" cy="523220"/>
            <a:chOff x="6086713" y="3211111"/>
            <a:chExt cx="484013" cy="523220"/>
          </a:xfrm>
        </p:grpSpPr>
        <p:sp>
          <p:nvSpPr>
            <p:cNvPr id="31" name="文本框 32"/>
            <p:cNvSpPr txBox="1"/>
            <p:nvPr/>
          </p:nvSpPr>
          <p:spPr>
            <a:xfrm>
              <a:off x="6086713" y="3211111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14455"/>
                  </a:solidFill>
                  <a:ea typeface="微软雅黑" pitchFamily="34" charset="-122"/>
                </a:rPr>
                <a:t>6</a:t>
              </a:r>
              <a:endParaRPr lang="zh-CN" altLang="en-US" sz="2800" dirty="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324270" y="3380527"/>
              <a:ext cx="246456" cy="246456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/>
        </p:nvCxnSpPr>
        <p:spPr>
          <a:xfrm>
            <a:off x="3278460" y="2139271"/>
            <a:ext cx="0" cy="15472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82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  <p:bldP spid="23" grpId="0"/>
      <p:bldP spid="26" grpId="0"/>
      <p:bldP spid="29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568D1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568D1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568D1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568D1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568D1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708979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6013234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46" name="五边形 4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21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"/>
                            </p:stCondLst>
                            <p:childTnLst>
                              <p:par>
                                <p:cTn id="8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"/>
                            </p:stCondLst>
                            <p:childTnLst>
                              <p:par>
                                <p:cTn id="10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"/>
                            </p:stCondLst>
                            <p:childTnLst>
                              <p:par>
                                <p:cTn id="1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19" y="1779510"/>
            <a:ext cx="2740030" cy="205341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6" name="五边形 3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12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61099434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问题评估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62" name="五边形 61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36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47864" y="1233198"/>
            <a:ext cx="5616624" cy="3282768"/>
            <a:chOff x="1763688" y="1665246"/>
            <a:chExt cx="5616624" cy="3282768"/>
          </a:xfrm>
        </p:grpSpPr>
        <p:cxnSp>
          <p:nvCxnSpPr>
            <p:cNvPr id="3" name="직선 연결선 31"/>
            <p:cNvCxnSpPr/>
            <p:nvPr/>
          </p:nvCxnSpPr>
          <p:spPr>
            <a:xfrm>
              <a:off x="3550746" y="3226299"/>
              <a:ext cx="2352371" cy="7194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20"/>
            <p:cNvCxnSpPr>
              <a:stCxn id="21" idx="2"/>
            </p:cNvCxnSpPr>
            <p:nvPr/>
          </p:nvCxnSpPr>
          <p:spPr>
            <a:xfrm rot="16200000" flipH="1">
              <a:off x="2650322" y="2325876"/>
              <a:ext cx="1177384" cy="630656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23"/>
            <p:cNvCxnSpPr>
              <a:stCxn id="22" idx="2"/>
            </p:cNvCxnSpPr>
            <p:nvPr/>
          </p:nvCxnSpPr>
          <p:spPr>
            <a:xfrm>
              <a:off x="4800068" y="2052512"/>
              <a:ext cx="640248" cy="117378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4"/>
            <p:cNvCxnSpPr>
              <a:endCxn id="23" idx="0"/>
            </p:cNvCxnSpPr>
            <p:nvPr/>
          </p:nvCxnSpPr>
          <p:spPr>
            <a:xfrm rot="5400000">
              <a:off x="2535822" y="3497865"/>
              <a:ext cx="1286490" cy="750552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6"/>
            <p:cNvCxnSpPr>
              <a:endCxn id="24" idx="0"/>
            </p:cNvCxnSpPr>
            <p:nvPr/>
          </p:nvCxnSpPr>
          <p:spPr>
            <a:xfrm flipH="1">
              <a:off x="4744916" y="3233493"/>
              <a:ext cx="695400" cy="1282893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763688" y="2292726"/>
              <a:ext cx="1348836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ko-KR" altLang="en-US" sz="1200" dirty="0">
                  <a:latin typeface="微软雅黑" pitchFamily="34" charset="-122"/>
                </a:rPr>
                <a:t>     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33454" y="2628016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solidFill>
                  <a:srgbClr val="568D11"/>
                </a:solidFill>
                <a:latin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0390" y="2466155"/>
              <a:ext cx="11917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000414"/>
              <a:ext cx="99063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200" dirty="0">
                <a:latin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26900" y="2150828"/>
              <a:ext cx="123613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93878" y="2804264"/>
              <a:ext cx="96636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96668" y="2574062"/>
              <a:ext cx="14567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与分支因素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 dirty="0" smtClean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9952" y="3437318"/>
              <a:ext cx="97116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 smtClean="0">
                  <a:solidFill>
                    <a:srgbClr val="568D1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solidFill>
                  <a:srgbClr val="568D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91872" y="3666320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39604" y="4059350"/>
              <a:ext cx="8854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itchFamily="34" charset="-127"/>
                  <a:ea typeface="Malgun Gothic" pitchFamily="34" charset="-127"/>
                </a:defRPr>
              </a:lvl9pPr>
            </a:lstStyle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그룹 110"/>
            <p:cNvGrpSpPr>
              <a:grpSpLocks/>
            </p:cNvGrpSpPr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31" name="직선 연결선 76"/>
              <p:cNvCxnSpPr/>
              <p:nvPr/>
            </p:nvCxnSpPr>
            <p:spPr>
              <a:xfrm>
                <a:off x="2403038" y="264477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90"/>
              <p:cNvCxnSpPr/>
              <p:nvPr/>
            </p:nvCxnSpPr>
            <p:spPr>
              <a:xfrm>
                <a:off x="2617422" y="307339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93"/>
              <p:cNvCxnSpPr/>
              <p:nvPr/>
            </p:nvCxnSpPr>
            <p:spPr>
              <a:xfrm>
                <a:off x="5221788" y="242886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 94"/>
              <p:cNvCxnSpPr/>
              <p:nvPr/>
            </p:nvCxnSpPr>
            <p:spPr>
              <a:xfrm>
                <a:off x="5579094" y="300037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 95"/>
              <p:cNvCxnSpPr/>
              <p:nvPr/>
            </p:nvCxnSpPr>
            <p:spPr>
              <a:xfrm>
                <a:off x="2941380" y="2857496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 96"/>
              <p:cNvCxnSpPr/>
              <p:nvPr/>
            </p:nvCxnSpPr>
            <p:spPr>
              <a:xfrm>
                <a:off x="5286897" y="3295649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연결선 97"/>
              <p:cNvCxnSpPr/>
              <p:nvPr/>
            </p:nvCxnSpPr>
            <p:spPr>
              <a:xfrm>
                <a:off x="2682531" y="423863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98"/>
              <p:cNvCxnSpPr/>
              <p:nvPr/>
            </p:nvCxnSpPr>
            <p:spPr>
              <a:xfrm>
                <a:off x="2284741" y="488945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103"/>
              <p:cNvCxnSpPr/>
              <p:nvPr/>
            </p:nvCxnSpPr>
            <p:spPr>
              <a:xfrm>
                <a:off x="5328053" y="497396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104"/>
              <p:cNvCxnSpPr/>
              <p:nvPr/>
            </p:nvCxnSpPr>
            <p:spPr>
              <a:xfrm>
                <a:off x="5286897" y="414338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 106"/>
              <p:cNvCxnSpPr/>
              <p:nvPr/>
            </p:nvCxnSpPr>
            <p:spPr>
              <a:xfrm>
                <a:off x="5566390" y="443548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모서리가 둥근 직사각형 10"/>
            <p:cNvSpPr/>
            <p:nvPr/>
          </p:nvSpPr>
          <p:spPr>
            <a:xfrm>
              <a:off x="5912331" y="3024357"/>
              <a:ext cx="1467981" cy="4556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结果文本</a:t>
              </a:r>
              <a:endParaRPr lang="en-US" altLang="zh-CN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모서리가 둥근 직사각형 12"/>
            <p:cNvSpPr/>
            <p:nvPr/>
          </p:nvSpPr>
          <p:spPr>
            <a:xfrm>
              <a:off x="2438106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2" name="모서리가 둥근 직사각형 13"/>
            <p:cNvSpPr/>
            <p:nvPr/>
          </p:nvSpPr>
          <p:spPr>
            <a:xfrm>
              <a:off x="4314487" y="1665246"/>
              <a:ext cx="971162" cy="38726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3" name="모서리가 둥근 직사각형 15"/>
            <p:cNvSpPr/>
            <p:nvPr/>
          </p:nvSpPr>
          <p:spPr>
            <a:xfrm>
              <a:off x="2318210" y="4516386"/>
              <a:ext cx="971162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4" name="모서리가 둥근 직사각형 16"/>
            <p:cNvSpPr/>
            <p:nvPr/>
          </p:nvSpPr>
          <p:spPr>
            <a:xfrm>
              <a:off x="4208978" y="4516386"/>
              <a:ext cx="1071876" cy="431628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506715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393558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69734" y="1998559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44451" y="4462433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692163" y="445495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46116" y="200677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30"/>
          <p:cNvSpPr txBox="1"/>
          <p:nvPr/>
        </p:nvSpPr>
        <p:spPr>
          <a:xfrm>
            <a:off x="254229" y="122508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251520" y="1687506"/>
            <a:ext cx="3096344" cy="2667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54" name="五边形 53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50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7378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7378" y="2070365"/>
            <a:ext cx="2535655" cy="33387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378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377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377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377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377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6437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6437" y="2079391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66436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6435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6435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6435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66435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55494" y="174551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55494" y="2079391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55494" y="2404243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55493" y="2729095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55493" y="3053947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5493" y="3387824"/>
            <a:ext cx="2535655" cy="324852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55493" y="3712676"/>
            <a:ext cx="2535655" cy="32485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98808" y="1086783"/>
            <a:ext cx="2614226" cy="658730"/>
            <a:chOff x="798411" y="1345818"/>
            <a:chExt cx="3485634" cy="878306"/>
          </a:xfrm>
        </p:grpSpPr>
        <p:sp>
          <p:nvSpPr>
            <p:cNvPr id="24" name="矩形 23"/>
            <p:cNvSpPr/>
            <p:nvPr/>
          </p:nvSpPr>
          <p:spPr>
            <a:xfrm>
              <a:off x="903171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98411" y="1489895"/>
              <a:ext cx="1022682" cy="556091"/>
              <a:chOff x="721409" y="1359267"/>
              <a:chExt cx="1022682" cy="556091"/>
            </a:xfrm>
            <a:solidFill>
              <a:srgbClr val="E74C2E"/>
            </a:solidFill>
          </p:grpSpPr>
          <p:sp>
            <p:nvSpPr>
              <p:cNvPr id="27" name="任意多边形 26"/>
              <p:cNvSpPr/>
              <p:nvPr/>
            </p:nvSpPr>
            <p:spPr>
              <a:xfrm flipV="1">
                <a:off x="721410" y="1404984"/>
                <a:ext cx="1022681" cy="510374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56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"/>
            <p:cNvSpPr txBox="1"/>
            <p:nvPr/>
          </p:nvSpPr>
          <p:spPr>
            <a:xfrm>
              <a:off x="1871531" y="1553545"/>
              <a:ext cx="225801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可行性说明一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71057" y="1086783"/>
            <a:ext cx="2631035" cy="658730"/>
            <a:chOff x="4361409" y="1345818"/>
            <a:chExt cx="3508047" cy="878306"/>
          </a:xfrm>
        </p:grpSpPr>
        <p:sp>
          <p:nvSpPr>
            <p:cNvPr id="30" name="矩形 29"/>
            <p:cNvSpPr/>
            <p:nvPr/>
          </p:nvSpPr>
          <p:spPr>
            <a:xfrm>
              <a:off x="4488582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1409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3" name="任意多边形 32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56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68"/>
            <p:cNvSpPr txBox="1"/>
            <p:nvPr/>
          </p:nvSpPr>
          <p:spPr>
            <a:xfrm>
              <a:off x="5519936" y="1553545"/>
              <a:ext cx="2195915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可行性说明二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66327" y="1086783"/>
            <a:ext cx="2641817" cy="658730"/>
            <a:chOff x="7955105" y="1345818"/>
            <a:chExt cx="3522423" cy="878306"/>
          </a:xfrm>
        </p:grpSpPr>
        <p:sp>
          <p:nvSpPr>
            <p:cNvPr id="36" name="矩形 35"/>
            <p:cNvSpPr/>
            <p:nvPr/>
          </p:nvSpPr>
          <p:spPr>
            <a:xfrm>
              <a:off x="8073992" y="1345818"/>
              <a:ext cx="3380874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955105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9" name="任意多边形 38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56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69"/>
            <p:cNvSpPr txBox="1"/>
            <p:nvPr/>
          </p:nvSpPr>
          <p:spPr>
            <a:xfrm>
              <a:off x="9072332" y="1597582"/>
              <a:ext cx="2405196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可行性说明三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7377" y="4037529"/>
            <a:ext cx="2535656" cy="550445"/>
            <a:chOff x="903169" y="5280144"/>
            <a:chExt cx="3380874" cy="733927"/>
          </a:xfrm>
          <a:solidFill>
            <a:srgbClr val="414455"/>
          </a:solidFill>
        </p:grpSpPr>
        <p:sp>
          <p:nvSpPr>
            <p:cNvPr id="42" name="矩形 41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70"/>
            <p:cNvSpPr txBox="1"/>
            <p:nvPr/>
          </p:nvSpPr>
          <p:spPr>
            <a:xfrm>
              <a:off x="1767019" y="5418924"/>
              <a:ext cx="1560673" cy="492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435" y="4037529"/>
            <a:ext cx="2535656" cy="550445"/>
            <a:chOff x="4488580" y="5280144"/>
            <a:chExt cx="3380874" cy="733927"/>
          </a:xfrm>
          <a:solidFill>
            <a:srgbClr val="414455"/>
          </a:solidFill>
        </p:grpSpPr>
        <p:sp>
          <p:nvSpPr>
            <p:cNvPr id="45" name="矩形 44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71"/>
            <p:cNvSpPr txBox="1"/>
            <p:nvPr/>
          </p:nvSpPr>
          <p:spPr>
            <a:xfrm>
              <a:off x="5505302" y="5394921"/>
              <a:ext cx="1560673" cy="492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55492" y="4037529"/>
            <a:ext cx="2535656" cy="550445"/>
            <a:chOff x="8073990" y="5280144"/>
            <a:chExt cx="3380874" cy="733927"/>
          </a:xfrm>
          <a:solidFill>
            <a:srgbClr val="414455"/>
          </a:solidFill>
        </p:grpSpPr>
        <p:sp>
          <p:nvSpPr>
            <p:cNvPr id="48" name="矩形 47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文本框 72"/>
            <p:cNvSpPr txBox="1"/>
            <p:nvPr/>
          </p:nvSpPr>
          <p:spPr>
            <a:xfrm>
              <a:off x="9153938" y="5394921"/>
              <a:ext cx="1560673" cy="492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58" name="五边形 57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31702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成果与思考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191328" cy="561692"/>
            <a:chOff x="3773160" y="1247148"/>
            <a:chExt cx="5191328" cy="561692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3902350" cy="5616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200" dirty="0">
                  <a:solidFill>
                    <a:srgbClr val="568D11"/>
                  </a:solidFill>
                  <a:latin typeface="Impact" pitchFamily="34" charset="0"/>
                  <a:ea typeface="微软雅黑" pitchFamily="34" charset="-122"/>
                </a:rPr>
                <a:t>Research </a:t>
              </a:r>
              <a:r>
                <a:rPr lang="en-US" altLang="zh-CN" sz="3200" dirty="0">
                  <a:solidFill>
                    <a:srgbClr val="568D11"/>
                  </a:solidFill>
                  <a:latin typeface="Impact" pitchFamily="34" charset="0"/>
                </a:rPr>
                <a:t>conclusions</a:t>
              </a:r>
              <a:endParaRPr lang="zh-CN" altLang="en-US" sz="3200" dirty="0">
                <a:solidFill>
                  <a:srgbClr val="568D11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4882" y="1293314"/>
              <a:ext cx="1369606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092849"/>
            <a:ext cx="9144914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798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568D1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44374" y="2300288"/>
            <a:chExt cx="1396955" cy="1358900"/>
          </a:xfrm>
          <a:solidFill>
            <a:srgbClr val="92D050"/>
          </a:solidFill>
        </p:grpSpPr>
        <p:sp>
          <p:nvSpPr>
            <p:cNvPr id="27" name="任意多边形 26"/>
            <p:cNvSpPr/>
            <p:nvPr/>
          </p:nvSpPr>
          <p:spPr>
            <a:xfrm>
              <a:off x="6944374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29" name="五边形 28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17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568D11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568D1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  <a:endParaRPr lang="zh-CN" altLang="en-US" sz="28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51" name="五边形 5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920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578010"/>
            <a:ext cx="3596312" cy="561692"/>
            <a:chOff x="3773160" y="1247148"/>
            <a:chExt cx="3596312" cy="561692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078133" cy="5616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200" dirty="0">
                  <a:solidFill>
                    <a:srgbClr val="568D11"/>
                  </a:solidFill>
                  <a:latin typeface="Impact" pitchFamily="34" charset="0"/>
                </a:rPr>
                <a:t>References</a:t>
              </a:r>
              <a:endParaRPr lang="zh-CN" altLang="en-US" sz="3200" dirty="0">
                <a:solidFill>
                  <a:srgbClr val="568D11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94682" y="1293314"/>
              <a:ext cx="1574790" cy="50013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参考文献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2931790"/>
            <a:ext cx="5319000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13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6" name="五边形 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国内文献资料一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264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124667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3773159" y="2877050"/>
            <a:ext cx="1701748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3895184" cy="530915"/>
            <a:chOff x="3773160" y="1247148"/>
            <a:chExt cx="389518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409955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568D11"/>
                  </a:solidFill>
                  <a:latin typeface="Impact" pitchFamily="34" charset="0"/>
                </a:rPr>
                <a:t>Project review</a:t>
              </a:r>
              <a:endParaRPr lang="zh-CN" altLang="en-US" sz="3000" dirty="0">
                <a:solidFill>
                  <a:srgbClr val="568D11"/>
                </a:solidFill>
                <a:latin typeface="Impact" pitchFamily="34" charset="0"/>
                <a:ea typeface="微软雅黑" pitchFamily="34" charset="-122"/>
                <a:cs typeface="Segoe UI Ligh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298738" y="1293314"/>
              <a:ext cx="1369606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课题综述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092849"/>
            <a:ext cx="9144914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527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6" name="五边形 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国内文献资料二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733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6" name="五边形 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国外文献资料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24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15816" y="555526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568D11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 smtClean="0">
              <a:solidFill>
                <a:srgbClr val="568D11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0" y="-236562"/>
            <a:ext cx="9144000" cy="792088"/>
          </a:xfrm>
          <a:prstGeom prst="roundRect">
            <a:avLst/>
          </a:prstGeom>
          <a:solidFill>
            <a:srgbClr val="61A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8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717503" y="3332329"/>
            <a:ext cx="3663012" cy="1811171"/>
            <a:chOff x="4956670" y="4443106"/>
            <a:chExt cx="4884016" cy="2414894"/>
          </a:xfrm>
        </p:grpSpPr>
        <p:sp>
          <p:nvSpPr>
            <p:cNvPr id="5" name="等腰三角形 4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19461" y="4057650"/>
            <a:ext cx="2196083" cy="1085850"/>
            <a:chOff x="4956670" y="4443106"/>
            <a:chExt cx="4884016" cy="2414894"/>
          </a:xfrm>
        </p:grpSpPr>
        <p:sp>
          <p:nvSpPr>
            <p:cNvPr id="16" name="等腰三角形 15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1286" y="3786187"/>
            <a:ext cx="2745104" cy="1357313"/>
            <a:chOff x="4956670" y="4443106"/>
            <a:chExt cx="4884016" cy="2414894"/>
          </a:xfrm>
        </p:grpSpPr>
        <p:sp>
          <p:nvSpPr>
            <p:cNvPr id="19" name="等腰三角形 18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21420" y="4757221"/>
            <a:ext cx="781232" cy="386279"/>
            <a:chOff x="4956670" y="4443106"/>
            <a:chExt cx="4884016" cy="2414894"/>
          </a:xfrm>
        </p:grpSpPr>
        <p:sp>
          <p:nvSpPr>
            <p:cNvPr id="22" name="等腰三角形 21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62768" y="4757221"/>
            <a:ext cx="781232" cy="386279"/>
            <a:chOff x="4956670" y="4443106"/>
            <a:chExt cx="4884016" cy="2414894"/>
          </a:xfrm>
        </p:grpSpPr>
        <p:sp>
          <p:nvSpPr>
            <p:cNvPr id="25" name="等腰三角形 24"/>
            <p:cNvSpPr/>
            <p:nvPr/>
          </p:nvSpPr>
          <p:spPr>
            <a:xfrm>
              <a:off x="4956670" y="4443106"/>
              <a:ext cx="4884016" cy="2414894"/>
            </a:xfrm>
            <a:prstGeom prst="triangle">
              <a:avLst/>
            </a:prstGeom>
            <a:solidFill>
              <a:srgbClr val="82D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956670" y="4443106"/>
              <a:ext cx="2442008" cy="2414894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835696" y="1615910"/>
            <a:ext cx="5322346" cy="8838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568D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</a:p>
        </p:txBody>
      </p:sp>
      <p:sp>
        <p:nvSpPr>
          <p:cNvPr id="31" name="等腰三角形 26"/>
          <p:cNvSpPr/>
          <p:nvPr/>
        </p:nvSpPr>
        <p:spPr>
          <a:xfrm>
            <a:off x="1034647" y="3006547"/>
            <a:ext cx="851351" cy="506643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134" h="675524">
                <a:moveTo>
                  <a:pt x="369815" y="675524"/>
                </a:moveTo>
                <a:lnTo>
                  <a:pt x="0" y="0"/>
                </a:lnTo>
                <a:lnTo>
                  <a:pt x="1135134" y="294524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26"/>
          <p:cNvSpPr/>
          <p:nvPr/>
        </p:nvSpPr>
        <p:spPr>
          <a:xfrm rot="5400000">
            <a:off x="265949" y="3103290"/>
            <a:ext cx="531270" cy="601918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391312 h 675524"/>
              <a:gd name="connsiteX3" fmla="*/ 369815 w 1135134"/>
              <a:gd name="connsiteY3" fmla="*/ 675524 h 675524"/>
              <a:gd name="connsiteX0" fmla="*/ 369815 w 1199659"/>
              <a:gd name="connsiteY0" fmla="*/ 675524 h 1359189"/>
              <a:gd name="connsiteX1" fmla="*/ 0 w 1199659"/>
              <a:gd name="connsiteY1" fmla="*/ 0 h 1359189"/>
              <a:gd name="connsiteX2" fmla="*/ 1199659 w 1199659"/>
              <a:gd name="connsiteY2" fmla="*/ 1359189 h 1359189"/>
              <a:gd name="connsiteX3" fmla="*/ 369815 w 1199659"/>
              <a:gd name="connsiteY3" fmla="*/ 675524 h 135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9659" h="1359189">
                <a:moveTo>
                  <a:pt x="369815" y="675524"/>
                </a:moveTo>
                <a:lnTo>
                  <a:pt x="0" y="0"/>
                </a:lnTo>
                <a:lnTo>
                  <a:pt x="1199659" y="1359189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26"/>
          <p:cNvSpPr/>
          <p:nvPr/>
        </p:nvSpPr>
        <p:spPr>
          <a:xfrm rot="8958318">
            <a:off x="1313552" y="3687514"/>
            <a:ext cx="207867" cy="123703"/>
          </a:xfrm>
          <a:custGeom>
            <a:avLst/>
            <a:gdLst>
              <a:gd name="connsiteX0" fmla="*/ 0 w 1203469"/>
              <a:gd name="connsiteY0" fmla="*/ 1037474 h 1037474"/>
              <a:gd name="connsiteX1" fmla="*/ 601735 w 1203469"/>
              <a:gd name="connsiteY1" fmla="*/ 0 h 1037474"/>
              <a:gd name="connsiteX2" fmla="*/ 1203469 w 1203469"/>
              <a:gd name="connsiteY2" fmla="*/ 1037474 h 1037474"/>
              <a:gd name="connsiteX3" fmla="*/ 0 w 1203469"/>
              <a:gd name="connsiteY3" fmla="*/ 1037474 h 1037474"/>
              <a:gd name="connsiteX0" fmla="*/ 0 w 1736869"/>
              <a:gd name="connsiteY0" fmla="*/ 1037474 h 1037474"/>
              <a:gd name="connsiteX1" fmla="*/ 601735 w 1736869"/>
              <a:gd name="connsiteY1" fmla="*/ 0 h 1037474"/>
              <a:gd name="connsiteX2" fmla="*/ 1736869 w 1736869"/>
              <a:gd name="connsiteY2" fmla="*/ 294524 h 1037474"/>
              <a:gd name="connsiteX3" fmla="*/ 0 w 1736869"/>
              <a:gd name="connsiteY3" fmla="*/ 1037474 h 1037474"/>
              <a:gd name="connsiteX0" fmla="*/ 369815 w 1135134"/>
              <a:gd name="connsiteY0" fmla="*/ 675524 h 675524"/>
              <a:gd name="connsiteX1" fmla="*/ 0 w 1135134"/>
              <a:gd name="connsiteY1" fmla="*/ 0 h 675524"/>
              <a:gd name="connsiteX2" fmla="*/ 1135134 w 1135134"/>
              <a:gd name="connsiteY2" fmla="*/ 294524 h 675524"/>
              <a:gd name="connsiteX3" fmla="*/ 369815 w 1135134"/>
              <a:gd name="connsiteY3" fmla="*/ 675524 h 67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134" h="675524">
                <a:moveTo>
                  <a:pt x="369815" y="675524"/>
                </a:moveTo>
                <a:lnTo>
                  <a:pt x="0" y="0"/>
                </a:lnTo>
                <a:lnTo>
                  <a:pt x="1135134" y="294524"/>
                </a:lnTo>
                <a:lnTo>
                  <a:pt x="369815" y="675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25"/>
          <p:cNvSpPr>
            <a:spLocks noChangeArrowheads="1"/>
          </p:cNvSpPr>
          <p:nvPr/>
        </p:nvSpPr>
        <p:spPr bwMode="auto">
          <a:xfrm>
            <a:off x="1265081" y="3199724"/>
            <a:ext cx="244951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2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2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CN" altLang="en-US" sz="28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06320" y="195510"/>
            <a:ext cx="2664222" cy="864072"/>
            <a:chOff x="107628" y="36471"/>
            <a:chExt cx="2664222" cy="864072"/>
          </a:xfrm>
        </p:grpSpPr>
        <p:sp>
          <p:nvSpPr>
            <p:cNvPr id="42" name="椭圆 41"/>
            <p:cNvSpPr/>
            <p:nvPr/>
          </p:nvSpPr>
          <p:spPr bwMode="auto">
            <a:xfrm>
              <a:off x="118827" y="36471"/>
              <a:ext cx="864072" cy="864072"/>
            </a:xfrm>
            <a:prstGeom prst="ellipse">
              <a:avLst/>
            </a:prstGeom>
            <a:solidFill>
              <a:srgbClr val="70BA1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493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7628" y="304800"/>
              <a:ext cx="864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dirty="0" smtClean="0">
                  <a:solidFill>
                    <a:schemeClr val="bg1"/>
                  </a:solidFill>
                </a:rPr>
                <a:t>LOGO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82899" y="304800"/>
              <a:ext cx="17889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70BA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您的学校名称</a:t>
              </a:r>
              <a:endParaRPr lang="zh-CN" altLang="en-US" sz="2000" b="1" dirty="0">
                <a:solidFill>
                  <a:srgbClr val="70BA1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009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924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568D11"/>
            </a:solidFill>
            <a:ln>
              <a:solidFill>
                <a:srgbClr val="568D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568D1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934658"/>
            <a:ext cx="7495412" cy="1748742"/>
            <a:chOff x="2954339" y="1279908"/>
            <a:chExt cx="7162269" cy="1646194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279908"/>
              <a:ext cx="1058750" cy="3476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选题背景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568D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7" name="五边形 36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327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rgbClr val="568D11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选题理由五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538574" y="3983914"/>
            <a:ext cx="2497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538574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12365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8" name="五边形 37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023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3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7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3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7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环形箭头 5"/>
          <p:cNvSpPr/>
          <p:nvPr/>
        </p:nvSpPr>
        <p:spPr>
          <a:xfrm>
            <a:off x="6360496" y="2560705"/>
            <a:ext cx="2039323" cy="2039322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rgbClr val="568D1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5343525" y="2169533"/>
            <a:ext cx="1481695" cy="1481695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568D1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环形箭头 7"/>
          <p:cNvSpPr/>
          <p:nvPr/>
        </p:nvSpPr>
        <p:spPr>
          <a:xfrm>
            <a:off x="5935118" y="1377850"/>
            <a:ext cx="1597566" cy="159756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568D1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12"/>
          <p:cNvSpPr>
            <a:spLocks/>
          </p:cNvSpPr>
          <p:nvPr/>
        </p:nvSpPr>
        <p:spPr bwMode="auto">
          <a:xfrm>
            <a:off x="6138828" y="2702269"/>
            <a:ext cx="264779" cy="264778"/>
          </a:xfrm>
          <a:custGeom>
            <a:avLst/>
            <a:gdLst>
              <a:gd name="T0" fmla="*/ 0 w 47"/>
              <a:gd name="T1" fmla="*/ 0 h 47"/>
              <a:gd name="T2" fmla="*/ 0 w 47"/>
              <a:gd name="T3" fmla="*/ 47 h 47"/>
              <a:gd name="T4" fmla="*/ 47 w 47"/>
              <a:gd name="T5" fmla="*/ 47 h 47"/>
              <a:gd name="T6" fmla="*/ 0 w 47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7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21"/>
                  <a:pt x="26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6605090" y="1882433"/>
            <a:ext cx="232276" cy="106619"/>
          </a:xfrm>
          <a:custGeom>
            <a:avLst/>
            <a:gdLst>
              <a:gd name="T0" fmla="*/ 43 w 50"/>
              <a:gd name="T1" fmla="*/ 22 h 23"/>
              <a:gd name="T2" fmla="*/ 50 w 50"/>
              <a:gd name="T3" fmla="*/ 0 h 23"/>
              <a:gd name="T4" fmla="*/ 15 w 50"/>
              <a:gd name="T5" fmla="*/ 0 h 23"/>
              <a:gd name="T6" fmla="*/ 20 w 50"/>
              <a:gd name="T7" fmla="*/ 21 h 23"/>
              <a:gd name="T8" fmla="*/ 0 w 50"/>
              <a:gd name="T9" fmla="*/ 11 h 23"/>
              <a:gd name="T10" fmla="*/ 1 w 50"/>
              <a:gd name="T11" fmla="*/ 14 h 23"/>
              <a:gd name="T12" fmla="*/ 19 w 50"/>
              <a:gd name="T13" fmla="*/ 23 h 23"/>
              <a:gd name="T14" fmla="*/ 20 w 50"/>
              <a:gd name="T15" fmla="*/ 22 h 23"/>
              <a:gd name="T16" fmla="*/ 43 w 50"/>
              <a:gd name="T17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23">
                <a:moveTo>
                  <a:pt x="43" y="22"/>
                </a:moveTo>
                <a:cubicBezTo>
                  <a:pt x="50" y="0"/>
                  <a:pt x="50" y="0"/>
                  <a:pt x="5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17"/>
                  <a:pt x="8" y="8"/>
                  <a:pt x="0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1"/>
                  <a:pt x="16" y="20"/>
                  <a:pt x="19" y="23"/>
                </a:cubicBezTo>
                <a:cubicBezTo>
                  <a:pt x="20" y="22"/>
                  <a:pt x="20" y="22"/>
                  <a:pt x="20" y="22"/>
                </a:cubicBezTo>
                <a:lnTo>
                  <a:pt x="43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548730" y="1501755"/>
            <a:ext cx="2520186" cy="2896764"/>
            <a:chOff x="5548730" y="1501755"/>
            <a:chExt cx="2520186" cy="2896764"/>
          </a:xfrm>
        </p:grpSpPr>
        <p:sp>
          <p:nvSpPr>
            <p:cNvPr id="3" name="任意多边形 2"/>
            <p:cNvSpPr/>
            <p:nvPr/>
          </p:nvSpPr>
          <p:spPr>
            <a:xfrm>
              <a:off x="6475695" y="2805299"/>
              <a:ext cx="1593221" cy="1593220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568D1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548730" y="2428720"/>
              <a:ext cx="1158706" cy="1158705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568D1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6070147" y="1501755"/>
              <a:ext cx="1390448" cy="1390447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568D1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21" name="Freeform 7"/>
            <p:cNvSpPr>
              <a:spLocks noChangeAspect="1" noEditPoints="1"/>
            </p:cNvSpPr>
            <p:nvPr/>
          </p:nvSpPr>
          <p:spPr bwMode="auto">
            <a:xfrm>
              <a:off x="6960821" y="3363904"/>
              <a:ext cx="579557" cy="43292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5840028" y="2736291"/>
              <a:ext cx="535474" cy="529556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6547973" y="1989052"/>
              <a:ext cx="415050" cy="474071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568D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568D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568D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568D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568D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568D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39" name="五边形 38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4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568D11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贡献与创新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568D11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568D11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568D11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42" name="五边形 41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4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2086469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国内外研究现状综述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509388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509388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83216" cy="530915"/>
            <a:chOff x="3773160" y="1247148"/>
            <a:chExt cx="418321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83154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568D11"/>
                  </a:solidFill>
                  <a:latin typeface="Impact" pitchFamily="34" charset="0"/>
                </a:rPr>
                <a:t>Current situation</a:t>
              </a:r>
              <a:endParaRPr lang="zh-CN" altLang="en-US" sz="3000" dirty="0">
                <a:solidFill>
                  <a:srgbClr val="568D11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770" y="1293314"/>
              <a:ext cx="1369606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目前现状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046683"/>
            <a:ext cx="9175147" cy="200465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65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五边形 2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0868" y="255718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国内研究综述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40" y="1569111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国外研究综述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52536" y="123478"/>
            <a:ext cx="4158824" cy="504056"/>
            <a:chOff x="-252536" y="123478"/>
            <a:chExt cx="4158824" cy="504056"/>
          </a:xfrm>
        </p:grpSpPr>
        <p:sp>
          <p:nvSpPr>
            <p:cNvPr id="24" name="五边形 23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solidFill>
              <a:srgbClr val="61A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7504" y="151944"/>
              <a:ext cx="379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14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色清新毕业论文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4749</Words>
  <Application>Microsoft Office PowerPoint</Application>
  <PresentationFormat>全屏显示(16:9)</PresentationFormat>
  <Paragraphs>361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맑은 고딕</vt:lpstr>
      <vt:lpstr>맑은 고딕</vt:lpstr>
      <vt:lpstr>Meiryo</vt:lpstr>
      <vt:lpstr>方正姚体</vt:lpstr>
      <vt:lpstr>华文楷体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Segoe UI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36</cp:revision>
  <dcterms:created xsi:type="dcterms:W3CDTF">2014-09-01T14:19:38Z</dcterms:created>
  <dcterms:modified xsi:type="dcterms:W3CDTF">2017-02-17T06:08:49Z</dcterms:modified>
  <cp:category/>
</cp:coreProperties>
</file>