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20" r:id="rId2"/>
  </p:sldMasterIdLst>
  <p:notesMasterIdLst>
    <p:notesMasterId r:id="rId37"/>
  </p:notesMasterIdLst>
  <p:sldIdLst>
    <p:sldId id="293" r:id="rId3"/>
    <p:sldId id="291" r:id="rId4"/>
    <p:sldId id="295" r:id="rId5"/>
    <p:sldId id="299" r:id="rId6"/>
    <p:sldId id="259"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60" r:id="rId34"/>
    <p:sldId id="300" r:id="rId35"/>
    <p:sldId id="303" r:id="rId36"/>
  </p:sldIdLst>
  <p:sldSz cx="16256000" cy="9144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57" userDrawn="1">
          <p15:clr>
            <a:srgbClr val="A4A3A4"/>
          </p15:clr>
        </p15:guide>
        <p15:guide id="2" pos="5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7D07"/>
    <a:srgbClr val="FE8C15"/>
    <a:srgbClr val="FE7F12"/>
    <a:srgbClr val="FE7C06"/>
    <a:srgbClr val="F5F5F5"/>
    <a:srgbClr val="D9D9D9"/>
    <a:srgbClr val="F6F4B6"/>
    <a:srgbClr val="E6E6E6"/>
    <a:srgbClr val="DEDED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19" autoAdjust="0"/>
    <p:restoredTop sz="94424" autoAdjust="0"/>
  </p:normalViewPr>
  <p:slideViewPr>
    <p:cSldViewPr snapToGrid="0">
      <p:cViewPr varScale="1">
        <p:scale>
          <a:sx n="63" d="100"/>
          <a:sy n="63" d="100"/>
        </p:scale>
        <p:origin x="402" y="78"/>
      </p:cViewPr>
      <p:guideLst>
        <p:guide orient="horz" pos="2857"/>
        <p:guide pos="512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1E407F-4531-4B52-9B87-88E56A6D29E1}"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2341CA-1FEB-4781-9999-353098723179}" type="slidenum">
              <a:rPr lang="zh-CN" altLang="en-US" smtClean="0"/>
              <a:t>‹#›</a:t>
            </a:fld>
            <a:endParaRPr lang="zh-CN" altLang="en-US"/>
          </a:p>
        </p:txBody>
      </p:sp>
    </p:spTree>
    <p:extLst>
      <p:ext uri="{BB962C8B-B14F-4D97-AF65-F5344CB8AC3E}">
        <p14:creationId xmlns:p14="http://schemas.microsoft.com/office/powerpoint/2010/main" val="1656775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48445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032000" y="1496484"/>
            <a:ext cx="12192000" cy="3183467"/>
          </a:xfrm>
        </p:spPr>
        <p:txBody>
          <a:bodyPr anchor="b"/>
          <a:lstStyle>
            <a:lvl1pPr algn="ctr">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2114672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400007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633200" y="486834"/>
            <a:ext cx="3505200" cy="774911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17600" y="486834"/>
            <a:ext cx="10312400" cy="77491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3938965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032000" y="1496484"/>
            <a:ext cx="12192000" cy="3183467"/>
          </a:xfrm>
        </p:spPr>
        <p:txBody>
          <a:bodyPr anchor="b"/>
          <a:lstStyle>
            <a:lvl1pPr algn="ctr">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99562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98738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09133" y="2279652"/>
            <a:ext cx="14020800" cy="3803649"/>
          </a:xfrm>
        </p:spPr>
        <p:txBody>
          <a:bodyPr anchor="b"/>
          <a:lstStyle>
            <a:lvl1pPr>
              <a:defRPr sz="8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09133" y="6119285"/>
            <a:ext cx="14020800" cy="2000249"/>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41208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17600" y="2434167"/>
            <a:ext cx="6908800" cy="580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8229600" y="2434167"/>
            <a:ext cx="6908800" cy="580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32353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19717" y="486834"/>
            <a:ext cx="14020800" cy="176741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19718" y="2241551"/>
            <a:ext cx="6877049"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4" name="Content Placeholder 3"/>
          <p:cNvSpPr>
            <a:spLocks noGrp="1"/>
          </p:cNvSpPr>
          <p:nvPr>
            <p:ph sz="half" idx="2"/>
          </p:nvPr>
        </p:nvSpPr>
        <p:spPr>
          <a:xfrm>
            <a:off x="1119718" y="3340100"/>
            <a:ext cx="6877049" cy="4912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8229600" y="2241551"/>
            <a:ext cx="6910917"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6" name="Content Placeholder 5"/>
          <p:cNvSpPr>
            <a:spLocks noGrp="1"/>
          </p:cNvSpPr>
          <p:nvPr>
            <p:ph sz="quarter" idx="4"/>
          </p:nvPr>
        </p:nvSpPr>
        <p:spPr>
          <a:xfrm>
            <a:off x="8229600" y="3340100"/>
            <a:ext cx="6910917" cy="4912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71385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28366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26932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19718" y="609600"/>
            <a:ext cx="5242983" cy="2133600"/>
          </a:xfrm>
        </p:spPr>
        <p:txBody>
          <a:bodyPr anchor="b"/>
          <a:lstStyle>
            <a:lvl1pPr>
              <a:defRPr sz="42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910917" y="1316567"/>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061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934625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19718" y="609600"/>
            <a:ext cx="5242983" cy="2133600"/>
          </a:xfrm>
        </p:spPr>
        <p:txBody>
          <a:bodyPr anchor="b"/>
          <a:lstStyle>
            <a:lvl1pPr>
              <a:defRPr sz="42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910917" y="1316567"/>
            <a:ext cx="8229600" cy="6498167"/>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59819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55127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633200" y="486834"/>
            <a:ext cx="3505200" cy="774911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17600" y="486834"/>
            <a:ext cx="10312400" cy="77491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4446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09133" y="2279652"/>
            <a:ext cx="14020800" cy="3803649"/>
          </a:xfrm>
        </p:spPr>
        <p:txBody>
          <a:bodyPr anchor="b"/>
          <a:lstStyle>
            <a:lvl1pPr>
              <a:defRPr sz="8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09133" y="6119285"/>
            <a:ext cx="14020800" cy="2000249"/>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2530778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17600" y="2434167"/>
            <a:ext cx="6908800" cy="580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8229600" y="2434167"/>
            <a:ext cx="6908800" cy="580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3848488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19717" y="486834"/>
            <a:ext cx="14020800" cy="176741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19718" y="2241551"/>
            <a:ext cx="6877049"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4" name="Content Placeholder 3"/>
          <p:cNvSpPr>
            <a:spLocks noGrp="1"/>
          </p:cNvSpPr>
          <p:nvPr>
            <p:ph sz="half" idx="2"/>
          </p:nvPr>
        </p:nvSpPr>
        <p:spPr>
          <a:xfrm>
            <a:off x="1119718" y="3340100"/>
            <a:ext cx="6877049" cy="4912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8229600" y="2241551"/>
            <a:ext cx="6910917"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6" name="Content Placeholder 5"/>
          <p:cNvSpPr>
            <a:spLocks noGrp="1"/>
          </p:cNvSpPr>
          <p:nvPr>
            <p:ph sz="quarter" idx="4"/>
          </p:nvPr>
        </p:nvSpPr>
        <p:spPr>
          <a:xfrm>
            <a:off x="8229600" y="3340100"/>
            <a:ext cx="6910917" cy="4912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4256515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278655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2393860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19718" y="609600"/>
            <a:ext cx="5242983" cy="2133600"/>
          </a:xfrm>
        </p:spPr>
        <p:txBody>
          <a:bodyPr anchor="b"/>
          <a:lstStyle>
            <a:lvl1pPr>
              <a:defRPr sz="42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910917" y="1316567"/>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303209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19718" y="609600"/>
            <a:ext cx="5242983" cy="2133600"/>
          </a:xfrm>
        </p:spPr>
        <p:txBody>
          <a:bodyPr anchor="b"/>
          <a:lstStyle>
            <a:lvl1pPr>
              <a:defRPr sz="42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910917" y="1316567"/>
            <a:ext cx="8229600" cy="6498167"/>
          </a:xfrm>
        </p:spPr>
        <p:txBody>
          <a:bodyPr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D4E30DB-DD11-446C-92C9-54262D4D2165}" type="datetimeFigureOut">
              <a:rPr lang="zh-CN" altLang="en-US" smtClean="0"/>
              <a:t>2018/5/29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1609142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117600" y="8475134"/>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fld id="{4D4E30DB-DD11-446C-92C9-54262D4D2165}" type="datetimeFigureOut">
              <a:rPr lang="zh-CN" altLang="en-US" smtClean="0"/>
              <a:t>2018/5/29</a:t>
            </a:fld>
            <a:endParaRPr lang="zh-CN" altLang="en-US"/>
          </a:p>
        </p:txBody>
      </p:sp>
      <p:sp>
        <p:nvSpPr>
          <p:cNvPr id="5" name="Footer Placeholder 4"/>
          <p:cNvSpPr>
            <a:spLocks noGrp="1"/>
          </p:cNvSpPr>
          <p:nvPr>
            <p:ph type="ftr" sz="quarter" idx="3"/>
          </p:nvPr>
        </p:nvSpPr>
        <p:spPr>
          <a:xfrm>
            <a:off x="5384800" y="8475134"/>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1480800" y="8475134"/>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7E8E0432-F9AE-4C2C-9A48-574CF098A912}" type="slidenum">
              <a:rPr lang="zh-CN" altLang="en-US" smtClean="0"/>
              <a:t>‹#›</a:t>
            </a:fld>
            <a:endParaRPr lang="zh-CN" altLang="en-US"/>
          </a:p>
        </p:txBody>
      </p:sp>
    </p:spTree>
    <p:extLst>
      <p:ext uri="{BB962C8B-B14F-4D97-AF65-F5344CB8AC3E}">
        <p14:creationId xmlns:p14="http://schemas.microsoft.com/office/powerpoint/2010/main" val="260100486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117600" y="8475134"/>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5384800" y="8475134"/>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11480800" y="8475134"/>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575446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0000">
              <a:srgbClr val="FEA91B"/>
            </a:gs>
            <a:gs pos="56000">
              <a:srgbClr val="FE9017"/>
            </a:gs>
            <a:gs pos="100000">
              <a:srgbClr val="FE7B1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5938" y="692541"/>
            <a:ext cx="2524124" cy="428336"/>
          </a:xfrm>
          <a:prstGeom prst="rect">
            <a:avLst/>
          </a:prstGeom>
        </p:spPr>
      </p:pic>
      <p:grpSp>
        <p:nvGrpSpPr>
          <p:cNvPr id="11" name="组合 10"/>
          <p:cNvGrpSpPr/>
          <p:nvPr/>
        </p:nvGrpSpPr>
        <p:grpSpPr>
          <a:xfrm>
            <a:off x="1118717" y="936859"/>
            <a:ext cx="642950" cy="642950"/>
            <a:chOff x="1118717" y="936859"/>
            <a:chExt cx="642950" cy="642950"/>
          </a:xfrm>
        </p:grpSpPr>
        <p:sp>
          <p:nvSpPr>
            <p:cNvPr id="6" name="椭圆 5"/>
            <p:cNvSpPr/>
            <p:nvPr/>
          </p:nvSpPr>
          <p:spPr>
            <a:xfrm>
              <a:off x="1118717" y="936859"/>
              <a:ext cx="642950" cy="642950"/>
            </a:xfrm>
            <a:prstGeom prst="ellipse">
              <a:avLst/>
            </a:prstGeom>
            <a:noFill/>
            <a:ln w="508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1013731">
              <a:off x="1409529" y="1091132"/>
              <a:ext cx="325719" cy="268006"/>
              <a:chOff x="7767592" y="936859"/>
              <a:chExt cx="484645" cy="398775"/>
            </a:xfrm>
          </p:grpSpPr>
          <p:sp>
            <p:nvSpPr>
              <p:cNvPr id="7" name="圆角矩形 6"/>
              <p:cNvSpPr/>
              <p:nvPr/>
            </p:nvSpPr>
            <p:spPr>
              <a:xfrm>
                <a:off x="7767592" y="936859"/>
                <a:ext cx="97678" cy="394260"/>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5400000">
                <a:off x="7962354" y="1045751"/>
                <a:ext cx="97678" cy="482088"/>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 name="组合 17"/>
          <p:cNvGrpSpPr/>
          <p:nvPr/>
        </p:nvGrpSpPr>
        <p:grpSpPr>
          <a:xfrm>
            <a:off x="14673778" y="1099280"/>
            <a:ext cx="571838" cy="1083482"/>
            <a:chOff x="14494334" y="759282"/>
            <a:chExt cx="930726" cy="1763477"/>
          </a:xfrm>
        </p:grpSpPr>
        <p:sp>
          <p:nvSpPr>
            <p:cNvPr id="12" name="圆角矩形 11"/>
            <p:cNvSpPr/>
            <p:nvPr/>
          </p:nvSpPr>
          <p:spPr>
            <a:xfrm>
              <a:off x="14701160" y="1435309"/>
              <a:ext cx="723900" cy="1087450"/>
            </a:xfrm>
            <a:prstGeom prst="roundRect">
              <a:avLst>
                <a:gd name="adj" fmla="val 50000"/>
              </a:avLst>
            </a:prstGeom>
            <a:noFill/>
            <a:ln w="762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5009578" y="1614194"/>
              <a:ext cx="96395" cy="236448"/>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曲线连接符 15"/>
            <p:cNvCxnSpPr>
              <a:stCxn id="12" idx="0"/>
            </p:cNvCxnSpPr>
            <p:nvPr/>
          </p:nvCxnSpPr>
          <p:spPr>
            <a:xfrm rot="16200000" flipV="1">
              <a:off x="14440709" y="812907"/>
              <a:ext cx="676027" cy="56877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429089">
            <a:off x="14740937" y="5901289"/>
            <a:ext cx="1009356" cy="1318342"/>
            <a:chOff x="14128955" y="7020232"/>
            <a:chExt cx="1445342" cy="1887794"/>
          </a:xfrm>
        </p:grpSpPr>
        <p:sp>
          <p:nvSpPr>
            <p:cNvPr id="19" name="圆角矩形 18"/>
            <p:cNvSpPr/>
            <p:nvPr/>
          </p:nvSpPr>
          <p:spPr>
            <a:xfrm>
              <a:off x="14128955" y="7020232"/>
              <a:ext cx="1445342" cy="1887794"/>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14291431" y="7172632"/>
              <a:ext cx="1120391" cy="1463368"/>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4765226" y="8689447"/>
              <a:ext cx="172800" cy="1728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2073075">
            <a:off x="13018" y="7341037"/>
            <a:ext cx="814324" cy="570838"/>
            <a:chOff x="14469118" y="2647249"/>
            <a:chExt cx="1406476" cy="985934"/>
          </a:xfrm>
        </p:grpSpPr>
        <p:sp>
          <p:nvSpPr>
            <p:cNvPr id="24" name="矩形 23"/>
            <p:cNvSpPr/>
            <p:nvPr/>
          </p:nvSpPr>
          <p:spPr>
            <a:xfrm rot="912229">
              <a:off x="14469118" y="2647249"/>
              <a:ext cx="1406476" cy="970496"/>
            </a:xfrm>
            <a:prstGeom prst="rect">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469118" y="2662687"/>
              <a:ext cx="1406476" cy="970496"/>
            </a:xfrm>
            <a:prstGeom prst="rect">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4601371" y="2786743"/>
              <a:ext cx="1190172" cy="696686"/>
            </a:xfrm>
            <a:custGeom>
              <a:avLst/>
              <a:gdLst>
                <a:gd name="connsiteX0" fmla="*/ 0 w 1190172"/>
                <a:gd name="connsiteY0" fmla="*/ 696686 h 696686"/>
                <a:gd name="connsiteX1" fmla="*/ 1190172 w 1190172"/>
                <a:gd name="connsiteY1" fmla="*/ 696686 h 696686"/>
                <a:gd name="connsiteX2" fmla="*/ 1074058 w 1190172"/>
                <a:gd name="connsiteY2" fmla="*/ 290286 h 696686"/>
                <a:gd name="connsiteX3" fmla="*/ 783772 w 1190172"/>
                <a:gd name="connsiteY3" fmla="*/ 493486 h 696686"/>
                <a:gd name="connsiteX4" fmla="*/ 653143 w 1190172"/>
                <a:gd name="connsiteY4" fmla="*/ 0 h 696686"/>
                <a:gd name="connsiteX5" fmla="*/ 406400 w 1190172"/>
                <a:gd name="connsiteY5" fmla="*/ 377371 h 696686"/>
                <a:gd name="connsiteX6" fmla="*/ 203200 w 1190172"/>
                <a:gd name="connsiteY6" fmla="*/ 203200 h 696686"/>
                <a:gd name="connsiteX7" fmla="*/ 0 w 1190172"/>
                <a:gd name="connsiteY7" fmla="*/ 696686 h 69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0172" h="696686">
                  <a:moveTo>
                    <a:pt x="0" y="696686"/>
                  </a:moveTo>
                  <a:lnTo>
                    <a:pt x="1190172" y="696686"/>
                  </a:lnTo>
                  <a:lnTo>
                    <a:pt x="1074058" y="290286"/>
                  </a:lnTo>
                  <a:lnTo>
                    <a:pt x="783772" y="493486"/>
                  </a:lnTo>
                  <a:lnTo>
                    <a:pt x="653143" y="0"/>
                  </a:lnTo>
                  <a:lnTo>
                    <a:pt x="406400" y="377371"/>
                  </a:lnTo>
                  <a:lnTo>
                    <a:pt x="203200" y="203200"/>
                  </a:lnTo>
                  <a:lnTo>
                    <a:pt x="0" y="696686"/>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429089">
              <a:off x="14714769" y="2783576"/>
              <a:ext cx="120675" cy="12067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11696087" y="7925916"/>
            <a:ext cx="1159842" cy="939377"/>
            <a:chOff x="133350" y="3028125"/>
            <a:chExt cx="2191986" cy="1775329"/>
          </a:xfrm>
        </p:grpSpPr>
        <p:sp>
          <p:nvSpPr>
            <p:cNvPr id="29" name="椭圆 28"/>
            <p:cNvSpPr/>
            <p:nvPr/>
          </p:nvSpPr>
          <p:spPr>
            <a:xfrm>
              <a:off x="133350" y="4419600"/>
              <a:ext cx="2191986" cy="383854"/>
            </a:xfrm>
            <a:prstGeom prst="ellipse">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曲线连接符 29"/>
            <p:cNvCxnSpPr/>
            <p:nvPr/>
          </p:nvCxnSpPr>
          <p:spPr>
            <a:xfrm rot="16200000" flipV="1">
              <a:off x="492570" y="3243243"/>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33" name="曲线连接符 32"/>
            <p:cNvCxnSpPr/>
            <p:nvPr/>
          </p:nvCxnSpPr>
          <p:spPr>
            <a:xfrm rot="16200000" flipV="1">
              <a:off x="823212" y="3243243"/>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34" name="曲线连接符 33"/>
            <p:cNvCxnSpPr/>
            <p:nvPr/>
          </p:nvCxnSpPr>
          <p:spPr>
            <a:xfrm rot="16200000" flipV="1">
              <a:off x="1163376" y="3243244"/>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sp>
          <p:nvSpPr>
            <p:cNvPr id="35" name="弦形 34"/>
            <p:cNvSpPr/>
            <p:nvPr/>
          </p:nvSpPr>
          <p:spPr>
            <a:xfrm rot="11700000">
              <a:off x="1458618" y="3846337"/>
              <a:ext cx="636982" cy="517908"/>
            </a:xfrm>
            <a:prstGeom prst="chord">
              <a:avLst>
                <a:gd name="adj1" fmla="val 3148307"/>
                <a:gd name="adj2" fmla="val 16200000"/>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弦形 27"/>
            <p:cNvSpPr/>
            <p:nvPr/>
          </p:nvSpPr>
          <p:spPr>
            <a:xfrm rot="17364254">
              <a:off x="533209" y="3307871"/>
              <a:ext cx="1392268" cy="1392268"/>
            </a:xfrm>
            <a:prstGeom prst="chord">
              <a:avLst>
                <a:gd name="adj1" fmla="val 3148307"/>
                <a:gd name="adj2" fmla="val 16200000"/>
              </a:avLst>
            </a:prstGeom>
            <a:solidFill>
              <a:srgbClr val="FE8F17"/>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9347745">
            <a:off x="1332662" y="4594000"/>
            <a:ext cx="1179266" cy="892794"/>
            <a:chOff x="11546227" y="1322197"/>
            <a:chExt cx="2153283" cy="1630199"/>
          </a:xfrm>
        </p:grpSpPr>
        <p:sp>
          <p:nvSpPr>
            <p:cNvPr id="37" name="圆角矩形 36"/>
            <p:cNvSpPr/>
            <p:nvPr/>
          </p:nvSpPr>
          <p:spPr>
            <a:xfrm>
              <a:off x="11546227" y="1322197"/>
              <a:ext cx="2153283" cy="1421003"/>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12593256" y="2738076"/>
              <a:ext cx="59225" cy="145274"/>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5400000">
              <a:off x="12577217" y="2306810"/>
              <a:ext cx="91303" cy="1199870"/>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5400000">
              <a:off x="12600008" y="1489680"/>
              <a:ext cx="45720" cy="2119032"/>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429089">
              <a:off x="12562531" y="2583867"/>
              <a:ext cx="120675" cy="12067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17585440">
            <a:off x="11829312" y="816911"/>
            <a:ext cx="446767" cy="812433"/>
            <a:chOff x="11221460" y="1258390"/>
            <a:chExt cx="603250" cy="1096993"/>
          </a:xfrm>
        </p:grpSpPr>
        <p:sp>
          <p:nvSpPr>
            <p:cNvPr id="43" name="任意多边形 42"/>
            <p:cNvSpPr/>
            <p:nvPr/>
          </p:nvSpPr>
          <p:spPr>
            <a:xfrm rot="5400000">
              <a:off x="11324231" y="1854904"/>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任意多边形 43"/>
            <p:cNvSpPr/>
            <p:nvPr/>
          </p:nvSpPr>
          <p:spPr>
            <a:xfrm rot="16200000" flipV="1">
              <a:off x="11324231" y="1155619"/>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圆角矩形 44"/>
            <p:cNvSpPr/>
            <p:nvPr/>
          </p:nvSpPr>
          <p:spPr>
            <a:xfrm rot="5400000">
              <a:off x="11480077" y="1578109"/>
              <a:ext cx="86016" cy="483201"/>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7" name="图片 46"/>
          <p:cNvPicPr>
            <a:picLocks noChangeAspect="1"/>
          </p:cNvPicPr>
          <p:nvPr/>
        </p:nvPicPr>
        <p:blipFill rotWithShape="1">
          <a:blip r:embed="rId3">
            <a:extLst>
              <a:ext uri="{28A0092B-C50C-407E-A947-70E740481C1C}">
                <a14:useLocalDpi xmlns:a14="http://schemas.microsoft.com/office/drawing/2010/main" val="0"/>
              </a:ext>
            </a:extLst>
          </a:blip>
          <a:srcRect l="14470" r="16804"/>
          <a:stretch/>
        </p:blipFill>
        <p:spPr>
          <a:xfrm>
            <a:off x="1774447" y="705462"/>
            <a:ext cx="4077324" cy="7905412"/>
          </a:xfrm>
          <a:prstGeom prst="rect">
            <a:avLst/>
          </a:prstGeom>
        </p:spPr>
      </p:pic>
      <p:grpSp>
        <p:nvGrpSpPr>
          <p:cNvPr id="54" name="组合 53"/>
          <p:cNvGrpSpPr/>
          <p:nvPr/>
        </p:nvGrpSpPr>
        <p:grpSpPr>
          <a:xfrm rot="2700000">
            <a:off x="6209426" y="8233061"/>
            <a:ext cx="501803" cy="755627"/>
            <a:chOff x="7067660" y="6851555"/>
            <a:chExt cx="678661" cy="1021944"/>
          </a:xfrm>
        </p:grpSpPr>
        <p:sp>
          <p:nvSpPr>
            <p:cNvPr id="48" name="圆角矩形 47"/>
            <p:cNvSpPr/>
            <p:nvPr/>
          </p:nvSpPr>
          <p:spPr>
            <a:xfrm rot="98988">
              <a:off x="7067660" y="6851555"/>
              <a:ext cx="678661" cy="1021944"/>
            </a:xfrm>
            <a:prstGeom prst="roundRect">
              <a:avLst>
                <a:gd name="adj" fmla="val 7543"/>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rot="20269899">
              <a:off x="7113620" y="7518136"/>
              <a:ext cx="586740" cy="259080"/>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20269899">
              <a:off x="7225791" y="7667887"/>
              <a:ext cx="362398" cy="160020"/>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5245826" y="475814"/>
            <a:ext cx="708145" cy="708145"/>
            <a:chOff x="5312280" y="392360"/>
            <a:chExt cx="781806" cy="781806"/>
          </a:xfrm>
        </p:grpSpPr>
        <p:sp>
          <p:nvSpPr>
            <p:cNvPr id="56" name="文本框 55"/>
            <p:cNvSpPr txBox="1"/>
            <p:nvPr/>
          </p:nvSpPr>
          <p:spPr>
            <a:xfrm>
              <a:off x="5312280" y="392360"/>
              <a:ext cx="781806" cy="781806"/>
            </a:xfrm>
            <a:prstGeom prst="rect">
              <a:avLst/>
            </a:prstGeom>
            <a:noFill/>
          </p:spPr>
          <p:txBody>
            <a:bodyPr wrap="square" rtlCol="0">
              <a:prstTxWarp prst="textCircle">
                <a:avLst/>
              </a:prstTxWarp>
              <a:spAutoFit/>
            </a:bodyPr>
            <a:lstStyle/>
            <a:p>
              <a:r>
                <a:rPr lang="zh-CN" altLang="en-US" b="1" dirty="0">
                  <a:solidFill>
                    <a:srgbClr val="FB710F"/>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endParaRPr lang="zh-CN" altLang="en-US" b="1" dirty="0">
                <a:solidFill>
                  <a:srgbClr val="FB710F"/>
                </a:solidFill>
                <a:latin typeface="方正正中黑简体" panose="02000000000000000000" pitchFamily="2" charset="-122"/>
                <a:ea typeface="方正正中黑简体" panose="02000000000000000000" pitchFamily="2" charset="-122"/>
              </a:endParaRPr>
            </a:p>
          </p:txBody>
        </p:sp>
        <p:sp>
          <p:nvSpPr>
            <p:cNvPr id="55" name="椭圆 54"/>
            <p:cNvSpPr/>
            <p:nvPr/>
          </p:nvSpPr>
          <p:spPr>
            <a:xfrm>
              <a:off x="5381706" y="461788"/>
              <a:ext cx="642950" cy="642950"/>
            </a:xfrm>
            <a:prstGeom prst="ellipse">
              <a:avLst/>
            </a:prstGeom>
            <a:noFill/>
            <a:ln w="28575">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8932884" y="7838479"/>
            <a:ext cx="847738" cy="507945"/>
            <a:chOff x="8474075" y="1757113"/>
            <a:chExt cx="1582147" cy="947987"/>
          </a:xfrm>
        </p:grpSpPr>
        <p:sp>
          <p:nvSpPr>
            <p:cNvPr id="60" name="梯形 59"/>
            <p:cNvSpPr/>
            <p:nvPr/>
          </p:nvSpPr>
          <p:spPr>
            <a:xfrm flipV="1">
              <a:off x="8483600" y="2314575"/>
              <a:ext cx="657225" cy="390525"/>
            </a:xfrm>
            <a:prstGeom prst="trapezoid">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梯形 60"/>
            <p:cNvSpPr/>
            <p:nvPr/>
          </p:nvSpPr>
          <p:spPr>
            <a:xfrm flipV="1">
              <a:off x="9386297" y="2314575"/>
              <a:ext cx="657225" cy="390525"/>
            </a:xfrm>
            <a:prstGeom prst="trapezoid">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9140825" y="2344368"/>
              <a:ext cx="242560" cy="79746"/>
            </a:xfrm>
            <a:prstGeom prst="roundRect">
              <a:avLst/>
            </a:prstGeom>
            <a:solidFill>
              <a:srgbClr val="FB710F"/>
            </a:solidFill>
            <a:ln>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8474075" y="1757113"/>
              <a:ext cx="468640" cy="544762"/>
              <a:chOff x="8474075" y="1757113"/>
              <a:chExt cx="468640" cy="544762"/>
            </a:xfrm>
          </p:grpSpPr>
          <p:cxnSp>
            <p:nvCxnSpPr>
              <p:cNvPr id="64" name="直接连接符 63"/>
              <p:cNvCxnSpPr/>
              <p:nvPr/>
            </p:nvCxnSpPr>
            <p:spPr>
              <a:xfrm flipV="1">
                <a:off x="8474075" y="1757113"/>
                <a:ext cx="304800" cy="544762"/>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8750613" y="1770624"/>
                <a:ext cx="192102" cy="112818"/>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flipH="1">
              <a:off x="9587582" y="1757113"/>
              <a:ext cx="468640" cy="544762"/>
              <a:chOff x="8474075" y="1757113"/>
              <a:chExt cx="468640" cy="544762"/>
            </a:xfrm>
          </p:grpSpPr>
          <p:cxnSp>
            <p:nvCxnSpPr>
              <p:cNvPr id="72" name="直接连接符 71"/>
              <p:cNvCxnSpPr/>
              <p:nvPr/>
            </p:nvCxnSpPr>
            <p:spPr>
              <a:xfrm flipV="1">
                <a:off x="8474075" y="1757113"/>
                <a:ext cx="304800" cy="544762"/>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8750613" y="1770624"/>
                <a:ext cx="192102" cy="112818"/>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pic>
        <p:nvPicPr>
          <p:cNvPr id="83" name="图片 82"/>
          <p:cNvPicPr>
            <a:picLocks noChangeAspect="1"/>
          </p:cNvPicPr>
          <p:nvPr/>
        </p:nvPicPr>
        <p:blipFill>
          <a:blip r:embed="rId4"/>
          <a:stretch>
            <a:fillRect/>
          </a:stretch>
        </p:blipFill>
        <p:spPr>
          <a:xfrm>
            <a:off x="6726587" y="3152427"/>
            <a:ext cx="8640000" cy="2634753"/>
          </a:xfrm>
          <a:prstGeom prst="rect">
            <a:avLst/>
          </a:prstGeom>
        </p:spPr>
      </p:pic>
      <p:sp>
        <p:nvSpPr>
          <p:cNvPr id="8" name="文本框 7"/>
          <p:cNvSpPr txBox="1"/>
          <p:nvPr/>
        </p:nvSpPr>
        <p:spPr>
          <a:xfrm>
            <a:off x="6414859" y="2477297"/>
            <a:ext cx="7636390" cy="2081339"/>
          </a:xfrm>
          <a:prstGeom prst="rect">
            <a:avLst/>
          </a:prstGeom>
          <a:noFill/>
        </p:spPr>
        <p:txBody>
          <a:bodyPr wrap="square" rtlCol="0">
            <a:spAutoFit/>
          </a:bodyPr>
          <a:lstStyle/>
          <a:p>
            <a:pPr algn="ctr">
              <a:lnSpc>
                <a:spcPct val="150000"/>
              </a:lnSpc>
            </a:pPr>
            <a:r>
              <a:rPr lang="zh-CN" altLang="en-US" sz="9400" dirty="0" smtClean="0">
                <a:solidFill>
                  <a:schemeClr val="bg1"/>
                </a:solidFill>
                <a:latin typeface="方正正中黑简体" panose="02000000000000000000" pitchFamily="2" charset="-122"/>
                <a:ea typeface="方正正中黑简体" panose="02000000000000000000" pitchFamily="2" charset="-122"/>
              </a:rPr>
              <a:t>穿布鞋的马云</a:t>
            </a:r>
            <a:endParaRPr lang="en-US" altLang="zh-CN" sz="9400" dirty="0" smtClean="0">
              <a:solidFill>
                <a:schemeClr val="bg1"/>
              </a:solidFill>
              <a:latin typeface="方正正中黑简体" panose="02000000000000000000" pitchFamily="2" charset="-122"/>
              <a:ea typeface="方正正中黑简体" panose="02000000000000000000" pitchFamily="2" charset="-122"/>
            </a:endParaRPr>
          </a:p>
        </p:txBody>
      </p:sp>
      <p:pic>
        <p:nvPicPr>
          <p:cNvPr id="92" name="图片 91"/>
          <p:cNvPicPr>
            <a:picLocks noChangeAspect="1"/>
          </p:cNvPicPr>
          <p:nvPr/>
        </p:nvPicPr>
        <p:blipFill>
          <a:blip r:embed="rId5"/>
          <a:stretch>
            <a:fillRect/>
          </a:stretch>
        </p:blipFill>
        <p:spPr>
          <a:xfrm>
            <a:off x="7430364" y="4684710"/>
            <a:ext cx="6768000" cy="1148741"/>
          </a:xfrm>
          <a:prstGeom prst="rect">
            <a:avLst/>
          </a:prstGeom>
        </p:spPr>
      </p:pic>
      <p:sp>
        <p:nvSpPr>
          <p:cNvPr id="93" name="矩形 92"/>
          <p:cNvSpPr/>
          <p:nvPr/>
        </p:nvSpPr>
        <p:spPr>
          <a:xfrm>
            <a:off x="7308257" y="4417226"/>
            <a:ext cx="6250429" cy="846899"/>
          </a:xfrm>
          <a:prstGeom prst="rect">
            <a:avLst/>
          </a:prstGeom>
        </p:spPr>
        <p:txBody>
          <a:bodyPr wrap="none">
            <a:spAutoFit/>
          </a:bodyPr>
          <a:lstStyle/>
          <a:p>
            <a:pPr lvl="0" algn="ctr">
              <a:lnSpc>
                <a:spcPct val="150000"/>
              </a:lnSpc>
            </a:pPr>
            <a:r>
              <a:rPr lang="zh-CN" altLang="en-US" sz="3600" dirty="0">
                <a:latin typeface="方正粗宋简体" panose="03000509000000000000" pitchFamily="65" charset="-122"/>
                <a:ea typeface="方正粗宋简体" panose="03000509000000000000" pitchFamily="65" charset="-122"/>
              </a:rPr>
              <a:t>决定阿里巴巴生死的</a:t>
            </a:r>
            <a:r>
              <a:rPr lang="en-US" altLang="zh-CN" sz="3600" dirty="0">
                <a:latin typeface="方正粗宋简体" panose="03000509000000000000" pitchFamily="65" charset="-122"/>
                <a:ea typeface="方正粗宋简体" panose="03000509000000000000" pitchFamily="65" charset="-122"/>
              </a:rPr>
              <a:t>27</a:t>
            </a:r>
            <a:r>
              <a:rPr lang="zh-CN" altLang="en-US" sz="3600" dirty="0">
                <a:latin typeface="方正粗宋简体" panose="03000509000000000000" pitchFamily="65" charset="-122"/>
                <a:ea typeface="方正粗宋简体" panose="03000509000000000000" pitchFamily="65" charset="-122"/>
              </a:rPr>
              <a:t>个节点</a:t>
            </a:r>
          </a:p>
        </p:txBody>
      </p:sp>
      <p:sp>
        <p:nvSpPr>
          <p:cNvPr id="300" name="文本框 299"/>
          <p:cNvSpPr txBox="1"/>
          <p:nvPr/>
        </p:nvSpPr>
        <p:spPr>
          <a:xfrm>
            <a:off x="8570936" y="5705127"/>
            <a:ext cx="3510751" cy="1292662"/>
          </a:xfrm>
          <a:prstGeom prst="rect">
            <a:avLst/>
          </a:prstGeom>
        </p:spPr>
        <p:txBody>
          <a:bodyPr wrap="square">
            <a:spAutoFit/>
          </a:bodyPr>
          <a:lstStyle>
            <a:defPPr>
              <a:defRPr lang="zh-CN"/>
            </a:defPPr>
            <a:lvl1pPr lvl="0" algn="ctr">
              <a:lnSpc>
                <a:spcPct val="150000"/>
              </a:lnSpc>
              <a:defRPr sz="3600">
                <a:latin typeface="方正粗宋简体" panose="03000509000000000000" pitchFamily="65" charset="-122"/>
                <a:ea typeface="方正粗宋简体" panose="03000509000000000000" pitchFamily="65" charset="-122"/>
              </a:defRPr>
            </a:lvl1pPr>
          </a:lstStyle>
          <a:p>
            <a:pPr algn="l"/>
            <a:r>
              <a:rPr lang="zh-CN" altLang="en-US" sz="2600" dirty="0" smtClean="0">
                <a:solidFill>
                  <a:schemeClr val="bg1"/>
                </a:solidFill>
              </a:rPr>
              <a:t>作者</a:t>
            </a:r>
            <a:r>
              <a:rPr lang="en-US" altLang="zh-CN" sz="2600" dirty="0" smtClean="0">
                <a:solidFill>
                  <a:schemeClr val="bg1"/>
                </a:solidFill>
              </a:rPr>
              <a:t> </a:t>
            </a:r>
            <a:r>
              <a:rPr lang="zh-CN" altLang="en-US" sz="2600" dirty="0" smtClean="0">
                <a:solidFill>
                  <a:schemeClr val="bg1"/>
                </a:solidFill>
              </a:rPr>
              <a:t>：王利芬     李</a:t>
            </a:r>
            <a:r>
              <a:rPr lang="zh-CN" altLang="en-US" sz="2600" dirty="0">
                <a:solidFill>
                  <a:schemeClr val="bg1"/>
                </a:solidFill>
              </a:rPr>
              <a:t>翔       </a:t>
            </a:r>
            <a:r>
              <a:rPr lang="zh-CN" altLang="en-US" sz="2600" dirty="0" smtClean="0">
                <a:solidFill>
                  <a:schemeClr val="bg1"/>
                </a:solidFill>
              </a:rPr>
              <a:t>        </a:t>
            </a:r>
            <a:endParaRPr lang="en-US" altLang="zh-CN" sz="2600" dirty="0" smtClean="0">
              <a:solidFill>
                <a:schemeClr val="bg1"/>
              </a:solidFill>
            </a:endParaRPr>
          </a:p>
          <a:p>
            <a:pPr algn="l"/>
            <a:r>
              <a:rPr lang="zh-CN" altLang="en-US" sz="2600" dirty="0">
                <a:solidFill>
                  <a:schemeClr val="bg1"/>
                </a:solidFill>
              </a:rPr>
              <a:t>读书笔记</a:t>
            </a:r>
            <a:r>
              <a:rPr lang="en-US" altLang="zh-CN" sz="2600" dirty="0" smtClean="0">
                <a:solidFill>
                  <a:schemeClr val="bg1"/>
                </a:solidFill>
              </a:rPr>
              <a:t>PPT</a:t>
            </a:r>
            <a:r>
              <a:rPr lang="zh-CN" altLang="en-US" sz="2600" dirty="0" smtClean="0">
                <a:solidFill>
                  <a:schemeClr val="bg1"/>
                </a:solidFill>
              </a:rPr>
              <a:t>：</a:t>
            </a:r>
            <a:r>
              <a:rPr lang="en-US" altLang="zh-CN" sz="2600" dirty="0" smtClean="0">
                <a:solidFill>
                  <a:schemeClr val="bg1"/>
                </a:solidFill>
              </a:rPr>
              <a:t>@</a:t>
            </a:r>
            <a:r>
              <a:rPr lang="zh-CN" altLang="en-US" sz="2600" dirty="0">
                <a:solidFill>
                  <a:schemeClr val="bg1"/>
                </a:solidFill>
              </a:rPr>
              <a:t>水</a:t>
            </a:r>
            <a:r>
              <a:rPr lang="zh-CN" altLang="en-US" sz="2600" dirty="0" smtClean="0">
                <a:solidFill>
                  <a:schemeClr val="bg1"/>
                </a:solidFill>
              </a:rPr>
              <a:t>蓦</a:t>
            </a:r>
            <a:endParaRPr lang="zh-CN" altLang="en-US" sz="2600" dirty="0">
              <a:solidFill>
                <a:schemeClr val="bg1"/>
              </a:solidFill>
            </a:endParaRPr>
          </a:p>
        </p:txBody>
      </p:sp>
    </p:spTree>
    <p:extLst>
      <p:ext uri="{BB962C8B-B14F-4D97-AF65-F5344CB8AC3E}">
        <p14:creationId xmlns:p14="http://schemas.microsoft.com/office/powerpoint/2010/main" val="12998274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869606" y="2788429"/>
            <a:ext cx="4453036" cy="769441"/>
          </a:xfrm>
          <a:prstGeom prst="rect">
            <a:avLst/>
          </a:prstGeom>
          <a:noFill/>
        </p:spPr>
        <p:txBody>
          <a:bodyPr wrap="square" rtlCol="0">
            <a:spAutoFit/>
          </a:bodyPr>
          <a:lstStyle/>
          <a:p>
            <a:r>
              <a:rPr lang="zh-CN" altLang="en-US" sz="4400" dirty="0" smtClean="0">
                <a:latin typeface="方正粗宋简体" panose="03000509000000000000" pitchFamily="65" charset="-122"/>
                <a:ea typeface="方正粗宋简体" panose="03000509000000000000" pitchFamily="65" charset="-122"/>
              </a:rPr>
              <a:t>第一次融资</a:t>
            </a:r>
            <a:r>
              <a:rPr lang="en-US" altLang="zh-CN" sz="4400" dirty="0" smtClean="0">
                <a:latin typeface="方正粗宋简体" panose="03000509000000000000" pitchFamily="65" charset="-122"/>
                <a:ea typeface="方正粗宋简体" panose="03000509000000000000" pitchFamily="65" charset="-122"/>
              </a:rPr>
              <a:t>:</a:t>
            </a:r>
            <a:r>
              <a:rPr lang="zh-CN" altLang="en-US" sz="4400" dirty="0" smtClean="0">
                <a:latin typeface="方正粗宋简体" panose="03000509000000000000" pitchFamily="65" charset="-122"/>
                <a:ea typeface="方正粗宋简体" panose="03000509000000000000" pitchFamily="65" charset="-122"/>
              </a:rPr>
              <a:t>高盛</a:t>
            </a:r>
            <a:endParaRPr lang="zh-CN" altLang="en-US" sz="44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2188448" y="1567934"/>
            <a:ext cx="4358886" cy="1015663"/>
          </a:xfrm>
          <a:prstGeom prst="rect">
            <a:avLst/>
          </a:prstGeom>
        </p:spPr>
        <p:txBody>
          <a:bodyPr wrap="none">
            <a:spAutoFit/>
          </a:bodyPr>
          <a:lstStyle/>
          <a:p>
            <a:r>
              <a:rPr lang="en-US" altLang="zh-CN" sz="6000" dirty="0">
                <a:latin typeface="方正粗宋简体" panose="03000509000000000000" pitchFamily="65" charset="-122"/>
                <a:ea typeface="方正粗宋简体" panose="03000509000000000000" pitchFamily="65" charset="-122"/>
              </a:rPr>
              <a:t>1999</a:t>
            </a:r>
            <a:r>
              <a:rPr lang="zh-CN" altLang="en-US" sz="6000" dirty="0">
                <a:latin typeface="方正粗宋简体" panose="03000509000000000000" pitchFamily="65" charset="-122"/>
                <a:ea typeface="方正粗宋简体" panose="03000509000000000000" pitchFamily="65" charset="-122"/>
              </a:rPr>
              <a:t>年</a:t>
            </a:r>
            <a:r>
              <a:rPr lang="en-US" altLang="zh-CN" sz="6000" dirty="0">
                <a:latin typeface="方正粗宋简体" panose="03000509000000000000" pitchFamily="65" charset="-122"/>
                <a:ea typeface="方正粗宋简体" panose="03000509000000000000" pitchFamily="65" charset="-122"/>
              </a:rPr>
              <a:t>10</a:t>
            </a:r>
            <a:r>
              <a:rPr lang="zh-CN" altLang="en-US" sz="6000" dirty="0">
                <a:latin typeface="方正粗宋简体" panose="03000509000000000000" pitchFamily="65" charset="-122"/>
                <a:ea typeface="方正粗宋简体" panose="03000509000000000000" pitchFamily="65" charset="-122"/>
              </a:rPr>
              <a:t>月</a:t>
            </a:r>
            <a:endParaRPr lang="zh-CN" altLang="en-US" sz="6000" dirty="0"/>
          </a:p>
        </p:txBody>
      </p:sp>
      <p:sp>
        <p:nvSpPr>
          <p:cNvPr id="4" name="矩形 3"/>
          <p:cNvSpPr/>
          <p:nvPr/>
        </p:nvSpPr>
        <p:spPr>
          <a:xfrm>
            <a:off x="2188448" y="4023424"/>
            <a:ext cx="13028857" cy="3637919"/>
          </a:xfrm>
          <a:prstGeom prst="rect">
            <a:avLst/>
          </a:prstGeom>
        </p:spPr>
        <p:txBody>
          <a:bodyPr wrap="square">
            <a:spAutoFit/>
          </a:bodyPr>
          <a:lstStyle/>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第一次融资成功之前，阿里巴巴曾先后拒绝了</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38</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家投资机构</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同时，马云去旧金山融资，先后见了</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40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多位投资人，也全部遭到了拒绝</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阿里巴巴的商业模式并不被看好</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蔡</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崇信与高盛一位旧识的偶遇促成了第一次</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500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万美元的融资。</a:t>
            </a:r>
            <a:endPar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87859022"/>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0577414" y="1555103"/>
            <a:ext cx="4300636" cy="1015663"/>
          </a:xfrm>
          <a:prstGeom prst="rect">
            <a:avLst/>
          </a:prstGeom>
          <a:noFill/>
        </p:spPr>
        <p:txBody>
          <a:bodyPr wrap="square" rtlCol="0">
            <a:spAutoFit/>
          </a:bodyPr>
          <a:lstStyle/>
          <a:p>
            <a:r>
              <a:rPr lang="en-US" altLang="zh-CN" sz="6000" dirty="0" smtClean="0">
                <a:solidFill>
                  <a:schemeClr val="bg1"/>
                </a:solidFill>
                <a:latin typeface="方正粗宋简体" panose="03000509000000000000" pitchFamily="65" charset="-122"/>
                <a:ea typeface="方正粗宋简体" panose="03000509000000000000" pitchFamily="65" charset="-122"/>
              </a:rPr>
              <a:t>2000</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r>
              <a:rPr lang="en-US" altLang="zh-CN" sz="6000" dirty="0" smtClean="0">
                <a:solidFill>
                  <a:schemeClr val="bg1"/>
                </a:solidFill>
                <a:latin typeface="方正粗宋简体" panose="03000509000000000000" pitchFamily="65" charset="-122"/>
                <a:ea typeface="方正粗宋简体" panose="03000509000000000000" pitchFamily="65" charset="-122"/>
              </a:rPr>
              <a:t>1</a:t>
            </a:r>
            <a:r>
              <a:rPr lang="zh-CN" altLang="en-US" sz="60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60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7958137" y="2859841"/>
            <a:ext cx="6391493" cy="769441"/>
          </a:xfrm>
          <a:prstGeom prst="rect">
            <a:avLst/>
          </a:prstGeom>
        </p:spPr>
        <p:txBody>
          <a:bodyPr wrap="none">
            <a:spAutoFit/>
          </a:bodyPr>
          <a:lstStyle/>
          <a:p>
            <a:pPr lvl="0"/>
            <a:r>
              <a:rPr lang="zh-CN" altLang="en-US" sz="4400" dirty="0">
                <a:solidFill>
                  <a:prstClr val="white"/>
                </a:solidFill>
                <a:latin typeface="方正粗宋简体" panose="03000509000000000000" pitchFamily="65" charset="-122"/>
                <a:ea typeface="方正粗宋简体" panose="03000509000000000000" pitchFamily="65" charset="-122"/>
              </a:rPr>
              <a:t>软银孙正义投资阿里巴巴</a:t>
            </a:r>
          </a:p>
        </p:txBody>
      </p:sp>
      <p:sp>
        <p:nvSpPr>
          <p:cNvPr id="5" name="矩形 4"/>
          <p:cNvSpPr/>
          <p:nvPr/>
        </p:nvSpPr>
        <p:spPr>
          <a:xfrm>
            <a:off x="2377740" y="4014522"/>
            <a:ext cx="11971890" cy="3637919"/>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马云只讲解了</a:t>
            </a:r>
            <a:r>
              <a:rPr lang="en-US" altLang="zh-CN" sz="3200" dirty="0" smtClean="0">
                <a:solidFill>
                  <a:schemeClr val="bg1"/>
                </a:solidFill>
                <a:latin typeface="微软雅黑 Light" panose="020B0502040204020203" pitchFamily="34" charset="-122"/>
                <a:ea typeface="微软雅黑 Light" panose="020B0502040204020203" pitchFamily="34" charset="-122"/>
              </a:rPr>
              <a:t>6</a:t>
            </a:r>
            <a:r>
              <a:rPr lang="zh-CN" altLang="en-US" sz="3200" dirty="0" smtClean="0">
                <a:solidFill>
                  <a:schemeClr val="bg1"/>
                </a:solidFill>
                <a:latin typeface="微软雅黑 Light" panose="020B0502040204020203" pitchFamily="34" charset="-122"/>
                <a:ea typeface="微软雅黑 Light" panose="020B0502040204020203" pitchFamily="34" charset="-122"/>
              </a:rPr>
              <a:t>分钟，孙正义马上要拿</a:t>
            </a:r>
            <a:r>
              <a:rPr lang="en-US" altLang="zh-CN" sz="3200" dirty="0" smtClean="0">
                <a:solidFill>
                  <a:schemeClr val="bg1"/>
                </a:solidFill>
                <a:latin typeface="微软雅黑 Light" panose="020B0502040204020203" pitchFamily="34" charset="-122"/>
                <a:ea typeface="微软雅黑 Light" panose="020B0502040204020203" pitchFamily="34" charset="-122"/>
              </a:rPr>
              <a:t>4000</a:t>
            </a:r>
            <a:r>
              <a:rPr lang="zh-CN" altLang="en-US" sz="3200" dirty="0" smtClean="0">
                <a:solidFill>
                  <a:schemeClr val="bg1"/>
                </a:solidFill>
                <a:latin typeface="微软雅黑 Light" panose="020B0502040204020203" pitchFamily="34" charset="-122"/>
                <a:ea typeface="微软雅黑 Light" panose="020B0502040204020203" pitchFamily="34" charset="-122"/>
              </a:rPr>
              <a:t>万美元，蔡崇信说“</a:t>
            </a:r>
            <a:r>
              <a:rPr lang="en-US" altLang="zh-CN" sz="3200" dirty="0" smtClean="0">
                <a:solidFill>
                  <a:schemeClr val="bg1"/>
                </a:solidFill>
                <a:latin typeface="微软雅黑 Light" panose="020B0502040204020203" pitchFamily="34" charset="-122"/>
                <a:ea typeface="微软雅黑 Light" panose="020B0502040204020203" pitchFamily="34" charset="-122"/>
              </a:rPr>
              <a:t>NO</a:t>
            </a:r>
            <a:r>
              <a:rPr lang="zh-CN" altLang="en-US" sz="3200" dirty="0" smtClean="0">
                <a:solidFill>
                  <a:schemeClr val="bg1"/>
                </a:solidFill>
                <a:latin typeface="微软雅黑 Light" panose="020B0502040204020203" pitchFamily="34" charset="-122"/>
                <a:ea typeface="微软雅黑 Light" panose="020B0502040204020203" pitchFamily="34" charset="-122"/>
              </a:rPr>
              <a:t>”</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孙正义吓了一跳，调整到</a:t>
            </a:r>
            <a:r>
              <a:rPr lang="en-US" altLang="zh-CN" sz="3200" dirty="0" smtClean="0">
                <a:solidFill>
                  <a:schemeClr val="bg1"/>
                </a:solidFill>
                <a:latin typeface="微软雅黑 Light" panose="020B0502040204020203" pitchFamily="34" charset="-122"/>
                <a:ea typeface="微软雅黑 Light" panose="020B0502040204020203" pitchFamily="34" charset="-122"/>
              </a:rPr>
              <a:t>3000</a:t>
            </a:r>
            <a:r>
              <a:rPr lang="zh-CN" altLang="en-US" sz="3200" dirty="0" smtClean="0">
                <a:solidFill>
                  <a:schemeClr val="bg1"/>
                </a:solidFill>
                <a:latin typeface="微软雅黑 Light" panose="020B0502040204020203" pitchFamily="34" charset="-122"/>
                <a:ea typeface="微软雅黑 Light" panose="020B0502040204020203" pitchFamily="34" charset="-122"/>
              </a:rPr>
              <a:t>万美元，马云说</a:t>
            </a:r>
            <a:r>
              <a:rPr lang="en-US" altLang="zh-CN" sz="3200" dirty="0" smtClean="0">
                <a:solidFill>
                  <a:schemeClr val="bg1"/>
                </a:solidFill>
                <a:latin typeface="微软雅黑 Light" panose="020B0502040204020203" pitchFamily="34" charset="-122"/>
                <a:ea typeface="微软雅黑 Light" panose="020B0502040204020203" pitchFamily="34" charset="-122"/>
              </a:rPr>
              <a:t>OK</a:t>
            </a: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回来后，马云反悔，只要</a:t>
            </a:r>
            <a:r>
              <a:rPr lang="en-US" altLang="zh-CN" sz="3200" dirty="0" smtClean="0">
                <a:solidFill>
                  <a:schemeClr val="bg1"/>
                </a:solidFill>
                <a:latin typeface="微软雅黑 Light" panose="020B0502040204020203" pitchFamily="34" charset="-122"/>
                <a:ea typeface="微软雅黑 Light" panose="020B0502040204020203" pitchFamily="34" charset="-122"/>
              </a:rPr>
              <a:t>2000</a:t>
            </a:r>
            <a:r>
              <a:rPr lang="zh-CN" altLang="en-US" sz="3200" dirty="0" smtClean="0">
                <a:solidFill>
                  <a:schemeClr val="bg1"/>
                </a:solidFill>
                <a:latin typeface="微软雅黑 Light" panose="020B0502040204020203" pitchFamily="34" charset="-122"/>
                <a:ea typeface="微软雅黑 Light" panose="020B0502040204020203" pitchFamily="34" charset="-122"/>
              </a:rPr>
              <a:t>万美元。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这是</a:t>
            </a:r>
            <a:r>
              <a:rPr lang="zh-CN" altLang="en-US" sz="3200" dirty="0" smtClean="0">
                <a:solidFill>
                  <a:schemeClr val="bg1"/>
                </a:solidFill>
                <a:latin typeface="微软雅黑 Light" panose="020B0502040204020203" pitchFamily="34" charset="-122"/>
                <a:ea typeface="微软雅黑 Light" panose="020B0502040204020203" pitchFamily="34" charset="-122"/>
              </a:rPr>
              <a:t>个完美的“故事”，还会流传很久。</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34931720"/>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875745" y="3465777"/>
            <a:ext cx="2459799" cy="923330"/>
          </a:xfrm>
          <a:prstGeom prst="rect">
            <a:avLst/>
          </a:prstGeom>
          <a:noFill/>
        </p:spPr>
        <p:txBody>
          <a:bodyPr wrap="square" rtlCol="0">
            <a:spAutoFit/>
          </a:bodyPr>
          <a:lstStyle/>
          <a:p>
            <a:r>
              <a:rPr lang="en-US" altLang="zh-CN" sz="5400" dirty="0" smtClean="0">
                <a:latin typeface="方正粗宋简体" panose="03000509000000000000" pitchFamily="65" charset="-122"/>
                <a:ea typeface="方正粗宋简体" panose="03000509000000000000" pitchFamily="65" charset="-122"/>
              </a:rPr>
              <a:t>2000</a:t>
            </a:r>
            <a:r>
              <a:rPr lang="zh-CN" altLang="en-US" sz="5400" dirty="0" smtClean="0">
                <a:latin typeface="方正粗宋简体" panose="03000509000000000000" pitchFamily="65" charset="-122"/>
                <a:ea typeface="方正粗宋简体" panose="03000509000000000000" pitchFamily="65" charset="-122"/>
              </a:rPr>
              <a:t>年</a:t>
            </a:r>
            <a:endParaRPr lang="zh-CN" altLang="en-US" sz="28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1884797" y="4423455"/>
            <a:ext cx="2441694" cy="769441"/>
          </a:xfrm>
          <a:prstGeom prst="rect">
            <a:avLst/>
          </a:prstGeom>
        </p:spPr>
        <p:txBody>
          <a:bodyPr wrap="none">
            <a:spAutoFit/>
          </a:bodyPr>
          <a:lstStyle/>
          <a:p>
            <a:r>
              <a:rPr lang="zh-CN" altLang="en-US" sz="4400" dirty="0">
                <a:latin typeface="方正粗宋简体" panose="03000509000000000000" pitchFamily="65" charset="-122"/>
                <a:ea typeface="方正粗宋简体" panose="03000509000000000000" pitchFamily="65" charset="-122"/>
              </a:rPr>
              <a:t>首次危机</a:t>
            </a:r>
            <a:endParaRPr lang="zh-CN" altLang="en-US" sz="4400" dirty="0"/>
          </a:p>
        </p:txBody>
      </p:sp>
      <p:sp>
        <p:nvSpPr>
          <p:cNvPr id="4" name="矩形 3"/>
          <p:cNvSpPr/>
          <p:nvPr/>
        </p:nvSpPr>
        <p:spPr>
          <a:xfrm>
            <a:off x="1884797" y="5207170"/>
            <a:ext cx="2441694" cy="1446550"/>
          </a:xfrm>
          <a:prstGeom prst="rect">
            <a:avLst/>
          </a:prstGeom>
        </p:spPr>
        <p:txBody>
          <a:bodyPr wrap="none">
            <a:spAutoFit/>
          </a:bodyPr>
          <a:lstStyle/>
          <a:p>
            <a:pPr lvl="0"/>
            <a:r>
              <a:rPr lang="zh-CN" altLang="en-US" sz="8800" dirty="0" smtClean="0">
                <a:solidFill>
                  <a:prstClr val="black"/>
                </a:solidFill>
                <a:latin typeface="方正粗宋简体" panose="03000509000000000000" pitchFamily="65" charset="-122"/>
                <a:ea typeface="方正粗宋简体" panose="03000509000000000000" pitchFamily="65" charset="-122"/>
              </a:rPr>
              <a:t>裁员</a:t>
            </a:r>
            <a:endParaRPr lang="zh-CN" altLang="en-US" sz="8800" dirty="0">
              <a:solidFill>
                <a:prstClr val="black"/>
              </a:solidFill>
              <a:latin typeface="方正粗宋简体" panose="03000509000000000000" pitchFamily="65" charset="-122"/>
              <a:ea typeface="方正粗宋简体" panose="03000509000000000000" pitchFamily="65" charset="-122"/>
            </a:endParaRPr>
          </a:p>
        </p:txBody>
      </p:sp>
      <p:sp>
        <p:nvSpPr>
          <p:cNvPr id="5" name="矩形 4"/>
          <p:cNvSpPr/>
          <p:nvPr/>
        </p:nvSpPr>
        <p:spPr>
          <a:xfrm>
            <a:off x="5030516" y="1550566"/>
            <a:ext cx="9929068" cy="6297108"/>
          </a:xfrm>
          <a:prstGeom prst="rect">
            <a:avLst/>
          </a:prstGeom>
        </p:spPr>
        <p:txBody>
          <a:bodyPr wrap="square">
            <a:spAutoFit/>
          </a:bodyPr>
          <a:lstStyle/>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危机来了，为了保住阿里巴巴，马云决定收缩战线</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从杭州到硅谷，年薪</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6</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位数以上的员工全部裁掉</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阿里在硅谷的工程师只留</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3</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人</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韩国站点彻底关闭</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北京办事处裁员一半</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广告预算为零</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总部撤回杭州</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34220004"/>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947764" y="1383653"/>
            <a:ext cx="10213756" cy="1200329"/>
          </a:xfrm>
          <a:prstGeom prst="rect">
            <a:avLst/>
          </a:prstGeom>
          <a:noFill/>
        </p:spPr>
        <p:txBody>
          <a:bodyPr wrap="square" rtlCol="0">
            <a:spAutoFit/>
          </a:bodyPr>
          <a:lstStyle/>
          <a:p>
            <a:pPr>
              <a:lnSpc>
                <a:spcPct val="120000"/>
              </a:lnSpc>
            </a:pPr>
            <a:r>
              <a:rPr lang="en-US" altLang="zh-CN" sz="6000" dirty="0" smtClean="0">
                <a:solidFill>
                  <a:schemeClr val="bg1"/>
                </a:solidFill>
                <a:latin typeface="方正粗宋简体" panose="03000509000000000000" pitchFamily="65" charset="-122"/>
                <a:ea typeface="方正粗宋简体" panose="03000509000000000000" pitchFamily="65" charset="-122"/>
              </a:rPr>
              <a:t>2000</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r>
              <a:rPr lang="en-US" altLang="zh-CN" sz="6000" dirty="0" smtClean="0">
                <a:solidFill>
                  <a:schemeClr val="bg1"/>
                </a:solidFill>
                <a:latin typeface="方正粗宋简体" panose="03000509000000000000" pitchFamily="65" charset="-122"/>
                <a:ea typeface="方正粗宋简体" panose="03000509000000000000" pitchFamily="65" charset="-122"/>
              </a:rPr>
              <a:t>9</a:t>
            </a:r>
            <a:r>
              <a:rPr lang="zh-CN" altLang="en-US" sz="6000" dirty="0" smtClean="0">
                <a:solidFill>
                  <a:schemeClr val="bg1"/>
                </a:solidFill>
                <a:latin typeface="方正粗宋简体" panose="03000509000000000000" pitchFamily="65" charset="-122"/>
                <a:ea typeface="方正粗宋简体" panose="03000509000000000000" pitchFamily="65" charset="-122"/>
              </a:rPr>
              <a:t>月</a:t>
            </a:r>
            <a:r>
              <a:rPr lang="zh-CN" altLang="en-US" sz="3600" dirty="0" smtClean="0">
                <a:solidFill>
                  <a:schemeClr val="bg1"/>
                </a:solidFill>
                <a:latin typeface="方正粗宋简体" panose="03000509000000000000" pitchFamily="65" charset="-122"/>
                <a:ea typeface="方正粗宋简体" panose="03000509000000000000" pitchFamily="65" charset="-122"/>
              </a:rPr>
              <a:t>，</a:t>
            </a:r>
            <a:r>
              <a:rPr lang="zh-CN" altLang="en-US" sz="4000" dirty="0" smtClean="0">
                <a:solidFill>
                  <a:schemeClr val="bg1"/>
                </a:solidFill>
                <a:latin typeface="方正粗宋简体" panose="03000509000000000000" pitchFamily="65" charset="-122"/>
                <a:ea typeface="方正粗宋简体" panose="03000509000000000000" pitchFamily="65" charset="-122"/>
              </a:rPr>
              <a:t>西湖论剑，打造企业文化</a:t>
            </a:r>
            <a:endParaRPr lang="zh-CN" altLang="en-US" sz="40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2853228" y="3392730"/>
            <a:ext cx="11971890" cy="3637919"/>
          </a:xfrm>
          <a:prstGeom prst="rect">
            <a:avLst/>
          </a:prstGeom>
        </p:spPr>
        <p:txBody>
          <a:bodyPr wrap="square">
            <a:spAutoFit/>
          </a:bodyPr>
          <a:lstStyle/>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2000</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r>
              <a:rPr lang="en-US" altLang="zh-CN" sz="3200" dirty="0" smtClean="0">
                <a:solidFill>
                  <a:schemeClr val="bg1"/>
                </a:solidFill>
                <a:latin typeface="微软雅黑 Light" panose="020B0502040204020203" pitchFamily="34" charset="-122"/>
                <a:ea typeface="微软雅黑 Light" panose="020B0502040204020203" pitchFamily="34" charset="-122"/>
              </a:rPr>
              <a:t>9</a:t>
            </a:r>
            <a:r>
              <a:rPr lang="zh-CN" altLang="en-US" sz="3200" dirty="0" smtClean="0">
                <a:solidFill>
                  <a:schemeClr val="bg1"/>
                </a:solidFill>
                <a:latin typeface="微软雅黑 Light" panose="020B0502040204020203" pitchFamily="34" charset="-122"/>
                <a:ea typeface="微软雅黑 Light" panose="020B0502040204020203" pitchFamily="34" charset="-122"/>
              </a:rPr>
              <a:t>月</a:t>
            </a:r>
            <a:r>
              <a:rPr lang="en-US" altLang="zh-CN" sz="3200" dirty="0" smtClean="0">
                <a:solidFill>
                  <a:schemeClr val="bg1"/>
                </a:solidFill>
                <a:latin typeface="微软雅黑 Light" panose="020B0502040204020203" pitchFamily="34" charset="-122"/>
                <a:ea typeface="微软雅黑 Light" panose="020B0502040204020203" pitchFamily="34" charset="-122"/>
              </a:rPr>
              <a:t>10</a:t>
            </a:r>
            <a:r>
              <a:rPr lang="zh-CN" altLang="en-US" sz="3200" dirty="0" smtClean="0">
                <a:solidFill>
                  <a:schemeClr val="bg1"/>
                </a:solidFill>
                <a:latin typeface="微软雅黑 Light" panose="020B0502040204020203" pitchFamily="34" charset="-122"/>
                <a:ea typeface="微软雅黑 Light" panose="020B0502040204020203" pitchFamily="34" charset="-122"/>
              </a:rPr>
              <a:t>日的阿里巴巴还只是成立一年的小公司</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是一个盈利模式还不是十分清晰的小公司</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但马云组织起了“西湖论剑”这样一个特别的论坛</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他也是第一个大胆到用金庸小说来“武装”自己公司文化的企业家</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0983350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07722" y="3571285"/>
            <a:ext cx="7240555" cy="830997"/>
          </a:xfrm>
          <a:prstGeom prst="rect">
            <a:avLst/>
          </a:prstGeom>
          <a:noFill/>
        </p:spPr>
        <p:txBody>
          <a:bodyPr wrap="square" rtlCol="0">
            <a:spAutoFit/>
          </a:bodyPr>
          <a:lstStyle/>
          <a:p>
            <a:r>
              <a:rPr lang="en-US" altLang="zh-CN" sz="4800" dirty="0" smtClean="0">
                <a:latin typeface="方正粗宋简体" panose="03000509000000000000" pitchFamily="65" charset="-122"/>
                <a:ea typeface="方正粗宋简体" panose="03000509000000000000" pitchFamily="65" charset="-122"/>
              </a:rPr>
              <a:t>2000</a:t>
            </a:r>
            <a:r>
              <a:rPr lang="zh-CN" altLang="en-US" sz="4800" dirty="0" smtClean="0">
                <a:latin typeface="方正粗宋简体" panose="03000509000000000000" pitchFamily="65" charset="-122"/>
                <a:ea typeface="方正粗宋简体" panose="03000509000000000000" pitchFamily="65" charset="-122"/>
              </a:rPr>
              <a:t>年</a:t>
            </a:r>
            <a:r>
              <a:rPr lang="en-US" altLang="zh-CN" sz="4800" dirty="0" smtClean="0">
                <a:latin typeface="方正粗宋简体" panose="03000509000000000000" pitchFamily="65" charset="-122"/>
                <a:ea typeface="方正粗宋简体" panose="03000509000000000000" pitchFamily="65" charset="-122"/>
              </a:rPr>
              <a:t>10</a:t>
            </a:r>
            <a:r>
              <a:rPr lang="zh-CN" altLang="en-US" sz="4800" dirty="0" smtClean="0">
                <a:latin typeface="方正粗宋简体" panose="03000509000000000000" pitchFamily="65" charset="-122"/>
                <a:ea typeface="方正粗宋简体" panose="03000509000000000000" pitchFamily="65" charset="-122"/>
              </a:rPr>
              <a:t>月，中国供应商</a:t>
            </a:r>
            <a:endParaRPr lang="zh-CN" altLang="en-US" sz="48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2510528" y="4726340"/>
            <a:ext cx="11234944" cy="2751522"/>
          </a:xfrm>
          <a:prstGeom prst="rect">
            <a:avLst/>
          </a:prstGeom>
        </p:spPr>
        <p:txBody>
          <a:bodyPr wrap="square">
            <a:spAutoFit/>
          </a:bodyPr>
          <a:lstStyle/>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2000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10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月初，阿里巴巴面向国际推出</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中国供应商服务</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a:t>
            </a: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阿里巴巴知道该如何赚钱了</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赚一块</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钱，是阿里巴巴的年度战略</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1042262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75822" y="5711118"/>
            <a:ext cx="9704356" cy="1655838"/>
          </a:xfrm>
          <a:prstGeom prst="rect">
            <a:avLst/>
          </a:prstGeom>
          <a:noFill/>
        </p:spPr>
        <p:txBody>
          <a:bodyPr wrap="square" rtlCol="0">
            <a:spAutoFit/>
          </a:bodyPr>
          <a:lstStyle/>
          <a:p>
            <a:pPr algn="ctr"/>
            <a:r>
              <a:rPr lang="en-US" altLang="zh-CN" sz="4400" dirty="0" smtClean="0">
                <a:solidFill>
                  <a:schemeClr val="bg1"/>
                </a:solidFill>
                <a:latin typeface="方正粗宋简体" panose="03000509000000000000" pitchFamily="65" charset="-122"/>
                <a:ea typeface="方正粗宋简体" panose="03000509000000000000" pitchFamily="65" charset="-122"/>
              </a:rPr>
              <a:t>2003</a:t>
            </a:r>
            <a:r>
              <a:rPr lang="zh-CN" altLang="en-US" sz="4400" dirty="0" smtClean="0">
                <a:solidFill>
                  <a:schemeClr val="bg1"/>
                </a:solidFill>
                <a:latin typeface="方正粗宋简体" panose="03000509000000000000" pitchFamily="65" charset="-122"/>
                <a:ea typeface="方正粗宋简体" panose="03000509000000000000" pitchFamily="65" charset="-122"/>
              </a:rPr>
              <a:t>年</a:t>
            </a:r>
            <a:r>
              <a:rPr lang="en-US" altLang="zh-CN" sz="4400" dirty="0" smtClean="0">
                <a:solidFill>
                  <a:schemeClr val="bg1"/>
                </a:solidFill>
                <a:latin typeface="方正粗宋简体" panose="03000509000000000000" pitchFamily="65" charset="-122"/>
                <a:ea typeface="方正粗宋简体" panose="03000509000000000000" pitchFamily="65" charset="-122"/>
              </a:rPr>
              <a:t>5</a:t>
            </a:r>
            <a:r>
              <a:rPr lang="zh-CN" altLang="en-US" sz="4400" dirty="0" smtClean="0">
                <a:solidFill>
                  <a:schemeClr val="bg1"/>
                </a:solidFill>
                <a:latin typeface="方正粗宋简体" panose="03000509000000000000" pitchFamily="65" charset="-122"/>
                <a:ea typeface="方正粗宋简体" panose="03000509000000000000" pitchFamily="65" charset="-122"/>
              </a:rPr>
              <a:t>月</a:t>
            </a:r>
            <a:r>
              <a:rPr lang="en-US" altLang="zh-CN" sz="4400" dirty="0" smtClean="0">
                <a:solidFill>
                  <a:schemeClr val="bg1"/>
                </a:solidFill>
                <a:latin typeface="方正粗宋简体" panose="03000509000000000000" pitchFamily="65" charset="-122"/>
                <a:ea typeface="方正粗宋简体" panose="03000509000000000000" pitchFamily="65" charset="-122"/>
              </a:rPr>
              <a:t>10</a:t>
            </a:r>
            <a:r>
              <a:rPr lang="zh-CN" altLang="en-US" sz="4400" dirty="0" smtClean="0">
                <a:solidFill>
                  <a:schemeClr val="bg1"/>
                </a:solidFill>
                <a:latin typeface="方正粗宋简体" panose="03000509000000000000" pitchFamily="65" charset="-122"/>
                <a:ea typeface="方正粗宋简体" panose="03000509000000000000" pitchFamily="65" charset="-122"/>
              </a:rPr>
              <a:t>日</a:t>
            </a:r>
            <a:endParaRPr lang="en-US" altLang="zh-CN" sz="4400" dirty="0" smtClean="0">
              <a:solidFill>
                <a:schemeClr val="bg1"/>
              </a:solidFill>
              <a:latin typeface="方正粗宋简体" panose="03000509000000000000" pitchFamily="65" charset="-122"/>
              <a:ea typeface="方正粗宋简体" panose="03000509000000000000" pitchFamily="65" charset="-122"/>
            </a:endParaRPr>
          </a:p>
          <a:p>
            <a:pPr algn="ctr">
              <a:lnSpc>
                <a:spcPct val="120000"/>
              </a:lnSpc>
            </a:pPr>
            <a:r>
              <a:rPr lang="zh-CN" altLang="en-US" sz="4800" dirty="0" smtClean="0">
                <a:solidFill>
                  <a:schemeClr val="bg1"/>
                </a:solidFill>
                <a:latin typeface="方正粗宋简体" panose="03000509000000000000" pitchFamily="65" charset="-122"/>
                <a:ea typeface="方正粗宋简体" panose="03000509000000000000" pitchFamily="65" charset="-122"/>
              </a:rPr>
              <a:t>再入湖畔花园做淘宝</a:t>
            </a:r>
            <a:endParaRPr lang="zh-CN" altLang="en-US" sz="48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2142055" y="2332026"/>
            <a:ext cx="11971890" cy="2751522"/>
          </a:xfrm>
          <a:prstGeom prst="rect">
            <a:avLst/>
          </a:prstGeom>
        </p:spPr>
        <p:txBody>
          <a:bodyPr wrap="square">
            <a:spAutoFit/>
          </a:bodyPr>
          <a:lstStyle/>
          <a:p>
            <a:pPr algn="ct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2003</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r>
              <a:rPr lang="en-US" altLang="zh-CN" sz="3200" dirty="0" smtClean="0">
                <a:solidFill>
                  <a:schemeClr val="bg1"/>
                </a:solidFill>
                <a:latin typeface="微软雅黑 Light" panose="020B0502040204020203" pitchFamily="34" charset="-122"/>
                <a:ea typeface="微软雅黑 Light" panose="020B0502040204020203" pitchFamily="34" charset="-122"/>
              </a:rPr>
              <a:t>4</a:t>
            </a:r>
            <a:r>
              <a:rPr lang="zh-CN" altLang="en-US" sz="3200" dirty="0" smtClean="0">
                <a:solidFill>
                  <a:schemeClr val="bg1"/>
                </a:solidFill>
                <a:latin typeface="微软雅黑 Light" panose="020B0502040204020203" pitchFamily="34" charset="-122"/>
                <a:ea typeface="微软雅黑 Light" panose="020B0502040204020203" pitchFamily="34" charset="-122"/>
              </a:rPr>
              <a:t>月，马云开始筹备</a:t>
            </a:r>
            <a:r>
              <a:rPr lang="en-US" altLang="zh-CN" sz="3200" dirty="0" smtClean="0">
                <a:solidFill>
                  <a:schemeClr val="bg1"/>
                </a:solidFill>
                <a:latin typeface="微软雅黑 Light" panose="020B0502040204020203" pitchFamily="34" charset="-122"/>
                <a:ea typeface="微软雅黑 Light" panose="020B0502040204020203" pitchFamily="34" charset="-122"/>
              </a:rPr>
              <a:t>C2C</a:t>
            </a:r>
            <a:r>
              <a:rPr lang="zh-CN" altLang="en-US" sz="3200" dirty="0" smtClean="0">
                <a:solidFill>
                  <a:schemeClr val="bg1"/>
                </a:solidFill>
                <a:latin typeface="微软雅黑 Light" panose="020B0502040204020203" pitchFamily="34" charset="-122"/>
                <a:ea typeface="微软雅黑 Light" panose="020B0502040204020203" pitchFamily="34" charset="-122"/>
              </a:rPr>
              <a:t>项目</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秘密团队再入湖畔花园做起了</a:t>
            </a:r>
            <a:r>
              <a:rPr lang="en-US" altLang="zh-CN" sz="3200" dirty="0" smtClean="0">
                <a:solidFill>
                  <a:schemeClr val="bg1"/>
                </a:solidFill>
                <a:latin typeface="微软雅黑 Light" panose="020B0502040204020203" pitchFamily="34" charset="-122"/>
                <a:ea typeface="微软雅黑 Light" panose="020B0502040204020203" pitchFamily="34" charset="-122"/>
              </a:rPr>
              <a:t>C2C(</a:t>
            </a:r>
            <a:r>
              <a:rPr lang="zh-CN" altLang="en-US" sz="3200" dirty="0" smtClean="0">
                <a:solidFill>
                  <a:schemeClr val="bg1"/>
                </a:solidFill>
                <a:latin typeface="微软雅黑 Light" panose="020B0502040204020203" pitchFamily="34" charset="-122"/>
                <a:ea typeface="微软雅黑 Light" panose="020B0502040204020203" pitchFamily="34" charset="-122"/>
              </a:rPr>
              <a:t>淘宝网</a:t>
            </a:r>
            <a:r>
              <a:rPr lang="en-US" altLang="zh-CN" sz="3200" dirty="0" smtClean="0">
                <a:solidFill>
                  <a:schemeClr val="bg1"/>
                </a:solidFill>
                <a:latin typeface="微软雅黑 Light" panose="020B0502040204020203" pitchFamily="34" charset="-122"/>
                <a:ea typeface="微软雅黑 Light" panose="020B0502040204020203" pitchFamily="34" charset="-122"/>
              </a:rPr>
              <a:t>)</a:t>
            </a:r>
          </a:p>
          <a:p>
            <a:pPr algn="ct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而这</a:t>
            </a:r>
            <a:r>
              <a:rPr lang="zh-CN" altLang="en-US" sz="3200" dirty="0" smtClean="0">
                <a:solidFill>
                  <a:schemeClr val="bg1"/>
                </a:solidFill>
                <a:latin typeface="微软雅黑 Light" panose="020B0502040204020203" pitchFamily="34" charset="-122"/>
                <a:ea typeface="微软雅黑 Light" panose="020B0502040204020203" pitchFamily="34" charset="-122"/>
              </a:rPr>
              <a:t>正是市值百亿美元的</a:t>
            </a:r>
            <a:r>
              <a:rPr lang="zh-CN" altLang="en-US" sz="3200" dirty="0">
                <a:solidFill>
                  <a:schemeClr val="bg1"/>
                </a:solidFill>
                <a:latin typeface="微软雅黑 Light" panose="020B0502040204020203" pitchFamily="34" charset="-122"/>
                <a:ea typeface="微软雅黑 Light" panose="020B0502040204020203" pitchFamily="34" charset="-122"/>
              </a:rPr>
              <a:t>电</a:t>
            </a:r>
            <a:r>
              <a:rPr lang="zh-CN" altLang="en-US" sz="3200" dirty="0" smtClean="0">
                <a:solidFill>
                  <a:schemeClr val="bg1"/>
                </a:solidFill>
                <a:latin typeface="微软雅黑 Light" panose="020B0502040204020203" pitchFamily="34" charset="-122"/>
                <a:ea typeface="微软雅黑 Light" panose="020B0502040204020203" pitchFamily="34" charset="-122"/>
              </a:rPr>
              <a:t>商巨头</a:t>
            </a:r>
            <a:r>
              <a:rPr lang="en-US" altLang="zh-CN" sz="3200" dirty="0" smtClean="0">
                <a:solidFill>
                  <a:schemeClr val="bg1"/>
                </a:solidFill>
                <a:latin typeface="微软雅黑 Light" panose="020B0502040204020203" pitchFamily="34" charset="-122"/>
                <a:ea typeface="微软雅黑 Light" panose="020B0502040204020203" pitchFamily="34" charset="-122"/>
              </a:rPr>
              <a:t>eBay</a:t>
            </a:r>
            <a:r>
              <a:rPr lang="zh-CN" altLang="en-US" sz="3200" dirty="0" smtClean="0">
                <a:solidFill>
                  <a:schemeClr val="bg1"/>
                </a:solidFill>
                <a:latin typeface="微软雅黑 Light" panose="020B0502040204020203" pitchFamily="34" charset="-122"/>
                <a:ea typeface="微软雅黑 Light" panose="020B0502040204020203" pitchFamily="34" charset="-122"/>
              </a:rPr>
              <a:t>擅长的领域</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80838895"/>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443064" y="1440803"/>
            <a:ext cx="7240555" cy="707886"/>
          </a:xfrm>
          <a:prstGeom prst="rect">
            <a:avLst/>
          </a:prstGeom>
          <a:noFill/>
        </p:spPr>
        <p:txBody>
          <a:bodyPr wrap="square" rtlCol="0">
            <a:spAutoFit/>
          </a:bodyPr>
          <a:lstStyle/>
          <a:p>
            <a:r>
              <a:rPr lang="en-US" altLang="zh-CN" sz="4000" dirty="0" smtClean="0">
                <a:latin typeface="方正粗宋简体" panose="03000509000000000000" pitchFamily="65" charset="-122"/>
                <a:ea typeface="方正粗宋简体" panose="03000509000000000000" pitchFamily="65" charset="-122"/>
              </a:rPr>
              <a:t>2003</a:t>
            </a:r>
            <a:r>
              <a:rPr lang="zh-CN" altLang="en-US" sz="4000" dirty="0" smtClean="0">
                <a:latin typeface="方正粗宋简体" panose="03000509000000000000" pitchFamily="65" charset="-122"/>
                <a:ea typeface="方正粗宋简体" panose="03000509000000000000" pitchFamily="65" charset="-122"/>
              </a:rPr>
              <a:t>年</a:t>
            </a:r>
            <a:r>
              <a:rPr lang="en-US" altLang="zh-CN" sz="4000" dirty="0" smtClean="0">
                <a:latin typeface="方正粗宋简体" panose="03000509000000000000" pitchFamily="65" charset="-122"/>
                <a:ea typeface="方正粗宋简体" panose="03000509000000000000" pitchFamily="65" charset="-122"/>
              </a:rPr>
              <a:t>-2006</a:t>
            </a:r>
            <a:r>
              <a:rPr lang="zh-CN" altLang="en-US" sz="4000" dirty="0" smtClean="0">
                <a:latin typeface="方正粗宋简体" panose="03000509000000000000" pitchFamily="65" charset="-122"/>
                <a:ea typeface="方正粗宋简体" panose="03000509000000000000" pitchFamily="65" charset="-122"/>
              </a:rPr>
              <a:t>年</a:t>
            </a:r>
            <a:endParaRPr lang="zh-CN" altLang="en-US" sz="40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2443064" y="2310884"/>
            <a:ext cx="3865161" cy="1107996"/>
          </a:xfrm>
          <a:prstGeom prst="rect">
            <a:avLst/>
          </a:prstGeom>
        </p:spPr>
        <p:txBody>
          <a:bodyPr wrap="none">
            <a:spAutoFit/>
          </a:bodyPr>
          <a:lstStyle/>
          <a:p>
            <a:r>
              <a:rPr lang="zh-CN" altLang="en-US" sz="6600" dirty="0">
                <a:latin typeface="方正粗宋简体" panose="03000509000000000000" pitchFamily="65" charset="-122"/>
                <a:ea typeface="方正粗宋简体" panose="03000509000000000000" pitchFamily="65" charset="-122"/>
              </a:rPr>
              <a:t>大战</a:t>
            </a:r>
            <a:r>
              <a:rPr lang="en-US" altLang="zh-CN" sz="6600" dirty="0">
                <a:latin typeface="方正粗宋简体" panose="03000509000000000000" pitchFamily="65" charset="-122"/>
                <a:ea typeface="方正粗宋简体" panose="03000509000000000000" pitchFamily="65" charset="-122"/>
              </a:rPr>
              <a:t>eBay</a:t>
            </a:r>
            <a:endParaRPr lang="zh-CN" altLang="en-US" sz="66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2510528" y="3581075"/>
            <a:ext cx="11234944" cy="3637919"/>
          </a:xfrm>
          <a:prstGeom prst="rect">
            <a:avLst/>
          </a:prstGeom>
        </p:spPr>
        <p:txBody>
          <a:bodyPr wrap="square">
            <a:spAutoFit/>
          </a:bodyPr>
          <a:lstStyle/>
          <a:p>
            <a:pP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2006</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年，刚成立不久的的淘宝大胜巨头</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eBay</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，其中关键有三</a:t>
            </a:r>
            <a:endPar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第一，走以农村包围城市的道路</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第二，融资，接受孙正义</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8200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万美元投资</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第三，让敌方去做市场教育，我方享受教育成果</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02971858"/>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226913" y="3981490"/>
            <a:ext cx="6053236" cy="1107996"/>
          </a:xfrm>
          <a:prstGeom prst="rect">
            <a:avLst/>
          </a:prstGeom>
          <a:noFill/>
        </p:spPr>
        <p:txBody>
          <a:bodyPr wrap="square" rtlCol="0">
            <a:spAutoFit/>
          </a:bodyPr>
          <a:lstStyle/>
          <a:p>
            <a:r>
              <a:rPr lang="en-US" altLang="zh-CN" sz="4400" dirty="0" smtClean="0">
                <a:solidFill>
                  <a:schemeClr val="bg1"/>
                </a:solidFill>
                <a:latin typeface="方正粗宋简体" panose="03000509000000000000" pitchFamily="65" charset="-122"/>
                <a:ea typeface="方正粗宋简体" panose="03000509000000000000" pitchFamily="65" charset="-122"/>
              </a:rPr>
              <a:t>2003</a:t>
            </a:r>
            <a:r>
              <a:rPr lang="zh-CN" altLang="en-US" sz="4400" dirty="0" smtClean="0">
                <a:solidFill>
                  <a:schemeClr val="bg1"/>
                </a:solidFill>
                <a:latin typeface="方正粗宋简体" panose="03000509000000000000" pitchFamily="65" charset="-122"/>
                <a:ea typeface="方正粗宋简体" panose="03000509000000000000" pitchFamily="65" charset="-122"/>
              </a:rPr>
              <a:t>年</a:t>
            </a:r>
            <a:r>
              <a:rPr lang="zh-CN" altLang="en-US" sz="3600" dirty="0" smtClean="0">
                <a:solidFill>
                  <a:schemeClr val="bg1"/>
                </a:solidFill>
                <a:latin typeface="方正粗宋简体" panose="03000509000000000000" pitchFamily="65" charset="-122"/>
                <a:ea typeface="方正粗宋简体" panose="03000509000000000000" pitchFamily="65" charset="-122"/>
              </a:rPr>
              <a:t>，</a:t>
            </a:r>
            <a:r>
              <a:rPr lang="zh-CN" altLang="en-US" sz="6600" dirty="0" smtClean="0">
                <a:solidFill>
                  <a:schemeClr val="bg1"/>
                </a:solidFill>
                <a:latin typeface="方正粗宋简体" panose="03000509000000000000" pitchFamily="65" charset="-122"/>
                <a:ea typeface="方正粗宋简体" panose="03000509000000000000" pitchFamily="65" charset="-122"/>
              </a:rPr>
              <a:t>创支付宝</a:t>
            </a:r>
            <a:endParaRPr lang="zh-CN" altLang="en-US" sz="66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5635063" y="2976847"/>
            <a:ext cx="11971890" cy="2751522"/>
          </a:xfrm>
          <a:prstGeom prst="rect">
            <a:avLst/>
          </a:prstGeom>
        </p:spPr>
        <p:txBody>
          <a:bodyPr wrap="square">
            <a:spAutoFit/>
          </a:bodyPr>
          <a:lstStyle/>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支付宝说白了就是个支付产品</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但适合中国用户并解决他们的痛点需求</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破除了消费者和卖家交易前存在的心理障碍</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247676836"/>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1505535" y="6420433"/>
            <a:ext cx="2929035" cy="923330"/>
          </a:xfrm>
          <a:prstGeom prst="rect">
            <a:avLst/>
          </a:prstGeom>
          <a:noFill/>
        </p:spPr>
        <p:txBody>
          <a:bodyPr wrap="square" rtlCol="0">
            <a:spAutoFit/>
          </a:bodyPr>
          <a:lstStyle/>
          <a:p>
            <a:r>
              <a:rPr lang="zh-CN" altLang="en-US" sz="5400" dirty="0" smtClean="0">
                <a:latin typeface="方正粗宋简体" panose="03000509000000000000" pitchFamily="65" charset="-122"/>
                <a:ea typeface="方正粗宋简体" panose="03000509000000000000" pitchFamily="65" charset="-122"/>
              </a:rPr>
              <a:t>网商大会</a:t>
            </a:r>
            <a:endParaRPr lang="zh-CN" altLang="en-US" sz="54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11505535" y="5650992"/>
            <a:ext cx="2924198" cy="769441"/>
          </a:xfrm>
          <a:prstGeom prst="rect">
            <a:avLst/>
          </a:prstGeom>
        </p:spPr>
        <p:txBody>
          <a:bodyPr wrap="none">
            <a:spAutoFit/>
          </a:bodyPr>
          <a:lstStyle/>
          <a:p>
            <a:r>
              <a:rPr lang="en-US" altLang="zh-CN" sz="4400" dirty="0">
                <a:solidFill>
                  <a:prstClr val="black"/>
                </a:solidFill>
                <a:latin typeface="方正粗宋简体" panose="03000509000000000000" pitchFamily="65" charset="-122"/>
                <a:ea typeface="方正粗宋简体" panose="03000509000000000000" pitchFamily="65" charset="-122"/>
              </a:rPr>
              <a:t>2004</a:t>
            </a:r>
            <a:r>
              <a:rPr lang="zh-CN" altLang="en-US" sz="4400" dirty="0">
                <a:solidFill>
                  <a:prstClr val="black"/>
                </a:solidFill>
                <a:latin typeface="方正粗宋简体" panose="03000509000000000000" pitchFamily="65" charset="-122"/>
                <a:ea typeface="方正粗宋简体" panose="03000509000000000000" pitchFamily="65" charset="-122"/>
              </a:rPr>
              <a:t>年</a:t>
            </a:r>
            <a:r>
              <a:rPr lang="en-US" altLang="zh-CN" sz="4400" dirty="0">
                <a:solidFill>
                  <a:prstClr val="black"/>
                </a:solidFill>
                <a:latin typeface="方正粗宋简体" panose="03000509000000000000" pitchFamily="65" charset="-122"/>
                <a:ea typeface="方正粗宋简体" panose="03000509000000000000" pitchFamily="65" charset="-122"/>
              </a:rPr>
              <a:t>6</a:t>
            </a:r>
            <a:r>
              <a:rPr lang="zh-CN" altLang="en-US" sz="4400" dirty="0">
                <a:solidFill>
                  <a:prstClr val="black"/>
                </a:solidFill>
                <a:latin typeface="方正粗宋简体" panose="03000509000000000000" pitchFamily="65" charset="-122"/>
                <a:ea typeface="方正粗宋简体" panose="03000509000000000000" pitchFamily="65" charset="-122"/>
              </a:rPr>
              <a:t>月</a:t>
            </a:r>
            <a:endParaRPr lang="zh-CN" altLang="en-US" sz="2400" dirty="0"/>
          </a:p>
        </p:txBody>
      </p:sp>
      <p:sp>
        <p:nvSpPr>
          <p:cNvPr id="4" name="矩形 3"/>
          <p:cNvSpPr/>
          <p:nvPr/>
        </p:nvSpPr>
        <p:spPr>
          <a:xfrm>
            <a:off x="2126480" y="2716528"/>
            <a:ext cx="12558784" cy="3637919"/>
          </a:xfrm>
          <a:prstGeom prst="rect">
            <a:avLst/>
          </a:prstGeom>
        </p:spPr>
        <p:txBody>
          <a:bodyPr wrap="square">
            <a:spAutoFit/>
          </a:bodyPr>
          <a:lstStyle/>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还有什么市场营销手段能比生生造出一个词并让他流行起来更加高明？</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“网商”就是阿里巴巴造出的这样一个词语。</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网商</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大会，是阿里构建电子商务生态圈的推进器</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也</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是阿里巴巴最好的品牌推广时机</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58596554"/>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623915" y="2142696"/>
            <a:ext cx="2929036" cy="923330"/>
          </a:xfrm>
          <a:prstGeom prst="rect">
            <a:avLst/>
          </a:prstGeom>
          <a:noFill/>
        </p:spPr>
        <p:txBody>
          <a:bodyPr wrap="square" rtlCol="0">
            <a:spAutoFit/>
          </a:bodyPr>
          <a:lstStyle/>
          <a:p>
            <a:r>
              <a:rPr lang="en-US" altLang="zh-CN" sz="5400" dirty="0" smtClean="0">
                <a:solidFill>
                  <a:schemeClr val="bg1"/>
                </a:solidFill>
                <a:latin typeface="方正粗宋简体" panose="03000509000000000000" pitchFamily="65" charset="-122"/>
                <a:ea typeface="方正粗宋简体" panose="03000509000000000000" pitchFamily="65" charset="-122"/>
              </a:rPr>
              <a:t>2005</a:t>
            </a:r>
            <a:r>
              <a:rPr lang="zh-CN" altLang="en-US" sz="5400" dirty="0" smtClean="0">
                <a:solidFill>
                  <a:schemeClr val="bg1"/>
                </a:solidFill>
                <a:latin typeface="方正粗宋简体" panose="03000509000000000000" pitchFamily="65" charset="-122"/>
                <a:ea typeface="方正粗宋简体" panose="03000509000000000000" pitchFamily="65" charset="-122"/>
              </a:rPr>
              <a:t>年</a:t>
            </a:r>
            <a:endParaRPr lang="zh-CN" altLang="en-US" sz="54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3356138" y="3148060"/>
            <a:ext cx="6391493" cy="769441"/>
          </a:xfrm>
          <a:prstGeom prst="rect">
            <a:avLst/>
          </a:prstGeom>
        </p:spPr>
        <p:txBody>
          <a:bodyPr wrap="none">
            <a:spAutoFit/>
          </a:bodyPr>
          <a:lstStyle/>
          <a:p>
            <a:r>
              <a:rPr lang="zh-CN" altLang="en-US" sz="4400" dirty="0">
                <a:solidFill>
                  <a:schemeClr val="bg1"/>
                </a:solidFill>
                <a:latin typeface="方正粗宋简体" panose="03000509000000000000" pitchFamily="65" charset="-122"/>
                <a:ea typeface="方正粗宋简体" panose="03000509000000000000" pitchFamily="65" charset="-122"/>
              </a:rPr>
              <a:t>杨致远和雅虎入阿里巴巴</a:t>
            </a:r>
          </a:p>
        </p:txBody>
      </p:sp>
      <p:sp>
        <p:nvSpPr>
          <p:cNvPr id="4" name="矩形 3"/>
          <p:cNvSpPr/>
          <p:nvPr/>
        </p:nvSpPr>
        <p:spPr>
          <a:xfrm>
            <a:off x="2142055" y="4535488"/>
            <a:ext cx="11971890" cy="2751522"/>
          </a:xfrm>
          <a:prstGeom prst="rect">
            <a:avLst/>
          </a:prstGeom>
        </p:spPr>
        <p:txBody>
          <a:bodyPr wrap="square">
            <a:spAutoFit/>
          </a:bodyPr>
          <a:lstStyle/>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雅虎投资阿里巴巴</a:t>
            </a:r>
            <a:r>
              <a:rPr lang="en-US" altLang="zh-CN" sz="3200" dirty="0" smtClean="0">
                <a:solidFill>
                  <a:schemeClr val="bg1"/>
                </a:solidFill>
                <a:latin typeface="微软雅黑 Light" panose="020B0502040204020203" pitchFamily="34" charset="-122"/>
                <a:ea typeface="微软雅黑 Light" panose="020B0502040204020203" pitchFamily="34" charset="-122"/>
              </a:rPr>
              <a:t>10</a:t>
            </a:r>
            <a:r>
              <a:rPr lang="zh-CN" altLang="en-US" sz="3200" dirty="0" smtClean="0">
                <a:solidFill>
                  <a:schemeClr val="bg1"/>
                </a:solidFill>
                <a:latin typeface="微软雅黑 Light" panose="020B0502040204020203" pitchFamily="34" charset="-122"/>
                <a:ea typeface="微软雅黑 Light" panose="020B0502040204020203" pitchFamily="34" charset="-122"/>
              </a:rPr>
              <a:t>亿美元，但这笔资金</a:t>
            </a:r>
            <a:r>
              <a:rPr lang="zh-CN" altLang="en-US" sz="3200" dirty="0">
                <a:solidFill>
                  <a:schemeClr val="bg1"/>
                </a:solidFill>
                <a:latin typeface="微软雅黑 Light" panose="020B0502040204020203" pitchFamily="34" charset="-122"/>
                <a:ea typeface="微软雅黑 Light" panose="020B0502040204020203" pitchFamily="34" charset="-122"/>
              </a:rPr>
              <a:t>让马云连续</a:t>
            </a:r>
            <a:r>
              <a:rPr lang="zh-CN" altLang="en-US" sz="3200" dirty="0" smtClean="0">
                <a:solidFill>
                  <a:schemeClr val="bg1"/>
                </a:solidFill>
                <a:latin typeface="微软雅黑 Light" panose="020B0502040204020203" pitchFamily="34" charset="-122"/>
                <a:ea typeface="微软雅黑 Light" panose="020B0502040204020203" pitchFamily="34" charset="-122"/>
              </a:rPr>
              <a:t>犯错</a:t>
            </a:r>
            <a:endParaRPr lang="en-US" altLang="zh-CN" sz="3200" dirty="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一是进入搜索的战略失败，二是文化融合失败</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马云开始名满天下，但谤亦随之</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88448706"/>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20000">
              <a:srgbClr val="F7F7F7"/>
            </a:gs>
            <a:gs pos="56000">
              <a:srgbClr val="F3F3F3"/>
            </a:gs>
            <a:gs pos="100000">
              <a:srgbClr val="DEDEDE"/>
            </a:gs>
          </a:gsLst>
          <a:path path="circle">
            <a:fillToRect l="50000" t="50000" r="50000" b="50000"/>
          </a:path>
        </a:gradFill>
        <a:effectLst/>
      </p:bgPr>
    </p:bg>
    <p:spTree>
      <p:nvGrpSpPr>
        <p:cNvPr id="1" name=""/>
        <p:cNvGrpSpPr/>
        <p:nvPr/>
      </p:nvGrpSpPr>
      <p:grpSpPr>
        <a:xfrm>
          <a:off x="0" y="0"/>
          <a:ext cx="0" cy="0"/>
          <a:chOff x="0" y="0"/>
          <a:chExt cx="0" cy="0"/>
        </a:xfrm>
      </p:grpSpPr>
      <p:grpSp>
        <p:nvGrpSpPr>
          <p:cNvPr id="61" name="组合 60"/>
          <p:cNvGrpSpPr/>
          <p:nvPr/>
        </p:nvGrpSpPr>
        <p:grpSpPr>
          <a:xfrm>
            <a:off x="3819595" y="3466206"/>
            <a:ext cx="10800000" cy="100100"/>
            <a:chOff x="2793221" y="3464518"/>
            <a:chExt cx="11989577" cy="76882"/>
          </a:xfrm>
        </p:grpSpPr>
        <p:sp>
          <p:nvSpPr>
            <p:cNvPr id="58" name="矩形 57"/>
            <p:cNvSpPr/>
            <p:nvPr/>
          </p:nvSpPr>
          <p:spPr>
            <a:xfrm>
              <a:off x="2793221" y="3495681"/>
              <a:ext cx="11989577" cy="45719"/>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793221" y="3464518"/>
              <a:ext cx="11989577" cy="10800"/>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118717" y="936859"/>
            <a:ext cx="642950" cy="642950"/>
            <a:chOff x="1118717" y="936859"/>
            <a:chExt cx="642950" cy="642950"/>
          </a:xfrm>
        </p:grpSpPr>
        <p:sp>
          <p:nvSpPr>
            <p:cNvPr id="6" name="椭圆 5"/>
            <p:cNvSpPr/>
            <p:nvPr/>
          </p:nvSpPr>
          <p:spPr>
            <a:xfrm>
              <a:off x="1118717" y="936859"/>
              <a:ext cx="642950" cy="642950"/>
            </a:xfrm>
            <a:prstGeom prst="ellipse">
              <a:avLst/>
            </a:prstGeom>
            <a:no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013731">
              <a:off x="1409529" y="1091132"/>
              <a:ext cx="325719" cy="268006"/>
              <a:chOff x="7767592" y="936859"/>
              <a:chExt cx="484645" cy="398775"/>
            </a:xfrm>
          </p:grpSpPr>
          <p:sp>
            <p:nvSpPr>
              <p:cNvPr id="8" name="圆角矩形 7"/>
              <p:cNvSpPr/>
              <p:nvPr/>
            </p:nvSpPr>
            <p:spPr>
              <a:xfrm>
                <a:off x="7767592" y="936859"/>
                <a:ext cx="97678" cy="394260"/>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5400000">
                <a:off x="7962354" y="1045751"/>
                <a:ext cx="97678" cy="482088"/>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14673778" y="1099280"/>
            <a:ext cx="571838" cy="1083482"/>
            <a:chOff x="14494334" y="759282"/>
            <a:chExt cx="930726" cy="1763477"/>
          </a:xfrm>
        </p:grpSpPr>
        <p:sp>
          <p:nvSpPr>
            <p:cNvPr id="11" name="圆角矩形 10"/>
            <p:cNvSpPr/>
            <p:nvPr/>
          </p:nvSpPr>
          <p:spPr>
            <a:xfrm>
              <a:off x="14701160" y="1435309"/>
              <a:ext cx="723900" cy="1087450"/>
            </a:xfrm>
            <a:prstGeom prst="roundRect">
              <a:avLst>
                <a:gd name="adj" fmla="val 50000"/>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5009578" y="1614194"/>
              <a:ext cx="96395" cy="236448"/>
            </a:xfrm>
            <a:prstGeom prst="roundRect">
              <a:avLst>
                <a:gd name="adj" fmla="val 50000"/>
              </a:avLst>
            </a:prstGeom>
            <a:solidFill>
              <a:srgbClr val="DEDEDE"/>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曲线连接符 12"/>
            <p:cNvCxnSpPr>
              <a:stCxn id="11" idx="0"/>
            </p:cNvCxnSpPr>
            <p:nvPr/>
          </p:nvCxnSpPr>
          <p:spPr>
            <a:xfrm rot="16200000" flipV="1">
              <a:off x="14440709" y="812907"/>
              <a:ext cx="676027" cy="568777"/>
            </a:xfrm>
            <a:prstGeom prst="curvedConnector3">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rot="1429089">
            <a:off x="14740937" y="5901289"/>
            <a:ext cx="1009356" cy="1318342"/>
            <a:chOff x="14128955" y="7020232"/>
            <a:chExt cx="1445342" cy="1887794"/>
          </a:xfrm>
        </p:grpSpPr>
        <p:sp>
          <p:nvSpPr>
            <p:cNvPr id="15" name="圆角矩形 14"/>
            <p:cNvSpPr/>
            <p:nvPr/>
          </p:nvSpPr>
          <p:spPr>
            <a:xfrm>
              <a:off x="14128955" y="7020232"/>
              <a:ext cx="1445342" cy="1887794"/>
            </a:xfrm>
            <a:prstGeom prst="roundRect">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14291431" y="7172632"/>
              <a:ext cx="1120391" cy="1463368"/>
            </a:xfrm>
            <a:prstGeom prst="roundRect">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765226" y="8689447"/>
              <a:ext cx="172800" cy="172800"/>
            </a:xfrm>
            <a:prstGeom prst="ellipse">
              <a:avLst/>
            </a:prstGeom>
            <a:solidFill>
              <a:srgbClr val="DEDEDE"/>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073075">
            <a:off x="13018" y="7341037"/>
            <a:ext cx="814324" cy="570838"/>
            <a:chOff x="14469118" y="2647249"/>
            <a:chExt cx="1406476" cy="985934"/>
          </a:xfrm>
        </p:grpSpPr>
        <p:sp>
          <p:nvSpPr>
            <p:cNvPr id="19" name="矩形 18"/>
            <p:cNvSpPr/>
            <p:nvPr/>
          </p:nvSpPr>
          <p:spPr>
            <a:xfrm rot="912229">
              <a:off x="14469118" y="2647249"/>
              <a:ext cx="1406476" cy="970496"/>
            </a:xfrm>
            <a:prstGeom prst="rect">
              <a:avLst/>
            </a:prstGeom>
            <a:solidFill>
              <a:srgbClr val="E6E6E6"/>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469118" y="2662687"/>
              <a:ext cx="1406476" cy="970496"/>
            </a:xfrm>
            <a:prstGeom prst="rect">
              <a:avLst/>
            </a:prstGeom>
            <a:solidFill>
              <a:srgbClr val="E6E6E6"/>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4601371" y="2786743"/>
              <a:ext cx="1190172" cy="696686"/>
            </a:xfrm>
            <a:custGeom>
              <a:avLst/>
              <a:gdLst>
                <a:gd name="connsiteX0" fmla="*/ 0 w 1190172"/>
                <a:gd name="connsiteY0" fmla="*/ 696686 h 696686"/>
                <a:gd name="connsiteX1" fmla="*/ 1190172 w 1190172"/>
                <a:gd name="connsiteY1" fmla="*/ 696686 h 696686"/>
                <a:gd name="connsiteX2" fmla="*/ 1074058 w 1190172"/>
                <a:gd name="connsiteY2" fmla="*/ 290286 h 696686"/>
                <a:gd name="connsiteX3" fmla="*/ 783772 w 1190172"/>
                <a:gd name="connsiteY3" fmla="*/ 493486 h 696686"/>
                <a:gd name="connsiteX4" fmla="*/ 653143 w 1190172"/>
                <a:gd name="connsiteY4" fmla="*/ 0 h 696686"/>
                <a:gd name="connsiteX5" fmla="*/ 406400 w 1190172"/>
                <a:gd name="connsiteY5" fmla="*/ 377371 h 696686"/>
                <a:gd name="connsiteX6" fmla="*/ 203200 w 1190172"/>
                <a:gd name="connsiteY6" fmla="*/ 203200 h 696686"/>
                <a:gd name="connsiteX7" fmla="*/ 0 w 1190172"/>
                <a:gd name="connsiteY7" fmla="*/ 696686 h 69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0172" h="696686">
                  <a:moveTo>
                    <a:pt x="0" y="696686"/>
                  </a:moveTo>
                  <a:lnTo>
                    <a:pt x="1190172" y="696686"/>
                  </a:lnTo>
                  <a:lnTo>
                    <a:pt x="1074058" y="290286"/>
                  </a:lnTo>
                  <a:lnTo>
                    <a:pt x="783772" y="493486"/>
                  </a:lnTo>
                  <a:lnTo>
                    <a:pt x="653143" y="0"/>
                  </a:lnTo>
                  <a:lnTo>
                    <a:pt x="406400" y="377371"/>
                  </a:lnTo>
                  <a:lnTo>
                    <a:pt x="203200" y="203200"/>
                  </a:lnTo>
                  <a:lnTo>
                    <a:pt x="0" y="696686"/>
                  </a:lnTo>
                  <a:close/>
                </a:path>
              </a:pathLst>
            </a:cu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1429089">
              <a:off x="14714769" y="2783576"/>
              <a:ext cx="120675" cy="120675"/>
            </a:xfrm>
            <a:prstGeom prst="ellipse">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1696087" y="7925916"/>
            <a:ext cx="1159842" cy="939377"/>
            <a:chOff x="133350" y="3028125"/>
            <a:chExt cx="2191986" cy="1775329"/>
          </a:xfrm>
        </p:grpSpPr>
        <p:sp>
          <p:nvSpPr>
            <p:cNvPr id="24" name="椭圆 23"/>
            <p:cNvSpPr/>
            <p:nvPr/>
          </p:nvSpPr>
          <p:spPr>
            <a:xfrm>
              <a:off x="133350" y="4419600"/>
              <a:ext cx="2191986" cy="383854"/>
            </a:xfrm>
            <a:prstGeom prst="ellipse">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曲线连接符 24"/>
            <p:cNvCxnSpPr/>
            <p:nvPr/>
          </p:nvCxnSpPr>
          <p:spPr>
            <a:xfrm rot="16200000" flipV="1">
              <a:off x="492570" y="3243243"/>
              <a:ext cx="629474" cy="199237"/>
            </a:xfrm>
            <a:prstGeom prst="curvedConnector3">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曲线连接符 25"/>
            <p:cNvCxnSpPr/>
            <p:nvPr/>
          </p:nvCxnSpPr>
          <p:spPr>
            <a:xfrm rot="16200000" flipV="1">
              <a:off x="823212" y="3243243"/>
              <a:ext cx="629474" cy="199237"/>
            </a:xfrm>
            <a:prstGeom prst="curvedConnector3">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曲线连接符 26"/>
            <p:cNvCxnSpPr/>
            <p:nvPr/>
          </p:nvCxnSpPr>
          <p:spPr>
            <a:xfrm rot="16200000" flipV="1">
              <a:off x="1163376" y="3243244"/>
              <a:ext cx="629474" cy="199237"/>
            </a:xfrm>
            <a:prstGeom prst="curvedConnector3">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 name="弦形 27"/>
            <p:cNvSpPr/>
            <p:nvPr/>
          </p:nvSpPr>
          <p:spPr>
            <a:xfrm rot="11700000">
              <a:off x="1458618" y="3846337"/>
              <a:ext cx="636982" cy="517908"/>
            </a:xfrm>
            <a:prstGeom prst="chord">
              <a:avLst>
                <a:gd name="adj1" fmla="val 3148307"/>
                <a:gd name="adj2" fmla="val 16200000"/>
              </a:avLst>
            </a:prstGeom>
            <a:solidFill>
              <a:srgbClr val="F2F2F2"/>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弦形 28"/>
            <p:cNvSpPr/>
            <p:nvPr/>
          </p:nvSpPr>
          <p:spPr>
            <a:xfrm rot="17364254">
              <a:off x="533209" y="3307871"/>
              <a:ext cx="1392268" cy="1392268"/>
            </a:xfrm>
            <a:prstGeom prst="chord">
              <a:avLst>
                <a:gd name="adj1" fmla="val 3148307"/>
                <a:gd name="adj2" fmla="val 16200000"/>
              </a:avLst>
            </a:prstGeom>
            <a:solidFill>
              <a:srgbClr val="F2F2F2"/>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19347745">
            <a:off x="1332662" y="4594000"/>
            <a:ext cx="1179266" cy="892794"/>
            <a:chOff x="11546227" y="1322197"/>
            <a:chExt cx="2153283" cy="1630199"/>
          </a:xfrm>
        </p:grpSpPr>
        <p:sp>
          <p:nvSpPr>
            <p:cNvPr id="31" name="圆角矩形 30"/>
            <p:cNvSpPr/>
            <p:nvPr/>
          </p:nvSpPr>
          <p:spPr>
            <a:xfrm>
              <a:off x="11546227" y="1322197"/>
              <a:ext cx="2153283" cy="1421003"/>
            </a:xfrm>
            <a:prstGeom prst="roundRect">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12593256" y="2738076"/>
              <a:ext cx="59225" cy="145274"/>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5400000">
              <a:off x="12577217" y="2306810"/>
              <a:ext cx="91303" cy="1199870"/>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5400000">
              <a:off x="12600008" y="1489680"/>
              <a:ext cx="45720" cy="2119032"/>
            </a:xfrm>
            <a:prstGeom prst="roundRect">
              <a:avLst>
                <a:gd name="adj" fmla="val 50000"/>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rot="1429089">
              <a:off x="12562531" y="2583867"/>
              <a:ext cx="120675" cy="120675"/>
            </a:xfrm>
            <a:prstGeom prst="ellipse">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17585440">
            <a:off x="11829312" y="816911"/>
            <a:ext cx="446767" cy="812433"/>
            <a:chOff x="11221460" y="1258390"/>
            <a:chExt cx="603250" cy="1096993"/>
          </a:xfrm>
          <a:solidFill>
            <a:srgbClr val="DEDEDE"/>
          </a:solidFill>
        </p:grpSpPr>
        <p:sp>
          <p:nvSpPr>
            <p:cNvPr id="37" name="任意多边形 36"/>
            <p:cNvSpPr/>
            <p:nvPr/>
          </p:nvSpPr>
          <p:spPr>
            <a:xfrm rot="5400000">
              <a:off x="11324231" y="1854904"/>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37"/>
            <p:cNvSpPr/>
            <p:nvPr/>
          </p:nvSpPr>
          <p:spPr>
            <a:xfrm rot="16200000" flipV="1">
              <a:off x="11324231" y="1155619"/>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圆角矩形 38"/>
            <p:cNvSpPr/>
            <p:nvPr/>
          </p:nvSpPr>
          <p:spPr>
            <a:xfrm rot="5400000">
              <a:off x="11480077" y="1578109"/>
              <a:ext cx="86016" cy="483201"/>
            </a:xfrm>
            <a:prstGeom prst="roundRect">
              <a:avLst>
                <a:gd name="adj" fmla="val 50000"/>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2700000">
            <a:off x="6209426" y="8233061"/>
            <a:ext cx="501803" cy="755627"/>
            <a:chOff x="7067660" y="6851555"/>
            <a:chExt cx="678661" cy="1021944"/>
          </a:xfrm>
        </p:grpSpPr>
        <p:sp>
          <p:nvSpPr>
            <p:cNvPr id="41" name="圆角矩形 40"/>
            <p:cNvSpPr/>
            <p:nvPr/>
          </p:nvSpPr>
          <p:spPr>
            <a:xfrm rot="98988">
              <a:off x="7067660" y="6851555"/>
              <a:ext cx="678661" cy="1021944"/>
            </a:xfrm>
            <a:prstGeom prst="roundRect">
              <a:avLst>
                <a:gd name="adj" fmla="val 7543"/>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rot="20269899">
              <a:off x="7113620" y="7518136"/>
              <a:ext cx="586740" cy="25908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20269899">
              <a:off x="7225791" y="7667887"/>
              <a:ext cx="362398" cy="16002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245826" y="475814"/>
            <a:ext cx="708145" cy="708145"/>
            <a:chOff x="5312280" y="392360"/>
            <a:chExt cx="781806" cy="781806"/>
          </a:xfrm>
        </p:grpSpPr>
        <p:sp>
          <p:nvSpPr>
            <p:cNvPr id="45" name="文本框 44"/>
            <p:cNvSpPr txBox="1"/>
            <p:nvPr/>
          </p:nvSpPr>
          <p:spPr>
            <a:xfrm>
              <a:off x="5312280" y="392360"/>
              <a:ext cx="781806" cy="781806"/>
            </a:xfrm>
            <a:prstGeom prst="rect">
              <a:avLst/>
            </a:prstGeom>
            <a:noFill/>
            <a:ln>
              <a:solidFill>
                <a:schemeClr val="bg1">
                  <a:lumMod val="85000"/>
                </a:schemeClr>
              </a:solidFill>
            </a:ln>
          </p:spPr>
          <p:txBody>
            <a:bodyPr wrap="square" rtlCol="0">
              <a:prstTxWarp prst="textCircle">
                <a:avLst/>
              </a:prstTxWarp>
              <a:spAutoFit/>
            </a:bodyPr>
            <a:lstStyle/>
            <a:p>
              <a:r>
                <a:rPr lang="zh-CN" altLang="en-US" b="1" dirty="0">
                  <a:solidFill>
                    <a:srgbClr val="DEDEDE"/>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a:t>
              </a:r>
              <a:r>
                <a:rPr lang="zh-CN" altLang="en-US" b="1" dirty="0">
                  <a:solidFill>
                    <a:srgbClr val="DEDEDE"/>
                  </a:solidFill>
                  <a:latin typeface="方正正中黑简体" panose="02000000000000000000" pitchFamily="2" charset="-122"/>
                  <a:ea typeface="方正正中黑简体" panose="02000000000000000000" pitchFamily="2" charset="-122"/>
                </a:rPr>
                <a:t>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a:t>
              </a:r>
              <a:r>
                <a:rPr lang="zh-CN" altLang="en-US" b="1" dirty="0">
                  <a:solidFill>
                    <a:srgbClr val="DEDEDE"/>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a:t>
              </a:r>
              <a:r>
                <a:rPr lang="zh-CN" altLang="en-US" b="1" dirty="0">
                  <a:solidFill>
                    <a:srgbClr val="DEDEDE"/>
                  </a:solidFill>
                  <a:latin typeface="方正正中黑简体" panose="02000000000000000000" pitchFamily="2" charset="-122"/>
                  <a:ea typeface="方正正中黑简体" panose="02000000000000000000" pitchFamily="2" charset="-122"/>
                </a:rPr>
                <a:t>丨丨丨丨丨丨丨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丨丨</a:t>
              </a:r>
              <a:r>
                <a:rPr lang="zh-CN" altLang="en-US" b="1" dirty="0">
                  <a:solidFill>
                    <a:srgbClr val="DEDEDE"/>
                  </a:solidFill>
                  <a:latin typeface="方正正中黑简体" panose="02000000000000000000" pitchFamily="2" charset="-122"/>
                  <a:ea typeface="方正正中黑简体" panose="02000000000000000000" pitchFamily="2" charset="-122"/>
                </a:rPr>
                <a:t>丨丨丨丨丨丨</a:t>
              </a:r>
              <a:r>
                <a:rPr lang="zh-CN" altLang="en-US" b="1" dirty="0" smtClean="0">
                  <a:solidFill>
                    <a:srgbClr val="DEDEDE"/>
                  </a:solidFill>
                  <a:latin typeface="方正正中黑简体" panose="02000000000000000000" pitchFamily="2" charset="-122"/>
                  <a:ea typeface="方正正中黑简体" panose="02000000000000000000" pitchFamily="2" charset="-122"/>
                </a:rPr>
                <a:t>丨</a:t>
              </a:r>
              <a:endParaRPr lang="zh-CN" altLang="en-US" b="1" dirty="0">
                <a:solidFill>
                  <a:srgbClr val="DEDEDE"/>
                </a:solidFill>
                <a:latin typeface="方正正中黑简体" panose="02000000000000000000" pitchFamily="2" charset="-122"/>
                <a:ea typeface="方正正中黑简体" panose="02000000000000000000" pitchFamily="2" charset="-122"/>
              </a:endParaRPr>
            </a:p>
          </p:txBody>
        </p:sp>
        <p:sp>
          <p:nvSpPr>
            <p:cNvPr id="46" name="椭圆 45"/>
            <p:cNvSpPr/>
            <p:nvPr/>
          </p:nvSpPr>
          <p:spPr>
            <a:xfrm>
              <a:off x="5381706" y="461788"/>
              <a:ext cx="642950" cy="642950"/>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DEDE"/>
                </a:solidFill>
              </a:endParaRPr>
            </a:p>
          </p:txBody>
        </p:sp>
      </p:grpSp>
      <p:grpSp>
        <p:nvGrpSpPr>
          <p:cNvPr id="47" name="组合 46"/>
          <p:cNvGrpSpPr/>
          <p:nvPr/>
        </p:nvGrpSpPr>
        <p:grpSpPr>
          <a:xfrm>
            <a:off x="8932884" y="7838479"/>
            <a:ext cx="847738" cy="507945"/>
            <a:chOff x="8474075" y="1757113"/>
            <a:chExt cx="1582147" cy="947987"/>
          </a:xfrm>
        </p:grpSpPr>
        <p:sp>
          <p:nvSpPr>
            <p:cNvPr id="48" name="梯形 47"/>
            <p:cNvSpPr/>
            <p:nvPr/>
          </p:nvSpPr>
          <p:spPr>
            <a:xfrm flipV="1">
              <a:off x="8483600" y="2314575"/>
              <a:ext cx="657225" cy="390525"/>
            </a:xfrm>
            <a:prstGeom prst="trapezoid">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梯形 48"/>
            <p:cNvSpPr/>
            <p:nvPr/>
          </p:nvSpPr>
          <p:spPr>
            <a:xfrm flipV="1">
              <a:off x="9386297" y="2314575"/>
              <a:ext cx="657225" cy="390525"/>
            </a:xfrm>
            <a:prstGeom prst="trapezoid">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9140825" y="2344368"/>
              <a:ext cx="242560" cy="79746"/>
            </a:xfrm>
            <a:prstGeom prst="roundRect">
              <a:avLst/>
            </a:prstGeom>
            <a:solidFill>
              <a:srgbClr val="D9D9D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8474075" y="1757113"/>
              <a:ext cx="468640" cy="544762"/>
              <a:chOff x="8474075" y="1757113"/>
              <a:chExt cx="468640" cy="544762"/>
            </a:xfrm>
          </p:grpSpPr>
          <p:cxnSp>
            <p:nvCxnSpPr>
              <p:cNvPr id="55" name="直接连接符 54"/>
              <p:cNvCxnSpPr/>
              <p:nvPr/>
            </p:nvCxnSpPr>
            <p:spPr>
              <a:xfrm flipV="1">
                <a:off x="8474075" y="1757113"/>
                <a:ext cx="304800" cy="544762"/>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flipV="1">
                <a:off x="8750613" y="1770624"/>
                <a:ext cx="192102" cy="112818"/>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flipH="1">
              <a:off x="9587582" y="1757113"/>
              <a:ext cx="468640" cy="544762"/>
              <a:chOff x="8474075" y="1757113"/>
              <a:chExt cx="468640" cy="544762"/>
            </a:xfrm>
          </p:grpSpPr>
          <p:cxnSp>
            <p:nvCxnSpPr>
              <p:cNvPr id="53" name="直接连接符 52"/>
              <p:cNvCxnSpPr/>
              <p:nvPr/>
            </p:nvCxnSpPr>
            <p:spPr>
              <a:xfrm flipV="1">
                <a:off x="8474075" y="1757113"/>
                <a:ext cx="304800" cy="544762"/>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flipV="1">
                <a:off x="8750613" y="1770624"/>
                <a:ext cx="192102" cy="112818"/>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pic>
        <p:nvPicPr>
          <p:cNvPr id="57" name="图片 56"/>
          <p:cNvPicPr>
            <a:picLocks noChangeAspect="1"/>
          </p:cNvPicPr>
          <p:nvPr/>
        </p:nvPicPr>
        <p:blipFill rotWithShape="1">
          <a:blip r:embed="rId2">
            <a:extLst>
              <a:ext uri="{28A0092B-C50C-407E-A947-70E740481C1C}">
                <a14:useLocalDpi xmlns:a14="http://schemas.microsoft.com/office/drawing/2010/main" val="0"/>
              </a:ext>
            </a:extLst>
          </a:blip>
          <a:srcRect l="14470" r="16804"/>
          <a:stretch/>
        </p:blipFill>
        <p:spPr>
          <a:xfrm>
            <a:off x="2192245" y="548555"/>
            <a:ext cx="1708282" cy="3312142"/>
          </a:xfrm>
          <a:prstGeom prst="rect">
            <a:avLst/>
          </a:prstGeom>
        </p:spPr>
      </p:pic>
      <p:sp>
        <p:nvSpPr>
          <p:cNvPr id="4" name="矩形 3"/>
          <p:cNvSpPr/>
          <p:nvPr/>
        </p:nvSpPr>
        <p:spPr>
          <a:xfrm>
            <a:off x="2315448" y="4046649"/>
            <a:ext cx="12159549" cy="3859518"/>
          </a:xfrm>
          <a:prstGeom prst="rect">
            <a:avLst/>
          </a:prstGeom>
        </p:spPr>
        <p:txBody>
          <a:bodyPr wrap="square">
            <a:spAutoFit/>
          </a:bodyPr>
          <a:lstStyle/>
          <a:p>
            <a:pPr>
              <a:lnSpc>
                <a:spcPct val="170000"/>
              </a:lnSpc>
            </a:pPr>
            <a:r>
              <a:rPr lang="zh-CN" altLang="en-US" sz="3600" dirty="0" smtClean="0">
                <a:latin typeface="微软雅黑 Light" panose="020B0502040204020203" pitchFamily="34" charset="-122"/>
                <a:ea typeface="微软雅黑 Light" panose="020B0502040204020203" pitchFamily="34" charset="-122"/>
              </a:rPr>
              <a:t>       在</a:t>
            </a:r>
            <a:r>
              <a:rPr lang="zh-CN" altLang="en-US" sz="3600" dirty="0">
                <a:latin typeface="微软雅黑 Light" panose="020B0502040204020203" pitchFamily="34" charset="-122"/>
                <a:ea typeface="微软雅黑 Light" panose="020B0502040204020203" pitchFamily="34" charset="-122"/>
              </a:rPr>
              <a:t>许多关于马云的书中，不乏各种溢美之词，更多的是神化。那些文字让创业者与马云离得十万八千里</a:t>
            </a:r>
            <a:r>
              <a:rPr lang="zh-CN" altLang="en-US" sz="3600" dirty="0" smtClean="0">
                <a:latin typeface="微软雅黑 Light" panose="020B0502040204020203" pitchFamily="34" charset="-122"/>
                <a:ea typeface="微软雅黑 Light" panose="020B0502040204020203" pitchFamily="34" charset="-122"/>
              </a:rPr>
              <a:t>，让</a:t>
            </a:r>
            <a:r>
              <a:rPr lang="zh-CN" altLang="en-US" sz="3600" dirty="0">
                <a:latin typeface="微软雅黑 Light" panose="020B0502040204020203" pitchFamily="34" charset="-122"/>
                <a:ea typeface="微软雅黑 Light" panose="020B0502040204020203" pitchFamily="34" charset="-122"/>
              </a:rPr>
              <a:t>所有有梦想的人根本不敢上路</a:t>
            </a:r>
            <a:r>
              <a:rPr lang="zh-CN" altLang="en-US" sz="3600" dirty="0" smtClean="0">
                <a:latin typeface="微软雅黑 Light" panose="020B0502040204020203" pitchFamily="34" charset="-122"/>
                <a:ea typeface="微软雅黑 Light" panose="020B0502040204020203" pitchFamily="34" charset="-122"/>
              </a:rPr>
              <a:t>，让</a:t>
            </a:r>
            <a:r>
              <a:rPr lang="zh-CN" altLang="en-US" sz="3600" dirty="0">
                <a:latin typeface="微软雅黑 Light" panose="020B0502040204020203" pitchFamily="34" charset="-122"/>
                <a:ea typeface="微软雅黑 Light" panose="020B0502040204020203" pitchFamily="34" charset="-122"/>
              </a:rPr>
              <a:t>我们觉得马云遥不可及，真的是传奇，是外星人。</a:t>
            </a:r>
          </a:p>
        </p:txBody>
      </p:sp>
      <p:sp>
        <p:nvSpPr>
          <p:cNvPr id="60" name="文本框 59"/>
          <p:cNvSpPr txBox="1"/>
          <p:nvPr/>
        </p:nvSpPr>
        <p:spPr>
          <a:xfrm>
            <a:off x="3862075" y="1447519"/>
            <a:ext cx="6443976" cy="1938992"/>
          </a:xfrm>
          <a:prstGeom prst="rect">
            <a:avLst/>
          </a:prstGeom>
          <a:noFill/>
        </p:spPr>
        <p:txBody>
          <a:bodyPr wrap="square" rtlCol="0">
            <a:spAutoFit/>
          </a:bodyPr>
          <a:lstStyle/>
          <a:p>
            <a:r>
              <a:rPr lang="zh-CN" altLang="en-US" sz="6000" dirty="0" smtClean="0">
                <a:solidFill>
                  <a:srgbClr val="FE7C06"/>
                </a:solidFill>
                <a:latin typeface="方正正中黑简体" panose="02000000000000000000" pitchFamily="2" charset="-122"/>
                <a:ea typeface="方正正中黑简体" panose="02000000000000000000" pitchFamily="2" charset="-122"/>
              </a:rPr>
              <a:t>我们，</a:t>
            </a:r>
            <a:endParaRPr lang="en-US" altLang="zh-CN" sz="6000" dirty="0" smtClean="0">
              <a:solidFill>
                <a:srgbClr val="FE7C06"/>
              </a:solidFill>
              <a:latin typeface="方正正中黑简体" panose="02000000000000000000" pitchFamily="2" charset="-122"/>
              <a:ea typeface="方正正中黑简体" panose="02000000000000000000" pitchFamily="2" charset="-122"/>
            </a:endParaRPr>
          </a:p>
          <a:p>
            <a:r>
              <a:rPr lang="zh-CN" altLang="en-US" sz="6000" dirty="0" smtClean="0">
                <a:solidFill>
                  <a:srgbClr val="FE7C06"/>
                </a:solidFill>
                <a:latin typeface="方正正中黑简体" panose="02000000000000000000" pitchFamily="2" charset="-122"/>
                <a:ea typeface="方正正中黑简体" panose="02000000000000000000" pitchFamily="2" charset="-122"/>
              </a:rPr>
              <a:t>原本认识的马云</a:t>
            </a:r>
            <a:endParaRPr lang="en-US" altLang="zh-CN" sz="6000" dirty="0" smtClean="0">
              <a:solidFill>
                <a:srgbClr val="FE7C06"/>
              </a:solidFill>
              <a:latin typeface="方正正中黑简体" panose="02000000000000000000" pitchFamily="2" charset="-122"/>
              <a:ea typeface="方正正中黑简体" panose="02000000000000000000" pitchFamily="2" charset="-122"/>
            </a:endParaRPr>
          </a:p>
        </p:txBody>
      </p:sp>
      <p:grpSp>
        <p:nvGrpSpPr>
          <p:cNvPr id="62" name="组合 61"/>
          <p:cNvGrpSpPr/>
          <p:nvPr/>
        </p:nvGrpSpPr>
        <p:grpSpPr>
          <a:xfrm>
            <a:off x="2028437" y="3466206"/>
            <a:ext cx="540000" cy="100100"/>
            <a:chOff x="2793221" y="3464518"/>
            <a:chExt cx="11989577" cy="76882"/>
          </a:xfrm>
        </p:grpSpPr>
        <p:sp>
          <p:nvSpPr>
            <p:cNvPr id="63" name="矩形 62"/>
            <p:cNvSpPr/>
            <p:nvPr/>
          </p:nvSpPr>
          <p:spPr>
            <a:xfrm>
              <a:off x="2793221" y="3495681"/>
              <a:ext cx="11989577" cy="45719"/>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793221" y="3464518"/>
              <a:ext cx="11989577" cy="10800"/>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椭圆 64"/>
          <p:cNvSpPr/>
          <p:nvPr/>
        </p:nvSpPr>
        <p:spPr>
          <a:xfrm>
            <a:off x="2454810" y="502507"/>
            <a:ext cx="975296" cy="270040"/>
          </a:xfrm>
          <a:prstGeom prst="ellipse">
            <a:avLst/>
          </a:prstGeom>
          <a:noFill/>
          <a:ln w="101600">
            <a:solidFill>
              <a:srgbClr val="F6F4B6"/>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6792499"/>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524350" y="3486547"/>
            <a:ext cx="5310285" cy="769441"/>
          </a:xfrm>
          <a:prstGeom prst="rect">
            <a:avLst/>
          </a:prstGeom>
          <a:noFill/>
        </p:spPr>
        <p:txBody>
          <a:bodyPr wrap="square" rtlCol="0">
            <a:spAutoFit/>
          </a:bodyPr>
          <a:lstStyle/>
          <a:p>
            <a:r>
              <a:rPr lang="en-US" altLang="zh-CN" sz="4400" dirty="0" smtClean="0">
                <a:latin typeface="方正粗宋简体" panose="03000509000000000000" pitchFamily="65" charset="-122"/>
                <a:ea typeface="方正粗宋简体" panose="03000509000000000000" pitchFamily="65" charset="-122"/>
              </a:rPr>
              <a:t>《</a:t>
            </a:r>
            <a:r>
              <a:rPr lang="zh-CN" altLang="en-US" sz="4400" dirty="0" smtClean="0">
                <a:latin typeface="方正粗宋简体" panose="03000509000000000000" pitchFamily="65" charset="-122"/>
                <a:ea typeface="方正粗宋简体" panose="03000509000000000000" pitchFamily="65" charset="-122"/>
              </a:rPr>
              <a:t>赢在中国</a:t>
            </a:r>
            <a:r>
              <a:rPr lang="en-US" altLang="zh-CN" sz="4400" dirty="0" smtClean="0">
                <a:latin typeface="方正粗宋简体" panose="03000509000000000000" pitchFamily="65" charset="-122"/>
                <a:ea typeface="方正粗宋简体" panose="03000509000000000000" pitchFamily="65" charset="-122"/>
              </a:rPr>
              <a:t>》</a:t>
            </a:r>
            <a:r>
              <a:rPr lang="zh-CN" altLang="en-US" sz="4400" dirty="0" smtClean="0">
                <a:latin typeface="方正粗宋简体" panose="03000509000000000000" pitchFamily="65" charset="-122"/>
                <a:ea typeface="方正粗宋简体" panose="03000509000000000000" pitchFamily="65" charset="-122"/>
              </a:rPr>
              <a:t>任评委</a:t>
            </a:r>
            <a:endParaRPr lang="zh-CN" altLang="en-US" sz="4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3123636" y="2255979"/>
            <a:ext cx="2710999" cy="1015663"/>
          </a:xfrm>
          <a:prstGeom prst="rect">
            <a:avLst/>
          </a:prstGeom>
        </p:spPr>
        <p:txBody>
          <a:bodyPr wrap="none">
            <a:spAutoFit/>
          </a:bodyPr>
          <a:lstStyle/>
          <a:p>
            <a:r>
              <a:rPr lang="en-US" altLang="zh-CN" sz="6000" dirty="0">
                <a:solidFill>
                  <a:prstClr val="black"/>
                </a:solidFill>
                <a:latin typeface="方正粗宋简体" panose="03000509000000000000" pitchFamily="65" charset="-122"/>
                <a:ea typeface="方正粗宋简体" panose="03000509000000000000" pitchFamily="65" charset="-122"/>
              </a:rPr>
              <a:t>2006</a:t>
            </a:r>
            <a:r>
              <a:rPr lang="zh-CN" altLang="en-US" sz="6000" dirty="0">
                <a:solidFill>
                  <a:prstClr val="black"/>
                </a:solidFill>
                <a:latin typeface="方正粗宋简体" panose="03000509000000000000" pitchFamily="65" charset="-122"/>
                <a:ea typeface="方正粗宋简体" panose="03000509000000000000" pitchFamily="65" charset="-122"/>
              </a:rPr>
              <a:t>年</a:t>
            </a:r>
            <a:endParaRPr lang="zh-CN" altLang="en-US" sz="3600" dirty="0"/>
          </a:p>
        </p:txBody>
      </p:sp>
      <p:sp>
        <p:nvSpPr>
          <p:cNvPr id="5" name="矩形 4"/>
          <p:cNvSpPr/>
          <p:nvPr/>
        </p:nvSpPr>
        <p:spPr>
          <a:xfrm>
            <a:off x="5834635" y="3271642"/>
            <a:ext cx="10350245" cy="4524315"/>
          </a:xfrm>
          <a:prstGeom prst="rect">
            <a:avLst/>
          </a:prstGeom>
        </p:spPr>
        <p:txBody>
          <a:bodyPr wrap="square">
            <a:spAutoFit/>
          </a:bodyPr>
          <a:lstStyle/>
          <a:p>
            <a:pP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赢在中国</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让马云变得家喻户晓</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在对每位选手的点评中，他过去的积累如山般涌出</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有</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细节、有方法、有激情、有理想，无不让人折服叹服</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能够</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像马云如此塑造一个公众形象的，几乎没有</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87931092"/>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7826052" y="1743608"/>
            <a:ext cx="4057649" cy="923330"/>
          </a:xfrm>
          <a:prstGeom prst="rect">
            <a:avLst/>
          </a:prstGeom>
          <a:noFill/>
        </p:spPr>
        <p:txBody>
          <a:bodyPr wrap="square" rtlCol="0">
            <a:spAutoFit/>
          </a:bodyPr>
          <a:lstStyle/>
          <a:p>
            <a:r>
              <a:rPr lang="en-US" altLang="zh-CN" sz="5400" dirty="0" smtClean="0">
                <a:solidFill>
                  <a:schemeClr val="bg1"/>
                </a:solidFill>
                <a:latin typeface="方正粗宋简体" panose="03000509000000000000" pitchFamily="65" charset="-122"/>
                <a:ea typeface="方正粗宋简体" panose="03000509000000000000" pitchFamily="65" charset="-122"/>
              </a:rPr>
              <a:t>2007</a:t>
            </a:r>
            <a:r>
              <a:rPr lang="zh-CN" altLang="en-US" sz="5400" dirty="0" smtClean="0">
                <a:solidFill>
                  <a:schemeClr val="bg1"/>
                </a:solidFill>
                <a:latin typeface="方正粗宋简体" panose="03000509000000000000" pitchFamily="65" charset="-122"/>
                <a:ea typeface="方正粗宋简体" panose="03000509000000000000" pitchFamily="65" charset="-122"/>
              </a:rPr>
              <a:t>年</a:t>
            </a:r>
            <a:r>
              <a:rPr lang="en-US" altLang="zh-CN" sz="5400" dirty="0" smtClean="0">
                <a:solidFill>
                  <a:schemeClr val="bg1"/>
                </a:solidFill>
                <a:latin typeface="方正粗宋简体" panose="03000509000000000000" pitchFamily="65" charset="-122"/>
                <a:ea typeface="方正粗宋简体" panose="03000509000000000000" pitchFamily="65" charset="-122"/>
              </a:rPr>
              <a:t>11</a:t>
            </a:r>
            <a:r>
              <a:rPr lang="zh-CN" altLang="en-US" sz="54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54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11609381" y="2600342"/>
            <a:ext cx="3246402" cy="1015663"/>
          </a:xfrm>
          <a:prstGeom prst="rect">
            <a:avLst/>
          </a:prstGeom>
        </p:spPr>
        <p:txBody>
          <a:bodyPr wrap="none">
            <a:spAutoFit/>
          </a:bodyPr>
          <a:lstStyle/>
          <a:p>
            <a:pPr lvl="0"/>
            <a:r>
              <a:rPr lang="en-US" altLang="zh-CN" sz="6000" dirty="0">
                <a:solidFill>
                  <a:schemeClr val="bg1"/>
                </a:solidFill>
                <a:latin typeface="方正粗宋简体" panose="03000509000000000000" pitchFamily="65" charset="-122"/>
                <a:ea typeface="方正粗宋简体" panose="03000509000000000000" pitchFamily="65" charset="-122"/>
              </a:rPr>
              <a:t>B2B</a:t>
            </a:r>
            <a:r>
              <a:rPr lang="zh-CN" altLang="en-US" sz="6000" dirty="0">
                <a:solidFill>
                  <a:schemeClr val="bg1"/>
                </a:solidFill>
                <a:latin typeface="方正粗宋简体" panose="03000509000000000000" pitchFamily="65" charset="-122"/>
                <a:ea typeface="方正粗宋简体" panose="03000509000000000000" pitchFamily="65" charset="-122"/>
              </a:rPr>
              <a:t>上市</a:t>
            </a:r>
          </a:p>
        </p:txBody>
      </p:sp>
      <p:sp>
        <p:nvSpPr>
          <p:cNvPr id="4" name="矩形 3"/>
          <p:cNvSpPr/>
          <p:nvPr/>
        </p:nvSpPr>
        <p:spPr>
          <a:xfrm>
            <a:off x="2304289" y="3981765"/>
            <a:ext cx="12947904" cy="2751522"/>
          </a:xfrm>
          <a:prstGeom prst="rect">
            <a:avLst/>
          </a:prstGeom>
        </p:spPr>
        <p:txBody>
          <a:bodyPr wrap="square">
            <a:spAutoFit/>
          </a:bodyPr>
          <a:lstStyle/>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2007</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r>
              <a:rPr lang="en-US" altLang="zh-CN" sz="3200" dirty="0" smtClean="0">
                <a:solidFill>
                  <a:schemeClr val="bg1"/>
                </a:solidFill>
                <a:latin typeface="微软雅黑 Light" panose="020B0502040204020203" pitchFamily="34" charset="-122"/>
                <a:ea typeface="微软雅黑 Light" panose="020B0502040204020203" pitchFamily="34" charset="-122"/>
              </a:rPr>
              <a:t>1</a:t>
            </a:r>
            <a:r>
              <a:rPr lang="zh-CN" altLang="en-US" sz="3200" dirty="0" smtClean="0">
                <a:solidFill>
                  <a:schemeClr val="bg1"/>
                </a:solidFill>
                <a:latin typeface="微软雅黑 Light" panose="020B0502040204020203" pitchFamily="34" charset="-122"/>
                <a:ea typeface="微软雅黑 Light" panose="020B0502040204020203" pitchFamily="34" charset="-122"/>
              </a:rPr>
              <a:t>月，达沃斯峰会上，马云认识到“金融危机要来了”</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2008</a:t>
            </a:r>
            <a:r>
              <a:rPr lang="zh-CN" altLang="en-US" sz="3200" dirty="0" smtClean="0">
                <a:solidFill>
                  <a:schemeClr val="bg1"/>
                </a:solidFill>
                <a:latin typeface="微软雅黑 Light" panose="020B0502040204020203" pitchFamily="34" charset="-122"/>
                <a:ea typeface="微软雅黑 Light" panose="020B0502040204020203" pitchFamily="34" charset="-122"/>
              </a:rPr>
              <a:t>年金融危机来临时，我们发现如果阿里晚几个月，基本不可能上市</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那一年，马云成了当之无愧的“中国互联网之王”</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77883148"/>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385915" y="6050903"/>
            <a:ext cx="3290986" cy="2308324"/>
          </a:xfrm>
          <a:prstGeom prst="rect">
            <a:avLst/>
          </a:prstGeom>
          <a:noFill/>
        </p:spPr>
        <p:txBody>
          <a:bodyPr wrap="square" rtlCol="0">
            <a:spAutoFit/>
          </a:bodyPr>
          <a:lstStyle/>
          <a:p>
            <a:pPr>
              <a:lnSpc>
                <a:spcPct val="120000"/>
              </a:lnSpc>
            </a:pPr>
            <a:r>
              <a:rPr lang="en-US" altLang="zh-CN" sz="6600" dirty="0" smtClean="0">
                <a:latin typeface="方正粗宋简体" panose="03000509000000000000" pitchFamily="65" charset="-122"/>
                <a:ea typeface="方正粗宋简体" panose="03000509000000000000" pitchFamily="65" charset="-122"/>
              </a:rPr>
              <a:t>2008</a:t>
            </a:r>
            <a:r>
              <a:rPr lang="zh-CN" altLang="en-US" sz="6600" dirty="0" smtClean="0">
                <a:latin typeface="方正粗宋简体" panose="03000509000000000000" pitchFamily="65" charset="-122"/>
                <a:ea typeface="方正粗宋简体" panose="03000509000000000000" pitchFamily="65" charset="-122"/>
              </a:rPr>
              <a:t>年</a:t>
            </a:r>
            <a:endParaRPr lang="en-US" altLang="zh-CN" sz="6600" dirty="0" smtClean="0">
              <a:latin typeface="方正粗宋简体" panose="03000509000000000000" pitchFamily="65" charset="-122"/>
              <a:ea typeface="方正粗宋简体" panose="03000509000000000000" pitchFamily="65" charset="-122"/>
            </a:endParaRPr>
          </a:p>
          <a:p>
            <a:pPr>
              <a:lnSpc>
                <a:spcPct val="120000"/>
              </a:lnSpc>
            </a:pPr>
            <a:r>
              <a:rPr lang="zh-CN" altLang="en-US" sz="5400" dirty="0" smtClean="0">
                <a:latin typeface="方正粗宋简体" panose="03000509000000000000" pitchFamily="65" charset="-122"/>
                <a:ea typeface="方正粗宋简体" panose="03000509000000000000" pitchFamily="65" charset="-122"/>
              </a:rPr>
              <a:t>做阿里云</a:t>
            </a:r>
            <a:endParaRPr lang="zh-CN" altLang="en-US" sz="5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5905755" y="2412984"/>
            <a:ext cx="10350245" cy="3637919"/>
          </a:xfrm>
          <a:prstGeom prst="rect">
            <a:avLst/>
          </a:prstGeom>
        </p:spPr>
        <p:txBody>
          <a:bodyPr wrap="square">
            <a:spAutoFit/>
          </a:bodyPr>
          <a:lstStyle/>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马云的确不懂技术</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但</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他听得懂某种技术对于阿里巴巴发展的重要性</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当</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我们在</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2014</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年被马云说“走向</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DT</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数据时代”震惊时</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他已经重兵布置了五年</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23779433"/>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781318" y="3699586"/>
            <a:ext cx="4556998" cy="707886"/>
          </a:xfrm>
          <a:prstGeom prst="rect">
            <a:avLst/>
          </a:prstGeom>
          <a:noFill/>
        </p:spPr>
        <p:txBody>
          <a:bodyPr wrap="square" rtlCol="0">
            <a:spAutoFit/>
          </a:bodyPr>
          <a:lstStyle/>
          <a:p>
            <a:r>
              <a:rPr lang="en-US" altLang="zh-CN" sz="4000" dirty="0" smtClean="0">
                <a:solidFill>
                  <a:schemeClr val="bg1"/>
                </a:solidFill>
                <a:latin typeface="方正粗宋简体" panose="03000509000000000000" pitchFamily="65" charset="-122"/>
                <a:ea typeface="方正粗宋简体" panose="03000509000000000000" pitchFamily="65" charset="-122"/>
              </a:rPr>
              <a:t>2009</a:t>
            </a:r>
            <a:r>
              <a:rPr lang="zh-CN" altLang="en-US" sz="4000" dirty="0" smtClean="0">
                <a:solidFill>
                  <a:schemeClr val="bg1"/>
                </a:solidFill>
                <a:latin typeface="方正粗宋简体" panose="03000509000000000000" pitchFamily="65" charset="-122"/>
                <a:ea typeface="方正粗宋简体" panose="03000509000000000000" pitchFamily="65" charset="-122"/>
              </a:rPr>
              <a:t>年，阿里造节</a:t>
            </a:r>
            <a:endParaRPr lang="zh-CN" altLang="en-US" sz="40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1415633" y="4565825"/>
            <a:ext cx="5314275" cy="1323439"/>
          </a:xfrm>
          <a:prstGeom prst="rect">
            <a:avLst/>
          </a:prstGeom>
        </p:spPr>
        <p:txBody>
          <a:bodyPr wrap="none">
            <a:spAutoFit/>
          </a:bodyPr>
          <a:lstStyle/>
          <a:p>
            <a:pPr lvl="0"/>
            <a:r>
              <a:rPr lang="zh-CN" altLang="en-US" sz="8000" dirty="0">
                <a:solidFill>
                  <a:schemeClr val="bg1"/>
                </a:solidFill>
                <a:latin typeface="方正粗宋简体" panose="03000509000000000000" pitchFamily="65" charset="-122"/>
                <a:ea typeface="方正粗宋简体" panose="03000509000000000000" pitchFamily="65" charset="-122"/>
              </a:rPr>
              <a:t>“双十一”</a:t>
            </a:r>
          </a:p>
        </p:txBody>
      </p:sp>
      <p:sp>
        <p:nvSpPr>
          <p:cNvPr id="4" name="矩形 3"/>
          <p:cNvSpPr/>
          <p:nvPr/>
        </p:nvSpPr>
        <p:spPr>
          <a:xfrm>
            <a:off x="7370063" y="1860469"/>
            <a:ext cx="7991857" cy="5410712"/>
          </a:xfrm>
          <a:prstGeom prst="rect">
            <a:avLst/>
          </a:prstGeom>
        </p:spPr>
        <p:txBody>
          <a:bodyPr wrap="square">
            <a:spAutoFit/>
          </a:bodyPr>
          <a:lstStyle/>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2009</a:t>
            </a:r>
            <a:r>
              <a:rPr lang="zh-CN" altLang="en-US" sz="3200" dirty="0" smtClean="0">
                <a:solidFill>
                  <a:schemeClr val="bg1"/>
                </a:solidFill>
                <a:latin typeface="微软雅黑 Light" panose="020B0502040204020203" pitchFamily="34" charset="-122"/>
                <a:ea typeface="微软雅黑 Light" panose="020B0502040204020203" pitchFamily="34" charset="-122"/>
              </a:rPr>
              <a:t>年，天猫商城双十一销售额为</a:t>
            </a:r>
            <a:r>
              <a:rPr lang="en-US" altLang="zh-CN" sz="3200" dirty="0" smtClean="0">
                <a:solidFill>
                  <a:schemeClr val="bg1"/>
                </a:solidFill>
                <a:latin typeface="微软雅黑 Light" panose="020B0502040204020203" pitchFamily="34" charset="-122"/>
                <a:ea typeface="微软雅黑 Light" panose="020B0502040204020203" pitchFamily="34" charset="-122"/>
              </a:rPr>
              <a:t>0.5</a:t>
            </a:r>
            <a:r>
              <a:rPr lang="zh-CN" altLang="en-US" sz="3200" dirty="0" smtClean="0">
                <a:solidFill>
                  <a:schemeClr val="bg1"/>
                </a:solidFill>
                <a:latin typeface="微软雅黑 Light" panose="020B0502040204020203" pitchFamily="34" charset="-122"/>
                <a:ea typeface="微软雅黑 Light" panose="020B0502040204020203" pitchFamily="34" charset="-122"/>
              </a:rPr>
              <a:t>亿元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2010</a:t>
            </a:r>
            <a:r>
              <a:rPr lang="zh-CN" altLang="en-US" sz="3200" dirty="0" smtClean="0">
                <a:solidFill>
                  <a:schemeClr val="bg1"/>
                </a:solidFill>
                <a:latin typeface="微软雅黑 Light" panose="020B0502040204020203" pitchFamily="34" charset="-122"/>
                <a:ea typeface="微软雅黑 Light" panose="020B0502040204020203" pitchFamily="34" charset="-122"/>
              </a:rPr>
              <a:t>年，提高到</a:t>
            </a:r>
            <a:r>
              <a:rPr lang="en-US" altLang="zh-CN" sz="3200" dirty="0" smtClean="0">
                <a:solidFill>
                  <a:schemeClr val="bg1"/>
                </a:solidFill>
                <a:latin typeface="微软雅黑 Light" panose="020B0502040204020203" pitchFamily="34" charset="-122"/>
                <a:ea typeface="微软雅黑 Light" panose="020B0502040204020203" pitchFamily="34" charset="-122"/>
              </a:rPr>
              <a:t>9.36</a:t>
            </a:r>
            <a:r>
              <a:rPr lang="zh-CN" altLang="en-US" sz="3200" dirty="0" smtClean="0">
                <a:solidFill>
                  <a:schemeClr val="bg1"/>
                </a:solidFill>
                <a:latin typeface="微软雅黑 Light" panose="020B0502040204020203" pitchFamily="34" charset="-122"/>
                <a:ea typeface="微软雅黑 Light" panose="020B0502040204020203" pitchFamily="34" charset="-122"/>
              </a:rPr>
              <a:t>亿元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2011</a:t>
            </a:r>
            <a:r>
              <a:rPr lang="zh-CN" altLang="en-US" sz="3200" dirty="0" smtClean="0">
                <a:solidFill>
                  <a:schemeClr val="bg1"/>
                </a:solidFill>
                <a:latin typeface="微软雅黑 Light" panose="020B0502040204020203" pitchFamily="34" charset="-122"/>
                <a:ea typeface="微软雅黑 Light" panose="020B0502040204020203" pitchFamily="34" charset="-122"/>
              </a:rPr>
              <a:t>年，跃升至</a:t>
            </a:r>
            <a:r>
              <a:rPr lang="en-US" altLang="zh-CN" sz="3200" dirty="0" smtClean="0">
                <a:solidFill>
                  <a:schemeClr val="bg1"/>
                </a:solidFill>
                <a:latin typeface="微软雅黑 Light" panose="020B0502040204020203" pitchFamily="34" charset="-122"/>
                <a:ea typeface="微软雅黑 Light" panose="020B0502040204020203" pitchFamily="34" charset="-122"/>
              </a:rPr>
              <a:t>33.6</a:t>
            </a:r>
            <a:r>
              <a:rPr lang="zh-CN" altLang="en-US" sz="3200" dirty="0" smtClean="0">
                <a:solidFill>
                  <a:schemeClr val="bg1"/>
                </a:solidFill>
                <a:latin typeface="微软雅黑 Light" panose="020B0502040204020203" pitchFamily="34" charset="-122"/>
                <a:ea typeface="微软雅黑 Light" panose="020B0502040204020203" pitchFamily="34" charset="-122"/>
              </a:rPr>
              <a:t>亿元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2012</a:t>
            </a:r>
            <a:r>
              <a:rPr lang="zh-CN" altLang="en-US" sz="3200" dirty="0" smtClean="0">
                <a:solidFill>
                  <a:schemeClr val="bg1"/>
                </a:solidFill>
                <a:latin typeface="微软雅黑 Light" panose="020B0502040204020203" pitchFamily="34" charset="-122"/>
                <a:ea typeface="微软雅黑 Light" panose="020B0502040204020203" pitchFamily="34" charset="-122"/>
              </a:rPr>
              <a:t>年，支付宝交易额达到</a:t>
            </a:r>
            <a:r>
              <a:rPr lang="en-US" altLang="zh-CN" sz="3200" dirty="0" smtClean="0">
                <a:solidFill>
                  <a:schemeClr val="bg1"/>
                </a:solidFill>
                <a:latin typeface="微软雅黑 Light" panose="020B0502040204020203" pitchFamily="34" charset="-122"/>
                <a:ea typeface="微软雅黑 Light" panose="020B0502040204020203" pitchFamily="34" charset="-122"/>
              </a:rPr>
              <a:t>191</a:t>
            </a:r>
            <a:r>
              <a:rPr lang="zh-CN" altLang="en-US" sz="3200" dirty="0" smtClean="0">
                <a:solidFill>
                  <a:schemeClr val="bg1"/>
                </a:solidFill>
                <a:latin typeface="微软雅黑 Light" panose="020B0502040204020203" pitchFamily="34" charset="-122"/>
                <a:ea typeface="微软雅黑 Light" panose="020B0502040204020203" pitchFamily="34" charset="-122"/>
              </a:rPr>
              <a:t>亿元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2013</a:t>
            </a:r>
            <a:r>
              <a:rPr lang="zh-CN" altLang="en-US" sz="3200" dirty="0" smtClean="0">
                <a:solidFill>
                  <a:schemeClr val="bg1"/>
                </a:solidFill>
                <a:latin typeface="微软雅黑 Light" panose="020B0502040204020203" pitchFamily="34" charset="-122"/>
                <a:ea typeface="微软雅黑 Light" panose="020B0502040204020203" pitchFamily="34" charset="-122"/>
              </a:rPr>
              <a:t>年，总交易额</a:t>
            </a:r>
            <a:r>
              <a:rPr lang="en-US" altLang="zh-CN" sz="3200" dirty="0" smtClean="0">
                <a:solidFill>
                  <a:schemeClr val="bg1"/>
                </a:solidFill>
                <a:latin typeface="微软雅黑 Light" panose="020B0502040204020203" pitchFamily="34" charset="-122"/>
                <a:ea typeface="微软雅黑 Light" panose="020B0502040204020203" pitchFamily="34" charset="-122"/>
              </a:rPr>
              <a:t>350.19</a:t>
            </a:r>
            <a:r>
              <a:rPr lang="zh-CN" altLang="en-US" sz="3200" dirty="0" smtClean="0">
                <a:solidFill>
                  <a:schemeClr val="bg1"/>
                </a:solidFill>
                <a:latin typeface="微软雅黑 Light" panose="020B0502040204020203" pitchFamily="34" charset="-122"/>
                <a:ea typeface="微软雅黑 Light" panose="020B0502040204020203" pitchFamily="34" charset="-122"/>
              </a:rPr>
              <a:t>亿</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smtClean="0">
                <a:solidFill>
                  <a:schemeClr val="bg1"/>
                </a:solidFill>
                <a:latin typeface="微软雅黑 Light" panose="020B0502040204020203" pitchFamily="34" charset="-122"/>
                <a:ea typeface="微软雅黑 Light" panose="020B0502040204020203" pitchFamily="34" charset="-122"/>
              </a:rPr>
              <a:t>2014</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43869662"/>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6916515" y="6525906"/>
            <a:ext cx="2780778" cy="923330"/>
          </a:xfrm>
          <a:prstGeom prst="rect">
            <a:avLst/>
          </a:prstGeom>
          <a:noFill/>
        </p:spPr>
        <p:txBody>
          <a:bodyPr wrap="square" rtlCol="0">
            <a:spAutoFit/>
          </a:bodyPr>
          <a:lstStyle/>
          <a:p>
            <a:r>
              <a:rPr lang="en-US" altLang="zh-CN" sz="5400" dirty="0" smtClean="0">
                <a:latin typeface="方正粗宋简体" panose="03000509000000000000" pitchFamily="65" charset="-122"/>
                <a:ea typeface="方正粗宋简体" panose="03000509000000000000" pitchFamily="65" charset="-122"/>
              </a:rPr>
              <a:t>2010</a:t>
            </a:r>
            <a:r>
              <a:rPr lang="zh-CN" altLang="en-US" sz="5400" dirty="0" smtClean="0">
                <a:latin typeface="方正粗宋简体" panose="03000509000000000000" pitchFamily="65" charset="-122"/>
                <a:ea typeface="方正粗宋简体" panose="03000509000000000000" pitchFamily="65" charset="-122"/>
              </a:rPr>
              <a:t>年</a:t>
            </a:r>
            <a:endParaRPr lang="zh-CN" altLang="en-US" sz="5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3990489" y="7449236"/>
            <a:ext cx="8275022" cy="707886"/>
          </a:xfrm>
          <a:prstGeom prst="rect">
            <a:avLst/>
          </a:prstGeom>
        </p:spPr>
        <p:txBody>
          <a:bodyPr wrap="none">
            <a:spAutoFit/>
          </a:bodyPr>
          <a:lstStyle/>
          <a:p>
            <a:pPr lvl="0"/>
            <a:r>
              <a:rPr lang="zh-CN" altLang="en-US" sz="4000" dirty="0">
                <a:solidFill>
                  <a:prstClr val="black"/>
                </a:solidFill>
                <a:latin typeface="方正粗宋简体" panose="03000509000000000000" pitchFamily="65" charset="-122"/>
                <a:ea typeface="方正粗宋简体" panose="03000509000000000000" pitchFamily="65" charset="-122"/>
              </a:rPr>
              <a:t>支付宝内资化、</a:t>
            </a:r>
            <a:r>
              <a:rPr lang="en-US" altLang="zh-CN" sz="4000" dirty="0">
                <a:solidFill>
                  <a:prstClr val="black"/>
                </a:solidFill>
                <a:latin typeface="方正粗宋简体" panose="03000509000000000000" pitchFamily="65" charset="-122"/>
                <a:ea typeface="方正粗宋简体" panose="03000509000000000000" pitchFamily="65" charset="-122"/>
              </a:rPr>
              <a:t>VIE</a:t>
            </a:r>
            <a:r>
              <a:rPr lang="zh-CN" altLang="en-US" sz="4000" dirty="0">
                <a:solidFill>
                  <a:prstClr val="black"/>
                </a:solidFill>
                <a:latin typeface="方正粗宋简体" panose="03000509000000000000" pitchFamily="65" charset="-122"/>
                <a:ea typeface="方正粗宋简体" panose="03000509000000000000" pitchFamily="65" charset="-122"/>
              </a:rPr>
              <a:t>事件、拆支付宝</a:t>
            </a:r>
          </a:p>
        </p:txBody>
      </p:sp>
      <p:sp>
        <p:nvSpPr>
          <p:cNvPr id="5" name="矩形 4"/>
          <p:cNvSpPr/>
          <p:nvPr/>
        </p:nvSpPr>
        <p:spPr>
          <a:xfrm>
            <a:off x="1724240" y="1539926"/>
            <a:ext cx="13165328" cy="5410712"/>
          </a:xfrm>
          <a:prstGeom prst="rect">
            <a:avLst/>
          </a:prstGeom>
        </p:spPr>
        <p:txBody>
          <a:bodyPr wrap="square">
            <a:spAutoFit/>
          </a:bodyPr>
          <a:lstStyle/>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支付宝股权转让，是媒体上人们对阿里巴巴负面情绪爆发的标志</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1.</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违背“契约精神”</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引发海外投资者对</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VIE</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协议的中国公司的质疑浪潮</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3.</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以“爱国”和“国家安全”为名谋取私利</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相比之下，马云的辩解之声被淹没在一片批评声中</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26147487"/>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844993" y="6086286"/>
            <a:ext cx="8565503" cy="1900200"/>
          </a:xfrm>
          <a:prstGeom prst="rect">
            <a:avLst/>
          </a:prstGeom>
          <a:noFill/>
        </p:spPr>
        <p:txBody>
          <a:bodyPr wrap="square" rtlCol="0">
            <a:spAutoFit/>
          </a:bodyPr>
          <a:lstStyle/>
          <a:p>
            <a:pPr>
              <a:lnSpc>
                <a:spcPct val="120000"/>
              </a:lnSpc>
            </a:pPr>
            <a:r>
              <a:rPr lang="en-US" altLang="zh-CN" sz="6000" dirty="0" smtClean="0">
                <a:solidFill>
                  <a:schemeClr val="bg1"/>
                </a:solidFill>
                <a:latin typeface="方正粗宋简体" panose="03000509000000000000" pitchFamily="65" charset="-122"/>
                <a:ea typeface="方正粗宋简体" panose="03000509000000000000" pitchFamily="65" charset="-122"/>
              </a:rPr>
              <a:t>2010</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endParaRPr lang="en-US" altLang="zh-CN" sz="6000" dirty="0" smtClean="0">
              <a:solidFill>
                <a:schemeClr val="bg1"/>
              </a:solidFill>
              <a:latin typeface="方正粗宋简体" panose="03000509000000000000" pitchFamily="65" charset="-122"/>
              <a:ea typeface="方正粗宋简体" panose="03000509000000000000" pitchFamily="65" charset="-122"/>
            </a:endParaRPr>
          </a:p>
          <a:p>
            <a:pPr>
              <a:lnSpc>
                <a:spcPct val="120000"/>
              </a:lnSpc>
            </a:pPr>
            <a:r>
              <a:rPr lang="zh-CN" altLang="en-US" sz="4000" dirty="0" smtClean="0">
                <a:solidFill>
                  <a:schemeClr val="bg1"/>
                </a:solidFill>
                <a:latin typeface="方正粗宋简体" panose="03000509000000000000" pitchFamily="65" charset="-122"/>
                <a:ea typeface="方正粗宋简体" panose="03000509000000000000" pitchFamily="65" charset="-122"/>
              </a:rPr>
              <a:t>合伙人制度及活</a:t>
            </a:r>
            <a:r>
              <a:rPr lang="en-US" altLang="zh-CN" sz="4000" dirty="0" smtClean="0">
                <a:solidFill>
                  <a:schemeClr val="bg1"/>
                </a:solidFill>
                <a:latin typeface="方正粗宋简体" panose="03000509000000000000" pitchFamily="65" charset="-122"/>
                <a:ea typeface="方正粗宋简体" panose="03000509000000000000" pitchFamily="65" charset="-122"/>
              </a:rPr>
              <a:t>102</a:t>
            </a:r>
            <a:r>
              <a:rPr lang="zh-CN" altLang="en-US" sz="4000" dirty="0" smtClean="0">
                <a:solidFill>
                  <a:schemeClr val="bg1"/>
                </a:solidFill>
                <a:latin typeface="方正粗宋简体" panose="03000509000000000000" pitchFamily="65" charset="-122"/>
                <a:ea typeface="方正粗宋简体" panose="03000509000000000000" pitchFamily="65" charset="-122"/>
              </a:rPr>
              <a:t>年价值文化</a:t>
            </a:r>
            <a:endParaRPr lang="zh-CN" altLang="en-US" sz="40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4494327" y="2921173"/>
            <a:ext cx="10771633" cy="2751522"/>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在马云为阿里巴巴提出的诸多的历史使命中</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让</a:t>
            </a:r>
            <a:r>
              <a:rPr lang="zh-CN" altLang="en-US" sz="3200" dirty="0" smtClean="0">
                <a:solidFill>
                  <a:schemeClr val="bg1"/>
                </a:solidFill>
                <a:latin typeface="微软雅黑 Light" panose="020B0502040204020203" pitchFamily="34" charset="-122"/>
                <a:ea typeface="微软雅黑 Light" panose="020B0502040204020203" pitchFamily="34" charset="-122"/>
              </a:rPr>
              <a:t>公司存货</a:t>
            </a:r>
            <a:r>
              <a:rPr lang="en-US" altLang="zh-CN" sz="3200" dirty="0" smtClean="0">
                <a:solidFill>
                  <a:schemeClr val="bg1"/>
                </a:solidFill>
                <a:latin typeface="微软雅黑 Light" panose="020B0502040204020203" pitchFamily="34" charset="-122"/>
                <a:ea typeface="微软雅黑 Light" panose="020B0502040204020203" pitchFamily="34" charset="-122"/>
              </a:rPr>
              <a:t>102</a:t>
            </a:r>
            <a:r>
              <a:rPr lang="zh-CN" altLang="en-US" sz="3200" dirty="0" smtClean="0">
                <a:solidFill>
                  <a:schemeClr val="bg1"/>
                </a:solidFill>
                <a:latin typeface="微软雅黑 Light" panose="020B0502040204020203" pitchFamily="34" charset="-122"/>
                <a:ea typeface="微软雅黑 Light" panose="020B0502040204020203" pitchFamily="34" charset="-122"/>
              </a:rPr>
              <a:t>年，成为横跨三个世纪的公司可能最难实现</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于是，阿里巴巴合伙人制度应运而生</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8125532"/>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1140456" y="6091763"/>
            <a:ext cx="3570206" cy="923330"/>
          </a:xfrm>
          <a:prstGeom prst="rect">
            <a:avLst/>
          </a:prstGeom>
          <a:noFill/>
        </p:spPr>
        <p:txBody>
          <a:bodyPr wrap="square" rtlCol="0">
            <a:spAutoFit/>
          </a:bodyPr>
          <a:lstStyle/>
          <a:p>
            <a:r>
              <a:rPr lang="en-US" altLang="zh-CN" sz="5400" dirty="0" smtClean="0">
                <a:latin typeface="方正粗宋简体" panose="03000509000000000000" pitchFamily="65" charset="-122"/>
                <a:ea typeface="方正粗宋简体" panose="03000509000000000000" pitchFamily="65" charset="-122"/>
              </a:rPr>
              <a:t>2011</a:t>
            </a:r>
            <a:r>
              <a:rPr lang="zh-CN" altLang="en-US" sz="5400" dirty="0" smtClean="0">
                <a:latin typeface="方正粗宋简体" panose="03000509000000000000" pitchFamily="65" charset="-122"/>
                <a:ea typeface="方正粗宋简体" panose="03000509000000000000" pitchFamily="65" charset="-122"/>
              </a:rPr>
              <a:t>年</a:t>
            </a:r>
            <a:r>
              <a:rPr lang="en-US" altLang="zh-CN" sz="5400" dirty="0" smtClean="0">
                <a:latin typeface="方正粗宋简体" panose="03000509000000000000" pitchFamily="65" charset="-122"/>
                <a:ea typeface="方正粗宋简体" panose="03000509000000000000" pitchFamily="65" charset="-122"/>
              </a:rPr>
              <a:t>2</a:t>
            </a:r>
            <a:r>
              <a:rPr lang="zh-CN" altLang="en-US" sz="5400" dirty="0" smtClean="0">
                <a:latin typeface="方正粗宋简体" panose="03000509000000000000" pitchFamily="65" charset="-122"/>
                <a:ea typeface="方正粗宋简体" panose="03000509000000000000" pitchFamily="65" charset="-122"/>
              </a:rPr>
              <a:t>月</a:t>
            </a:r>
            <a:endParaRPr lang="zh-CN" altLang="en-US" sz="54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11140456" y="7015093"/>
            <a:ext cx="3570208" cy="1107996"/>
          </a:xfrm>
          <a:prstGeom prst="rect">
            <a:avLst/>
          </a:prstGeom>
        </p:spPr>
        <p:txBody>
          <a:bodyPr wrap="none">
            <a:spAutoFit/>
          </a:bodyPr>
          <a:lstStyle/>
          <a:p>
            <a:pPr lvl="0"/>
            <a:r>
              <a:rPr lang="zh-CN" altLang="en-US" sz="6600" dirty="0">
                <a:solidFill>
                  <a:prstClr val="black"/>
                </a:solidFill>
                <a:latin typeface="方正粗宋简体" panose="03000509000000000000" pitchFamily="65" charset="-122"/>
                <a:ea typeface="方正粗宋简体" panose="03000509000000000000" pitchFamily="65" charset="-122"/>
              </a:rPr>
              <a:t>诚信反腐</a:t>
            </a:r>
          </a:p>
        </p:txBody>
      </p:sp>
      <p:sp>
        <p:nvSpPr>
          <p:cNvPr id="4" name="矩形 3"/>
          <p:cNvSpPr/>
          <p:nvPr/>
        </p:nvSpPr>
        <p:spPr>
          <a:xfrm>
            <a:off x="1545336" y="2112213"/>
            <a:ext cx="13165328" cy="3637919"/>
          </a:xfrm>
          <a:prstGeom prst="rect">
            <a:avLst/>
          </a:prstGeom>
        </p:spPr>
        <p:txBody>
          <a:bodyPr wrap="square">
            <a:spAutoFit/>
          </a:bodyPr>
          <a:lstStyle/>
          <a:p>
            <a:pPr algn="ct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2011</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年初阿里</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B2B</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欺诈案调查，以</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CEO</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卫和哲</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COO</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李旭晖引咎辞职告终</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一年后，马云辞去了“聚划算”总经理阎利珉，接着阎利珉被判刑七年</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“你</a:t>
            </a: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做</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了坏事，我就让你活着比死了还难受”</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马云如是说</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231576184"/>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530399" y="5435498"/>
            <a:ext cx="4018816" cy="1015663"/>
          </a:xfrm>
          <a:prstGeom prst="rect">
            <a:avLst/>
          </a:prstGeom>
          <a:noFill/>
        </p:spPr>
        <p:txBody>
          <a:bodyPr wrap="square" rtlCol="0">
            <a:spAutoFit/>
          </a:bodyPr>
          <a:lstStyle/>
          <a:p>
            <a:r>
              <a:rPr lang="en-US" altLang="zh-CN" sz="6000" dirty="0" smtClean="0">
                <a:solidFill>
                  <a:schemeClr val="bg1"/>
                </a:solidFill>
                <a:latin typeface="方正粗宋简体" panose="03000509000000000000" pitchFamily="65" charset="-122"/>
                <a:ea typeface="方正粗宋简体" panose="03000509000000000000" pitchFamily="65" charset="-122"/>
              </a:rPr>
              <a:t>2011</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r>
              <a:rPr lang="en-US" altLang="zh-CN" sz="6000" dirty="0" smtClean="0">
                <a:solidFill>
                  <a:schemeClr val="bg1"/>
                </a:solidFill>
                <a:latin typeface="方正粗宋简体" panose="03000509000000000000" pitchFamily="65" charset="-122"/>
                <a:ea typeface="方正粗宋简体" panose="03000509000000000000" pitchFamily="65" charset="-122"/>
              </a:rPr>
              <a:t>6</a:t>
            </a:r>
            <a:r>
              <a:rPr lang="zh-CN" altLang="en-US" sz="60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6000" dirty="0">
              <a:solidFill>
                <a:schemeClr val="bg1"/>
              </a:solidFill>
              <a:latin typeface="方正粗宋简体" panose="03000509000000000000" pitchFamily="65" charset="-122"/>
              <a:ea typeface="方正粗宋简体" panose="03000509000000000000" pitchFamily="65" charset="-122"/>
            </a:endParaRPr>
          </a:p>
        </p:txBody>
      </p:sp>
      <p:sp>
        <p:nvSpPr>
          <p:cNvPr id="5" name="矩形 4"/>
          <p:cNvSpPr/>
          <p:nvPr/>
        </p:nvSpPr>
        <p:spPr>
          <a:xfrm>
            <a:off x="1530399" y="6380096"/>
            <a:ext cx="6340197" cy="1865126"/>
          </a:xfrm>
          <a:prstGeom prst="rect">
            <a:avLst/>
          </a:prstGeom>
        </p:spPr>
        <p:txBody>
          <a:bodyPr wrap="none">
            <a:spAutoFit/>
          </a:bodyPr>
          <a:lstStyle/>
          <a:p>
            <a:pPr lvl="0">
              <a:lnSpc>
                <a:spcPct val="120000"/>
              </a:lnSpc>
            </a:pPr>
            <a:r>
              <a:rPr lang="zh-CN" altLang="en-US" sz="4800" dirty="0" smtClean="0">
                <a:solidFill>
                  <a:prstClr val="white"/>
                </a:solidFill>
                <a:latin typeface="方正粗宋简体" panose="03000509000000000000" pitchFamily="65" charset="-122"/>
                <a:ea typeface="方正粗宋简体" panose="03000509000000000000" pitchFamily="65" charset="-122"/>
              </a:rPr>
              <a:t>淘宝一拆三，</a:t>
            </a:r>
            <a:r>
              <a:rPr lang="zh-CN" altLang="en-US" sz="4800" dirty="0">
                <a:solidFill>
                  <a:prstClr val="white"/>
                </a:solidFill>
                <a:latin typeface="方正粗宋简体" panose="03000509000000000000" pitchFamily="65" charset="-122"/>
                <a:ea typeface="方正粗宋简体" panose="03000509000000000000" pitchFamily="65" charset="-122"/>
              </a:rPr>
              <a:t>三拆</a:t>
            </a:r>
            <a:r>
              <a:rPr lang="zh-CN" altLang="en-US" sz="4800" dirty="0" smtClean="0">
                <a:solidFill>
                  <a:prstClr val="white"/>
                </a:solidFill>
                <a:latin typeface="方正粗宋简体" panose="03000509000000000000" pitchFamily="65" charset="-122"/>
                <a:ea typeface="方正粗宋简体" panose="03000509000000000000" pitchFamily="65" charset="-122"/>
              </a:rPr>
              <a:t>七，</a:t>
            </a:r>
            <a:endParaRPr lang="en-US" altLang="zh-CN" sz="4800" dirty="0" smtClean="0">
              <a:solidFill>
                <a:prstClr val="white"/>
              </a:solidFill>
              <a:latin typeface="方正粗宋简体" panose="03000509000000000000" pitchFamily="65" charset="-122"/>
              <a:ea typeface="方正粗宋简体" panose="03000509000000000000" pitchFamily="65" charset="-122"/>
            </a:endParaRPr>
          </a:p>
          <a:p>
            <a:pPr lvl="0">
              <a:lnSpc>
                <a:spcPct val="120000"/>
              </a:lnSpc>
            </a:pPr>
            <a:r>
              <a:rPr lang="zh-CN" altLang="en-US" sz="4800" dirty="0">
                <a:solidFill>
                  <a:prstClr val="white"/>
                </a:solidFill>
                <a:latin typeface="方正粗宋简体" panose="03000509000000000000" pitchFamily="65" charset="-122"/>
                <a:ea typeface="方正粗宋简体" panose="03000509000000000000" pitchFamily="65" charset="-122"/>
              </a:rPr>
              <a:t>七拆</a:t>
            </a:r>
            <a:r>
              <a:rPr lang="zh-CN" altLang="en-US" sz="4800" dirty="0" smtClean="0">
                <a:solidFill>
                  <a:prstClr val="white"/>
                </a:solidFill>
                <a:latin typeface="方正粗宋简体" panose="03000509000000000000" pitchFamily="65" charset="-122"/>
                <a:ea typeface="方正粗宋简体" panose="03000509000000000000" pitchFamily="65" charset="-122"/>
              </a:rPr>
              <a:t>二十五</a:t>
            </a:r>
            <a:endParaRPr lang="zh-CN" altLang="en-US" sz="4800" dirty="0">
              <a:solidFill>
                <a:prstClr val="white"/>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3909111" y="1695877"/>
            <a:ext cx="10771633" cy="2751522"/>
          </a:xfrm>
          <a:prstGeom prst="rect">
            <a:avLst/>
          </a:prstGeom>
        </p:spPr>
        <p:txBody>
          <a:bodyPr wrap="square">
            <a:spAutoFit/>
          </a:bodyPr>
          <a:lstStyle/>
          <a:p>
            <a:pPr algn="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从淘宝一拆三、到三拆七、再到七拆二十五</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中间只有一年半的时间</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这是个了不起的拆分实验</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691332859"/>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7747247" y="5842181"/>
            <a:ext cx="7240555" cy="1902059"/>
          </a:xfrm>
          <a:prstGeom prst="rect">
            <a:avLst/>
          </a:prstGeom>
          <a:noFill/>
        </p:spPr>
        <p:txBody>
          <a:bodyPr wrap="square" rtlCol="0">
            <a:spAutoFit/>
          </a:bodyPr>
          <a:lstStyle/>
          <a:p>
            <a:pPr algn="r">
              <a:lnSpc>
                <a:spcPct val="120000"/>
              </a:lnSpc>
            </a:pPr>
            <a:r>
              <a:rPr lang="en-US" altLang="zh-CN" sz="5400" dirty="0" smtClean="0">
                <a:latin typeface="方正粗宋简体" panose="03000509000000000000" pitchFamily="65" charset="-122"/>
                <a:ea typeface="方正粗宋简体" panose="03000509000000000000" pitchFamily="65" charset="-122"/>
              </a:rPr>
              <a:t>2013</a:t>
            </a:r>
            <a:r>
              <a:rPr lang="zh-CN" altLang="en-US" sz="5400" dirty="0" smtClean="0">
                <a:latin typeface="方正粗宋简体" panose="03000509000000000000" pitchFamily="65" charset="-122"/>
                <a:ea typeface="方正粗宋简体" panose="03000509000000000000" pitchFamily="65" charset="-122"/>
              </a:rPr>
              <a:t>年</a:t>
            </a:r>
            <a:r>
              <a:rPr lang="en-US" altLang="zh-CN" sz="5400" dirty="0" smtClean="0">
                <a:latin typeface="方正粗宋简体" panose="03000509000000000000" pitchFamily="65" charset="-122"/>
                <a:ea typeface="方正粗宋简体" panose="03000509000000000000" pitchFamily="65" charset="-122"/>
              </a:rPr>
              <a:t>5</a:t>
            </a:r>
            <a:r>
              <a:rPr lang="zh-CN" altLang="en-US" sz="5400" dirty="0" smtClean="0">
                <a:latin typeface="方正粗宋简体" panose="03000509000000000000" pitchFamily="65" charset="-122"/>
                <a:ea typeface="方正粗宋简体" panose="03000509000000000000" pitchFamily="65" charset="-122"/>
              </a:rPr>
              <a:t>月</a:t>
            </a:r>
            <a:endParaRPr lang="en-US" altLang="zh-CN" sz="5400" dirty="0" smtClean="0">
              <a:latin typeface="方正粗宋简体" panose="03000509000000000000" pitchFamily="65" charset="-122"/>
              <a:ea typeface="方正粗宋简体" panose="03000509000000000000" pitchFamily="65" charset="-122"/>
            </a:endParaRPr>
          </a:p>
          <a:p>
            <a:pPr algn="r">
              <a:lnSpc>
                <a:spcPct val="120000"/>
              </a:lnSpc>
            </a:pPr>
            <a:r>
              <a:rPr lang="zh-CN" altLang="en-US" sz="4400" dirty="0">
                <a:latin typeface="方正粗宋简体" panose="03000509000000000000" pitchFamily="65" charset="-122"/>
                <a:ea typeface="方正粗宋简体" panose="03000509000000000000" pitchFamily="65" charset="-122"/>
              </a:rPr>
              <a:t>布局物流，做菜</a:t>
            </a:r>
            <a:r>
              <a:rPr lang="zh-CN" altLang="en-US" sz="4400" dirty="0" smtClean="0">
                <a:latin typeface="方正粗宋简体" panose="03000509000000000000" pitchFamily="65" charset="-122"/>
                <a:ea typeface="方正粗宋简体" panose="03000509000000000000" pitchFamily="65" charset="-122"/>
              </a:rPr>
              <a:t>鸟</a:t>
            </a:r>
            <a:endParaRPr lang="zh-CN" altLang="en-US" sz="4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1545336" y="2112213"/>
            <a:ext cx="13165328" cy="3637919"/>
          </a:xfrm>
          <a:prstGeom prst="rect">
            <a:avLst/>
          </a:prstGeom>
        </p:spPr>
        <p:txBody>
          <a:bodyPr wrap="square">
            <a:spAutoFit/>
          </a:bodyPr>
          <a:lstStyle/>
          <a:p>
            <a:pP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2013</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5</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月，马云牵头创立了一个物流公司“菜鸟网络科技有限公司”</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计划在</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10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年内，力求让全国任何一个地区做到</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24</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小时送货必达</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但关于食言、圈地的批评却依然响亮</a:t>
            </a:r>
            <a:endPar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阿里巴巴，早就不是一家小公司了</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6646099"/>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090504" y="3553061"/>
            <a:ext cx="8074992" cy="923330"/>
          </a:xfrm>
          <a:prstGeom prst="rect">
            <a:avLst/>
          </a:prstGeom>
          <a:noFill/>
        </p:spPr>
        <p:txBody>
          <a:bodyPr wrap="square" rtlCol="0">
            <a:spAutoFit/>
          </a:bodyPr>
          <a:lstStyle/>
          <a:p>
            <a:r>
              <a:rPr lang="en-US" altLang="zh-CN" sz="5400" dirty="0" smtClean="0">
                <a:solidFill>
                  <a:schemeClr val="bg1"/>
                </a:solidFill>
                <a:latin typeface="方正粗宋简体" panose="03000509000000000000" pitchFamily="65" charset="-122"/>
                <a:ea typeface="方正粗宋简体" panose="03000509000000000000" pitchFamily="65" charset="-122"/>
              </a:rPr>
              <a:t>2013</a:t>
            </a:r>
            <a:r>
              <a:rPr lang="zh-CN" altLang="en-US" sz="5400" dirty="0" smtClean="0">
                <a:solidFill>
                  <a:schemeClr val="bg1"/>
                </a:solidFill>
                <a:latin typeface="方正粗宋简体" panose="03000509000000000000" pitchFamily="65" charset="-122"/>
                <a:ea typeface="方正粗宋简体" panose="03000509000000000000" pitchFamily="65" charset="-122"/>
              </a:rPr>
              <a:t>年</a:t>
            </a:r>
            <a:r>
              <a:rPr lang="en-US" altLang="zh-CN" sz="5400" dirty="0" smtClean="0">
                <a:solidFill>
                  <a:schemeClr val="bg1"/>
                </a:solidFill>
                <a:latin typeface="方正粗宋简体" panose="03000509000000000000" pitchFamily="65" charset="-122"/>
                <a:ea typeface="方正粗宋简体" panose="03000509000000000000" pitchFamily="65" charset="-122"/>
              </a:rPr>
              <a:t>6</a:t>
            </a:r>
            <a:r>
              <a:rPr lang="zh-CN" altLang="en-US" sz="5400" dirty="0" smtClean="0">
                <a:solidFill>
                  <a:schemeClr val="bg1"/>
                </a:solidFill>
                <a:latin typeface="方正粗宋简体" panose="03000509000000000000" pitchFamily="65" charset="-122"/>
                <a:ea typeface="方正粗宋简体" panose="03000509000000000000" pitchFamily="65" charset="-122"/>
              </a:rPr>
              <a:t>月，余额宝诞生</a:t>
            </a:r>
            <a:endParaRPr lang="zh-CN" altLang="en-US" sz="54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1753615" y="4508798"/>
            <a:ext cx="12748770" cy="1744452"/>
          </a:xfrm>
          <a:prstGeom prst="rect">
            <a:avLst/>
          </a:prstGeom>
        </p:spPr>
        <p:txBody>
          <a:bodyPr wrap="square">
            <a:spAutoFit/>
          </a:bodyPr>
          <a:lstStyle/>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如果有一款产品能发挥历史的作用，即使它的生命周期再短暂</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也</a:t>
            </a:r>
            <a:r>
              <a:rPr lang="zh-CN" altLang="en-US" sz="3200" dirty="0" smtClean="0">
                <a:solidFill>
                  <a:schemeClr val="bg1"/>
                </a:solidFill>
                <a:latin typeface="微软雅黑 Light" panose="020B0502040204020203" pitchFamily="34" charset="-122"/>
                <a:ea typeface="微软雅黑 Light" panose="020B0502040204020203" pitchFamily="34" charset="-122"/>
              </a:rPr>
              <a:t>必将非常光荣</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29257434"/>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20000">
              <a:srgbClr val="FEA91B"/>
            </a:gs>
            <a:gs pos="56000">
              <a:srgbClr val="FE9017"/>
            </a:gs>
            <a:gs pos="100000">
              <a:srgbClr val="FE7B11"/>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11" name="组合 10"/>
          <p:cNvGrpSpPr/>
          <p:nvPr/>
        </p:nvGrpSpPr>
        <p:grpSpPr>
          <a:xfrm>
            <a:off x="1118717" y="936859"/>
            <a:ext cx="642950" cy="642950"/>
            <a:chOff x="1118717" y="936859"/>
            <a:chExt cx="642950" cy="642950"/>
          </a:xfrm>
        </p:grpSpPr>
        <p:sp>
          <p:nvSpPr>
            <p:cNvPr id="6" name="椭圆 5"/>
            <p:cNvSpPr/>
            <p:nvPr/>
          </p:nvSpPr>
          <p:spPr>
            <a:xfrm>
              <a:off x="1118717" y="936859"/>
              <a:ext cx="642950" cy="642950"/>
            </a:xfrm>
            <a:prstGeom prst="ellipse">
              <a:avLst/>
            </a:prstGeom>
            <a:noFill/>
            <a:ln w="508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rot="1013731">
              <a:off x="1409529" y="1091132"/>
              <a:ext cx="325719" cy="268006"/>
              <a:chOff x="7767592" y="936859"/>
              <a:chExt cx="484645" cy="398775"/>
            </a:xfrm>
          </p:grpSpPr>
          <p:sp>
            <p:nvSpPr>
              <p:cNvPr id="7" name="圆角矩形 6"/>
              <p:cNvSpPr/>
              <p:nvPr/>
            </p:nvSpPr>
            <p:spPr>
              <a:xfrm>
                <a:off x="7767592" y="936859"/>
                <a:ext cx="97678" cy="394260"/>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圆角矩形 9"/>
              <p:cNvSpPr/>
              <p:nvPr/>
            </p:nvSpPr>
            <p:spPr>
              <a:xfrm rot="5400000">
                <a:off x="7962354" y="1045751"/>
                <a:ext cx="97678" cy="482088"/>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8" name="组合 17"/>
          <p:cNvGrpSpPr/>
          <p:nvPr/>
        </p:nvGrpSpPr>
        <p:grpSpPr>
          <a:xfrm>
            <a:off x="14673778" y="1099280"/>
            <a:ext cx="571838" cy="1083482"/>
            <a:chOff x="14494334" y="759282"/>
            <a:chExt cx="930726" cy="1763477"/>
          </a:xfrm>
        </p:grpSpPr>
        <p:sp>
          <p:nvSpPr>
            <p:cNvPr id="12" name="圆角矩形 11"/>
            <p:cNvSpPr/>
            <p:nvPr/>
          </p:nvSpPr>
          <p:spPr>
            <a:xfrm>
              <a:off x="14701160" y="1435309"/>
              <a:ext cx="723900" cy="1087450"/>
            </a:xfrm>
            <a:prstGeom prst="roundRect">
              <a:avLst>
                <a:gd name="adj" fmla="val 50000"/>
              </a:avLst>
            </a:prstGeom>
            <a:noFill/>
            <a:ln w="762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15009578" y="1614194"/>
              <a:ext cx="96395" cy="236448"/>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6" name="曲线连接符 15"/>
            <p:cNvCxnSpPr>
              <a:stCxn id="12" idx="0"/>
            </p:cNvCxnSpPr>
            <p:nvPr/>
          </p:nvCxnSpPr>
          <p:spPr>
            <a:xfrm rot="16200000" flipV="1">
              <a:off x="14440709" y="812907"/>
              <a:ext cx="676027" cy="56877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429089">
            <a:off x="14740937" y="5901289"/>
            <a:ext cx="1009356" cy="1318342"/>
            <a:chOff x="14128955" y="7020232"/>
            <a:chExt cx="1445342" cy="1887794"/>
          </a:xfrm>
        </p:grpSpPr>
        <p:sp>
          <p:nvSpPr>
            <p:cNvPr id="19" name="圆角矩形 18"/>
            <p:cNvSpPr/>
            <p:nvPr/>
          </p:nvSpPr>
          <p:spPr>
            <a:xfrm>
              <a:off x="14128955" y="7020232"/>
              <a:ext cx="1445342" cy="1887794"/>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14291431" y="7172632"/>
              <a:ext cx="1120391" cy="1463368"/>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14765226" y="8689447"/>
              <a:ext cx="172800" cy="1728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rot="2073075">
            <a:off x="13018" y="7341037"/>
            <a:ext cx="814324" cy="570838"/>
            <a:chOff x="14469118" y="2647249"/>
            <a:chExt cx="1406476" cy="985934"/>
          </a:xfrm>
        </p:grpSpPr>
        <p:sp>
          <p:nvSpPr>
            <p:cNvPr id="24" name="矩形 23"/>
            <p:cNvSpPr/>
            <p:nvPr/>
          </p:nvSpPr>
          <p:spPr>
            <a:xfrm rot="912229">
              <a:off x="14469118" y="2647249"/>
              <a:ext cx="1406476" cy="970496"/>
            </a:xfrm>
            <a:prstGeom prst="rect">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22"/>
            <p:cNvSpPr/>
            <p:nvPr/>
          </p:nvSpPr>
          <p:spPr>
            <a:xfrm>
              <a:off x="14469118" y="2662687"/>
              <a:ext cx="1406476" cy="970496"/>
            </a:xfrm>
            <a:prstGeom prst="rect">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24"/>
            <p:cNvSpPr/>
            <p:nvPr/>
          </p:nvSpPr>
          <p:spPr>
            <a:xfrm>
              <a:off x="14601371" y="2786743"/>
              <a:ext cx="1190172" cy="696686"/>
            </a:xfrm>
            <a:custGeom>
              <a:avLst/>
              <a:gdLst>
                <a:gd name="connsiteX0" fmla="*/ 0 w 1190172"/>
                <a:gd name="connsiteY0" fmla="*/ 696686 h 696686"/>
                <a:gd name="connsiteX1" fmla="*/ 1190172 w 1190172"/>
                <a:gd name="connsiteY1" fmla="*/ 696686 h 696686"/>
                <a:gd name="connsiteX2" fmla="*/ 1074058 w 1190172"/>
                <a:gd name="connsiteY2" fmla="*/ 290286 h 696686"/>
                <a:gd name="connsiteX3" fmla="*/ 783772 w 1190172"/>
                <a:gd name="connsiteY3" fmla="*/ 493486 h 696686"/>
                <a:gd name="connsiteX4" fmla="*/ 653143 w 1190172"/>
                <a:gd name="connsiteY4" fmla="*/ 0 h 696686"/>
                <a:gd name="connsiteX5" fmla="*/ 406400 w 1190172"/>
                <a:gd name="connsiteY5" fmla="*/ 377371 h 696686"/>
                <a:gd name="connsiteX6" fmla="*/ 203200 w 1190172"/>
                <a:gd name="connsiteY6" fmla="*/ 203200 h 696686"/>
                <a:gd name="connsiteX7" fmla="*/ 0 w 1190172"/>
                <a:gd name="connsiteY7" fmla="*/ 696686 h 69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0172" h="696686">
                  <a:moveTo>
                    <a:pt x="0" y="696686"/>
                  </a:moveTo>
                  <a:lnTo>
                    <a:pt x="1190172" y="696686"/>
                  </a:lnTo>
                  <a:lnTo>
                    <a:pt x="1074058" y="290286"/>
                  </a:lnTo>
                  <a:lnTo>
                    <a:pt x="783772" y="493486"/>
                  </a:lnTo>
                  <a:lnTo>
                    <a:pt x="653143" y="0"/>
                  </a:lnTo>
                  <a:lnTo>
                    <a:pt x="406400" y="377371"/>
                  </a:lnTo>
                  <a:lnTo>
                    <a:pt x="203200" y="203200"/>
                  </a:lnTo>
                  <a:lnTo>
                    <a:pt x="0" y="696686"/>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rot="1429089">
              <a:off x="14714769" y="2783576"/>
              <a:ext cx="120675" cy="12067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 name="组合 35"/>
          <p:cNvGrpSpPr/>
          <p:nvPr/>
        </p:nvGrpSpPr>
        <p:grpSpPr>
          <a:xfrm>
            <a:off x="11696087" y="7925916"/>
            <a:ext cx="1159842" cy="939377"/>
            <a:chOff x="133350" y="3028125"/>
            <a:chExt cx="2191986" cy="1775329"/>
          </a:xfrm>
        </p:grpSpPr>
        <p:sp>
          <p:nvSpPr>
            <p:cNvPr id="29" name="椭圆 28"/>
            <p:cNvSpPr/>
            <p:nvPr/>
          </p:nvSpPr>
          <p:spPr>
            <a:xfrm>
              <a:off x="133350" y="4419600"/>
              <a:ext cx="2191986" cy="383854"/>
            </a:xfrm>
            <a:prstGeom prst="ellipse">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0" name="曲线连接符 29"/>
            <p:cNvCxnSpPr/>
            <p:nvPr/>
          </p:nvCxnSpPr>
          <p:spPr>
            <a:xfrm rot="16200000" flipV="1">
              <a:off x="492570" y="3243243"/>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33" name="曲线连接符 32"/>
            <p:cNvCxnSpPr/>
            <p:nvPr/>
          </p:nvCxnSpPr>
          <p:spPr>
            <a:xfrm rot="16200000" flipV="1">
              <a:off x="823212" y="3243243"/>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34" name="曲线连接符 33"/>
            <p:cNvCxnSpPr/>
            <p:nvPr/>
          </p:nvCxnSpPr>
          <p:spPr>
            <a:xfrm rot="16200000" flipV="1">
              <a:off x="1163376" y="3243244"/>
              <a:ext cx="629474" cy="199237"/>
            </a:xfrm>
            <a:prstGeom prst="curvedConnector3">
              <a:avLst/>
            </a:prstGeom>
            <a:ln w="76200">
              <a:solidFill>
                <a:srgbClr val="FB710F"/>
              </a:solidFill>
            </a:ln>
          </p:spPr>
          <p:style>
            <a:lnRef idx="1">
              <a:schemeClr val="accent1"/>
            </a:lnRef>
            <a:fillRef idx="0">
              <a:schemeClr val="accent1"/>
            </a:fillRef>
            <a:effectRef idx="0">
              <a:schemeClr val="accent1"/>
            </a:effectRef>
            <a:fontRef idx="minor">
              <a:schemeClr val="tx1"/>
            </a:fontRef>
          </p:style>
        </p:cxnSp>
        <p:sp>
          <p:nvSpPr>
            <p:cNvPr id="35" name="弦形 34"/>
            <p:cNvSpPr/>
            <p:nvPr/>
          </p:nvSpPr>
          <p:spPr>
            <a:xfrm rot="11700000">
              <a:off x="1458618" y="3846337"/>
              <a:ext cx="636982" cy="517908"/>
            </a:xfrm>
            <a:prstGeom prst="chord">
              <a:avLst>
                <a:gd name="adj1" fmla="val 3148307"/>
                <a:gd name="adj2" fmla="val 16200000"/>
              </a:avLst>
            </a:prstGeom>
            <a:solidFill>
              <a:srgbClr val="FE8413"/>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弦形 27"/>
            <p:cNvSpPr/>
            <p:nvPr/>
          </p:nvSpPr>
          <p:spPr>
            <a:xfrm rot="17364254">
              <a:off x="533209" y="3307871"/>
              <a:ext cx="1392268" cy="1392268"/>
            </a:xfrm>
            <a:prstGeom prst="chord">
              <a:avLst>
                <a:gd name="adj1" fmla="val 3148307"/>
                <a:gd name="adj2" fmla="val 16200000"/>
              </a:avLst>
            </a:prstGeom>
            <a:solidFill>
              <a:srgbClr val="FE8F17"/>
            </a:solid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19347745">
            <a:off x="1332662" y="4594000"/>
            <a:ext cx="1179266" cy="892794"/>
            <a:chOff x="11546227" y="1322197"/>
            <a:chExt cx="2153283" cy="1630199"/>
          </a:xfrm>
        </p:grpSpPr>
        <p:sp>
          <p:nvSpPr>
            <p:cNvPr id="37" name="圆角矩形 36"/>
            <p:cNvSpPr/>
            <p:nvPr/>
          </p:nvSpPr>
          <p:spPr>
            <a:xfrm>
              <a:off x="11546227" y="1322197"/>
              <a:ext cx="2153283" cy="1421003"/>
            </a:xfrm>
            <a:prstGeom prst="roundRect">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矩形 37"/>
            <p:cNvSpPr/>
            <p:nvPr/>
          </p:nvSpPr>
          <p:spPr>
            <a:xfrm>
              <a:off x="12593256" y="2738076"/>
              <a:ext cx="59225" cy="145274"/>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38"/>
            <p:cNvSpPr/>
            <p:nvPr/>
          </p:nvSpPr>
          <p:spPr>
            <a:xfrm rot="5400000">
              <a:off x="12577217" y="2306810"/>
              <a:ext cx="91303" cy="1199870"/>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9"/>
            <p:cNvSpPr/>
            <p:nvPr/>
          </p:nvSpPr>
          <p:spPr>
            <a:xfrm rot="5400000">
              <a:off x="12600008" y="1489680"/>
              <a:ext cx="45720" cy="2119032"/>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rot="1429089">
              <a:off x="12562531" y="2583867"/>
              <a:ext cx="120675" cy="12067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rot="17585440">
            <a:off x="11829312" y="816911"/>
            <a:ext cx="446767" cy="812433"/>
            <a:chOff x="11221460" y="1258390"/>
            <a:chExt cx="603250" cy="1096993"/>
          </a:xfrm>
        </p:grpSpPr>
        <p:sp>
          <p:nvSpPr>
            <p:cNvPr id="43" name="任意多边形 42"/>
            <p:cNvSpPr/>
            <p:nvPr/>
          </p:nvSpPr>
          <p:spPr>
            <a:xfrm rot="5400000">
              <a:off x="11324231" y="1854904"/>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4" name="任意多边形 43"/>
            <p:cNvSpPr/>
            <p:nvPr/>
          </p:nvSpPr>
          <p:spPr>
            <a:xfrm rot="16200000" flipV="1">
              <a:off x="11324231" y="1155619"/>
              <a:ext cx="397708" cy="603250"/>
            </a:xfrm>
            <a:custGeom>
              <a:avLst/>
              <a:gdLst>
                <a:gd name="connsiteX0" fmla="*/ 0 w 872888"/>
                <a:gd name="connsiteY0" fmla="*/ 1172814 h 1324014"/>
                <a:gd name="connsiteX1" fmla="*/ 11071 w 872888"/>
                <a:gd name="connsiteY1" fmla="*/ 1115918 h 1324014"/>
                <a:gd name="connsiteX2" fmla="*/ 27823 w 872888"/>
                <a:gd name="connsiteY2" fmla="*/ 1090690 h 1324014"/>
                <a:gd name="connsiteX3" fmla="*/ 21278 w 872888"/>
                <a:gd name="connsiteY3" fmla="*/ 1090690 h 1324014"/>
                <a:gd name="connsiteX4" fmla="*/ 41025 w 872888"/>
                <a:gd name="connsiteY4" fmla="*/ 1070810 h 1324014"/>
                <a:gd name="connsiteX5" fmla="*/ 44285 w 872888"/>
                <a:gd name="connsiteY5" fmla="*/ 1065900 h 1324014"/>
                <a:gd name="connsiteX6" fmla="*/ 285073 w 872888"/>
                <a:gd name="connsiteY6" fmla="*/ 825112 h 1324014"/>
                <a:gd name="connsiteX7" fmla="*/ 447083 w 872888"/>
                <a:gd name="connsiteY7" fmla="*/ 662007 h 1324014"/>
                <a:gd name="connsiteX8" fmla="*/ 285075 w 872888"/>
                <a:gd name="connsiteY8" fmla="*/ 498904 h 1324014"/>
                <a:gd name="connsiteX9" fmla="*/ 44285 w 872888"/>
                <a:gd name="connsiteY9" fmla="*/ 258115 h 1324014"/>
                <a:gd name="connsiteX10" fmla="*/ 41024 w 872888"/>
                <a:gd name="connsiteY10" fmla="*/ 253204 h 1324014"/>
                <a:gd name="connsiteX11" fmla="*/ 21278 w 872888"/>
                <a:gd name="connsiteY11" fmla="*/ 233324 h 1324014"/>
                <a:gd name="connsiteX12" fmla="*/ 27823 w 872888"/>
                <a:gd name="connsiteY12" fmla="*/ 233324 h 1324014"/>
                <a:gd name="connsiteX13" fmla="*/ 11071 w 872888"/>
                <a:gd name="connsiteY13" fmla="*/ 208096 h 1324014"/>
                <a:gd name="connsiteX14" fmla="*/ 0 w 872888"/>
                <a:gd name="connsiteY14" fmla="*/ 151200 h 1324014"/>
                <a:gd name="connsiteX15" fmla="*/ 44285 w 872888"/>
                <a:gd name="connsiteY15" fmla="*/ 44285 h 1324014"/>
                <a:gd name="connsiteX16" fmla="*/ 258114 w 872888"/>
                <a:gd name="connsiteY16" fmla="*/ 44285 h 1324014"/>
                <a:gd name="connsiteX17" fmla="*/ 723463 w 872888"/>
                <a:gd name="connsiteY17" fmla="*/ 509634 h 1324014"/>
                <a:gd name="connsiteX18" fmla="*/ 727346 w 872888"/>
                <a:gd name="connsiteY18" fmla="*/ 515481 h 1324014"/>
                <a:gd name="connsiteX19" fmla="*/ 872888 w 872888"/>
                <a:gd name="connsiteY19" fmla="*/ 662007 h 1324014"/>
                <a:gd name="connsiteX20" fmla="*/ 727346 w 872888"/>
                <a:gd name="connsiteY20" fmla="*/ 808533 h 1324014"/>
                <a:gd name="connsiteX21" fmla="*/ 723463 w 872888"/>
                <a:gd name="connsiteY21" fmla="*/ 814381 h 1324014"/>
                <a:gd name="connsiteX22" fmla="*/ 258114 w 872888"/>
                <a:gd name="connsiteY22" fmla="*/ 1279729 h 1324014"/>
                <a:gd name="connsiteX23" fmla="*/ 44285 w 872888"/>
                <a:gd name="connsiteY23" fmla="*/ 1279729 h 1324014"/>
                <a:gd name="connsiteX24" fmla="*/ 0 w 872888"/>
                <a:gd name="connsiteY24" fmla="*/ 1172814 h 132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888" h="1324014">
                  <a:moveTo>
                    <a:pt x="0" y="1172814"/>
                  </a:moveTo>
                  <a:cubicBezTo>
                    <a:pt x="0" y="1153467"/>
                    <a:pt x="3690" y="1134119"/>
                    <a:pt x="11071" y="1115918"/>
                  </a:cubicBezTo>
                  <a:lnTo>
                    <a:pt x="27823" y="1090690"/>
                  </a:lnTo>
                  <a:lnTo>
                    <a:pt x="21278" y="1090690"/>
                  </a:lnTo>
                  <a:lnTo>
                    <a:pt x="41025" y="1070810"/>
                  </a:lnTo>
                  <a:lnTo>
                    <a:pt x="44285" y="1065900"/>
                  </a:lnTo>
                  <a:lnTo>
                    <a:pt x="285073" y="825112"/>
                  </a:lnTo>
                  <a:lnTo>
                    <a:pt x="447083" y="662007"/>
                  </a:lnTo>
                  <a:lnTo>
                    <a:pt x="285075" y="498904"/>
                  </a:lnTo>
                  <a:lnTo>
                    <a:pt x="44285" y="258115"/>
                  </a:lnTo>
                  <a:lnTo>
                    <a:pt x="41024" y="253204"/>
                  </a:lnTo>
                  <a:lnTo>
                    <a:pt x="21278" y="233324"/>
                  </a:lnTo>
                  <a:lnTo>
                    <a:pt x="27823" y="233324"/>
                  </a:lnTo>
                  <a:lnTo>
                    <a:pt x="11071" y="208096"/>
                  </a:lnTo>
                  <a:cubicBezTo>
                    <a:pt x="3690" y="189895"/>
                    <a:pt x="0" y="170547"/>
                    <a:pt x="0" y="151200"/>
                  </a:cubicBezTo>
                  <a:cubicBezTo>
                    <a:pt x="0" y="112504"/>
                    <a:pt x="14762" y="73809"/>
                    <a:pt x="44285" y="44285"/>
                  </a:cubicBezTo>
                  <a:cubicBezTo>
                    <a:pt x="103332" y="-14762"/>
                    <a:pt x="199068" y="-14762"/>
                    <a:pt x="258114" y="44285"/>
                  </a:cubicBezTo>
                  <a:lnTo>
                    <a:pt x="723463" y="509634"/>
                  </a:lnTo>
                  <a:lnTo>
                    <a:pt x="727346" y="515481"/>
                  </a:lnTo>
                  <a:lnTo>
                    <a:pt x="872888" y="662007"/>
                  </a:lnTo>
                  <a:lnTo>
                    <a:pt x="727346" y="808533"/>
                  </a:lnTo>
                  <a:lnTo>
                    <a:pt x="723463" y="814381"/>
                  </a:lnTo>
                  <a:lnTo>
                    <a:pt x="258114" y="1279729"/>
                  </a:lnTo>
                  <a:cubicBezTo>
                    <a:pt x="199068" y="1338776"/>
                    <a:pt x="103332" y="1338776"/>
                    <a:pt x="44285" y="1279729"/>
                  </a:cubicBezTo>
                  <a:cubicBezTo>
                    <a:pt x="14762" y="1250205"/>
                    <a:pt x="0" y="1211510"/>
                    <a:pt x="0" y="1172814"/>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5" name="圆角矩形 44"/>
            <p:cNvSpPr/>
            <p:nvPr/>
          </p:nvSpPr>
          <p:spPr>
            <a:xfrm rot="5400000">
              <a:off x="11480077" y="1578109"/>
              <a:ext cx="86016" cy="483201"/>
            </a:xfrm>
            <a:prstGeom prst="roundRect">
              <a:avLst>
                <a:gd name="adj" fmla="val 50000"/>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700000">
            <a:off x="6209426" y="8233061"/>
            <a:ext cx="501803" cy="755627"/>
            <a:chOff x="7067660" y="6851555"/>
            <a:chExt cx="678661" cy="1021944"/>
          </a:xfrm>
        </p:grpSpPr>
        <p:sp>
          <p:nvSpPr>
            <p:cNvPr id="48" name="圆角矩形 47"/>
            <p:cNvSpPr/>
            <p:nvPr/>
          </p:nvSpPr>
          <p:spPr>
            <a:xfrm rot="98988">
              <a:off x="7067660" y="6851555"/>
              <a:ext cx="678661" cy="1021944"/>
            </a:xfrm>
            <a:prstGeom prst="roundRect">
              <a:avLst>
                <a:gd name="adj" fmla="val 7543"/>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50" name="直接连接符 49"/>
            <p:cNvCxnSpPr/>
            <p:nvPr/>
          </p:nvCxnSpPr>
          <p:spPr>
            <a:xfrm rot="20269899">
              <a:off x="7113620" y="7518136"/>
              <a:ext cx="586740" cy="259080"/>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20269899">
              <a:off x="7225791" y="7667887"/>
              <a:ext cx="362398" cy="160020"/>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5245826" y="475814"/>
            <a:ext cx="708145" cy="708145"/>
            <a:chOff x="5312280" y="392360"/>
            <a:chExt cx="781806" cy="781806"/>
          </a:xfrm>
        </p:grpSpPr>
        <p:sp>
          <p:nvSpPr>
            <p:cNvPr id="56" name="文本框 55"/>
            <p:cNvSpPr txBox="1"/>
            <p:nvPr/>
          </p:nvSpPr>
          <p:spPr>
            <a:xfrm>
              <a:off x="5312280" y="392360"/>
              <a:ext cx="781806" cy="781806"/>
            </a:xfrm>
            <a:prstGeom prst="rect">
              <a:avLst/>
            </a:prstGeom>
            <a:noFill/>
          </p:spPr>
          <p:txBody>
            <a:bodyPr wrap="square" rtlCol="0">
              <a:prstTxWarp prst="textCircle">
                <a:avLst/>
              </a:prstTxWarp>
              <a:spAutoFit/>
            </a:bodyPr>
            <a:lstStyle/>
            <a:p>
              <a:r>
                <a:rPr lang="zh-CN" altLang="en-US" b="1" dirty="0">
                  <a:solidFill>
                    <a:srgbClr val="FB710F"/>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丨丨</a:t>
              </a:r>
              <a:r>
                <a:rPr lang="zh-CN" altLang="en-US" b="1" dirty="0">
                  <a:solidFill>
                    <a:srgbClr val="FB710F"/>
                  </a:solidFill>
                  <a:latin typeface="方正正中黑简体" panose="02000000000000000000" pitchFamily="2" charset="-122"/>
                  <a:ea typeface="方正正中黑简体" panose="02000000000000000000" pitchFamily="2" charset="-122"/>
                </a:rPr>
                <a:t>丨丨丨丨丨丨</a:t>
              </a:r>
              <a:r>
                <a:rPr lang="zh-CN" altLang="en-US" b="1" dirty="0" smtClean="0">
                  <a:solidFill>
                    <a:srgbClr val="FB710F"/>
                  </a:solidFill>
                  <a:latin typeface="方正正中黑简体" panose="02000000000000000000" pitchFamily="2" charset="-122"/>
                  <a:ea typeface="方正正中黑简体" panose="02000000000000000000" pitchFamily="2" charset="-122"/>
                </a:rPr>
                <a:t>丨</a:t>
              </a:r>
              <a:endParaRPr lang="zh-CN" altLang="en-US" b="1" dirty="0">
                <a:solidFill>
                  <a:srgbClr val="FB710F"/>
                </a:solidFill>
                <a:latin typeface="方正正中黑简体" panose="02000000000000000000" pitchFamily="2" charset="-122"/>
                <a:ea typeface="方正正中黑简体" panose="02000000000000000000" pitchFamily="2" charset="-122"/>
              </a:endParaRPr>
            </a:p>
          </p:txBody>
        </p:sp>
        <p:sp>
          <p:nvSpPr>
            <p:cNvPr id="55" name="椭圆 54"/>
            <p:cNvSpPr/>
            <p:nvPr/>
          </p:nvSpPr>
          <p:spPr>
            <a:xfrm>
              <a:off x="5381706" y="461788"/>
              <a:ext cx="642950" cy="642950"/>
            </a:xfrm>
            <a:prstGeom prst="ellipse">
              <a:avLst/>
            </a:prstGeom>
            <a:noFill/>
            <a:ln w="28575">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a:off x="8932884" y="7838479"/>
            <a:ext cx="847738" cy="507945"/>
            <a:chOff x="8474075" y="1757113"/>
            <a:chExt cx="1582147" cy="947987"/>
          </a:xfrm>
        </p:grpSpPr>
        <p:sp>
          <p:nvSpPr>
            <p:cNvPr id="60" name="梯形 59"/>
            <p:cNvSpPr/>
            <p:nvPr/>
          </p:nvSpPr>
          <p:spPr>
            <a:xfrm flipV="1">
              <a:off x="8483600" y="2314575"/>
              <a:ext cx="657225" cy="390525"/>
            </a:xfrm>
            <a:prstGeom prst="trapezoid">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梯形 60"/>
            <p:cNvSpPr/>
            <p:nvPr/>
          </p:nvSpPr>
          <p:spPr>
            <a:xfrm flipV="1">
              <a:off x="9386297" y="2314575"/>
              <a:ext cx="657225" cy="390525"/>
            </a:xfrm>
            <a:prstGeom prst="trapezoid">
              <a:avLst/>
            </a:prstGeom>
            <a:noFill/>
            <a:ln w="63500">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p:cNvSpPr/>
            <p:nvPr/>
          </p:nvSpPr>
          <p:spPr>
            <a:xfrm>
              <a:off x="9140825" y="2344368"/>
              <a:ext cx="242560" cy="79746"/>
            </a:xfrm>
            <a:prstGeom prst="roundRect">
              <a:avLst/>
            </a:prstGeom>
            <a:solidFill>
              <a:srgbClr val="FB710F"/>
            </a:solidFill>
            <a:ln>
              <a:solidFill>
                <a:srgbClr val="FB7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0" name="组合 69"/>
            <p:cNvGrpSpPr/>
            <p:nvPr/>
          </p:nvGrpSpPr>
          <p:grpSpPr>
            <a:xfrm>
              <a:off x="8474075" y="1757113"/>
              <a:ext cx="468640" cy="544762"/>
              <a:chOff x="8474075" y="1757113"/>
              <a:chExt cx="468640" cy="544762"/>
            </a:xfrm>
          </p:grpSpPr>
          <p:cxnSp>
            <p:nvCxnSpPr>
              <p:cNvPr id="64" name="直接连接符 63"/>
              <p:cNvCxnSpPr/>
              <p:nvPr/>
            </p:nvCxnSpPr>
            <p:spPr>
              <a:xfrm flipV="1">
                <a:off x="8474075" y="1757113"/>
                <a:ext cx="304800" cy="544762"/>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8750613" y="1770624"/>
                <a:ext cx="192102" cy="112818"/>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flipH="1">
              <a:off x="9587582" y="1757113"/>
              <a:ext cx="468640" cy="544762"/>
              <a:chOff x="8474075" y="1757113"/>
              <a:chExt cx="468640" cy="544762"/>
            </a:xfrm>
          </p:grpSpPr>
          <p:cxnSp>
            <p:nvCxnSpPr>
              <p:cNvPr id="72" name="直接连接符 71"/>
              <p:cNvCxnSpPr/>
              <p:nvPr/>
            </p:nvCxnSpPr>
            <p:spPr>
              <a:xfrm flipV="1">
                <a:off x="8474075" y="1757113"/>
                <a:ext cx="304800" cy="544762"/>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8750613" y="1770624"/>
                <a:ext cx="192102" cy="112818"/>
              </a:xfrm>
              <a:prstGeom prst="line">
                <a:avLst/>
              </a:prstGeom>
              <a:ln w="63500">
                <a:solidFill>
                  <a:srgbClr val="FB710F"/>
                </a:solidFill>
              </a:ln>
            </p:spPr>
            <p:style>
              <a:lnRef idx="1">
                <a:schemeClr val="accent1"/>
              </a:lnRef>
              <a:fillRef idx="0">
                <a:schemeClr val="accent1"/>
              </a:fillRef>
              <a:effectRef idx="0">
                <a:schemeClr val="accent1"/>
              </a:effectRef>
              <a:fontRef idx="minor">
                <a:schemeClr val="tx1"/>
              </a:fontRef>
            </p:style>
          </p:cxnSp>
        </p:grpSp>
      </p:grpSp>
      <p:grpSp>
        <p:nvGrpSpPr>
          <p:cNvPr id="67" name="组合 66"/>
          <p:cNvGrpSpPr/>
          <p:nvPr/>
        </p:nvGrpSpPr>
        <p:grpSpPr>
          <a:xfrm>
            <a:off x="3819595" y="3466206"/>
            <a:ext cx="10800000" cy="100100"/>
            <a:chOff x="2793221" y="3464518"/>
            <a:chExt cx="11989577" cy="76882"/>
          </a:xfrm>
        </p:grpSpPr>
        <p:sp>
          <p:nvSpPr>
            <p:cNvPr id="68" name="矩形 67"/>
            <p:cNvSpPr/>
            <p:nvPr/>
          </p:nvSpPr>
          <p:spPr>
            <a:xfrm>
              <a:off x="2793221" y="3495681"/>
              <a:ext cx="11989577" cy="45719"/>
            </a:xfrm>
            <a:prstGeom prst="rect">
              <a:avLst/>
            </a:prstGeom>
            <a:solidFill>
              <a:schemeClr val="bg1"/>
            </a:solidFill>
            <a:ln>
              <a:solidFill>
                <a:srgbClr val="F6F4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2793221" y="3464518"/>
              <a:ext cx="11989577" cy="10800"/>
            </a:xfrm>
            <a:prstGeom prst="rect">
              <a:avLst/>
            </a:prstGeom>
            <a:solidFill>
              <a:srgbClr val="FE7C06"/>
            </a:solidFill>
            <a:ln>
              <a:solidFill>
                <a:srgbClr val="F6F4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5" name="图片 74"/>
          <p:cNvPicPr>
            <a:picLocks noChangeAspect="1"/>
          </p:cNvPicPr>
          <p:nvPr/>
        </p:nvPicPr>
        <p:blipFill rotWithShape="1">
          <a:blip r:embed="rId2">
            <a:extLst>
              <a:ext uri="{28A0092B-C50C-407E-A947-70E740481C1C}">
                <a14:useLocalDpi xmlns:a14="http://schemas.microsoft.com/office/drawing/2010/main" val="0"/>
              </a:ext>
            </a:extLst>
          </a:blip>
          <a:srcRect l="14470" r="16804"/>
          <a:stretch/>
        </p:blipFill>
        <p:spPr>
          <a:xfrm>
            <a:off x="2192245" y="548555"/>
            <a:ext cx="1708282" cy="3312142"/>
          </a:xfrm>
          <a:prstGeom prst="rect">
            <a:avLst/>
          </a:prstGeom>
        </p:spPr>
      </p:pic>
      <p:sp>
        <p:nvSpPr>
          <p:cNvPr id="76" name="矩形 75"/>
          <p:cNvSpPr/>
          <p:nvPr/>
        </p:nvSpPr>
        <p:spPr>
          <a:xfrm>
            <a:off x="2311897" y="4341092"/>
            <a:ext cx="12159549" cy="2795765"/>
          </a:xfrm>
          <a:prstGeom prst="rect">
            <a:avLst/>
          </a:prstGeom>
        </p:spPr>
        <p:txBody>
          <a:bodyPr wrap="square">
            <a:spAutoFit/>
          </a:bodyPr>
          <a:lstStyle/>
          <a:p>
            <a:pPr>
              <a:lnSpc>
                <a:spcPct val="170000"/>
              </a:lnSpc>
            </a:pPr>
            <a:r>
              <a:rPr lang="zh-CN" altLang="en-US" sz="3600" dirty="0" smtClean="0">
                <a:solidFill>
                  <a:schemeClr val="bg1"/>
                </a:solidFill>
                <a:latin typeface="微软雅黑 Light" panose="020B0502040204020203" pitchFamily="34" charset="-122"/>
                <a:ea typeface="微软雅黑 Light" panose="020B0502040204020203" pitchFamily="34" charset="-122"/>
              </a:rPr>
              <a:t>       让我们，从创业者和媒体人的角度来看，来点评。还原马云和阿里巴巴历史发展的每个阶段，而不是看着今天已经成功的马云，去神化他在某个历史阶段的选择和判断。</a:t>
            </a:r>
            <a:endParaRPr lang="zh-CN" altLang="en-US" sz="3600" dirty="0">
              <a:solidFill>
                <a:schemeClr val="bg1"/>
              </a:solidFill>
              <a:latin typeface="微软雅黑 Light" panose="020B0502040204020203" pitchFamily="34" charset="-122"/>
              <a:ea typeface="微软雅黑 Light" panose="020B0502040204020203" pitchFamily="34" charset="-122"/>
            </a:endParaRPr>
          </a:p>
        </p:txBody>
      </p:sp>
      <p:sp>
        <p:nvSpPr>
          <p:cNvPr id="77" name="文本框 76"/>
          <p:cNvSpPr txBox="1"/>
          <p:nvPr/>
        </p:nvSpPr>
        <p:spPr>
          <a:xfrm>
            <a:off x="3862075" y="1447519"/>
            <a:ext cx="6443976" cy="1938992"/>
          </a:xfrm>
          <a:prstGeom prst="rect">
            <a:avLst/>
          </a:prstGeom>
          <a:noFill/>
        </p:spPr>
        <p:txBody>
          <a:bodyPr wrap="square" rtlCol="0">
            <a:spAutoFit/>
          </a:bodyPr>
          <a:lstStyle/>
          <a:p>
            <a:r>
              <a:rPr lang="zh-CN" altLang="en-US" sz="6000" dirty="0">
                <a:solidFill>
                  <a:schemeClr val="bg1"/>
                </a:solidFill>
                <a:latin typeface="方正正中黑简体" panose="02000000000000000000" pitchFamily="2" charset="-122"/>
                <a:ea typeface="方正正中黑简体" panose="02000000000000000000" pitchFamily="2" charset="-122"/>
              </a:rPr>
              <a:t>还原</a:t>
            </a:r>
            <a:r>
              <a:rPr lang="zh-CN" altLang="en-US" sz="6000" dirty="0" smtClean="0">
                <a:solidFill>
                  <a:schemeClr val="bg1"/>
                </a:solidFill>
                <a:latin typeface="方正正中黑简体" panose="02000000000000000000" pitchFamily="2" charset="-122"/>
                <a:ea typeface="方正正中黑简体" panose="02000000000000000000" pitchFamily="2" charset="-122"/>
              </a:rPr>
              <a:t>，</a:t>
            </a:r>
            <a:endParaRPr lang="en-US" altLang="zh-CN" sz="60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sz="6000" dirty="0" smtClean="0">
                <a:solidFill>
                  <a:schemeClr val="bg1"/>
                </a:solidFill>
                <a:latin typeface="方正正中黑简体" panose="02000000000000000000" pitchFamily="2" charset="-122"/>
                <a:ea typeface="方正正中黑简体" panose="02000000000000000000" pitchFamily="2" charset="-122"/>
              </a:rPr>
              <a:t>一个真实的马云</a:t>
            </a:r>
            <a:endParaRPr lang="en-US" altLang="zh-CN" sz="6000" dirty="0" smtClean="0">
              <a:solidFill>
                <a:schemeClr val="bg1"/>
              </a:solidFill>
              <a:latin typeface="方正正中黑简体" panose="02000000000000000000" pitchFamily="2" charset="-122"/>
              <a:ea typeface="方正正中黑简体" panose="02000000000000000000" pitchFamily="2" charset="-122"/>
            </a:endParaRPr>
          </a:p>
        </p:txBody>
      </p:sp>
      <p:grpSp>
        <p:nvGrpSpPr>
          <p:cNvPr id="78" name="组合 77"/>
          <p:cNvGrpSpPr/>
          <p:nvPr/>
        </p:nvGrpSpPr>
        <p:grpSpPr>
          <a:xfrm>
            <a:off x="2028437" y="3466206"/>
            <a:ext cx="540000" cy="100100"/>
            <a:chOff x="2793221" y="3464518"/>
            <a:chExt cx="11989577" cy="76882"/>
          </a:xfrm>
          <a:solidFill>
            <a:schemeClr val="bg1"/>
          </a:solidFill>
        </p:grpSpPr>
        <p:sp>
          <p:nvSpPr>
            <p:cNvPr id="79" name="矩形 78"/>
            <p:cNvSpPr/>
            <p:nvPr/>
          </p:nvSpPr>
          <p:spPr>
            <a:xfrm>
              <a:off x="2793221" y="3495681"/>
              <a:ext cx="11989577" cy="45719"/>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793221" y="3464518"/>
              <a:ext cx="11989577" cy="108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335084"/>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283791" y="1698202"/>
            <a:ext cx="2710999" cy="1015663"/>
          </a:xfrm>
          <a:prstGeom prst="rect">
            <a:avLst/>
          </a:prstGeom>
        </p:spPr>
        <p:txBody>
          <a:bodyPr wrap="none">
            <a:spAutoFit/>
          </a:bodyPr>
          <a:lstStyle/>
          <a:p>
            <a:r>
              <a:rPr lang="en-US" altLang="zh-CN" sz="6000" dirty="0">
                <a:solidFill>
                  <a:prstClr val="black"/>
                </a:solidFill>
                <a:latin typeface="方正粗宋简体" panose="03000509000000000000" pitchFamily="65" charset="-122"/>
                <a:ea typeface="方正粗宋简体" panose="03000509000000000000" pitchFamily="65" charset="-122"/>
              </a:rPr>
              <a:t>2014</a:t>
            </a:r>
            <a:r>
              <a:rPr lang="zh-CN" altLang="en-US" sz="6000" dirty="0">
                <a:solidFill>
                  <a:prstClr val="black"/>
                </a:solidFill>
                <a:latin typeface="方正粗宋简体" panose="03000509000000000000" pitchFamily="65" charset="-122"/>
                <a:ea typeface="方正粗宋简体" panose="03000509000000000000" pitchFamily="65" charset="-122"/>
              </a:rPr>
              <a:t>年</a:t>
            </a:r>
            <a:endParaRPr lang="zh-CN" altLang="en-US" sz="3600" dirty="0"/>
          </a:p>
        </p:txBody>
      </p:sp>
      <p:sp>
        <p:nvSpPr>
          <p:cNvPr id="6" name="矩形 5"/>
          <p:cNvSpPr/>
          <p:nvPr/>
        </p:nvSpPr>
        <p:spPr>
          <a:xfrm>
            <a:off x="2283791" y="2713865"/>
            <a:ext cx="6704079" cy="769441"/>
          </a:xfrm>
          <a:prstGeom prst="rect">
            <a:avLst/>
          </a:prstGeom>
        </p:spPr>
        <p:txBody>
          <a:bodyPr wrap="none">
            <a:spAutoFit/>
          </a:bodyPr>
          <a:lstStyle/>
          <a:p>
            <a:r>
              <a:rPr lang="en-US" altLang="zh-CN" sz="4400" dirty="0">
                <a:solidFill>
                  <a:prstClr val="black"/>
                </a:solidFill>
                <a:latin typeface="方正粗宋简体" panose="03000509000000000000" pitchFamily="65" charset="-122"/>
                <a:ea typeface="方正粗宋简体" panose="03000509000000000000" pitchFamily="65" charset="-122"/>
              </a:rPr>
              <a:t>IT</a:t>
            </a:r>
            <a:r>
              <a:rPr lang="zh-CN" altLang="en-US" sz="4400" dirty="0">
                <a:solidFill>
                  <a:prstClr val="black"/>
                </a:solidFill>
                <a:latin typeface="方正粗宋简体" panose="03000509000000000000" pitchFamily="65" charset="-122"/>
                <a:ea typeface="方正粗宋简体" panose="03000509000000000000" pitchFamily="65" charset="-122"/>
              </a:rPr>
              <a:t>到</a:t>
            </a:r>
            <a:r>
              <a:rPr lang="en-US" altLang="zh-CN" sz="4400" dirty="0" smtClean="0">
                <a:solidFill>
                  <a:prstClr val="black"/>
                </a:solidFill>
                <a:latin typeface="方正粗宋简体" panose="03000509000000000000" pitchFamily="65" charset="-122"/>
                <a:ea typeface="方正粗宋简体" panose="03000509000000000000" pitchFamily="65" charset="-122"/>
              </a:rPr>
              <a:t>DT</a:t>
            </a:r>
            <a:r>
              <a:rPr lang="zh-CN" altLang="en-US" sz="4400" dirty="0" smtClean="0"/>
              <a:t>，</a:t>
            </a:r>
            <a:r>
              <a:rPr lang="zh-CN" altLang="en-US" sz="4400" dirty="0" smtClean="0">
                <a:solidFill>
                  <a:prstClr val="black"/>
                </a:solidFill>
                <a:latin typeface="方正粗宋简体" panose="03000509000000000000" pitchFamily="65" charset="-122"/>
                <a:ea typeface="方正粗宋简体" panose="03000509000000000000" pitchFamily="65" charset="-122"/>
              </a:rPr>
              <a:t>阿里</a:t>
            </a:r>
            <a:r>
              <a:rPr lang="zh-CN" altLang="en-US" sz="4400" dirty="0">
                <a:solidFill>
                  <a:prstClr val="black"/>
                </a:solidFill>
                <a:latin typeface="方正粗宋简体" panose="03000509000000000000" pitchFamily="65" charset="-122"/>
                <a:ea typeface="方正粗宋简体" panose="03000509000000000000" pitchFamily="65" charset="-122"/>
              </a:rPr>
              <a:t>的移动战略</a:t>
            </a:r>
          </a:p>
        </p:txBody>
      </p:sp>
      <p:sp>
        <p:nvSpPr>
          <p:cNvPr id="4" name="矩形 3"/>
          <p:cNvSpPr/>
          <p:nvPr/>
        </p:nvSpPr>
        <p:spPr>
          <a:xfrm>
            <a:off x="2405206" y="3729528"/>
            <a:ext cx="13165328" cy="3637919"/>
          </a:xfrm>
          <a:prstGeom prst="rect">
            <a:avLst/>
          </a:prstGeom>
        </p:spPr>
        <p:txBody>
          <a:bodyPr wrap="square">
            <a:spAutoFit/>
          </a:bodyPr>
          <a:lstStyle/>
          <a:p>
            <a:pPr>
              <a:lnSpc>
                <a:spcPct val="180000"/>
              </a:lnSpc>
            </a:pP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2014</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年春节，手机上最流行的游戏是腾讯微信开发的一款产品：抢红包</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网上流传着各种夸张言论：“微信一个红包就超过支付宝</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8</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年的努力”</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马化</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腾也说，如果微信不是腾讯的产品，自己会被吓出一身冷汗</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80000"/>
              </a:lnSpc>
            </a:pPr>
            <a:r>
              <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rPr>
              <a:t>IT</a:t>
            </a: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到</a:t>
            </a:r>
            <a:r>
              <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rPr>
              <a:t>DT</a:t>
            </a: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，阿里的帝国</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反击战就此开始</a:t>
            </a:r>
            <a:endParaRPr lang="en-US" altLang="zh-CN"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20495011"/>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6635750" y="2822926"/>
            <a:ext cx="2984500" cy="769441"/>
          </a:xfrm>
          <a:prstGeom prst="rect">
            <a:avLst/>
          </a:prstGeom>
          <a:noFill/>
        </p:spPr>
        <p:txBody>
          <a:bodyPr wrap="square" rtlCol="0">
            <a:spAutoFit/>
          </a:bodyPr>
          <a:lstStyle/>
          <a:p>
            <a:r>
              <a:rPr lang="en-US" altLang="zh-CN" sz="4400" dirty="0" smtClean="0">
                <a:solidFill>
                  <a:schemeClr val="bg1"/>
                </a:solidFill>
                <a:latin typeface="方正粗宋简体" panose="03000509000000000000" pitchFamily="65" charset="-122"/>
                <a:ea typeface="方正粗宋简体" panose="03000509000000000000" pitchFamily="65" charset="-122"/>
              </a:rPr>
              <a:t>2014</a:t>
            </a:r>
            <a:r>
              <a:rPr lang="zh-CN" altLang="en-US" sz="4400" dirty="0" smtClean="0">
                <a:solidFill>
                  <a:schemeClr val="bg1"/>
                </a:solidFill>
                <a:latin typeface="方正粗宋简体" panose="03000509000000000000" pitchFamily="65" charset="-122"/>
                <a:ea typeface="方正粗宋简体" panose="03000509000000000000" pitchFamily="65" charset="-122"/>
              </a:rPr>
              <a:t>年</a:t>
            </a:r>
            <a:r>
              <a:rPr lang="en-US" altLang="zh-CN" sz="4400" dirty="0" smtClean="0">
                <a:solidFill>
                  <a:schemeClr val="bg1"/>
                </a:solidFill>
                <a:latin typeface="方正粗宋简体" panose="03000509000000000000" pitchFamily="65" charset="-122"/>
                <a:ea typeface="方正粗宋简体" panose="03000509000000000000" pitchFamily="65" charset="-122"/>
              </a:rPr>
              <a:t>9</a:t>
            </a:r>
            <a:r>
              <a:rPr lang="zh-CN" altLang="en-US" sz="44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44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5727343" y="3689838"/>
            <a:ext cx="4801314" cy="1477328"/>
          </a:xfrm>
          <a:prstGeom prst="rect">
            <a:avLst/>
          </a:prstGeom>
        </p:spPr>
        <p:txBody>
          <a:bodyPr wrap="none">
            <a:spAutoFit/>
          </a:bodyPr>
          <a:lstStyle/>
          <a:p>
            <a:pPr lvl="0"/>
            <a:r>
              <a:rPr lang="zh-CN" altLang="en-US" sz="9000" dirty="0">
                <a:solidFill>
                  <a:schemeClr val="bg1"/>
                </a:solidFill>
                <a:latin typeface="方正粗宋简体" panose="03000509000000000000" pitchFamily="65" charset="-122"/>
                <a:ea typeface="方正粗宋简体" panose="03000509000000000000" pitchFamily="65" charset="-122"/>
              </a:rPr>
              <a:t>美国上市</a:t>
            </a:r>
          </a:p>
        </p:txBody>
      </p:sp>
      <p:sp>
        <p:nvSpPr>
          <p:cNvPr id="4" name="矩形 3"/>
          <p:cNvSpPr/>
          <p:nvPr/>
        </p:nvSpPr>
        <p:spPr>
          <a:xfrm>
            <a:off x="1753615" y="5158828"/>
            <a:ext cx="12748770" cy="1865126"/>
          </a:xfrm>
          <a:prstGeom prst="rect">
            <a:avLst/>
          </a:prstGeom>
        </p:spPr>
        <p:txBody>
          <a:bodyPr wrap="square">
            <a:spAutoFit/>
          </a:bodyPr>
          <a:lstStyle/>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阿里巴巴目前规模远超</a:t>
            </a:r>
            <a:r>
              <a:rPr lang="en-US" altLang="zh-CN" sz="3200" dirty="0" smtClean="0">
                <a:solidFill>
                  <a:schemeClr val="bg1"/>
                </a:solidFill>
                <a:latin typeface="微软雅黑 Light" panose="020B0502040204020203" pitchFamily="34" charset="-122"/>
                <a:ea typeface="微软雅黑 Light" panose="020B0502040204020203" pitchFamily="34" charset="-122"/>
              </a:rPr>
              <a:t>eBay</a:t>
            </a:r>
            <a:r>
              <a:rPr lang="zh-CN" altLang="en-US" sz="3200" dirty="0" smtClean="0">
                <a:solidFill>
                  <a:schemeClr val="bg1"/>
                </a:solidFill>
                <a:latin typeface="微软雅黑 Light" panose="020B0502040204020203" pitchFamily="34" charset="-122"/>
                <a:ea typeface="微软雅黑 Light" panose="020B0502040204020203" pitchFamily="34" charset="-122"/>
              </a:rPr>
              <a:t>和亚马逊，成为电商领域全球第一</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祝福马云，祝福阿里巴巴，祝福</a:t>
            </a:r>
            <a:r>
              <a:rPr lang="en-US" altLang="zh-CN" sz="3200" dirty="0" smtClean="0">
                <a:solidFill>
                  <a:schemeClr val="bg1"/>
                </a:solidFill>
                <a:latin typeface="微软雅黑 Light" panose="020B0502040204020203" pitchFamily="34" charset="-122"/>
                <a:ea typeface="微软雅黑 Light" panose="020B0502040204020203" pitchFamily="34" charset="-122"/>
              </a:rPr>
              <a:t>102</a:t>
            </a:r>
            <a:r>
              <a:rPr lang="zh-CN" altLang="en-US" sz="3200" dirty="0" smtClean="0">
                <a:solidFill>
                  <a:schemeClr val="bg1"/>
                </a:solidFill>
                <a:latin typeface="微软雅黑 Light" panose="020B0502040204020203" pitchFamily="34" charset="-122"/>
                <a:ea typeface="微软雅黑 Light" panose="020B0502040204020203" pitchFamily="34" charset="-122"/>
              </a:rPr>
              <a:t>年</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35785638"/>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14470" r="16804"/>
          <a:stretch/>
        </p:blipFill>
        <p:spPr>
          <a:xfrm>
            <a:off x="6600671" y="263533"/>
            <a:ext cx="2463818" cy="4777029"/>
          </a:xfrm>
          <a:prstGeom prst="rect">
            <a:avLst/>
          </a:prstGeom>
        </p:spPr>
      </p:pic>
      <p:sp>
        <p:nvSpPr>
          <p:cNvPr id="6" name="矩形 5"/>
          <p:cNvSpPr/>
          <p:nvPr/>
        </p:nvSpPr>
        <p:spPr>
          <a:xfrm>
            <a:off x="2306643" y="5078436"/>
            <a:ext cx="12159549" cy="3545586"/>
          </a:xfrm>
          <a:prstGeom prst="rect">
            <a:avLst/>
          </a:prstGeom>
        </p:spPr>
        <p:txBody>
          <a:bodyPr wrap="square">
            <a:spAutoFit/>
          </a:bodyPr>
          <a:lstStyle/>
          <a:p>
            <a:pPr>
              <a:lnSpc>
                <a:spcPct val="165000"/>
              </a:lnSpc>
            </a:pPr>
            <a:r>
              <a:rPr lang="zh-CN" altLang="en-US" sz="3400" dirty="0" smtClean="0">
                <a:latin typeface="微软雅黑 Light" panose="020B0502040204020203" pitchFamily="34" charset="-122"/>
                <a:ea typeface="微软雅黑 Light" panose="020B0502040204020203" pitchFamily="34" charset="-122"/>
              </a:rPr>
              <a:t>       据马云的司机说，马云现在基本上都是穿布鞋，真正去一些正式场合见客人，他才会换上皮鞋，但见完后回到车里马上又换回布鞋。</a:t>
            </a:r>
            <a:r>
              <a:rPr lang="zh-CN" altLang="en-US" sz="3400" dirty="0">
                <a:latin typeface="微软雅黑 Light" panose="020B0502040204020203" pitchFamily="34" charset="-122"/>
                <a:ea typeface="微软雅黑 Light" panose="020B0502040204020203" pitchFamily="34" charset="-122"/>
              </a:rPr>
              <a:t>这</a:t>
            </a:r>
            <a:r>
              <a:rPr lang="zh-CN" altLang="en-US" sz="3400" dirty="0" smtClean="0">
                <a:latin typeface="微软雅黑 Light" panose="020B0502040204020203" pitchFamily="34" charset="-122"/>
                <a:ea typeface="微软雅黑 Light" panose="020B0502040204020203" pitchFamily="34" charset="-122"/>
              </a:rPr>
              <a:t>就是马云的状态，舒服、随性、平实，是最能掌控自己，并且可以随时急行还不损脚的状态。</a:t>
            </a:r>
            <a:endParaRPr lang="zh-CN" altLang="en-US" sz="3400" dirty="0">
              <a:latin typeface="微软雅黑 Light" panose="020B0502040204020203" pitchFamily="34" charset="-122"/>
              <a:ea typeface="微软雅黑 Light" panose="020B0502040204020203" pitchFamily="34" charset="-122"/>
            </a:endParaRPr>
          </a:p>
        </p:txBody>
      </p:sp>
      <p:grpSp>
        <p:nvGrpSpPr>
          <p:cNvPr id="3" name="组合 2"/>
          <p:cNvGrpSpPr/>
          <p:nvPr/>
        </p:nvGrpSpPr>
        <p:grpSpPr>
          <a:xfrm>
            <a:off x="9013172" y="4713683"/>
            <a:ext cx="5220000" cy="100100"/>
            <a:chOff x="2793221" y="3464518"/>
            <a:chExt cx="11989577" cy="76882"/>
          </a:xfrm>
        </p:grpSpPr>
        <p:sp>
          <p:nvSpPr>
            <p:cNvPr id="4" name="矩形 3"/>
            <p:cNvSpPr/>
            <p:nvPr/>
          </p:nvSpPr>
          <p:spPr>
            <a:xfrm>
              <a:off x="2793221" y="3495681"/>
              <a:ext cx="11989577" cy="45719"/>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93221" y="3464518"/>
              <a:ext cx="11989577" cy="10800"/>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115415" y="4713683"/>
            <a:ext cx="4680000" cy="100100"/>
            <a:chOff x="2793221" y="3464518"/>
            <a:chExt cx="11989577" cy="76882"/>
          </a:xfrm>
        </p:grpSpPr>
        <p:sp>
          <p:nvSpPr>
            <p:cNvPr id="8" name="矩形 7"/>
            <p:cNvSpPr/>
            <p:nvPr/>
          </p:nvSpPr>
          <p:spPr>
            <a:xfrm>
              <a:off x="2793221" y="3495681"/>
              <a:ext cx="11989577" cy="45719"/>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93221" y="3464518"/>
              <a:ext cx="11989577" cy="10800"/>
            </a:xfrm>
            <a:prstGeom prst="rect">
              <a:avLst/>
            </a:prstGeom>
            <a:solidFill>
              <a:srgbClr val="FE7C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3600356"/>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3"/>
          <a:stretch>
            <a:fillRect/>
          </a:stretch>
        </p:blipFill>
        <p:spPr>
          <a:xfrm>
            <a:off x="6810128" y="2392124"/>
            <a:ext cx="9172319" cy="4533113"/>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14470" r="16804"/>
          <a:stretch/>
        </p:blipFill>
        <p:spPr>
          <a:xfrm>
            <a:off x="1774447" y="705462"/>
            <a:ext cx="4077324" cy="7905412"/>
          </a:xfrm>
          <a:prstGeom prst="rect">
            <a:avLst/>
          </a:prstGeom>
        </p:spPr>
      </p:pic>
      <p:sp>
        <p:nvSpPr>
          <p:cNvPr id="7" name="文本框 6"/>
          <p:cNvSpPr txBox="1"/>
          <p:nvPr/>
        </p:nvSpPr>
        <p:spPr>
          <a:xfrm>
            <a:off x="6345671" y="2090645"/>
            <a:ext cx="9070306" cy="4247317"/>
          </a:xfrm>
          <a:prstGeom prst="rect">
            <a:avLst/>
          </a:prstGeom>
          <a:noFill/>
        </p:spPr>
        <p:txBody>
          <a:bodyPr wrap="square" rtlCol="0">
            <a:spAutoFit/>
          </a:bodyPr>
          <a:lstStyle/>
          <a:p>
            <a:pPr lvl="0" algn="ctr">
              <a:lnSpc>
                <a:spcPct val="125000"/>
              </a:lnSpc>
            </a:pPr>
            <a:r>
              <a:rPr lang="zh-CN" altLang="en-US" sz="7200" dirty="0">
                <a:solidFill>
                  <a:prstClr val="white"/>
                </a:solidFill>
                <a:latin typeface="方正正中黑简体" panose="02000000000000000000" pitchFamily="2" charset="-122"/>
                <a:ea typeface="方正正中黑简体" panose="02000000000000000000" pitchFamily="2" charset="-122"/>
              </a:rPr>
              <a:t>世事纷扰</a:t>
            </a:r>
            <a:endParaRPr lang="en-US" altLang="zh-CN" sz="7200" dirty="0">
              <a:solidFill>
                <a:prstClr val="white"/>
              </a:solidFill>
              <a:latin typeface="方正正中黑简体" panose="02000000000000000000" pitchFamily="2" charset="-122"/>
              <a:ea typeface="方正正中黑简体" panose="02000000000000000000" pitchFamily="2" charset="-122"/>
            </a:endParaRPr>
          </a:p>
          <a:p>
            <a:pPr algn="ctr">
              <a:lnSpc>
                <a:spcPct val="125000"/>
              </a:lnSpc>
            </a:pPr>
            <a:r>
              <a:rPr lang="zh-CN" altLang="en-US" sz="7200" dirty="0" smtClean="0">
                <a:solidFill>
                  <a:schemeClr val="bg1"/>
                </a:solidFill>
                <a:latin typeface="方正正中黑简体" panose="02000000000000000000" pitchFamily="2" charset="-122"/>
                <a:ea typeface="方正正中黑简体" panose="02000000000000000000" pitchFamily="2" charset="-122"/>
              </a:rPr>
              <a:t>我们能否像马云一样脚踩“布鞋”呢？</a:t>
            </a:r>
            <a:endParaRPr lang="en-US" altLang="zh-CN" sz="7200" dirty="0" smtClean="0">
              <a:solidFill>
                <a:schemeClr val="bg1"/>
              </a:solidFill>
              <a:latin typeface="方正正中黑简体" panose="02000000000000000000" pitchFamily="2" charset="-122"/>
              <a:ea typeface="方正正中黑简体" panose="02000000000000000000" pitchFamily="2" charset="-122"/>
            </a:endParaRPr>
          </a:p>
        </p:txBody>
      </p:sp>
      <p:grpSp>
        <p:nvGrpSpPr>
          <p:cNvPr id="18" name="组合 17"/>
          <p:cNvGrpSpPr/>
          <p:nvPr/>
        </p:nvGrpSpPr>
        <p:grpSpPr>
          <a:xfrm>
            <a:off x="8571942" y="6925237"/>
            <a:ext cx="5648689" cy="841658"/>
            <a:chOff x="8182328" y="6868070"/>
            <a:chExt cx="5648689" cy="841658"/>
          </a:xfrm>
        </p:grpSpPr>
        <p:sp>
          <p:nvSpPr>
            <p:cNvPr id="6" name="矩形 5"/>
            <p:cNvSpPr/>
            <p:nvPr/>
          </p:nvSpPr>
          <p:spPr>
            <a:xfrm>
              <a:off x="9023987" y="6979642"/>
              <a:ext cx="4807030" cy="646331"/>
            </a:xfrm>
            <a:prstGeom prst="rect">
              <a:avLst/>
            </a:prstGeom>
          </p:spPr>
          <p:txBody>
            <a:bodyPr wrap="square">
              <a:spAutoFit/>
            </a:bodyPr>
            <a:lstStyle/>
            <a:p>
              <a:r>
                <a:rPr lang="en-US" altLang="zh-CN" sz="3600" dirty="0">
                  <a:latin typeface="方正粗宋简体" panose="03000509000000000000" pitchFamily="65" charset="-122"/>
                  <a:ea typeface="方正粗宋简体" panose="03000509000000000000" pitchFamily="65" charset="-122"/>
                </a:rPr>
                <a:t>@</a:t>
              </a:r>
              <a:r>
                <a:rPr lang="zh-CN" altLang="en-US" sz="3600" dirty="0">
                  <a:latin typeface="方正粗宋简体" panose="03000509000000000000" pitchFamily="65" charset="-122"/>
                  <a:ea typeface="方正粗宋简体" panose="03000509000000000000" pitchFamily="65" charset="-122"/>
                </a:rPr>
                <a:t>水</a:t>
              </a:r>
              <a:r>
                <a:rPr lang="zh-CN" altLang="en-US" sz="3600" dirty="0" smtClean="0">
                  <a:latin typeface="方正粗宋简体" panose="03000509000000000000" pitchFamily="65" charset="-122"/>
                  <a:ea typeface="方正粗宋简体" panose="03000509000000000000" pitchFamily="65" charset="-122"/>
                </a:rPr>
                <a:t>蓦：读书</a:t>
              </a:r>
              <a:r>
                <a:rPr lang="zh-CN" altLang="en-US" sz="3600" dirty="0">
                  <a:latin typeface="方正粗宋简体" panose="03000509000000000000" pitchFamily="65" charset="-122"/>
                  <a:ea typeface="方正粗宋简体" panose="03000509000000000000" pitchFamily="65" charset="-122"/>
                </a:rPr>
                <a:t>笔记</a:t>
              </a:r>
              <a:r>
                <a:rPr lang="en-US" altLang="zh-CN" sz="3600" dirty="0" smtClean="0">
                  <a:latin typeface="方正粗宋简体" panose="03000509000000000000" pitchFamily="65" charset="-122"/>
                  <a:ea typeface="方正粗宋简体" panose="03000509000000000000" pitchFamily="65" charset="-122"/>
                </a:rPr>
                <a:t>PPT</a:t>
              </a:r>
              <a:endParaRPr lang="zh-CN" altLang="en-US" sz="3600" dirty="0">
                <a:latin typeface="方正粗宋简体" panose="03000509000000000000" pitchFamily="65" charset="-122"/>
                <a:ea typeface="方正粗宋简体" panose="03000509000000000000" pitchFamily="65" charset="-122"/>
              </a:endParaRPr>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2328" y="6868070"/>
              <a:ext cx="841658" cy="841658"/>
            </a:xfrm>
            <a:prstGeom prst="ellipse">
              <a:avLst/>
            </a:prstGeom>
          </p:spPr>
        </p:pic>
      </p:grpSp>
    </p:spTree>
    <p:extLst>
      <p:ext uri="{BB962C8B-B14F-4D97-AF65-F5344CB8AC3E}">
        <p14:creationId xmlns:p14="http://schemas.microsoft.com/office/powerpoint/2010/main" val="827649905"/>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990023" y="3928345"/>
            <a:ext cx="795867" cy="87572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 name="矩形 3"/>
          <p:cNvSpPr/>
          <p:nvPr/>
        </p:nvSpPr>
        <p:spPr>
          <a:xfrm>
            <a:off x="3776133" y="3933154"/>
            <a:ext cx="12479867" cy="8763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240000" bIns="0" anchor="ctr"/>
          <a:lstStyle/>
          <a:p>
            <a:pPr algn="ctr">
              <a:defRPr/>
            </a:pPr>
            <a:r>
              <a:rPr lang="en-US" altLang="zh-CN" sz="3733"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3733"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3733"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3733"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909457"/>
            <a:ext cx="12416368" cy="103370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267" spc="2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733" spc="2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3733" spc="2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733" spc="2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3733" spc="2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733" spc="2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3733" spc="2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733" spc="2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2416367" y="2904070"/>
            <a:ext cx="1138268" cy="1039089"/>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2" name="矩形 11"/>
          <p:cNvSpPr/>
          <p:nvPr/>
        </p:nvSpPr>
        <p:spPr>
          <a:xfrm>
            <a:off x="3442441" y="5228030"/>
            <a:ext cx="9208545" cy="2257028"/>
          </a:xfrm>
          <a:prstGeom prst="rect">
            <a:avLst/>
          </a:prstGeom>
          <a:noFill/>
          <a:ln w="25400" cap="flat" cmpd="sng" algn="ctr">
            <a:noFill/>
            <a:prstDash val="solid"/>
          </a:ln>
          <a:effectLst/>
        </p:spPr>
        <p:txBody>
          <a:bodyPr rtlCol="0" anchor="ctr"/>
          <a:lstStyle/>
          <a:p>
            <a:pPr>
              <a:lnSpc>
                <a:spcPts val="3200"/>
              </a:lnSpc>
            </a:pP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6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6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3200"/>
              </a:lnSpc>
            </a:pP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6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6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3200"/>
              </a:lnSpc>
            </a:pP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6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6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629965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4309805" y="1721635"/>
            <a:ext cx="7636390" cy="1488869"/>
          </a:xfrm>
          <a:prstGeom prst="rect">
            <a:avLst/>
          </a:prstGeom>
          <a:noFill/>
        </p:spPr>
        <p:txBody>
          <a:bodyPr wrap="square" rtlCol="0">
            <a:spAutoFit/>
          </a:bodyPr>
          <a:lstStyle/>
          <a:p>
            <a:pPr algn="ctr">
              <a:lnSpc>
                <a:spcPct val="150000"/>
              </a:lnSpc>
            </a:pPr>
            <a:r>
              <a:rPr lang="zh-CN" altLang="en-US" sz="6600" dirty="0" smtClean="0">
                <a:latin typeface="方正正中黑简体" panose="02000000000000000000" pitchFamily="2" charset="-122"/>
                <a:ea typeface="方正正中黑简体" panose="02000000000000000000" pitchFamily="2" charset="-122"/>
              </a:rPr>
              <a:t>穿布鞋的马云</a:t>
            </a:r>
            <a:endParaRPr lang="en-US" altLang="zh-CN" sz="6600" dirty="0" smtClean="0">
              <a:latin typeface="方正正中黑简体" panose="02000000000000000000" pitchFamily="2" charset="-122"/>
              <a:ea typeface="方正正中黑简体" panose="02000000000000000000" pitchFamily="2" charset="-122"/>
            </a:endParaRPr>
          </a:p>
        </p:txBody>
      </p:sp>
      <p:sp>
        <p:nvSpPr>
          <p:cNvPr id="5" name="矩形 4"/>
          <p:cNvSpPr/>
          <p:nvPr/>
        </p:nvSpPr>
        <p:spPr>
          <a:xfrm>
            <a:off x="5002784" y="3055414"/>
            <a:ext cx="6250429" cy="846899"/>
          </a:xfrm>
          <a:prstGeom prst="rect">
            <a:avLst/>
          </a:prstGeom>
        </p:spPr>
        <p:txBody>
          <a:bodyPr wrap="none">
            <a:spAutoFit/>
          </a:bodyPr>
          <a:lstStyle/>
          <a:p>
            <a:pPr lvl="0" algn="ctr">
              <a:lnSpc>
                <a:spcPct val="150000"/>
              </a:lnSpc>
            </a:pPr>
            <a:r>
              <a:rPr lang="zh-CN" altLang="en-US" sz="3600" dirty="0">
                <a:solidFill>
                  <a:srgbClr val="FE7C06"/>
                </a:solidFill>
                <a:latin typeface="方正粗宋简体" panose="03000509000000000000" pitchFamily="65" charset="-122"/>
                <a:ea typeface="方正粗宋简体" panose="03000509000000000000" pitchFamily="65" charset="-122"/>
              </a:rPr>
              <a:t>决定阿里巴巴生死的</a:t>
            </a:r>
            <a:r>
              <a:rPr lang="en-US" altLang="zh-CN" sz="3600" dirty="0">
                <a:solidFill>
                  <a:srgbClr val="FE7C06"/>
                </a:solidFill>
                <a:latin typeface="方正粗宋简体" panose="03000509000000000000" pitchFamily="65" charset="-122"/>
                <a:ea typeface="方正粗宋简体" panose="03000509000000000000" pitchFamily="65" charset="-122"/>
              </a:rPr>
              <a:t>27</a:t>
            </a:r>
            <a:r>
              <a:rPr lang="zh-CN" altLang="en-US" sz="3600" dirty="0">
                <a:solidFill>
                  <a:srgbClr val="FE7C06"/>
                </a:solidFill>
                <a:latin typeface="方正粗宋简体" panose="03000509000000000000" pitchFamily="65" charset="-122"/>
                <a:ea typeface="方正粗宋简体" panose="03000509000000000000" pitchFamily="65" charset="-122"/>
              </a:rPr>
              <a:t>个节点</a:t>
            </a:r>
          </a:p>
        </p:txBody>
      </p:sp>
      <p:grpSp>
        <p:nvGrpSpPr>
          <p:cNvPr id="8" name="组合 7"/>
          <p:cNvGrpSpPr/>
          <p:nvPr/>
        </p:nvGrpSpPr>
        <p:grpSpPr>
          <a:xfrm>
            <a:off x="3395405" y="4210968"/>
            <a:ext cx="10260962" cy="857989"/>
            <a:chOff x="3753213" y="4210968"/>
            <a:chExt cx="10260962" cy="857989"/>
          </a:xfrm>
        </p:grpSpPr>
        <p:sp>
          <p:nvSpPr>
            <p:cNvPr id="6" name="矩形 5"/>
            <p:cNvSpPr/>
            <p:nvPr/>
          </p:nvSpPr>
          <p:spPr>
            <a:xfrm>
              <a:off x="3753213" y="4210968"/>
              <a:ext cx="8452039" cy="857989"/>
            </a:xfrm>
            <a:prstGeom prst="rect">
              <a:avLst/>
            </a:prstGeom>
            <a:solidFill>
              <a:srgbClr val="F5F5F5"/>
            </a:solidFill>
            <a:ln w="25400">
              <a:solidFill>
                <a:srgbClr val="FE7C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205253" y="4210968"/>
              <a:ext cx="1808922" cy="857989"/>
            </a:xfrm>
            <a:prstGeom prst="rect">
              <a:avLst/>
            </a:prstGeom>
            <a:solidFill>
              <a:srgbClr val="FE7C06"/>
            </a:solidFill>
            <a:ln w="25400">
              <a:solidFill>
                <a:srgbClr val="FE7C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12165497" y="4347574"/>
            <a:ext cx="1172817" cy="584775"/>
          </a:xfrm>
          <a:prstGeom prst="rect">
            <a:avLst/>
          </a:prstGeom>
          <a:noFill/>
        </p:spPr>
        <p:txBody>
          <a:bodyPr wrap="squar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搜 索</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592519" y="5265963"/>
            <a:ext cx="8254925" cy="430887"/>
          </a:xfrm>
          <a:prstGeom prst="rect">
            <a:avLst/>
          </a:prstGeom>
          <a:noFill/>
        </p:spPr>
        <p:txBody>
          <a:bodyPr wrap="square" rtlCol="0">
            <a:spAutoFit/>
          </a:bodyPr>
          <a:lstStyle/>
          <a:p>
            <a:r>
              <a:rPr lang="zh-CN" altLang="en-US" sz="2200" dirty="0" smtClean="0">
                <a:solidFill>
                  <a:schemeClr val="bg1">
                    <a:lumMod val="50000"/>
                  </a:schemeClr>
                </a:solidFill>
                <a:latin typeface="微软雅黑" panose="020B0503020204020204" pitchFamily="34" charset="-122"/>
                <a:ea typeface="微软雅黑" panose="020B0503020204020204" pitchFamily="34" charset="-122"/>
              </a:rPr>
              <a:t>热门搜索：创业      融资      淘宝      支付宝      企业文化     上市     </a:t>
            </a:r>
            <a:endParaRPr lang="zh-CN" altLang="en-US" sz="2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3244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333063" y="2583597"/>
            <a:ext cx="5837336" cy="707886"/>
          </a:xfrm>
          <a:prstGeom prst="rect">
            <a:avLst/>
          </a:prstGeom>
          <a:noFill/>
        </p:spPr>
        <p:txBody>
          <a:bodyPr wrap="square" rtlCol="0">
            <a:spAutoFit/>
          </a:bodyPr>
          <a:lstStyle/>
          <a:p>
            <a:r>
              <a:rPr lang="zh-CN" altLang="en-US" sz="4000" dirty="0" smtClean="0">
                <a:solidFill>
                  <a:schemeClr val="bg1"/>
                </a:solidFill>
                <a:latin typeface="方正粗宋简体" panose="03000509000000000000" pitchFamily="65" charset="-122"/>
                <a:ea typeface="方正粗宋简体" panose="03000509000000000000" pitchFamily="65" charset="-122"/>
              </a:rPr>
              <a:t>第一次创业：海博翻译社</a:t>
            </a:r>
            <a:endParaRPr lang="zh-CN" altLang="en-US" sz="40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2290664" y="1475601"/>
            <a:ext cx="2961067" cy="1107996"/>
          </a:xfrm>
          <a:prstGeom prst="rect">
            <a:avLst/>
          </a:prstGeom>
        </p:spPr>
        <p:txBody>
          <a:bodyPr wrap="none">
            <a:spAutoFit/>
          </a:bodyPr>
          <a:lstStyle/>
          <a:p>
            <a:r>
              <a:rPr lang="en-US" altLang="zh-CN" sz="6600" dirty="0">
                <a:solidFill>
                  <a:schemeClr val="bg1"/>
                </a:solidFill>
                <a:latin typeface="方正粗宋简体" panose="03000509000000000000" pitchFamily="65" charset="-122"/>
                <a:ea typeface="方正粗宋简体" panose="03000509000000000000" pitchFamily="65" charset="-122"/>
              </a:rPr>
              <a:t>1992</a:t>
            </a:r>
            <a:r>
              <a:rPr lang="zh-CN" altLang="en-US" sz="6600" dirty="0">
                <a:solidFill>
                  <a:schemeClr val="bg1"/>
                </a:solidFill>
                <a:latin typeface="方正粗宋简体" panose="03000509000000000000" pitchFamily="65" charset="-122"/>
                <a:ea typeface="方正粗宋简体" panose="03000509000000000000" pitchFamily="65" charset="-122"/>
              </a:rPr>
              <a:t>年</a:t>
            </a:r>
            <a:endParaRPr lang="zh-CN" altLang="en-US" sz="6600" dirty="0">
              <a:solidFill>
                <a:schemeClr val="bg1"/>
              </a:solidFill>
            </a:endParaRPr>
          </a:p>
        </p:txBody>
      </p:sp>
      <p:sp>
        <p:nvSpPr>
          <p:cNvPr id="5" name="矩形 4"/>
          <p:cNvSpPr/>
          <p:nvPr/>
        </p:nvSpPr>
        <p:spPr>
          <a:xfrm>
            <a:off x="2333063" y="3691593"/>
            <a:ext cx="12851800" cy="3517245"/>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翻译社第一个月收入不到</a:t>
            </a:r>
            <a:r>
              <a:rPr lang="en-US" altLang="zh-CN" sz="3200" dirty="0" smtClean="0">
                <a:solidFill>
                  <a:schemeClr val="bg1"/>
                </a:solidFill>
                <a:latin typeface="微软雅黑 Light" panose="020B0502040204020203" pitchFamily="34" charset="-122"/>
                <a:ea typeface="微软雅黑 Light" panose="020B0502040204020203" pitchFamily="34" charset="-122"/>
              </a:rPr>
              <a:t>600</a:t>
            </a:r>
            <a:r>
              <a:rPr lang="zh-CN" altLang="en-US" sz="3200" dirty="0" smtClean="0">
                <a:solidFill>
                  <a:schemeClr val="bg1"/>
                </a:solidFill>
                <a:latin typeface="微软雅黑 Light" panose="020B0502040204020203" pitchFamily="34" charset="-122"/>
                <a:ea typeface="微软雅黑 Light" panose="020B0502040204020203" pitchFamily="34" charset="-122"/>
              </a:rPr>
              <a:t>元，房租却是</a:t>
            </a:r>
            <a:r>
              <a:rPr lang="en-US" altLang="zh-CN" sz="3200" dirty="0" smtClean="0">
                <a:solidFill>
                  <a:schemeClr val="bg1"/>
                </a:solidFill>
                <a:latin typeface="微软雅黑 Light" panose="020B0502040204020203" pitchFamily="34" charset="-122"/>
                <a:ea typeface="微软雅黑 Light" panose="020B0502040204020203" pitchFamily="34" charset="-122"/>
              </a:rPr>
              <a:t>1600</a:t>
            </a:r>
            <a:r>
              <a:rPr lang="zh-CN" altLang="en-US" sz="3200" dirty="0" smtClean="0">
                <a:solidFill>
                  <a:schemeClr val="bg1"/>
                </a:solidFill>
                <a:latin typeface="微软雅黑 Light" panose="020B0502040204020203" pitchFamily="34" charset="-122"/>
                <a:ea typeface="微软雅黑 Light" panose="020B0502040204020203" pitchFamily="34" charset="-122"/>
              </a:rPr>
              <a:t>元。</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一</a:t>
            </a:r>
            <a:r>
              <a:rPr lang="zh-CN" altLang="en-US" sz="3200" dirty="0" smtClean="0">
                <a:solidFill>
                  <a:schemeClr val="bg1"/>
                </a:solidFill>
                <a:latin typeface="微软雅黑 Light" panose="020B0502040204020203" pitchFamily="34" charset="-122"/>
                <a:ea typeface="微软雅黑 Light" panose="020B0502040204020203" pitchFamily="34" charset="-122"/>
              </a:rPr>
              <a:t>个出纳每天从公司账上拿走一两百元钱，持续三四个月都未发现。</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翻译</a:t>
            </a:r>
            <a:r>
              <a:rPr lang="zh-CN" altLang="en-US" sz="3200" dirty="0" smtClean="0">
                <a:solidFill>
                  <a:schemeClr val="bg1"/>
                </a:solidFill>
                <a:latin typeface="微软雅黑 Light" panose="020B0502040204020203" pitchFamily="34" charset="-122"/>
                <a:ea typeface="微软雅黑 Light" panose="020B0502040204020203" pitchFamily="34" charset="-122"/>
              </a:rPr>
              <a:t>社不得已卖起了鲜花和礼品。</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天下尚无人识得一个名叫马云的大学英语老师。</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013209687"/>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446175" y="2088503"/>
            <a:ext cx="3955375" cy="1015663"/>
          </a:xfrm>
          <a:prstGeom prst="rect">
            <a:avLst/>
          </a:prstGeom>
          <a:noFill/>
        </p:spPr>
        <p:txBody>
          <a:bodyPr wrap="square" rtlCol="0">
            <a:spAutoFit/>
          </a:bodyPr>
          <a:lstStyle/>
          <a:p>
            <a:r>
              <a:rPr lang="en-US" altLang="zh-CN" sz="6000" dirty="0" smtClean="0">
                <a:latin typeface="方正粗宋简体" panose="03000509000000000000" pitchFamily="65" charset="-122"/>
                <a:ea typeface="方正粗宋简体" panose="03000509000000000000" pitchFamily="65" charset="-122"/>
              </a:rPr>
              <a:t>1995</a:t>
            </a:r>
            <a:r>
              <a:rPr lang="zh-CN" altLang="en-US" sz="6000" dirty="0" smtClean="0">
                <a:latin typeface="方正粗宋简体" panose="03000509000000000000" pitchFamily="65" charset="-122"/>
                <a:ea typeface="方正粗宋简体" panose="03000509000000000000" pitchFamily="65" charset="-122"/>
              </a:rPr>
              <a:t>年</a:t>
            </a:r>
            <a:r>
              <a:rPr lang="en-US" altLang="zh-CN" sz="6000" dirty="0" smtClean="0">
                <a:latin typeface="方正粗宋简体" panose="03000509000000000000" pitchFamily="65" charset="-122"/>
                <a:ea typeface="方正粗宋简体" panose="03000509000000000000" pitchFamily="65" charset="-122"/>
              </a:rPr>
              <a:t>5</a:t>
            </a:r>
            <a:r>
              <a:rPr lang="zh-CN" altLang="en-US" sz="6000" dirty="0" smtClean="0">
                <a:latin typeface="方正粗宋简体" panose="03000509000000000000" pitchFamily="65" charset="-122"/>
                <a:ea typeface="方正粗宋简体" panose="03000509000000000000" pitchFamily="65" charset="-122"/>
              </a:rPr>
              <a:t>月</a:t>
            </a:r>
            <a:endParaRPr lang="zh-CN" altLang="en-US" sz="3200" dirty="0">
              <a:latin typeface="方正粗宋简体" panose="03000509000000000000" pitchFamily="65" charset="-122"/>
              <a:ea typeface="方正粗宋简体" panose="03000509000000000000" pitchFamily="65" charset="-122"/>
            </a:endParaRPr>
          </a:p>
        </p:txBody>
      </p:sp>
      <p:sp>
        <p:nvSpPr>
          <p:cNvPr id="2" name="矩形 1"/>
          <p:cNvSpPr/>
          <p:nvPr/>
        </p:nvSpPr>
        <p:spPr>
          <a:xfrm>
            <a:off x="10553951" y="3195384"/>
            <a:ext cx="3570208" cy="769441"/>
          </a:xfrm>
          <a:prstGeom prst="rect">
            <a:avLst/>
          </a:prstGeom>
        </p:spPr>
        <p:txBody>
          <a:bodyPr wrap="none">
            <a:spAutoFit/>
          </a:bodyPr>
          <a:lstStyle/>
          <a:p>
            <a:r>
              <a:rPr lang="zh-CN" altLang="en-US" sz="4400" dirty="0" smtClean="0">
                <a:latin typeface="方正粗宋简体" panose="03000509000000000000" pitchFamily="65" charset="-122"/>
                <a:ea typeface="方正粗宋简体" panose="03000509000000000000" pitchFamily="65" charset="-122"/>
              </a:rPr>
              <a:t>成败</a:t>
            </a:r>
            <a:r>
              <a:rPr lang="zh-CN" altLang="en-US" sz="4400" dirty="0">
                <a:latin typeface="方正粗宋简体" panose="03000509000000000000" pitchFamily="65" charset="-122"/>
                <a:ea typeface="方正粗宋简体" panose="03000509000000000000" pitchFamily="65" charset="-122"/>
              </a:rPr>
              <a:t>中国黄页</a:t>
            </a:r>
            <a:endParaRPr lang="zh-CN" altLang="en-US" sz="4400" dirty="0"/>
          </a:p>
        </p:txBody>
      </p:sp>
      <p:sp>
        <p:nvSpPr>
          <p:cNvPr id="4" name="矩形 3"/>
          <p:cNvSpPr/>
          <p:nvPr/>
        </p:nvSpPr>
        <p:spPr>
          <a:xfrm>
            <a:off x="1272359" y="4056043"/>
            <a:ext cx="12851800" cy="3517245"/>
          </a:xfrm>
          <a:prstGeom prst="rect">
            <a:avLst/>
          </a:prstGeom>
        </p:spPr>
        <p:txBody>
          <a:bodyPr wrap="square">
            <a:spAutoFit/>
          </a:bodyPr>
          <a:lstStyle/>
          <a:p>
            <a:pPr algn="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帮杭州市政府去美国讨债却被软禁，逃脱后第一次体验了互联网</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将创业的想法告诉朋友，</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24</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个朋友中有</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23</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个不支持</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公司被杭州电信投资，占股</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70%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，马云得不到支持，以失败告终</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无论如何，这是马云互联网梦开始的地方</a:t>
            </a:r>
            <a:endPar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4970820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957165" y="2519940"/>
            <a:ext cx="4605436" cy="1015663"/>
          </a:xfrm>
          <a:prstGeom prst="rect">
            <a:avLst/>
          </a:prstGeom>
          <a:noFill/>
        </p:spPr>
        <p:txBody>
          <a:bodyPr wrap="square" rtlCol="0">
            <a:spAutoFit/>
          </a:bodyPr>
          <a:lstStyle/>
          <a:p>
            <a:r>
              <a:rPr lang="en-US" altLang="zh-CN" sz="6000" dirty="0" smtClean="0">
                <a:solidFill>
                  <a:schemeClr val="bg1"/>
                </a:solidFill>
                <a:latin typeface="方正粗宋简体" panose="03000509000000000000" pitchFamily="65" charset="-122"/>
                <a:ea typeface="方正粗宋简体" panose="03000509000000000000" pitchFamily="65" charset="-122"/>
              </a:rPr>
              <a:t>1997</a:t>
            </a:r>
            <a:r>
              <a:rPr lang="zh-CN" altLang="en-US" sz="6000" dirty="0" smtClean="0">
                <a:solidFill>
                  <a:schemeClr val="bg1"/>
                </a:solidFill>
                <a:latin typeface="方正粗宋简体" panose="03000509000000000000" pitchFamily="65" charset="-122"/>
                <a:ea typeface="方正粗宋简体" panose="03000509000000000000" pitchFamily="65" charset="-122"/>
              </a:rPr>
              <a:t>年</a:t>
            </a:r>
            <a:r>
              <a:rPr lang="en-US" altLang="zh-CN" sz="6000" dirty="0" smtClean="0">
                <a:solidFill>
                  <a:schemeClr val="bg1"/>
                </a:solidFill>
                <a:latin typeface="方正粗宋简体" panose="03000509000000000000" pitchFamily="65" charset="-122"/>
                <a:ea typeface="方正粗宋简体" panose="03000509000000000000" pitchFamily="65" charset="-122"/>
              </a:rPr>
              <a:t>12</a:t>
            </a:r>
            <a:r>
              <a:rPr lang="zh-CN" altLang="en-US" sz="6000" dirty="0" smtClean="0">
                <a:solidFill>
                  <a:schemeClr val="bg1"/>
                </a:solidFill>
                <a:latin typeface="方正粗宋简体" panose="03000509000000000000" pitchFamily="65" charset="-122"/>
                <a:ea typeface="方正粗宋简体" panose="03000509000000000000" pitchFamily="65" charset="-122"/>
              </a:rPr>
              <a:t>月</a:t>
            </a:r>
            <a:endParaRPr lang="zh-CN" altLang="en-US" sz="6000" dirty="0">
              <a:solidFill>
                <a:schemeClr val="bg1"/>
              </a:solidFill>
              <a:latin typeface="方正粗宋简体" panose="03000509000000000000" pitchFamily="65" charset="-122"/>
              <a:ea typeface="方正粗宋简体" panose="03000509000000000000" pitchFamily="65" charset="-122"/>
            </a:endParaRPr>
          </a:p>
        </p:txBody>
      </p:sp>
      <p:sp>
        <p:nvSpPr>
          <p:cNvPr id="2" name="矩形 1"/>
          <p:cNvSpPr/>
          <p:nvPr/>
        </p:nvSpPr>
        <p:spPr>
          <a:xfrm>
            <a:off x="3607355" y="3827602"/>
            <a:ext cx="4801314" cy="707886"/>
          </a:xfrm>
          <a:prstGeom prst="rect">
            <a:avLst/>
          </a:prstGeom>
        </p:spPr>
        <p:txBody>
          <a:bodyPr wrap="none">
            <a:spAutoFit/>
          </a:bodyPr>
          <a:lstStyle/>
          <a:p>
            <a:pPr lvl="0"/>
            <a:r>
              <a:rPr lang="zh-CN" altLang="en-US" sz="4000" dirty="0" smtClean="0">
                <a:solidFill>
                  <a:schemeClr val="bg1"/>
                </a:solidFill>
                <a:latin typeface="方正粗宋简体" panose="03000509000000000000" pitchFamily="65" charset="-122"/>
                <a:ea typeface="方正粗宋简体" panose="03000509000000000000" pitchFamily="65" charset="-122"/>
              </a:rPr>
              <a:t>外经贸</a:t>
            </a:r>
            <a:r>
              <a:rPr lang="zh-CN" altLang="en-US" sz="4000" dirty="0">
                <a:solidFill>
                  <a:schemeClr val="bg1"/>
                </a:solidFill>
                <a:latin typeface="方正粗宋简体" panose="03000509000000000000" pitchFamily="65" charset="-122"/>
                <a:ea typeface="方正粗宋简体" panose="03000509000000000000" pitchFamily="65" charset="-122"/>
              </a:rPr>
              <a:t>商务信息中心</a:t>
            </a:r>
          </a:p>
        </p:txBody>
      </p:sp>
      <p:sp>
        <p:nvSpPr>
          <p:cNvPr id="4" name="矩形 3"/>
          <p:cNvSpPr/>
          <p:nvPr/>
        </p:nvSpPr>
        <p:spPr>
          <a:xfrm>
            <a:off x="2290619" y="4662959"/>
            <a:ext cx="12851800" cy="2751522"/>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这一年，马云已经</a:t>
            </a:r>
            <a:r>
              <a:rPr lang="en-US" altLang="zh-CN" sz="3200" dirty="0" smtClean="0">
                <a:solidFill>
                  <a:schemeClr val="bg1"/>
                </a:solidFill>
                <a:latin typeface="微软雅黑 Light" panose="020B0502040204020203" pitchFamily="34" charset="-122"/>
                <a:ea typeface="微软雅黑 Light" panose="020B0502040204020203" pitchFamily="34" charset="-122"/>
              </a:rPr>
              <a:t>33</a:t>
            </a:r>
            <a:r>
              <a:rPr lang="zh-CN" altLang="en-US" sz="3200" dirty="0" smtClean="0">
                <a:solidFill>
                  <a:schemeClr val="bg1"/>
                </a:solidFill>
                <a:latin typeface="微软雅黑 Light" panose="020B0502040204020203" pitchFamily="34" charset="-122"/>
                <a:ea typeface="微软雅黑 Light" panose="020B0502040204020203" pitchFamily="34" charset="-122"/>
              </a:rPr>
              <a:t>岁了</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这一年，丁磊、张朝阳和王志东都已经办起了自己的公司</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这一年</a:t>
            </a:r>
            <a:r>
              <a:rPr lang="zh-CN" altLang="en-US" sz="3200" dirty="0" smtClean="0">
                <a:solidFill>
                  <a:schemeClr val="bg1"/>
                </a:solidFill>
                <a:latin typeface="微软雅黑 Light" panose="020B0502040204020203" pitchFamily="34" charset="-122"/>
                <a:ea typeface="微软雅黑 Light" panose="020B0502040204020203" pitchFamily="34" charset="-122"/>
              </a:rPr>
              <a:t>，马云创办国富通公司，却重蹈杭州电信的覆辙，第三次失败</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19490496"/>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19464" y="1326503"/>
            <a:ext cx="7669765" cy="1970219"/>
          </a:xfrm>
          <a:prstGeom prst="rect">
            <a:avLst/>
          </a:prstGeom>
          <a:noFill/>
        </p:spPr>
        <p:txBody>
          <a:bodyPr wrap="square" rtlCol="0">
            <a:spAutoFit/>
          </a:bodyPr>
          <a:lstStyle/>
          <a:p>
            <a:pPr algn="ctr">
              <a:lnSpc>
                <a:spcPct val="120000"/>
              </a:lnSpc>
            </a:pPr>
            <a:r>
              <a:rPr lang="en-US" altLang="zh-CN" sz="6000" dirty="0" smtClean="0">
                <a:latin typeface="方正粗宋简体" panose="03000509000000000000" pitchFamily="65" charset="-122"/>
                <a:ea typeface="方正粗宋简体" panose="03000509000000000000" pitchFamily="65" charset="-122"/>
              </a:rPr>
              <a:t>1999</a:t>
            </a:r>
            <a:r>
              <a:rPr lang="zh-CN" altLang="en-US" sz="6000" dirty="0" smtClean="0">
                <a:latin typeface="方正粗宋简体" panose="03000509000000000000" pitchFamily="65" charset="-122"/>
                <a:ea typeface="方正粗宋简体" panose="03000509000000000000" pitchFamily="65" charset="-122"/>
              </a:rPr>
              <a:t>年</a:t>
            </a:r>
            <a:r>
              <a:rPr lang="en-US" altLang="zh-CN" sz="6000" dirty="0" smtClean="0">
                <a:latin typeface="方正粗宋简体" panose="03000509000000000000" pitchFamily="65" charset="-122"/>
                <a:ea typeface="方正粗宋简体" panose="03000509000000000000" pitchFamily="65" charset="-122"/>
              </a:rPr>
              <a:t>1</a:t>
            </a:r>
            <a:r>
              <a:rPr lang="zh-CN" altLang="en-US" sz="6000" dirty="0" smtClean="0">
                <a:latin typeface="方正粗宋简体" panose="03000509000000000000" pitchFamily="65" charset="-122"/>
                <a:ea typeface="方正粗宋简体" panose="03000509000000000000" pitchFamily="65" charset="-122"/>
              </a:rPr>
              <a:t>月</a:t>
            </a:r>
            <a:endParaRPr lang="en-US" altLang="zh-CN" sz="6000" dirty="0">
              <a:latin typeface="方正粗宋简体" panose="03000509000000000000" pitchFamily="65" charset="-122"/>
              <a:ea typeface="方正粗宋简体" panose="03000509000000000000" pitchFamily="65" charset="-122"/>
            </a:endParaRPr>
          </a:p>
          <a:p>
            <a:pPr algn="ctr">
              <a:lnSpc>
                <a:spcPct val="120000"/>
              </a:lnSpc>
            </a:pPr>
            <a:r>
              <a:rPr lang="zh-CN" altLang="en-US" sz="4400" dirty="0" smtClean="0">
                <a:latin typeface="方正粗宋简体" panose="03000509000000000000" pitchFamily="65" charset="-122"/>
                <a:ea typeface="方正粗宋简体" panose="03000509000000000000" pitchFamily="65" charset="-122"/>
              </a:rPr>
              <a:t>湖畔花园创立阿里巴巴</a:t>
            </a:r>
            <a:endParaRPr lang="zh-CN" altLang="en-US" sz="4400" dirty="0">
              <a:latin typeface="方正粗宋简体" panose="03000509000000000000" pitchFamily="65" charset="-122"/>
              <a:ea typeface="方正粗宋简体" panose="03000509000000000000" pitchFamily="65" charset="-122"/>
            </a:endParaRPr>
          </a:p>
        </p:txBody>
      </p:sp>
      <p:sp>
        <p:nvSpPr>
          <p:cNvPr id="4" name="矩形 3"/>
          <p:cNvSpPr/>
          <p:nvPr/>
        </p:nvSpPr>
        <p:spPr>
          <a:xfrm>
            <a:off x="1702100" y="3763435"/>
            <a:ext cx="12851800" cy="4524315"/>
          </a:xfrm>
          <a:prstGeom prst="rect">
            <a:avLst/>
          </a:prstGeom>
        </p:spPr>
        <p:txBody>
          <a:bodyPr wrap="square">
            <a:spAutoFit/>
          </a:bodyPr>
          <a:lstStyle/>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马云说，我们要办一家</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B2B</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的电子商务公司，目标有三个</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第一，建立一家生存</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80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年的公司；</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第二，要建设一家为中国中小企业服务的公司；</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第三，要建成世界上最大的电子商务公司，进入全球网站前</a:t>
            </a:r>
            <a:r>
              <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10</a:t>
            </a: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名。</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ctr">
              <a:lnSpc>
                <a:spcPct val="180000"/>
              </a:lnSpc>
            </a:pPr>
            <a:r>
              <a:rPr lang="zh-CN" altLang="en-US"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rPr>
              <a:t>但阿里却迟迟未能融资成功，资金很快用完，连工资都发不出来了。</a:t>
            </a:r>
            <a:endParaRPr lang="en-US" altLang="zh-CN" sz="3200" dirty="0" smtClean="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62930837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690460" y="7003805"/>
            <a:ext cx="5291236" cy="862224"/>
          </a:xfrm>
          <a:prstGeom prst="rect">
            <a:avLst/>
          </a:prstGeom>
          <a:noFill/>
        </p:spPr>
        <p:txBody>
          <a:bodyPr wrap="square" rtlCol="0">
            <a:spAutoFit/>
          </a:bodyPr>
          <a:lstStyle/>
          <a:p>
            <a:pPr>
              <a:lnSpc>
                <a:spcPct val="120000"/>
              </a:lnSpc>
            </a:pPr>
            <a:r>
              <a:rPr lang="zh-CN" altLang="en-US" sz="4400" dirty="0" smtClean="0">
                <a:solidFill>
                  <a:schemeClr val="bg1"/>
                </a:solidFill>
                <a:latin typeface="方正粗宋简体" panose="03000509000000000000" pitchFamily="65" charset="-122"/>
                <a:ea typeface="方正粗宋简体" panose="03000509000000000000" pitchFamily="65" charset="-122"/>
              </a:rPr>
              <a:t>蔡崇信加入阿里巴巴</a:t>
            </a:r>
            <a:endParaRPr lang="zh-CN" altLang="en-US" sz="4400" dirty="0">
              <a:solidFill>
                <a:schemeClr val="bg1"/>
              </a:solidFill>
              <a:latin typeface="方正粗宋简体" panose="03000509000000000000" pitchFamily="65" charset="-122"/>
              <a:ea typeface="方正粗宋简体" panose="03000509000000000000" pitchFamily="65" charset="-122"/>
            </a:endParaRPr>
          </a:p>
        </p:txBody>
      </p:sp>
      <p:sp>
        <p:nvSpPr>
          <p:cNvPr id="4" name="矩形 3"/>
          <p:cNvSpPr/>
          <p:nvPr/>
        </p:nvSpPr>
        <p:spPr>
          <a:xfrm>
            <a:off x="3715096" y="2285519"/>
            <a:ext cx="11500520" cy="3637919"/>
          </a:xfrm>
          <a:prstGeom prst="rect">
            <a:avLst/>
          </a:prstGeom>
        </p:spPr>
        <p:txBody>
          <a:bodyPr wrap="square">
            <a:spAutoFit/>
          </a:bodyPr>
          <a:lstStyle/>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蔡崇信，时任瑞典</a:t>
            </a:r>
            <a:r>
              <a:rPr lang="en-US" altLang="zh-CN" sz="3200" dirty="0" smtClean="0">
                <a:solidFill>
                  <a:schemeClr val="bg1"/>
                </a:solidFill>
                <a:latin typeface="微软雅黑 Light" panose="020B0502040204020203" pitchFamily="34" charset="-122"/>
                <a:ea typeface="微软雅黑 Light" panose="020B0502040204020203" pitchFamily="34" charset="-122"/>
              </a:rPr>
              <a:t>Investor AB</a:t>
            </a:r>
            <a:r>
              <a:rPr lang="zh-CN" altLang="en-US" sz="3200" dirty="0" smtClean="0">
                <a:solidFill>
                  <a:schemeClr val="bg1"/>
                </a:solidFill>
                <a:latin typeface="微软雅黑 Light" panose="020B0502040204020203" pitchFamily="34" charset="-122"/>
                <a:ea typeface="微软雅黑 Light" panose="020B0502040204020203" pitchFamily="34" charset="-122"/>
              </a:rPr>
              <a:t>风险投资部亚洲部总裁</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年薪百万美元，却辞职加入阿里巴巴，每月拿</a:t>
            </a:r>
            <a:r>
              <a:rPr lang="en-US" altLang="zh-CN" sz="3200" dirty="0" smtClean="0">
                <a:solidFill>
                  <a:schemeClr val="bg1"/>
                </a:solidFill>
                <a:latin typeface="微软雅黑 Light" panose="020B0502040204020203" pitchFamily="34" charset="-122"/>
                <a:ea typeface="微软雅黑 Light" panose="020B0502040204020203" pitchFamily="34" charset="-122"/>
              </a:rPr>
              <a:t>500</a:t>
            </a:r>
            <a:r>
              <a:rPr lang="zh-CN" altLang="en-US" sz="3200" dirty="0" smtClean="0">
                <a:solidFill>
                  <a:schemeClr val="bg1"/>
                </a:solidFill>
                <a:latin typeface="微软雅黑 Light" panose="020B0502040204020203" pitchFamily="34" charset="-122"/>
                <a:ea typeface="微软雅黑 Light" panose="020B0502040204020203" pitchFamily="34" charset="-122"/>
              </a:rPr>
              <a:t>人民币的工资</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a:solidFill>
                  <a:schemeClr val="bg1"/>
                </a:solidFill>
                <a:latin typeface="微软雅黑 Light" panose="020B0502040204020203" pitchFamily="34" charset="-122"/>
                <a:ea typeface="微软雅黑 Light" panose="020B0502040204020203" pitchFamily="34" charset="-122"/>
              </a:rPr>
              <a:t>精通资本、</a:t>
            </a:r>
            <a:r>
              <a:rPr lang="zh-CN" altLang="en-US" sz="3200" dirty="0" smtClean="0">
                <a:solidFill>
                  <a:schemeClr val="bg1"/>
                </a:solidFill>
                <a:latin typeface="微软雅黑 Light" panose="020B0502040204020203" pitchFamily="34" charset="-122"/>
                <a:ea typeface="微软雅黑 Light" panose="020B0502040204020203" pitchFamily="34" charset="-122"/>
              </a:rPr>
              <a:t>精通法务、精通财务、熟知国际惯例</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a:p>
            <a:pPr>
              <a:lnSpc>
                <a:spcPct val="180000"/>
              </a:lnSpc>
            </a:pPr>
            <a:r>
              <a:rPr lang="zh-CN" altLang="en-US" sz="3200" dirty="0" smtClean="0">
                <a:solidFill>
                  <a:schemeClr val="bg1"/>
                </a:solidFill>
                <a:latin typeface="微软雅黑 Light" panose="020B0502040204020203" pitchFamily="34" charset="-122"/>
                <a:ea typeface="微软雅黑 Light" panose="020B0502040204020203" pitchFamily="34" charset="-122"/>
              </a:rPr>
              <a:t>他是公司的核心人才</a:t>
            </a:r>
            <a:endParaRPr lang="en-US" altLang="zh-CN" sz="3200" dirty="0" smtClean="0">
              <a:solidFill>
                <a:schemeClr val="bg1"/>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754029" y="5692677"/>
            <a:ext cx="2961067" cy="1311128"/>
          </a:xfrm>
          <a:prstGeom prst="rect">
            <a:avLst/>
          </a:prstGeom>
        </p:spPr>
        <p:txBody>
          <a:bodyPr wrap="none">
            <a:spAutoFit/>
          </a:bodyPr>
          <a:lstStyle/>
          <a:p>
            <a:pPr lvl="0">
              <a:lnSpc>
                <a:spcPct val="120000"/>
              </a:lnSpc>
            </a:pPr>
            <a:r>
              <a:rPr lang="en-US" altLang="zh-CN" sz="6600" dirty="0">
                <a:solidFill>
                  <a:prstClr val="white"/>
                </a:solidFill>
                <a:latin typeface="方正粗宋简体" panose="03000509000000000000" pitchFamily="65" charset="-122"/>
                <a:ea typeface="方正粗宋简体" panose="03000509000000000000" pitchFamily="65" charset="-122"/>
              </a:rPr>
              <a:t>1999</a:t>
            </a:r>
            <a:r>
              <a:rPr lang="zh-CN" altLang="en-US" sz="6600" dirty="0">
                <a:solidFill>
                  <a:prstClr val="white"/>
                </a:solidFill>
                <a:latin typeface="方正粗宋简体" panose="03000509000000000000" pitchFamily="65" charset="-122"/>
                <a:ea typeface="方正粗宋简体" panose="03000509000000000000" pitchFamily="65" charset="-122"/>
              </a:rPr>
              <a:t>年</a:t>
            </a:r>
            <a:endParaRPr lang="en-US" altLang="zh-CN" sz="6600" dirty="0">
              <a:solidFill>
                <a:prstClr val="white"/>
              </a:solidFill>
              <a:latin typeface="方正粗宋简体" panose="03000509000000000000" pitchFamily="65" charset="-122"/>
              <a:ea typeface="方正粗宋简体" panose="03000509000000000000" pitchFamily="65" charset="-122"/>
            </a:endParaRPr>
          </a:p>
        </p:txBody>
      </p:sp>
    </p:spTree>
    <p:extLst>
      <p:ext uri="{BB962C8B-B14F-4D97-AF65-F5344CB8AC3E}">
        <p14:creationId xmlns:p14="http://schemas.microsoft.com/office/powerpoint/2010/main" val="811983022"/>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4194</TotalTime>
  <Words>2882</Words>
  <Application>Microsoft Office PowerPoint</Application>
  <PresentationFormat>自定义</PresentationFormat>
  <Paragraphs>183</Paragraphs>
  <Slides>34</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34</vt:i4>
      </vt:variant>
    </vt:vector>
  </HeadingPairs>
  <TitlesOfParts>
    <vt:vector size="46" baseType="lpstr">
      <vt:lpstr>微软雅黑 Light</vt:lpstr>
      <vt:lpstr>Arial</vt:lpstr>
      <vt:lpstr>Meiryo</vt:lpstr>
      <vt:lpstr>宋体</vt:lpstr>
      <vt:lpstr>Calibri Light</vt:lpstr>
      <vt:lpstr>方正正中黑简体</vt:lpstr>
      <vt:lpstr>幼圆</vt:lpstr>
      <vt:lpstr>Calibri</vt:lpstr>
      <vt:lpstr>方正粗宋简体</vt:lpstr>
      <vt:lpstr>微软雅黑</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优品PPT</cp:lastModifiedBy>
  <cp:revision>278</cp:revision>
  <dcterms:created xsi:type="dcterms:W3CDTF">2014-07-24T16:33:09Z</dcterms:created>
  <dcterms:modified xsi:type="dcterms:W3CDTF">2018-05-29T00:17:41Z</dcterms:modified>
</cp:coreProperties>
</file>