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4" r:id="rId7"/>
    <p:sldId id="266" r:id="rId8"/>
    <p:sldId id="267" r:id="rId9"/>
    <p:sldId id="268" r:id="rId10"/>
    <p:sldId id="263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2F2F2"/>
    <a:srgbClr val="FFFFFF"/>
    <a:srgbClr val="7F7F7F"/>
    <a:srgbClr val="000000"/>
    <a:srgbClr val="FE881A"/>
    <a:srgbClr val="4A4645"/>
    <a:srgbClr val="343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6E7B7-0A91-4766-9BAE-07DA7C3644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6E047-7B23-4246-82D9-75E2927BB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93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6E047-7B23-4246-82D9-75E2927BB0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88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84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74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椭圆 22"/>
          <p:cNvSpPr/>
          <p:nvPr userDrawn="1"/>
        </p:nvSpPr>
        <p:spPr>
          <a:xfrm>
            <a:off x="5394478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059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椭圆 23"/>
          <p:cNvSpPr/>
          <p:nvPr userDrawn="1"/>
        </p:nvSpPr>
        <p:spPr>
          <a:xfrm>
            <a:off x="6826447" y="151516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1255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椭圆 24"/>
          <p:cNvSpPr/>
          <p:nvPr userDrawn="1"/>
        </p:nvSpPr>
        <p:spPr>
          <a:xfrm>
            <a:off x="8281597" y="151515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3811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椭圆 25"/>
          <p:cNvSpPr/>
          <p:nvPr userDrawn="1"/>
        </p:nvSpPr>
        <p:spPr>
          <a:xfrm>
            <a:off x="9742443" y="151514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197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2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0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26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7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68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653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25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56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733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8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307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29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50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42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5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70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65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3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77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椭圆 20"/>
          <p:cNvSpPr/>
          <p:nvPr userDrawn="1"/>
        </p:nvSpPr>
        <p:spPr>
          <a:xfrm>
            <a:off x="2516459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455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 userDrawn="1"/>
        </p:nvSpPr>
        <p:spPr>
          <a:xfrm>
            <a:off x="3971609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3438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A6421-D833-4925-A259-BFE2AB86ECF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5C46A-9C49-47F5-8CFB-DD95E34197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4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65" r:id="rId11"/>
    <p:sldLayoutId id="2147483664" r:id="rId12"/>
    <p:sldLayoutId id="2147483663" r:id="rId13"/>
    <p:sldLayoutId id="2147483656" r:id="rId14"/>
    <p:sldLayoutId id="214748365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06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466000" y="882868"/>
            <a:ext cx="1260000" cy="1260000"/>
            <a:chOff x="5375999" y="882868"/>
            <a:chExt cx="1260000" cy="1260000"/>
          </a:xfrm>
        </p:grpSpPr>
        <p:sp>
          <p:nvSpPr>
            <p:cNvPr id="4" name="椭圆 3"/>
            <p:cNvSpPr/>
            <p:nvPr/>
          </p:nvSpPr>
          <p:spPr>
            <a:xfrm>
              <a:off x="5375999" y="882868"/>
              <a:ext cx="1260000" cy="1260000"/>
            </a:xfrm>
            <a:prstGeom prst="ellipse">
              <a:avLst/>
            </a:prstGeom>
            <a:solidFill>
              <a:srgbClr val="FE8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01503" y="1035815"/>
              <a:ext cx="10089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4A4645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竖锯出品</a:t>
              </a:r>
              <a:endParaRPr lang="zh-CN" altLang="en-US" sz="2800" dirty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9603" y="4274439"/>
            <a:ext cx="1278059" cy="1080000"/>
            <a:chOff x="400169" y="4274439"/>
            <a:chExt cx="1278059" cy="1080000"/>
          </a:xfrm>
        </p:grpSpPr>
        <p:sp>
          <p:nvSpPr>
            <p:cNvPr id="8" name="椭圆 7"/>
            <p:cNvSpPr/>
            <p:nvPr/>
          </p:nvSpPr>
          <p:spPr>
            <a:xfrm>
              <a:off x="499199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0169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关于茶叶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39646" y="4274439"/>
            <a:ext cx="1278059" cy="1080000"/>
            <a:chOff x="2420257" y="4274439"/>
            <a:chExt cx="1278059" cy="1080000"/>
          </a:xfrm>
        </p:grpSpPr>
        <p:sp>
          <p:nvSpPr>
            <p:cNvPr id="13" name="椭圆 12"/>
            <p:cNvSpPr/>
            <p:nvPr/>
          </p:nvSpPr>
          <p:spPr>
            <a:xfrm>
              <a:off x="2519287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20257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69689" y="4274439"/>
            <a:ext cx="1278059" cy="1080000"/>
            <a:chOff x="4440345" y="4274439"/>
            <a:chExt cx="1278059" cy="1080000"/>
          </a:xfrm>
        </p:grpSpPr>
        <p:sp>
          <p:nvSpPr>
            <p:cNvPr id="12" name="椭圆 11"/>
            <p:cNvSpPr/>
            <p:nvPr/>
          </p:nvSpPr>
          <p:spPr>
            <a:xfrm>
              <a:off x="4539375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40345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茶叶种类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99731" y="4274439"/>
            <a:ext cx="1278059" cy="1080000"/>
            <a:chOff x="6455954" y="4274439"/>
            <a:chExt cx="1278059" cy="1080000"/>
          </a:xfrm>
        </p:grpSpPr>
        <p:sp>
          <p:nvSpPr>
            <p:cNvPr id="11" name="椭圆 10"/>
            <p:cNvSpPr/>
            <p:nvPr/>
          </p:nvSpPr>
          <p:spPr>
            <a:xfrm>
              <a:off x="6559463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55954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日本茶具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29773" y="4274439"/>
            <a:ext cx="1278059" cy="1080000"/>
            <a:chOff x="10484612" y="4274439"/>
            <a:chExt cx="1278059" cy="1080000"/>
          </a:xfrm>
        </p:grpSpPr>
        <p:sp>
          <p:nvSpPr>
            <p:cNvPr id="9" name="椭圆 8"/>
            <p:cNvSpPr/>
            <p:nvPr/>
          </p:nvSpPr>
          <p:spPr>
            <a:xfrm>
              <a:off x="10599641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84612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宝塔诗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920358" y="2646266"/>
            <a:ext cx="43512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4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44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4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4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476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286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9850" y="1560320"/>
            <a:ext cx="8812300" cy="3737360"/>
            <a:chOff x="1997314" y="1493338"/>
            <a:chExt cx="8812300" cy="3737360"/>
          </a:xfrm>
        </p:grpSpPr>
        <p:sp>
          <p:nvSpPr>
            <p:cNvPr id="4" name="矩形 3"/>
            <p:cNvSpPr/>
            <p:nvPr/>
          </p:nvSpPr>
          <p:spPr>
            <a:xfrm>
              <a:off x="2122349" y="1493338"/>
              <a:ext cx="3812215" cy="3093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sz="3600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者，南方之嘉木也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其字，或从草，或从木，或草木并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其地，上者生烂石，中者生栎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壤，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下者生黄土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endParaRPr lang="en-US" altLang="zh-CN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endParaRPr lang="en-US" altLang="zh-CN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茶之为用，味至寒，为饮最宜。精行俭德之人，若热渴、凝闷、脑疼、目涩、四肢烦、百节不舒，聊四五啜，与醍醐、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甘露抗衡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55778" y="4861366"/>
              <a:ext cx="17787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陆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羽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茶经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》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997314" y="1493338"/>
              <a:ext cx="0" cy="22686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50" name="Picture 2" descr="http://pic16.nipic.com/20110824/7139344_144733197000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431"/>
            <a:stretch/>
          </p:blipFill>
          <p:spPr bwMode="auto">
            <a:xfrm>
              <a:off x="7445382" y="1493338"/>
              <a:ext cx="3364232" cy="2083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7445382" y="3871359"/>
              <a:ext cx="3364232" cy="608258"/>
            </a:xfrm>
            <a:prstGeom prst="rect">
              <a:avLst/>
            </a:prstGeom>
            <a:solidFill>
              <a:srgbClr val="343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“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之为饮，发乎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神农氏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”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13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04308" y="1266948"/>
            <a:ext cx="9583384" cy="4324104"/>
            <a:chOff x="997527" y="1284368"/>
            <a:chExt cx="9583384" cy="4324104"/>
          </a:xfrm>
        </p:grpSpPr>
        <p:sp>
          <p:nvSpPr>
            <p:cNvPr id="2" name="矩形 1"/>
            <p:cNvSpPr/>
            <p:nvPr/>
          </p:nvSpPr>
          <p:spPr>
            <a:xfrm>
              <a:off x="997527" y="1288472"/>
              <a:ext cx="2117148" cy="432000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6280" y="1719555"/>
              <a:ext cx="1009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6280" y="2264104"/>
              <a:ext cx="1998395" cy="2426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茶道，就是品赏茶的美感之道。通过沏茶、赏茶、闻茶、饮茶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、美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心修德，学习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礼法的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一种和美仪式。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211285" y="2123811"/>
              <a:ext cx="700644" cy="0"/>
            </a:xfrm>
            <a:prstGeom prst="line">
              <a:avLst/>
            </a:prstGeom>
            <a:ln>
              <a:solidFill>
                <a:srgbClr val="FE88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8660911" y="1284368"/>
              <a:ext cx="1920000" cy="4315063"/>
              <a:chOff x="8657287" y="1292422"/>
              <a:chExt cx="1920000" cy="4315063"/>
            </a:xfrm>
          </p:grpSpPr>
          <p:pic>
            <p:nvPicPr>
              <p:cNvPr id="10250" name="Picture 10" descr="http://cn.gcimg.net/gcalbum/day_20130629/a56c98b4ce74305184833746e3a22d75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22" r="10222"/>
              <a:stretch/>
            </p:blipFill>
            <p:spPr bwMode="auto">
              <a:xfrm>
                <a:off x="8657287" y="2729953"/>
                <a:ext cx="1920000" cy="14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54" r="5654"/>
              <a:stretch/>
            </p:blipFill>
            <p:spPr>
              <a:xfrm>
                <a:off x="8657287" y="4167485"/>
                <a:ext cx="1920000" cy="1440000"/>
              </a:xfrm>
              <a:prstGeom prst="rect">
                <a:avLst/>
              </a:prstGeom>
            </p:spPr>
          </p:pic>
          <p:pic>
            <p:nvPicPr>
              <p:cNvPr id="10252" name="Picture 12" descr="http://tea.loudijie.com/wp-content/uploads/2013/07/04-3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22" r="1222"/>
              <a:stretch/>
            </p:blipFill>
            <p:spPr bwMode="auto">
              <a:xfrm>
                <a:off x="8657287" y="1292422"/>
                <a:ext cx="1920000" cy="14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42" name="Picture 2" descr="http://www.wincn.com/uploadfile/2012/0511/20120511103830548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0" r="980"/>
            <a:stretch/>
          </p:blipFill>
          <p:spPr bwMode="auto">
            <a:xfrm>
              <a:off x="6740911" y="1284368"/>
              <a:ext cx="192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8" name="Picture 8" descr="http://cc.www27.babidou.com/pic/2012/4/5/mcj/%E8%8C%B6%E9%81%93/%E8%8C%B6%E5%AD%97%E8%8C%B6%E9%81%933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5556"/>
            <a:stretch/>
          </p:blipFill>
          <p:spPr bwMode="auto">
            <a:xfrm>
              <a:off x="6740911" y="4168472"/>
              <a:ext cx="192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219450" y="1288472"/>
              <a:ext cx="7361461" cy="432000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54" name="Picture 14" descr="http://www.zishaj.com.cn/zajian/04-1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2" r="1222"/>
            <a:stretch/>
          </p:blipFill>
          <p:spPr bwMode="auto">
            <a:xfrm>
              <a:off x="6740911" y="2724368"/>
              <a:ext cx="1920000" cy="1450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449392" y="3991897"/>
              <a:ext cx="3214576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b="0" i="0" dirty="0" smtClean="0">
                  <a:solidFill>
                    <a:srgbClr val="FE881A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九难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即造、别、器、</a:t>
              </a:r>
              <a:r>
                <a:rPr lang="zh-CN" altLang="en-US" b="0" i="0" u="none" strike="noStrike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火</a:t>
              </a: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、</a:t>
              </a:r>
              <a:r>
                <a:rPr lang="zh-CN" altLang="en-US" b="0" i="0" u="none" strike="noStrike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水</a:t>
              </a: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、炙、末、煮、饮。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49392" y="2688713"/>
              <a:ext cx="3214576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b="0" i="0" dirty="0" smtClean="0">
                  <a:solidFill>
                    <a:srgbClr val="FE881A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六君子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即茶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筒、茶匙、茶漏、茶则、茶夹、茶针。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449392" y="1676422"/>
              <a:ext cx="308461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dirty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三点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即新茶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、甘泉、洁</a:t>
              </a: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器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78674" y="1455787"/>
            <a:ext cx="8801774" cy="3240000"/>
            <a:chOff x="1678674" y="1239186"/>
            <a:chExt cx="8801774" cy="3240000"/>
          </a:xfrm>
        </p:grpSpPr>
        <p:pic>
          <p:nvPicPr>
            <p:cNvPr id="33" name="白茶" descr="http://img4.duitang.com/uploads/item/201207/16/20120716205613_ER2Jd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51" r="28940"/>
            <a:stretch/>
          </p:blipFill>
          <p:spPr bwMode="auto">
            <a:xfrm>
              <a:off x="6094376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黑茶" descr="http://pic31.nipic.com/20130705/11310647_111708608184_2.jpg"/>
            <p:cNvPicPr>
              <a:picLocks noChangeAspect="1"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47" r="28829" b="5153"/>
            <a:stretch/>
          </p:blipFill>
          <p:spPr bwMode="auto">
            <a:xfrm>
              <a:off x="4611024" y="1239186"/>
              <a:ext cx="1483351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红茶" descr="红茶"/>
            <p:cNvPicPr>
              <a:picLocks noChangeAspect="1" noChangeArrowheads="1"/>
            </p:cNvPicPr>
            <p:nvPr/>
          </p:nvPicPr>
          <p:blipFill rotWithShape="1"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70" r="13434"/>
            <a:stretch/>
          </p:blipFill>
          <p:spPr bwMode="auto">
            <a:xfrm>
              <a:off x="3127672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绿茶" descr="龙井茶"/>
            <p:cNvPicPr>
              <a:picLocks noChangeAspect="1" noChangeArrowheads="1"/>
            </p:cNvPicPr>
            <p:nvPr/>
          </p:nvPicPr>
          <p:blipFill rotWithShape="1"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55" t="11111" r="25617"/>
            <a:stretch/>
          </p:blipFill>
          <p:spPr bwMode="auto">
            <a:xfrm>
              <a:off x="1678674" y="1239186"/>
              <a:ext cx="1448997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黄茶" descr="花茶"/>
            <p:cNvPicPr>
              <a:picLocks noChangeAspect="1" noChangeArrowheads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56" t="5778" r="20000" b="5778"/>
            <a:stretch/>
          </p:blipFill>
          <p:spPr bwMode="auto">
            <a:xfrm>
              <a:off x="7577728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7833570" y="500623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中国六大</a:t>
            </a:r>
            <a:r>
              <a:rPr lang="zh-CN" altLang="en-US" sz="32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茶系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094376" y="1455787"/>
            <a:ext cx="1483352" cy="3240000"/>
            <a:chOff x="6094376" y="1239186"/>
            <a:chExt cx="1483352" cy="3240000"/>
          </a:xfrm>
        </p:grpSpPr>
        <p:pic>
          <p:nvPicPr>
            <p:cNvPr id="3093" name="白茶" descr="http://img4.duitang.com/uploads/item/201207/16/20120716205613_ER2Jd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51" r="28940"/>
            <a:stretch/>
          </p:blipFill>
          <p:spPr bwMode="auto">
            <a:xfrm>
              <a:off x="6094376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094376" y="2878237"/>
              <a:ext cx="1483352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白茶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1024" y="1455787"/>
            <a:ext cx="1483352" cy="3240000"/>
            <a:chOff x="4611024" y="1239186"/>
            <a:chExt cx="1483352" cy="3240000"/>
          </a:xfrm>
        </p:grpSpPr>
        <p:pic>
          <p:nvPicPr>
            <p:cNvPr id="3095" name="黑茶" descr="http://pic31.nipic.com/20130705/11310647_111708608184_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47" r="28829" b="5153"/>
            <a:stretch/>
          </p:blipFill>
          <p:spPr bwMode="auto">
            <a:xfrm>
              <a:off x="4611024" y="1239186"/>
              <a:ext cx="1483351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628325" y="2878237"/>
              <a:ext cx="1466051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黑茶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7672" y="1455787"/>
            <a:ext cx="1500653" cy="3240000"/>
            <a:chOff x="3127672" y="1239186"/>
            <a:chExt cx="1500653" cy="3240000"/>
          </a:xfrm>
        </p:grpSpPr>
        <p:pic>
          <p:nvPicPr>
            <p:cNvPr id="3091" name="红茶" descr="红茶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70" r="13434"/>
            <a:stretch/>
          </p:blipFill>
          <p:spPr bwMode="auto">
            <a:xfrm>
              <a:off x="3127672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127672" y="2878237"/>
              <a:ext cx="1500653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红茶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78674" y="1455787"/>
            <a:ext cx="1448998" cy="3240000"/>
            <a:chOff x="1678674" y="1239186"/>
            <a:chExt cx="1448998" cy="3240000"/>
          </a:xfrm>
        </p:grpSpPr>
        <p:pic>
          <p:nvPicPr>
            <p:cNvPr id="3085" name="绿茶" descr="龙井茶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55" t="11111" r="25617"/>
            <a:stretch/>
          </p:blipFill>
          <p:spPr bwMode="auto">
            <a:xfrm>
              <a:off x="1678674" y="1239186"/>
              <a:ext cx="1448997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1678674" y="2878237"/>
              <a:ext cx="144899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绿茶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61079" y="1455787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77728" y="1455787"/>
            <a:ext cx="1483352" cy="3240000"/>
            <a:chOff x="7577728" y="1239186"/>
            <a:chExt cx="1483352" cy="3240000"/>
          </a:xfrm>
        </p:grpSpPr>
        <p:pic>
          <p:nvPicPr>
            <p:cNvPr id="3087" name="黄茶" descr="花茶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56" t="5778" r="20000" b="5778"/>
            <a:stretch/>
          </p:blipFill>
          <p:spPr bwMode="auto">
            <a:xfrm>
              <a:off x="7577728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577728" y="2878237"/>
              <a:ext cx="1483352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黄茶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83014" y="1455787"/>
            <a:ext cx="6042958" cy="3240000"/>
            <a:chOff x="2356547" y="1367048"/>
            <a:chExt cx="6042958" cy="3240000"/>
          </a:xfrm>
        </p:grpSpPr>
        <p:sp>
          <p:nvSpPr>
            <p:cNvPr id="44" name="矩形 43"/>
            <p:cNvSpPr/>
            <p:nvPr/>
          </p:nvSpPr>
          <p:spPr>
            <a:xfrm>
              <a:off x="2356547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溯源</a:t>
              </a:r>
              <a:endParaRPr lang="zh-CN" altLang="en-US" sz="32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388026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品种</a:t>
              </a:r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19505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功效</a:t>
              </a:r>
              <a:endParaRPr lang="zh-CN" altLang="en-US" sz="32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92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-0.56328 -0.0018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64" y="-9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250" y="2017476"/>
            <a:ext cx="35560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青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茶，亦称乌龙茶，是经过杀青、萎凋、摇青、半发酵、烘焙等工序后制出的品质优异的茶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类，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由宋代贡茶龙团、凤饼演变而来，创制于</a:t>
            </a:r>
            <a:r>
              <a:rPr lang="en-US" alt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1725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年（清雍正年间）前后。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溯源</a:t>
            </a:r>
          </a:p>
        </p:txBody>
      </p:sp>
    </p:spTree>
    <p:extLst>
      <p:ext uri="{BB962C8B-B14F-4D97-AF65-F5344CB8AC3E}">
        <p14:creationId xmlns:p14="http://schemas.microsoft.com/office/powerpoint/2010/main" val="24671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pic23.nipic.com/20120813/7019550_173119899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/>
        </p:blipFill>
        <p:spPr bwMode="auto">
          <a:xfrm>
            <a:off x="7295359" y="3063692"/>
            <a:ext cx="242999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s1.t.itc.cn/mblog/pic/20122_5_19/m_1080606603903494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" r="2300"/>
          <a:stretch/>
        </p:blipFill>
        <p:spPr bwMode="auto">
          <a:xfrm>
            <a:off x="4871137" y="3063692"/>
            <a:ext cx="243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upimg.zixun.3158.cn/1/2012/1107/1352278517628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" t="3408" r="3068" b="6134"/>
          <a:stretch/>
        </p:blipFill>
        <p:spPr bwMode="auto">
          <a:xfrm>
            <a:off x="7295358" y="1443692"/>
            <a:ext cx="243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" b="333"/>
          <a:stretch/>
        </p:blipFill>
        <p:spPr>
          <a:xfrm>
            <a:off x="4871137" y="1443692"/>
            <a:ext cx="2430000" cy="1620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品种</a:t>
            </a:r>
            <a:endParaRPr lang="zh-CN" altLang="en-US" sz="2800" dirty="0">
              <a:solidFill>
                <a:srgbClr val="FE881A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54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250" y="2017476"/>
            <a:ext cx="35560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青茶中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含有机化学成分达四百五十多种，无机矿物元素达四十多种，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除了具有一般茶叶提神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益思，消除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疲劳等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保健功能外，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还有防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癌症、降血脂、抗衰老等特殊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功效。</a:t>
            </a:r>
            <a:endParaRPr lang="zh-CN" altLang="en-US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功效</a:t>
            </a:r>
            <a:endParaRPr lang="zh-CN" altLang="en-US" sz="2800" dirty="0">
              <a:solidFill>
                <a:srgbClr val="FE881A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4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112270" y="1398104"/>
            <a:ext cx="3577903" cy="38843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香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嫩芽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慕诗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客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僧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家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碾雕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白玉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罗织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红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铫煎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黄蕊色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碗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转曲尘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夜后邀陪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明月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晨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前命对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朝霞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洗尽古今人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不倦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将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知醉后岂堪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夸 </a:t>
            </a:r>
            <a:endParaRPr lang="zh-CN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2051" name="Picture 3" descr="http://pic7.nipic.com/20100525/4853629_123649071374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" r="7334" b="4836"/>
          <a:stretch/>
        </p:blipFill>
        <p:spPr bwMode="auto">
          <a:xfrm>
            <a:off x="2606711" y="1466472"/>
            <a:ext cx="2102417" cy="38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24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000046" y="50693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中国六大</a:t>
            </a:r>
            <a:r>
              <a:rPr lang="zh-CN" altLang="en-US" sz="32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茶系</a:t>
            </a:r>
          </a:p>
        </p:txBody>
      </p:sp>
      <p:sp>
        <p:nvSpPr>
          <p:cNvPr id="3" name="矩形 2"/>
          <p:cNvSpPr/>
          <p:nvPr/>
        </p:nvSpPr>
        <p:spPr>
          <a:xfrm>
            <a:off x="5772834" y="32443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品种</a:t>
            </a:r>
          </a:p>
        </p:txBody>
      </p:sp>
      <p:sp>
        <p:nvSpPr>
          <p:cNvPr id="4" name="矩形 3"/>
          <p:cNvSpPr/>
          <p:nvPr/>
        </p:nvSpPr>
        <p:spPr>
          <a:xfrm>
            <a:off x="3896738" y="30596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溯源</a:t>
            </a:r>
          </a:p>
        </p:txBody>
      </p:sp>
    </p:spTree>
    <p:extLst>
      <p:ext uri="{BB962C8B-B14F-4D97-AF65-F5344CB8AC3E}">
        <p14:creationId xmlns:p14="http://schemas.microsoft.com/office/powerpoint/2010/main" val="349546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527</Words>
  <Application>Microsoft Office PowerPoint</Application>
  <PresentationFormat>宽屏</PresentationFormat>
  <Paragraphs>53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DFKai-SB</vt:lpstr>
      <vt:lpstr>Meiryo</vt:lpstr>
      <vt:lpstr>宋体</vt:lpstr>
      <vt:lpstr>微软雅黑</vt:lpstr>
      <vt:lpstr>叶根友行书繁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peng</dc:creator>
  <cp:lastModifiedBy>优品PPT</cp:lastModifiedBy>
  <cp:revision>56</cp:revision>
  <dcterms:created xsi:type="dcterms:W3CDTF">2014-03-11T04:27:53Z</dcterms:created>
  <dcterms:modified xsi:type="dcterms:W3CDTF">2018-05-29T02:58:03Z</dcterms:modified>
</cp:coreProperties>
</file>