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D21644E-1531-4EB5-B33A-0B12EBEAFDF9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14E098F-D972-4098-8FB3-72A87A9CF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92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965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B32B0-B605-4132-8E60-262A5A0983BA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6911-F018-4C82-945F-6098418BCC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3CBD4-441E-437F-AC55-D94CE2E2AFE9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132-207B-4850-AF62-C3BA60346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41EB-34D8-4671-A368-A08B9EB884CD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A0FBD-1604-44A1-8C1D-E0BB44690C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01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76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6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47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91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179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96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1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9615F-C4B1-4CD2-B8E7-D110725FDEC4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C6332-2F5B-42EA-86BA-4539285F28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399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20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42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56731-8D97-46FD-9E7B-F7C089A3B327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FFC3A-8C65-4382-92B1-A21464F19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70960-446D-4FF3-82D8-67651BF47A59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53F10-E22D-468A-9F42-7E5B564609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59BDE-9CC0-4C0C-BBC9-23BB879D1DBB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31368-5E03-4CD8-B7D8-E9E8D1AB0D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D1C8D-D844-432B-A277-E50E24DF30F8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66AF-DEB5-47D7-A531-E2E1A38C78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DE1D3-EE31-4F4E-82BC-D005BCCBB4B0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7BE4E-D219-419D-A661-5396F4625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F120A-2B45-4701-BAAC-C0744C7BB3EC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B2D41-4BB7-48A8-B1C5-B08D221A5C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4DD33-0F5A-4331-B2B4-9C78061E3867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92D37-3FA1-4FF2-A718-5EE2CF4AA8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832A64-9377-4BDE-9ACA-9F52D067D57A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57EAB5-2336-4E6C-B38B-24F716695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7832A64-9377-4BDE-9ACA-9F52D067D57A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657EAB5-2336-4E6C-B38B-24F71669553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7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4704243.htm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://baike.baidu.com/view/550129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1373878.htm" TargetMode="External"/><Relationship Id="rId5" Type="http://schemas.openxmlformats.org/officeDocument/2006/relationships/hyperlink" Target="http://baike.baidu.com/view/2489.htm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015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aike.baidu.com/view/2183.htm" TargetMode="External"/><Relationship Id="rId4" Type="http://schemas.openxmlformats.org/officeDocument/2006/relationships/hyperlink" Target="http://baike.baidu.com/view/386508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49504.htm" TargetMode="External"/><Relationship Id="rId13" Type="http://schemas.openxmlformats.org/officeDocument/2006/relationships/hyperlink" Target="http://baike.baidu.com/view/273566.htm" TargetMode="External"/><Relationship Id="rId3" Type="http://schemas.openxmlformats.org/officeDocument/2006/relationships/hyperlink" Target="http://baike.baidu.com/view/29043.htm" TargetMode="External"/><Relationship Id="rId7" Type="http://schemas.openxmlformats.org/officeDocument/2006/relationships/hyperlink" Target="http://baike.baidu.com/view/9724.htm" TargetMode="External"/><Relationship Id="rId12" Type="http://schemas.openxmlformats.org/officeDocument/2006/relationships/hyperlink" Target="http://baike.baidu.com/view/9027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10504.htm" TargetMode="External"/><Relationship Id="rId11" Type="http://schemas.openxmlformats.org/officeDocument/2006/relationships/hyperlink" Target="http://baike.baidu.com/view/694446.htm" TargetMode="External"/><Relationship Id="rId5" Type="http://schemas.openxmlformats.org/officeDocument/2006/relationships/hyperlink" Target="http://baike.baidu.com/view/24954.htm" TargetMode="External"/><Relationship Id="rId15" Type="http://schemas.openxmlformats.org/officeDocument/2006/relationships/hyperlink" Target="http://baike.baidu.com/view/2489.htm" TargetMode="External"/><Relationship Id="rId10" Type="http://schemas.openxmlformats.org/officeDocument/2006/relationships/hyperlink" Target="http://baike.baidu.com/view/135258.htm" TargetMode="External"/><Relationship Id="rId4" Type="http://schemas.openxmlformats.org/officeDocument/2006/relationships/hyperlink" Target="http://baike.baidu.com/view/4410.htm" TargetMode="External"/><Relationship Id="rId9" Type="http://schemas.openxmlformats.org/officeDocument/2006/relationships/image" Target="../media/image5.jpeg"/><Relationship Id="rId14" Type="http://schemas.openxmlformats.org/officeDocument/2006/relationships/hyperlink" Target="http://baike.baidu.com/view/83300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724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aike.baidu.com/view/94034.htm" TargetMode="External"/><Relationship Id="rId4" Type="http://schemas.openxmlformats.org/officeDocument/2006/relationships/hyperlink" Target="http://baike.baidu.com/view/2489.htm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baike.baidu.com/view/2489.htm" TargetMode="External"/><Relationship Id="rId7" Type="http://schemas.openxmlformats.org/officeDocument/2006/relationships/hyperlink" Target="http://baike.baidu.com/view/1405573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244936.htm" TargetMode="External"/><Relationship Id="rId5" Type="http://schemas.openxmlformats.org/officeDocument/2006/relationships/hyperlink" Target="http://baike.baidu.com/view/23550.htm" TargetMode="External"/><Relationship Id="rId4" Type="http://schemas.openxmlformats.org/officeDocument/2006/relationships/hyperlink" Target="http://baike.baidu.com/view/121097.htm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489.htm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baike.baidu.com/view/286689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9724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407763.htm" TargetMode="External"/><Relationship Id="rId3" Type="http://schemas.openxmlformats.org/officeDocument/2006/relationships/hyperlink" Target="http://baike.baidu.com/view/2489.htm" TargetMode="External"/><Relationship Id="rId7" Type="http://schemas.openxmlformats.org/officeDocument/2006/relationships/hyperlink" Target="http://baike.baidu.com/view/135258.htm" TargetMode="External"/><Relationship Id="rId12" Type="http://schemas.openxmlformats.org/officeDocument/2006/relationships/hyperlink" Target="http://baike.baidu.com/view/365879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4410.htm" TargetMode="External"/><Relationship Id="rId11" Type="http://schemas.openxmlformats.org/officeDocument/2006/relationships/hyperlink" Target="http://baike.baidu.com/view/60467.htm" TargetMode="External"/><Relationship Id="rId5" Type="http://schemas.openxmlformats.org/officeDocument/2006/relationships/hyperlink" Target="http://baike.baidu.com/view/19755.htm" TargetMode="External"/><Relationship Id="rId10" Type="http://schemas.openxmlformats.org/officeDocument/2006/relationships/hyperlink" Target="http://baike.baidu.com/view/54201.htm" TargetMode="External"/><Relationship Id="rId4" Type="http://schemas.openxmlformats.org/officeDocument/2006/relationships/hyperlink" Target="http://baike.baidu.com/view/123038.htm" TargetMode="External"/><Relationship Id="rId9" Type="http://schemas.openxmlformats.org/officeDocument/2006/relationships/hyperlink" Target="http://baike.baidu.com/view/386508.htm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741.htm" TargetMode="External"/><Relationship Id="rId3" Type="http://schemas.openxmlformats.org/officeDocument/2006/relationships/image" Target="../media/image10.png"/><Relationship Id="rId7" Type="http://schemas.openxmlformats.org/officeDocument/2006/relationships/hyperlink" Target="http://baike.baidu.com/view/4579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72036.htm" TargetMode="External"/><Relationship Id="rId5" Type="http://schemas.openxmlformats.org/officeDocument/2006/relationships/hyperlink" Target="http://baike.baidu.com/view/631901.htm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4511824" y="526288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适用于保护环境及相关类别演示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583264" y="5762946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5450" y="3143250"/>
            <a:ext cx="24003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10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5438" y="1571625"/>
            <a:ext cx="25781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12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2225" y="3143250"/>
            <a:ext cx="24003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13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2213" y="1571625"/>
            <a:ext cx="25781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14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1700" y="3143250"/>
            <a:ext cx="24003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图片 17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1688" y="1571625"/>
            <a:ext cx="25781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图片 18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8475" y="3143250"/>
            <a:ext cx="24003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图片 19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18463" y="1571625"/>
            <a:ext cx="25781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6"/>
          <p:cNvSpPr>
            <a:spLocks noChangeArrowheads="1"/>
          </p:cNvSpPr>
          <p:nvPr/>
        </p:nvSpPr>
        <p:spPr bwMode="auto">
          <a:xfrm>
            <a:off x="1101726" y="1157367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保护环境</a:t>
            </a:r>
          </a:p>
        </p:txBody>
      </p:sp>
      <p:sp>
        <p:nvSpPr>
          <p:cNvPr id="11279" name="TextBox 20"/>
          <p:cNvSpPr txBox="1">
            <a:spLocks noChangeArrowheads="1"/>
          </p:cNvSpPr>
          <p:nvPr/>
        </p:nvSpPr>
        <p:spPr bwMode="auto">
          <a:xfrm>
            <a:off x="2595566" y="2214563"/>
            <a:ext cx="642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衣</a:t>
            </a:r>
          </a:p>
        </p:txBody>
      </p:sp>
      <p:sp>
        <p:nvSpPr>
          <p:cNvPr id="11280" name="TextBox 21"/>
          <p:cNvSpPr txBox="1">
            <a:spLocks noChangeArrowheads="1"/>
          </p:cNvSpPr>
          <p:nvPr/>
        </p:nvSpPr>
        <p:spPr bwMode="auto">
          <a:xfrm>
            <a:off x="4667250" y="2214563"/>
            <a:ext cx="642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食</a:t>
            </a:r>
          </a:p>
        </p:txBody>
      </p:sp>
      <p:sp>
        <p:nvSpPr>
          <p:cNvPr id="11281" name="TextBox 22"/>
          <p:cNvSpPr txBox="1">
            <a:spLocks noChangeArrowheads="1"/>
          </p:cNvSpPr>
          <p:nvPr/>
        </p:nvSpPr>
        <p:spPr bwMode="auto">
          <a:xfrm>
            <a:off x="6881816" y="2214563"/>
            <a:ext cx="642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住</a:t>
            </a:r>
          </a:p>
        </p:txBody>
      </p:sp>
      <p:sp>
        <p:nvSpPr>
          <p:cNvPr id="11282" name="TextBox 23"/>
          <p:cNvSpPr txBox="1">
            <a:spLocks noChangeArrowheads="1"/>
          </p:cNvSpPr>
          <p:nvPr/>
        </p:nvSpPr>
        <p:spPr bwMode="auto">
          <a:xfrm>
            <a:off x="8953500" y="2214563"/>
            <a:ext cx="642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行</a:t>
            </a:r>
          </a:p>
        </p:txBody>
      </p:sp>
      <p:sp>
        <p:nvSpPr>
          <p:cNvPr id="11283" name="TextBox 24"/>
          <p:cNvSpPr txBox="1">
            <a:spLocks noChangeArrowheads="1"/>
          </p:cNvSpPr>
          <p:nvPr/>
        </p:nvSpPr>
        <p:spPr bwMode="auto">
          <a:xfrm>
            <a:off x="2095500" y="4143378"/>
            <a:ext cx="1714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⑴认识衣料来源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⑵需求量的决定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⑶旧衣新穿</a:t>
            </a: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84" name="TextBox 25"/>
          <p:cNvSpPr txBox="1">
            <a:spLocks noChangeArrowheads="1"/>
          </p:cNvSpPr>
          <p:nvPr/>
        </p:nvSpPr>
        <p:spPr bwMode="auto">
          <a:xfrm>
            <a:off x="3952878" y="4197353"/>
            <a:ext cx="21431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）每年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hlinkClick r:id="rId5"/>
              </a:rPr>
              <a:t>地球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日吃素一天</a:t>
            </a:r>
          </a:p>
          <a:p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）少吃</a:t>
            </a:r>
          </a:p>
          <a:p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）禁食一日（体验体内环保滋味）</a:t>
            </a:r>
          </a:p>
          <a:p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）拒用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hlinkClick r:id="rId6"/>
              </a:rPr>
              <a:t>保丽龙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，自助餐店使用纸杯</a:t>
            </a:r>
          </a:p>
          <a:p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）拒绝购买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hlinkClick r:id="rId7"/>
              </a:rPr>
              <a:t>高山茶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、高冷蔬菜</a:t>
            </a:r>
          </a:p>
          <a:p>
            <a:endParaRPr lang="zh-CN" altLang="en-US"/>
          </a:p>
        </p:txBody>
      </p:sp>
      <p:sp>
        <p:nvSpPr>
          <p:cNvPr id="11285" name="TextBox 26"/>
          <p:cNvSpPr txBox="1">
            <a:spLocks noChangeArrowheads="1"/>
          </p:cNvSpPr>
          <p:nvPr/>
        </p:nvSpPr>
        <p:spPr bwMode="auto">
          <a:xfrm>
            <a:off x="6167438" y="4230691"/>
            <a:ext cx="20002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⑴多用二手家具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⑵多用植栽绿化来做居家布置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⑶循环使用水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⑷房间之电源、冷气集中使用</a:t>
            </a:r>
            <a:endParaRPr lang="zh-CN" altLang="en-US"/>
          </a:p>
        </p:txBody>
      </p:sp>
      <p:sp>
        <p:nvSpPr>
          <p:cNvPr id="11286" name="TextBox 27"/>
          <p:cNvSpPr txBox="1">
            <a:spLocks noChangeArrowheads="1"/>
          </p:cNvSpPr>
          <p:nvPr/>
        </p:nvSpPr>
        <p:spPr bwMode="auto">
          <a:xfrm>
            <a:off x="8310563" y="4133853"/>
            <a:ext cx="200025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⑴、走楼梯，不搭电梯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⑵、出门多走路、骑自行车、利用大众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  <a:hlinkClick r:id="rId8"/>
              </a:rPr>
              <a:t>运输系统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、少开车和骑机车。</a:t>
            </a:r>
          </a:p>
          <a:p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60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7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4"/>
            <a:ext cx="9312278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4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4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923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1415480" y="1484784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前言</a:t>
            </a:r>
          </a:p>
        </p:txBody>
      </p:sp>
      <p:sp>
        <p:nvSpPr>
          <p:cNvPr id="3079" name="矩形 22"/>
          <p:cNvSpPr>
            <a:spLocks noChangeArrowheads="1"/>
          </p:cNvSpPr>
          <p:nvPr/>
        </p:nvSpPr>
        <p:spPr bwMode="auto">
          <a:xfrm>
            <a:off x="2452691" y="2565336"/>
            <a:ext cx="7500937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   世界地球日（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World Earth Day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）即每年的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日，是一项世界性的环境保护活动。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年第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届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hlinkClick r:id="rId3"/>
              </a:rPr>
              <a:t>联合国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大会决议将每年的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日定为“世界地球日”。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   该活动最初在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1970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年的美国由盖洛德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尼尔森和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hlinkClick r:id="rId4"/>
              </a:rPr>
              <a:t>丹尼斯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·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hlinkClick r:id="rId4"/>
              </a:rPr>
              <a:t>海斯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发起，随后影响越来越大。活动宗旨在唤起人类爱护地球、保护家园的意识，促进资源开发与环境保护的协调发展，进而改善地球的整体环境。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    中国从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年代起，每年都会在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日举办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hlinkClick r:id="rId5"/>
              </a:rPr>
              <a:t>世界地球日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活动。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8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3725863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6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4511675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4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2214563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25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2225675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26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25" y="2225675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6"/>
          <p:cNvSpPr>
            <a:spLocks noChangeArrowheads="1"/>
          </p:cNvSpPr>
          <p:nvPr/>
        </p:nvSpPr>
        <p:spPr bwMode="auto">
          <a:xfrm>
            <a:off x="1415480" y="1556792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4692653" y="2487616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活动起源</a:t>
            </a:r>
          </a:p>
        </p:txBody>
      </p:sp>
      <p:sp>
        <p:nvSpPr>
          <p:cNvPr id="4109" name="TextBox 27"/>
          <p:cNvSpPr txBox="1">
            <a:spLocks noChangeArrowheads="1"/>
          </p:cNvSpPr>
          <p:nvPr/>
        </p:nvSpPr>
        <p:spPr bwMode="auto">
          <a:xfrm>
            <a:off x="3952878" y="2500316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10" name="图片 28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3000375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图片 29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25" y="3000375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2" name="矩形 13"/>
          <p:cNvSpPr>
            <a:spLocks noChangeArrowheads="1"/>
          </p:cNvSpPr>
          <p:nvPr/>
        </p:nvSpPr>
        <p:spPr bwMode="auto">
          <a:xfrm>
            <a:off x="4738691" y="3262316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活动意义</a:t>
            </a:r>
          </a:p>
        </p:txBody>
      </p:sp>
      <p:sp>
        <p:nvSpPr>
          <p:cNvPr id="4113" name="TextBox 31"/>
          <p:cNvSpPr txBox="1">
            <a:spLocks noChangeArrowheads="1"/>
          </p:cNvSpPr>
          <p:nvPr/>
        </p:nvSpPr>
        <p:spPr bwMode="auto">
          <a:xfrm>
            <a:off x="3952878" y="3275016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14" name="图片 3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3736975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图片 3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25" y="3736975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" name="矩形 13"/>
          <p:cNvSpPr>
            <a:spLocks noChangeArrowheads="1"/>
          </p:cNvSpPr>
          <p:nvPr/>
        </p:nvSpPr>
        <p:spPr bwMode="auto">
          <a:xfrm>
            <a:off x="4738691" y="4773616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活动推广</a:t>
            </a:r>
          </a:p>
        </p:txBody>
      </p:sp>
      <p:sp>
        <p:nvSpPr>
          <p:cNvPr id="4117" name="TextBox 35"/>
          <p:cNvSpPr txBox="1">
            <a:spLocks noChangeArrowheads="1"/>
          </p:cNvSpPr>
          <p:nvPr/>
        </p:nvSpPr>
        <p:spPr bwMode="auto">
          <a:xfrm>
            <a:off x="3952878" y="4011616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18" name="图片 37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25" y="4511675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9" name="矩形 13"/>
          <p:cNvSpPr>
            <a:spLocks noChangeArrowheads="1"/>
          </p:cNvSpPr>
          <p:nvPr/>
        </p:nvSpPr>
        <p:spPr bwMode="auto">
          <a:xfrm>
            <a:off x="7881941" y="2487616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活动影响</a:t>
            </a:r>
          </a:p>
        </p:txBody>
      </p:sp>
      <p:sp>
        <p:nvSpPr>
          <p:cNvPr id="4120" name="TextBox 39"/>
          <p:cNvSpPr txBox="1">
            <a:spLocks noChangeArrowheads="1"/>
          </p:cNvSpPr>
          <p:nvPr/>
        </p:nvSpPr>
        <p:spPr bwMode="auto">
          <a:xfrm>
            <a:off x="3952878" y="4786316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21" name="图片 4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3" y="2214563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TextBox 43"/>
          <p:cNvSpPr txBox="1">
            <a:spLocks noChangeArrowheads="1"/>
          </p:cNvSpPr>
          <p:nvPr/>
        </p:nvSpPr>
        <p:spPr bwMode="auto">
          <a:xfrm>
            <a:off x="7167566" y="24892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23" name="图片 44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2989263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图片 45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3" y="2989263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5" name="矩形 13"/>
          <p:cNvSpPr>
            <a:spLocks noChangeArrowheads="1"/>
          </p:cNvSpPr>
          <p:nvPr/>
        </p:nvSpPr>
        <p:spPr bwMode="auto">
          <a:xfrm>
            <a:off x="7953378" y="400050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保护环境</a:t>
            </a:r>
          </a:p>
        </p:txBody>
      </p:sp>
      <p:sp>
        <p:nvSpPr>
          <p:cNvPr id="4126" name="TextBox 47"/>
          <p:cNvSpPr txBox="1">
            <a:spLocks noChangeArrowheads="1"/>
          </p:cNvSpPr>
          <p:nvPr/>
        </p:nvSpPr>
        <p:spPr bwMode="auto">
          <a:xfrm>
            <a:off x="7167566" y="32639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27" name="图片 49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3" y="3725863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8" name="矩形 13"/>
          <p:cNvSpPr>
            <a:spLocks noChangeArrowheads="1"/>
          </p:cNvSpPr>
          <p:nvPr/>
        </p:nvSpPr>
        <p:spPr bwMode="auto">
          <a:xfrm>
            <a:off x="7953378" y="32734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环境问题</a:t>
            </a:r>
          </a:p>
        </p:txBody>
      </p:sp>
      <p:sp>
        <p:nvSpPr>
          <p:cNvPr id="4129" name="TextBox 51"/>
          <p:cNvSpPr txBox="1">
            <a:spLocks noChangeArrowheads="1"/>
          </p:cNvSpPr>
          <p:nvPr/>
        </p:nvSpPr>
        <p:spPr bwMode="auto">
          <a:xfrm>
            <a:off x="7167566" y="40005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30" name="图片 5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4500563"/>
            <a:ext cx="2286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图片 53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3" y="4500563"/>
            <a:ext cx="1041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2" name="矩形 13"/>
          <p:cNvSpPr>
            <a:spLocks noChangeArrowheads="1"/>
          </p:cNvSpPr>
          <p:nvPr/>
        </p:nvSpPr>
        <p:spPr bwMode="auto">
          <a:xfrm>
            <a:off x="7953378" y="476250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相关新闻</a:t>
            </a:r>
          </a:p>
        </p:txBody>
      </p:sp>
      <p:sp>
        <p:nvSpPr>
          <p:cNvPr id="4133" name="TextBox 55"/>
          <p:cNvSpPr txBox="1">
            <a:spLocks noChangeArrowheads="1"/>
          </p:cNvSpPr>
          <p:nvPr/>
        </p:nvSpPr>
        <p:spPr bwMode="auto">
          <a:xfrm>
            <a:off x="7167566" y="47752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34" name="矩形 56"/>
          <p:cNvSpPr>
            <a:spLocks noChangeArrowheads="1"/>
          </p:cNvSpPr>
          <p:nvPr/>
        </p:nvSpPr>
        <p:spPr bwMode="auto">
          <a:xfrm>
            <a:off x="4738691" y="400050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活动标识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1055440" y="1556792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活动起源</a:t>
            </a: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4157343" y="1471280"/>
            <a:ext cx="589153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      1969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3"/>
              </a:rPr>
              <a:t>美国民主党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参议员盖洛德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尼尔森在美国各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4"/>
              </a:rPr>
              <a:t>大学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举行演讲会，筹划在次年的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日组织以反对越战为主题的校园运动，但是在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1969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5"/>
              </a:rPr>
              <a:t>西雅图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召开的筹备会议上，活动的组织者之一，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6"/>
              </a:rPr>
              <a:t>哈佛大学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法学院学生丹尼斯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海斯提出将运动定位在于全美国的，以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7"/>
              </a:rPr>
              <a:t>环境保护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为主题的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8"/>
              </a:rPr>
              <a:t>草根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en-US" altLang="zh-CN" sz="1400" baseline="30000" dirty="0">
                <a:latin typeface="微软雅黑" pitchFamily="34" charset="-122"/>
                <a:ea typeface="微软雅黑" pitchFamily="34" charset="-122"/>
              </a:rPr>
              <a:t>[1]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 。</a:t>
            </a:r>
            <a:endParaRPr lang="zh-CN" altLang="en-US" dirty="0"/>
          </a:p>
        </p:txBody>
      </p:sp>
      <p:pic>
        <p:nvPicPr>
          <p:cNvPr id="5128" name="图片 11" descr="8644ebf81a4c510f0863ab726059252dd42aa537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12224" y="4365104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2076676" y="3405738"/>
            <a:ext cx="5891535" cy="309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      1969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年盖洛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尼尔森提议，在全国各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4"/>
              </a:rPr>
              <a:t>大学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校园内举办环保问题讲演会，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0"/>
              </a:rPr>
              <a:t>海斯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听到这个建议后，就设想在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1"/>
              </a:rPr>
              <a:t>剑桥市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举办一次环保的演讲会。于是，他前往首都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2"/>
              </a:rPr>
              <a:t>华盛顿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去会见了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3"/>
              </a:rPr>
              <a:t>尼尔森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。年轻的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0"/>
              </a:rPr>
              <a:t>海斯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谈了自己的设想，尼尔森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4"/>
              </a:rPr>
              <a:t>喜出望外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，立即表示愿意任用海斯，甚至鼓动他暂时停止学业，专心从事环保运动。于是，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0"/>
              </a:rPr>
              <a:t>海斯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毅然办理了停学手续。不久，他就把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3"/>
              </a:rPr>
              <a:t>尼尔森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的构想扩大，办起了一个在美国各地展开的大规模的社区性活动。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       他选定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1970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日（星期三）为第一个“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hlinkClick r:id="rId15"/>
              </a:rPr>
              <a:t>地球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日”。就在那年的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日，美国各地大约有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万人参加了游行示威和演讲会。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1127448" y="1556792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活动意义</a:t>
            </a:r>
          </a:p>
        </p:txBody>
      </p:sp>
      <p:sp>
        <p:nvSpPr>
          <p:cNvPr id="6151" name="TextBox 10"/>
          <p:cNvSpPr txBox="1">
            <a:spLocks noChangeArrowheads="1"/>
          </p:cNvSpPr>
          <p:nvPr/>
        </p:nvSpPr>
        <p:spPr bwMode="auto">
          <a:xfrm>
            <a:off x="2595563" y="3259138"/>
            <a:ext cx="79295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是人类有史以来第一次规模宏大的群众性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环境保护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运动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作为人类现代环保运动的开端，它推动了西方国家环境法规的建立，推动了世界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环境保护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事业的发展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催化了人类现代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环境保护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运动的发展并且催生了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1972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年联合国第一次人类环境会议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成功使得在每年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日组织环保活动成为一种惯例，在美国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4"/>
              </a:rPr>
              <a:t>地球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日这个名号也随之从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5"/>
              </a:rPr>
              <a:t>春分日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移动到了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52691" y="3330578"/>
            <a:ext cx="142875" cy="1428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52691" y="3687766"/>
            <a:ext cx="142875" cy="1428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52691" y="4044953"/>
            <a:ext cx="142875" cy="1428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52691" y="4402141"/>
            <a:ext cx="142875" cy="1428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1127448" y="1556792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活动标识</a:t>
            </a:r>
          </a:p>
        </p:txBody>
      </p:sp>
      <p:sp>
        <p:nvSpPr>
          <p:cNvPr id="7175" name="矩形 13"/>
          <p:cNvSpPr>
            <a:spLocks noChangeArrowheads="1"/>
          </p:cNvSpPr>
          <p:nvPr/>
        </p:nvSpPr>
        <p:spPr bwMode="auto">
          <a:xfrm>
            <a:off x="4352928" y="4429128"/>
            <a:ext cx="4100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3"/>
              </a:rPr>
              <a:t>地球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日的标志是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4"/>
              </a:rPr>
              <a:t>白色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背景上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5"/>
              </a:rPr>
              <a:t>绿色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6"/>
              </a:rPr>
              <a:t>希腊字母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hlinkClick r:id="rId7"/>
              </a:rPr>
              <a:t>Θ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6" name="图片 10" descr="08f790529822720e75d311e97bcb0a46f21fab80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59425" y="2143125"/>
            <a:ext cx="153670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75" y="1643063"/>
            <a:ext cx="18288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1089025" y="1571416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活动推广</a:t>
            </a:r>
          </a:p>
        </p:txBody>
      </p:sp>
      <p:pic>
        <p:nvPicPr>
          <p:cNvPr id="8200" name="图片 1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25" y="1571625"/>
            <a:ext cx="18288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1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10188" y="1643063"/>
            <a:ext cx="17399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图片 12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0125" y="3214688"/>
            <a:ext cx="5588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TextBox 14"/>
          <p:cNvSpPr txBox="1">
            <a:spLocks noChangeArrowheads="1"/>
          </p:cNvSpPr>
          <p:nvPr/>
        </p:nvSpPr>
        <p:spPr bwMode="auto">
          <a:xfrm>
            <a:off x="3524250" y="2500313"/>
            <a:ext cx="1214438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6"/>
              </a:rPr>
              <a:t>环境保护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运动在世界范围内的兴起，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hlinkClick r:id="rId7"/>
              </a:rPr>
              <a:t>1990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7"/>
              </a:rPr>
              <a:t>年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第二十届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8"/>
              </a:rPr>
              <a:t>地球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日活动的组织者希望将这一美国国内的运动向世界范围扩展</a:t>
            </a:r>
            <a:endParaRPr lang="zh-CN" altLang="en-US" sz="1400"/>
          </a:p>
        </p:txBody>
      </p: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8206087" y="2357441"/>
            <a:ext cx="46166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亚洲、非洲、美洲、欧洲</a:t>
            </a:r>
            <a:endParaRPr lang="zh-CN" altLang="en-US"/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5953426" y="2643188"/>
            <a:ext cx="46166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中国、美国、英国</a:t>
            </a:r>
            <a:endParaRPr lang="zh-CN" altLang="en-US"/>
          </a:p>
        </p:txBody>
      </p:sp>
      <p:pic>
        <p:nvPicPr>
          <p:cNvPr id="8206" name="图片 21" descr="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50" y="3214688"/>
            <a:ext cx="5588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1127448" y="162880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活动影响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2024066" y="2711450"/>
            <a:ext cx="81438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地球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日之父”丹尼斯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海斯生长在美国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4"/>
              </a:rPr>
              <a:t>华盛顿州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环境幽美的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5"/>
              </a:rPr>
              <a:t>哥伦比亚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河峡谷，他从小养成爱好大自然的个性。到了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6"/>
              </a:rPr>
              <a:t>大学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时代，他虽然读的是法律，却始终没有放弃对环境问题的关心。</a:t>
            </a: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第一个“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地球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日”活动之后，被称为“地球日之父”的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7"/>
              </a:rPr>
              <a:t>海斯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先后到史密森尼恩研究所和伊利诺州政府任职，研究制定有关能源方面的政策。以后又得到美国当时的能源部长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8"/>
              </a:rPr>
              <a:t>施莱辛格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的赞赏，担任了由能源部经办的太阳能研究所的所长。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7"/>
              </a:rPr>
              <a:t>海斯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一直从事环保活动，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1990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年，他同朋友们一起讨论筹办纪念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地球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周年的活动。他的倡议很快得到了世界上大多数国家和联合国的支持。</a:t>
            </a:r>
            <a:r>
              <a:rPr lang="en-US" altLang="zh-CN" sz="1200" baseline="30000">
                <a:latin typeface="微软雅黑" pitchFamily="34" charset="-122"/>
                <a:ea typeface="微软雅黑" pitchFamily="34" charset="-122"/>
              </a:rPr>
              <a:t>[3]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鉴于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9"/>
              </a:rPr>
              <a:t>丹尼斯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hlinkClick r:id="rId9"/>
              </a:rPr>
              <a:t>·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9"/>
              </a:rPr>
              <a:t>海斯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在环保事业中所做出的重大贡献，他曾荣获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Sierra Club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、联邦野生动物协会、美国慈善协会、美国太阳能协会、远离战争组织和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Interfaith Centerfor Corporate Responsibility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的最高荣誉奖项。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9"/>
              </a:rPr>
              <a:t>丹尼斯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hlinkClick r:id="rId9"/>
              </a:rPr>
              <a:t>·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9"/>
              </a:rPr>
              <a:t>海斯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还荣获了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1978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年度，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岁以下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10"/>
              </a:rPr>
              <a:t>杰弗逊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最佳社会服务奖，还曾被形象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11"/>
              </a:rPr>
              <a:t>杂志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Look Magazine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）评为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个最具影响力的美国人之一，并被国家奥杜邦协会评为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个最杰出的环保人士之一。在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年又被著名的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12"/>
              </a:rPr>
              <a:t>时代周刊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Time Magazine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）提名为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个“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3"/>
              </a:rPr>
              <a:t>地球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英雄”之一。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1" descr="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8438" y="2571750"/>
            <a:ext cx="683895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10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5903" y="2357438"/>
            <a:ext cx="10699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17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316" y="3857628"/>
            <a:ext cx="10699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5" hidden="1"/>
          <p:cNvSpPr txBox="1">
            <a:spLocks noChangeArrowheads="1"/>
          </p:cNvSpPr>
          <p:nvPr/>
        </p:nvSpPr>
        <p:spPr bwMode="auto">
          <a:xfrm>
            <a:off x="3463925" y="1954216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 hidden="1"/>
          <p:cNvSpPr>
            <a:spLocks noChangeArrowheads="1"/>
          </p:cNvSpPr>
          <p:nvPr/>
        </p:nvSpPr>
        <p:spPr bwMode="auto">
          <a:xfrm>
            <a:off x="3463928" y="3025778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6"/>
          <p:cNvSpPr>
            <a:spLocks noChangeArrowheads="1"/>
          </p:cNvSpPr>
          <p:nvPr/>
        </p:nvSpPr>
        <p:spPr bwMode="auto">
          <a:xfrm>
            <a:off x="1117601" y="1556792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环境问题</a:t>
            </a:r>
          </a:p>
        </p:txBody>
      </p:sp>
      <p:pic>
        <p:nvPicPr>
          <p:cNvPr id="10250" name="图片 12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40341" y="2357438"/>
            <a:ext cx="10699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图片 13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4778" y="2357438"/>
            <a:ext cx="10699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图片 14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3" y="2357438"/>
            <a:ext cx="106997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图片 18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53" y="3857628"/>
            <a:ext cx="10699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19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3191" y="3857628"/>
            <a:ext cx="10699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图片 20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9066" y="3857628"/>
            <a:ext cx="10699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图片 21" descr="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0628" y="3143253"/>
            <a:ext cx="10699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TextBox 23"/>
          <p:cNvSpPr txBox="1">
            <a:spLocks noChangeArrowheads="1"/>
          </p:cNvSpPr>
          <p:nvPr/>
        </p:nvSpPr>
        <p:spPr bwMode="auto">
          <a:xfrm>
            <a:off x="4024313" y="2857500"/>
            <a:ext cx="1143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  <a:hlinkClick r:id="rId5"/>
              </a:rPr>
              <a:t>气候变暖</a:t>
            </a: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矩形 24"/>
          <p:cNvSpPr>
            <a:spLocks noChangeArrowheads="1"/>
          </p:cNvSpPr>
          <p:nvPr/>
        </p:nvSpPr>
        <p:spPr bwMode="auto">
          <a:xfrm>
            <a:off x="5238750" y="2714628"/>
            <a:ext cx="10302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  <a:hlinkClick r:id="rId6"/>
              </a:rPr>
              <a:t>     臭氧层</a:t>
            </a:r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的耗损与破坏</a:t>
            </a:r>
          </a:p>
        </p:txBody>
      </p:sp>
      <p:sp>
        <p:nvSpPr>
          <p:cNvPr id="10259" name="矩形 25"/>
          <p:cNvSpPr>
            <a:spLocks noChangeArrowheads="1"/>
          </p:cNvSpPr>
          <p:nvPr/>
        </p:nvSpPr>
        <p:spPr bwMode="auto">
          <a:xfrm>
            <a:off x="6524625" y="2784478"/>
            <a:ext cx="8905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  <a:hlinkClick r:id="rId7"/>
              </a:rPr>
              <a:t>     生物</a:t>
            </a:r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多样性减少</a:t>
            </a:r>
          </a:p>
        </p:txBody>
      </p:sp>
      <p:sp>
        <p:nvSpPr>
          <p:cNvPr id="10260" name="TextBox 26"/>
          <p:cNvSpPr txBox="1">
            <a:spLocks noChangeArrowheads="1"/>
          </p:cNvSpPr>
          <p:nvPr/>
        </p:nvSpPr>
        <p:spPr bwMode="auto">
          <a:xfrm>
            <a:off x="4024313" y="4356103"/>
            <a:ext cx="1143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危险性废物越境转移</a:t>
            </a:r>
          </a:p>
        </p:txBody>
      </p:sp>
      <p:sp>
        <p:nvSpPr>
          <p:cNvPr id="10261" name="矩形 27"/>
          <p:cNvSpPr>
            <a:spLocks noChangeArrowheads="1"/>
          </p:cNvSpPr>
          <p:nvPr/>
        </p:nvSpPr>
        <p:spPr bwMode="auto">
          <a:xfrm>
            <a:off x="5416553" y="4381500"/>
            <a:ext cx="6080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水污染</a:t>
            </a:r>
          </a:p>
        </p:txBody>
      </p:sp>
      <p:sp>
        <p:nvSpPr>
          <p:cNvPr id="10262" name="矩形 28"/>
          <p:cNvSpPr>
            <a:spLocks noChangeArrowheads="1"/>
          </p:cNvSpPr>
          <p:nvPr/>
        </p:nvSpPr>
        <p:spPr bwMode="auto">
          <a:xfrm>
            <a:off x="6596063" y="4357691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大气污染</a:t>
            </a:r>
          </a:p>
        </p:txBody>
      </p:sp>
      <p:sp>
        <p:nvSpPr>
          <p:cNvPr id="10263" name="TextBox 29"/>
          <p:cNvSpPr txBox="1">
            <a:spLocks noChangeArrowheads="1"/>
          </p:cNvSpPr>
          <p:nvPr/>
        </p:nvSpPr>
        <p:spPr bwMode="auto">
          <a:xfrm>
            <a:off x="7881938" y="2857500"/>
            <a:ext cx="1143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  <a:hlinkClick r:id="rId8"/>
              </a:rPr>
              <a:t>酸雨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蔓延</a:t>
            </a:r>
          </a:p>
        </p:txBody>
      </p:sp>
      <p:sp>
        <p:nvSpPr>
          <p:cNvPr id="10264" name="矩形 30"/>
          <p:cNvSpPr>
            <a:spLocks noChangeArrowheads="1"/>
          </p:cNvSpPr>
          <p:nvPr/>
        </p:nvSpPr>
        <p:spPr bwMode="auto">
          <a:xfrm>
            <a:off x="8918575" y="3643316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森林锐减</a:t>
            </a:r>
          </a:p>
        </p:txBody>
      </p:sp>
      <p:sp>
        <p:nvSpPr>
          <p:cNvPr id="10265" name="矩形 31"/>
          <p:cNvSpPr>
            <a:spLocks noChangeArrowheads="1"/>
          </p:cNvSpPr>
          <p:nvPr/>
        </p:nvSpPr>
        <p:spPr bwMode="auto">
          <a:xfrm>
            <a:off x="7640638" y="4381500"/>
            <a:ext cx="109855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土地荒漠化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5178</TotalTime>
  <Words>1644</Words>
  <Application>Microsoft Office PowerPoint</Application>
  <PresentationFormat>宽屏</PresentationFormat>
  <Paragraphs>118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362</cp:revision>
  <dcterms:created xsi:type="dcterms:W3CDTF">2013-10-30T09:04:50Z</dcterms:created>
  <dcterms:modified xsi:type="dcterms:W3CDTF">2017-02-12T16:13:04Z</dcterms:modified>
</cp:coreProperties>
</file>