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8" r:id="rId2"/>
  </p:sldMasterIdLst>
  <p:notesMasterIdLst>
    <p:notesMasterId r:id="rId75"/>
  </p:notesMasterIdLst>
  <p:handoutMasterIdLst>
    <p:handoutMasterId r:id="rId76"/>
  </p:handoutMasterIdLst>
  <p:sldIdLst>
    <p:sldId id="256" r:id="rId3"/>
    <p:sldId id="310" r:id="rId4"/>
    <p:sldId id="311" r:id="rId5"/>
    <p:sldId id="312" r:id="rId6"/>
    <p:sldId id="313" r:id="rId7"/>
    <p:sldId id="257" r:id="rId8"/>
    <p:sldId id="260" r:id="rId9"/>
    <p:sldId id="261" r:id="rId10"/>
    <p:sldId id="315" r:id="rId11"/>
    <p:sldId id="316" r:id="rId12"/>
    <p:sldId id="317" r:id="rId13"/>
    <p:sldId id="318" r:id="rId14"/>
    <p:sldId id="270" r:id="rId15"/>
    <p:sldId id="320" r:id="rId16"/>
    <p:sldId id="314" r:id="rId17"/>
    <p:sldId id="271" r:id="rId18"/>
    <p:sldId id="321" r:id="rId19"/>
    <p:sldId id="322" r:id="rId20"/>
    <p:sldId id="323" r:id="rId21"/>
    <p:sldId id="324" r:id="rId22"/>
    <p:sldId id="262" r:id="rId23"/>
    <p:sldId id="258" r:id="rId24"/>
    <p:sldId id="325" r:id="rId25"/>
    <p:sldId id="327" r:id="rId26"/>
    <p:sldId id="326" r:id="rId27"/>
    <p:sldId id="328" r:id="rId28"/>
    <p:sldId id="329" r:id="rId29"/>
    <p:sldId id="330" r:id="rId30"/>
    <p:sldId id="331" r:id="rId31"/>
    <p:sldId id="332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54" r:id="rId52"/>
    <p:sldId id="355" r:id="rId53"/>
    <p:sldId id="356" r:id="rId54"/>
    <p:sldId id="357" r:id="rId55"/>
    <p:sldId id="358" r:id="rId56"/>
    <p:sldId id="359" r:id="rId57"/>
    <p:sldId id="360" r:id="rId58"/>
    <p:sldId id="361" r:id="rId59"/>
    <p:sldId id="362" r:id="rId60"/>
    <p:sldId id="263" r:id="rId61"/>
    <p:sldId id="299" r:id="rId62"/>
    <p:sldId id="334" r:id="rId63"/>
    <p:sldId id="363" r:id="rId64"/>
    <p:sldId id="364" r:id="rId65"/>
    <p:sldId id="365" r:id="rId66"/>
    <p:sldId id="366" r:id="rId67"/>
    <p:sldId id="367" r:id="rId68"/>
    <p:sldId id="368" r:id="rId69"/>
    <p:sldId id="369" r:id="rId70"/>
    <p:sldId id="370" r:id="rId71"/>
    <p:sldId id="264" r:id="rId72"/>
    <p:sldId id="268" r:id="rId73"/>
    <p:sldId id="371" r:id="rId7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7BC143"/>
    <a:srgbClr val="F68426"/>
    <a:srgbClr val="E49302"/>
    <a:srgbClr val="77933C"/>
    <a:srgbClr val="A6A6A6"/>
    <a:srgbClr val="8AAC46"/>
    <a:srgbClr val="6FA0DB"/>
    <a:srgbClr val="00000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10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12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优秀讲师的技术指标细分</c:v>
                </c:pt>
              </c:strCache>
            </c:strRef>
          </c:tx>
          <c:dLbls>
            <c:dLbl>
              <c:idx val="0"/>
              <c:layout>
                <c:manualLayout>
                  <c:x val="-0.15520347282978517"/>
                  <c:y val="0.1137632795900512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fld id="{E334E4B7-511A-47E9-ADE5-201CAAEDAD88}" type="CATEGORYNAME">
                      <a:rPr lang="zh-CN" altLang="en-US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pPr>
                        <a:defRPr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defRPr>
                      </a:pPr>
                      <a:t>[类别名称]</a:t>
                    </a:fld>
                    <a:r>
                      <a:rPr lang="en-US" altLang="zh-CN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, </a:t>
                    </a:r>
                    <a:fld id="{CE49440C-B833-4D9A-B82D-79A73C6D14A9}" type="VALUE">
                      <a:rPr lang="en-US" altLang="zh-CN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pPr>
                        <a:defRPr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defRPr>
                      </a:pPr>
                      <a:t>[值]</a:t>
                    </a:fld>
                    <a:endParaRPr lang="en-US" altLang="zh-CN" baseline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defRPr>
                    </a:pPr>
                    <a:fld id="{F910CFD3-38D2-4731-ABF1-F18DA2E445BD}" type="CATEGORYNAME">
                      <a:rPr lang="zh-CN" altLang="en-US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pPr>
                        <a:defRPr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defRPr>
                      </a:pPr>
                      <a:t>[类别名称]</a:t>
                    </a:fld>
                    <a:r>
                      <a:rPr lang="en-US" altLang="zh-CN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, </a:t>
                    </a:r>
                    <a:fld id="{81B7CE4F-16C6-49DE-AD0E-B874C86FB309}" type="VALUE">
                      <a:rPr lang="en-US" altLang="zh-CN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pPr>
                        <a:defRPr sz="160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defRPr>
                      </a:pPr>
                      <a:t>[值]</a:t>
                    </a:fld>
                    <a:endParaRPr lang="en-US" altLang="zh-CN" baseline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态度</c:v>
                </c:pt>
                <c:pt idx="1">
                  <c:v>材料准备</c:v>
                </c:pt>
                <c:pt idx="2">
                  <c:v>信心</c:v>
                </c:pt>
                <c:pt idx="3">
                  <c:v>激情</c:v>
                </c:pt>
                <c:pt idx="4">
                  <c:v>组织工作</c:v>
                </c:pt>
                <c:pt idx="5">
                  <c:v>经验技能</c:v>
                </c:pt>
                <c:pt idx="6">
                  <c:v>知识内容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0.2</c:v>
                </c:pt>
                <c:pt idx="1">
                  <c:v>0.2</c:v>
                </c:pt>
                <c:pt idx="2">
                  <c:v>0.15</c:v>
                </c:pt>
                <c:pt idx="3">
                  <c:v>0.15</c:v>
                </c:pt>
                <c:pt idx="4">
                  <c:v>0.1</c:v>
                </c:pt>
                <c:pt idx="5">
                  <c:v>0.1</c:v>
                </c:pt>
                <c:pt idx="6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83177785068533105"/>
          <c:y val="0.31962796317127024"/>
          <c:w val="0.1373579517838048"/>
          <c:h val="0.59619360079990003"/>
        </c:manualLayout>
      </c:layout>
      <c:overlay val="0"/>
      <c:txPr>
        <a:bodyPr/>
        <a:lstStyle/>
        <a:p>
          <a:pPr>
            <a:defRPr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E4F5-AFD9-452D-978C-A65E37BD2A75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C2A1-C45C-4D11-8087-34234E542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710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79D53-1687-4629-A7C4-5F633C48289A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48F07-6AC5-47AF-9B36-9B4E83AB2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54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54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54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5E88F-9C7C-4316-9996-A37CDB1DFD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54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55252-4D7C-4974-8F53-485A71EFFCE1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043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7942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eyefulpresentations.co.uk/" TargetMode="External"/><Relationship Id="rId11" Type="http://schemas.openxmlformats.org/officeDocument/2006/relationships/image" Target="../media/image10.png"/><Relationship Id="rId5" Type="http://schemas.openxmlformats.org/officeDocument/2006/relationships/hyperlink" Target="mailto:info@eyefulpresentations.co.uk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5.jpeg"/><Relationship Id="rId9" Type="http://schemas.openxmlformats.org/officeDocument/2006/relationships/image" Target="../media/image8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0" y="2204864"/>
            <a:ext cx="12192000" cy="2816696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4" name="矩形 23"/>
          <p:cNvSpPr/>
          <p:nvPr userDrawn="1"/>
        </p:nvSpPr>
        <p:spPr>
          <a:xfrm>
            <a:off x="624817" y="1988840"/>
            <a:ext cx="896208" cy="3240360"/>
          </a:xfrm>
          <a:prstGeom prst="rect">
            <a:avLst/>
          </a:prstGeom>
          <a:solidFill>
            <a:srgbClr val="CC0000">
              <a:alpha val="65098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直角三角形 20"/>
          <p:cNvSpPr/>
          <p:nvPr userDrawn="1"/>
        </p:nvSpPr>
        <p:spPr>
          <a:xfrm>
            <a:off x="1521024" y="1988840"/>
            <a:ext cx="259133" cy="216024"/>
          </a:xfrm>
          <a:prstGeom prst="rtTriangle">
            <a:avLst/>
          </a:prstGeom>
          <a:solidFill>
            <a:srgbClr val="FF5050">
              <a:alpha val="64706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624817" y="361715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05425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rgbClr val="F05425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直角三角形 26"/>
          <p:cNvSpPr/>
          <p:nvPr userDrawn="1"/>
        </p:nvSpPr>
        <p:spPr>
          <a:xfrm flipV="1">
            <a:off x="1521022" y="5021560"/>
            <a:ext cx="259134" cy="207640"/>
          </a:xfrm>
          <a:prstGeom prst="rtTriangle">
            <a:avLst/>
          </a:prstGeom>
          <a:solidFill>
            <a:srgbClr val="FF5050">
              <a:alpha val="64706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33" name="Picture 9" descr="C:\Users\user\Desktop\讲师png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1570" y="361716"/>
            <a:ext cx="4950431" cy="616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4"/>
          <p:cNvSpPr txBox="1"/>
          <p:nvPr userDrawn="1"/>
        </p:nvSpPr>
        <p:spPr>
          <a:xfrm>
            <a:off x="1632666" y="3092768"/>
            <a:ext cx="572315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讲师授课</a:t>
            </a:r>
            <a:r>
              <a:rPr lang="zh-CN" altLang="en-US" sz="7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05425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技巧</a:t>
            </a:r>
            <a:endParaRPr lang="zh-CN" altLang="en-US" sz="7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05425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20"/>
          <p:cNvSpPr txBox="1"/>
          <p:nvPr userDrawn="1"/>
        </p:nvSpPr>
        <p:spPr>
          <a:xfrm>
            <a:off x="783289" y="2345586"/>
            <a:ext cx="553998" cy="2595582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2400" spc="4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讲师技能培训之</a:t>
            </a:r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endParaRPr lang="en-US" sz="2400" spc="4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959870" y="3059900"/>
            <a:ext cx="511419" cy="356400"/>
            <a:chOff x="6393399" y="4687127"/>
            <a:chExt cx="511552" cy="356400"/>
          </a:xfrm>
        </p:grpSpPr>
        <p:sp>
          <p:nvSpPr>
            <p:cNvPr id="11" name="二十四角星 10"/>
            <p:cNvSpPr/>
            <p:nvPr/>
          </p:nvSpPr>
          <p:spPr>
            <a:xfrm>
              <a:off x="6411097" y="4687127"/>
              <a:ext cx="355744" cy="356400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2" name="TextBox 23"/>
            <p:cNvSpPr txBox="1"/>
            <p:nvPr/>
          </p:nvSpPr>
          <p:spPr>
            <a:xfrm rot="20430396">
              <a:off x="6393399" y="4729692"/>
              <a:ext cx="511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 Black" pitchFamily="34" charset="0"/>
                </a:rPr>
                <a:t>18</a:t>
              </a:r>
              <a:endParaRPr lang="zh-CN" altLang="en-US" sz="1200" dirty="0">
                <a:solidFill>
                  <a:prstClr val="white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5096219" y="6245854"/>
            <a:ext cx="1935641" cy="495514"/>
            <a:chOff x="403607" y="6173846"/>
            <a:chExt cx="1936145" cy="495514"/>
          </a:xfrm>
        </p:grpSpPr>
        <p:sp>
          <p:nvSpPr>
            <p:cNvPr id="14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5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8"/>
          <p:cNvSpPr txBox="1">
            <a:spLocks noChangeArrowheads="1"/>
          </p:cNvSpPr>
          <p:nvPr userDrawn="1"/>
        </p:nvSpPr>
        <p:spPr bwMode="auto">
          <a:xfrm>
            <a:off x="1704655" y="2586390"/>
            <a:ext cx="42402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点击此处，写上您公司的名称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44000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1.19861 L 1.66667E-6 1.6763E-6 L 0.00035 -0.12162 L 1.66667E-6 1.6763E-6 " pathEditMode="relative" rAng="0" ptsTypes="AAAA">
                                          <p:cBhvr>
                                            <p:cTn id="2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99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8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6" grpId="0"/>
          <p:bldP spid="1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1.19861 L 1.66667E-6 1.6763E-6 L 0.00035 -0.12162 L 1.66667E-6 1.6763E-6 " pathEditMode="relative" rAng="0" ptsTypes="AAAA">
                                          <p:cBhvr>
                                            <p:cTn id="2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99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8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6" grpId="0"/>
          <p:bldP spid="16" grpId="1"/>
        </p:bld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 userDrawn="1"/>
        </p:nvGrpSpPr>
        <p:grpSpPr>
          <a:xfrm rot="3152971">
            <a:off x="-67432" y="4845176"/>
            <a:ext cx="2738864" cy="1117751"/>
            <a:chOff x="2482316" y="2299046"/>
            <a:chExt cx="4752528" cy="1940042"/>
          </a:xfrm>
        </p:grpSpPr>
        <p:sp>
          <p:nvSpPr>
            <p:cNvPr id="18" name="矩形 17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0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1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5801F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/>
            </a:p>
          </p:txBody>
        </p:sp>
      </p:grpSp>
      <p:sp>
        <p:nvSpPr>
          <p:cNvPr id="32" name="矩形 31"/>
          <p:cNvSpPr/>
          <p:nvPr userDrawn="1"/>
        </p:nvSpPr>
        <p:spPr>
          <a:xfrm rot="5400000">
            <a:off x="435785" y="5256251"/>
            <a:ext cx="792000" cy="17995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3" name="TextBox 32"/>
          <p:cNvSpPr txBox="1"/>
          <p:nvPr userDrawn="1"/>
        </p:nvSpPr>
        <p:spPr>
          <a:xfrm>
            <a:off x="779456" y="4941169"/>
            <a:ext cx="997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稳定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情绪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增强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信心</a:t>
            </a:r>
          </a:p>
        </p:txBody>
      </p:sp>
      <p:sp>
        <p:nvSpPr>
          <p:cNvPr id="34" name="TextBox 33"/>
          <p:cNvSpPr txBox="1"/>
          <p:nvPr userDrawn="1"/>
        </p:nvSpPr>
        <p:spPr>
          <a:xfrm>
            <a:off x="451581" y="5034662"/>
            <a:ext cx="533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>
            <a:off x="11063258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矩形 39"/>
          <p:cNvSpPr/>
          <p:nvPr userDrawn="1"/>
        </p:nvSpPr>
        <p:spPr>
          <a:xfrm>
            <a:off x="11063258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1" name="TextBox 40"/>
          <p:cNvSpPr txBox="1"/>
          <p:nvPr userDrawn="1"/>
        </p:nvSpPr>
        <p:spPr>
          <a:xfrm>
            <a:off x="11157235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备－调整状态，准备登台</a:t>
            </a:r>
          </a:p>
        </p:txBody>
      </p:sp>
      <p:sp>
        <p:nvSpPr>
          <p:cNvPr id="42" name="椭圆 41"/>
          <p:cNvSpPr/>
          <p:nvPr userDrawn="1"/>
        </p:nvSpPr>
        <p:spPr bwMode="auto">
          <a:xfrm>
            <a:off x="11135275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 smtClean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43" name="直接连接符 42"/>
          <p:cNvCxnSpPr/>
          <p:nvPr userDrawn="1"/>
        </p:nvCxnSpPr>
        <p:spPr>
          <a:xfrm>
            <a:off x="9767451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72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6"/>
          <p:cNvSpPr/>
          <p:nvPr/>
        </p:nvSpPr>
        <p:spPr>
          <a:xfrm rot="3152971">
            <a:off x="549988" y="4781629"/>
            <a:ext cx="1410930" cy="1109189"/>
          </a:xfrm>
          <a:custGeom>
            <a:avLst/>
            <a:gdLst/>
            <a:ahLst/>
            <a:cxnLst/>
            <a:rect l="l" t="t" r="r" b="b"/>
            <a:pathLst>
              <a:path w="2448272" h="1925181">
                <a:moveTo>
                  <a:pt x="1224136" y="0"/>
                </a:moveTo>
                <a:cubicBezTo>
                  <a:pt x="1900208" y="0"/>
                  <a:pt x="2448272" y="548064"/>
                  <a:pt x="2448272" y="1224136"/>
                </a:cubicBezTo>
                <a:cubicBezTo>
                  <a:pt x="2448272" y="1485100"/>
                  <a:pt x="2366613" y="1726991"/>
                  <a:pt x="2226782" y="1925181"/>
                </a:cubicBezTo>
                <a:lnTo>
                  <a:pt x="221490" y="1925181"/>
                </a:lnTo>
                <a:cubicBezTo>
                  <a:pt x="81659" y="1726991"/>
                  <a:pt x="0" y="1485100"/>
                  <a:pt x="0" y="1224136"/>
                </a:cubicBezTo>
                <a:cubicBezTo>
                  <a:pt x="0" y="548064"/>
                  <a:pt x="548064" y="0"/>
                  <a:pt x="12241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6200000" sx="101000" sy="101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47" name="椭圆 6"/>
          <p:cNvSpPr/>
          <p:nvPr userDrawn="1"/>
        </p:nvSpPr>
        <p:spPr>
          <a:xfrm rot="3152971">
            <a:off x="565654" y="4830749"/>
            <a:ext cx="1332000" cy="1047327"/>
          </a:xfrm>
          <a:custGeom>
            <a:avLst/>
            <a:gdLst/>
            <a:ahLst/>
            <a:cxnLst/>
            <a:rect l="l" t="t" r="r" b="b"/>
            <a:pathLst>
              <a:path w="2448272" h="1925181">
                <a:moveTo>
                  <a:pt x="1224136" y="0"/>
                </a:moveTo>
                <a:cubicBezTo>
                  <a:pt x="1900208" y="0"/>
                  <a:pt x="2448272" y="548064"/>
                  <a:pt x="2448272" y="1224136"/>
                </a:cubicBezTo>
                <a:cubicBezTo>
                  <a:pt x="2448272" y="1485100"/>
                  <a:pt x="2366613" y="1726991"/>
                  <a:pt x="2226782" y="1925181"/>
                </a:cubicBezTo>
                <a:lnTo>
                  <a:pt x="221490" y="1925181"/>
                </a:lnTo>
                <a:cubicBezTo>
                  <a:pt x="81659" y="1726991"/>
                  <a:pt x="0" y="1485100"/>
                  <a:pt x="0" y="1224136"/>
                </a:cubicBezTo>
                <a:cubicBezTo>
                  <a:pt x="0" y="548064"/>
                  <a:pt x="548064" y="0"/>
                  <a:pt x="1224136" y="0"/>
                </a:cubicBezTo>
                <a:close/>
              </a:path>
            </a:pathLst>
          </a:custGeom>
          <a:solidFill>
            <a:srgbClr val="FDA403"/>
          </a:solidFill>
          <a:ln>
            <a:noFill/>
          </a:ln>
          <a:effectLst>
            <a:innerShdw blurRad="114300">
              <a:srgbClr val="7C3B0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 rot="3152971">
            <a:off x="-506996" y="5735639"/>
            <a:ext cx="2738864" cy="10370"/>
          </a:xfrm>
          <a:prstGeom prst="rect">
            <a:avLst/>
          </a:prstGeom>
          <a:gradFill>
            <a:gsLst>
              <a:gs pos="49628">
                <a:schemeClr val="tx1">
                  <a:lumMod val="65000"/>
                  <a:lumOff val="35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9" name="椭圆 3"/>
          <p:cNvSpPr/>
          <p:nvPr/>
        </p:nvSpPr>
        <p:spPr>
          <a:xfrm rot="3152971">
            <a:off x="-354729" y="5603875"/>
            <a:ext cx="2572872" cy="167757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50000"/>
                  <a:alpha val="27000"/>
                </a:schemeClr>
              </a:gs>
              <a:gs pos="26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2" name="矩形 21"/>
          <p:cNvSpPr/>
          <p:nvPr userDrawn="1"/>
        </p:nvSpPr>
        <p:spPr>
          <a:xfrm rot="5400000">
            <a:off x="435785" y="5256251"/>
            <a:ext cx="792000" cy="17995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779456" y="4941169"/>
            <a:ext cx="997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端正态度酝酿激情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451581" y="5034662"/>
            <a:ext cx="533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11063258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" name="矩形 25"/>
          <p:cNvSpPr/>
          <p:nvPr userDrawn="1"/>
        </p:nvSpPr>
        <p:spPr>
          <a:xfrm>
            <a:off x="11063258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1157235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备－调整状态，准备登台</a:t>
            </a:r>
          </a:p>
        </p:txBody>
      </p:sp>
      <p:sp>
        <p:nvSpPr>
          <p:cNvPr id="28" name="椭圆 27"/>
          <p:cNvSpPr/>
          <p:nvPr userDrawn="1"/>
        </p:nvSpPr>
        <p:spPr bwMode="auto">
          <a:xfrm>
            <a:off x="11135275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 smtClean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 userDrawn="1"/>
        </p:nvCxnSpPr>
        <p:spPr>
          <a:xfrm>
            <a:off x="9767451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830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6"/>
          <p:cNvSpPr/>
          <p:nvPr/>
        </p:nvSpPr>
        <p:spPr>
          <a:xfrm rot="3152971">
            <a:off x="549988" y="4781629"/>
            <a:ext cx="1410930" cy="1109189"/>
          </a:xfrm>
          <a:custGeom>
            <a:avLst/>
            <a:gdLst/>
            <a:ahLst/>
            <a:cxnLst/>
            <a:rect l="l" t="t" r="r" b="b"/>
            <a:pathLst>
              <a:path w="2448272" h="1925181">
                <a:moveTo>
                  <a:pt x="1224136" y="0"/>
                </a:moveTo>
                <a:cubicBezTo>
                  <a:pt x="1900208" y="0"/>
                  <a:pt x="2448272" y="548064"/>
                  <a:pt x="2448272" y="1224136"/>
                </a:cubicBezTo>
                <a:cubicBezTo>
                  <a:pt x="2448272" y="1485100"/>
                  <a:pt x="2366613" y="1726991"/>
                  <a:pt x="2226782" y="1925181"/>
                </a:cubicBezTo>
                <a:lnTo>
                  <a:pt x="221490" y="1925181"/>
                </a:lnTo>
                <a:cubicBezTo>
                  <a:pt x="81659" y="1726991"/>
                  <a:pt x="0" y="1485100"/>
                  <a:pt x="0" y="1224136"/>
                </a:cubicBezTo>
                <a:cubicBezTo>
                  <a:pt x="0" y="548064"/>
                  <a:pt x="548064" y="0"/>
                  <a:pt x="12241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6200000" sx="101000" sy="101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48" name="椭圆 6"/>
          <p:cNvSpPr/>
          <p:nvPr userDrawn="1"/>
        </p:nvSpPr>
        <p:spPr>
          <a:xfrm rot="3152971">
            <a:off x="565654" y="4830749"/>
            <a:ext cx="1332000" cy="1047327"/>
          </a:xfrm>
          <a:custGeom>
            <a:avLst/>
            <a:gdLst/>
            <a:ahLst/>
            <a:cxnLst/>
            <a:rect l="l" t="t" r="r" b="b"/>
            <a:pathLst>
              <a:path w="2448272" h="1925181">
                <a:moveTo>
                  <a:pt x="1224136" y="0"/>
                </a:moveTo>
                <a:cubicBezTo>
                  <a:pt x="1900208" y="0"/>
                  <a:pt x="2448272" y="548064"/>
                  <a:pt x="2448272" y="1224136"/>
                </a:cubicBezTo>
                <a:cubicBezTo>
                  <a:pt x="2448272" y="1485100"/>
                  <a:pt x="2366613" y="1726991"/>
                  <a:pt x="2226782" y="1925181"/>
                </a:cubicBezTo>
                <a:lnTo>
                  <a:pt x="221490" y="1925181"/>
                </a:lnTo>
                <a:cubicBezTo>
                  <a:pt x="81659" y="1726991"/>
                  <a:pt x="0" y="1485100"/>
                  <a:pt x="0" y="1224136"/>
                </a:cubicBezTo>
                <a:cubicBezTo>
                  <a:pt x="0" y="548064"/>
                  <a:pt x="548064" y="0"/>
                  <a:pt x="1224136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innerShdw blurRad="114300">
              <a:schemeClr val="accent3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 rot="3152971">
            <a:off x="-506996" y="5735639"/>
            <a:ext cx="2738864" cy="10370"/>
          </a:xfrm>
          <a:prstGeom prst="rect">
            <a:avLst/>
          </a:prstGeom>
          <a:gradFill>
            <a:gsLst>
              <a:gs pos="49628">
                <a:schemeClr val="tx1">
                  <a:lumMod val="65000"/>
                  <a:lumOff val="35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9" name="椭圆 3"/>
          <p:cNvSpPr/>
          <p:nvPr/>
        </p:nvSpPr>
        <p:spPr>
          <a:xfrm rot="3152971">
            <a:off x="-354729" y="5603875"/>
            <a:ext cx="2572872" cy="167757"/>
          </a:xfrm>
          <a:custGeom>
            <a:avLst/>
            <a:gdLst/>
            <a:ahLst/>
            <a:cxnLst/>
            <a:rect l="l" t="t" r="r" b="b"/>
            <a:pathLst>
              <a:path w="5967726" h="372256">
                <a:moveTo>
                  <a:pt x="2983863" y="0"/>
                </a:moveTo>
                <a:cubicBezTo>
                  <a:pt x="4505610" y="0"/>
                  <a:pt x="5763890" y="161740"/>
                  <a:pt x="5967726" y="372256"/>
                </a:cubicBezTo>
                <a:lnTo>
                  <a:pt x="0" y="372256"/>
                </a:lnTo>
                <a:cubicBezTo>
                  <a:pt x="203837" y="161740"/>
                  <a:pt x="1462116" y="0"/>
                  <a:pt x="2983863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50000"/>
                  <a:alpha val="27000"/>
                </a:schemeClr>
              </a:gs>
              <a:gs pos="2600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2" name="矩形 21"/>
          <p:cNvSpPr/>
          <p:nvPr userDrawn="1"/>
        </p:nvSpPr>
        <p:spPr>
          <a:xfrm rot="5400000">
            <a:off x="435785" y="5256251"/>
            <a:ext cx="792000" cy="17995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779456" y="4941169"/>
            <a:ext cx="997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审视仪表教具准备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451581" y="5034662"/>
            <a:ext cx="533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11063258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" name="矩形 25"/>
          <p:cNvSpPr/>
          <p:nvPr userDrawn="1"/>
        </p:nvSpPr>
        <p:spPr>
          <a:xfrm>
            <a:off x="11063258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1157235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备－调整状态，准备登台</a:t>
            </a:r>
          </a:p>
        </p:txBody>
      </p:sp>
      <p:sp>
        <p:nvSpPr>
          <p:cNvPr id="28" name="椭圆 27"/>
          <p:cNvSpPr/>
          <p:nvPr userDrawn="1"/>
        </p:nvSpPr>
        <p:spPr bwMode="auto">
          <a:xfrm>
            <a:off x="11135275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 smtClean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 userDrawn="1"/>
        </p:nvCxnSpPr>
        <p:spPr>
          <a:xfrm>
            <a:off x="9767451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02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5039248" y="5903694"/>
            <a:ext cx="6024010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矩形 30"/>
          <p:cNvSpPr/>
          <p:nvPr userDrawn="1"/>
        </p:nvSpPr>
        <p:spPr>
          <a:xfrm>
            <a:off x="6274763" y="5903694"/>
            <a:ext cx="4391344" cy="621650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椭圆 31"/>
          <p:cNvSpPr/>
          <p:nvPr userDrawn="1"/>
        </p:nvSpPr>
        <p:spPr bwMode="auto">
          <a:xfrm>
            <a:off x="6346808" y="5955641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066645" y="5992198"/>
            <a:ext cx="33834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启－互动开场，引起兴趣</a:t>
            </a:r>
          </a:p>
        </p:txBody>
      </p:sp>
      <p:cxnSp>
        <p:nvCxnSpPr>
          <p:cNvPr id="34" name="直接连接符 33"/>
          <p:cNvCxnSpPr/>
          <p:nvPr userDrawn="1"/>
        </p:nvCxnSpPr>
        <p:spPr>
          <a:xfrm>
            <a:off x="11063258" y="5013176"/>
            <a:ext cx="0" cy="89051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 userDrawn="1"/>
        </p:nvGrpSpPr>
        <p:grpSpPr>
          <a:xfrm>
            <a:off x="336860" y="4831307"/>
            <a:ext cx="3196990" cy="1137927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6" name="矩形 35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7" name="椭圆 3"/>
            <p:cNvSpPr/>
            <p:nvPr/>
          </p:nvSpPr>
          <p:spPr>
            <a:xfrm>
              <a:off x="2613539" y="3180252"/>
              <a:ext cx="4022895" cy="18330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6">
                    <a:lumMod val="75000"/>
                    <a:alpha val="40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38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39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5801F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0" name="椭圆 6"/>
            <p:cNvSpPr/>
            <p:nvPr/>
          </p:nvSpPr>
          <p:spPr>
            <a:xfrm>
              <a:off x="3478478" y="1916832"/>
              <a:ext cx="2029626" cy="1460114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54" name="TextBox 53"/>
          <p:cNvSpPr txBox="1"/>
          <p:nvPr userDrawn="1"/>
        </p:nvSpPr>
        <p:spPr>
          <a:xfrm>
            <a:off x="1208750" y="4478283"/>
            <a:ext cx="1264480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5400" dirty="0" smtClean="0">
                <a:ln>
                  <a:solidFill>
                    <a:schemeClr val="bg1"/>
                  </a:solidFill>
                </a:ln>
                <a:solidFill>
                  <a:srgbClr val="FC5104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oadway" pitchFamily="82" charset="0"/>
                <a:ea typeface="微软雅黑" pitchFamily="34" charset="-122"/>
              </a:rPr>
              <a:t>1</a:t>
            </a:r>
            <a:endParaRPr lang="zh-CN" altLang="en-US" sz="5400" dirty="0">
              <a:ln>
                <a:solidFill>
                  <a:schemeClr val="bg1"/>
                </a:solidFill>
              </a:ln>
              <a:solidFill>
                <a:srgbClr val="FC5104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 userDrawn="1"/>
        </p:nvSpPr>
        <p:spPr>
          <a:xfrm>
            <a:off x="1089089" y="5171186"/>
            <a:ext cx="1505544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开场白需要达到的目的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68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 userDrawn="1"/>
        </p:nvGrpSpPr>
        <p:grpSpPr>
          <a:xfrm>
            <a:off x="337882" y="4831633"/>
            <a:ext cx="3195968" cy="1137600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4" name="矩形 43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5" name="椭圆 3"/>
            <p:cNvSpPr/>
            <p:nvPr/>
          </p:nvSpPr>
          <p:spPr>
            <a:xfrm>
              <a:off x="2613539" y="3088914"/>
              <a:ext cx="4022895" cy="274640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DA403">
                    <a:alpha val="38000"/>
                  </a:srgb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6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7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8" name="椭圆 6"/>
            <p:cNvSpPr/>
            <p:nvPr/>
          </p:nvSpPr>
          <p:spPr>
            <a:xfrm>
              <a:off x="3478478" y="1936786"/>
              <a:ext cx="2029626" cy="1440160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5039248" y="5903694"/>
            <a:ext cx="6024010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矩形 30"/>
          <p:cNvSpPr/>
          <p:nvPr userDrawn="1"/>
        </p:nvSpPr>
        <p:spPr>
          <a:xfrm>
            <a:off x="6274763" y="5903694"/>
            <a:ext cx="4391344" cy="621650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椭圆 31"/>
          <p:cNvSpPr/>
          <p:nvPr userDrawn="1"/>
        </p:nvSpPr>
        <p:spPr bwMode="auto">
          <a:xfrm>
            <a:off x="6346808" y="5955641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066645" y="5992198"/>
            <a:ext cx="33834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启－互动开场，引起兴趣</a:t>
            </a:r>
          </a:p>
        </p:txBody>
      </p:sp>
      <p:cxnSp>
        <p:nvCxnSpPr>
          <p:cNvPr id="34" name="直接连接符 33"/>
          <p:cNvCxnSpPr/>
          <p:nvPr userDrawn="1"/>
        </p:nvCxnSpPr>
        <p:spPr>
          <a:xfrm>
            <a:off x="11063258" y="5013176"/>
            <a:ext cx="0" cy="89051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 userDrawn="1"/>
        </p:nvSpPr>
        <p:spPr>
          <a:xfrm>
            <a:off x="1208750" y="4478283"/>
            <a:ext cx="1264480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5400" dirty="0" smtClean="0">
                <a:ln>
                  <a:solidFill>
                    <a:schemeClr val="bg1"/>
                  </a:solidFill>
                </a:ln>
                <a:solidFill>
                  <a:srgbClr val="E4930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oadway" pitchFamily="82" charset="0"/>
                <a:ea typeface="微软雅黑" pitchFamily="34" charset="-122"/>
              </a:rPr>
              <a:t>2</a:t>
            </a:r>
            <a:endParaRPr lang="zh-CN" altLang="en-US" sz="5400" dirty="0">
              <a:ln>
                <a:solidFill>
                  <a:schemeClr val="bg1"/>
                </a:solidFill>
              </a:ln>
              <a:solidFill>
                <a:srgbClr val="E4930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 userDrawn="1"/>
        </p:nvSpPr>
        <p:spPr>
          <a:xfrm>
            <a:off x="1089089" y="5171186"/>
            <a:ext cx="150584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开场（破冰）的实用技巧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846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 userDrawn="1"/>
        </p:nvGrpSpPr>
        <p:grpSpPr>
          <a:xfrm>
            <a:off x="336859" y="4831633"/>
            <a:ext cx="3195968" cy="1137600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42" name="矩形 41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3" name="椭圆 3"/>
            <p:cNvSpPr/>
            <p:nvPr/>
          </p:nvSpPr>
          <p:spPr>
            <a:xfrm>
              <a:off x="2613539" y="3088914"/>
              <a:ext cx="4022895" cy="274640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3">
                    <a:lumMod val="75000"/>
                    <a:alpha val="36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4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5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46" name="椭圆 6"/>
            <p:cNvSpPr/>
            <p:nvPr/>
          </p:nvSpPr>
          <p:spPr>
            <a:xfrm>
              <a:off x="3478478" y="1936786"/>
              <a:ext cx="2029626" cy="1440160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0" name="直接连接符 29"/>
          <p:cNvCxnSpPr/>
          <p:nvPr userDrawn="1"/>
        </p:nvCxnSpPr>
        <p:spPr>
          <a:xfrm>
            <a:off x="5039248" y="5903694"/>
            <a:ext cx="6024010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矩形 30"/>
          <p:cNvSpPr/>
          <p:nvPr userDrawn="1"/>
        </p:nvSpPr>
        <p:spPr>
          <a:xfrm>
            <a:off x="6274763" y="5903694"/>
            <a:ext cx="4391344" cy="621650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椭圆 31"/>
          <p:cNvSpPr/>
          <p:nvPr userDrawn="1"/>
        </p:nvSpPr>
        <p:spPr bwMode="auto">
          <a:xfrm>
            <a:off x="6346808" y="5955641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066645" y="5992198"/>
            <a:ext cx="33834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启－互动开场，引起兴趣</a:t>
            </a:r>
          </a:p>
        </p:txBody>
      </p:sp>
      <p:cxnSp>
        <p:nvCxnSpPr>
          <p:cNvPr id="34" name="直接连接符 33"/>
          <p:cNvCxnSpPr/>
          <p:nvPr userDrawn="1"/>
        </p:nvCxnSpPr>
        <p:spPr>
          <a:xfrm>
            <a:off x="11063258" y="5013176"/>
            <a:ext cx="0" cy="89051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 userDrawn="1"/>
        </p:nvSpPr>
        <p:spPr>
          <a:xfrm>
            <a:off x="1208750" y="4478283"/>
            <a:ext cx="1264480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5400" dirty="0" smtClean="0">
                <a:ln>
                  <a:solidFill>
                    <a:schemeClr val="bg1"/>
                  </a:solidFill>
                </a:ln>
                <a:solidFill>
                  <a:srgbClr val="77933C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oadway" pitchFamily="82" charset="0"/>
                <a:ea typeface="微软雅黑" pitchFamily="34" charset="-122"/>
              </a:rPr>
              <a:t>3</a:t>
            </a:r>
            <a:endParaRPr lang="zh-CN" altLang="en-US" sz="5400" dirty="0">
              <a:ln>
                <a:solidFill>
                  <a:schemeClr val="bg1"/>
                </a:solidFill>
              </a:ln>
              <a:solidFill>
                <a:srgbClr val="77933C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 userDrawn="1"/>
        </p:nvSpPr>
        <p:spPr>
          <a:xfrm>
            <a:off x="1225287" y="5171186"/>
            <a:ext cx="122350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应避免的开头语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29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5" name="直接连接符 34"/>
          <p:cNvCxnSpPr/>
          <p:nvPr userDrawn="1"/>
        </p:nvCxnSpPr>
        <p:spPr>
          <a:xfrm>
            <a:off x="1056752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 userDrawn="1"/>
        </p:nvSpPr>
        <p:spPr>
          <a:xfrm>
            <a:off x="408849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502826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展－进入正题，展开培训</a:t>
            </a:r>
          </a:p>
        </p:txBody>
      </p:sp>
      <p:sp>
        <p:nvSpPr>
          <p:cNvPr id="38" name="椭圆 37"/>
          <p:cNvSpPr/>
          <p:nvPr userDrawn="1"/>
        </p:nvSpPr>
        <p:spPr bwMode="auto">
          <a:xfrm>
            <a:off x="480866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noProof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>
            <a:off x="1056752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 userDrawn="1"/>
        </p:nvGrpSpPr>
        <p:grpSpPr>
          <a:xfrm>
            <a:off x="2856755" y="2078039"/>
            <a:ext cx="1433139" cy="3786187"/>
            <a:chOff x="2857499" y="2078038"/>
            <a:chExt cx="1433512" cy="3786187"/>
          </a:xfrm>
        </p:grpSpPr>
        <p:sp>
          <p:nvSpPr>
            <p:cNvPr id="79" name="AutoShape 2"/>
            <p:cNvSpPr>
              <a:spLocks noChangeArrowheads="1"/>
            </p:cNvSpPr>
            <p:nvPr/>
          </p:nvSpPr>
          <p:spPr bwMode="auto">
            <a:xfrm>
              <a:off x="2857499" y="2078038"/>
              <a:ext cx="1433512" cy="1966912"/>
            </a:xfrm>
            <a:prstGeom prst="downArrowCallout">
              <a:avLst>
                <a:gd name="adj1" fmla="val 49880"/>
                <a:gd name="adj2" fmla="val 24940"/>
                <a:gd name="adj3" fmla="val 15258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）提问技巧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）聆听技巧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）点评技巧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）回答技巧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Freeform 7"/>
            <p:cNvSpPr>
              <a:spLocks/>
            </p:cNvSpPr>
            <p:nvPr/>
          </p:nvSpPr>
          <p:spPr bwMode="auto">
            <a:xfrm>
              <a:off x="2995611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49302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81" name="Oval 8"/>
            <p:cNvSpPr>
              <a:spLocks noChangeArrowheads="1"/>
            </p:cNvSpPr>
            <p:nvPr/>
          </p:nvSpPr>
          <p:spPr bwMode="auto">
            <a:xfrm>
              <a:off x="2994024" y="4381500"/>
              <a:ext cx="1128712" cy="1131888"/>
            </a:xfrm>
            <a:prstGeom prst="ellipse">
              <a:avLst/>
            </a:prstGeom>
            <a:solidFill>
              <a:srgbClr val="E49302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3035299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83" name="Rectangle 24"/>
            <p:cNvSpPr>
              <a:spLocks noChangeArrowheads="1"/>
            </p:cNvSpPr>
            <p:nvPr/>
          </p:nvSpPr>
          <p:spPr bwMode="auto">
            <a:xfrm>
              <a:off x="2990887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itchFamily="34" charset="-122"/>
                </a:rPr>
                <a:t>互动技巧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 userDrawn="1"/>
        </p:nvGrpSpPr>
        <p:grpSpPr>
          <a:xfrm>
            <a:off x="4459713" y="2078039"/>
            <a:ext cx="1433139" cy="3786187"/>
            <a:chOff x="4460874" y="2078038"/>
            <a:chExt cx="1433512" cy="3786187"/>
          </a:xfrm>
        </p:grpSpPr>
        <p:sp>
          <p:nvSpPr>
            <p:cNvPr id="85" name="AutoShape 3"/>
            <p:cNvSpPr>
              <a:spLocks noChangeArrowheads="1"/>
            </p:cNvSpPr>
            <p:nvPr/>
          </p:nvSpPr>
          <p:spPr bwMode="auto">
            <a:xfrm>
              <a:off x="4460874" y="2078038"/>
              <a:ext cx="1433512" cy="1966912"/>
            </a:xfrm>
            <a:prstGeom prst="downArrowCallout">
              <a:avLst>
                <a:gd name="adj1" fmla="val 49880"/>
                <a:gd name="adj2" fmla="val 24940"/>
                <a:gd name="adj3" fmla="val 15258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）语言表达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身体语言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Freeform 10"/>
            <p:cNvSpPr>
              <a:spLocks/>
            </p:cNvSpPr>
            <p:nvPr/>
          </p:nvSpPr>
          <p:spPr bwMode="auto">
            <a:xfrm>
              <a:off x="4619624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68426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 sz="18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87" name="Oval 11"/>
            <p:cNvSpPr>
              <a:spLocks noChangeArrowheads="1"/>
            </p:cNvSpPr>
            <p:nvPr/>
          </p:nvSpPr>
          <p:spPr bwMode="auto">
            <a:xfrm>
              <a:off x="4618036" y="4381500"/>
              <a:ext cx="1128713" cy="1131888"/>
            </a:xfrm>
            <a:prstGeom prst="ellipse">
              <a:avLst/>
            </a:prstGeom>
            <a:solidFill>
              <a:srgbClr val="F68426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8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88" name="Freeform 12"/>
            <p:cNvSpPr>
              <a:spLocks/>
            </p:cNvSpPr>
            <p:nvPr/>
          </p:nvSpPr>
          <p:spPr bwMode="auto">
            <a:xfrm>
              <a:off x="4659311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89" name="Rectangle 25"/>
            <p:cNvSpPr>
              <a:spLocks noChangeArrowheads="1"/>
            </p:cNvSpPr>
            <p:nvPr/>
          </p:nvSpPr>
          <p:spPr bwMode="auto">
            <a:xfrm>
              <a:off x="4619662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800" b="1" kern="0" dirty="0" smtClean="0">
                  <a:solidFill>
                    <a:srgbClr val="FFFFFF"/>
                  </a:solidFill>
                  <a:ea typeface="微软雅黑" pitchFamily="34" charset="-122"/>
                </a:rPr>
                <a:t>表达技巧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 userDrawn="1"/>
        </p:nvGrpSpPr>
        <p:grpSpPr>
          <a:xfrm>
            <a:off x="6064257" y="2078039"/>
            <a:ext cx="1431552" cy="3786187"/>
            <a:chOff x="6065836" y="2078038"/>
            <a:chExt cx="1431925" cy="3786187"/>
          </a:xfrm>
        </p:grpSpPr>
        <p:sp>
          <p:nvSpPr>
            <p:cNvPr id="91" name="AutoShape 4"/>
            <p:cNvSpPr>
              <a:spLocks noChangeArrowheads="1"/>
            </p:cNvSpPr>
            <p:nvPr/>
          </p:nvSpPr>
          <p:spPr bwMode="auto">
            <a:xfrm>
              <a:off x="6065836" y="2078038"/>
              <a:ext cx="1431925" cy="1966912"/>
            </a:xfrm>
            <a:prstGeom prst="downArrowCallout">
              <a:avLst>
                <a:gd name="adj1" fmla="val 49880"/>
                <a:gd name="adj2" fmla="val 24940"/>
                <a:gd name="adj3" fmla="val 15275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条理、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例证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引证、类比</a:t>
              </a:r>
            </a:p>
          </p:txBody>
        </p:sp>
        <p:sp>
          <p:nvSpPr>
            <p:cNvPr id="92" name="Freeform 13"/>
            <p:cNvSpPr>
              <a:spLocks/>
            </p:cNvSpPr>
            <p:nvPr/>
          </p:nvSpPr>
          <p:spPr bwMode="auto">
            <a:xfrm>
              <a:off x="6218236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BC143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 sz="18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93" name="Oval 14"/>
            <p:cNvSpPr>
              <a:spLocks noChangeArrowheads="1"/>
            </p:cNvSpPr>
            <p:nvPr/>
          </p:nvSpPr>
          <p:spPr bwMode="auto">
            <a:xfrm>
              <a:off x="6216649" y="4381500"/>
              <a:ext cx="1128712" cy="1131888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8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94" name="Freeform 15"/>
            <p:cNvSpPr>
              <a:spLocks/>
            </p:cNvSpPr>
            <p:nvPr/>
          </p:nvSpPr>
          <p:spPr bwMode="auto">
            <a:xfrm>
              <a:off x="6257924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95" name="Rectangle 26"/>
            <p:cNvSpPr>
              <a:spLocks noChangeArrowheads="1"/>
            </p:cNvSpPr>
            <p:nvPr/>
          </p:nvSpPr>
          <p:spPr bwMode="auto">
            <a:xfrm>
              <a:off x="6229387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800" b="1" kern="0" dirty="0" smtClean="0">
                  <a:solidFill>
                    <a:srgbClr val="FFFFFF"/>
                  </a:solidFill>
                  <a:ea typeface="微软雅黑" pitchFamily="34" charset="-122"/>
                </a:rPr>
                <a:t>论述技巧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 userDrawn="1"/>
        </p:nvGrpSpPr>
        <p:grpSpPr>
          <a:xfrm>
            <a:off x="7665628" y="2078039"/>
            <a:ext cx="1433139" cy="3786187"/>
            <a:chOff x="7667624" y="2078038"/>
            <a:chExt cx="1433512" cy="3786187"/>
          </a:xfrm>
        </p:grpSpPr>
        <p:sp>
          <p:nvSpPr>
            <p:cNvPr id="97" name="AutoShape 5"/>
            <p:cNvSpPr>
              <a:spLocks noChangeArrowheads="1"/>
            </p:cNvSpPr>
            <p:nvPr/>
          </p:nvSpPr>
          <p:spPr bwMode="auto">
            <a:xfrm>
              <a:off x="7667624" y="2078038"/>
              <a:ext cx="1433512" cy="1966912"/>
            </a:xfrm>
            <a:prstGeom prst="downArrowCallout">
              <a:avLst>
                <a:gd name="adj1" fmla="val 49880"/>
                <a:gd name="adj2" fmla="val 24940"/>
                <a:gd name="adj3" fmla="val 15258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）气氛控制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）时间把握</a:t>
              </a:r>
            </a:p>
          </p:txBody>
        </p:sp>
        <p:sp>
          <p:nvSpPr>
            <p:cNvPr id="98" name="Freeform 16"/>
            <p:cNvSpPr>
              <a:spLocks/>
            </p:cNvSpPr>
            <p:nvPr/>
          </p:nvSpPr>
          <p:spPr bwMode="auto">
            <a:xfrm>
              <a:off x="7820024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0F0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 sz="18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99" name="Oval 17"/>
            <p:cNvSpPr>
              <a:spLocks noChangeArrowheads="1"/>
            </p:cNvSpPr>
            <p:nvPr/>
          </p:nvSpPr>
          <p:spPr bwMode="auto">
            <a:xfrm>
              <a:off x="7818436" y="4381500"/>
              <a:ext cx="1128713" cy="11318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8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100" name="Freeform 18"/>
            <p:cNvSpPr>
              <a:spLocks/>
            </p:cNvSpPr>
            <p:nvPr/>
          </p:nvSpPr>
          <p:spPr bwMode="auto">
            <a:xfrm>
              <a:off x="7859711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101" name="Rectangle 27"/>
            <p:cNvSpPr>
              <a:spLocks noChangeArrowheads="1"/>
            </p:cNvSpPr>
            <p:nvPr/>
          </p:nvSpPr>
          <p:spPr bwMode="auto">
            <a:xfrm>
              <a:off x="7820062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800" b="1" kern="0" dirty="0">
                  <a:solidFill>
                    <a:srgbClr val="FFFFFF"/>
                  </a:solidFill>
                  <a:ea typeface="微软雅黑" pitchFamily="34" charset="-122"/>
                </a:rPr>
                <a:t>控</a:t>
              </a:r>
              <a:r>
                <a:rPr lang="zh-CN" altLang="en-US" sz="1800" b="1" kern="0" dirty="0" smtClean="0">
                  <a:solidFill>
                    <a:srgbClr val="FFFFFF"/>
                  </a:solidFill>
                  <a:ea typeface="微软雅黑" pitchFamily="34" charset="-122"/>
                </a:rPr>
                <a:t>场技巧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102" name="组合 101"/>
          <p:cNvGrpSpPr/>
          <p:nvPr userDrawn="1"/>
        </p:nvGrpSpPr>
        <p:grpSpPr>
          <a:xfrm>
            <a:off x="9270172" y="2078039"/>
            <a:ext cx="1433140" cy="3786187"/>
            <a:chOff x="9272586" y="2078038"/>
            <a:chExt cx="1433513" cy="3786187"/>
          </a:xfrm>
        </p:grpSpPr>
        <p:sp>
          <p:nvSpPr>
            <p:cNvPr id="103" name="AutoShape 6"/>
            <p:cNvSpPr>
              <a:spLocks noChangeArrowheads="1"/>
            </p:cNvSpPr>
            <p:nvPr/>
          </p:nvSpPr>
          <p:spPr bwMode="auto">
            <a:xfrm>
              <a:off x="9272586" y="2078038"/>
              <a:ext cx="1433513" cy="1966912"/>
            </a:xfrm>
            <a:prstGeom prst="downArrowCallout">
              <a:avLst>
                <a:gd name="adj1" fmla="val 49880"/>
                <a:gd name="adj2" fmla="val 24940"/>
                <a:gd name="adj3" fmla="val 15258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白板使用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投影仪使用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Wingdings" pitchFamily="2" charset="2"/>
                <a:buNone/>
              </a:pP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）激光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笔使用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Freeform 20"/>
            <p:cNvSpPr>
              <a:spLocks/>
            </p:cNvSpPr>
            <p:nvPr/>
          </p:nvSpPr>
          <p:spPr bwMode="auto">
            <a:xfrm>
              <a:off x="9404349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70C0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 sz="18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105" name="Oval 21"/>
            <p:cNvSpPr>
              <a:spLocks noChangeArrowheads="1"/>
            </p:cNvSpPr>
            <p:nvPr/>
          </p:nvSpPr>
          <p:spPr bwMode="auto">
            <a:xfrm>
              <a:off x="9402761" y="4381500"/>
              <a:ext cx="1128713" cy="11318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8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106" name="Freeform 22"/>
            <p:cNvSpPr>
              <a:spLocks/>
            </p:cNvSpPr>
            <p:nvPr/>
          </p:nvSpPr>
          <p:spPr bwMode="auto">
            <a:xfrm>
              <a:off x="9444036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107" name="Rectangle 28"/>
            <p:cNvSpPr>
              <a:spLocks noChangeArrowheads="1"/>
            </p:cNvSpPr>
            <p:nvPr/>
          </p:nvSpPr>
          <p:spPr bwMode="auto">
            <a:xfrm>
              <a:off x="9420262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800" b="1" kern="0" dirty="0" smtClean="0">
                  <a:solidFill>
                    <a:srgbClr val="FFFFFF"/>
                  </a:solidFill>
                  <a:ea typeface="微软雅黑" pitchFamily="34" charset="-122"/>
                </a:rPr>
                <a:t>道具使用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674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5" name="直接连接符 34"/>
          <p:cNvCxnSpPr/>
          <p:nvPr userDrawn="1"/>
        </p:nvCxnSpPr>
        <p:spPr>
          <a:xfrm>
            <a:off x="1056752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 userDrawn="1"/>
        </p:nvSpPr>
        <p:spPr>
          <a:xfrm>
            <a:off x="408849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502826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展－进入正题，展开培训</a:t>
            </a:r>
          </a:p>
        </p:txBody>
      </p:sp>
      <p:sp>
        <p:nvSpPr>
          <p:cNvPr id="38" name="椭圆 37"/>
          <p:cNvSpPr/>
          <p:nvPr userDrawn="1"/>
        </p:nvSpPr>
        <p:spPr bwMode="auto">
          <a:xfrm>
            <a:off x="480866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noProof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>
            <a:off x="1056752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Freeform 10"/>
          <p:cNvSpPr>
            <a:spLocks/>
          </p:cNvSpPr>
          <p:nvPr/>
        </p:nvSpPr>
        <p:spPr bwMode="auto">
          <a:xfrm>
            <a:off x="10056996" y="6267152"/>
            <a:ext cx="1133180" cy="330200"/>
          </a:xfrm>
          <a:custGeom>
            <a:avLst/>
            <a:gdLst>
              <a:gd name="T0" fmla="*/ 563 w 1126"/>
              <a:gd name="T1" fmla="*/ 0 h 327"/>
              <a:gd name="T2" fmla="*/ 0 w 1126"/>
              <a:gd name="T3" fmla="*/ 327 h 327"/>
              <a:gd name="T4" fmla="*/ 1126 w 1126"/>
              <a:gd name="T5" fmla="*/ 327 h 327"/>
              <a:gd name="T6" fmla="*/ 563 w 1126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126"/>
              <a:gd name="T13" fmla="*/ 0 h 327"/>
              <a:gd name="T14" fmla="*/ 1126 w 1126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6" h="327">
                <a:moveTo>
                  <a:pt x="563" y="0"/>
                </a:moveTo>
                <a:cubicBezTo>
                  <a:pt x="322" y="0"/>
                  <a:pt x="112" y="132"/>
                  <a:pt x="0" y="327"/>
                </a:cubicBezTo>
                <a:cubicBezTo>
                  <a:pt x="1126" y="327"/>
                  <a:pt x="1126" y="327"/>
                  <a:pt x="1126" y="327"/>
                </a:cubicBezTo>
                <a:cubicBezTo>
                  <a:pt x="1014" y="132"/>
                  <a:pt x="804" y="0"/>
                  <a:pt x="563" y="0"/>
                </a:cubicBezTo>
                <a:close/>
              </a:path>
            </a:pathLst>
          </a:custGeom>
          <a:gradFill rotWithShape="1">
            <a:gsLst>
              <a:gs pos="0">
                <a:srgbClr val="E49302">
                  <a:alpha val="70000"/>
                </a:srgbClr>
              </a:gs>
              <a:gs pos="100000">
                <a:srgbClr val="800000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7" name="Oval 11"/>
          <p:cNvSpPr>
            <a:spLocks noChangeArrowheads="1"/>
          </p:cNvSpPr>
          <p:nvPr/>
        </p:nvSpPr>
        <p:spPr bwMode="auto">
          <a:xfrm>
            <a:off x="10055409" y="5114627"/>
            <a:ext cx="1128419" cy="1131888"/>
          </a:xfrm>
          <a:prstGeom prst="ellipse">
            <a:avLst/>
          </a:prstGeom>
          <a:solidFill>
            <a:srgbClr val="E49302"/>
          </a:solidFill>
          <a:ln>
            <a:noFill/>
          </a:ln>
          <a:extLst/>
        </p:spPr>
        <p:txBody>
          <a:bodyPr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10096673" y="5144791"/>
            <a:ext cx="1044303" cy="503237"/>
          </a:xfrm>
          <a:custGeom>
            <a:avLst/>
            <a:gdLst>
              <a:gd name="T0" fmla="*/ 1038 w 1038"/>
              <a:gd name="T1" fmla="*/ 499 h 499"/>
              <a:gd name="T2" fmla="*/ 519 w 1038"/>
              <a:gd name="T3" fmla="*/ 0 h 499"/>
              <a:gd name="T4" fmla="*/ 0 w 1038"/>
              <a:gd name="T5" fmla="*/ 499 h 499"/>
              <a:gd name="T6" fmla="*/ 519 w 1038"/>
              <a:gd name="T7" fmla="*/ 360 h 499"/>
              <a:gd name="T8" fmla="*/ 1038 w 1038"/>
              <a:gd name="T9" fmla="*/ 499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10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10057034" y="5479752"/>
            <a:ext cx="1107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  <a:ea typeface="微软雅黑" pitchFamily="34" charset="-122"/>
              </a:rPr>
              <a:t>互动技巧</a:t>
            </a:r>
          </a:p>
        </p:txBody>
      </p:sp>
    </p:spTree>
    <p:extLst>
      <p:ext uri="{BB962C8B-B14F-4D97-AF65-F5344CB8AC3E}">
        <p14:creationId xmlns:p14="http://schemas.microsoft.com/office/powerpoint/2010/main" val="134821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5" name="直接连接符 34"/>
          <p:cNvCxnSpPr/>
          <p:nvPr userDrawn="1"/>
        </p:nvCxnSpPr>
        <p:spPr>
          <a:xfrm>
            <a:off x="1056752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 userDrawn="1"/>
        </p:nvSpPr>
        <p:spPr>
          <a:xfrm>
            <a:off x="408849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502826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展－进入正题，展开培训</a:t>
            </a:r>
          </a:p>
        </p:txBody>
      </p:sp>
      <p:sp>
        <p:nvSpPr>
          <p:cNvPr id="38" name="椭圆 37"/>
          <p:cNvSpPr/>
          <p:nvPr userDrawn="1"/>
        </p:nvSpPr>
        <p:spPr bwMode="auto">
          <a:xfrm>
            <a:off x="480866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noProof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>
            <a:off x="1056752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Freeform 10"/>
          <p:cNvSpPr>
            <a:spLocks/>
          </p:cNvSpPr>
          <p:nvPr/>
        </p:nvSpPr>
        <p:spPr bwMode="auto">
          <a:xfrm>
            <a:off x="10056996" y="6267152"/>
            <a:ext cx="1133180" cy="330200"/>
          </a:xfrm>
          <a:custGeom>
            <a:avLst/>
            <a:gdLst>
              <a:gd name="T0" fmla="*/ 563 w 1126"/>
              <a:gd name="T1" fmla="*/ 0 h 327"/>
              <a:gd name="T2" fmla="*/ 0 w 1126"/>
              <a:gd name="T3" fmla="*/ 327 h 327"/>
              <a:gd name="T4" fmla="*/ 1126 w 1126"/>
              <a:gd name="T5" fmla="*/ 327 h 327"/>
              <a:gd name="T6" fmla="*/ 563 w 1126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126"/>
              <a:gd name="T13" fmla="*/ 0 h 327"/>
              <a:gd name="T14" fmla="*/ 1126 w 1126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6" h="327">
                <a:moveTo>
                  <a:pt x="563" y="0"/>
                </a:moveTo>
                <a:cubicBezTo>
                  <a:pt x="322" y="0"/>
                  <a:pt x="112" y="132"/>
                  <a:pt x="0" y="327"/>
                </a:cubicBezTo>
                <a:cubicBezTo>
                  <a:pt x="1126" y="327"/>
                  <a:pt x="1126" y="327"/>
                  <a:pt x="1126" y="327"/>
                </a:cubicBezTo>
                <a:cubicBezTo>
                  <a:pt x="1014" y="132"/>
                  <a:pt x="804" y="0"/>
                  <a:pt x="563" y="0"/>
                </a:cubicBezTo>
                <a:close/>
              </a:path>
            </a:pathLst>
          </a:custGeom>
          <a:gradFill rotWithShape="1">
            <a:gsLst>
              <a:gs pos="0">
                <a:srgbClr val="F68426">
                  <a:alpha val="70000"/>
                </a:srgbClr>
              </a:gs>
              <a:gs pos="100000">
                <a:srgbClr val="800000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 lvl="0"/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7" name="Oval 11"/>
          <p:cNvSpPr>
            <a:spLocks noChangeArrowheads="1"/>
          </p:cNvSpPr>
          <p:nvPr/>
        </p:nvSpPr>
        <p:spPr bwMode="auto">
          <a:xfrm>
            <a:off x="10055409" y="5114627"/>
            <a:ext cx="1128419" cy="1131888"/>
          </a:xfrm>
          <a:prstGeom prst="ellipse">
            <a:avLst/>
          </a:prstGeom>
          <a:solidFill>
            <a:srgbClr val="F68426"/>
          </a:solidFill>
          <a:ln>
            <a:noFill/>
          </a:ln>
          <a:extLst/>
        </p:spPr>
        <p:txBody>
          <a:bodyPr/>
          <a:lstStyle/>
          <a:p>
            <a:pPr lvl="0"/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10096673" y="5144791"/>
            <a:ext cx="1044303" cy="503237"/>
          </a:xfrm>
          <a:custGeom>
            <a:avLst/>
            <a:gdLst>
              <a:gd name="T0" fmla="*/ 1038 w 1038"/>
              <a:gd name="T1" fmla="*/ 499 h 499"/>
              <a:gd name="T2" fmla="*/ 519 w 1038"/>
              <a:gd name="T3" fmla="*/ 0 h 499"/>
              <a:gd name="T4" fmla="*/ 0 w 1038"/>
              <a:gd name="T5" fmla="*/ 499 h 499"/>
              <a:gd name="T6" fmla="*/ 519 w 1038"/>
              <a:gd name="T7" fmla="*/ 360 h 499"/>
              <a:gd name="T8" fmla="*/ 1038 w 1038"/>
              <a:gd name="T9" fmla="*/ 499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10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10057034" y="5479752"/>
            <a:ext cx="1107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  <a:ea typeface="微软雅黑" pitchFamily="34" charset="-122"/>
              </a:rPr>
              <a:t>表达技巧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60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5" name="直接连接符 34"/>
          <p:cNvCxnSpPr/>
          <p:nvPr userDrawn="1"/>
        </p:nvCxnSpPr>
        <p:spPr>
          <a:xfrm>
            <a:off x="1056752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 userDrawn="1"/>
        </p:nvSpPr>
        <p:spPr>
          <a:xfrm>
            <a:off x="408849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502826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展－进入正题，展开培训</a:t>
            </a:r>
          </a:p>
        </p:txBody>
      </p:sp>
      <p:sp>
        <p:nvSpPr>
          <p:cNvPr id="38" name="椭圆 37"/>
          <p:cNvSpPr/>
          <p:nvPr userDrawn="1"/>
        </p:nvSpPr>
        <p:spPr bwMode="auto">
          <a:xfrm>
            <a:off x="480866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noProof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>
            <a:off x="1056752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Freeform 10"/>
          <p:cNvSpPr>
            <a:spLocks/>
          </p:cNvSpPr>
          <p:nvPr/>
        </p:nvSpPr>
        <p:spPr bwMode="auto">
          <a:xfrm>
            <a:off x="10056996" y="6267152"/>
            <a:ext cx="1133180" cy="330200"/>
          </a:xfrm>
          <a:custGeom>
            <a:avLst/>
            <a:gdLst>
              <a:gd name="T0" fmla="*/ 563 w 1126"/>
              <a:gd name="T1" fmla="*/ 0 h 327"/>
              <a:gd name="T2" fmla="*/ 0 w 1126"/>
              <a:gd name="T3" fmla="*/ 327 h 327"/>
              <a:gd name="T4" fmla="*/ 1126 w 1126"/>
              <a:gd name="T5" fmla="*/ 327 h 327"/>
              <a:gd name="T6" fmla="*/ 563 w 1126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126"/>
              <a:gd name="T13" fmla="*/ 0 h 327"/>
              <a:gd name="T14" fmla="*/ 1126 w 1126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6" h="327">
                <a:moveTo>
                  <a:pt x="563" y="0"/>
                </a:moveTo>
                <a:cubicBezTo>
                  <a:pt x="322" y="0"/>
                  <a:pt x="112" y="132"/>
                  <a:pt x="0" y="327"/>
                </a:cubicBezTo>
                <a:cubicBezTo>
                  <a:pt x="1126" y="327"/>
                  <a:pt x="1126" y="327"/>
                  <a:pt x="1126" y="327"/>
                </a:cubicBezTo>
                <a:cubicBezTo>
                  <a:pt x="1014" y="132"/>
                  <a:pt x="804" y="0"/>
                  <a:pt x="563" y="0"/>
                </a:cubicBezTo>
                <a:close/>
              </a:path>
            </a:pathLst>
          </a:custGeom>
          <a:gradFill rotWithShape="1">
            <a:gsLst>
              <a:gs pos="0">
                <a:srgbClr val="F68426">
                  <a:alpha val="70000"/>
                </a:srgbClr>
              </a:gs>
              <a:gs pos="100000">
                <a:srgbClr val="800000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 lvl="0"/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7" name="Oval 11"/>
          <p:cNvSpPr>
            <a:spLocks noChangeArrowheads="1"/>
          </p:cNvSpPr>
          <p:nvPr/>
        </p:nvSpPr>
        <p:spPr bwMode="auto">
          <a:xfrm>
            <a:off x="10055409" y="5114627"/>
            <a:ext cx="1128419" cy="1131888"/>
          </a:xfrm>
          <a:prstGeom prst="ellipse">
            <a:avLst/>
          </a:prstGeom>
          <a:solidFill>
            <a:srgbClr val="F68426"/>
          </a:solidFill>
          <a:ln>
            <a:noFill/>
          </a:ln>
          <a:extLst/>
        </p:spPr>
        <p:txBody>
          <a:bodyPr/>
          <a:lstStyle/>
          <a:p>
            <a:pPr lvl="0"/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10096673" y="5144791"/>
            <a:ext cx="1044303" cy="503237"/>
          </a:xfrm>
          <a:custGeom>
            <a:avLst/>
            <a:gdLst>
              <a:gd name="T0" fmla="*/ 1038 w 1038"/>
              <a:gd name="T1" fmla="*/ 499 h 499"/>
              <a:gd name="T2" fmla="*/ 519 w 1038"/>
              <a:gd name="T3" fmla="*/ 0 h 499"/>
              <a:gd name="T4" fmla="*/ 0 w 1038"/>
              <a:gd name="T5" fmla="*/ 499 h 499"/>
              <a:gd name="T6" fmla="*/ 519 w 1038"/>
              <a:gd name="T7" fmla="*/ 360 h 499"/>
              <a:gd name="T8" fmla="*/ 1038 w 1038"/>
              <a:gd name="T9" fmla="*/ 499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10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10057034" y="5479752"/>
            <a:ext cx="1107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  <a:ea typeface="微软雅黑" pitchFamily="34" charset="-122"/>
              </a:rPr>
              <a:t>表达技巧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26" name="AutoShape 2"/>
          <p:cNvSpPr>
            <a:spLocks noChangeArrowheads="1"/>
          </p:cNvSpPr>
          <p:nvPr userDrawn="1"/>
        </p:nvSpPr>
        <p:spPr bwMode="auto">
          <a:xfrm>
            <a:off x="9894318" y="4181202"/>
            <a:ext cx="1433139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en-US" altLang="zh-CN" sz="1600" b="1" dirty="0" smtClean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 smtClean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rPr>
              <a:t>）身体语言</a:t>
            </a:r>
            <a:endParaRPr lang="zh-CN" altLang="en-US" sz="1600" b="1" dirty="0">
              <a:solidFill>
                <a:srgbClr val="F684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57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18557" y="68461"/>
            <a:ext cx="360047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395339" y="394690"/>
            <a:ext cx="165622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730667" y="333452"/>
            <a:ext cx="2340603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开篇案例</a:t>
            </a:r>
          </a:p>
        </p:txBody>
      </p:sp>
      <p:sp>
        <p:nvSpPr>
          <p:cNvPr id="21" name="矩形 20"/>
          <p:cNvSpPr/>
          <p:nvPr userDrawn="1"/>
        </p:nvSpPr>
        <p:spPr>
          <a:xfrm>
            <a:off x="1560677" y="1196752"/>
            <a:ext cx="10078494" cy="51125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27" name="矩形 26"/>
          <p:cNvSpPr/>
          <p:nvPr userDrawn="1"/>
        </p:nvSpPr>
        <p:spPr>
          <a:xfrm>
            <a:off x="1920623" y="1628800"/>
            <a:ext cx="9430591" cy="40324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31" name="矩形 9"/>
          <p:cNvSpPr>
            <a:spLocks noChangeArrowheads="1"/>
          </p:cNvSpPr>
          <p:nvPr userDrawn="1"/>
        </p:nvSpPr>
        <p:spPr bwMode="auto">
          <a:xfrm>
            <a:off x="2330208" y="1412777"/>
            <a:ext cx="99986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2" name="TextBox 10"/>
          <p:cNvSpPr>
            <a:spLocks noChangeArrowheads="1"/>
          </p:cNvSpPr>
          <p:nvPr userDrawn="1"/>
        </p:nvSpPr>
        <p:spPr bwMode="auto">
          <a:xfrm>
            <a:off x="2510181" y="1412776"/>
            <a:ext cx="29379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开篇案例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344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5" name="直接连接符 34"/>
          <p:cNvCxnSpPr/>
          <p:nvPr userDrawn="1"/>
        </p:nvCxnSpPr>
        <p:spPr>
          <a:xfrm>
            <a:off x="1056752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 userDrawn="1"/>
        </p:nvSpPr>
        <p:spPr>
          <a:xfrm>
            <a:off x="408849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502826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展－进入正题，展开培训</a:t>
            </a:r>
          </a:p>
        </p:txBody>
      </p:sp>
      <p:sp>
        <p:nvSpPr>
          <p:cNvPr id="38" name="椭圆 37"/>
          <p:cNvSpPr/>
          <p:nvPr userDrawn="1"/>
        </p:nvSpPr>
        <p:spPr bwMode="auto">
          <a:xfrm>
            <a:off x="480866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noProof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>
            <a:off x="1056752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Freeform 10"/>
          <p:cNvSpPr>
            <a:spLocks/>
          </p:cNvSpPr>
          <p:nvPr/>
        </p:nvSpPr>
        <p:spPr bwMode="auto">
          <a:xfrm>
            <a:off x="10056996" y="6267152"/>
            <a:ext cx="1133180" cy="330200"/>
          </a:xfrm>
          <a:custGeom>
            <a:avLst/>
            <a:gdLst>
              <a:gd name="T0" fmla="*/ 563 w 1126"/>
              <a:gd name="T1" fmla="*/ 0 h 327"/>
              <a:gd name="T2" fmla="*/ 0 w 1126"/>
              <a:gd name="T3" fmla="*/ 327 h 327"/>
              <a:gd name="T4" fmla="*/ 1126 w 1126"/>
              <a:gd name="T5" fmla="*/ 327 h 327"/>
              <a:gd name="T6" fmla="*/ 563 w 1126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126"/>
              <a:gd name="T13" fmla="*/ 0 h 327"/>
              <a:gd name="T14" fmla="*/ 1126 w 1126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6" h="327">
                <a:moveTo>
                  <a:pt x="563" y="0"/>
                </a:moveTo>
                <a:cubicBezTo>
                  <a:pt x="322" y="0"/>
                  <a:pt x="112" y="132"/>
                  <a:pt x="0" y="327"/>
                </a:cubicBezTo>
                <a:cubicBezTo>
                  <a:pt x="1126" y="327"/>
                  <a:pt x="1126" y="327"/>
                  <a:pt x="1126" y="327"/>
                </a:cubicBezTo>
                <a:cubicBezTo>
                  <a:pt x="1014" y="132"/>
                  <a:pt x="804" y="0"/>
                  <a:pt x="563" y="0"/>
                </a:cubicBezTo>
                <a:close/>
              </a:path>
            </a:pathLst>
          </a:custGeom>
          <a:gradFill rotWithShape="1">
            <a:gsLst>
              <a:gs pos="0">
                <a:srgbClr val="7BC143">
                  <a:alpha val="70000"/>
                </a:srgbClr>
              </a:gs>
              <a:gs pos="100000">
                <a:srgbClr val="800000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7" name="Oval 11"/>
          <p:cNvSpPr>
            <a:spLocks noChangeArrowheads="1"/>
          </p:cNvSpPr>
          <p:nvPr/>
        </p:nvSpPr>
        <p:spPr bwMode="auto">
          <a:xfrm>
            <a:off x="10055409" y="5114627"/>
            <a:ext cx="1128419" cy="1131888"/>
          </a:xfrm>
          <a:prstGeom prst="ellipse">
            <a:avLst/>
          </a:prstGeom>
          <a:solidFill>
            <a:srgbClr val="7BC143"/>
          </a:solidFill>
          <a:ln>
            <a:noFill/>
          </a:ln>
          <a:extLst/>
        </p:spPr>
        <p:txBody>
          <a:bodyPr/>
          <a:lstStyle/>
          <a:p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10096673" y="5144791"/>
            <a:ext cx="1044303" cy="503237"/>
          </a:xfrm>
          <a:custGeom>
            <a:avLst/>
            <a:gdLst>
              <a:gd name="T0" fmla="*/ 1038 w 1038"/>
              <a:gd name="T1" fmla="*/ 499 h 499"/>
              <a:gd name="T2" fmla="*/ 519 w 1038"/>
              <a:gd name="T3" fmla="*/ 0 h 499"/>
              <a:gd name="T4" fmla="*/ 0 w 1038"/>
              <a:gd name="T5" fmla="*/ 499 h 499"/>
              <a:gd name="T6" fmla="*/ 519 w 1038"/>
              <a:gd name="T7" fmla="*/ 360 h 499"/>
              <a:gd name="T8" fmla="*/ 1038 w 1038"/>
              <a:gd name="T9" fmla="*/ 499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10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10057034" y="5479752"/>
            <a:ext cx="1107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  <a:ea typeface="微软雅黑" pitchFamily="34" charset="-122"/>
              </a:rPr>
              <a:t>论述技巧</a:t>
            </a:r>
          </a:p>
        </p:txBody>
      </p:sp>
    </p:spTree>
    <p:extLst>
      <p:ext uri="{BB962C8B-B14F-4D97-AF65-F5344CB8AC3E}">
        <p14:creationId xmlns:p14="http://schemas.microsoft.com/office/powerpoint/2010/main" val="390917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5" name="直接连接符 34"/>
          <p:cNvCxnSpPr/>
          <p:nvPr userDrawn="1"/>
        </p:nvCxnSpPr>
        <p:spPr>
          <a:xfrm>
            <a:off x="1056752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 userDrawn="1"/>
        </p:nvSpPr>
        <p:spPr>
          <a:xfrm>
            <a:off x="408849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502826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展－进入正题，展开培训</a:t>
            </a:r>
          </a:p>
        </p:txBody>
      </p:sp>
      <p:sp>
        <p:nvSpPr>
          <p:cNvPr id="38" name="椭圆 37"/>
          <p:cNvSpPr/>
          <p:nvPr userDrawn="1"/>
        </p:nvSpPr>
        <p:spPr bwMode="auto">
          <a:xfrm>
            <a:off x="480866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noProof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>
            <a:off x="1056752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Freeform 10"/>
          <p:cNvSpPr>
            <a:spLocks/>
          </p:cNvSpPr>
          <p:nvPr/>
        </p:nvSpPr>
        <p:spPr bwMode="auto">
          <a:xfrm>
            <a:off x="10056996" y="6267152"/>
            <a:ext cx="1133180" cy="330200"/>
          </a:xfrm>
          <a:custGeom>
            <a:avLst/>
            <a:gdLst>
              <a:gd name="T0" fmla="*/ 563 w 1126"/>
              <a:gd name="T1" fmla="*/ 0 h 327"/>
              <a:gd name="T2" fmla="*/ 0 w 1126"/>
              <a:gd name="T3" fmla="*/ 327 h 327"/>
              <a:gd name="T4" fmla="*/ 1126 w 1126"/>
              <a:gd name="T5" fmla="*/ 327 h 327"/>
              <a:gd name="T6" fmla="*/ 563 w 1126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126"/>
              <a:gd name="T13" fmla="*/ 0 h 327"/>
              <a:gd name="T14" fmla="*/ 1126 w 1126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6" h="327">
                <a:moveTo>
                  <a:pt x="563" y="0"/>
                </a:moveTo>
                <a:cubicBezTo>
                  <a:pt x="322" y="0"/>
                  <a:pt x="112" y="132"/>
                  <a:pt x="0" y="327"/>
                </a:cubicBezTo>
                <a:cubicBezTo>
                  <a:pt x="1126" y="327"/>
                  <a:pt x="1126" y="327"/>
                  <a:pt x="1126" y="327"/>
                </a:cubicBezTo>
                <a:cubicBezTo>
                  <a:pt x="1014" y="132"/>
                  <a:pt x="804" y="0"/>
                  <a:pt x="563" y="0"/>
                </a:cubicBezTo>
                <a:close/>
              </a:path>
            </a:pathLst>
          </a:custGeom>
          <a:gradFill rotWithShape="1">
            <a:gsLst>
              <a:gs pos="0">
                <a:srgbClr val="00B0F0">
                  <a:alpha val="70000"/>
                </a:srgbClr>
              </a:gs>
              <a:gs pos="100000">
                <a:srgbClr val="800000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 lvl="0"/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7" name="Oval 11"/>
          <p:cNvSpPr>
            <a:spLocks noChangeArrowheads="1"/>
          </p:cNvSpPr>
          <p:nvPr/>
        </p:nvSpPr>
        <p:spPr bwMode="auto">
          <a:xfrm>
            <a:off x="10055409" y="5114627"/>
            <a:ext cx="1128419" cy="1131888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/>
          <a:lstStyle/>
          <a:p>
            <a:pPr lvl="0"/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10096673" y="5144791"/>
            <a:ext cx="1044303" cy="503237"/>
          </a:xfrm>
          <a:custGeom>
            <a:avLst/>
            <a:gdLst>
              <a:gd name="T0" fmla="*/ 1038 w 1038"/>
              <a:gd name="T1" fmla="*/ 499 h 499"/>
              <a:gd name="T2" fmla="*/ 519 w 1038"/>
              <a:gd name="T3" fmla="*/ 0 h 499"/>
              <a:gd name="T4" fmla="*/ 0 w 1038"/>
              <a:gd name="T5" fmla="*/ 499 h 499"/>
              <a:gd name="T6" fmla="*/ 519 w 1038"/>
              <a:gd name="T7" fmla="*/ 360 h 499"/>
              <a:gd name="T8" fmla="*/ 1038 w 1038"/>
              <a:gd name="T9" fmla="*/ 499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10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10057034" y="5479752"/>
            <a:ext cx="1107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  <a:ea typeface="微软雅黑" pitchFamily="34" charset="-122"/>
              </a:rPr>
              <a:t>控场技巧</a:t>
            </a:r>
          </a:p>
        </p:txBody>
      </p:sp>
    </p:spTree>
    <p:extLst>
      <p:ext uri="{BB962C8B-B14F-4D97-AF65-F5344CB8AC3E}">
        <p14:creationId xmlns:p14="http://schemas.microsoft.com/office/powerpoint/2010/main" val="148510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5" name="直接连接符 34"/>
          <p:cNvCxnSpPr/>
          <p:nvPr userDrawn="1"/>
        </p:nvCxnSpPr>
        <p:spPr>
          <a:xfrm>
            <a:off x="1056752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 userDrawn="1"/>
        </p:nvSpPr>
        <p:spPr>
          <a:xfrm>
            <a:off x="408849" y="1772816"/>
            <a:ext cx="647903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7" name="TextBox 36"/>
          <p:cNvSpPr txBox="1"/>
          <p:nvPr userDrawn="1"/>
        </p:nvSpPr>
        <p:spPr>
          <a:xfrm>
            <a:off x="502826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展－进入正题，展开培训</a:t>
            </a:r>
          </a:p>
        </p:txBody>
      </p:sp>
      <p:sp>
        <p:nvSpPr>
          <p:cNvPr id="38" name="椭圆 37"/>
          <p:cNvSpPr/>
          <p:nvPr userDrawn="1"/>
        </p:nvSpPr>
        <p:spPr bwMode="auto">
          <a:xfrm>
            <a:off x="480866" y="1916832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noProof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>
            <a:off x="1056752" y="6453336"/>
            <a:ext cx="1295807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6" name="Freeform 10"/>
          <p:cNvSpPr>
            <a:spLocks/>
          </p:cNvSpPr>
          <p:nvPr/>
        </p:nvSpPr>
        <p:spPr bwMode="auto">
          <a:xfrm>
            <a:off x="10056996" y="6267152"/>
            <a:ext cx="1133180" cy="330200"/>
          </a:xfrm>
          <a:custGeom>
            <a:avLst/>
            <a:gdLst>
              <a:gd name="T0" fmla="*/ 563 w 1126"/>
              <a:gd name="T1" fmla="*/ 0 h 327"/>
              <a:gd name="T2" fmla="*/ 0 w 1126"/>
              <a:gd name="T3" fmla="*/ 327 h 327"/>
              <a:gd name="T4" fmla="*/ 1126 w 1126"/>
              <a:gd name="T5" fmla="*/ 327 h 327"/>
              <a:gd name="T6" fmla="*/ 563 w 1126"/>
              <a:gd name="T7" fmla="*/ 0 h 327"/>
              <a:gd name="T8" fmla="*/ 0 60000 65536"/>
              <a:gd name="T9" fmla="*/ 0 60000 65536"/>
              <a:gd name="T10" fmla="*/ 0 60000 65536"/>
              <a:gd name="T11" fmla="*/ 0 60000 65536"/>
              <a:gd name="T12" fmla="*/ 0 w 1126"/>
              <a:gd name="T13" fmla="*/ 0 h 327"/>
              <a:gd name="T14" fmla="*/ 1126 w 1126"/>
              <a:gd name="T15" fmla="*/ 327 h 3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26" h="327">
                <a:moveTo>
                  <a:pt x="563" y="0"/>
                </a:moveTo>
                <a:cubicBezTo>
                  <a:pt x="322" y="0"/>
                  <a:pt x="112" y="132"/>
                  <a:pt x="0" y="327"/>
                </a:cubicBezTo>
                <a:cubicBezTo>
                  <a:pt x="1126" y="327"/>
                  <a:pt x="1126" y="327"/>
                  <a:pt x="1126" y="327"/>
                </a:cubicBezTo>
                <a:cubicBezTo>
                  <a:pt x="1014" y="132"/>
                  <a:pt x="804" y="0"/>
                  <a:pt x="563" y="0"/>
                </a:cubicBezTo>
                <a:close/>
              </a:path>
            </a:pathLst>
          </a:custGeom>
          <a:gradFill rotWithShape="1">
            <a:gsLst>
              <a:gs pos="0">
                <a:srgbClr val="0070C0">
                  <a:alpha val="70000"/>
                </a:srgbClr>
              </a:gs>
              <a:gs pos="100000">
                <a:srgbClr val="800000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 lvl="0"/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7" name="Oval 11"/>
          <p:cNvSpPr>
            <a:spLocks noChangeArrowheads="1"/>
          </p:cNvSpPr>
          <p:nvPr/>
        </p:nvSpPr>
        <p:spPr bwMode="auto">
          <a:xfrm>
            <a:off x="10055409" y="5114627"/>
            <a:ext cx="1128419" cy="1131888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pPr lvl="0"/>
            <a:endParaRPr lang="zh-CN" altLang="en-US" sz="1800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10096673" y="5144791"/>
            <a:ext cx="1044303" cy="503237"/>
          </a:xfrm>
          <a:custGeom>
            <a:avLst/>
            <a:gdLst>
              <a:gd name="T0" fmla="*/ 1038 w 1038"/>
              <a:gd name="T1" fmla="*/ 499 h 499"/>
              <a:gd name="T2" fmla="*/ 519 w 1038"/>
              <a:gd name="T3" fmla="*/ 0 h 499"/>
              <a:gd name="T4" fmla="*/ 0 w 1038"/>
              <a:gd name="T5" fmla="*/ 499 h 499"/>
              <a:gd name="T6" fmla="*/ 519 w 1038"/>
              <a:gd name="T7" fmla="*/ 360 h 499"/>
              <a:gd name="T8" fmla="*/ 1038 w 1038"/>
              <a:gd name="T9" fmla="*/ 499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10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10057034" y="5479752"/>
            <a:ext cx="1107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  <a:ea typeface="微软雅黑" pitchFamily="34" charset="-122"/>
              </a:rPr>
              <a:t>道具使用</a:t>
            </a:r>
          </a:p>
        </p:txBody>
      </p:sp>
    </p:spTree>
    <p:extLst>
      <p:ext uri="{BB962C8B-B14F-4D97-AF65-F5344CB8AC3E}">
        <p14:creationId xmlns:p14="http://schemas.microsoft.com/office/powerpoint/2010/main" val="423684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009BD2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00B0F0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00B0F0"/>
                </a:solidFill>
              </a:rPr>
              <a:t>  </a:t>
            </a: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17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009BD2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00B0F0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00B0F0"/>
                </a:solidFill>
              </a:rPr>
              <a:t>  </a:t>
            </a: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8447038" y="542678"/>
            <a:ext cx="287957" cy="161388"/>
          </a:xfrm>
          <a:prstGeom prst="triangle">
            <a:avLst/>
          </a:prstGeom>
          <a:solidFill>
            <a:srgbClr val="009BD2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519865" y="116632"/>
            <a:ext cx="2142304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370482" y="138118"/>
            <a:ext cx="2149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00B0F0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00B0F0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00B0F0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第四章</a:t>
            </a:r>
            <a:endParaRPr lang="en-US" altLang="zh-CN" sz="1800" b="1" kern="1200" dirty="0" smtClean="0">
              <a:solidFill>
                <a:srgbClr val="00B0F0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134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009BD2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00B0F0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00B0F0"/>
                </a:solidFill>
              </a:rPr>
              <a:t>  </a:t>
            </a: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8447038" y="542678"/>
            <a:ext cx="287957" cy="161388"/>
          </a:xfrm>
          <a:prstGeom prst="triangle">
            <a:avLst/>
          </a:prstGeom>
          <a:solidFill>
            <a:srgbClr val="009BD2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519865" y="116632"/>
            <a:ext cx="2142304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370482" y="138118"/>
            <a:ext cx="2149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00B0F0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00B0F0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00B0F0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第四章</a:t>
            </a:r>
            <a:endParaRPr lang="en-US" altLang="zh-CN" sz="1800" b="1" kern="1200" dirty="0" smtClean="0">
              <a:solidFill>
                <a:srgbClr val="00B0F0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TextBox 81"/>
          <p:cNvSpPr txBox="1">
            <a:spLocks noChangeArrowheads="1"/>
          </p:cNvSpPr>
          <p:nvPr userDrawn="1"/>
        </p:nvSpPr>
        <p:spPr bwMode="auto">
          <a:xfrm>
            <a:off x="5689428" y="5472810"/>
            <a:ext cx="184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18" name="矩形 6"/>
          <p:cNvSpPr>
            <a:spLocks noChangeArrowheads="1"/>
          </p:cNvSpPr>
          <p:nvPr userDrawn="1"/>
        </p:nvSpPr>
        <p:spPr bwMode="auto">
          <a:xfrm>
            <a:off x="912773" y="1828856"/>
            <a:ext cx="10078495" cy="4336009"/>
          </a:xfrm>
          <a:prstGeom prst="roundRect">
            <a:avLst>
              <a:gd name="adj" fmla="val 0"/>
            </a:avLst>
          </a:prstGeom>
          <a:solidFill>
            <a:srgbClr val="F0F0F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9" name="圆角矩形 18"/>
          <p:cNvSpPr/>
          <p:nvPr userDrawn="1"/>
        </p:nvSpPr>
        <p:spPr>
          <a:xfrm>
            <a:off x="1092746" y="2276872"/>
            <a:ext cx="9682556" cy="374441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800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144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tdz\桌面\新建文件夹\为高手鼓掌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35" y="4635336"/>
            <a:ext cx="2909178" cy="1818000"/>
          </a:xfrm>
          <a:prstGeom prst="rect">
            <a:avLst/>
          </a:prstGeom>
          <a:noFill/>
          <a:ln w="28575">
            <a:solidFill>
              <a:srgbClr val="36B2E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Documents and Settings\tdz\桌面\新建文件夹\20121281732304920306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6614" y="4635336"/>
            <a:ext cx="2909178" cy="1818000"/>
          </a:xfrm>
          <a:prstGeom prst="rect">
            <a:avLst/>
          </a:prstGeom>
          <a:noFill/>
          <a:ln w="28575">
            <a:solidFill>
              <a:srgbClr val="36B2E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Documents and Settings\tdz\桌面\新建文件夹\2012511855371554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979" y="4635336"/>
            <a:ext cx="2909178" cy="1818000"/>
          </a:xfrm>
          <a:prstGeom prst="rect">
            <a:avLst/>
          </a:prstGeom>
          <a:noFill/>
          <a:ln w="28575">
            <a:solidFill>
              <a:srgbClr val="36B2E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6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5968254" y="2757245"/>
            <a:ext cx="444067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Oval 61">
            <a:hlinkClick r:id="rId6"/>
          </p:cNvPr>
          <p:cNvSpPr>
            <a:spLocks noChangeArrowheads="1"/>
          </p:cNvSpPr>
          <p:nvPr userDrawn="1"/>
        </p:nvSpPr>
        <p:spPr bwMode="auto">
          <a:xfrm>
            <a:off x="5980217" y="3565675"/>
            <a:ext cx="420141" cy="521494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矩形​​ 5"/>
          <p:cNvSpPr>
            <a:spLocks noChangeArrowheads="1"/>
          </p:cNvSpPr>
          <p:nvPr userDrawn="1"/>
        </p:nvSpPr>
        <p:spPr bwMode="auto">
          <a:xfrm>
            <a:off x="1" y="405462"/>
            <a:ext cx="12191999" cy="4079229"/>
          </a:xfrm>
          <a:prstGeom prst="rect">
            <a:avLst/>
          </a:prstGeom>
          <a:solidFill>
            <a:srgbClr val="36B2E6"/>
          </a:solidFill>
          <a:ln w="9525" cmpd="sng">
            <a:noFill/>
            <a:miter lim="800000"/>
            <a:headEnd/>
            <a:tailEnd/>
          </a:ln>
        </p:spPr>
        <p:txBody>
          <a:bodyPr lIns="287926" tIns="45708" rIns="91417" bIns="4570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Line 33"/>
          <p:cNvSpPr>
            <a:spLocks noChangeShapeType="1"/>
          </p:cNvSpPr>
          <p:nvPr userDrawn="1"/>
        </p:nvSpPr>
        <p:spPr bwMode="auto">
          <a:xfrm flipV="1">
            <a:off x="6188699" y="1671390"/>
            <a:ext cx="1588" cy="270033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0" name="Line 5"/>
          <p:cNvSpPr>
            <a:spLocks noChangeShapeType="1"/>
          </p:cNvSpPr>
          <p:nvPr userDrawn="1"/>
        </p:nvSpPr>
        <p:spPr bwMode="auto">
          <a:xfrm>
            <a:off x="1" y="3913342"/>
            <a:ext cx="1923230" cy="1547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" name="Line 19"/>
          <p:cNvSpPr>
            <a:spLocks noChangeShapeType="1"/>
          </p:cNvSpPr>
          <p:nvPr userDrawn="1"/>
        </p:nvSpPr>
        <p:spPr bwMode="auto">
          <a:xfrm flipH="1">
            <a:off x="1923231" y="2740573"/>
            <a:ext cx="200051" cy="1188244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3136236" y="2561978"/>
            <a:ext cx="7939" cy="1806178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Oval 22"/>
          <p:cNvSpPr>
            <a:spLocks noChangeArrowheads="1"/>
          </p:cNvSpPr>
          <p:nvPr userDrawn="1"/>
        </p:nvSpPr>
        <p:spPr bwMode="auto">
          <a:xfrm>
            <a:off x="5680186" y="692696"/>
            <a:ext cx="1008240" cy="978694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课件制作</a:t>
            </a:r>
          </a:p>
        </p:txBody>
      </p:sp>
      <p:grpSp>
        <p:nvGrpSpPr>
          <p:cNvPr id="14" name="Group 63"/>
          <p:cNvGrpSpPr>
            <a:grpSpLocks/>
          </p:cNvGrpSpPr>
          <p:nvPr userDrawn="1"/>
        </p:nvGrpSpPr>
        <p:grpSpPr bwMode="auto">
          <a:xfrm>
            <a:off x="5908199" y="2757245"/>
            <a:ext cx="564173" cy="523875"/>
            <a:chOff x="3073" y="2610"/>
            <a:chExt cx="438" cy="440"/>
          </a:xfrm>
        </p:grpSpPr>
        <p:sp>
          <p:nvSpPr>
            <p:cNvPr id="15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38 w 278"/>
                <a:gd name="T3" fmla="*/ 140 h 140"/>
                <a:gd name="T4" fmla="*/ 278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7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8" name="Group 64"/>
          <p:cNvGrpSpPr>
            <a:grpSpLocks/>
          </p:cNvGrpSpPr>
          <p:nvPr userDrawn="1"/>
        </p:nvGrpSpPr>
        <p:grpSpPr bwMode="auto">
          <a:xfrm>
            <a:off x="5908199" y="3565675"/>
            <a:ext cx="564173" cy="521494"/>
            <a:chOff x="3073" y="3289"/>
            <a:chExt cx="438" cy="438"/>
          </a:xfrm>
        </p:grpSpPr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303 w 303"/>
                <a:gd name="T1" fmla="*/ 263 h 305"/>
                <a:gd name="T2" fmla="*/ 171 w 303"/>
                <a:gd name="T3" fmla="*/ 131 h 305"/>
                <a:gd name="T4" fmla="*/ 223 w 303"/>
                <a:gd name="T5" fmla="*/ 77 h 305"/>
                <a:gd name="T6" fmla="*/ 0 w 303"/>
                <a:gd name="T7" fmla="*/ 0 h 305"/>
                <a:gd name="T8" fmla="*/ 76 w 303"/>
                <a:gd name="T9" fmla="*/ 224 h 305"/>
                <a:gd name="T10" fmla="*/ 129 w 303"/>
                <a:gd name="T11" fmla="*/ 170 h 305"/>
                <a:gd name="T12" fmla="*/ 262 w 303"/>
                <a:gd name="T13" fmla="*/ 305 h 305"/>
                <a:gd name="T14" fmla="*/ 303 w 303"/>
                <a:gd name="T15" fmla="*/ 263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chemeClr val="bg1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1" name="Freeform 11"/>
          <p:cNvSpPr>
            <a:spLocks/>
          </p:cNvSpPr>
          <p:nvPr userDrawn="1"/>
        </p:nvSpPr>
        <p:spPr bwMode="auto">
          <a:xfrm>
            <a:off x="1154784" y="2738190"/>
            <a:ext cx="981202" cy="198834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2" name="Freeform 13"/>
          <p:cNvSpPr>
            <a:spLocks/>
          </p:cNvSpPr>
          <p:nvPr userDrawn="1"/>
        </p:nvSpPr>
        <p:spPr bwMode="auto">
          <a:xfrm>
            <a:off x="2104226" y="2459588"/>
            <a:ext cx="1567067" cy="309563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3" name="Freeform 15"/>
          <p:cNvSpPr>
            <a:spLocks/>
          </p:cNvSpPr>
          <p:nvPr userDrawn="1"/>
        </p:nvSpPr>
        <p:spPr bwMode="auto">
          <a:xfrm>
            <a:off x="1261160" y="946300"/>
            <a:ext cx="2541918" cy="845344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" name="Freeform 16"/>
          <p:cNvSpPr>
            <a:spLocks/>
          </p:cNvSpPr>
          <p:nvPr userDrawn="1"/>
        </p:nvSpPr>
        <p:spPr bwMode="auto">
          <a:xfrm>
            <a:off x="938850" y="1778551"/>
            <a:ext cx="325480" cy="1190625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5" name="Freeform 17"/>
          <p:cNvSpPr>
            <a:spLocks/>
          </p:cNvSpPr>
          <p:nvPr userDrawn="1"/>
        </p:nvSpPr>
        <p:spPr bwMode="auto">
          <a:xfrm>
            <a:off x="3674469" y="952255"/>
            <a:ext cx="1308270" cy="1528763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" name="Line 51"/>
          <p:cNvSpPr>
            <a:spLocks noChangeShapeType="1"/>
          </p:cNvSpPr>
          <p:nvPr userDrawn="1"/>
        </p:nvSpPr>
        <p:spPr bwMode="auto">
          <a:xfrm>
            <a:off x="3129887" y="4365776"/>
            <a:ext cx="3071603" cy="2380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7" name="Text Box 52"/>
          <p:cNvSpPr txBox="1">
            <a:spLocks noChangeArrowheads="1"/>
          </p:cNvSpPr>
          <p:nvPr userDrawn="1"/>
        </p:nvSpPr>
        <p:spPr bwMode="auto">
          <a:xfrm>
            <a:off x="6788308" y="2060711"/>
            <a:ext cx="4620152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http://t.qq.com/teliss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8" name="Text Box 54"/>
          <p:cNvSpPr txBox="1">
            <a:spLocks noChangeArrowheads="1"/>
          </p:cNvSpPr>
          <p:nvPr userDrawn="1"/>
        </p:nvSpPr>
        <p:spPr bwMode="auto">
          <a:xfrm>
            <a:off x="6786884" y="2845942"/>
            <a:ext cx="4476116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http://teliss.blog.163.com</a:t>
            </a:r>
          </a:p>
        </p:txBody>
      </p:sp>
      <p:sp>
        <p:nvSpPr>
          <p:cNvPr id="29" name="Text Box 59"/>
          <p:cNvSpPr txBox="1">
            <a:spLocks noChangeArrowheads="1"/>
          </p:cNvSpPr>
          <p:nvPr userDrawn="1"/>
        </p:nvSpPr>
        <p:spPr bwMode="auto">
          <a:xfrm>
            <a:off x="6788307" y="3662450"/>
            <a:ext cx="4997065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</a:t>
            </a:r>
            <a:r>
              <a:rPr lang="en-US" altLang="zh-CN" sz="2200" dirty="0" smtClean="0">
                <a:solidFill>
                  <a:srgbClr val="FFFFFF"/>
                </a:solidFill>
                <a:latin typeface="Arial" pitchFamily="34" charset="0"/>
              </a:rPr>
              <a:t>://weibo.com/teliss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0" name="Text Box 62"/>
          <p:cNvSpPr txBox="1">
            <a:spLocks noChangeArrowheads="1"/>
          </p:cNvSpPr>
          <p:nvPr userDrawn="1"/>
        </p:nvSpPr>
        <p:spPr bwMode="auto">
          <a:xfrm>
            <a:off x="6788308" y="882559"/>
            <a:ext cx="4764186" cy="5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课件制作：布衣公子</a:t>
            </a:r>
            <a:r>
              <a:rPr lang="en-US" altLang="zh-CN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/@</a:t>
            </a:r>
            <a:r>
              <a:rPr lang="en-US" altLang="zh-CN" sz="2200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teliss</a:t>
            </a:r>
            <a:endParaRPr lang="en-GB" altLang="zh-CN" sz="2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29"/>
          <p:cNvSpPr txBox="1"/>
          <p:nvPr userDrawn="1"/>
        </p:nvSpPr>
        <p:spPr>
          <a:xfrm rot="20445248">
            <a:off x="1391214" y="1491920"/>
            <a:ext cx="2954993" cy="923305"/>
          </a:xfrm>
          <a:prstGeom prst="rect">
            <a:avLst/>
          </a:prstGeom>
          <a:noFill/>
        </p:spPr>
        <p:txBody>
          <a:bodyPr wrap="none" lIns="91417" tIns="45708" rIns="91417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pic>
        <p:nvPicPr>
          <p:cNvPr id="32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2888" y="3632352"/>
            <a:ext cx="457203" cy="41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936" y="728321"/>
            <a:ext cx="853445" cy="8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Documents and Settings\tdz\桌面\新建文件夹\欢迎02.jpg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5333" y="4635336"/>
            <a:ext cx="2909178" cy="1818000"/>
          </a:xfrm>
          <a:prstGeom prst="rect">
            <a:avLst/>
          </a:prstGeom>
          <a:noFill/>
          <a:ln w="28575">
            <a:solidFill>
              <a:srgbClr val="36B2E6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3352" y="2794759"/>
            <a:ext cx="356446" cy="4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组合 35"/>
          <p:cNvGrpSpPr/>
          <p:nvPr userDrawn="1"/>
        </p:nvGrpSpPr>
        <p:grpSpPr>
          <a:xfrm>
            <a:off x="5908198" y="1965479"/>
            <a:ext cx="564175" cy="523876"/>
            <a:chOff x="5907429" y="1965479"/>
            <a:chExt cx="564102" cy="523876"/>
          </a:xfrm>
        </p:grpSpPr>
        <p:sp>
          <p:nvSpPr>
            <p:cNvPr id="37" name="Oval 25"/>
            <p:cNvSpPr>
              <a:spLocks noChangeArrowheads="1"/>
            </p:cNvSpPr>
            <p:nvPr/>
          </p:nvSpPr>
          <p:spPr bwMode="auto">
            <a:xfrm>
              <a:off x="5907429" y="1965479"/>
              <a:ext cx="564102" cy="523876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38" name="Picture 4" descr="C:\Users\user\Desktop\未标题-5 拷贝.png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082" y="2021384"/>
              <a:ext cx="448164" cy="40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8504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8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300"/>
                            </p:stCondLst>
                            <p:childTnLst>
                              <p:par>
                                <p:cTn id="1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3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3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412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 userDrawn="1"/>
        </p:nvSpPr>
        <p:spPr bwMode="auto">
          <a:xfrm>
            <a:off x="1490112" y="5188659"/>
            <a:ext cx="326443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标题 1"/>
          <p:cNvSpPr txBox="1">
            <a:spLocks/>
          </p:cNvSpPr>
          <p:nvPr userDrawn="1"/>
        </p:nvSpPr>
        <p:spPr>
          <a:xfrm>
            <a:off x="6814604" y="457161"/>
            <a:ext cx="4894177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4336" y="272494"/>
            <a:ext cx="2033207" cy="461665"/>
            <a:chOff x="8525122" y="157879"/>
            <a:chExt cx="651124" cy="461664"/>
          </a:xfrm>
        </p:grpSpPr>
        <p:sp>
          <p:nvSpPr>
            <p:cNvPr id="6" name="矩形 5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7340515" y="1647203"/>
            <a:ext cx="4162968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9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476" y="155104"/>
            <a:ext cx="609441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9"/>
          <p:cNvSpPr txBox="1"/>
          <p:nvPr userDrawn="1"/>
        </p:nvSpPr>
        <p:spPr>
          <a:xfrm>
            <a:off x="6814604" y="2492897"/>
            <a:ext cx="4894177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101469" y="5469419"/>
            <a:ext cx="4368267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484492" y="5849452"/>
            <a:ext cx="3123884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88015" y="5841270"/>
            <a:ext cx="395942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12" y="1673152"/>
            <a:ext cx="326443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9"/>
          <p:cNvSpPr txBox="1"/>
          <p:nvPr userDrawn="1"/>
        </p:nvSpPr>
        <p:spPr>
          <a:xfrm>
            <a:off x="1490112" y="5219377"/>
            <a:ext cx="3264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744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946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DE0000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FF0000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FF0000"/>
                </a:solidFill>
              </a:rPr>
              <a:t>  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19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9151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0614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0572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233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1156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4668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953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7561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213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65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DE0000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FF0000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FF0000"/>
                </a:solidFill>
              </a:rPr>
              <a:t>  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22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 userDrawn="1"/>
        </p:nvSpPr>
        <p:spPr>
          <a:xfrm>
            <a:off x="1089088" y="94367"/>
            <a:ext cx="2132010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等腰三角形 25"/>
          <p:cNvSpPr/>
          <p:nvPr userDrawn="1"/>
        </p:nvSpPr>
        <p:spPr>
          <a:xfrm flipV="1">
            <a:off x="2011113" y="542678"/>
            <a:ext cx="287957" cy="161388"/>
          </a:xfrm>
          <a:prstGeom prst="triangle">
            <a:avLst/>
          </a:prstGeom>
          <a:solidFill>
            <a:srgbClr val="DE0000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7" name="TextBox 26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5370482" y="138118"/>
            <a:ext cx="2149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第一章</a:t>
            </a:r>
            <a:endParaRPr lang="en-US" altLang="zh-CN" sz="1800" b="1" kern="1200" dirty="0" smtClean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31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DE0000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FF0000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FF0000"/>
                </a:solidFill>
              </a:rPr>
              <a:t>  </a:t>
            </a: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22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 userDrawn="1"/>
        </p:nvSpPr>
        <p:spPr>
          <a:xfrm>
            <a:off x="1089088" y="94367"/>
            <a:ext cx="2132010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等腰三角形 25"/>
          <p:cNvSpPr/>
          <p:nvPr userDrawn="1"/>
        </p:nvSpPr>
        <p:spPr>
          <a:xfrm flipV="1">
            <a:off x="2011113" y="542678"/>
            <a:ext cx="287957" cy="161388"/>
          </a:xfrm>
          <a:prstGeom prst="triangle">
            <a:avLst/>
          </a:prstGeom>
          <a:solidFill>
            <a:srgbClr val="DE0000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27" name="TextBox 26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5370482" y="138118"/>
            <a:ext cx="2149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第一章</a:t>
            </a:r>
            <a:endParaRPr lang="en-US" altLang="zh-CN" sz="1800" b="1" kern="1200" dirty="0" smtClean="0"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1056752" y="2015262"/>
            <a:ext cx="0" cy="4510082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>
            <a:off x="1056752" y="6525344"/>
            <a:ext cx="1439785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矩形 32"/>
          <p:cNvSpPr/>
          <p:nvPr userDrawn="1"/>
        </p:nvSpPr>
        <p:spPr>
          <a:xfrm>
            <a:off x="408849" y="2536279"/>
            <a:ext cx="647903" cy="3681289"/>
          </a:xfrm>
          <a:prstGeom prst="rect">
            <a:avLst/>
          </a:prstGeom>
          <a:solidFill>
            <a:srgbClr val="CC0000">
              <a:alpha val="65098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TextBox 33"/>
          <p:cNvSpPr txBox="1"/>
          <p:nvPr userDrawn="1"/>
        </p:nvSpPr>
        <p:spPr>
          <a:xfrm>
            <a:off x="502826" y="3501008"/>
            <a:ext cx="553998" cy="228267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讲师的角色定位</a:t>
            </a:r>
          </a:p>
        </p:txBody>
      </p:sp>
      <p:sp>
        <p:nvSpPr>
          <p:cNvPr id="35" name="椭圆 34"/>
          <p:cNvSpPr/>
          <p:nvPr userDrawn="1"/>
        </p:nvSpPr>
        <p:spPr bwMode="auto">
          <a:xfrm>
            <a:off x="480866" y="2704866"/>
            <a:ext cx="503869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Broadway" pitchFamily="82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66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D56509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F05425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F05425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F05425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F05425"/>
                </a:solidFill>
              </a:rPr>
              <a:t>  </a:t>
            </a:r>
            <a:r>
              <a:rPr lang="zh-CN" altLang="en-US" sz="1600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22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25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D56509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F05425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F05425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F05425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F05425"/>
                </a:solidFill>
              </a:rPr>
              <a:t>  </a:t>
            </a:r>
            <a:r>
              <a:rPr lang="zh-CN" altLang="en-US" sz="1600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16632"/>
            <a:ext cx="2126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4163311" y="542678"/>
            <a:ext cx="287957" cy="161388"/>
          </a:xfrm>
          <a:prstGeom prst="triangle">
            <a:avLst/>
          </a:prstGeom>
          <a:solidFill>
            <a:srgbClr val="D56509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38118"/>
            <a:ext cx="2149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F05425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F05425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F054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F05425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第二章</a:t>
            </a:r>
            <a:endParaRPr lang="en-US" altLang="zh-CN" sz="1800" b="1" kern="1200" dirty="0" smtClean="0">
              <a:solidFill>
                <a:srgbClr val="F05425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51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0" name="TextBox 29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31" name="直接连接符 30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33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33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9088" y="0"/>
            <a:ext cx="9947081" cy="542678"/>
          </a:xfrm>
          <a:prstGeom prst="rect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" name="TextBox 2"/>
          <p:cNvSpPr txBox="1"/>
          <p:nvPr userDrawn="1"/>
        </p:nvSpPr>
        <p:spPr>
          <a:xfrm>
            <a:off x="192881" y="173346"/>
            <a:ext cx="89620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rgbClr val="7BC14A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7BC14A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3221098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 userDrawn="1"/>
        </p:nvSpPr>
        <p:spPr>
          <a:xfrm>
            <a:off x="11036169" y="173346"/>
            <a:ext cx="1093283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rgbClr val="7BC14A"/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rgbClr val="7BC14A"/>
                </a:solidFill>
              </a:rPr>
              <a:t>  </a:t>
            </a:r>
            <a:r>
              <a:rPr lang="zh-CN" altLang="en-US" sz="1600" dirty="0">
                <a:solidFill>
                  <a:srgbClr val="7BC14A"/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 rot="16200000">
            <a:off x="9601011" y="94451"/>
            <a:ext cx="1196752" cy="1007850"/>
          </a:xfrm>
          <a:custGeom>
            <a:avLst/>
            <a:gdLst/>
            <a:ahLst/>
            <a:cxnLst/>
            <a:rect l="l" t="t" r="r" b="b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kern="0" cap="none" spc="0" normalizeH="0" baseline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370481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519865" y="142728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1089088" y="138118"/>
            <a:ext cx="213201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讲师的角色概述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244099" y="138118"/>
            <a:ext cx="212638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成人的学习特点</a:t>
            </a:r>
            <a:endParaRPr lang="zh-CN" altLang="en-US" sz="1600" b="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 userDrawn="1"/>
        </p:nvSpPr>
        <p:spPr>
          <a:xfrm flipV="1">
            <a:off x="6301194" y="542678"/>
            <a:ext cx="287957" cy="161388"/>
          </a:xfrm>
          <a:prstGeom prst="triangle">
            <a:avLst/>
          </a:prstGeom>
          <a:solidFill>
            <a:srgbClr val="6CA62C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370482" y="116632"/>
            <a:ext cx="214938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授课的过程及技巧</a:t>
            </a:r>
            <a:endParaRPr lang="zh-CN" altLang="en-US" sz="1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19865" y="138118"/>
            <a:ext cx="2142304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异常情况的处理</a:t>
            </a:r>
            <a:endParaRPr lang="zh-CN" altLang="en-US" sz="16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9695462" y="179348"/>
            <a:ext cx="100785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600" b="0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endParaRPr lang="en-US" altLang="zh-CN" sz="1600" b="0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9839440" y="542678"/>
            <a:ext cx="719893" cy="0"/>
          </a:xfrm>
          <a:prstGeom prst="line">
            <a:avLst/>
          </a:prstGeom>
          <a:ln>
            <a:solidFill>
              <a:srgbClr val="7BC1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695462" y="611396"/>
            <a:ext cx="100785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zh-CN" altLang="en-US" sz="1800" b="1" kern="1200" dirty="0" smtClean="0">
                <a:solidFill>
                  <a:srgbClr val="7BC14A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en-US" altLang="zh-CN" sz="1800" b="1" kern="1200" dirty="0" smtClean="0">
              <a:solidFill>
                <a:srgbClr val="7BC14A"/>
              </a:solidFill>
              <a:effectLst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64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50" r:id="rId3"/>
    <p:sldLayoutId id="2147483661" r:id="rId4"/>
    <p:sldLayoutId id="2147483675" r:id="rId5"/>
    <p:sldLayoutId id="2147483666" r:id="rId6"/>
    <p:sldLayoutId id="2147483667" r:id="rId7"/>
    <p:sldLayoutId id="2147483651" r:id="rId8"/>
    <p:sldLayoutId id="2147483662" r:id="rId9"/>
    <p:sldLayoutId id="2147483669" r:id="rId10"/>
    <p:sldLayoutId id="2147483670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3" r:id="rId18"/>
    <p:sldLayoutId id="2147483686" r:id="rId19"/>
    <p:sldLayoutId id="2147483682" r:id="rId20"/>
    <p:sldLayoutId id="2147483684" r:id="rId21"/>
    <p:sldLayoutId id="2147483685" r:id="rId22"/>
    <p:sldLayoutId id="2147483652" r:id="rId23"/>
    <p:sldLayoutId id="2147483663" r:id="rId24"/>
    <p:sldLayoutId id="2147483671" r:id="rId25"/>
    <p:sldLayoutId id="2147483655" r:id="rId26"/>
    <p:sldLayoutId id="2147483687" r:id="rId27"/>
    <p:sldLayoutId id="2147483664" r:id="rId28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slide" Target="slide71.xml"/><Relationship Id="rId4" Type="http://schemas.openxmlformats.org/officeDocument/2006/relationships/slide" Target="slide7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slide" Target="slide71.xml"/><Relationship Id="rId4" Type="http://schemas.openxmlformats.org/officeDocument/2006/relationships/slide" Target="slide7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slide" Target="slide71.xml"/><Relationship Id="rId4" Type="http://schemas.openxmlformats.org/officeDocument/2006/relationships/slide" Target="slide7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slide" Target="slide71.xml"/><Relationship Id="rId4" Type="http://schemas.openxmlformats.org/officeDocument/2006/relationships/slide" Target="slide7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3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61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heelReverse spokes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user\Desktop\未标题-1 拷贝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105" y="692696"/>
            <a:ext cx="4779305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直接连接符 13"/>
          <p:cNvCxnSpPr/>
          <p:nvPr/>
        </p:nvCxnSpPr>
        <p:spPr>
          <a:xfrm>
            <a:off x="1055440" y="2015262"/>
            <a:ext cx="0" cy="4510082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55440" y="6525344"/>
            <a:ext cx="144016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07368" y="2536279"/>
            <a:ext cx="648072" cy="3681289"/>
          </a:xfrm>
          <a:prstGeom prst="rect">
            <a:avLst/>
          </a:prstGeom>
          <a:solidFill>
            <a:srgbClr val="CC0000">
              <a:alpha val="65098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01442" y="3501008"/>
            <a:ext cx="553998" cy="228267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讲师的角色定位</a:t>
            </a:r>
          </a:p>
        </p:txBody>
      </p:sp>
      <p:sp>
        <p:nvSpPr>
          <p:cNvPr id="18" name="椭圆 17"/>
          <p:cNvSpPr/>
          <p:nvPr/>
        </p:nvSpPr>
        <p:spPr bwMode="auto">
          <a:xfrm>
            <a:off x="479404" y="2704866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3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308072" y="3930247"/>
            <a:ext cx="543600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随着时代的发展，作为一名讲师，已</a:t>
            </a:r>
            <a:r>
              <a:rPr lang="zh-CN" altLang="en-US" b="1" dirty="0">
                <a:solidFill>
                  <a:srgbClr val="F05425"/>
                </a:solidFill>
              </a:rPr>
              <a:t>不完全是“知识、经验”的代表，而更多的是作为学员学习的“引导和沟通”桥梁。</a:t>
            </a: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1308072" y="5182024"/>
            <a:ext cx="543600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可以说，讲师是课堂的“组织者”，不是“教授者”；如今讲师的责任从本质上发生了变化，其责任是去营造和谐的学习氛围，诱使学员去掌握更多的知识和技能。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08072" y="2617878"/>
            <a:ext cx="5436000" cy="105259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在传统观念中，讲师代表了知识与权威，因此，培训所采用的授课形式也局限于“讲授”，这使得培训不能很好的达到互动性，自然课堂的气氛令学员感到沉闷。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31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Teliss_Tong\Copy\定期备份\工作备份\！PPT图片及版面资源\06-PPT精选插图\08-3D小人\精选38（www.rapidbbs.cn） (24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3268" y="1988840"/>
            <a:ext cx="6890320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1343472" y="4410978"/>
            <a:ext cx="374441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可以说，一个真正伟大的教育工作者，不会试图把学员带进他个人知识的殿堂，而会将他们引到心灵的门口，提高自发学习的兴趣！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——“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授人以鱼，不如授人以渔”。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43472" y="2852937"/>
            <a:ext cx="3744416" cy="137268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教育不是一桩优胜劣汰的工程，而应当是依循生命本真的大爱。教育大师叶圣陶先生说：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“讲师之为教，不在于全盘授予，而在于相机诱导”。</a:t>
            </a:r>
          </a:p>
        </p:txBody>
      </p:sp>
    </p:spTree>
    <p:extLst>
      <p:ext uri="{BB962C8B-B14F-4D97-AF65-F5344CB8AC3E}">
        <p14:creationId xmlns:p14="http://schemas.microsoft.com/office/powerpoint/2010/main" val="367986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7"/>
          <p:cNvGrpSpPr>
            <a:grpSpLocks/>
          </p:cNvGrpSpPr>
          <p:nvPr/>
        </p:nvGrpSpPr>
        <p:grpSpPr bwMode="auto">
          <a:xfrm>
            <a:off x="4943872" y="2708920"/>
            <a:ext cx="3456980" cy="3456384"/>
            <a:chOff x="1907703" y="1556640"/>
            <a:chExt cx="3455406" cy="3456536"/>
          </a:xfrm>
        </p:grpSpPr>
        <p:sp>
          <p:nvSpPr>
            <p:cNvPr id="41" name="矩形 40"/>
            <p:cNvSpPr/>
            <p:nvPr/>
          </p:nvSpPr>
          <p:spPr>
            <a:xfrm>
              <a:off x="1907703" y="1556640"/>
              <a:ext cx="3455406" cy="3456536"/>
            </a:xfrm>
            <a:prstGeom prst="rect">
              <a:avLst/>
            </a:prstGeom>
            <a:gradFill>
              <a:gsLst>
                <a:gs pos="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388942" y="4437087"/>
              <a:ext cx="492927" cy="492927"/>
            </a:xfrm>
            <a:prstGeom prst="ellipse">
              <a:avLst/>
            </a:pr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C00000"/>
              </a:solidFill>
              <a:prstDash val="solid"/>
            </a:ln>
            <a:effectLst>
              <a:innerShdw blurRad="114300">
                <a:sysClr val="windowText" lastClr="000000">
                  <a:alpha val="49000"/>
                </a:sysClr>
              </a:inn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400" kern="0">
                <a:solidFill>
                  <a:srgbClr val="4D4D4D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46" name="组合 38"/>
          <p:cNvGrpSpPr>
            <a:grpSpLocks/>
          </p:cNvGrpSpPr>
          <p:nvPr/>
        </p:nvGrpSpPr>
        <p:grpSpPr bwMode="auto">
          <a:xfrm>
            <a:off x="1559497" y="2708920"/>
            <a:ext cx="3111227" cy="3456384"/>
            <a:chOff x="-1276503" y="1556640"/>
            <a:chExt cx="3112007" cy="3456536"/>
          </a:xfrm>
        </p:grpSpPr>
        <p:grpSp>
          <p:nvGrpSpPr>
            <p:cNvPr id="47" name="组合 12"/>
            <p:cNvGrpSpPr>
              <a:grpSpLocks/>
            </p:cNvGrpSpPr>
            <p:nvPr/>
          </p:nvGrpSpPr>
          <p:grpSpPr bwMode="auto">
            <a:xfrm>
              <a:off x="-1276503" y="1556640"/>
              <a:ext cx="3112007" cy="3456536"/>
              <a:chOff x="-1276503" y="1556640"/>
              <a:chExt cx="3112007" cy="3456536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-1276503" y="1556640"/>
                <a:ext cx="3112007" cy="3456536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altLang="zh-CN" sz="12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1222" y="4437112"/>
                <a:ext cx="492927" cy="492927"/>
              </a:xfrm>
              <a:prstGeom prst="ellips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innerShdw blurRad="114300">
                  <a:prstClr val="black">
                    <a:alpha val="27000"/>
                  </a:prstClr>
                </a:inn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2400" kern="0">
                  <a:solidFill>
                    <a:srgbClr val="4D4D4D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123843" y="4557544"/>
              <a:ext cx="308052" cy="252423"/>
            </a:xfrm>
            <a:custGeom>
              <a:avLst/>
              <a:gdLst>
                <a:gd name="connsiteX0" fmla="*/ 0 w 514350"/>
                <a:gd name="connsiteY0" fmla="*/ 219075 h 342900"/>
                <a:gd name="connsiteX1" fmla="*/ 57150 w 514350"/>
                <a:gd name="connsiteY1" fmla="*/ 209550 h 342900"/>
                <a:gd name="connsiteX2" fmla="*/ 228600 w 514350"/>
                <a:gd name="connsiteY2" fmla="*/ 342900 h 342900"/>
                <a:gd name="connsiteX3" fmla="*/ 514350 w 514350"/>
                <a:gd name="connsiteY3" fmla="*/ 9525 h 342900"/>
                <a:gd name="connsiteX4" fmla="*/ 466725 w 514350"/>
                <a:gd name="connsiteY4" fmla="*/ 0 h 342900"/>
                <a:gd name="connsiteX5" fmla="*/ 247650 w 514350"/>
                <a:gd name="connsiteY5" fmla="*/ 285750 h 342900"/>
                <a:gd name="connsiteX6" fmla="*/ 66675 w 514350"/>
                <a:gd name="connsiteY6" fmla="*/ 171450 h 342900"/>
                <a:gd name="connsiteX7" fmla="*/ 0 w 514350"/>
                <a:gd name="connsiteY7" fmla="*/ 219075 h 342900"/>
                <a:gd name="connsiteX0" fmla="*/ 0 w 514350"/>
                <a:gd name="connsiteY0" fmla="*/ 219075 h 342900"/>
                <a:gd name="connsiteX1" fmla="*/ 57150 w 514350"/>
                <a:gd name="connsiteY1" fmla="*/ 209550 h 342900"/>
                <a:gd name="connsiteX2" fmla="*/ 228600 w 514350"/>
                <a:gd name="connsiteY2" fmla="*/ 342900 h 342900"/>
                <a:gd name="connsiteX3" fmla="*/ 514350 w 514350"/>
                <a:gd name="connsiteY3" fmla="*/ 9525 h 342900"/>
                <a:gd name="connsiteX4" fmla="*/ 466725 w 514350"/>
                <a:gd name="connsiteY4" fmla="*/ 0 h 342900"/>
                <a:gd name="connsiteX5" fmla="*/ 223837 w 514350"/>
                <a:gd name="connsiteY5" fmla="*/ 302418 h 342900"/>
                <a:gd name="connsiteX6" fmla="*/ 66675 w 514350"/>
                <a:gd name="connsiteY6" fmla="*/ 171450 h 342900"/>
                <a:gd name="connsiteX7" fmla="*/ 0 w 514350"/>
                <a:gd name="connsiteY7" fmla="*/ 219075 h 342900"/>
                <a:gd name="connsiteX0" fmla="*/ 0 w 514350"/>
                <a:gd name="connsiteY0" fmla="*/ 228600 h 352425"/>
                <a:gd name="connsiteX1" fmla="*/ 57150 w 514350"/>
                <a:gd name="connsiteY1" fmla="*/ 219075 h 352425"/>
                <a:gd name="connsiteX2" fmla="*/ 228600 w 514350"/>
                <a:gd name="connsiteY2" fmla="*/ 352425 h 352425"/>
                <a:gd name="connsiteX3" fmla="*/ 514350 w 514350"/>
                <a:gd name="connsiteY3" fmla="*/ 19050 h 352425"/>
                <a:gd name="connsiteX4" fmla="*/ 483394 w 514350"/>
                <a:gd name="connsiteY4" fmla="*/ 0 h 352425"/>
                <a:gd name="connsiteX5" fmla="*/ 223837 w 514350"/>
                <a:gd name="connsiteY5" fmla="*/ 311943 h 352425"/>
                <a:gd name="connsiteX6" fmla="*/ 66675 w 514350"/>
                <a:gd name="connsiteY6" fmla="*/ 180975 h 352425"/>
                <a:gd name="connsiteX7" fmla="*/ 0 w 514350"/>
                <a:gd name="connsiteY7" fmla="*/ 228600 h 352425"/>
                <a:gd name="connsiteX0" fmla="*/ 0 w 514350"/>
                <a:gd name="connsiteY0" fmla="*/ 230981 h 354806"/>
                <a:gd name="connsiteX1" fmla="*/ 57150 w 514350"/>
                <a:gd name="connsiteY1" fmla="*/ 221456 h 354806"/>
                <a:gd name="connsiteX2" fmla="*/ 228600 w 514350"/>
                <a:gd name="connsiteY2" fmla="*/ 354806 h 354806"/>
                <a:gd name="connsiteX3" fmla="*/ 514350 w 514350"/>
                <a:gd name="connsiteY3" fmla="*/ 21431 h 354806"/>
                <a:gd name="connsiteX4" fmla="*/ 495300 w 514350"/>
                <a:gd name="connsiteY4" fmla="*/ 0 h 354806"/>
                <a:gd name="connsiteX5" fmla="*/ 223837 w 514350"/>
                <a:gd name="connsiteY5" fmla="*/ 314324 h 354806"/>
                <a:gd name="connsiteX6" fmla="*/ 66675 w 514350"/>
                <a:gd name="connsiteY6" fmla="*/ 183356 h 354806"/>
                <a:gd name="connsiteX7" fmla="*/ 0 w 514350"/>
                <a:gd name="connsiteY7" fmla="*/ 230981 h 354806"/>
                <a:gd name="connsiteX0" fmla="*/ 9525 w 457200"/>
                <a:gd name="connsiteY0" fmla="*/ 183356 h 354806"/>
                <a:gd name="connsiteX1" fmla="*/ 0 w 457200"/>
                <a:gd name="connsiteY1" fmla="*/ 221456 h 354806"/>
                <a:gd name="connsiteX2" fmla="*/ 171450 w 457200"/>
                <a:gd name="connsiteY2" fmla="*/ 354806 h 354806"/>
                <a:gd name="connsiteX3" fmla="*/ 457200 w 457200"/>
                <a:gd name="connsiteY3" fmla="*/ 21431 h 354806"/>
                <a:gd name="connsiteX4" fmla="*/ 438150 w 457200"/>
                <a:gd name="connsiteY4" fmla="*/ 0 h 354806"/>
                <a:gd name="connsiteX5" fmla="*/ 166687 w 457200"/>
                <a:gd name="connsiteY5" fmla="*/ 314324 h 354806"/>
                <a:gd name="connsiteX6" fmla="*/ 9525 w 457200"/>
                <a:gd name="connsiteY6" fmla="*/ 183356 h 354806"/>
                <a:gd name="connsiteX0" fmla="*/ 14288 w 457200"/>
                <a:gd name="connsiteY0" fmla="*/ 190500 h 354806"/>
                <a:gd name="connsiteX1" fmla="*/ 0 w 457200"/>
                <a:gd name="connsiteY1" fmla="*/ 221456 h 354806"/>
                <a:gd name="connsiteX2" fmla="*/ 171450 w 457200"/>
                <a:gd name="connsiteY2" fmla="*/ 354806 h 354806"/>
                <a:gd name="connsiteX3" fmla="*/ 457200 w 457200"/>
                <a:gd name="connsiteY3" fmla="*/ 21431 h 354806"/>
                <a:gd name="connsiteX4" fmla="*/ 438150 w 457200"/>
                <a:gd name="connsiteY4" fmla="*/ 0 h 354806"/>
                <a:gd name="connsiteX5" fmla="*/ 166687 w 457200"/>
                <a:gd name="connsiteY5" fmla="*/ 314324 h 354806"/>
                <a:gd name="connsiteX6" fmla="*/ 14288 w 457200"/>
                <a:gd name="connsiteY6" fmla="*/ 190500 h 354806"/>
                <a:gd name="connsiteX0" fmla="*/ 66675 w 457200"/>
                <a:gd name="connsiteY0" fmla="*/ 233363 h 354806"/>
                <a:gd name="connsiteX1" fmla="*/ 0 w 457200"/>
                <a:gd name="connsiteY1" fmla="*/ 221456 h 354806"/>
                <a:gd name="connsiteX2" fmla="*/ 171450 w 457200"/>
                <a:gd name="connsiteY2" fmla="*/ 354806 h 354806"/>
                <a:gd name="connsiteX3" fmla="*/ 457200 w 457200"/>
                <a:gd name="connsiteY3" fmla="*/ 21431 h 354806"/>
                <a:gd name="connsiteX4" fmla="*/ 438150 w 457200"/>
                <a:gd name="connsiteY4" fmla="*/ 0 h 354806"/>
                <a:gd name="connsiteX5" fmla="*/ 166687 w 457200"/>
                <a:gd name="connsiteY5" fmla="*/ 314324 h 354806"/>
                <a:gd name="connsiteX6" fmla="*/ 66675 w 457200"/>
                <a:gd name="connsiteY6" fmla="*/ 233363 h 354806"/>
                <a:gd name="connsiteX0" fmla="*/ 26193 w 416718"/>
                <a:gd name="connsiteY0" fmla="*/ 233363 h 354806"/>
                <a:gd name="connsiteX1" fmla="*/ 0 w 416718"/>
                <a:gd name="connsiteY1" fmla="*/ 245269 h 354806"/>
                <a:gd name="connsiteX2" fmla="*/ 130968 w 416718"/>
                <a:gd name="connsiteY2" fmla="*/ 354806 h 354806"/>
                <a:gd name="connsiteX3" fmla="*/ 416718 w 416718"/>
                <a:gd name="connsiteY3" fmla="*/ 21431 h 354806"/>
                <a:gd name="connsiteX4" fmla="*/ 397668 w 416718"/>
                <a:gd name="connsiteY4" fmla="*/ 0 h 354806"/>
                <a:gd name="connsiteX5" fmla="*/ 126205 w 416718"/>
                <a:gd name="connsiteY5" fmla="*/ 314324 h 354806"/>
                <a:gd name="connsiteX6" fmla="*/ 26193 w 416718"/>
                <a:gd name="connsiteY6" fmla="*/ 233363 h 354806"/>
                <a:gd name="connsiteX0" fmla="*/ 19050 w 409575"/>
                <a:gd name="connsiteY0" fmla="*/ 233363 h 354806"/>
                <a:gd name="connsiteX1" fmla="*/ 0 w 409575"/>
                <a:gd name="connsiteY1" fmla="*/ 250031 h 354806"/>
                <a:gd name="connsiteX2" fmla="*/ 123825 w 409575"/>
                <a:gd name="connsiteY2" fmla="*/ 354806 h 354806"/>
                <a:gd name="connsiteX3" fmla="*/ 409575 w 409575"/>
                <a:gd name="connsiteY3" fmla="*/ 21431 h 354806"/>
                <a:gd name="connsiteX4" fmla="*/ 390525 w 409575"/>
                <a:gd name="connsiteY4" fmla="*/ 0 h 354806"/>
                <a:gd name="connsiteX5" fmla="*/ 119062 w 409575"/>
                <a:gd name="connsiteY5" fmla="*/ 314324 h 354806"/>
                <a:gd name="connsiteX6" fmla="*/ 19050 w 409575"/>
                <a:gd name="connsiteY6" fmla="*/ 233363 h 354806"/>
                <a:gd name="connsiteX0" fmla="*/ 19050 w 409575"/>
                <a:gd name="connsiteY0" fmla="*/ 211932 h 333375"/>
                <a:gd name="connsiteX1" fmla="*/ 0 w 409575"/>
                <a:gd name="connsiteY1" fmla="*/ 228600 h 333375"/>
                <a:gd name="connsiteX2" fmla="*/ 123825 w 409575"/>
                <a:gd name="connsiteY2" fmla="*/ 333375 h 333375"/>
                <a:gd name="connsiteX3" fmla="*/ 409575 w 409575"/>
                <a:gd name="connsiteY3" fmla="*/ 0 h 333375"/>
                <a:gd name="connsiteX4" fmla="*/ 314325 w 409575"/>
                <a:gd name="connsiteY4" fmla="*/ 64294 h 333375"/>
                <a:gd name="connsiteX5" fmla="*/ 119062 w 409575"/>
                <a:gd name="connsiteY5" fmla="*/ 292893 h 333375"/>
                <a:gd name="connsiteX6" fmla="*/ 19050 w 409575"/>
                <a:gd name="connsiteY6" fmla="*/ 211932 h 333375"/>
                <a:gd name="connsiteX0" fmla="*/ 19050 w 338138"/>
                <a:gd name="connsiteY0" fmla="*/ 147638 h 269081"/>
                <a:gd name="connsiteX1" fmla="*/ 0 w 338138"/>
                <a:gd name="connsiteY1" fmla="*/ 164306 h 269081"/>
                <a:gd name="connsiteX2" fmla="*/ 123825 w 338138"/>
                <a:gd name="connsiteY2" fmla="*/ 269081 h 269081"/>
                <a:gd name="connsiteX3" fmla="*/ 338138 w 338138"/>
                <a:gd name="connsiteY3" fmla="*/ 19050 h 269081"/>
                <a:gd name="connsiteX4" fmla="*/ 314325 w 338138"/>
                <a:gd name="connsiteY4" fmla="*/ 0 h 269081"/>
                <a:gd name="connsiteX5" fmla="*/ 119062 w 338138"/>
                <a:gd name="connsiteY5" fmla="*/ 228599 h 269081"/>
                <a:gd name="connsiteX6" fmla="*/ 19050 w 338138"/>
                <a:gd name="connsiteY6" fmla="*/ 147638 h 269081"/>
                <a:gd name="connsiteX0" fmla="*/ 18317 w 338138"/>
                <a:gd name="connsiteY0" fmla="*/ 144704 h 269081"/>
                <a:gd name="connsiteX1" fmla="*/ 0 w 338138"/>
                <a:gd name="connsiteY1" fmla="*/ 164306 h 269081"/>
                <a:gd name="connsiteX2" fmla="*/ 123825 w 338138"/>
                <a:gd name="connsiteY2" fmla="*/ 269081 h 269081"/>
                <a:gd name="connsiteX3" fmla="*/ 338138 w 338138"/>
                <a:gd name="connsiteY3" fmla="*/ 19050 h 269081"/>
                <a:gd name="connsiteX4" fmla="*/ 314325 w 338138"/>
                <a:gd name="connsiteY4" fmla="*/ 0 h 269081"/>
                <a:gd name="connsiteX5" fmla="*/ 119062 w 338138"/>
                <a:gd name="connsiteY5" fmla="*/ 228599 h 269081"/>
                <a:gd name="connsiteX6" fmla="*/ 18317 w 338138"/>
                <a:gd name="connsiteY6" fmla="*/ 144704 h 269081"/>
                <a:gd name="connsiteX0" fmla="*/ 27181 w 338138"/>
                <a:gd name="connsiteY0" fmla="*/ 135840 h 269081"/>
                <a:gd name="connsiteX1" fmla="*/ 0 w 338138"/>
                <a:gd name="connsiteY1" fmla="*/ 164306 h 269081"/>
                <a:gd name="connsiteX2" fmla="*/ 123825 w 338138"/>
                <a:gd name="connsiteY2" fmla="*/ 269081 h 269081"/>
                <a:gd name="connsiteX3" fmla="*/ 338138 w 338138"/>
                <a:gd name="connsiteY3" fmla="*/ 19050 h 269081"/>
                <a:gd name="connsiteX4" fmla="*/ 314325 w 338138"/>
                <a:gd name="connsiteY4" fmla="*/ 0 h 269081"/>
                <a:gd name="connsiteX5" fmla="*/ 119062 w 338138"/>
                <a:gd name="connsiteY5" fmla="*/ 228599 h 269081"/>
                <a:gd name="connsiteX6" fmla="*/ 27181 w 338138"/>
                <a:gd name="connsiteY6" fmla="*/ 135840 h 269081"/>
                <a:gd name="connsiteX0" fmla="*/ 27181 w 338138"/>
                <a:gd name="connsiteY0" fmla="*/ 135840 h 269081"/>
                <a:gd name="connsiteX1" fmla="*/ 0 w 338138"/>
                <a:gd name="connsiteY1" fmla="*/ 164306 h 269081"/>
                <a:gd name="connsiteX2" fmla="*/ 123825 w 338138"/>
                <a:gd name="connsiteY2" fmla="*/ 269081 h 269081"/>
                <a:gd name="connsiteX3" fmla="*/ 338138 w 338138"/>
                <a:gd name="connsiteY3" fmla="*/ 19050 h 269081"/>
                <a:gd name="connsiteX4" fmla="*/ 314325 w 338138"/>
                <a:gd name="connsiteY4" fmla="*/ 0 h 269081"/>
                <a:gd name="connsiteX5" fmla="*/ 117092 w 338138"/>
                <a:gd name="connsiteY5" fmla="*/ 206931 h 269081"/>
                <a:gd name="connsiteX6" fmla="*/ 27181 w 338138"/>
                <a:gd name="connsiteY6" fmla="*/ 135840 h 269081"/>
                <a:gd name="connsiteX0" fmla="*/ 27181 w 338138"/>
                <a:gd name="connsiteY0" fmla="*/ 139780 h 273021"/>
                <a:gd name="connsiteX1" fmla="*/ 0 w 338138"/>
                <a:gd name="connsiteY1" fmla="*/ 168246 h 273021"/>
                <a:gd name="connsiteX2" fmla="*/ 123825 w 338138"/>
                <a:gd name="connsiteY2" fmla="*/ 273021 h 273021"/>
                <a:gd name="connsiteX3" fmla="*/ 338138 w 338138"/>
                <a:gd name="connsiteY3" fmla="*/ 22990 h 273021"/>
                <a:gd name="connsiteX4" fmla="*/ 307431 w 338138"/>
                <a:gd name="connsiteY4" fmla="*/ 0 h 273021"/>
                <a:gd name="connsiteX5" fmla="*/ 117092 w 338138"/>
                <a:gd name="connsiteY5" fmla="*/ 210871 h 273021"/>
                <a:gd name="connsiteX6" fmla="*/ 27181 w 338138"/>
                <a:gd name="connsiteY6" fmla="*/ 139780 h 273021"/>
                <a:gd name="connsiteX0" fmla="*/ 27181 w 338138"/>
                <a:gd name="connsiteY0" fmla="*/ 140765 h 274006"/>
                <a:gd name="connsiteX1" fmla="*/ 0 w 338138"/>
                <a:gd name="connsiteY1" fmla="*/ 169231 h 274006"/>
                <a:gd name="connsiteX2" fmla="*/ 123825 w 338138"/>
                <a:gd name="connsiteY2" fmla="*/ 274006 h 274006"/>
                <a:gd name="connsiteX3" fmla="*/ 338138 w 338138"/>
                <a:gd name="connsiteY3" fmla="*/ 23975 h 274006"/>
                <a:gd name="connsiteX4" fmla="*/ 303491 w 338138"/>
                <a:gd name="connsiteY4" fmla="*/ 0 h 274006"/>
                <a:gd name="connsiteX5" fmla="*/ 117092 w 338138"/>
                <a:gd name="connsiteY5" fmla="*/ 211856 h 274006"/>
                <a:gd name="connsiteX6" fmla="*/ 27181 w 338138"/>
                <a:gd name="connsiteY6" fmla="*/ 140765 h 274006"/>
                <a:gd name="connsiteX0" fmla="*/ 29151 w 338138"/>
                <a:gd name="connsiteY0" fmla="*/ 139780 h 274006"/>
                <a:gd name="connsiteX1" fmla="*/ 0 w 338138"/>
                <a:gd name="connsiteY1" fmla="*/ 169231 h 274006"/>
                <a:gd name="connsiteX2" fmla="*/ 123825 w 338138"/>
                <a:gd name="connsiteY2" fmla="*/ 274006 h 274006"/>
                <a:gd name="connsiteX3" fmla="*/ 338138 w 338138"/>
                <a:gd name="connsiteY3" fmla="*/ 23975 h 274006"/>
                <a:gd name="connsiteX4" fmla="*/ 303491 w 338138"/>
                <a:gd name="connsiteY4" fmla="*/ 0 h 274006"/>
                <a:gd name="connsiteX5" fmla="*/ 117092 w 338138"/>
                <a:gd name="connsiteY5" fmla="*/ 211856 h 274006"/>
                <a:gd name="connsiteX6" fmla="*/ 29151 w 338138"/>
                <a:gd name="connsiteY6" fmla="*/ 139780 h 274006"/>
                <a:gd name="connsiteX0" fmla="*/ 32106 w 338138"/>
                <a:gd name="connsiteY0" fmla="*/ 137811 h 274006"/>
                <a:gd name="connsiteX1" fmla="*/ 0 w 338138"/>
                <a:gd name="connsiteY1" fmla="*/ 169231 h 274006"/>
                <a:gd name="connsiteX2" fmla="*/ 123825 w 338138"/>
                <a:gd name="connsiteY2" fmla="*/ 274006 h 274006"/>
                <a:gd name="connsiteX3" fmla="*/ 338138 w 338138"/>
                <a:gd name="connsiteY3" fmla="*/ 23975 h 274006"/>
                <a:gd name="connsiteX4" fmla="*/ 303491 w 338138"/>
                <a:gd name="connsiteY4" fmla="*/ 0 h 274006"/>
                <a:gd name="connsiteX5" fmla="*/ 117092 w 338138"/>
                <a:gd name="connsiteY5" fmla="*/ 211856 h 274006"/>
                <a:gd name="connsiteX6" fmla="*/ 32106 w 338138"/>
                <a:gd name="connsiteY6" fmla="*/ 137811 h 274006"/>
                <a:gd name="connsiteX0" fmla="*/ 32106 w 338138"/>
                <a:gd name="connsiteY0" fmla="*/ 140766 h 276961"/>
                <a:gd name="connsiteX1" fmla="*/ 0 w 338138"/>
                <a:gd name="connsiteY1" fmla="*/ 172186 h 276961"/>
                <a:gd name="connsiteX2" fmla="*/ 123825 w 338138"/>
                <a:gd name="connsiteY2" fmla="*/ 276961 h 276961"/>
                <a:gd name="connsiteX3" fmla="*/ 338138 w 338138"/>
                <a:gd name="connsiteY3" fmla="*/ 26930 h 276961"/>
                <a:gd name="connsiteX4" fmla="*/ 302506 w 338138"/>
                <a:gd name="connsiteY4" fmla="*/ 0 h 276961"/>
                <a:gd name="connsiteX5" fmla="*/ 117092 w 338138"/>
                <a:gd name="connsiteY5" fmla="*/ 214811 h 276961"/>
                <a:gd name="connsiteX6" fmla="*/ 32106 w 338138"/>
                <a:gd name="connsiteY6" fmla="*/ 140766 h 2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138" h="276961">
                  <a:moveTo>
                    <a:pt x="32106" y="140766"/>
                  </a:moveTo>
                  <a:lnTo>
                    <a:pt x="0" y="172186"/>
                  </a:lnTo>
                  <a:lnTo>
                    <a:pt x="123825" y="276961"/>
                  </a:lnTo>
                  <a:lnTo>
                    <a:pt x="338138" y="26930"/>
                  </a:lnTo>
                  <a:lnTo>
                    <a:pt x="302506" y="0"/>
                  </a:lnTo>
                  <a:lnTo>
                    <a:pt x="117092" y="214811"/>
                  </a:lnTo>
                  <a:lnTo>
                    <a:pt x="32106" y="140766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5" name="乘号 54"/>
          <p:cNvSpPr/>
          <p:nvPr/>
        </p:nvSpPr>
        <p:spPr>
          <a:xfrm>
            <a:off x="6456462" y="5614442"/>
            <a:ext cx="431800" cy="431800"/>
          </a:xfrm>
          <a:prstGeom prst="mathMultiply">
            <a:avLst>
              <a:gd name="adj1" fmla="val 11712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200" kern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2517131" y="1988840"/>
            <a:ext cx="1006475" cy="100488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合理</a:t>
            </a:r>
            <a:endParaRPr lang="en-US" altLang="zh-CN" sz="20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定位</a:t>
            </a:r>
          </a:p>
        </p:txBody>
      </p:sp>
      <p:sp>
        <p:nvSpPr>
          <p:cNvPr id="16" name="椭圆 15"/>
          <p:cNvSpPr/>
          <p:nvPr/>
        </p:nvSpPr>
        <p:spPr bwMode="auto">
          <a:xfrm>
            <a:off x="6169126" y="1988840"/>
            <a:ext cx="1006475" cy="1004888"/>
          </a:xfrm>
          <a:prstGeom prst="ellipse">
            <a:avLst/>
          </a:prstGeom>
          <a:gradFill>
            <a:gsLst>
              <a:gs pos="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不合理</a:t>
            </a:r>
            <a:endParaRPr lang="en-US" altLang="zh-CN" sz="16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定位</a:t>
            </a:r>
          </a:p>
        </p:txBody>
      </p:sp>
      <p:sp>
        <p:nvSpPr>
          <p:cNvPr id="56" name="Text Box 44"/>
          <p:cNvSpPr txBox="1">
            <a:spLocks noChangeArrowheads="1"/>
          </p:cNvSpPr>
          <p:nvPr/>
        </p:nvSpPr>
        <p:spPr bwMode="auto">
          <a:xfrm>
            <a:off x="1559497" y="3286492"/>
            <a:ext cx="3111227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激励者（激发他人的热情）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传授者（传授知识）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参谋者（提供方法与建议）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教练（协助解决疑难）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伙伴（学员的真正朋友）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调停者（控制局面）</a:t>
            </a:r>
          </a:p>
        </p:txBody>
      </p:sp>
      <p:sp>
        <p:nvSpPr>
          <p:cNvPr id="57" name="Text Box 44"/>
          <p:cNvSpPr txBox="1">
            <a:spLocks noChangeArrowheads="1"/>
          </p:cNvSpPr>
          <p:nvPr/>
        </p:nvSpPr>
        <p:spPr bwMode="auto">
          <a:xfrm>
            <a:off x="4943872" y="3286492"/>
            <a:ext cx="3456980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只讲一次课，以后就不讲了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把我该讲的内容讲完就行了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有用的东西都写在幻灯片上了，只要照着读一遍就行了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我只负责讲课，其它的我管不了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</a:rPr>
              <a:t>培训就是走形式而已</a:t>
            </a:r>
          </a:p>
        </p:txBody>
      </p:sp>
      <p:pic>
        <p:nvPicPr>
          <p:cNvPr id="2050" name="Picture 2" descr="D:\Teliss_Tong\Copy\定期备份\工作备份\！PPT图片及版面资源\06-PPT精选插图\04-图标\ooopic_134309999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756388" y="4415094"/>
            <a:ext cx="2437200" cy="244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004180" y="5903694"/>
            <a:ext cx="6025579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240016" y="5903694"/>
            <a:ext cx="4392488" cy="621650"/>
          </a:xfrm>
          <a:prstGeom prst="rect">
            <a:avLst/>
          </a:prstGeom>
          <a:solidFill>
            <a:srgbClr val="CC0000">
              <a:alpha val="65098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椭圆 6"/>
          <p:cNvSpPr/>
          <p:nvPr/>
        </p:nvSpPr>
        <p:spPr bwMode="auto">
          <a:xfrm>
            <a:off x="6312080" y="5955641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32104" y="5992198"/>
            <a:ext cx="3384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优秀讲师的技术指标细分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029758" y="5013176"/>
            <a:ext cx="0" cy="89051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2" name="图表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013869"/>
              </p:ext>
            </p:extLst>
          </p:nvPr>
        </p:nvGraphicFramePr>
        <p:xfrm>
          <a:off x="551384" y="1103094"/>
          <a:ext cx="8229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08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D:\Teliss_Tong\Copy\定期备份\工作备份\！PPT图片及版面资源\06-PPT精选插图\03-人物\培训课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" y="1847528"/>
            <a:ext cx="5121012" cy="501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5004180" y="5903694"/>
            <a:ext cx="6025579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240016" y="5903694"/>
            <a:ext cx="4392488" cy="621650"/>
          </a:xfrm>
          <a:prstGeom prst="rect">
            <a:avLst/>
          </a:prstGeom>
          <a:solidFill>
            <a:srgbClr val="CC0000">
              <a:alpha val="65098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椭圆 6"/>
          <p:cNvSpPr/>
          <p:nvPr/>
        </p:nvSpPr>
        <p:spPr bwMode="auto">
          <a:xfrm>
            <a:off x="6312080" y="5955641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32104" y="5992198"/>
            <a:ext cx="3384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优秀讲师的技术指标细分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029758" y="5013176"/>
            <a:ext cx="0" cy="890518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196383" y="1844825"/>
            <a:ext cx="6429799" cy="2796499"/>
            <a:chOff x="3208254" y="2433494"/>
            <a:chExt cx="5646599" cy="2796499"/>
          </a:xfrm>
        </p:grpSpPr>
        <p:grpSp>
          <p:nvGrpSpPr>
            <p:cNvPr id="11" name="组合 23"/>
            <p:cNvGrpSpPr/>
            <p:nvPr/>
          </p:nvGrpSpPr>
          <p:grpSpPr>
            <a:xfrm>
              <a:off x="3208254" y="2433494"/>
              <a:ext cx="688970" cy="1572364"/>
              <a:chOff x="1034422" y="5658664"/>
              <a:chExt cx="688970" cy="157236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34422" y="5658664"/>
                <a:ext cx="462022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prstClr val="white">
                        <a:lumMod val="85000"/>
                      </a:prstClr>
                    </a:solidFill>
                    <a:effectLst>
                      <a:outerShdw blurRad="55000" dist="50800" dir="5400000" algn="tl">
                        <a:srgbClr val="000000">
                          <a:alpha val="33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prstClr val="white">
                      <a:lumMod val="85000"/>
                    </a:prstClr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261370" y="5661368"/>
                <a:ext cx="462022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srgbClr val="F05425"/>
                    </a:solidFill>
                    <a:effectLst>
                      <a:outerShdw blurRad="55000" dist="50800" dir="5400000" algn="tl">
                        <a:srgbClr val="000000">
                          <a:alpha val="33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srgbClr val="F05425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3464244" y="3133145"/>
              <a:ext cx="5145901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indent="457200">
                <a:lnSpc>
                  <a:spcPts val="3200"/>
                </a:lnSpc>
              </a:pPr>
              <a:r>
                <a:rPr lang="zh-CN" altLang="en-US" sz="2000" b="1" dirty="0">
                  <a:ln w="17780" cmpd="sng">
                    <a:noFill/>
                    <a:prstDash val="solid"/>
                    <a:miter lim="800000"/>
                  </a:ln>
                  <a:solidFill>
                    <a:srgbClr val="F05425"/>
                  </a:solidFill>
                  <a:latin typeface="微软雅黑" pitchFamily="34" charset="-122"/>
                  <a:ea typeface="微软雅黑" pitchFamily="34" charset="-122"/>
                </a:rPr>
                <a:t>伟大永远是熬出来的！一个讲师没讲过</a:t>
              </a:r>
              <a:r>
                <a:rPr lang="en-US" altLang="zh-CN" sz="2000" b="1" dirty="0">
                  <a:ln w="17780" cmpd="sng">
                    <a:noFill/>
                    <a:prstDash val="solid"/>
                    <a:miter lim="800000"/>
                  </a:ln>
                  <a:solidFill>
                    <a:srgbClr val="F05425"/>
                  </a:solidFill>
                  <a:latin typeface="微软雅黑" pitchFamily="34" charset="-122"/>
                  <a:ea typeface="微软雅黑" pitchFamily="34" charset="-122"/>
                </a:rPr>
                <a:t>100</a:t>
              </a:r>
              <a:r>
                <a:rPr lang="zh-CN" altLang="en-US" sz="2000" b="1" dirty="0">
                  <a:ln w="17780" cmpd="sng">
                    <a:noFill/>
                    <a:prstDash val="solid"/>
                    <a:miter lim="800000"/>
                  </a:ln>
                  <a:solidFill>
                    <a:srgbClr val="F05425"/>
                  </a:solidFill>
                  <a:latin typeface="微软雅黑" pitchFamily="34" charset="-122"/>
                  <a:ea typeface="微软雅黑" pitchFamily="34" charset="-122"/>
                </a:rPr>
                <a:t>天的课，不叫有经验，再好的知识也需要一些方法才能传递出来。</a:t>
              </a:r>
            </a:p>
          </p:txBody>
        </p:sp>
        <p:grpSp>
          <p:nvGrpSpPr>
            <p:cNvPr id="14" name="组合 24"/>
            <p:cNvGrpSpPr/>
            <p:nvPr/>
          </p:nvGrpSpPr>
          <p:grpSpPr>
            <a:xfrm rot="10800000">
              <a:off x="8176807" y="3660333"/>
              <a:ext cx="678046" cy="1569660"/>
              <a:chOff x="3205585" y="5479116"/>
              <a:chExt cx="678046" cy="156966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421609" y="5479116"/>
                <a:ext cx="462022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srgbClr val="F05425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srgbClr val="F05425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205585" y="5479116"/>
                <a:ext cx="462022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prstClr val="white">
                        <a:lumMod val="85000"/>
                      </a:prstClr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srgbClr val="F05425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99871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9696400" y="201414"/>
            <a:ext cx="100811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endParaRPr lang="en-US" altLang="zh-CN" dirty="0">
              <a:solidFill>
                <a:srgbClr val="F0542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3600" b="1" dirty="0">
              <a:solidFill>
                <a:srgbClr val="F054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379576" y="3573176"/>
            <a:ext cx="1440000" cy="1440000"/>
          </a:xfrm>
          <a:prstGeom prst="ellipse">
            <a:avLst/>
          </a:prstGeom>
          <a:blipFill dpi="0" rotWithShape="1">
            <a:blip r:embed="rId2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椭圆 44"/>
          <p:cNvSpPr/>
          <p:nvPr/>
        </p:nvSpPr>
        <p:spPr>
          <a:xfrm>
            <a:off x="3671877" y="2569096"/>
            <a:ext cx="2160000" cy="2160000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椭圆 45"/>
          <p:cNvSpPr/>
          <p:nvPr/>
        </p:nvSpPr>
        <p:spPr>
          <a:xfrm>
            <a:off x="6684178" y="3573176"/>
            <a:ext cx="1440000" cy="1440000"/>
          </a:xfrm>
          <a:prstGeom prst="ellipse">
            <a:avLst/>
          </a:prstGeom>
          <a:blipFill dpi="0" rotWithShape="1">
            <a:blip r:embed="rId4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椭圆 46"/>
          <p:cNvSpPr/>
          <p:nvPr/>
        </p:nvSpPr>
        <p:spPr>
          <a:xfrm>
            <a:off x="8976480" y="3573176"/>
            <a:ext cx="1440000" cy="1440000"/>
          </a:xfrm>
          <a:prstGeom prst="ellipse">
            <a:avLst/>
          </a:prstGeom>
          <a:blipFill dpi="0" rotWithShape="1">
            <a:blip r:embed="rId5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15596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讲师的角色概述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59896" y="5452918"/>
            <a:ext cx="180000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成人的学习特点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3600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授课过程及技巧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602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异常情况的处理</a:t>
            </a:r>
          </a:p>
        </p:txBody>
      </p:sp>
      <p:cxnSp>
        <p:nvCxnSpPr>
          <p:cNvPr id="53" name="直接连接符 52"/>
          <p:cNvCxnSpPr>
            <a:stCxn id="46" idx="6"/>
            <a:endCxn id="47" idx="2"/>
          </p:cNvCxnSpPr>
          <p:nvPr/>
        </p:nvCxnSpPr>
        <p:spPr>
          <a:xfrm>
            <a:off x="8124178" y="4293176"/>
            <a:ext cx="852302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3359696" y="5622196"/>
            <a:ext cx="600200" cy="1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759896" y="5622196"/>
            <a:ext cx="600200" cy="1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8160096" y="5622195"/>
            <a:ext cx="600200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肘形连接符 56"/>
          <p:cNvCxnSpPr>
            <a:stCxn id="48" idx="1"/>
            <a:endCxn id="44" idx="2"/>
          </p:cNvCxnSpPr>
          <p:nvPr/>
        </p:nvCxnSpPr>
        <p:spPr>
          <a:xfrm rot="10800000">
            <a:off x="1379576" y="4293176"/>
            <a:ext cx="180120" cy="1329020"/>
          </a:xfrm>
          <a:prstGeom prst="bentConnector3">
            <a:avLst>
              <a:gd name="adj1" fmla="val 226915"/>
            </a:avLst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>
            <a:stCxn id="51" idx="3"/>
            <a:endCxn id="47" idx="6"/>
          </p:cNvCxnSpPr>
          <p:nvPr/>
        </p:nvCxnSpPr>
        <p:spPr>
          <a:xfrm flipH="1" flipV="1">
            <a:off x="10416480" y="4293176"/>
            <a:ext cx="143816" cy="1329020"/>
          </a:xfrm>
          <a:prstGeom prst="bentConnector3">
            <a:avLst>
              <a:gd name="adj1" fmla="val -158953"/>
            </a:avLst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肘形连接符 58"/>
          <p:cNvCxnSpPr>
            <a:stCxn id="44" idx="6"/>
            <a:endCxn id="45" idx="2"/>
          </p:cNvCxnSpPr>
          <p:nvPr/>
        </p:nvCxnSpPr>
        <p:spPr>
          <a:xfrm flipV="1">
            <a:off x="2819577" y="3649096"/>
            <a:ext cx="852301" cy="644080"/>
          </a:xfrm>
          <a:prstGeom prst="bentConnector3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5783872" y="1052736"/>
            <a:ext cx="391252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（一）成人的学习特点概述</a:t>
            </a:r>
            <a:endParaRPr lang="en-US" altLang="zh-CN" dirty="0">
              <a:solidFill>
                <a:srgbClr val="F0542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（二）成人喜欢的课堂气氛</a:t>
            </a:r>
            <a:endParaRPr lang="en-US" altLang="zh-CN" dirty="0">
              <a:solidFill>
                <a:srgbClr val="F0542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05425"/>
                </a:solidFill>
                <a:latin typeface="微软雅黑" pitchFamily="34" charset="-122"/>
                <a:ea typeface="微软雅黑" pitchFamily="34" charset="-122"/>
              </a:rPr>
              <a:t>（三）成人不喜欢的讲师言行</a:t>
            </a:r>
            <a:endParaRPr lang="en-US" altLang="zh-CN" dirty="0">
              <a:solidFill>
                <a:srgbClr val="F054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肘形连接符 60"/>
          <p:cNvCxnSpPr>
            <a:stCxn id="45" idx="0"/>
            <a:endCxn id="60" idx="1"/>
          </p:cNvCxnSpPr>
          <p:nvPr/>
        </p:nvCxnSpPr>
        <p:spPr>
          <a:xfrm rot="5400000" flipH="1" flipV="1">
            <a:off x="4887736" y="1672962"/>
            <a:ext cx="760276" cy="1031995"/>
          </a:xfrm>
          <a:prstGeom prst="bentConnector2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/>
          <p:cNvCxnSpPr>
            <a:stCxn id="45" idx="6"/>
            <a:endCxn id="46" idx="2"/>
          </p:cNvCxnSpPr>
          <p:nvPr/>
        </p:nvCxnSpPr>
        <p:spPr>
          <a:xfrm>
            <a:off x="5831878" y="3649096"/>
            <a:ext cx="852301" cy="644080"/>
          </a:xfrm>
          <a:prstGeom prst="bentConnector3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764573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13"/>
          <p:cNvSpPr>
            <a:spLocks noChangeArrowheads="1"/>
          </p:cNvSpPr>
          <p:nvPr/>
        </p:nvSpPr>
        <p:spPr bwMode="gray">
          <a:xfrm>
            <a:off x="1417812" y="2564904"/>
            <a:ext cx="10150797" cy="3652663"/>
          </a:xfrm>
          <a:prstGeom prst="roundRect">
            <a:avLst>
              <a:gd name="adj" fmla="val 4639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kern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55440" y="2015262"/>
            <a:ext cx="0" cy="4510082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55440" y="6525344"/>
            <a:ext cx="1440160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07368" y="2420889"/>
            <a:ext cx="648072" cy="3796679"/>
          </a:xfrm>
          <a:prstGeom prst="rect">
            <a:avLst/>
          </a:prstGeom>
          <a:solidFill>
            <a:srgbClr val="F05425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501442" y="3140969"/>
            <a:ext cx="553998" cy="307659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成人的学习特点概述</a:t>
            </a:r>
          </a:p>
        </p:txBody>
      </p:sp>
      <p:sp>
        <p:nvSpPr>
          <p:cNvPr id="29" name="椭圆 28"/>
          <p:cNvSpPr/>
          <p:nvPr/>
        </p:nvSpPr>
        <p:spPr bwMode="auto">
          <a:xfrm>
            <a:off x="479404" y="2564904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1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36" name="TextBox 19"/>
          <p:cNvSpPr txBox="1">
            <a:spLocks noChangeArrowheads="1"/>
          </p:cNvSpPr>
          <p:nvPr/>
        </p:nvSpPr>
        <p:spPr bwMode="auto">
          <a:xfrm>
            <a:off x="942976" y="2167345"/>
            <a:ext cx="17287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2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单击此处添加标题</a:t>
            </a:r>
          </a:p>
        </p:txBody>
      </p:sp>
      <p:sp>
        <p:nvSpPr>
          <p:cNvPr id="37" name="Text Box 44"/>
          <p:cNvSpPr txBox="1">
            <a:spLocks noChangeArrowheads="1"/>
          </p:cNvSpPr>
          <p:nvPr/>
        </p:nvSpPr>
        <p:spPr bwMode="auto">
          <a:xfrm>
            <a:off x="1775520" y="2946621"/>
            <a:ext cx="4608512" cy="308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必须知道为什么学才愿意学（学以致用）；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想要即学即用，速成（时间紧迫）；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成人学员有不同的背景，从自身的经验出发，总是喜欢把正在学的知识与他们已经知道的联系起来；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独立思考，独立的见解（个性独立）；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喜欢接受一个有亲和力、既知识渊博、又使人愉快的培训师，且必须在气氛、环境适宜的场合才愿意学；</a:t>
            </a:r>
          </a:p>
        </p:txBody>
      </p:sp>
      <p:pic>
        <p:nvPicPr>
          <p:cNvPr id="4100" name="Picture 4" descr="D:\Teliss_Tong\Copy\定期备份\工作备份\！PPT图片及版面资源\06-PPT精选插图\03-人物\73-110P31120389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16078" y="2924945"/>
            <a:ext cx="4454172" cy="3010701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45050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13"/>
          <p:cNvSpPr>
            <a:spLocks noChangeArrowheads="1"/>
          </p:cNvSpPr>
          <p:nvPr/>
        </p:nvSpPr>
        <p:spPr bwMode="gray">
          <a:xfrm>
            <a:off x="1417812" y="2564904"/>
            <a:ext cx="10150797" cy="3652663"/>
          </a:xfrm>
          <a:prstGeom prst="roundRect">
            <a:avLst>
              <a:gd name="adj" fmla="val 4639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kern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55440" y="2015262"/>
            <a:ext cx="0" cy="4510082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55440" y="6525344"/>
            <a:ext cx="1440160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07368" y="2420889"/>
            <a:ext cx="648072" cy="3796679"/>
          </a:xfrm>
          <a:prstGeom prst="rect">
            <a:avLst/>
          </a:prstGeom>
          <a:solidFill>
            <a:srgbClr val="F05425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501442" y="3140969"/>
            <a:ext cx="553998" cy="307659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成人的学习特点概述</a:t>
            </a:r>
          </a:p>
        </p:txBody>
      </p:sp>
      <p:sp>
        <p:nvSpPr>
          <p:cNvPr id="29" name="椭圆 28"/>
          <p:cNvSpPr/>
          <p:nvPr/>
        </p:nvSpPr>
        <p:spPr bwMode="auto">
          <a:xfrm>
            <a:off x="479404" y="2564904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1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36" name="TextBox 19"/>
          <p:cNvSpPr txBox="1">
            <a:spLocks noChangeArrowheads="1"/>
          </p:cNvSpPr>
          <p:nvPr/>
        </p:nvSpPr>
        <p:spPr bwMode="auto">
          <a:xfrm>
            <a:off x="942976" y="2167345"/>
            <a:ext cx="17287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2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单击此处添加标题</a:t>
            </a:r>
          </a:p>
        </p:txBody>
      </p:sp>
      <p:sp>
        <p:nvSpPr>
          <p:cNvPr id="37" name="Text Box 44"/>
          <p:cNvSpPr txBox="1">
            <a:spLocks noChangeArrowheads="1"/>
          </p:cNvSpPr>
          <p:nvPr/>
        </p:nvSpPr>
        <p:spPr bwMode="auto">
          <a:xfrm>
            <a:off x="1775520" y="2946620"/>
            <a:ext cx="4608512" cy="2751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Wingdings" pitchFamily="2" charset="2"/>
              <a:buChar char="ü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成人喜欢通过实践来学习，他们希望参与其中，喜欢讨论与互动（期待尊重与赏识）。成人学习应该是思想交流与碰撞的一种行为：故在成人的学习当中我们非常强调积极参与，不怕出丑，因为我们对成人交流的观点是：</a:t>
            </a:r>
            <a:r>
              <a:rPr lang="zh-CN" altLang="en-US" b="1" dirty="0">
                <a:solidFill>
                  <a:srgbClr val="F05425"/>
                </a:solidFill>
              </a:rPr>
              <a:t>不同的人站在不同的角度看同一个问题可能会有不同的结果，所以在成人的教学中往往没有绝对的对与绝对的错之分。</a:t>
            </a:r>
          </a:p>
        </p:txBody>
      </p:sp>
      <p:pic>
        <p:nvPicPr>
          <p:cNvPr id="11" name="Picture 3" descr="D:\Teliss_Tong\Copy\定期备份\工作备份\！PPT图片及版面资源\06-PPT精选插图\03-人物\73-110P31139197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16080" y="2924945"/>
            <a:ext cx="4454170" cy="3010701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2668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13"/>
          <p:cNvSpPr>
            <a:spLocks noChangeArrowheads="1"/>
          </p:cNvSpPr>
          <p:nvPr/>
        </p:nvSpPr>
        <p:spPr bwMode="gray">
          <a:xfrm>
            <a:off x="1417812" y="2564904"/>
            <a:ext cx="10150797" cy="3652663"/>
          </a:xfrm>
          <a:prstGeom prst="roundRect">
            <a:avLst>
              <a:gd name="adj" fmla="val 4639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kern="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55440" y="2015262"/>
            <a:ext cx="0" cy="4510082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55440" y="6525344"/>
            <a:ext cx="1440160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07368" y="2420889"/>
            <a:ext cx="648072" cy="3796679"/>
          </a:xfrm>
          <a:prstGeom prst="rect">
            <a:avLst/>
          </a:prstGeom>
          <a:solidFill>
            <a:srgbClr val="F05425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501442" y="3140969"/>
            <a:ext cx="553998" cy="307659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成人的学习特点概述</a:t>
            </a:r>
          </a:p>
        </p:txBody>
      </p:sp>
      <p:sp>
        <p:nvSpPr>
          <p:cNvPr id="29" name="椭圆 28"/>
          <p:cNvSpPr/>
          <p:nvPr/>
        </p:nvSpPr>
        <p:spPr bwMode="auto">
          <a:xfrm>
            <a:off x="479404" y="2564904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1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pic>
        <p:nvPicPr>
          <p:cNvPr id="5122" name="Picture 2" descr="D:\Teliss_Tong\Copy\定期备份\工作备份\！PPT图片及版面资源\06-PPT精选插图\12-标签\0CB7E0FD6AC56C946A2689745D80BB76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6441" y="2467513"/>
            <a:ext cx="1286310" cy="192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449000" y="2569162"/>
            <a:ext cx="615553" cy="1363894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800" b="1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小知识</a:t>
            </a:r>
          </a:p>
        </p:txBody>
      </p:sp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1775520" y="3066150"/>
            <a:ext cx="4104456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>
                <a:solidFill>
                  <a:srgbClr val="F05425"/>
                </a:solidFill>
              </a:rPr>
              <a:t>成人的学习能力并不是随着年龄的增长而明显下降，在某些方面还具有优势。</a:t>
            </a:r>
          </a:p>
        </p:txBody>
      </p:sp>
      <p:pic>
        <p:nvPicPr>
          <p:cNvPr id="5123" name="Picture 3" descr="C:\Users\user\Desktop\未标题-1 拷贝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4590" y="1"/>
            <a:ext cx="374582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1775520" y="4149080"/>
            <a:ext cx="410445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现代成人学习理论认为：成人的学习能力在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岁时达到顶峰，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岁之间是平稳的高峰期，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岁以后才开始下降；不少专家估计，成人大脑未曾利用的潜力竟高达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90%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190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Teliss_Tong\Copy\定期备份\工作备份\！PPT图片及版面资源\06-PPT精选插图\08-3D小人\黑板可写字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" y="1988840"/>
            <a:ext cx="6492214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5375921" y="5949280"/>
            <a:ext cx="6025579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864995" y="5949280"/>
            <a:ext cx="3888432" cy="621650"/>
          </a:xfrm>
          <a:prstGeom prst="rect">
            <a:avLst/>
          </a:prstGeom>
          <a:solidFill>
            <a:srgbClr val="F05425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椭圆 12"/>
          <p:cNvSpPr/>
          <p:nvPr/>
        </p:nvSpPr>
        <p:spPr bwMode="auto">
          <a:xfrm>
            <a:off x="6937059" y="6008105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2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80176" y="6044662"/>
            <a:ext cx="27238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成人喜欢的课堂气氛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1401499" y="3849652"/>
            <a:ext cx="0" cy="2099629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864995" y="4146987"/>
            <a:ext cx="4393133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u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学员受到讲师的尊重；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u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学员自己的经验被讲师认为相当有价值；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u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学员的意见被讲师肯定、采纳、尊重；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u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学员的问题讲师很认真地面对、处理。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72335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3302495" y="5795972"/>
            <a:ext cx="6249384" cy="369332"/>
            <a:chOff x="1792491" y="4371990"/>
            <a:chExt cx="6249384" cy="369332"/>
          </a:xfrm>
        </p:grpSpPr>
        <p:sp>
          <p:nvSpPr>
            <p:cNvPr id="70" name="矩形 69">
              <a:hlinkClick r:id="rId3" action="ppaction://hlinksldjump"/>
            </p:cNvPr>
            <p:cNvSpPr/>
            <p:nvPr/>
          </p:nvSpPr>
          <p:spPr>
            <a:xfrm>
              <a:off x="1792491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05425"/>
                  </a:solidFill>
                  <a:latin typeface="微软雅黑" pitchFamily="34" charset="-122"/>
                  <a:ea typeface="微软雅黑" pitchFamily="34" charset="-122"/>
                </a:rPr>
                <a:t>张晓彤</a:t>
              </a:r>
            </a:p>
          </p:txBody>
        </p:sp>
        <p:sp>
          <p:nvSpPr>
            <p:cNvPr id="71" name="矩形 70">
              <a:hlinkClick r:id="rId4" action="ppaction://hlinksldjump"/>
            </p:cNvPr>
            <p:cNvSpPr/>
            <p:nvPr/>
          </p:nvSpPr>
          <p:spPr>
            <a:xfrm>
              <a:off x="3409605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袁腾飞</a:t>
              </a:r>
            </a:p>
          </p:txBody>
        </p:sp>
        <p:sp>
          <p:nvSpPr>
            <p:cNvPr id="72" name="矩形 71">
              <a:hlinkClick r:id="rId5" action="ppaction://hlinksldjump"/>
            </p:cNvPr>
            <p:cNvSpPr/>
            <p:nvPr/>
          </p:nvSpPr>
          <p:spPr>
            <a:xfrm>
              <a:off x="5306588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纪连海</a:t>
              </a:r>
            </a:p>
          </p:txBody>
        </p:sp>
        <p:sp>
          <p:nvSpPr>
            <p:cNvPr id="73" name="矩形 72">
              <a:hlinkClick r:id="" action="ppaction://noaction"/>
            </p:cNvPr>
            <p:cNvSpPr/>
            <p:nvPr/>
          </p:nvSpPr>
          <p:spPr>
            <a:xfrm>
              <a:off x="7395544" y="437199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马云</a:t>
              </a:r>
            </a:p>
          </p:txBody>
        </p:sp>
      </p:grpSp>
      <p:sp>
        <p:nvSpPr>
          <p:cNvPr id="74" name="Text Box 44"/>
          <p:cNvSpPr txBox="1">
            <a:spLocks noChangeArrowheads="1"/>
          </p:cNvSpPr>
          <p:nvPr/>
        </p:nvSpPr>
        <p:spPr bwMode="auto">
          <a:xfrm>
            <a:off x="5447928" y="2348880"/>
            <a:ext cx="561662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1990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年毕业于首都师范大学英美文学系，毕业后教英语并担任班主任；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1994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年就职于诺基亚，三年时间由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HR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助理做到北方区人力资源经理，后进入诺基亚学院担任非技术课课程经理。 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Text Box 44"/>
          <p:cNvSpPr txBox="1">
            <a:spLocks noChangeArrowheads="1"/>
          </p:cNvSpPr>
          <p:nvPr/>
        </p:nvSpPr>
        <p:spPr bwMode="auto">
          <a:xfrm>
            <a:off x="5447928" y="4005064"/>
            <a:ext cx="561662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年任金蝶北方区人力资源总监。现为专业培训顾问及管理咨询顾问。荣誉：</a:t>
            </a:r>
            <a:r>
              <a:rPr lang="zh-CN" altLang="en-US" b="1" dirty="0">
                <a:solidFill>
                  <a:srgbClr val="F05425"/>
                </a:solidFill>
              </a:rPr>
              <a:t>新浪网评选“十大实战派讲师”之一；亚太人力资源管理网 评选 “中国杰出十大培训师”之一。</a:t>
            </a:r>
            <a:endParaRPr lang="en-US" b="1" dirty="0">
              <a:solidFill>
                <a:srgbClr val="F05425"/>
              </a:solidFill>
            </a:endParaRPr>
          </a:p>
        </p:txBody>
      </p:sp>
      <p:pic>
        <p:nvPicPr>
          <p:cNvPr id="76" name="Picture 39" descr="张晓彤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6152" y="1988840"/>
            <a:ext cx="2659729" cy="3456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64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11064552" y="1655222"/>
            <a:ext cx="0" cy="4798114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1064552" y="2034426"/>
            <a:ext cx="648072" cy="4104456"/>
          </a:xfrm>
          <a:prstGeom prst="rect">
            <a:avLst/>
          </a:prstGeom>
          <a:solidFill>
            <a:srgbClr val="F05425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1158626" y="2754506"/>
            <a:ext cx="553998" cy="3384376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成人不喜欢的讲师言行</a:t>
            </a:r>
          </a:p>
        </p:txBody>
      </p:sp>
      <p:sp>
        <p:nvSpPr>
          <p:cNvPr id="17" name="椭圆 16"/>
          <p:cNvSpPr/>
          <p:nvPr/>
        </p:nvSpPr>
        <p:spPr bwMode="auto">
          <a:xfrm>
            <a:off x="11136588" y="2178442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3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768408" y="6453336"/>
            <a:ext cx="1296144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9" name="Picture 3" descr="F:\JOB\PPT模板\！PPT图片及版面资源\06-PPT精选插图\03-人物\会场睡觉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360" y="1377088"/>
            <a:ext cx="3799309" cy="284400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426756" y="1497266"/>
            <a:ext cx="390960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倚老卖老，自以为是；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过度自我吹捧以及虚伪的谈吐；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过度讨好学员或当场斥责学员；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好与学员争辩；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时间管理不佳；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准备不足，态度蒙混；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过度谈与课程无关的话题。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5359" y="4875466"/>
            <a:ext cx="8221001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所以，面对一班成年学习者，培训导师的任务即不是</a:t>
            </a:r>
            <a:r>
              <a:rPr lang="zh-CN" altLang="zh-CN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“教”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别人学，也不是</a:t>
            </a:r>
            <a:r>
              <a:rPr lang="zh-CN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迫使</a:t>
            </a:r>
            <a:r>
              <a:rPr lang="zh-CN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学员学习，而是为他们的学习</a:t>
            </a:r>
            <a:r>
              <a:rPr lang="zh-CN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“创造条件”</a:t>
            </a:r>
            <a:r>
              <a:rPr lang="zh-CN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他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她的满腹经纶即不是用来</a:t>
            </a:r>
            <a:r>
              <a:rPr lang="zh-CN" altLang="zh-CN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炫耀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的，也不是为了控制</a:t>
            </a:r>
            <a:r>
              <a:rPr lang="zh-CN" altLang="zh-CN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“课堂纪律”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的，更非</a:t>
            </a:r>
            <a:r>
              <a:rPr lang="zh-CN" altLang="zh-CN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“镇压”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学员的武器，而是用以</a:t>
            </a:r>
            <a:r>
              <a:rPr lang="zh-CN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帮助学员学习，促进每一个人在他的个人发展道路上都能进步。 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15358" y="4653136"/>
            <a:ext cx="8221002" cy="0"/>
          </a:xfrm>
          <a:prstGeom prst="line">
            <a:avLst/>
          </a:prstGeom>
          <a:ln w="12700">
            <a:solidFill>
              <a:srgbClr val="F0542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199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00"/>
                            </p:stCondLst>
                            <p:childTnLst>
                              <p:par>
                                <p:cTn id="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17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17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7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9696400" y="201414"/>
            <a:ext cx="100811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endParaRPr lang="en-US" altLang="zh-CN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3600" b="1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79576" y="3573176"/>
            <a:ext cx="1440000" cy="1440000"/>
          </a:xfrm>
          <a:prstGeom prst="ellipse">
            <a:avLst/>
          </a:prstGeom>
          <a:blipFill dpi="0" rotWithShape="1">
            <a:blip r:embed="rId2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椭圆 23"/>
          <p:cNvSpPr/>
          <p:nvPr/>
        </p:nvSpPr>
        <p:spPr>
          <a:xfrm>
            <a:off x="3623872" y="3573176"/>
            <a:ext cx="1440000" cy="1440000"/>
          </a:xfrm>
          <a:prstGeom prst="ellipse">
            <a:avLst/>
          </a:prstGeom>
          <a:blipFill dpi="0"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椭圆 24"/>
          <p:cNvSpPr/>
          <p:nvPr/>
        </p:nvSpPr>
        <p:spPr>
          <a:xfrm>
            <a:off x="6012184" y="2569096"/>
            <a:ext cx="2160000" cy="2160000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椭圆 25"/>
          <p:cNvSpPr/>
          <p:nvPr/>
        </p:nvSpPr>
        <p:spPr>
          <a:xfrm>
            <a:off x="8976480" y="3573176"/>
            <a:ext cx="1440000" cy="1440000"/>
          </a:xfrm>
          <a:prstGeom prst="ellipse">
            <a:avLst/>
          </a:prstGeom>
          <a:blipFill dpi="0" rotWithShape="1">
            <a:blip r:embed="rId5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5596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讲师的角色概述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598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成人的学习特点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60096" y="5452918"/>
            <a:ext cx="180000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授课过程及技巧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602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异常情况的处理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3359696" y="5622195"/>
            <a:ext cx="600200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759896" y="5622196"/>
            <a:ext cx="600200" cy="1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160096" y="5622196"/>
            <a:ext cx="600200" cy="1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>
            <a:stCxn id="27" idx="1"/>
            <a:endCxn id="23" idx="2"/>
          </p:cNvCxnSpPr>
          <p:nvPr/>
        </p:nvCxnSpPr>
        <p:spPr>
          <a:xfrm rot="10800000">
            <a:off x="1379576" y="4293176"/>
            <a:ext cx="180120" cy="1329020"/>
          </a:xfrm>
          <a:prstGeom prst="bentConnector3">
            <a:avLst>
              <a:gd name="adj1" fmla="val 226915"/>
            </a:avLst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37"/>
          <p:cNvCxnSpPr>
            <a:stCxn id="32" idx="3"/>
            <a:endCxn id="26" idx="6"/>
          </p:cNvCxnSpPr>
          <p:nvPr/>
        </p:nvCxnSpPr>
        <p:spPr>
          <a:xfrm flipH="1" flipV="1">
            <a:off x="10416480" y="4293176"/>
            <a:ext cx="143816" cy="1329020"/>
          </a:xfrm>
          <a:prstGeom prst="bentConnector3">
            <a:avLst>
              <a:gd name="adj1" fmla="val -158953"/>
            </a:avLst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775520" y="980728"/>
            <a:ext cx="3912528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（一）备－调整状态，准备登台</a:t>
            </a:r>
            <a:endParaRPr lang="en-US" altLang="zh-CN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（二）启－互动开场，引起兴趣</a:t>
            </a:r>
            <a:endParaRPr lang="en-US" altLang="zh-CN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（三）承－承上启下，交代结构</a:t>
            </a:r>
            <a:endParaRPr lang="en-US" altLang="zh-CN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（四）展－进入正题，展开培训</a:t>
            </a:r>
            <a:endParaRPr lang="en-US" altLang="zh-CN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（五）合－回顾总结，强调重点</a:t>
            </a:r>
            <a:endParaRPr lang="en-US" altLang="zh-CN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肘形连接符 40"/>
          <p:cNvCxnSpPr>
            <a:stCxn id="25" idx="0"/>
            <a:endCxn id="40" idx="3"/>
          </p:cNvCxnSpPr>
          <p:nvPr/>
        </p:nvCxnSpPr>
        <p:spPr>
          <a:xfrm rot="16200000" flipV="1">
            <a:off x="6135992" y="1612904"/>
            <a:ext cx="508248" cy="1404136"/>
          </a:xfrm>
          <a:prstGeom prst="bentConnector2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>
            <a:stCxn id="24" idx="6"/>
            <a:endCxn id="25" idx="2"/>
          </p:cNvCxnSpPr>
          <p:nvPr/>
        </p:nvCxnSpPr>
        <p:spPr>
          <a:xfrm flipV="1">
            <a:off x="5063872" y="3649096"/>
            <a:ext cx="948312" cy="644080"/>
          </a:xfrm>
          <a:prstGeom prst="bentConnector3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23" idx="6"/>
            <a:endCxn id="24" idx="2"/>
          </p:cNvCxnSpPr>
          <p:nvPr/>
        </p:nvCxnSpPr>
        <p:spPr>
          <a:xfrm>
            <a:off x="2819576" y="4293176"/>
            <a:ext cx="804296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肘形连接符 42"/>
          <p:cNvCxnSpPr>
            <a:stCxn id="25" idx="6"/>
            <a:endCxn id="26" idx="2"/>
          </p:cNvCxnSpPr>
          <p:nvPr/>
        </p:nvCxnSpPr>
        <p:spPr>
          <a:xfrm>
            <a:off x="8172184" y="3649096"/>
            <a:ext cx="804296" cy="644080"/>
          </a:xfrm>
          <a:prstGeom prst="bentConnector3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2261120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732926" y="2564904"/>
            <a:ext cx="7835682" cy="825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对于讲师的授课技巧，我们按照讲授的开展过程来进行逐一讲解，我们在此先对成功培训过程的特点概述如下：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086177"/>
              </p:ext>
            </p:extLst>
          </p:nvPr>
        </p:nvGraphicFramePr>
        <p:xfrm>
          <a:off x="3732926" y="3789040"/>
          <a:ext cx="7835682" cy="259228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49816"/>
                <a:gridCol w="2795963"/>
                <a:gridCol w="3889903"/>
              </a:tblGrid>
              <a:tr h="6003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过程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成功培训的态度特点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微软雅黑" pitchFamily="34" charset="-122"/>
                          <a:ea typeface="微软雅黑" pitchFamily="34" charset="-122"/>
                        </a:rPr>
                        <a:t>成功培训过程的内容特点</a:t>
                      </a:r>
                      <a:endParaRPr lang="zh-CN" altLang="en-US" sz="18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6639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开头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谦虚、自信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凤头（漂亮、引人入胜）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6639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主体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耐心、激情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猪肚（充实、条理清晰）</a:t>
                      </a:r>
                    </a:p>
                  </a:txBody>
                  <a:tcPr anchor="ctr"/>
                </a:tc>
              </a:tr>
              <a:tr h="6639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结尾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礼貌、诚恳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豹尾（精悍、简短耐味）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170" name="Picture 2" descr="D:\Teliss_Tong\Copy\定期备份\工作备份\！PPT图片及版面资源\06-PPT精选插图\04-图标\ooopic_134309999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7" y="44196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16469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3152971">
            <a:off x="46058" y="3131869"/>
            <a:ext cx="4282437" cy="1748145"/>
            <a:chOff x="2482316" y="2299046"/>
            <a:chExt cx="4752528" cy="1940042"/>
          </a:xfrm>
        </p:grpSpPr>
        <p:sp>
          <p:nvSpPr>
            <p:cNvPr id="7" name="矩形 6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5801F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3152971">
            <a:off x="2514122" y="3131869"/>
            <a:ext cx="4282437" cy="1748145"/>
            <a:chOff x="2482316" y="2299046"/>
            <a:chExt cx="4752528" cy="1940042"/>
          </a:xfrm>
        </p:grpSpPr>
        <p:sp>
          <p:nvSpPr>
            <p:cNvPr id="14" name="矩形 13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DA403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3152971">
            <a:off x="4982186" y="3131869"/>
            <a:ext cx="4282437" cy="1748145"/>
            <a:chOff x="2482316" y="2299046"/>
            <a:chExt cx="4752528" cy="1940042"/>
          </a:xfrm>
        </p:grpSpPr>
        <p:sp>
          <p:nvSpPr>
            <p:cNvPr id="19" name="矩形 18"/>
            <p:cNvSpPr/>
            <p:nvPr/>
          </p:nvSpPr>
          <p:spPr>
            <a:xfrm>
              <a:off x="2482316" y="4221088"/>
              <a:ext cx="4752528" cy="1800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3"/>
            <p:cNvSpPr/>
            <p:nvPr/>
          </p:nvSpPr>
          <p:spPr>
            <a:xfrm>
              <a:off x="2626332" y="3933056"/>
              <a:ext cx="4464496" cy="29117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50000"/>
                    <a:alpha val="27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6"/>
            <p:cNvSpPr/>
            <p:nvPr/>
          </p:nvSpPr>
          <p:spPr>
            <a:xfrm>
              <a:off x="3491880" y="2299046"/>
              <a:ext cx="2448272" cy="1925181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6"/>
            <p:cNvSpPr/>
            <p:nvPr/>
          </p:nvSpPr>
          <p:spPr>
            <a:xfrm>
              <a:off x="3563888" y="2405560"/>
              <a:ext cx="2308825" cy="1815528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 rot="5400000">
            <a:off x="930686" y="3853800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500546" y="3429001"/>
            <a:ext cx="13048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稳定情绪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增强信心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0423" y="3606707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3413437" y="3853800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393174" y="3606707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 rot="5400000">
            <a:off x="5873662" y="3853800"/>
            <a:ext cx="1008112" cy="18000"/>
          </a:xfrm>
          <a:prstGeom prst="rect">
            <a:avLst/>
          </a:prstGeom>
          <a:gradFill>
            <a:gsLst>
              <a:gs pos="49628">
                <a:schemeClr val="bg1"/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5853399" y="3606707"/>
            <a:ext cx="533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1064552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1064552" y="1772816"/>
            <a:ext cx="648072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1158626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备－调整状态，准备登台</a:t>
            </a:r>
          </a:p>
        </p:txBody>
      </p:sp>
      <p:sp>
        <p:nvSpPr>
          <p:cNvPr id="38" name="椭圆 37"/>
          <p:cNvSpPr/>
          <p:nvPr/>
        </p:nvSpPr>
        <p:spPr bwMode="auto">
          <a:xfrm>
            <a:off x="11136588" y="1916832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1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9768408" y="6453336"/>
            <a:ext cx="1296144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968239" y="3429001"/>
            <a:ext cx="13048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端正态度酝酿激情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35933" y="3429001"/>
            <a:ext cx="13048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审视仪表教具准备</a:t>
            </a:r>
          </a:p>
        </p:txBody>
      </p:sp>
    </p:spTree>
    <p:extLst>
      <p:ext uri="{BB962C8B-B14F-4D97-AF65-F5344CB8AC3E}">
        <p14:creationId xmlns:p14="http://schemas.microsoft.com/office/powerpoint/2010/main" val="405543639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4"/>
          <p:cNvSpPr txBox="1">
            <a:spLocks noChangeArrowheads="1"/>
          </p:cNvSpPr>
          <p:nvPr/>
        </p:nvSpPr>
        <p:spPr bwMode="auto">
          <a:xfrm>
            <a:off x="1127448" y="1484784"/>
            <a:ext cx="8424936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有自信才能把培训课讲好，信心的增加需要不断提高自己的专业技能以及授课能力。</a:t>
            </a:r>
            <a:r>
              <a:rPr lang="zh-CN" altLang="en-US" b="1" dirty="0">
                <a:solidFill>
                  <a:srgbClr val="FF0000"/>
                </a:solidFill>
              </a:rPr>
              <a:t>讲师站在讲台上，如果连学员的目光都不敢看，那么他绝对没有信心把课程上好。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506699" y="4675778"/>
            <a:ext cx="3892731" cy="2144590"/>
            <a:chOff x="4508285" y="4675778"/>
            <a:chExt cx="3892731" cy="2144590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4508285" y="5538661"/>
              <a:ext cx="3892731" cy="1281707"/>
            </a:xfrm>
            <a:prstGeom prst="ellipse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20"/>
            <p:cNvGrpSpPr/>
            <p:nvPr/>
          </p:nvGrpSpPr>
          <p:grpSpPr>
            <a:xfrm>
              <a:off x="5099024" y="4675778"/>
              <a:ext cx="2725134" cy="1714653"/>
              <a:chOff x="2823691" y="2992831"/>
              <a:chExt cx="3116263" cy="1960752"/>
            </a:xfrm>
          </p:grpSpPr>
          <p:grpSp>
            <p:nvGrpSpPr>
              <p:cNvPr id="10" name="Group 10"/>
              <p:cNvGrpSpPr>
                <a:grpSpLocks/>
              </p:cNvGrpSpPr>
              <p:nvPr/>
            </p:nvGrpSpPr>
            <p:grpSpPr bwMode="auto">
              <a:xfrm>
                <a:off x="2823691" y="3005532"/>
                <a:ext cx="3116263" cy="1948051"/>
                <a:chOff x="1610" y="2838"/>
                <a:chExt cx="1089" cy="681"/>
              </a:xfrm>
            </p:grpSpPr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1610" y="2838"/>
                  <a:ext cx="1089" cy="681"/>
                </a:xfrm>
                <a:custGeom>
                  <a:avLst/>
                  <a:gdLst>
                    <a:gd name="T0" fmla="*/ 637 w 1862"/>
                    <a:gd name="T1" fmla="*/ 318 h 1164"/>
                    <a:gd name="T2" fmla="*/ 635 w 1862"/>
                    <a:gd name="T3" fmla="*/ 326 h 1164"/>
                    <a:gd name="T4" fmla="*/ 630 w 1862"/>
                    <a:gd name="T5" fmla="*/ 335 h 1164"/>
                    <a:gd name="T6" fmla="*/ 622 w 1862"/>
                    <a:gd name="T7" fmla="*/ 342 h 1164"/>
                    <a:gd name="T8" fmla="*/ 612 w 1862"/>
                    <a:gd name="T9" fmla="*/ 349 h 1164"/>
                    <a:gd name="T10" fmla="*/ 582 w 1862"/>
                    <a:gd name="T11" fmla="*/ 363 h 1164"/>
                    <a:gd name="T12" fmla="*/ 543 w 1862"/>
                    <a:gd name="T13" fmla="*/ 374 h 1164"/>
                    <a:gd name="T14" fmla="*/ 497 w 1862"/>
                    <a:gd name="T15" fmla="*/ 385 h 1164"/>
                    <a:gd name="T16" fmla="*/ 443 w 1862"/>
                    <a:gd name="T17" fmla="*/ 391 h 1164"/>
                    <a:gd name="T18" fmla="*/ 382 w 1862"/>
                    <a:gd name="T19" fmla="*/ 396 h 1164"/>
                    <a:gd name="T20" fmla="*/ 318 w 1862"/>
                    <a:gd name="T21" fmla="*/ 398 h 1164"/>
                    <a:gd name="T22" fmla="*/ 286 w 1862"/>
                    <a:gd name="T23" fmla="*/ 398 h 1164"/>
                    <a:gd name="T24" fmla="*/ 223 w 1862"/>
                    <a:gd name="T25" fmla="*/ 394 h 1164"/>
                    <a:gd name="T26" fmla="*/ 167 w 1862"/>
                    <a:gd name="T27" fmla="*/ 388 h 1164"/>
                    <a:gd name="T28" fmla="*/ 116 w 1862"/>
                    <a:gd name="T29" fmla="*/ 380 h 1164"/>
                    <a:gd name="T30" fmla="*/ 73 w 1862"/>
                    <a:gd name="T31" fmla="*/ 369 h 1164"/>
                    <a:gd name="T32" fmla="*/ 39 w 1862"/>
                    <a:gd name="T33" fmla="*/ 357 h 1164"/>
                    <a:gd name="T34" fmla="*/ 19 w 1862"/>
                    <a:gd name="T35" fmla="*/ 346 h 1164"/>
                    <a:gd name="T36" fmla="*/ 11 w 1862"/>
                    <a:gd name="T37" fmla="*/ 338 h 1164"/>
                    <a:gd name="T38" fmla="*/ 4 w 1862"/>
                    <a:gd name="T39" fmla="*/ 331 h 1164"/>
                    <a:gd name="T40" fmla="*/ 1 w 1862"/>
                    <a:gd name="T41" fmla="*/ 322 h 1164"/>
                    <a:gd name="T42" fmla="*/ 0 w 1862"/>
                    <a:gd name="T43" fmla="*/ 318 h 1164"/>
                    <a:gd name="T44" fmla="*/ 1 w 1862"/>
                    <a:gd name="T45" fmla="*/ 286 h 1164"/>
                    <a:gd name="T46" fmla="*/ 6 w 1862"/>
                    <a:gd name="T47" fmla="*/ 254 h 1164"/>
                    <a:gd name="T48" fmla="*/ 15 w 1862"/>
                    <a:gd name="T49" fmla="*/ 224 h 1164"/>
                    <a:gd name="T50" fmla="*/ 25 w 1862"/>
                    <a:gd name="T51" fmla="*/ 194 h 1164"/>
                    <a:gd name="T52" fmla="*/ 39 w 1862"/>
                    <a:gd name="T53" fmla="*/ 166 h 1164"/>
                    <a:gd name="T54" fmla="*/ 54 w 1862"/>
                    <a:gd name="T55" fmla="*/ 140 h 1164"/>
                    <a:gd name="T56" fmla="*/ 73 w 1862"/>
                    <a:gd name="T57" fmla="*/ 116 h 1164"/>
                    <a:gd name="T58" fmla="*/ 93 w 1862"/>
                    <a:gd name="T59" fmla="*/ 93 h 1164"/>
                    <a:gd name="T60" fmla="*/ 116 w 1862"/>
                    <a:gd name="T61" fmla="*/ 73 h 1164"/>
                    <a:gd name="T62" fmla="*/ 140 w 1862"/>
                    <a:gd name="T63" fmla="*/ 54 h 1164"/>
                    <a:gd name="T64" fmla="*/ 167 w 1862"/>
                    <a:gd name="T65" fmla="*/ 39 h 1164"/>
                    <a:gd name="T66" fmla="*/ 194 w 1862"/>
                    <a:gd name="T67" fmla="*/ 25 h 1164"/>
                    <a:gd name="T68" fmla="*/ 223 w 1862"/>
                    <a:gd name="T69" fmla="*/ 15 h 1164"/>
                    <a:gd name="T70" fmla="*/ 254 w 1862"/>
                    <a:gd name="T71" fmla="*/ 6 h 1164"/>
                    <a:gd name="T72" fmla="*/ 286 w 1862"/>
                    <a:gd name="T73" fmla="*/ 1 h 1164"/>
                    <a:gd name="T74" fmla="*/ 318 w 1862"/>
                    <a:gd name="T75" fmla="*/ 0 h 1164"/>
                    <a:gd name="T76" fmla="*/ 335 w 1862"/>
                    <a:gd name="T77" fmla="*/ 0 h 1164"/>
                    <a:gd name="T78" fmla="*/ 367 w 1862"/>
                    <a:gd name="T79" fmla="*/ 4 h 1164"/>
                    <a:gd name="T80" fmla="*/ 398 w 1862"/>
                    <a:gd name="T81" fmla="*/ 9 h 1164"/>
                    <a:gd name="T82" fmla="*/ 428 w 1862"/>
                    <a:gd name="T83" fmla="*/ 19 h 1164"/>
                    <a:gd name="T84" fmla="*/ 456 w 1862"/>
                    <a:gd name="T85" fmla="*/ 32 h 1164"/>
                    <a:gd name="T86" fmla="*/ 484 w 1862"/>
                    <a:gd name="T87" fmla="*/ 46 h 1164"/>
                    <a:gd name="T88" fmla="*/ 509 w 1862"/>
                    <a:gd name="T89" fmla="*/ 63 h 1164"/>
                    <a:gd name="T90" fmla="*/ 532 w 1862"/>
                    <a:gd name="T91" fmla="*/ 83 h 1164"/>
                    <a:gd name="T92" fmla="*/ 554 w 1862"/>
                    <a:gd name="T93" fmla="*/ 104 h 1164"/>
                    <a:gd name="T94" fmla="*/ 573 w 1862"/>
                    <a:gd name="T95" fmla="*/ 128 h 1164"/>
                    <a:gd name="T96" fmla="*/ 590 w 1862"/>
                    <a:gd name="T97" fmla="*/ 153 h 1164"/>
                    <a:gd name="T98" fmla="*/ 605 w 1862"/>
                    <a:gd name="T99" fmla="*/ 180 h 1164"/>
                    <a:gd name="T100" fmla="*/ 618 w 1862"/>
                    <a:gd name="T101" fmla="*/ 209 h 1164"/>
                    <a:gd name="T102" fmla="*/ 626 w 1862"/>
                    <a:gd name="T103" fmla="*/ 239 h 1164"/>
                    <a:gd name="T104" fmla="*/ 633 w 1862"/>
                    <a:gd name="T105" fmla="*/ 270 h 1164"/>
                    <a:gd name="T106" fmla="*/ 636 w 1862"/>
                    <a:gd name="T107" fmla="*/ 302 h 1164"/>
                    <a:gd name="T108" fmla="*/ 637 w 1862"/>
                    <a:gd name="T109" fmla="*/ 318 h 116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862"/>
                    <a:gd name="T166" fmla="*/ 0 h 1164"/>
                    <a:gd name="T167" fmla="*/ 1862 w 1862"/>
                    <a:gd name="T168" fmla="*/ 1164 h 116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" name="Oval 12"/>
                <p:cNvSpPr>
                  <a:spLocks noChangeArrowheads="1"/>
                </p:cNvSpPr>
                <p:nvPr/>
              </p:nvSpPr>
              <p:spPr bwMode="auto">
                <a:xfrm>
                  <a:off x="1835" y="2976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7" name="Text Box 13"/>
              <p:cNvSpPr txBox="1">
                <a:spLocks noChangeArrowheads="1"/>
              </p:cNvSpPr>
              <p:nvPr/>
            </p:nvSpPr>
            <p:spPr bwMode="auto">
              <a:xfrm>
                <a:off x="3142427" y="3872713"/>
                <a:ext cx="2552351" cy="8657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lvl="0" algn="ctr" eaLnBrk="1" latinLnBrk="1" hangingPunct="1">
                  <a:lnSpc>
                    <a:spcPct val="120000"/>
                  </a:lnSpc>
                  <a:defRPr/>
                </a:pPr>
                <a:r>
                  <a:rPr kumimoji="1" lang="zh-CN" altLang="en-US" kern="0" dirty="0">
                    <a:solidFill>
                      <a:srgbClr val="5F5F5F"/>
                    </a:solidFill>
                    <a:latin typeface="微软雅黑" pitchFamily="34" charset="-122"/>
                  </a:rPr>
                  <a:t>哪些是紧张、缺乏自信的表现？</a:t>
                </a:r>
              </a:p>
            </p:txBody>
          </p:sp>
          <p:sp>
            <p:nvSpPr>
              <p:cNvPr id="8" name="Freeform 33"/>
              <p:cNvSpPr>
                <a:spLocks/>
              </p:cNvSpPr>
              <p:nvPr/>
            </p:nvSpPr>
            <p:spPr bwMode="auto">
              <a:xfrm>
                <a:off x="2928467" y="2992831"/>
                <a:ext cx="2917825" cy="1054100"/>
              </a:xfrm>
              <a:custGeom>
                <a:avLst/>
                <a:gdLst>
                  <a:gd name="T0" fmla="*/ 0 w 4756"/>
                  <a:gd name="T1" fmla="*/ 705029702 h 1576"/>
                  <a:gd name="T2" fmla="*/ 18819235 w 4756"/>
                  <a:gd name="T3" fmla="*/ 654031595 h 1576"/>
                  <a:gd name="T4" fmla="*/ 40649548 w 4756"/>
                  <a:gd name="T5" fmla="*/ 603927734 h 1576"/>
                  <a:gd name="T6" fmla="*/ 63986013 w 4756"/>
                  <a:gd name="T7" fmla="*/ 555613702 h 1576"/>
                  <a:gd name="T8" fmla="*/ 89580172 w 4756"/>
                  <a:gd name="T9" fmla="*/ 509088832 h 1576"/>
                  <a:gd name="T10" fmla="*/ 116679871 w 4756"/>
                  <a:gd name="T11" fmla="*/ 463458876 h 1576"/>
                  <a:gd name="T12" fmla="*/ 145285722 w 4756"/>
                  <a:gd name="T13" fmla="*/ 420512327 h 1576"/>
                  <a:gd name="T14" fmla="*/ 176149267 w 4756"/>
                  <a:gd name="T15" fmla="*/ 378461362 h 1576"/>
                  <a:gd name="T16" fmla="*/ 207765582 w 4756"/>
                  <a:gd name="T17" fmla="*/ 338199558 h 1576"/>
                  <a:gd name="T18" fmla="*/ 224326509 w 4756"/>
                  <a:gd name="T19" fmla="*/ 318516113 h 1576"/>
                  <a:gd name="T20" fmla="*/ 258954515 w 4756"/>
                  <a:gd name="T21" fmla="*/ 281832630 h 1576"/>
                  <a:gd name="T22" fmla="*/ 295087446 w 4756"/>
                  <a:gd name="T23" fmla="*/ 246044731 h 1576"/>
                  <a:gd name="T24" fmla="*/ 332726530 w 4756"/>
                  <a:gd name="T25" fmla="*/ 212940239 h 1576"/>
                  <a:gd name="T26" fmla="*/ 371117769 w 4756"/>
                  <a:gd name="T27" fmla="*/ 181625577 h 1576"/>
                  <a:gd name="T28" fmla="*/ 411014547 w 4756"/>
                  <a:gd name="T29" fmla="*/ 152994990 h 1576"/>
                  <a:gd name="T30" fmla="*/ 452417478 w 4756"/>
                  <a:gd name="T31" fmla="*/ 126153564 h 1576"/>
                  <a:gd name="T32" fmla="*/ 495325334 w 4756"/>
                  <a:gd name="T33" fmla="*/ 101996883 h 1576"/>
                  <a:gd name="T34" fmla="*/ 517155647 w 4756"/>
                  <a:gd name="T35" fmla="*/ 90365665 h 1576"/>
                  <a:gd name="T36" fmla="*/ 560816885 w 4756"/>
                  <a:gd name="T37" fmla="*/ 69787306 h 1576"/>
                  <a:gd name="T38" fmla="*/ 605983049 w 4756"/>
                  <a:gd name="T39" fmla="*/ 51893022 h 1576"/>
                  <a:gd name="T40" fmla="*/ 651902596 w 4756"/>
                  <a:gd name="T41" fmla="*/ 35788568 h 1576"/>
                  <a:gd name="T42" fmla="*/ 699327069 w 4756"/>
                  <a:gd name="T43" fmla="*/ 23262435 h 1576"/>
                  <a:gd name="T44" fmla="*/ 746752155 w 4756"/>
                  <a:gd name="T45" fmla="*/ 13420378 h 1576"/>
                  <a:gd name="T46" fmla="*/ 795682166 w 4756"/>
                  <a:gd name="T47" fmla="*/ 5368151 h 1576"/>
                  <a:gd name="T48" fmla="*/ 845365560 w 4756"/>
                  <a:gd name="T49" fmla="*/ 894915 h 1576"/>
                  <a:gd name="T50" fmla="*/ 895048954 w 4756"/>
                  <a:gd name="T51" fmla="*/ 0 h 1576"/>
                  <a:gd name="T52" fmla="*/ 919890344 w 4756"/>
                  <a:gd name="T53" fmla="*/ 0 h 1576"/>
                  <a:gd name="T54" fmla="*/ 969573125 w 4756"/>
                  <a:gd name="T55" fmla="*/ 3578991 h 1576"/>
                  <a:gd name="T56" fmla="*/ 1018503749 w 4756"/>
                  <a:gd name="T57" fmla="*/ 8947142 h 1576"/>
                  <a:gd name="T58" fmla="*/ 1066680991 w 4756"/>
                  <a:gd name="T59" fmla="*/ 17894284 h 1576"/>
                  <a:gd name="T60" fmla="*/ 1114858846 w 4756"/>
                  <a:gd name="T61" fmla="*/ 29525502 h 1576"/>
                  <a:gd name="T62" fmla="*/ 1160777780 w 4756"/>
                  <a:gd name="T63" fmla="*/ 43840795 h 1576"/>
                  <a:gd name="T64" fmla="*/ 1206697327 w 4756"/>
                  <a:gd name="T65" fmla="*/ 60840164 h 1576"/>
                  <a:gd name="T66" fmla="*/ 1251110721 w 4756"/>
                  <a:gd name="T67" fmla="*/ 79628694 h 1576"/>
                  <a:gd name="T68" fmla="*/ 1272941648 w 4756"/>
                  <a:gd name="T69" fmla="*/ 90365665 h 1576"/>
                  <a:gd name="T70" fmla="*/ 1316602273 w 4756"/>
                  <a:gd name="T71" fmla="*/ 113628101 h 1576"/>
                  <a:gd name="T72" fmla="*/ 1358004590 w 4756"/>
                  <a:gd name="T73" fmla="*/ 139574612 h 1576"/>
                  <a:gd name="T74" fmla="*/ 1398654751 w 4756"/>
                  <a:gd name="T75" fmla="*/ 167310284 h 1576"/>
                  <a:gd name="T76" fmla="*/ 1438551529 w 4756"/>
                  <a:gd name="T77" fmla="*/ 196835785 h 1576"/>
                  <a:gd name="T78" fmla="*/ 1476190613 w 4756"/>
                  <a:gd name="T79" fmla="*/ 229045362 h 1576"/>
                  <a:gd name="T80" fmla="*/ 1513076314 w 4756"/>
                  <a:gd name="T81" fmla="*/ 263939015 h 1576"/>
                  <a:gd name="T82" fmla="*/ 1548456476 w 4756"/>
                  <a:gd name="T83" fmla="*/ 299726914 h 1576"/>
                  <a:gd name="T84" fmla="*/ 1582331712 w 4756"/>
                  <a:gd name="T85" fmla="*/ 338199558 h 1576"/>
                  <a:gd name="T86" fmla="*/ 1598139870 w 4756"/>
                  <a:gd name="T87" fmla="*/ 357883002 h 1576"/>
                  <a:gd name="T88" fmla="*/ 1629756184 w 4756"/>
                  <a:gd name="T89" fmla="*/ 399039721 h 1576"/>
                  <a:gd name="T90" fmla="*/ 1659867574 w 4756"/>
                  <a:gd name="T91" fmla="*/ 441985601 h 1576"/>
                  <a:gd name="T92" fmla="*/ 1687720042 w 4756"/>
                  <a:gd name="T93" fmla="*/ 485826396 h 1576"/>
                  <a:gd name="T94" fmla="*/ 1713314202 w 4756"/>
                  <a:gd name="T95" fmla="*/ 532351267 h 1576"/>
                  <a:gd name="T96" fmla="*/ 1738155592 w 4756"/>
                  <a:gd name="T97" fmla="*/ 579770383 h 1576"/>
                  <a:gd name="T98" fmla="*/ 1760739287 w 4756"/>
                  <a:gd name="T99" fmla="*/ 628979330 h 1576"/>
                  <a:gd name="T100" fmla="*/ 1781064061 w 4756"/>
                  <a:gd name="T101" fmla="*/ 679083191 h 1576"/>
                  <a:gd name="T102" fmla="*/ 0 w 4756"/>
                  <a:gd name="T103" fmla="*/ 705029702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7809940" y="4182184"/>
            <a:ext cx="1742445" cy="1367161"/>
            <a:chOff x="7811526" y="4182183"/>
            <a:chExt cx="1742445" cy="1367161"/>
          </a:xfrm>
        </p:grpSpPr>
        <p:sp>
          <p:nvSpPr>
            <p:cNvPr id="16" name="AutoShape 15"/>
            <p:cNvSpPr>
              <a:spLocks noChangeArrowheads="1"/>
            </p:cNvSpPr>
            <p:nvPr/>
          </p:nvSpPr>
          <p:spPr bwMode="auto">
            <a:xfrm rot="3600000">
              <a:off x="7776473" y="5116937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gradFill>
              <a:gsLst>
                <a:gs pos="33000">
                  <a:srgbClr val="6DAA2D">
                    <a:lumMod val="20000"/>
                    <a:lumOff val="80000"/>
                  </a:srgbClr>
                </a:gs>
                <a:gs pos="100000">
                  <a:srgbClr val="6DAA2D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gray">
            <a:xfrm>
              <a:off x="8146806" y="4182183"/>
              <a:ext cx="1407165" cy="1367161"/>
            </a:xfrm>
            <a:prstGeom prst="ellipse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rnd">
              <a:solidFill>
                <a:srgbClr val="6DAA2D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295596" y="4687591"/>
              <a:ext cx="1127965" cy="356346"/>
            </a:xfrm>
            <a:prstGeom prst="rect">
              <a:avLst/>
            </a:prstGeom>
            <a:noFill/>
            <a:ln w="9525" cap="rnd">
              <a:noFill/>
              <a:prstDash val="solid"/>
              <a:round/>
              <a:headEnd/>
              <a:tailEnd/>
            </a:ln>
          </p:spPr>
          <p:txBody>
            <a:bodyPr wrap="none" anchor="ctr"/>
            <a:lstStyle>
              <a:defPPr>
                <a:defRPr lang="zh-CN"/>
              </a:defPPr>
              <a:lvl1pPr>
                <a:defRPr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ysClr val="window" lastClr="FFFFFF"/>
                  </a:solidFill>
                </a:rPr>
                <a:t>词不达意</a:t>
              </a:r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ysClr val="window" lastClr="FFFFFF"/>
                  </a:solidFill>
                </a:rPr>
                <a:t>盼望结束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19363" y="3023731"/>
            <a:ext cx="1467112" cy="1743074"/>
            <a:chOff x="7120950" y="3023731"/>
            <a:chExt cx="1467112" cy="1743074"/>
          </a:xfrm>
        </p:grpSpPr>
        <p:sp>
          <p:nvSpPr>
            <p:cNvPr id="15" name="AutoShape 15"/>
            <p:cNvSpPr>
              <a:spLocks noChangeArrowheads="1"/>
            </p:cNvSpPr>
            <p:nvPr/>
          </p:nvSpPr>
          <p:spPr bwMode="auto">
            <a:xfrm rot="1800000">
              <a:off x="7120950" y="4437096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gradFill>
              <a:gsLst>
                <a:gs pos="33000">
                  <a:srgbClr val="6DAA2D">
                    <a:lumMod val="20000"/>
                    <a:lumOff val="80000"/>
                  </a:srgbClr>
                </a:gs>
                <a:gs pos="100000">
                  <a:srgbClr val="6DAA2D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Oval 7"/>
            <p:cNvSpPr>
              <a:spLocks noChangeArrowheads="1"/>
            </p:cNvSpPr>
            <p:nvPr/>
          </p:nvSpPr>
          <p:spPr bwMode="gray">
            <a:xfrm>
              <a:off x="7180897" y="3023731"/>
              <a:ext cx="1407165" cy="1367161"/>
            </a:xfrm>
            <a:prstGeom prst="ellipse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rnd">
              <a:solidFill>
                <a:srgbClr val="6DAA2D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29687" y="3529139"/>
              <a:ext cx="1127965" cy="356346"/>
            </a:xfrm>
            <a:prstGeom prst="rect">
              <a:avLst/>
            </a:prstGeom>
            <a:noFill/>
            <a:ln w="9525" cap="rnd">
              <a:noFill/>
              <a:prstDash val="solid"/>
              <a:round/>
              <a:headEnd/>
              <a:tailEnd/>
            </a:ln>
          </p:spPr>
          <p:txBody>
            <a:bodyPr wrap="none" anchor="ctr"/>
            <a:lstStyle>
              <a:defPPr>
                <a:defRPr lang="zh-CN"/>
              </a:defPPr>
              <a:lvl1pPr>
                <a:defRPr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ysClr val="window" lastClr="FFFFFF"/>
                  </a:solidFill>
                </a:rPr>
                <a:t>口干舌燥</a:t>
              </a:r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ysClr val="window" lastClr="FFFFFF"/>
                  </a:solidFill>
                </a:rPr>
                <a:t>脑出虚汗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37780" y="2552263"/>
            <a:ext cx="1407165" cy="1866478"/>
            <a:chOff x="5739366" y="2552263"/>
            <a:chExt cx="1407165" cy="1866478"/>
          </a:xfrm>
        </p:grpSpPr>
        <p:sp>
          <p:nvSpPr>
            <p:cNvPr id="17" name="AutoShape 15"/>
            <p:cNvSpPr>
              <a:spLocks noChangeArrowheads="1"/>
            </p:cNvSpPr>
            <p:nvPr/>
          </p:nvSpPr>
          <p:spPr bwMode="auto">
            <a:xfrm>
              <a:off x="6278094" y="4089032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gradFill>
              <a:gsLst>
                <a:gs pos="33000">
                  <a:srgbClr val="6DAA2D">
                    <a:lumMod val="20000"/>
                    <a:lumOff val="80000"/>
                  </a:srgbClr>
                </a:gs>
                <a:gs pos="100000">
                  <a:srgbClr val="6DAA2D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gray">
            <a:xfrm>
              <a:off x="5739366" y="2552263"/>
              <a:ext cx="1407165" cy="1367161"/>
            </a:xfrm>
            <a:prstGeom prst="ellipse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rnd">
              <a:solidFill>
                <a:srgbClr val="6DAA2D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88156" y="3057671"/>
              <a:ext cx="1127965" cy="356346"/>
            </a:xfrm>
            <a:prstGeom prst="rect">
              <a:avLst/>
            </a:prstGeom>
            <a:noFill/>
            <a:ln w="9525" cap="rnd">
              <a:noFill/>
              <a:prstDash val="solid"/>
              <a:round/>
              <a:headEnd/>
              <a:tailEnd/>
            </a:ln>
          </p:spPr>
          <p:txBody>
            <a:bodyPr wrap="none" anchor="ctr"/>
            <a:lstStyle>
              <a:defPPr>
                <a:defRPr lang="zh-CN"/>
              </a:defPPr>
              <a:lvl1pPr>
                <a:defRPr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ysClr val="window" lastClr="FFFFFF"/>
                  </a:solidFill>
                </a:rPr>
                <a:t>心神不安</a:t>
              </a:r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ysClr val="window" lastClr="FFFFFF"/>
                  </a:solidFill>
                </a:rPr>
                <a:t>不敢正视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96249" y="3023731"/>
            <a:ext cx="1467112" cy="1743074"/>
            <a:chOff x="4297836" y="3023731"/>
            <a:chExt cx="1467112" cy="1743074"/>
          </a:xfrm>
        </p:grpSpPr>
        <p:sp>
          <p:nvSpPr>
            <p:cNvPr id="13" name="AutoShape 15"/>
            <p:cNvSpPr>
              <a:spLocks noChangeArrowheads="1"/>
            </p:cNvSpPr>
            <p:nvPr/>
          </p:nvSpPr>
          <p:spPr bwMode="auto">
            <a:xfrm rot="19800000">
              <a:off x="5365132" y="4437096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gradFill>
              <a:gsLst>
                <a:gs pos="33000">
                  <a:srgbClr val="6DAA2D">
                    <a:lumMod val="20000"/>
                    <a:lumOff val="80000"/>
                  </a:srgbClr>
                </a:gs>
                <a:gs pos="100000">
                  <a:srgbClr val="6DAA2D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297836" y="3023731"/>
              <a:ext cx="1407165" cy="1367161"/>
              <a:chOff x="4297836" y="3023731"/>
              <a:chExt cx="1407165" cy="1367161"/>
            </a:xfrm>
          </p:grpSpPr>
          <p:sp>
            <p:nvSpPr>
              <p:cNvPr id="28" name="Oval 7"/>
              <p:cNvSpPr>
                <a:spLocks noChangeArrowheads="1"/>
              </p:cNvSpPr>
              <p:nvPr/>
            </p:nvSpPr>
            <p:spPr bwMode="gray">
              <a:xfrm>
                <a:off x="4297836" y="3023731"/>
                <a:ext cx="1407165" cy="1367161"/>
              </a:xfrm>
              <a:prstGeom prst="ellipse">
                <a:avLst/>
              </a:prstGeom>
              <a:gradFill>
                <a:gsLst>
                  <a:gs pos="0">
                    <a:srgbClr val="6DAA2D">
                      <a:lumMod val="60000"/>
                      <a:lumOff val="40000"/>
                    </a:srgbClr>
                  </a:gs>
                  <a:gs pos="100000">
                    <a:srgbClr val="6DAA2D"/>
                  </a:gs>
                </a:gsLst>
                <a:lin ang="5400000" scaled="0"/>
              </a:gradFill>
              <a:ln w="9525" cap="rnd">
                <a:solidFill>
                  <a:srgbClr val="6DAA2D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446626" y="3478536"/>
                <a:ext cx="1127965" cy="457549"/>
              </a:xfrm>
              <a:prstGeom prst="rect">
                <a:avLst/>
              </a:prstGeom>
              <a:noFill/>
              <a:ln w="9525" cap="rnd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zh-CN"/>
                </a:defPPr>
                <a:lvl1pPr>
                  <a:defRPr kern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ysClr val="window" lastClr="FFFFFF"/>
                    </a:solidFill>
                  </a:rPr>
                  <a:t>双手发抖</a:t>
                </a:r>
              </a:p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ysClr val="window" lastClr="FFFFFF"/>
                    </a:solidFill>
                  </a:rPr>
                  <a:t>两腿发软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330836" y="4182184"/>
            <a:ext cx="1741948" cy="1367161"/>
            <a:chOff x="3332423" y="4182183"/>
            <a:chExt cx="1741948" cy="1367161"/>
          </a:xfrm>
        </p:grpSpPr>
        <p:sp>
          <p:nvSpPr>
            <p:cNvPr id="14" name="AutoShape 15"/>
            <p:cNvSpPr>
              <a:spLocks noChangeArrowheads="1"/>
            </p:cNvSpPr>
            <p:nvPr/>
          </p:nvSpPr>
          <p:spPr bwMode="auto">
            <a:xfrm rot="18000000">
              <a:off x="4709609" y="5116937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gradFill>
              <a:gsLst>
                <a:gs pos="33000">
                  <a:srgbClr val="6DAA2D">
                    <a:lumMod val="20000"/>
                    <a:lumOff val="80000"/>
                  </a:srgbClr>
                </a:gs>
                <a:gs pos="100000">
                  <a:srgbClr val="6DAA2D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8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332423" y="4182183"/>
              <a:ext cx="1407165" cy="1367161"/>
              <a:chOff x="3332423" y="4182183"/>
              <a:chExt cx="1407165" cy="1367161"/>
            </a:xfrm>
          </p:grpSpPr>
          <p:sp>
            <p:nvSpPr>
              <p:cNvPr id="31" name="Oval 7"/>
              <p:cNvSpPr>
                <a:spLocks noChangeArrowheads="1"/>
              </p:cNvSpPr>
              <p:nvPr/>
            </p:nvSpPr>
            <p:spPr bwMode="gray">
              <a:xfrm>
                <a:off x="3332423" y="4182183"/>
                <a:ext cx="1407165" cy="1367161"/>
              </a:xfrm>
              <a:prstGeom prst="ellipse">
                <a:avLst/>
              </a:prstGeom>
              <a:gradFill>
                <a:gsLst>
                  <a:gs pos="0">
                    <a:srgbClr val="6DAA2D">
                      <a:lumMod val="60000"/>
                      <a:lumOff val="40000"/>
                    </a:srgbClr>
                  </a:gs>
                  <a:gs pos="100000">
                    <a:srgbClr val="6DAA2D"/>
                  </a:gs>
                </a:gsLst>
                <a:lin ang="5400000" scaled="0"/>
              </a:gradFill>
              <a:ln w="9525" cap="rnd">
                <a:solidFill>
                  <a:srgbClr val="6DAA2D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481213" y="4704275"/>
                <a:ext cx="1127965" cy="322976"/>
              </a:xfrm>
              <a:prstGeom prst="rect">
                <a:avLst/>
              </a:prstGeom>
              <a:noFill/>
              <a:ln w="9525" cap="rnd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defPPr>
                  <a:defRPr lang="zh-CN"/>
                </a:defPPr>
                <a:lvl1pPr>
                  <a:defRPr kern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ysClr val="window" lastClr="FFFFFF"/>
                    </a:solidFill>
                  </a:rPr>
                  <a:t>心跳加速</a:t>
                </a:r>
              </a:p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dirty="0">
                    <a:solidFill>
                      <a:sysClr val="window" lastClr="FFFFFF"/>
                    </a:solidFill>
                  </a:rPr>
                  <a:t>大脑空白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974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44"/>
          <p:cNvSpPr txBox="1">
            <a:spLocks noChangeArrowheads="1"/>
          </p:cNvSpPr>
          <p:nvPr/>
        </p:nvSpPr>
        <p:spPr bwMode="auto">
          <a:xfrm>
            <a:off x="1127448" y="1484784"/>
            <a:ext cx="8424936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英国的心理学者哈德菲尔德说：</a:t>
            </a:r>
            <a:r>
              <a:rPr lang="zh-CN" altLang="en-US" b="1" dirty="0">
                <a:solidFill>
                  <a:srgbClr val="7BC143"/>
                </a:solidFill>
              </a:rPr>
              <a:t>“人在自信的情况下，可以把自己的能力发挥到</a:t>
            </a:r>
            <a:r>
              <a:rPr lang="en-US" b="1" dirty="0">
                <a:solidFill>
                  <a:srgbClr val="7BC143"/>
                </a:solidFill>
              </a:rPr>
              <a:t>500%</a:t>
            </a:r>
            <a:r>
              <a:rPr lang="zh-CN" altLang="en-US" b="1" dirty="0">
                <a:solidFill>
                  <a:srgbClr val="7BC143"/>
                </a:solidFill>
              </a:rPr>
              <a:t>以上；相对于没有自信且自卑的人，只能发挥出自己能力的</a:t>
            </a:r>
            <a:r>
              <a:rPr lang="en-US" b="1" dirty="0">
                <a:solidFill>
                  <a:srgbClr val="7BC143"/>
                </a:solidFill>
              </a:rPr>
              <a:t>30%</a:t>
            </a:r>
            <a:r>
              <a:rPr lang="zh-CN" altLang="en-US" b="1" dirty="0">
                <a:solidFill>
                  <a:srgbClr val="7BC143"/>
                </a:solidFill>
              </a:rPr>
              <a:t>。”</a:t>
            </a:r>
            <a:endParaRPr lang="en-US" altLang="zh-CN" b="1" dirty="0">
              <a:solidFill>
                <a:srgbClr val="7BC143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732328" y="2780928"/>
            <a:ext cx="6604032" cy="3600400"/>
            <a:chOff x="2000526" y="1859136"/>
            <a:chExt cx="4729426" cy="2578397"/>
          </a:xfrm>
        </p:grpSpPr>
        <p:sp>
          <p:nvSpPr>
            <p:cNvPr id="42" name="AutoShape 17"/>
            <p:cNvSpPr>
              <a:spLocks noChangeArrowheads="1"/>
            </p:cNvSpPr>
            <p:nvPr/>
          </p:nvSpPr>
          <p:spPr bwMode="auto">
            <a:xfrm>
              <a:off x="3796060" y="2716709"/>
              <a:ext cx="1135980" cy="925724"/>
            </a:xfrm>
            <a:prstGeom prst="hexagon">
              <a:avLst>
                <a:gd name="adj" fmla="val 30740"/>
                <a:gd name="vf" fmla="val 115470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SG" sz="12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2044194" y="2787700"/>
              <a:ext cx="1640903" cy="721270"/>
            </a:xfrm>
            <a:custGeom>
              <a:avLst/>
              <a:gdLst>
                <a:gd name="T0" fmla="*/ 0 w 690"/>
                <a:gd name="T1" fmla="*/ 190 h 254"/>
                <a:gd name="T2" fmla="*/ 0 w 690"/>
                <a:gd name="T3" fmla="*/ 190 h 254"/>
                <a:gd name="T4" fmla="*/ 0 w 690"/>
                <a:gd name="T5" fmla="*/ 62 h 254"/>
                <a:gd name="T6" fmla="*/ 618 w 690"/>
                <a:gd name="T7" fmla="*/ 62 h 254"/>
                <a:gd name="T8" fmla="*/ 618 w 690"/>
                <a:gd name="T9" fmla="*/ 0 h 254"/>
                <a:gd name="T10" fmla="*/ 689 w 690"/>
                <a:gd name="T11" fmla="*/ 128 h 254"/>
                <a:gd name="T12" fmla="*/ 618 w 690"/>
                <a:gd name="T13" fmla="*/ 253 h 254"/>
                <a:gd name="T14" fmla="*/ 618 w 690"/>
                <a:gd name="T15" fmla="*/ 190 h 254"/>
                <a:gd name="T16" fmla="*/ 0 w 690"/>
                <a:gd name="T17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0" h="254">
                  <a:moveTo>
                    <a:pt x="0" y="190"/>
                  </a:moveTo>
                  <a:lnTo>
                    <a:pt x="0" y="190"/>
                  </a:lnTo>
                  <a:lnTo>
                    <a:pt x="0" y="62"/>
                  </a:lnTo>
                  <a:lnTo>
                    <a:pt x="618" y="62"/>
                  </a:lnTo>
                  <a:lnTo>
                    <a:pt x="618" y="0"/>
                  </a:lnTo>
                  <a:lnTo>
                    <a:pt x="689" y="128"/>
                  </a:lnTo>
                  <a:lnTo>
                    <a:pt x="618" y="253"/>
                  </a:lnTo>
                  <a:lnTo>
                    <a:pt x="618" y="190"/>
                  </a:lnTo>
                  <a:lnTo>
                    <a:pt x="0" y="19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2044194" y="1859136"/>
              <a:ext cx="2123662" cy="789421"/>
            </a:xfrm>
            <a:custGeom>
              <a:avLst/>
              <a:gdLst>
                <a:gd name="T0" fmla="*/ 0 w 893"/>
                <a:gd name="T1" fmla="*/ 0 h 278"/>
                <a:gd name="T2" fmla="*/ 0 w 893"/>
                <a:gd name="T3" fmla="*/ 0 h 278"/>
                <a:gd name="T4" fmla="*/ 696 w 893"/>
                <a:gd name="T5" fmla="*/ 0 h 278"/>
                <a:gd name="T6" fmla="*/ 838 w 893"/>
                <a:gd name="T7" fmla="*/ 155 h 278"/>
                <a:gd name="T8" fmla="*/ 892 w 893"/>
                <a:gd name="T9" fmla="*/ 112 h 278"/>
                <a:gd name="T10" fmla="*/ 835 w 893"/>
                <a:gd name="T11" fmla="*/ 244 h 278"/>
                <a:gd name="T12" fmla="*/ 686 w 893"/>
                <a:gd name="T13" fmla="*/ 277 h 278"/>
                <a:gd name="T14" fmla="*/ 735 w 893"/>
                <a:gd name="T15" fmla="*/ 237 h 278"/>
                <a:gd name="T16" fmla="*/ 639 w 893"/>
                <a:gd name="T17" fmla="*/ 135 h 278"/>
                <a:gd name="T18" fmla="*/ 0 w 893"/>
                <a:gd name="T19" fmla="*/ 135 h 278"/>
                <a:gd name="T20" fmla="*/ 0 w 893"/>
                <a:gd name="T2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278">
                  <a:moveTo>
                    <a:pt x="0" y="0"/>
                  </a:moveTo>
                  <a:lnTo>
                    <a:pt x="0" y="0"/>
                  </a:lnTo>
                  <a:lnTo>
                    <a:pt x="696" y="0"/>
                  </a:lnTo>
                  <a:lnTo>
                    <a:pt x="838" y="155"/>
                  </a:lnTo>
                  <a:lnTo>
                    <a:pt x="892" y="112"/>
                  </a:lnTo>
                  <a:lnTo>
                    <a:pt x="835" y="244"/>
                  </a:lnTo>
                  <a:lnTo>
                    <a:pt x="686" y="277"/>
                  </a:lnTo>
                  <a:lnTo>
                    <a:pt x="735" y="237"/>
                  </a:lnTo>
                  <a:lnTo>
                    <a:pt x="639" y="135"/>
                  </a:lnTo>
                  <a:lnTo>
                    <a:pt x="0" y="135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fontAlgn="base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4562623" y="1859136"/>
              <a:ext cx="2123662" cy="789421"/>
            </a:xfrm>
            <a:custGeom>
              <a:avLst/>
              <a:gdLst>
                <a:gd name="T0" fmla="*/ 892 w 893"/>
                <a:gd name="T1" fmla="*/ 0 h 278"/>
                <a:gd name="T2" fmla="*/ 892 w 893"/>
                <a:gd name="T3" fmla="*/ 0 h 278"/>
                <a:gd name="T4" fmla="*/ 195 w 893"/>
                <a:gd name="T5" fmla="*/ 0 h 278"/>
                <a:gd name="T6" fmla="*/ 53 w 893"/>
                <a:gd name="T7" fmla="*/ 155 h 278"/>
                <a:gd name="T8" fmla="*/ 0 w 893"/>
                <a:gd name="T9" fmla="*/ 112 h 278"/>
                <a:gd name="T10" fmla="*/ 57 w 893"/>
                <a:gd name="T11" fmla="*/ 244 h 278"/>
                <a:gd name="T12" fmla="*/ 206 w 893"/>
                <a:gd name="T13" fmla="*/ 277 h 278"/>
                <a:gd name="T14" fmla="*/ 156 w 893"/>
                <a:gd name="T15" fmla="*/ 237 h 278"/>
                <a:gd name="T16" fmla="*/ 252 w 893"/>
                <a:gd name="T17" fmla="*/ 135 h 278"/>
                <a:gd name="T18" fmla="*/ 892 w 893"/>
                <a:gd name="T19" fmla="*/ 135 h 278"/>
                <a:gd name="T20" fmla="*/ 892 w 893"/>
                <a:gd name="T2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278">
                  <a:moveTo>
                    <a:pt x="892" y="0"/>
                  </a:moveTo>
                  <a:lnTo>
                    <a:pt x="892" y="0"/>
                  </a:lnTo>
                  <a:lnTo>
                    <a:pt x="195" y="0"/>
                  </a:lnTo>
                  <a:lnTo>
                    <a:pt x="53" y="155"/>
                  </a:lnTo>
                  <a:lnTo>
                    <a:pt x="0" y="112"/>
                  </a:lnTo>
                  <a:lnTo>
                    <a:pt x="57" y="244"/>
                  </a:lnTo>
                  <a:lnTo>
                    <a:pt x="206" y="277"/>
                  </a:lnTo>
                  <a:lnTo>
                    <a:pt x="156" y="237"/>
                  </a:lnTo>
                  <a:lnTo>
                    <a:pt x="252" y="135"/>
                  </a:lnTo>
                  <a:lnTo>
                    <a:pt x="892" y="135"/>
                  </a:lnTo>
                  <a:lnTo>
                    <a:pt x="892" y="0"/>
                  </a:lnTo>
                </a:path>
              </a:pathLst>
            </a:cu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fontAlgn="base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2044194" y="3648112"/>
              <a:ext cx="2123662" cy="789421"/>
            </a:xfrm>
            <a:custGeom>
              <a:avLst/>
              <a:gdLst>
                <a:gd name="T0" fmla="*/ 0 w 893"/>
                <a:gd name="T1" fmla="*/ 277 h 278"/>
                <a:gd name="T2" fmla="*/ 0 w 893"/>
                <a:gd name="T3" fmla="*/ 277 h 278"/>
                <a:gd name="T4" fmla="*/ 696 w 893"/>
                <a:gd name="T5" fmla="*/ 277 h 278"/>
                <a:gd name="T6" fmla="*/ 838 w 893"/>
                <a:gd name="T7" fmla="*/ 125 h 278"/>
                <a:gd name="T8" fmla="*/ 892 w 893"/>
                <a:gd name="T9" fmla="*/ 165 h 278"/>
                <a:gd name="T10" fmla="*/ 835 w 893"/>
                <a:gd name="T11" fmla="*/ 33 h 278"/>
                <a:gd name="T12" fmla="*/ 686 w 893"/>
                <a:gd name="T13" fmla="*/ 0 h 278"/>
                <a:gd name="T14" fmla="*/ 735 w 893"/>
                <a:gd name="T15" fmla="*/ 40 h 278"/>
                <a:gd name="T16" fmla="*/ 639 w 893"/>
                <a:gd name="T17" fmla="*/ 142 h 278"/>
                <a:gd name="T18" fmla="*/ 0 w 893"/>
                <a:gd name="T19" fmla="*/ 142 h 278"/>
                <a:gd name="T20" fmla="*/ 0 w 893"/>
                <a:gd name="T21" fmla="*/ 27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278">
                  <a:moveTo>
                    <a:pt x="0" y="277"/>
                  </a:moveTo>
                  <a:lnTo>
                    <a:pt x="0" y="277"/>
                  </a:lnTo>
                  <a:lnTo>
                    <a:pt x="696" y="277"/>
                  </a:lnTo>
                  <a:lnTo>
                    <a:pt x="838" y="125"/>
                  </a:lnTo>
                  <a:lnTo>
                    <a:pt x="892" y="165"/>
                  </a:lnTo>
                  <a:lnTo>
                    <a:pt x="835" y="33"/>
                  </a:lnTo>
                  <a:lnTo>
                    <a:pt x="686" y="0"/>
                  </a:lnTo>
                  <a:lnTo>
                    <a:pt x="735" y="40"/>
                  </a:lnTo>
                  <a:lnTo>
                    <a:pt x="639" y="142"/>
                  </a:lnTo>
                  <a:lnTo>
                    <a:pt x="0" y="142"/>
                  </a:lnTo>
                  <a:lnTo>
                    <a:pt x="0" y="277"/>
                  </a:lnTo>
                </a:path>
              </a:pathLst>
            </a:cu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fontAlgn="base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4562623" y="3648112"/>
              <a:ext cx="2123662" cy="789421"/>
            </a:xfrm>
            <a:custGeom>
              <a:avLst/>
              <a:gdLst>
                <a:gd name="T0" fmla="*/ 892 w 893"/>
                <a:gd name="T1" fmla="*/ 277 h 278"/>
                <a:gd name="T2" fmla="*/ 892 w 893"/>
                <a:gd name="T3" fmla="*/ 277 h 278"/>
                <a:gd name="T4" fmla="*/ 195 w 893"/>
                <a:gd name="T5" fmla="*/ 277 h 278"/>
                <a:gd name="T6" fmla="*/ 53 w 893"/>
                <a:gd name="T7" fmla="*/ 125 h 278"/>
                <a:gd name="T8" fmla="*/ 0 w 893"/>
                <a:gd name="T9" fmla="*/ 165 h 278"/>
                <a:gd name="T10" fmla="*/ 57 w 893"/>
                <a:gd name="T11" fmla="*/ 33 h 278"/>
                <a:gd name="T12" fmla="*/ 206 w 893"/>
                <a:gd name="T13" fmla="*/ 0 h 278"/>
                <a:gd name="T14" fmla="*/ 156 w 893"/>
                <a:gd name="T15" fmla="*/ 40 h 278"/>
                <a:gd name="T16" fmla="*/ 252 w 893"/>
                <a:gd name="T17" fmla="*/ 142 h 278"/>
                <a:gd name="T18" fmla="*/ 892 w 893"/>
                <a:gd name="T19" fmla="*/ 142 h 278"/>
                <a:gd name="T20" fmla="*/ 892 w 893"/>
                <a:gd name="T21" fmla="*/ 27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278">
                  <a:moveTo>
                    <a:pt x="892" y="277"/>
                  </a:moveTo>
                  <a:lnTo>
                    <a:pt x="892" y="277"/>
                  </a:lnTo>
                  <a:lnTo>
                    <a:pt x="195" y="277"/>
                  </a:lnTo>
                  <a:lnTo>
                    <a:pt x="53" y="125"/>
                  </a:lnTo>
                  <a:lnTo>
                    <a:pt x="0" y="165"/>
                  </a:lnTo>
                  <a:lnTo>
                    <a:pt x="57" y="33"/>
                  </a:lnTo>
                  <a:lnTo>
                    <a:pt x="206" y="0"/>
                  </a:lnTo>
                  <a:lnTo>
                    <a:pt x="156" y="40"/>
                  </a:lnTo>
                  <a:lnTo>
                    <a:pt x="252" y="142"/>
                  </a:lnTo>
                  <a:lnTo>
                    <a:pt x="892" y="142"/>
                  </a:lnTo>
                  <a:lnTo>
                    <a:pt x="892" y="277"/>
                  </a:lnTo>
                </a:path>
              </a:pathLst>
            </a:cu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fontAlgn="base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en-US" sz="28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5045382" y="2787700"/>
              <a:ext cx="1640903" cy="721270"/>
            </a:xfrm>
            <a:custGeom>
              <a:avLst/>
              <a:gdLst>
                <a:gd name="T0" fmla="*/ 689 w 690"/>
                <a:gd name="T1" fmla="*/ 190 h 254"/>
                <a:gd name="T2" fmla="*/ 689 w 690"/>
                <a:gd name="T3" fmla="*/ 190 h 254"/>
                <a:gd name="T4" fmla="*/ 689 w 690"/>
                <a:gd name="T5" fmla="*/ 62 h 254"/>
                <a:gd name="T6" fmla="*/ 71 w 690"/>
                <a:gd name="T7" fmla="*/ 62 h 254"/>
                <a:gd name="T8" fmla="*/ 67 w 690"/>
                <a:gd name="T9" fmla="*/ 0 h 254"/>
                <a:gd name="T10" fmla="*/ 0 w 690"/>
                <a:gd name="T11" fmla="*/ 128 h 254"/>
                <a:gd name="T12" fmla="*/ 71 w 690"/>
                <a:gd name="T13" fmla="*/ 253 h 254"/>
                <a:gd name="T14" fmla="*/ 71 w 690"/>
                <a:gd name="T15" fmla="*/ 190 h 254"/>
                <a:gd name="T16" fmla="*/ 689 w 690"/>
                <a:gd name="T17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0" h="254">
                  <a:moveTo>
                    <a:pt x="689" y="190"/>
                  </a:moveTo>
                  <a:lnTo>
                    <a:pt x="689" y="190"/>
                  </a:lnTo>
                  <a:lnTo>
                    <a:pt x="689" y="62"/>
                  </a:lnTo>
                  <a:lnTo>
                    <a:pt x="71" y="62"/>
                  </a:lnTo>
                  <a:lnTo>
                    <a:pt x="67" y="0"/>
                  </a:lnTo>
                  <a:lnTo>
                    <a:pt x="0" y="128"/>
                  </a:lnTo>
                  <a:lnTo>
                    <a:pt x="71" y="253"/>
                  </a:lnTo>
                  <a:lnTo>
                    <a:pt x="71" y="190"/>
                  </a:lnTo>
                  <a:lnTo>
                    <a:pt x="689" y="19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53"/>
            <p:cNvSpPr txBox="1">
              <a:spLocks noChangeArrowheads="1"/>
            </p:cNvSpPr>
            <p:nvPr/>
          </p:nvSpPr>
          <p:spPr bwMode="auto">
            <a:xfrm>
              <a:off x="2061030" y="1945639"/>
              <a:ext cx="1667735" cy="242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提前到场，寻找感觉</a:t>
              </a:r>
              <a:endParaRPr lang="zh-CN" altLang="en-US" sz="2400" kern="0" dirty="0">
                <a:solidFill>
                  <a:sysClr val="window" lastClr="FFFFFF">
                    <a:lumMod val="95000"/>
                  </a:sysClr>
                </a:solidFill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0" name="TextBox 53"/>
            <p:cNvSpPr txBox="1">
              <a:spLocks noChangeArrowheads="1"/>
            </p:cNvSpPr>
            <p:nvPr/>
          </p:nvSpPr>
          <p:spPr bwMode="auto">
            <a:xfrm>
              <a:off x="2000526" y="3038544"/>
              <a:ext cx="1728238" cy="242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放松神经，深呼吸</a:t>
              </a:r>
              <a:endParaRPr lang="zh-CN" alt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" name="TextBox 53"/>
            <p:cNvSpPr txBox="1">
              <a:spLocks noChangeArrowheads="1"/>
            </p:cNvSpPr>
            <p:nvPr/>
          </p:nvSpPr>
          <p:spPr bwMode="auto">
            <a:xfrm>
              <a:off x="2067822" y="4143512"/>
              <a:ext cx="1660942" cy="242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多练习，拿出最佳状态</a:t>
              </a:r>
              <a:endParaRPr lang="zh-CN" altLang="en-US" sz="2400" kern="0" dirty="0">
                <a:solidFill>
                  <a:sysClr val="window" lastClr="FFFFFF">
                    <a:lumMod val="95000"/>
                  </a:sysClr>
                </a:solidFill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2" name="TextBox 53"/>
            <p:cNvSpPr txBox="1">
              <a:spLocks noChangeArrowheads="1"/>
            </p:cNvSpPr>
            <p:nvPr/>
          </p:nvSpPr>
          <p:spPr bwMode="auto">
            <a:xfrm>
              <a:off x="5045382" y="4143512"/>
              <a:ext cx="1640903" cy="242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漂亮的开头（故事）</a:t>
              </a:r>
              <a:endParaRPr lang="zh-CN" altLang="en-US" sz="2400" kern="0" dirty="0">
                <a:solidFill>
                  <a:sysClr val="window" lastClr="FFFFFF">
                    <a:lumMod val="95000"/>
                  </a:sysClr>
                </a:solidFill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3" name="TextBox 53"/>
            <p:cNvSpPr txBox="1">
              <a:spLocks noChangeArrowheads="1"/>
            </p:cNvSpPr>
            <p:nvPr/>
          </p:nvSpPr>
          <p:spPr bwMode="auto">
            <a:xfrm>
              <a:off x="5001714" y="3038544"/>
              <a:ext cx="1728238" cy="242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亲和、有趣的自我介绍</a:t>
              </a:r>
              <a:endParaRPr lang="zh-CN" alt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4" name="TextBox 53"/>
            <p:cNvSpPr txBox="1">
              <a:spLocks noChangeArrowheads="1"/>
            </p:cNvSpPr>
            <p:nvPr/>
          </p:nvSpPr>
          <p:spPr bwMode="auto">
            <a:xfrm>
              <a:off x="5045382" y="1945639"/>
              <a:ext cx="1656409" cy="242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ysClr val="window" lastClr="FFFFFF">
                      <a:lumMod val="95000"/>
                    </a:sysClr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熟悉教材，烂熟于胸</a:t>
              </a:r>
              <a:endParaRPr lang="zh-CN" altLang="en-US" sz="2400" kern="0" dirty="0">
                <a:solidFill>
                  <a:sysClr val="window" lastClr="FFFFFF">
                    <a:lumMod val="95000"/>
                  </a:sysClr>
                </a:solidFill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5" name="TextBox 53"/>
            <p:cNvSpPr txBox="1">
              <a:spLocks noChangeArrowheads="1"/>
            </p:cNvSpPr>
            <p:nvPr/>
          </p:nvSpPr>
          <p:spPr bwMode="auto">
            <a:xfrm>
              <a:off x="3931990" y="2934916"/>
              <a:ext cx="864119" cy="489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如何克服紧张及恐惧</a:t>
              </a:r>
              <a:endParaRPr lang="zh-CN" altLang="en-US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76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44"/>
          <p:cNvSpPr txBox="1">
            <a:spLocks noChangeArrowheads="1"/>
          </p:cNvSpPr>
          <p:nvPr/>
        </p:nvSpPr>
        <p:spPr bwMode="auto">
          <a:xfrm>
            <a:off x="1127448" y="1484785"/>
            <a:ext cx="8352928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b="1" dirty="0">
                <a:solidFill>
                  <a:srgbClr val="7BC143"/>
                </a:solidFill>
              </a:rPr>
              <a:t>【</a:t>
            </a:r>
            <a:r>
              <a:rPr lang="zh-CN" altLang="en-US" b="1" dirty="0">
                <a:solidFill>
                  <a:srgbClr val="7BC143"/>
                </a:solidFill>
              </a:rPr>
              <a:t>经验之谈</a:t>
            </a:r>
            <a:r>
              <a:rPr lang="en-US" altLang="zh-CN" b="1" dirty="0">
                <a:solidFill>
                  <a:srgbClr val="7BC143"/>
                </a:solidFill>
              </a:rPr>
              <a:t>】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我觉得要授好一门课，其实最最重要的是要对授课内容本身作充分的准备，这其中就包含对授课内容的深度挖掘，反复提炼，烂熟于胸，只有这样才能脱口成章，娓娓道来！</a:t>
            </a:r>
            <a:r>
              <a:rPr lang="zh-CN" altLang="en-US" b="1" dirty="0">
                <a:solidFill>
                  <a:srgbClr val="7BC143"/>
                </a:solidFill>
              </a:rPr>
              <a:t>所谓成竹在胸，自然从容不迫，有如神助。</a:t>
            </a:r>
            <a:endParaRPr lang="en-US" altLang="zh-CN" b="1" dirty="0">
              <a:solidFill>
                <a:srgbClr val="7BC143"/>
              </a:solidFill>
            </a:endParaRPr>
          </a:p>
        </p:txBody>
      </p:sp>
      <p:pic>
        <p:nvPicPr>
          <p:cNvPr id="1026" name="Picture 2" descr="C:\Users\user\Desktop\0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2541" y="2820326"/>
            <a:ext cx="6241811" cy="364105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05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2213773" y="1628800"/>
            <a:ext cx="8490739" cy="4392488"/>
          </a:xfrm>
          <a:prstGeom prst="rect">
            <a:avLst/>
          </a:prstGeom>
          <a:solidFill>
            <a:schemeClr val="bg1">
              <a:lumMod val="95000"/>
              <a:alpha val="58039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53"/>
          <p:cNvSpPr txBox="1">
            <a:spLocks noChangeAspect="1" noChangeArrowheads="1"/>
          </p:cNvSpPr>
          <p:nvPr/>
        </p:nvSpPr>
        <p:spPr bwMode="auto">
          <a:xfrm>
            <a:off x="2848362" y="1444486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态度端正方能保证做好培训</a:t>
            </a:r>
          </a:p>
        </p:txBody>
      </p:sp>
      <p:sp>
        <p:nvSpPr>
          <p:cNvPr id="50" name="矩形 49"/>
          <p:cNvSpPr/>
          <p:nvPr/>
        </p:nvSpPr>
        <p:spPr>
          <a:xfrm>
            <a:off x="2653036" y="1444258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pic>
        <p:nvPicPr>
          <p:cNvPr id="2050" name="Picture 2" descr="C:\Users\user\Desktop\2338475520111201510494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6546" y="2132856"/>
            <a:ext cx="6075919" cy="3544286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矩形 45"/>
          <p:cNvSpPr/>
          <p:nvPr/>
        </p:nvSpPr>
        <p:spPr>
          <a:xfrm>
            <a:off x="2653035" y="3717032"/>
            <a:ext cx="2146821" cy="387836"/>
          </a:xfrm>
          <a:prstGeom prst="rect">
            <a:avLst/>
          </a:prstGeom>
          <a:solidFill>
            <a:srgbClr val="6FA0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谦虚、自信</a:t>
            </a:r>
          </a:p>
        </p:txBody>
      </p:sp>
      <p:sp>
        <p:nvSpPr>
          <p:cNvPr id="47" name="矩形 46"/>
          <p:cNvSpPr/>
          <p:nvPr/>
        </p:nvSpPr>
        <p:spPr>
          <a:xfrm>
            <a:off x="2653035" y="4437112"/>
            <a:ext cx="2146821" cy="387836"/>
          </a:xfrm>
          <a:prstGeom prst="rect">
            <a:avLst/>
          </a:prstGeom>
          <a:solidFill>
            <a:srgbClr val="8AAC46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耐心、激情</a:t>
            </a:r>
          </a:p>
        </p:txBody>
      </p:sp>
      <p:sp>
        <p:nvSpPr>
          <p:cNvPr id="48" name="矩形 47"/>
          <p:cNvSpPr/>
          <p:nvPr/>
        </p:nvSpPr>
        <p:spPr>
          <a:xfrm>
            <a:off x="2653034" y="5121188"/>
            <a:ext cx="2146822" cy="387836"/>
          </a:xfrm>
          <a:prstGeom prst="rect">
            <a:avLst/>
          </a:prstGeom>
          <a:solidFill>
            <a:srgbClr val="F68426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礼貌、诚恳</a:t>
            </a:r>
          </a:p>
        </p:txBody>
      </p:sp>
    </p:spTree>
    <p:extLst>
      <p:ext uri="{BB962C8B-B14F-4D97-AF65-F5344CB8AC3E}">
        <p14:creationId xmlns:p14="http://schemas.microsoft.com/office/powerpoint/2010/main" val="122089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 animBg="1"/>
          <p:bldP spid="46" grpId="0" animBg="1"/>
          <p:bldP spid="47" grpId="0" animBg="1"/>
          <p:bldP spid="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 animBg="1"/>
          <p:bldP spid="46" grpId="0" animBg="1"/>
          <p:bldP spid="47" grpId="0" animBg="1"/>
          <p:bldP spid="48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user\Desktop\未标题-1 拷贝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63948" y="1966551"/>
            <a:ext cx="5776268" cy="489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53"/>
          <p:cNvSpPr txBox="1">
            <a:spLocks noChangeAspect="1" noChangeArrowheads="1"/>
          </p:cNvSpPr>
          <p:nvPr/>
        </p:nvSpPr>
        <p:spPr bwMode="auto">
          <a:xfrm>
            <a:off x="2848362" y="1444486"/>
            <a:ext cx="41837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培训中要激情四射才能感染学员</a:t>
            </a:r>
          </a:p>
        </p:txBody>
      </p:sp>
      <p:sp>
        <p:nvSpPr>
          <p:cNvPr id="5" name="矩形 4"/>
          <p:cNvSpPr/>
          <p:nvPr/>
        </p:nvSpPr>
        <p:spPr>
          <a:xfrm>
            <a:off x="2653036" y="1444258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cxnSp>
        <p:nvCxnSpPr>
          <p:cNvPr id="6" name="直接连接符 5"/>
          <p:cNvCxnSpPr>
            <a:stCxn id="5" idx="1"/>
          </p:cNvCxnSpPr>
          <p:nvPr/>
        </p:nvCxnSpPr>
        <p:spPr>
          <a:xfrm flipH="1">
            <a:off x="2063553" y="1644541"/>
            <a:ext cx="589483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063552" y="1644542"/>
            <a:ext cx="0" cy="4304739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4" idx="3"/>
          </p:cNvCxnSpPr>
          <p:nvPr/>
        </p:nvCxnSpPr>
        <p:spPr>
          <a:xfrm>
            <a:off x="7032104" y="1644541"/>
            <a:ext cx="2952328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984432" y="1644540"/>
            <a:ext cx="0" cy="430560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063552" y="5949280"/>
            <a:ext cx="200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256240" y="5949280"/>
            <a:ext cx="1728192" cy="86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256241" y="3140968"/>
            <a:ext cx="2304255" cy="387836"/>
          </a:xfrm>
          <a:prstGeom prst="rect">
            <a:avLst/>
          </a:prstGeom>
          <a:solidFill>
            <a:srgbClr val="6FA0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语言有感染力</a:t>
            </a:r>
          </a:p>
        </p:txBody>
      </p:sp>
      <p:sp>
        <p:nvSpPr>
          <p:cNvPr id="22" name="矩形 21"/>
          <p:cNvSpPr/>
          <p:nvPr/>
        </p:nvSpPr>
        <p:spPr>
          <a:xfrm>
            <a:off x="8256241" y="3837045"/>
            <a:ext cx="2304255" cy="387836"/>
          </a:xfrm>
          <a:prstGeom prst="rect">
            <a:avLst/>
          </a:prstGeom>
          <a:solidFill>
            <a:srgbClr val="8AAC46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语调清澈高昂</a:t>
            </a:r>
          </a:p>
        </p:txBody>
      </p:sp>
      <p:sp>
        <p:nvSpPr>
          <p:cNvPr id="23" name="矩形 22"/>
          <p:cNvSpPr/>
          <p:nvPr/>
        </p:nvSpPr>
        <p:spPr>
          <a:xfrm>
            <a:off x="8256240" y="4533122"/>
            <a:ext cx="2304256" cy="387836"/>
          </a:xfrm>
          <a:prstGeom prst="rect">
            <a:avLst/>
          </a:prstGeom>
          <a:solidFill>
            <a:srgbClr val="F68426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目光热情充满期待</a:t>
            </a:r>
          </a:p>
        </p:txBody>
      </p:sp>
      <p:sp>
        <p:nvSpPr>
          <p:cNvPr id="24" name="矩形 23"/>
          <p:cNvSpPr/>
          <p:nvPr/>
        </p:nvSpPr>
        <p:spPr>
          <a:xfrm>
            <a:off x="8242822" y="5229200"/>
            <a:ext cx="2304256" cy="387836"/>
          </a:xfrm>
          <a:prstGeom prst="rect">
            <a:avLst/>
          </a:prstGeom>
          <a:solidFill>
            <a:srgbClr val="FF0000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肢体语言铿锵有力</a:t>
            </a:r>
          </a:p>
        </p:txBody>
      </p:sp>
    </p:spTree>
    <p:extLst>
      <p:ext uri="{BB962C8B-B14F-4D97-AF65-F5344CB8AC3E}">
        <p14:creationId xmlns:p14="http://schemas.microsoft.com/office/powerpoint/2010/main" val="258185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21" grpId="0" animBg="1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21" grpId="0" animBg="1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huxiya\桌面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3500" y="1153510"/>
            <a:ext cx="4362500" cy="570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6384032" y="2704364"/>
            <a:ext cx="4536504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培训师要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Hold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住全场，首先要尽量穿正装，如果不穿正装也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No Problem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，穿中山装或唐装也可以，总之要</a:t>
            </a:r>
            <a:r>
              <a:rPr lang="zh-CN" altLang="en-US" b="1" dirty="0">
                <a:solidFill>
                  <a:srgbClr val="7BC143"/>
                </a:solidFill>
              </a:rPr>
              <a:t>“为人师表”</a:t>
            </a:r>
            <a:r>
              <a:rPr lang="zh-CN" altLang="en-US" dirty="0"/>
              <a:t>。</a:t>
            </a:r>
            <a:endParaRPr lang="en-US" altLang="zh-CN" b="1" dirty="0">
              <a:solidFill>
                <a:srgbClr val="F05425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84032" y="4148730"/>
            <a:ext cx="453650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一般男士传统着装为西装，而女士则身着庄重、色泽不太艳丽的款式，如套裙等；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女士不宜穿鞋跟过高的高跟鞋，这样可以避免疲劳；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女士饰物精致，不宜多而过分；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女士淡妆，根据个人喜好，可适度使用香水。</a:t>
            </a:r>
          </a:p>
        </p:txBody>
      </p:sp>
    </p:spTree>
    <p:extLst>
      <p:ext uri="{BB962C8B-B14F-4D97-AF65-F5344CB8AC3E}">
        <p14:creationId xmlns:p14="http://schemas.microsoft.com/office/powerpoint/2010/main" val="194177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3302495" y="5795972"/>
            <a:ext cx="6249384" cy="369332"/>
            <a:chOff x="1792491" y="4371990"/>
            <a:chExt cx="6249384" cy="369332"/>
          </a:xfrm>
        </p:grpSpPr>
        <p:sp>
          <p:nvSpPr>
            <p:cNvPr id="70" name="矩形 69">
              <a:hlinkClick r:id="rId3" action="ppaction://hlinksldjump"/>
            </p:cNvPr>
            <p:cNvSpPr/>
            <p:nvPr/>
          </p:nvSpPr>
          <p:spPr>
            <a:xfrm>
              <a:off x="1792491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张晓彤</a:t>
              </a:r>
            </a:p>
          </p:txBody>
        </p:sp>
        <p:sp>
          <p:nvSpPr>
            <p:cNvPr id="71" name="矩形 70">
              <a:hlinkClick r:id="rId4" action="ppaction://hlinksldjump"/>
            </p:cNvPr>
            <p:cNvSpPr/>
            <p:nvPr/>
          </p:nvSpPr>
          <p:spPr>
            <a:xfrm>
              <a:off x="3409605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05425"/>
                  </a:solidFill>
                  <a:latin typeface="微软雅黑" pitchFamily="34" charset="-122"/>
                  <a:ea typeface="微软雅黑" pitchFamily="34" charset="-122"/>
                </a:rPr>
                <a:t>袁腾飞</a:t>
              </a:r>
            </a:p>
          </p:txBody>
        </p:sp>
        <p:sp>
          <p:nvSpPr>
            <p:cNvPr id="72" name="矩形 71">
              <a:hlinkClick r:id="rId5" action="ppaction://hlinksldjump"/>
            </p:cNvPr>
            <p:cNvSpPr/>
            <p:nvPr/>
          </p:nvSpPr>
          <p:spPr>
            <a:xfrm>
              <a:off x="5306588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纪连海</a:t>
              </a:r>
            </a:p>
          </p:txBody>
        </p:sp>
        <p:sp>
          <p:nvSpPr>
            <p:cNvPr id="73" name="矩形 72">
              <a:hlinkClick r:id="" action="ppaction://noaction"/>
            </p:cNvPr>
            <p:cNvSpPr/>
            <p:nvPr/>
          </p:nvSpPr>
          <p:spPr>
            <a:xfrm>
              <a:off x="7395544" y="437199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马云</a:t>
              </a:r>
            </a:p>
          </p:txBody>
        </p:sp>
      </p:grpSp>
      <p:sp>
        <p:nvSpPr>
          <p:cNvPr id="74" name="Text Box 44"/>
          <p:cNvSpPr txBox="1">
            <a:spLocks noChangeArrowheads="1"/>
          </p:cNvSpPr>
          <p:nvPr/>
        </p:nvSpPr>
        <p:spPr bwMode="auto">
          <a:xfrm>
            <a:off x="5447928" y="2805760"/>
            <a:ext cx="5616624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年上半年，袁腾飞的讲课视频被传到网上，并被誉为“史上最牛历史老师”。多家媒体争相刊发有关袁腾飞的新闻报道。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Text Box 44"/>
          <p:cNvSpPr txBox="1">
            <a:spLocks noChangeArrowheads="1"/>
          </p:cNvSpPr>
          <p:nvPr/>
        </p:nvSpPr>
        <p:spPr bwMode="auto">
          <a:xfrm>
            <a:off x="5447928" y="4005064"/>
            <a:ext cx="561662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月，走入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百家讲坛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2009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月，出版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历史是个什么玩意儿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日</a:t>
            </a:r>
            <a:r>
              <a:rPr lang="zh-CN" altLang="en-US" dirty="0"/>
              <a:t>，</a:t>
            </a:r>
            <a:r>
              <a:rPr lang="zh-CN" altLang="en-US" b="1" dirty="0">
                <a:solidFill>
                  <a:srgbClr val="F05425"/>
                </a:solidFill>
              </a:rPr>
              <a:t>第五届</a:t>
            </a:r>
            <a:r>
              <a:rPr lang="en-US" altLang="zh-CN" b="1" dirty="0">
                <a:solidFill>
                  <a:srgbClr val="F05425"/>
                </a:solidFill>
              </a:rPr>
              <a:t>《</a:t>
            </a:r>
            <a:r>
              <a:rPr lang="zh-CN" altLang="en-US" b="1" dirty="0">
                <a:solidFill>
                  <a:srgbClr val="F05425"/>
                </a:solidFill>
              </a:rPr>
              <a:t>中国作家富豪榜</a:t>
            </a:r>
            <a:r>
              <a:rPr lang="en-US" altLang="zh-CN" b="1" dirty="0">
                <a:solidFill>
                  <a:srgbClr val="F05425"/>
                </a:solidFill>
              </a:rPr>
              <a:t>》</a:t>
            </a:r>
            <a:r>
              <a:rPr lang="zh-CN" altLang="en-US" b="1" dirty="0">
                <a:solidFill>
                  <a:srgbClr val="F05425"/>
                </a:solidFill>
              </a:rPr>
              <a:t>重磅发布，袁腾飞以</a:t>
            </a:r>
            <a:r>
              <a:rPr lang="en-US" altLang="zh-CN" b="1" dirty="0">
                <a:solidFill>
                  <a:srgbClr val="F05425"/>
                </a:solidFill>
              </a:rPr>
              <a:t>200</a:t>
            </a:r>
            <a:r>
              <a:rPr lang="zh-CN" altLang="en-US" b="1" dirty="0">
                <a:solidFill>
                  <a:srgbClr val="F05425"/>
                </a:solidFill>
              </a:rPr>
              <a:t>万元的版税收入，荣登作家富豪榜第</a:t>
            </a:r>
            <a:r>
              <a:rPr lang="en-US" altLang="zh-CN" b="1" dirty="0">
                <a:solidFill>
                  <a:srgbClr val="F05425"/>
                </a:solidFill>
              </a:rPr>
              <a:t>21</a:t>
            </a:r>
            <a:r>
              <a:rPr lang="zh-CN" altLang="en-US" b="1" dirty="0">
                <a:solidFill>
                  <a:srgbClr val="F05425"/>
                </a:solidFill>
              </a:rPr>
              <a:t>名，引发广泛关注。</a:t>
            </a:r>
            <a:endParaRPr lang="en-US" b="1" dirty="0">
              <a:solidFill>
                <a:srgbClr val="F05425"/>
              </a:solidFill>
            </a:endParaRPr>
          </a:p>
        </p:txBody>
      </p:sp>
      <p:pic>
        <p:nvPicPr>
          <p:cNvPr id="12" name="Picture 7" descr="91ae68c6467858319c163d6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56152" y="1988840"/>
            <a:ext cx="2659729" cy="3438152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43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oing\话筒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19736" y="1255238"/>
            <a:ext cx="3794078" cy="562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44"/>
          <p:cNvSpPr txBox="1">
            <a:spLocks noChangeArrowheads="1"/>
          </p:cNvSpPr>
          <p:nvPr/>
        </p:nvSpPr>
        <p:spPr bwMode="auto">
          <a:xfrm>
            <a:off x="1000566" y="1262419"/>
            <a:ext cx="307921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教具对讲师的教学表达起到非常重要的辅助作用，因此，要提前做好教具准备。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24193" y="5013177"/>
            <a:ext cx="290398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25">
              <a:lnSpc>
                <a:spcPct val="135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主要的教具有：</a:t>
            </a: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电脑、投影仪、白板笔、教棒、激光笔、麦克风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09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5038974" y="5903694"/>
            <a:ext cx="6025579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274810" y="5903694"/>
            <a:ext cx="4392488" cy="621650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椭圆 41"/>
          <p:cNvSpPr/>
          <p:nvPr/>
        </p:nvSpPr>
        <p:spPr bwMode="auto">
          <a:xfrm>
            <a:off x="6346874" y="5955641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2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66898" y="5992198"/>
            <a:ext cx="3384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启－互动开场，引起兴趣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11064552" y="5013176"/>
            <a:ext cx="0" cy="89051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2173604" y="1196752"/>
            <a:ext cx="4282437" cy="1748146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94" name="矩形 93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3"/>
            <p:cNvSpPr/>
            <p:nvPr/>
          </p:nvSpPr>
          <p:spPr>
            <a:xfrm>
              <a:off x="2613539" y="3180252"/>
              <a:ext cx="4022895" cy="183301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6">
                    <a:lumMod val="75000"/>
                    <a:alpha val="40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5801F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椭圆 6"/>
            <p:cNvSpPr/>
            <p:nvPr/>
          </p:nvSpPr>
          <p:spPr>
            <a:xfrm>
              <a:off x="3478478" y="1916832"/>
              <a:ext cx="2029626" cy="1460114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23415" y="3481054"/>
            <a:ext cx="4282437" cy="1748146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00" name="矩形 99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3"/>
            <p:cNvSpPr/>
            <p:nvPr/>
          </p:nvSpPr>
          <p:spPr>
            <a:xfrm>
              <a:off x="2613539" y="3088914"/>
              <a:ext cx="4022895" cy="274640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DA403">
                    <a:alpha val="38000"/>
                  </a:srgb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6"/>
            <p:cNvSpPr/>
            <p:nvPr/>
          </p:nvSpPr>
          <p:spPr>
            <a:xfrm>
              <a:off x="3478478" y="1936786"/>
              <a:ext cx="2029626" cy="1440160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261836" y="3481054"/>
            <a:ext cx="4282437" cy="1748146"/>
            <a:chOff x="2483768" y="1628800"/>
            <a:chExt cx="4282437" cy="17481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06" name="矩形 105"/>
            <p:cNvSpPr/>
            <p:nvPr/>
          </p:nvSpPr>
          <p:spPr>
            <a:xfrm>
              <a:off x="2483768" y="3360725"/>
              <a:ext cx="4282437" cy="16220"/>
            </a:xfrm>
            <a:prstGeom prst="rect">
              <a:avLst/>
            </a:prstGeom>
            <a:gradFill>
              <a:gsLst>
                <a:gs pos="49628">
                  <a:schemeClr val="tx1">
                    <a:lumMod val="65000"/>
                    <a:lumOff val="35000"/>
                  </a:schemeClr>
                </a:gs>
                <a:gs pos="2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3"/>
            <p:cNvSpPr/>
            <p:nvPr/>
          </p:nvSpPr>
          <p:spPr>
            <a:xfrm>
              <a:off x="2613539" y="3088914"/>
              <a:ext cx="4022895" cy="274640"/>
            </a:xfrm>
            <a:custGeom>
              <a:avLst/>
              <a:gdLst/>
              <a:ahLst/>
              <a:cxnLst/>
              <a:rect l="l" t="t" r="r" b="b"/>
              <a:pathLst>
                <a:path w="5967726" h="372256">
                  <a:moveTo>
                    <a:pt x="2983863" y="0"/>
                  </a:moveTo>
                  <a:cubicBezTo>
                    <a:pt x="4505610" y="0"/>
                    <a:pt x="5763890" y="161740"/>
                    <a:pt x="5967726" y="372256"/>
                  </a:cubicBezTo>
                  <a:lnTo>
                    <a:pt x="0" y="372256"/>
                  </a:lnTo>
                  <a:cubicBezTo>
                    <a:pt x="203837" y="161740"/>
                    <a:pt x="1462116" y="0"/>
                    <a:pt x="298386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3">
                    <a:lumMod val="75000"/>
                    <a:alpha val="36000"/>
                  </a:schemeClr>
                </a:gs>
                <a:gs pos="26000">
                  <a:schemeClr val="bg1">
                    <a:lumMod val="9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6"/>
            <p:cNvSpPr/>
            <p:nvPr/>
          </p:nvSpPr>
          <p:spPr>
            <a:xfrm>
              <a:off x="3393472" y="1628800"/>
              <a:ext cx="2206104" cy="1734754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6200000" sx="101000" sy="101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6"/>
            <p:cNvSpPr/>
            <p:nvPr/>
          </p:nvSpPr>
          <p:spPr>
            <a:xfrm>
              <a:off x="3458358" y="1724778"/>
              <a:ext cx="2080450" cy="1635947"/>
            </a:xfrm>
            <a:custGeom>
              <a:avLst/>
              <a:gdLst/>
              <a:ahLst/>
              <a:cxnLst/>
              <a:rect l="l" t="t" r="r" b="b"/>
              <a:pathLst>
                <a:path w="2448272" h="1925181">
                  <a:moveTo>
                    <a:pt x="1224136" y="0"/>
                  </a:moveTo>
                  <a:cubicBezTo>
                    <a:pt x="1900208" y="0"/>
                    <a:pt x="2448272" y="548064"/>
                    <a:pt x="2448272" y="1224136"/>
                  </a:cubicBezTo>
                  <a:cubicBezTo>
                    <a:pt x="2448272" y="1485100"/>
                    <a:pt x="2366613" y="1726991"/>
                    <a:pt x="2226782" y="1925181"/>
                  </a:cubicBezTo>
                  <a:lnTo>
                    <a:pt x="221490" y="1925181"/>
                  </a:lnTo>
                  <a:cubicBezTo>
                    <a:pt x="81659" y="1726991"/>
                    <a:pt x="0" y="1485100"/>
                    <a:pt x="0" y="1224136"/>
                  </a:cubicBezTo>
                  <a:cubicBezTo>
                    <a:pt x="0" y="548064"/>
                    <a:pt x="548064" y="0"/>
                    <a:pt x="1224136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innerShdw blurRad="114300">
                <a:srgbClr val="7C3B06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椭圆 6"/>
            <p:cNvSpPr/>
            <p:nvPr/>
          </p:nvSpPr>
          <p:spPr>
            <a:xfrm>
              <a:off x="3478478" y="1936786"/>
              <a:ext cx="2029626" cy="1440160"/>
            </a:xfrm>
            <a:custGeom>
              <a:avLst/>
              <a:gdLst/>
              <a:ahLst/>
              <a:cxnLst/>
              <a:rect l="l" t="t" r="r" b="b"/>
              <a:pathLst>
                <a:path w="2029626" h="1543927">
                  <a:moveTo>
                    <a:pt x="1014813" y="0"/>
                  </a:moveTo>
                  <a:cubicBezTo>
                    <a:pt x="1575279" y="0"/>
                    <a:pt x="2029626" y="454347"/>
                    <a:pt x="2029626" y="1014813"/>
                  </a:cubicBezTo>
                  <a:cubicBezTo>
                    <a:pt x="2029626" y="1209411"/>
                    <a:pt x="1974854" y="1391215"/>
                    <a:pt x="1877153" y="1543927"/>
                  </a:cubicBezTo>
                  <a:lnTo>
                    <a:pt x="152474" y="1543927"/>
                  </a:lnTo>
                  <a:cubicBezTo>
                    <a:pt x="54772" y="1391215"/>
                    <a:pt x="0" y="1209411"/>
                    <a:pt x="0" y="1014813"/>
                  </a:cubicBezTo>
                  <a:cubicBezTo>
                    <a:pt x="0" y="454347"/>
                    <a:pt x="454347" y="0"/>
                    <a:pt x="10148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114300">
                <a:schemeClr val="accent3">
                  <a:lumMod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3" name="TextBox 112"/>
          <p:cNvSpPr txBox="1"/>
          <p:nvPr/>
        </p:nvSpPr>
        <p:spPr>
          <a:xfrm>
            <a:off x="3647728" y="455840"/>
            <a:ext cx="936000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500" dirty="0">
                <a:ln>
                  <a:solidFill>
                    <a:schemeClr val="bg1"/>
                  </a:solidFill>
                </a:ln>
                <a:solidFill>
                  <a:srgbClr val="FC5104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oadway" pitchFamily="82" charset="0"/>
                <a:ea typeface="微软雅黑" pitchFamily="34" charset="-122"/>
              </a:rPr>
              <a:t>1</a:t>
            </a:r>
            <a:endParaRPr lang="zh-CN" altLang="en-US" sz="11500" dirty="0">
              <a:ln>
                <a:solidFill>
                  <a:schemeClr val="bg1"/>
                </a:solidFill>
              </a:ln>
              <a:solidFill>
                <a:srgbClr val="FC5104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276445" y="1988840"/>
            <a:ext cx="195219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开场白需要达到的目的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131109" y="4348431"/>
            <a:ext cx="1952199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开场（破冰）的实用技巧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664937" y="2760240"/>
            <a:ext cx="936000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500" dirty="0">
                <a:ln>
                  <a:solidFill>
                    <a:schemeClr val="bg1"/>
                  </a:solidFill>
                </a:ln>
                <a:solidFill>
                  <a:srgbClr val="E49302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oadway" pitchFamily="82" charset="0"/>
                <a:ea typeface="微软雅黑" pitchFamily="34" charset="-122"/>
              </a:rPr>
              <a:t>2</a:t>
            </a:r>
            <a:endParaRPr lang="zh-CN" altLang="en-US" sz="11500" dirty="0">
              <a:ln>
                <a:solidFill>
                  <a:schemeClr val="bg1"/>
                </a:solidFill>
              </a:ln>
              <a:solidFill>
                <a:srgbClr val="E49302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295930" y="4509120"/>
            <a:ext cx="195219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应避免的开头语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829758" y="2760096"/>
            <a:ext cx="936000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1500" dirty="0">
                <a:ln>
                  <a:solidFill>
                    <a:schemeClr val="bg1"/>
                  </a:solidFill>
                </a:ln>
                <a:solidFill>
                  <a:srgbClr val="77933C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roadway" pitchFamily="82" charset="0"/>
                <a:ea typeface="微软雅黑" pitchFamily="34" charset="-122"/>
              </a:rPr>
              <a:t>3</a:t>
            </a:r>
            <a:endParaRPr lang="zh-CN" altLang="en-US" sz="11500" dirty="0">
              <a:ln>
                <a:solidFill>
                  <a:schemeClr val="bg1"/>
                </a:solidFill>
              </a:ln>
              <a:solidFill>
                <a:srgbClr val="77933C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roadway" pitchFamily="82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38877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44"/>
          <p:cNvSpPr txBox="1">
            <a:spLocks noChangeArrowheads="1"/>
          </p:cNvSpPr>
          <p:nvPr/>
        </p:nvSpPr>
        <p:spPr bwMode="auto">
          <a:xfrm>
            <a:off x="6240016" y="1513932"/>
            <a:ext cx="4680520" cy="241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良好的开端就成功了一半。开场白对于一堂培训非常重要，所谓</a:t>
            </a:r>
            <a:r>
              <a:rPr lang="zh-CN" altLang="en-US" b="1" dirty="0">
                <a:solidFill>
                  <a:srgbClr val="7BC143"/>
                </a:solidFill>
              </a:rPr>
              <a:t>“行家一出手，就知有没有”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开场白可以说决定了整个培训的成败，就如同唱歌一样，最开始起的调决定后面的整个发音。如果开场白没有做好，后面需要花很多精力才能调整，这对与讲师自己的状态也是一样。所以培训师会非常重视开场白。</a:t>
            </a:r>
            <a:r>
              <a:rPr lang="zh-CN" altLang="en-US" b="1" dirty="0">
                <a:solidFill>
                  <a:srgbClr val="7BC143"/>
                </a:solidFill>
              </a:rPr>
              <a:t>开场白需要达到的目的是：</a:t>
            </a:r>
            <a:endParaRPr lang="en-US" altLang="zh-CN" b="1" dirty="0">
              <a:solidFill>
                <a:srgbClr val="7BC143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40016" y="4190076"/>
            <a:ext cx="4680520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吸引学员将注意力集中在讲师的身上；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勾起学员对讲授内容的兴趣；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调动学员听课的积极性；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对整个培训内容作一个概述，简略介绍要点。</a:t>
            </a:r>
          </a:p>
        </p:txBody>
      </p:sp>
      <p:pic>
        <p:nvPicPr>
          <p:cNvPr id="45" name="Picture 33" descr="3_135558_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7408" y="1513933"/>
            <a:ext cx="5151936" cy="303623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52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4"/>
          <p:cNvSpPr txBox="1">
            <a:spLocks noChangeArrowheads="1"/>
          </p:cNvSpPr>
          <p:nvPr/>
        </p:nvSpPr>
        <p:spPr bwMode="auto">
          <a:xfrm>
            <a:off x="1127448" y="980728"/>
            <a:ext cx="8352928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开场前，我们首先要对全体学员</a:t>
            </a:r>
            <a:r>
              <a:rPr lang="zh-CN" altLang="en-US" b="1" dirty="0">
                <a:solidFill>
                  <a:srgbClr val="7BC143"/>
                </a:solidFill>
              </a:rPr>
              <a:t>问好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如果是外训或者是针对新员工的培训，还要先进行</a:t>
            </a:r>
            <a:r>
              <a:rPr lang="zh-CN" altLang="en-US" b="1" dirty="0">
                <a:solidFill>
                  <a:srgbClr val="7BC143"/>
                </a:solidFill>
              </a:rPr>
              <a:t>自我介绍</a:t>
            </a:r>
            <a:r>
              <a:rPr lang="zh-CN" altLang="en-US" dirty="0"/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主要的开场技巧概述如下：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697462" y="2630767"/>
            <a:ext cx="7326170" cy="503237"/>
            <a:chOff x="3699049" y="2630766"/>
            <a:chExt cx="7326170" cy="50323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699049" y="2630766"/>
              <a:ext cx="503237" cy="503237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r>
                <a:rPr lang="en-US" altLang="zh-CN" sz="2800" i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DFPYeaSong-B5" pitchFamily="18" charset="-120"/>
                </a:rPr>
                <a:t>2</a:t>
              </a:r>
              <a:endParaRPr lang="zh-CN" altLang="en-US" sz="28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DFPYeaSong-B5" pitchFamily="18" charset="-12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93219" y="2737385"/>
              <a:ext cx="6732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zh-CN" sz="1500" b="1" dirty="0">
                  <a:solidFill>
                    <a:srgbClr val="7BC143"/>
                  </a:solidFill>
                  <a:latin typeface="微软雅黑" pitchFamily="34" charset="-122"/>
                  <a:ea typeface="微软雅黑" pitchFamily="34" charset="-122"/>
                </a:rPr>
                <a:t>故事吸引：</a:t>
              </a:r>
              <a:r>
                <a:rPr lang="zh-CN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以故事开场，可有效吸引学员兴趣，提高学员参与的积极性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 bwMode="auto">
            <a:xfrm>
              <a:off x="3758317" y="2630766"/>
              <a:ext cx="6475461" cy="0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696322" y="1980954"/>
            <a:ext cx="7327311" cy="503237"/>
            <a:chOff x="3697908" y="1980953"/>
            <a:chExt cx="7327311" cy="503237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3697908" y="1980953"/>
              <a:ext cx="503237" cy="503237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en-US" altLang="zh-CN" sz="2800" i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DFPYeaSong-B5" pitchFamily="18" charset="-120"/>
                </a:rPr>
                <a:t>1</a:t>
              </a:r>
              <a:endParaRPr lang="zh-CN" altLang="en-US" sz="28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DFPYeaSong-B5" pitchFamily="18" charset="-12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293219" y="2087211"/>
              <a:ext cx="673200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zh-CN" sz="1500" b="1" dirty="0">
                  <a:solidFill>
                    <a:srgbClr val="7BC143"/>
                  </a:solidFill>
                  <a:latin typeface="微软雅黑" pitchFamily="34" charset="-122"/>
                  <a:ea typeface="微软雅黑" pitchFamily="34" charset="-122"/>
                </a:rPr>
                <a:t>问题切入：</a:t>
              </a:r>
              <a:r>
                <a:rPr lang="zh-CN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以一、两个问题带出授课主题并引出授课内容</a:t>
              </a:r>
              <a:endParaRPr lang="zh-CN" altLang="en-US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 bwMode="auto">
            <a:xfrm>
              <a:off x="3758317" y="1980953"/>
              <a:ext cx="6475461" cy="0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697462" y="4580206"/>
            <a:ext cx="7326170" cy="503237"/>
            <a:chOff x="3699049" y="4580205"/>
            <a:chExt cx="7326170" cy="503237"/>
          </a:xfrm>
        </p:grpSpPr>
        <p:sp>
          <p:nvSpPr>
            <p:cNvPr id="20" name="圆角矩形 19"/>
            <p:cNvSpPr/>
            <p:nvPr/>
          </p:nvSpPr>
          <p:spPr bwMode="auto">
            <a:xfrm>
              <a:off x="3699049" y="4580205"/>
              <a:ext cx="503237" cy="503237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r>
                <a:rPr lang="en-US" altLang="zh-CN" sz="2800" i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DFPYeaSong-B5" pitchFamily="18" charset="-120"/>
                </a:rPr>
                <a:t>5</a:t>
              </a:r>
              <a:endParaRPr lang="zh-CN" altLang="en-US" sz="28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DFPYeaSong-B5" pitchFamily="18" charset="-12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93219" y="4687907"/>
              <a:ext cx="6732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500" b="1" dirty="0">
                  <a:solidFill>
                    <a:srgbClr val="7BC143"/>
                  </a:solidFill>
                  <a:latin typeface="微软雅黑" pitchFamily="34" charset="-122"/>
                  <a:ea typeface="微软雅黑" pitchFamily="34" charset="-122"/>
                </a:rPr>
                <a:t>视频短片：</a:t>
              </a:r>
              <a:r>
                <a:rPr lang="zh-CN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运用视听的震撼力来吸引学员，引入主题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 bwMode="auto">
            <a:xfrm>
              <a:off x="3758317" y="4580205"/>
              <a:ext cx="6475461" cy="0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3696322" y="3930393"/>
            <a:ext cx="7327311" cy="503237"/>
            <a:chOff x="3697908" y="3930392"/>
            <a:chExt cx="7327311" cy="503237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3697908" y="3930392"/>
              <a:ext cx="503237" cy="503237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r>
                <a:rPr lang="en-US" altLang="zh-CN" sz="2800" i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DFPYeaSong-B5" pitchFamily="18" charset="-120"/>
                </a:rPr>
                <a:t>4</a:t>
              </a:r>
              <a:endParaRPr lang="zh-CN" altLang="en-US" sz="28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DFPYeaSong-B5" pitchFamily="18" charset="-12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293219" y="4037733"/>
              <a:ext cx="673200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500" b="1" dirty="0">
                  <a:solidFill>
                    <a:srgbClr val="7BC143"/>
                  </a:solidFill>
                  <a:latin typeface="微软雅黑" pitchFamily="34" charset="-122"/>
                  <a:ea typeface="微软雅黑" pitchFamily="34" charset="-122"/>
                </a:rPr>
                <a:t>引用名言：</a:t>
              </a:r>
              <a:r>
                <a:rPr lang="zh-CN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引用恰当的名言来切入主题，可吸引学员注意力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 bwMode="auto">
            <a:xfrm>
              <a:off x="3758317" y="3930392"/>
              <a:ext cx="6475461" cy="0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701654" y="5230020"/>
            <a:ext cx="7321978" cy="503237"/>
            <a:chOff x="3703241" y="5230019"/>
            <a:chExt cx="7321978" cy="503237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3703241" y="5230019"/>
              <a:ext cx="503237" cy="503237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r>
                <a:rPr lang="en-US" altLang="zh-CN" sz="2800" i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DFPYeaSong-B5" pitchFamily="18" charset="-120"/>
                </a:rPr>
                <a:t>6</a:t>
              </a:r>
              <a:endParaRPr lang="zh-CN" altLang="en-US" sz="28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DFPYeaSong-B5" pitchFamily="18" charset="-12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93219" y="5338083"/>
              <a:ext cx="6732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500" b="1" dirty="0">
                  <a:solidFill>
                    <a:srgbClr val="7BC143"/>
                  </a:solidFill>
                  <a:latin typeface="微软雅黑" pitchFamily="34" charset="-122"/>
                  <a:ea typeface="微软雅黑" pitchFamily="34" charset="-122"/>
                </a:rPr>
                <a:t>互动游戏：</a:t>
              </a:r>
              <a:r>
                <a:rPr lang="zh-CN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采用与主题有关的互动游戏</a:t>
              </a:r>
            </a:p>
          </p:txBody>
        </p:sp>
        <p:cxnSp>
          <p:nvCxnSpPr>
            <p:cNvPr id="28" name="直接连接符 27"/>
            <p:cNvCxnSpPr/>
            <p:nvPr/>
          </p:nvCxnSpPr>
          <p:spPr bwMode="auto">
            <a:xfrm>
              <a:off x="3758317" y="5230019"/>
              <a:ext cx="6475461" cy="0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3701654" y="3280580"/>
            <a:ext cx="7321978" cy="503237"/>
            <a:chOff x="3703241" y="3280579"/>
            <a:chExt cx="7321978" cy="503237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3703241" y="3280579"/>
              <a:ext cx="503237" cy="503237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r>
                <a:rPr lang="en-US" altLang="zh-CN" sz="2800" i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  <a:ea typeface="DFPYeaSong-B5" pitchFamily="18" charset="-120"/>
                </a:rPr>
                <a:t>3</a:t>
              </a:r>
              <a:endParaRPr lang="zh-CN" altLang="en-US" sz="28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DFPYeaSong-B5" pitchFamily="18" charset="-12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93219" y="3387559"/>
              <a:ext cx="67320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500" b="1" dirty="0">
                  <a:solidFill>
                    <a:srgbClr val="7BC143"/>
                  </a:solidFill>
                  <a:latin typeface="微软雅黑" pitchFamily="34" charset="-122"/>
                  <a:ea typeface="微软雅黑" pitchFamily="34" charset="-122"/>
                </a:rPr>
                <a:t>事实陈述：</a:t>
              </a:r>
              <a:r>
                <a:rPr lang="zh-CN" altLang="zh-CN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事实具有巨大的说服力，以事实切入能引起学员的足够重视</a:t>
              </a:r>
            </a:p>
          </p:txBody>
        </p:sp>
        <p:cxnSp>
          <p:nvCxnSpPr>
            <p:cNvPr id="29" name="直接连接符 28"/>
            <p:cNvCxnSpPr/>
            <p:nvPr/>
          </p:nvCxnSpPr>
          <p:spPr bwMode="auto">
            <a:xfrm>
              <a:off x="3758317" y="3280579"/>
              <a:ext cx="6475461" cy="0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744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1802.img.pp.sohu.com.cn/images/blog/2008/6/5/22/9/11afe0514c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2076" y="2161085"/>
            <a:ext cx="5079860" cy="339715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4"/>
          <p:cNvSpPr txBox="1">
            <a:spLocks noChangeArrowheads="1"/>
          </p:cNvSpPr>
          <p:nvPr/>
        </p:nvSpPr>
        <p:spPr bwMode="auto">
          <a:xfrm>
            <a:off x="1136351" y="1988840"/>
            <a:ext cx="4284000" cy="241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>
                <a:solidFill>
                  <a:srgbClr val="7BC143"/>
                </a:solidFill>
              </a:rPr>
              <a:t>会讲道理的人永远打不过会讲故事的人。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因为大众只喜欢故事。讲故事是一个社会传递共有的价值观和理想的最古老的方式之一。在文字出现以前，讲故事是传递生活中重要经验、教训的方式。我们知道在教育儿童的时候它们有多么重要，但是，有时，</a:t>
            </a:r>
            <a:r>
              <a:rPr lang="zh-CN" altLang="en-US" b="1" dirty="0">
                <a:solidFill>
                  <a:srgbClr val="FF0000"/>
                </a:solidFill>
              </a:rPr>
              <a:t>我们忘记了对于成人来说，它们也很重要。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1" name="TextBox 53"/>
          <p:cNvSpPr txBox="1">
            <a:spLocks noChangeAspect="1" noChangeArrowheads="1"/>
          </p:cNvSpPr>
          <p:nvPr/>
        </p:nvSpPr>
        <p:spPr bwMode="auto">
          <a:xfrm>
            <a:off x="1466790" y="1268988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关于讲故事</a:t>
            </a:r>
          </a:p>
        </p:txBody>
      </p:sp>
      <p:sp>
        <p:nvSpPr>
          <p:cNvPr id="32" name="矩形 31"/>
          <p:cNvSpPr/>
          <p:nvPr/>
        </p:nvSpPr>
        <p:spPr>
          <a:xfrm>
            <a:off x="1271464" y="1268760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6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31" grpId="0"/>
          <p:bldP spid="32" grpId="0" animBg="1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7"/>
          <p:cNvSpPr>
            <a:spLocks/>
          </p:cNvSpPr>
          <p:nvPr/>
        </p:nvSpPr>
        <p:spPr bwMode="auto">
          <a:xfrm>
            <a:off x="5035097" y="2731230"/>
            <a:ext cx="4465034" cy="2356309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600">
              <a:solidFill>
                <a:srgbClr val="383838"/>
              </a:solidFill>
              <a:latin typeface="Calibri"/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4849168" y="3602816"/>
            <a:ext cx="2214000" cy="1371600"/>
          </a:xfrm>
          <a:custGeom>
            <a:avLst/>
            <a:gdLst/>
            <a:ahLst/>
            <a:cxnLst>
              <a:cxn ang="0">
                <a:pos x="0" y="491"/>
              </a:cxn>
              <a:cxn ang="0">
                <a:pos x="0" y="496"/>
              </a:cxn>
              <a:cxn ang="0">
                <a:pos x="883" y="496"/>
              </a:cxn>
              <a:cxn ang="0">
                <a:pos x="155" y="0"/>
              </a:cxn>
              <a:cxn ang="0">
                <a:pos x="0" y="491"/>
              </a:cxn>
            </a:cxnLst>
            <a:rect l="0" t="0" r="r" b="b"/>
            <a:pathLst>
              <a:path w="883" h="496">
                <a:moveTo>
                  <a:pt x="0" y="491"/>
                </a:moveTo>
                <a:cubicBezTo>
                  <a:pt x="0" y="493"/>
                  <a:pt x="0" y="494"/>
                  <a:pt x="0" y="496"/>
                </a:cubicBezTo>
                <a:cubicBezTo>
                  <a:pt x="883" y="496"/>
                  <a:pt x="883" y="496"/>
                  <a:pt x="883" y="496"/>
                </a:cubicBezTo>
                <a:cubicBezTo>
                  <a:pt x="155" y="0"/>
                  <a:pt x="155" y="0"/>
                  <a:pt x="155" y="0"/>
                </a:cubicBezTo>
                <a:cubicBezTo>
                  <a:pt x="57" y="141"/>
                  <a:pt x="0" y="310"/>
                  <a:pt x="0" y="491"/>
                </a:cubicBezTo>
                <a:close/>
              </a:path>
            </a:pathLst>
          </a:custGeom>
          <a:gradFill flip="none" rotWithShape="1">
            <a:gsLst>
              <a:gs pos="0">
                <a:srgbClr val="8CB81E"/>
              </a:gs>
              <a:gs pos="54000">
                <a:srgbClr val="C0F123"/>
              </a:gs>
              <a:gs pos="100000">
                <a:srgbClr val="FFFF00"/>
              </a:gs>
            </a:gsLst>
            <a:lin ang="7200000" scaled="0"/>
            <a:tileRect/>
          </a:gra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383838"/>
              </a:solidFill>
              <a:latin typeface="Calibri"/>
            </a:endParaRPr>
          </a:p>
        </p:txBody>
      </p:sp>
      <p:sp>
        <p:nvSpPr>
          <p:cNvPr id="29" name="Freeform 10"/>
          <p:cNvSpPr>
            <a:spLocks/>
          </p:cNvSpPr>
          <p:nvPr/>
        </p:nvSpPr>
        <p:spPr bwMode="auto">
          <a:xfrm>
            <a:off x="6515260" y="2475109"/>
            <a:ext cx="1474828" cy="2471563"/>
          </a:xfrm>
          <a:custGeom>
            <a:avLst/>
            <a:gdLst/>
            <a:ahLst/>
            <a:cxnLst>
              <a:cxn ang="0">
                <a:pos x="585" y="43"/>
              </a:cxn>
              <a:cxn ang="0">
                <a:pos x="293" y="0"/>
              </a:cxn>
              <a:cxn ang="0">
                <a:pos x="0" y="44"/>
              </a:cxn>
              <a:cxn ang="0">
                <a:pos x="293" y="893"/>
              </a:cxn>
              <a:cxn ang="0">
                <a:pos x="585" y="43"/>
              </a:cxn>
            </a:cxnLst>
            <a:rect l="0" t="0" r="r" b="b"/>
            <a:pathLst>
              <a:path w="585" h="893">
                <a:moveTo>
                  <a:pt x="585" y="43"/>
                </a:moveTo>
                <a:cubicBezTo>
                  <a:pt x="493" y="16"/>
                  <a:pt x="395" y="0"/>
                  <a:pt x="293" y="0"/>
                </a:cubicBezTo>
                <a:cubicBezTo>
                  <a:pt x="191" y="0"/>
                  <a:pt x="92" y="16"/>
                  <a:pt x="0" y="44"/>
                </a:cubicBezTo>
                <a:cubicBezTo>
                  <a:pt x="293" y="893"/>
                  <a:pt x="293" y="893"/>
                  <a:pt x="293" y="893"/>
                </a:cubicBezTo>
                <a:lnTo>
                  <a:pt x="585" y="43"/>
                </a:lnTo>
                <a:close/>
              </a:path>
            </a:pathLst>
          </a:custGeom>
          <a:gradFill flip="none" rotWithShape="1">
            <a:gsLst>
              <a:gs pos="0">
                <a:srgbClr val="8CB81E"/>
              </a:gs>
              <a:gs pos="52000">
                <a:srgbClr val="C0F123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383838"/>
              </a:solidFill>
              <a:latin typeface="Calibri"/>
            </a:endParaRPr>
          </a:p>
        </p:txBody>
      </p:sp>
      <p:sp>
        <p:nvSpPr>
          <p:cNvPr id="30" name="Freeform 11"/>
          <p:cNvSpPr>
            <a:spLocks/>
          </p:cNvSpPr>
          <p:nvPr/>
        </p:nvSpPr>
        <p:spPr bwMode="auto">
          <a:xfrm>
            <a:off x="7331644" y="2621312"/>
            <a:ext cx="1893158" cy="2336033"/>
          </a:xfrm>
          <a:custGeom>
            <a:avLst/>
            <a:gdLst/>
            <a:ahLst/>
            <a:cxnLst>
              <a:cxn ang="0">
                <a:pos x="751" y="331"/>
              </a:cxn>
              <a:cxn ang="0">
                <a:pos x="290" y="0"/>
              </a:cxn>
              <a:cxn ang="0">
                <a:pos x="0" y="844"/>
              </a:cxn>
              <a:cxn ang="0">
                <a:pos x="751" y="331"/>
              </a:cxn>
            </a:cxnLst>
            <a:rect l="0" t="0" r="r" b="b"/>
            <a:pathLst>
              <a:path w="751" h="844">
                <a:moveTo>
                  <a:pt x="751" y="331"/>
                </a:moveTo>
                <a:cubicBezTo>
                  <a:pt x="638" y="180"/>
                  <a:pt x="478" y="63"/>
                  <a:pt x="290" y="0"/>
                </a:cubicBezTo>
                <a:cubicBezTo>
                  <a:pt x="0" y="844"/>
                  <a:pt x="0" y="844"/>
                  <a:pt x="0" y="844"/>
                </a:cubicBezTo>
                <a:lnTo>
                  <a:pt x="751" y="331"/>
                </a:lnTo>
                <a:close/>
              </a:path>
            </a:pathLst>
          </a:custGeom>
          <a:gradFill flip="none" rotWithShape="1">
            <a:gsLst>
              <a:gs pos="0">
                <a:srgbClr val="8CB81E"/>
              </a:gs>
              <a:gs pos="52000">
                <a:srgbClr val="C0F123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383838"/>
              </a:solidFill>
              <a:latin typeface="Calibri"/>
            </a:endParaRPr>
          </a:p>
        </p:txBody>
      </p:sp>
      <p:sp>
        <p:nvSpPr>
          <p:cNvPr id="33" name="Freeform 12"/>
          <p:cNvSpPr>
            <a:spLocks/>
          </p:cNvSpPr>
          <p:nvPr/>
        </p:nvSpPr>
        <p:spPr bwMode="auto">
          <a:xfrm>
            <a:off x="5288016" y="2621312"/>
            <a:ext cx="1882486" cy="2322159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330"/>
              </a:cxn>
              <a:cxn ang="0">
                <a:pos x="747" y="839"/>
              </a:cxn>
              <a:cxn ang="0">
                <a:pos x="458" y="0"/>
              </a:cxn>
            </a:cxnLst>
            <a:rect l="0" t="0" r="r" b="b"/>
            <a:pathLst>
              <a:path w="747" h="839">
                <a:moveTo>
                  <a:pt x="458" y="0"/>
                </a:moveTo>
                <a:cubicBezTo>
                  <a:pt x="271" y="63"/>
                  <a:pt x="112" y="180"/>
                  <a:pt x="0" y="330"/>
                </a:cubicBezTo>
                <a:cubicBezTo>
                  <a:pt x="747" y="839"/>
                  <a:pt x="747" y="839"/>
                  <a:pt x="747" y="839"/>
                </a:cubicBezTo>
                <a:lnTo>
                  <a:pt x="458" y="0"/>
                </a:lnTo>
                <a:close/>
              </a:path>
            </a:pathLst>
          </a:custGeom>
          <a:gradFill flip="none" rotWithShape="1">
            <a:gsLst>
              <a:gs pos="0">
                <a:srgbClr val="8CB81E"/>
              </a:gs>
              <a:gs pos="35424">
                <a:srgbClr val="AEDD21"/>
              </a:gs>
              <a:gs pos="54000">
                <a:srgbClr val="C0F123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600">
              <a:solidFill>
                <a:srgbClr val="383838"/>
              </a:solidFill>
              <a:latin typeface="Calibri"/>
            </a:endParaRPr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>
            <a:off x="7440496" y="3604172"/>
            <a:ext cx="2215443" cy="1370244"/>
          </a:xfrm>
          <a:custGeom>
            <a:avLst/>
            <a:gdLst/>
            <a:ahLst/>
            <a:cxnLst>
              <a:cxn ang="0">
                <a:pos x="0" y="495"/>
              </a:cxn>
              <a:cxn ang="0">
                <a:pos x="879" y="495"/>
              </a:cxn>
              <a:cxn ang="0">
                <a:pos x="879" y="490"/>
              </a:cxn>
              <a:cxn ang="0">
                <a:pos x="725" y="0"/>
              </a:cxn>
              <a:cxn ang="0">
                <a:pos x="0" y="495"/>
              </a:cxn>
            </a:cxnLst>
            <a:rect l="0" t="0" r="r" b="b"/>
            <a:pathLst>
              <a:path w="879" h="495">
                <a:moveTo>
                  <a:pt x="0" y="495"/>
                </a:moveTo>
                <a:cubicBezTo>
                  <a:pt x="879" y="495"/>
                  <a:pt x="879" y="495"/>
                  <a:pt x="879" y="495"/>
                </a:cubicBezTo>
                <a:cubicBezTo>
                  <a:pt x="879" y="493"/>
                  <a:pt x="879" y="492"/>
                  <a:pt x="879" y="490"/>
                </a:cubicBezTo>
                <a:cubicBezTo>
                  <a:pt x="879" y="309"/>
                  <a:pt x="822" y="141"/>
                  <a:pt x="725" y="0"/>
                </a:cubicBezTo>
                <a:lnTo>
                  <a:pt x="0" y="495"/>
                </a:lnTo>
                <a:close/>
              </a:path>
            </a:pathLst>
          </a:custGeom>
          <a:gradFill flip="none" rotWithShape="1">
            <a:gsLst>
              <a:gs pos="0">
                <a:srgbClr val="8CB81E"/>
              </a:gs>
              <a:gs pos="54000">
                <a:srgbClr val="C0F123"/>
              </a:gs>
              <a:gs pos="100000">
                <a:srgbClr val="FFFF00"/>
              </a:gs>
            </a:gsLst>
            <a:lin ang="7200000" scaled="0"/>
            <a:tileRect/>
          </a:gra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383838"/>
              </a:solidFill>
              <a:latin typeface="Calibri"/>
            </a:endParaRPr>
          </a:p>
        </p:txBody>
      </p:sp>
      <p:sp>
        <p:nvSpPr>
          <p:cNvPr id="35" name="Freeform 14"/>
          <p:cNvSpPr>
            <a:spLocks/>
          </p:cNvSpPr>
          <p:nvPr/>
        </p:nvSpPr>
        <p:spPr bwMode="auto">
          <a:xfrm>
            <a:off x="6086367" y="3904504"/>
            <a:ext cx="2340846" cy="1324696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gradFill flip="none" rotWithShape="1">
            <a:gsLst>
              <a:gs pos="0">
                <a:srgbClr val="8CB81E"/>
              </a:gs>
              <a:gs pos="88000">
                <a:srgbClr val="C0F123"/>
              </a:gs>
              <a:gs pos="100000">
                <a:srgbClr val="FFFF00"/>
              </a:gs>
            </a:gsLst>
            <a:lin ang="5400000" scaled="1"/>
            <a:tileRect/>
          </a:gradFill>
          <a:ln w="9525">
            <a:solidFill>
              <a:srgbClr val="C0F123"/>
            </a:solidFill>
            <a:round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383838"/>
              </a:solidFill>
              <a:latin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56041" y="4221089"/>
            <a:ext cx="1613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讲故事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的要点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795474" y="4289294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典型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04160" y="3361467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真实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79796" y="3055946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839395" y="3250191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理念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448756" y="4293826"/>
            <a:ext cx="117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引导</a:t>
            </a:r>
          </a:p>
        </p:txBody>
      </p:sp>
      <p:sp>
        <p:nvSpPr>
          <p:cNvPr id="2" name="TextBox 1"/>
          <p:cNvSpPr txBox="1"/>
          <p:nvPr/>
        </p:nvSpPr>
        <p:spPr>
          <a:xfrm rot="17393471">
            <a:off x="3627048" y="3683998"/>
            <a:ext cx="1489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选取典型素材，比如最能体现公司理念。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 rot="19328400">
            <a:off x="4724303" y="2084375"/>
            <a:ext cx="1489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真实不添油加醋，方可使听众共鸣。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78736" y="1517884"/>
            <a:ext cx="1489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讲述过程具体而明确，何时何人何事。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 rot="2215753">
            <a:off x="8439439" y="2107303"/>
            <a:ext cx="1489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收尾强调故事所引发的核心理念。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 rot="4337026">
            <a:off x="9402771" y="3705342"/>
            <a:ext cx="1489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最后激发正能量，引导正向行动。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52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4" grpId="0"/>
      <p:bldP spid="45" grpId="0"/>
      <p:bldP spid="46" grpId="0"/>
      <p:bldP spid="4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5087888" y="2063952"/>
            <a:ext cx="5689450" cy="3456384"/>
          </a:xfrm>
          <a:prstGeom prst="rect">
            <a:avLst/>
          </a:prstGeom>
          <a:gradFill>
            <a:gsLst>
              <a:gs pos="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400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85288" y="2268650"/>
            <a:ext cx="52946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微软雅黑" pitchFamily="34" charset="-122"/>
              <a:buChar char="ⅹ"/>
            </a:pP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寻求赞美：“大家知道我是谁吗？”（反之，态度上要诚恳谦虚，以期能通过培训达到教学相长、共同进步。）</a:t>
            </a:r>
          </a:p>
          <a:p>
            <a:pPr marL="285750" indent="-285750">
              <a:lnSpc>
                <a:spcPct val="150000"/>
              </a:lnSpc>
              <a:buFont typeface="微软雅黑" pitchFamily="34" charset="-122"/>
              <a:buChar char="ⅹ"/>
            </a:pP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自我中心的表现：“为了能配合你们的需求，上司认为我是最佳人选。”</a:t>
            </a:r>
          </a:p>
          <a:p>
            <a:pPr marL="285750" indent="-285750">
              <a:lnSpc>
                <a:spcPct val="150000"/>
              </a:lnSpc>
              <a:buFont typeface="微软雅黑" pitchFamily="34" charset="-122"/>
              <a:buChar char="ⅹ"/>
            </a:pP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时间把握的不恰当（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分说早上好）</a:t>
            </a:r>
          </a:p>
          <a:p>
            <a:pPr marL="285750" indent="-285750">
              <a:lnSpc>
                <a:spcPct val="150000"/>
              </a:lnSpc>
              <a:buFont typeface="微软雅黑" pitchFamily="34" charset="-122"/>
              <a:buChar char="ⅹ"/>
            </a:pP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负面的开头：“我将不会耽误大家很多时间…”</a:t>
            </a:r>
          </a:p>
          <a:p>
            <a:pPr marL="285750" indent="-285750">
              <a:lnSpc>
                <a:spcPct val="150000"/>
              </a:lnSpc>
              <a:buFont typeface="微软雅黑" pitchFamily="34" charset="-122"/>
              <a:buChar char="ⅹ"/>
            </a:pP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说得太长、太多。</a:t>
            </a:r>
          </a:p>
        </p:txBody>
      </p:sp>
      <p:pic>
        <p:nvPicPr>
          <p:cNvPr id="5123" name="Picture 3" descr="D:\Teliss_Tong\Copy\定期备份\工作备份\！PPT图片及版面资源\06-PPT精选插图\04-图标\0001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559" y="2063952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53"/>
          <p:cNvSpPr txBox="1">
            <a:spLocks noChangeAspect="1" noChangeArrowheads="1"/>
          </p:cNvSpPr>
          <p:nvPr/>
        </p:nvSpPr>
        <p:spPr bwMode="auto">
          <a:xfrm>
            <a:off x="1912258" y="1268988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应避免的开头语</a:t>
            </a:r>
          </a:p>
        </p:txBody>
      </p:sp>
      <p:sp>
        <p:nvSpPr>
          <p:cNvPr id="22" name="矩形 21"/>
          <p:cNvSpPr/>
          <p:nvPr/>
        </p:nvSpPr>
        <p:spPr>
          <a:xfrm>
            <a:off x="1716932" y="1268760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3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1" grpId="0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1" grpId="0"/>
          <p:bldP spid="22" grpId="0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user\Desktop\3d0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68614" y="1916832"/>
            <a:ext cx="8224974" cy="398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接连接符 31"/>
          <p:cNvCxnSpPr/>
          <p:nvPr/>
        </p:nvCxnSpPr>
        <p:spPr>
          <a:xfrm>
            <a:off x="1150542" y="5903694"/>
            <a:ext cx="6025579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631504" y="5903694"/>
            <a:ext cx="4392488" cy="621650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椭圆 41"/>
          <p:cNvSpPr/>
          <p:nvPr/>
        </p:nvSpPr>
        <p:spPr bwMode="auto">
          <a:xfrm>
            <a:off x="1703568" y="5955641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3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23592" y="5992198"/>
            <a:ext cx="3384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承</a:t>
            </a:r>
            <a:r>
              <a:rPr lang="en-US" altLang="zh-CN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承上启下，交代结构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1150541" y="5013176"/>
            <a:ext cx="0" cy="89051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4" name="Text Box 44"/>
          <p:cNvSpPr txBox="1">
            <a:spLocks noChangeArrowheads="1"/>
          </p:cNvSpPr>
          <p:nvPr/>
        </p:nvSpPr>
        <p:spPr bwMode="auto">
          <a:xfrm>
            <a:off x="1120926" y="1052737"/>
            <a:ext cx="8215434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开场之后，务必要先对课程的整体框架概述一下，并交代前后逻辑关系，介绍单元内容要点，强调课程目标，</a:t>
            </a:r>
            <a:r>
              <a:rPr lang="zh-CN" altLang="en-US" b="1" dirty="0">
                <a:solidFill>
                  <a:srgbClr val="7BC143"/>
                </a:solidFill>
              </a:rPr>
              <a:t>让学员对课程内容有一个提纲挈领的认知。这是讲师逻辑思维能力的重要体现！</a:t>
            </a:r>
            <a:endParaRPr lang="en-US" b="1" dirty="0">
              <a:solidFill>
                <a:srgbClr val="7BC1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4801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>
            <a:off x="1055440" y="1412776"/>
            <a:ext cx="0" cy="50405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407368" y="1772816"/>
            <a:ext cx="648072" cy="4366066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01442" y="2496765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展－进入正题，展开培训</a:t>
            </a:r>
          </a:p>
        </p:txBody>
      </p:sp>
      <p:sp>
        <p:nvSpPr>
          <p:cNvPr id="38" name="椭圆 37"/>
          <p:cNvSpPr/>
          <p:nvPr/>
        </p:nvSpPr>
        <p:spPr bwMode="auto">
          <a:xfrm>
            <a:off x="479404" y="1916832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4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055440" y="6453336"/>
            <a:ext cx="1296144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855912" y="2078039"/>
            <a:ext cx="1433512" cy="3786187"/>
            <a:chOff x="2857499" y="2078038"/>
            <a:chExt cx="1433512" cy="3786187"/>
          </a:xfrm>
        </p:grpSpPr>
        <p:sp>
          <p:nvSpPr>
            <p:cNvPr id="32" name="AutoShape 2"/>
            <p:cNvSpPr>
              <a:spLocks noChangeArrowheads="1"/>
            </p:cNvSpPr>
            <p:nvPr/>
          </p:nvSpPr>
          <p:spPr bwMode="auto">
            <a:xfrm>
              <a:off x="2857499" y="2078038"/>
              <a:ext cx="1433512" cy="1966912"/>
            </a:xfrm>
            <a:prstGeom prst="downArrowCallout">
              <a:avLst>
                <a:gd name="adj1" fmla="val 49880"/>
                <a:gd name="adj2" fmla="val 24940"/>
                <a:gd name="adj3" fmla="val 15258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）提问技巧</a:t>
              </a: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）聆听技巧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）点评技巧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）回答技巧</a:t>
              </a:r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2995611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49302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46" name="Oval 8"/>
            <p:cNvSpPr>
              <a:spLocks noChangeArrowheads="1"/>
            </p:cNvSpPr>
            <p:nvPr/>
          </p:nvSpPr>
          <p:spPr bwMode="auto">
            <a:xfrm>
              <a:off x="2994024" y="4381500"/>
              <a:ext cx="1128712" cy="1131888"/>
            </a:xfrm>
            <a:prstGeom prst="ellipse">
              <a:avLst/>
            </a:prstGeom>
            <a:solidFill>
              <a:srgbClr val="E4930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035299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60" name="Rectangle 24"/>
            <p:cNvSpPr>
              <a:spLocks noChangeArrowheads="1"/>
            </p:cNvSpPr>
            <p:nvPr/>
          </p:nvSpPr>
          <p:spPr bwMode="auto">
            <a:xfrm>
              <a:off x="2990887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ea typeface="微软雅黑" pitchFamily="34" charset="-122"/>
                </a:rPr>
                <a:t>互动技巧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9287" y="2078039"/>
            <a:ext cx="1433512" cy="3786187"/>
            <a:chOff x="4460874" y="2078038"/>
            <a:chExt cx="1433512" cy="3786187"/>
          </a:xfrm>
        </p:grpSpPr>
        <p:sp>
          <p:nvSpPr>
            <p:cNvPr id="33" name="AutoShape 3"/>
            <p:cNvSpPr>
              <a:spLocks noChangeArrowheads="1"/>
            </p:cNvSpPr>
            <p:nvPr/>
          </p:nvSpPr>
          <p:spPr bwMode="auto">
            <a:xfrm>
              <a:off x="4460874" y="2078038"/>
              <a:ext cx="1433512" cy="1966912"/>
            </a:xfrm>
            <a:prstGeom prst="downArrowCallout">
              <a:avLst>
                <a:gd name="adj1" fmla="val 49880"/>
                <a:gd name="adj2" fmla="val 24940"/>
                <a:gd name="adj3" fmla="val 15258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）语言表达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）身体语言</a:t>
              </a: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4619624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68426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49" name="Oval 11"/>
            <p:cNvSpPr>
              <a:spLocks noChangeArrowheads="1"/>
            </p:cNvSpPr>
            <p:nvPr/>
          </p:nvSpPr>
          <p:spPr bwMode="auto">
            <a:xfrm>
              <a:off x="4618036" y="4381500"/>
              <a:ext cx="1128713" cy="1131888"/>
            </a:xfrm>
            <a:prstGeom prst="ellipse">
              <a:avLst/>
            </a:prstGeom>
            <a:solidFill>
              <a:srgbClr val="F68426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4659311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61" name="Rectangle 25"/>
            <p:cNvSpPr>
              <a:spLocks noChangeArrowheads="1"/>
            </p:cNvSpPr>
            <p:nvPr/>
          </p:nvSpPr>
          <p:spPr bwMode="auto">
            <a:xfrm>
              <a:off x="4619662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ea typeface="微软雅黑" pitchFamily="34" charset="-122"/>
                </a:rPr>
                <a:t>表达技巧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64250" y="2078039"/>
            <a:ext cx="1431925" cy="3786187"/>
            <a:chOff x="6065836" y="2078038"/>
            <a:chExt cx="1431925" cy="3786187"/>
          </a:xfrm>
        </p:grpSpPr>
        <p:sp>
          <p:nvSpPr>
            <p:cNvPr id="42" name="AutoShape 4"/>
            <p:cNvSpPr>
              <a:spLocks noChangeArrowheads="1"/>
            </p:cNvSpPr>
            <p:nvPr/>
          </p:nvSpPr>
          <p:spPr bwMode="auto">
            <a:xfrm>
              <a:off x="6065836" y="2078038"/>
              <a:ext cx="1431925" cy="1966912"/>
            </a:xfrm>
            <a:prstGeom prst="downArrowCallout">
              <a:avLst>
                <a:gd name="adj1" fmla="val 49880"/>
                <a:gd name="adj2" fmla="val 24940"/>
                <a:gd name="adj3" fmla="val 15275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条理、例证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引证、类比</a:t>
              </a:r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6218236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7BC143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52" name="Oval 14"/>
            <p:cNvSpPr>
              <a:spLocks noChangeArrowheads="1"/>
            </p:cNvSpPr>
            <p:nvPr/>
          </p:nvSpPr>
          <p:spPr bwMode="auto">
            <a:xfrm>
              <a:off x="6216649" y="4381500"/>
              <a:ext cx="1128712" cy="1131888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6257924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62" name="Rectangle 26"/>
            <p:cNvSpPr>
              <a:spLocks noChangeArrowheads="1"/>
            </p:cNvSpPr>
            <p:nvPr/>
          </p:nvSpPr>
          <p:spPr bwMode="auto">
            <a:xfrm>
              <a:off x="6229387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ea typeface="微软雅黑" pitchFamily="34" charset="-122"/>
                </a:rPr>
                <a:t>论述技巧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66037" y="2078039"/>
            <a:ext cx="1433512" cy="3786187"/>
            <a:chOff x="7667624" y="2078038"/>
            <a:chExt cx="1433512" cy="3786187"/>
          </a:xfrm>
        </p:grpSpPr>
        <p:sp>
          <p:nvSpPr>
            <p:cNvPr id="43" name="AutoShape 5"/>
            <p:cNvSpPr>
              <a:spLocks noChangeArrowheads="1"/>
            </p:cNvSpPr>
            <p:nvPr/>
          </p:nvSpPr>
          <p:spPr bwMode="auto">
            <a:xfrm>
              <a:off x="7667624" y="2078038"/>
              <a:ext cx="1433512" cy="1966912"/>
            </a:xfrm>
            <a:prstGeom prst="downArrowCallout">
              <a:avLst>
                <a:gd name="adj1" fmla="val 49880"/>
                <a:gd name="adj2" fmla="val 24940"/>
                <a:gd name="adj3" fmla="val 15258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）气氛控制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）时间把握</a:t>
              </a:r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7820024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0F0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55" name="Oval 17"/>
            <p:cNvSpPr>
              <a:spLocks noChangeArrowheads="1"/>
            </p:cNvSpPr>
            <p:nvPr/>
          </p:nvSpPr>
          <p:spPr bwMode="auto">
            <a:xfrm>
              <a:off x="7818436" y="4381500"/>
              <a:ext cx="1128713" cy="11318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7859711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63" name="Rectangle 27"/>
            <p:cNvSpPr>
              <a:spLocks noChangeArrowheads="1"/>
            </p:cNvSpPr>
            <p:nvPr/>
          </p:nvSpPr>
          <p:spPr bwMode="auto">
            <a:xfrm>
              <a:off x="7820062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ea typeface="微软雅黑" pitchFamily="34" charset="-122"/>
                </a:rPr>
                <a:t>控场技巧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71000" y="2078039"/>
            <a:ext cx="1433513" cy="3786187"/>
            <a:chOff x="9272586" y="2078038"/>
            <a:chExt cx="1433513" cy="3786187"/>
          </a:xfrm>
        </p:grpSpPr>
        <p:sp>
          <p:nvSpPr>
            <p:cNvPr id="44" name="AutoShape 6"/>
            <p:cNvSpPr>
              <a:spLocks noChangeArrowheads="1"/>
            </p:cNvSpPr>
            <p:nvPr/>
          </p:nvSpPr>
          <p:spPr bwMode="auto">
            <a:xfrm>
              <a:off x="9272586" y="2078038"/>
              <a:ext cx="1433513" cy="1966912"/>
            </a:xfrm>
            <a:prstGeom prst="downArrowCallout">
              <a:avLst>
                <a:gd name="adj1" fmla="val 49880"/>
                <a:gd name="adj2" fmla="val 24940"/>
                <a:gd name="adj3" fmla="val 15258"/>
                <a:gd name="adj4" fmla="val 8888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>
              <a:noFill/>
            </a:ln>
            <a:effectLst>
              <a:prstShdw prst="shdw17" dist="17961" dir="13500000">
                <a:srgbClr val="999999"/>
              </a:prst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）白板使用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）投影仪使用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42900" indent="-342900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）激光笔使用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9404349" y="5534025"/>
              <a:ext cx="1133475" cy="330200"/>
            </a:xfrm>
            <a:custGeom>
              <a:avLst/>
              <a:gdLst>
                <a:gd name="T0" fmla="*/ 563 w 1126"/>
                <a:gd name="T1" fmla="*/ 0 h 327"/>
                <a:gd name="T2" fmla="*/ 0 w 1126"/>
                <a:gd name="T3" fmla="*/ 327 h 327"/>
                <a:gd name="T4" fmla="*/ 1126 w 1126"/>
                <a:gd name="T5" fmla="*/ 327 h 327"/>
                <a:gd name="T6" fmla="*/ 563 w 1126"/>
                <a:gd name="T7" fmla="*/ 0 h 3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6"/>
                <a:gd name="T13" fmla="*/ 0 h 327"/>
                <a:gd name="T14" fmla="*/ 1126 w 1126"/>
                <a:gd name="T15" fmla="*/ 327 h 3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6" h="327">
                  <a:moveTo>
                    <a:pt x="563" y="0"/>
                  </a:moveTo>
                  <a:cubicBezTo>
                    <a:pt x="322" y="0"/>
                    <a:pt x="112" y="132"/>
                    <a:pt x="0" y="327"/>
                  </a:cubicBezTo>
                  <a:cubicBezTo>
                    <a:pt x="1126" y="327"/>
                    <a:pt x="1126" y="327"/>
                    <a:pt x="1126" y="327"/>
                  </a:cubicBezTo>
                  <a:cubicBezTo>
                    <a:pt x="1014" y="132"/>
                    <a:pt x="804" y="0"/>
                    <a:pt x="56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70C0">
                    <a:alpha val="70000"/>
                  </a:srgbClr>
                </a:gs>
                <a:gs pos="100000">
                  <a:srgbClr val="8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9402761" y="4381500"/>
              <a:ext cx="1128713" cy="11318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59" name="Freeform 22"/>
            <p:cNvSpPr>
              <a:spLocks/>
            </p:cNvSpPr>
            <p:nvPr/>
          </p:nvSpPr>
          <p:spPr bwMode="auto">
            <a:xfrm>
              <a:off x="9444036" y="4411663"/>
              <a:ext cx="1044575" cy="503237"/>
            </a:xfrm>
            <a:custGeom>
              <a:avLst/>
              <a:gdLst>
                <a:gd name="T0" fmla="*/ 1038 w 1038"/>
                <a:gd name="T1" fmla="*/ 499 h 499"/>
                <a:gd name="T2" fmla="*/ 519 w 1038"/>
                <a:gd name="T3" fmla="*/ 0 h 499"/>
                <a:gd name="T4" fmla="*/ 0 w 1038"/>
                <a:gd name="T5" fmla="*/ 499 h 499"/>
                <a:gd name="T6" fmla="*/ 519 w 1038"/>
                <a:gd name="T7" fmla="*/ 360 h 499"/>
                <a:gd name="T8" fmla="*/ 1038 w 1038"/>
                <a:gd name="T9" fmla="*/ 499 h 4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499"/>
                <a:gd name="T17" fmla="*/ 1038 w 1038"/>
                <a:gd name="T18" fmla="*/ 499 h 4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499">
                  <a:moveTo>
                    <a:pt x="1038" y="499"/>
                  </a:moveTo>
                  <a:cubicBezTo>
                    <a:pt x="1037" y="223"/>
                    <a:pt x="805" y="0"/>
                    <a:pt x="519" y="0"/>
                  </a:cubicBezTo>
                  <a:cubicBezTo>
                    <a:pt x="233" y="0"/>
                    <a:pt x="1" y="223"/>
                    <a:pt x="0" y="499"/>
                  </a:cubicBezTo>
                  <a:cubicBezTo>
                    <a:pt x="132" y="413"/>
                    <a:pt x="315" y="360"/>
                    <a:pt x="519" y="360"/>
                  </a:cubicBezTo>
                  <a:cubicBezTo>
                    <a:pt x="723" y="360"/>
                    <a:pt x="907" y="413"/>
                    <a:pt x="1038" y="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8"/>
                  </a:srgbClr>
                </a:gs>
                <a:gs pos="100000">
                  <a:srgbClr val="FFFFFF">
                    <a:alpha val="10001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64" name="Rectangle 28"/>
            <p:cNvSpPr>
              <a:spLocks noChangeArrowheads="1"/>
            </p:cNvSpPr>
            <p:nvPr/>
          </p:nvSpPr>
          <p:spPr bwMode="auto">
            <a:xfrm>
              <a:off x="9420262" y="4746625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ea typeface="微软雅黑" pitchFamily="34" charset="-122"/>
                </a:rPr>
                <a:t>道具使用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716346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4"/>
          <p:cNvSpPr txBox="1">
            <a:spLocks noChangeArrowheads="1"/>
          </p:cNvSpPr>
          <p:nvPr/>
        </p:nvSpPr>
        <p:spPr bwMode="auto">
          <a:xfrm>
            <a:off x="1415480" y="4311328"/>
            <a:ext cx="424847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因此，培训讲师的讲课过程，绝不是一个人在唱独角戏，而是</a:t>
            </a:r>
            <a:r>
              <a:rPr lang="zh-CN" altLang="en-US" b="1" dirty="0">
                <a:solidFill>
                  <a:srgbClr val="7BC143"/>
                </a:solidFill>
              </a:rPr>
              <a:t>要与学员进行适当的互动，让学员参与讨论、论证与观点的提出当中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即激发了学员的学习热情，也使得学员的理解和记忆更为深刻。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5480" y="1992206"/>
            <a:ext cx="4248472" cy="201285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成功的授课是以听众为中心，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而不是以讲师为中心。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以往的那种采用灌输式的、不注重引导兴趣和激发意愿的培训是非常不受欢迎的；一个真正伟大的教育工作者，不会试图把学员带进他个人知识的殿堂，而会将他们引到心灵的门口，提高自发学习的兴趣！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2" descr="j0289528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1984" y="1583488"/>
            <a:ext cx="3672408" cy="450980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11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3302495" y="5795972"/>
            <a:ext cx="6249384" cy="369332"/>
            <a:chOff x="1792491" y="4371990"/>
            <a:chExt cx="6249384" cy="369332"/>
          </a:xfrm>
        </p:grpSpPr>
        <p:sp>
          <p:nvSpPr>
            <p:cNvPr id="70" name="矩形 69">
              <a:hlinkClick r:id="rId3" action="ppaction://hlinksldjump"/>
            </p:cNvPr>
            <p:cNvSpPr/>
            <p:nvPr/>
          </p:nvSpPr>
          <p:spPr>
            <a:xfrm>
              <a:off x="1792491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张晓彤</a:t>
              </a:r>
            </a:p>
          </p:txBody>
        </p:sp>
        <p:sp>
          <p:nvSpPr>
            <p:cNvPr id="71" name="矩形 70">
              <a:hlinkClick r:id="rId4" action="ppaction://hlinksldjump"/>
            </p:cNvPr>
            <p:cNvSpPr/>
            <p:nvPr/>
          </p:nvSpPr>
          <p:spPr>
            <a:xfrm>
              <a:off x="3409605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袁腾飞</a:t>
              </a:r>
            </a:p>
          </p:txBody>
        </p:sp>
        <p:sp>
          <p:nvSpPr>
            <p:cNvPr id="72" name="矩形 71">
              <a:hlinkClick r:id="rId5" action="ppaction://hlinksldjump"/>
            </p:cNvPr>
            <p:cNvSpPr/>
            <p:nvPr/>
          </p:nvSpPr>
          <p:spPr>
            <a:xfrm>
              <a:off x="5306588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05425"/>
                  </a:solidFill>
                  <a:latin typeface="微软雅黑" pitchFamily="34" charset="-122"/>
                  <a:ea typeface="微软雅黑" pitchFamily="34" charset="-122"/>
                </a:rPr>
                <a:t>纪连海</a:t>
              </a:r>
            </a:p>
          </p:txBody>
        </p:sp>
        <p:sp>
          <p:nvSpPr>
            <p:cNvPr id="73" name="矩形 72">
              <a:hlinkClick r:id="" action="ppaction://noaction"/>
            </p:cNvPr>
            <p:cNvSpPr/>
            <p:nvPr/>
          </p:nvSpPr>
          <p:spPr>
            <a:xfrm>
              <a:off x="7395544" y="437199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马云</a:t>
              </a:r>
            </a:p>
          </p:txBody>
        </p:sp>
      </p:grpSp>
      <p:sp>
        <p:nvSpPr>
          <p:cNvPr id="74" name="Text Box 44"/>
          <p:cNvSpPr txBox="1">
            <a:spLocks noChangeArrowheads="1"/>
          </p:cNvSpPr>
          <p:nvPr/>
        </p:nvSpPr>
        <p:spPr bwMode="auto">
          <a:xfrm>
            <a:off x="5447928" y="2564904"/>
            <a:ext cx="561662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1986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年毕业于北京师范学院历史系，后在昌平教书，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年在北师大二附中历史老师招聘中脱颖而出，并成为教研组主任。后在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百家讲坛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主讲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正说和珅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56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讲；在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文化中国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主讲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孝庄秘史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〉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大揭秘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105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讲。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Text Box 44"/>
          <p:cNvSpPr txBox="1">
            <a:spLocks noChangeArrowheads="1"/>
          </p:cNvSpPr>
          <p:nvPr/>
        </p:nvSpPr>
        <p:spPr bwMode="auto">
          <a:xfrm>
            <a:off x="5447928" y="4355696"/>
            <a:ext cx="5616624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纪连海在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百家讲坛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中的每一次开讲都引起极大关注，他的“和珅十讲</a:t>
            </a:r>
            <a:r>
              <a:rPr lang="zh-CN" altLang="en-US" dirty="0"/>
              <a:t>”</a:t>
            </a:r>
            <a:r>
              <a:rPr lang="zh-CN" altLang="en-US" b="1" dirty="0">
                <a:solidFill>
                  <a:srgbClr val="F05425"/>
                </a:solidFill>
              </a:rPr>
              <a:t>以平均收视率</a:t>
            </a:r>
            <a:r>
              <a:rPr lang="en-US" altLang="zh-CN" b="1" dirty="0">
                <a:solidFill>
                  <a:srgbClr val="F05425"/>
                </a:solidFill>
              </a:rPr>
              <a:t>0.69%</a:t>
            </a:r>
            <a:r>
              <a:rPr lang="zh-CN" altLang="en-US" b="1" dirty="0">
                <a:solidFill>
                  <a:srgbClr val="F05425"/>
                </a:solidFill>
              </a:rPr>
              <a:t>荣登</a:t>
            </a:r>
            <a:r>
              <a:rPr lang="en-US" altLang="zh-CN" b="1" dirty="0">
                <a:solidFill>
                  <a:srgbClr val="F05425"/>
                </a:solidFill>
              </a:rPr>
              <a:t>《</a:t>
            </a:r>
            <a:r>
              <a:rPr lang="zh-CN" altLang="en-US" b="1" dirty="0">
                <a:solidFill>
                  <a:srgbClr val="F05425"/>
                </a:solidFill>
              </a:rPr>
              <a:t>百家讲坛</a:t>
            </a:r>
            <a:r>
              <a:rPr lang="en-US" altLang="zh-CN" b="1" dirty="0">
                <a:solidFill>
                  <a:srgbClr val="F05425"/>
                </a:solidFill>
              </a:rPr>
              <a:t>》</a:t>
            </a:r>
            <a:r>
              <a:rPr lang="zh-CN" altLang="en-US" b="1" dirty="0">
                <a:solidFill>
                  <a:srgbClr val="F05425"/>
                </a:solidFill>
              </a:rPr>
              <a:t>开播以来的收视率冠军至今无人超越。</a:t>
            </a:r>
            <a:endParaRPr lang="en-US" b="1" dirty="0">
              <a:solidFill>
                <a:srgbClr val="F05425"/>
              </a:solidFill>
            </a:endParaRPr>
          </a:p>
        </p:txBody>
      </p:sp>
      <p:pic>
        <p:nvPicPr>
          <p:cNvPr id="10" name="Picture 7" descr="1_091214000645_1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56152" y="1988840"/>
            <a:ext cx="2659729" cy="3438152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20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）提问技巧</a:t>
            </a: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415480" y="1581623"/>
            <a:ext cx="4680520" cy="105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通过提问，引发学员的讨论和思考，可以使沉默的人发言，启发学员的思维，了解学员的知识掌握程度，带动学员的经验分享，促进课题的互动气氛。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15480" y="3007902"/>
            <a:ext cx="4680520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有时候，不是学员不能“解决”这个问题，而是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他们从来没有“意识”到这个问题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更没有“思考”过这个问题！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讲师不一定非要给出一个答案。有时候，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提出一个有价值的问题，也许比给出一个有价值的答案，更有价值！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讲师不要独享解决问题的快感，而要和学员分享，或</a:t>
            </a: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把这种快乐毫无保留的给予学员，自己站在不远处，为他们鼓掌！</a:t>
            </a:r>
          </a:p>
        </p:txBody>
      </p:sp>
      <p:pic>
        <p:nvPicPr>
          <p:cNvPr id="8194" name="Picture 2" descr="C:\Users\user\Desktop\未标题-1 拷贝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1582" y="1772816"/>
            <a:ext cx="4490922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61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）提问技巧</a:t>
            </a: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487488" y="1231710"/>
            <a:ext cx="8064896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因此，培训开始前，讲师可</a:t>
            </a:r>
            <a:r>
              <a:rPr lang="zh-CN" altLang="en-US" b="1" dirty="0">
                <a:solidFill>
                  <a:srgbClr val="7BC143"/>
                </a:solidFill>
              </a:rPr>
              <a:t>在讲课计划中写下可能提问的问题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，并注意问题必须简短和容易理解、必须只包含一个主题，且应联系学习要点。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1"/>
          <p:cNvSpPr>
            <a:spLocks noChangeAspect="1"/>
          </p:cNvSpPr>
          <p:nvPr/>
        </p:nvSpPr>
        <p:spPr>
          <a:xfrm>
            <a:off x="3088062" y="2206497"/>
            <a:ext cx="5744242" cy="727743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提问技巧</a:t>
            </a:r>
          </a:p>
        </p:txBody>
      </p:sp>
      <p:sp>
        <p:nvSpPr>
          <p:cNvPr id="7" name="深色1"/>
          <p:cNvSpPr>
            <a:spLocks noChangeAspect="1" noChangeArrowheads="1"/>
          </p:cNvSpPr>
          <p:nvPr/>
        </p:nvSpPr>
        <p:spPr bwMode="ltGray">
          <a:xfrm>
            <a:off x="2803100" y="2198547"/>
            <a:ext cx="598427" cy="721911"/>
          </a:xfrm>
          <a:prstGeom prst="homePlate">
            <a:avLst>
              <a:gd name="adj" fmla="val 25000"/>
            </a:avLst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  <a:ex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zh-CN" sz="2000" kern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2"/>
          <p:cNvSpPr>
            <a:spLocks noChangeAspect="1"/>
          </p:cNvSpPr>
          <p:nvPr/>
        </p:nvSpPr>
        <p:spPr>
          <a:xfrm>
            <a:off x="3228844" y="2899585"/>
            <a:ext cx="5596423" cy="69408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使用开放式的问题让回答者更详细的陈述所要表达的内容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深色2"/>
          <p:cNvSpPr>
            <a:spLocks noChangeAspect="1"/>
          </p:cNvSpPr>
          <p:nvPr/>
        </p:nvSpPr>
        <p:spPr>
          <a:xfrm>
            <a:off x="2803100" y="2898260"/>
            <a:ext cx="453031" cy="69687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3"/>
          <p:cNvSpPr>
            <a:spLocks noChangeAspect="1"/>
          </p:cNvSpPr>
          <p:nvPr/>
        </p:nvSpPr>
        <p:spPr>
          <a:xfrm>
            <a:off x="3228844" y="3563272"/>
            <a:ext cx="5596423" cy="69408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使用封闭式的问题来获得肯定（你同意么？）</a:t>
            </a:r>
          </a:p>
        </p:txBody>
      </p:sp>
      <p:sp>
        <p:nvSpPr>
          <p:cNvPr id="14" name="深色3"/>
          <p:cNvSpPr>
            <a:spLocks noChangeAspect="1"/>
          </p:cNvSpPr>
          <p:nvPr/>
        </p:nvSpPr>
        <p:spPr>
          <a:xfrm>
            <a:off x="2803100" y="3561947"/>
            <a:ext cx="453031" cy="69687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4"/>
          <p:cNvSpPr>
            <a:spLocks noChangeAspect="1"/>
          </p:cNvSpPr>
          <p:nvPr/>
        </p:nvSpPr>
        <p:spPr>
          <a:xfrm>
            <a:off x="3228844" y="4226959"/>
            <a:ext cx="5596423" cy="69408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决不要问那些可能使学员尴尬的问题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深色4"/>
          <p:cNvSpPr>
            <a:spLocks noChangeAspect="1"/>
          </p:cNvSpPr>
          <p:nvPr/>
        </p:nvSpPr>
        <p:spPr>
          <a:xfrm>
            <a:off x="2803100" y="4225634"/>
            <a:ext cx="453031" cy="69687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5"/>
          <p:cNvSpPr>
            <a:spLocks noChangeAspect="1"/>
          </p:cNvSpPr>
          <p:nvPr/>
        </p:nvSpPr>
        <p:spPr>
          <a:xfrm>
            <a:off x="3228844" y="4878079"/>
            <a:ext cx="5596423" cy="69408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决不为了炫耀、刁难而提问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深色5"/>
          <p:cNvSpPr>
            <a:spLocks noChangeAspect="1"/>
          </p:cNvSpPr>
          <p:nvPr/>
        </p:nvSpPr>
        <p:spPr>
          <a:xfrm>
            <a:off x="2803100" y="4876755"/>
            <a:ext cx="453031" cy="69687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6"/>
          <p:cNvSpPr>
            <a:spLocks noChangeAspect="1"/>
          </p:cNvSpPr>
          <p:nvPr/>
        </p:nvSpPr>
        <p:spPr>
          <a:xfrm>
            <a:off x="3228844" y="5541766"/>
            <a:ext cx="5596423" cy="69408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对有经验的学员可提问更难的问题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深色6"/>
          <p:cNvSpPr>
            <a:spLocks noChangeAspect="1"/>
          </p:cNvSpPr>
          <p:nvPr/>
        </p:nvSpPr>
        <p:spPr>
          <a:xfrm>
            <a:off x="2803100" y="5540442"/>
            <a:ext cx="453031" cy="69687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0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8410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）聆听技巧</a:t>
            </a: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8040217" y="1863056"/>
            <a:ext cx="3432621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在人类所有的行为中，</a:t>
            </a:r>
            <a:r>
              <a:rPr lang="zh-CN" altLang="en-US" b="1" dirty="0">
                <a:solidFill>
                  <a:srgbClr val="7BC143"/>
                </a:solidFill>
              </a:rPr>
              <a:t>巧妙的聆听态度，最能够使别人觉得受到重视及肯定自己的价值。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然而，这也是最容易被忽视的一点。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83633" y="1052736"/>
            <a:ext cx="4550815" cy="4547826"/>
            <a:chOff x="1920300" y="1196752"/>
            <a:chExt cx="4887159" cy="488394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2415584" y="1861793"/>
              <a:ext cx="3930876" cy="3930876"/>
            </a:xfrm>
            <a:prstGeom prst="ellipse">
              <a:avLst/>
            </a:prstGeom>
            <a:noFill/>
            <a:ln>
              <a:solidFill>
                <a:srgbClr val="7CA5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648585" y="2046547"/>
              <a:ext cx="3499012" cy="3499012"/>
            </a:xfrm>
            <a:prstGeom prst="ellipse">
              <a:avLst/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495274" y="1196752"/>
              <a:ext cx="1800200" cy="1800200"/>
              <a:chOff x="4113789" y="1425371"/>
              <a:chExt cx="1800200" cy="1800200"/>
            </a:xfrm>
          </p:grpSpPr>
          <p:sp>
            <p:nvSpPr>
              <p:cNvPr id="30" name="泪滴形 29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gradFill flip="none" rotWithShape="1">
                <a:gsLst>
                  <a:gs pos="0">
                    <a:srgbClr val="57D3FF"/>
                  </a:gs>
                  <a:gs pos="76000">
                    <a:srgbClr val="00B0F0"/>
                  </a:gs>
                  <a:gs pos="100000">
                    <a:srgbClr val="0091FE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rgbClr val="0091F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泪滴形 12"/>
            <p:cNvSpPr/>
            <p:nvPr/>
          </p:nvSpPr>
          <p:spPr>
            <a:xfrm rot="13408299">
              <a:off x="5007259" y="2711689"/>
              <a:ext cx="1800200" cy="1800200"/>
            </a:xfrm>
            <a:prstGeom prst="teardrop">
              <a:avLst>
                <a:gd name="adj" fmla="val 121709"/>
              </a:avLst>
            </a:prstGeom>
            <a:gradFill flip="none" rotWithShape="1">
              <a:gsLst>
                <a:gs pos="0">
                  <a:srgbClr val="A8E53B"/>
                </a:gs>
                <a:gs pos="87000">
                  <a:srgbClr val="A1B90F"/>
                </a:gs>
                <a:gs pos="97000">
                  <a:srgbClr val="6FA808"/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5247637">
              <a:off x="5134471" y="2818849"/>
              <a:ext cx="1584176" cy="1584176"/>
            </a:xfrm>
            <a:prstGeom prst="ellipse">
              <a:avLst/>
            </a:prstGeom>
            <a:solidFill>
              <a:srgbClr val="91AF2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泪滴形 14"/>
            <p:cNvSpPr/>
            <p:nvPr/>
          </p:nvSpPr>
          <p:spPr>
            <a:xfrm rot="8039338" flipH="1">
              <a:off x="1920300" y="2767931"/>
              <a:ext cx="1800200" cy="1800200"/>
            </a:xfrm>
            <a:prstGeom prst="teardrop">
              <a:avLst>
                <a:gd name="adj" fmla="val 121709"/>
              </a:avLst>
            </a:prstGeom>
            <a:gradFill flip="none" rotWithShape="1">
              <a:gsLst>
                <a:gs pos="0">
                  <a:srgbClr val="A8E53B"/>
                </a:gs>
                <a:gs pos="87000">
                  <a:srgbClr val="A1B90F"/>
                </a:gs>
                <a:gs pos="97000">
                  <a:srgbClr val="6FA808"/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noFill/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6200000" flipH="1">
              <a:off x="2009093" y="2875943"/>
              <a:ext cx="1584176" cy="1584176"/>
            </a:xfrm>
            <a:prstGeom prst="ellipse">
              <a:avLst/>
            </a:prstGeom>
            <a:solidFill>
              <a:srgbClr val="91AF21"/>
            </a:solidFill>
            <a:ln w="635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 flipV="1">
              <a:off x="3497991" y="4280501"/>
              <a:ext cx="1800200" cy="1800200"/>
              <a:chOff x="4113789" y="1425371"/>
              <a:chExt cx="1800200" cy="1800200"/>
            </a:xfrm>
          </p:grpSpPr>
          <p:sp>
            <p:nvSpPr>
              <p:cNvPr id="28" name="泪滴形 27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gradFill flip="none" rotWithShape="1">
                <a:gsLst>
                  <a:gs pos="0">
                    <a:srgbClr val="57D3FF"/>
                  </a:gs>
                  <a:gs pos="71000">
                    <a:srgbClr val="00B0F0"/>
                  </a:gs>
                  <a:gs pos="97000">
                    <a:srgbClr val="0091FE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rgbClr val="0091F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4127220" y="3416003"/>
              <a:ext cx="541742" cy="541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38553" y="3159315"/>
              <a:ext cx="1525775" cy="106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复述对方的话或观点表示确实听到</a:t>
              </a:r>
              <a:endPara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44465" y="2915330"/>
              <a:ext cx="1224567" cy="396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42216" y="3263942"/>
              <a:ext cx="1525775" cy="106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不急于打断对方，也不轻易下结论</a:t>
              </a:r>
              <a:endPara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65003" y="2992660"/>
              <a:ext cx="1224567" cy="396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691618" y="1612715"/>
              <a:ext cx="1525775" cy="106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注意力高度集中，全神贯注地聆听</a:t>
              </a:r>
              <a:endPara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762361" y="1303395"/>
              <a:ext cx="1224567" cy="396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12130" y="4764914"/>
              <a:ext cx="1525775" cy="106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通过引导或启发，协助对方说下去</a:t>
              </a:r>
              <a:endPara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97530" y="4473926"/>
              <a:ext cx="1224567" cy="396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217376" y="3493325"/>
              <a:ext cx="386607" cy="38660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DD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334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）点评技巧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8982" y="1851070"/>
            <a:ext cx="8653442" cy="4674275"/>
            <a:chOff x="1260569" y="1851069"/>
            <a:chExt cx="8653442" cy="4674275"/>
          </a:xfrm>
        </p:grpSpPr>
        <p:sp>
          <p:nvSpPr>
            <p:cNvPr id="32" name="任意多边形 31"/>
            <p:cNvSpPr/>
            <p:nvPr/>
          </p:nvSpPr>
          <p:spPr>
            <a:xfrm>
              <a:off x="6577142" y="4262256"/>
              <a:ext cx="952089" cy="1208690"/>
            </a:xfrm>
            <a:custGeom>
              <a:avLst/>
              <a:gdLst>
                <a:gd name="connsiteX0" fmla="*/ 0 w 935420"/>
                <a:gd name="connsiteY0" fmla="*/ 630621 h 1208690"/>
                <a:gd name="connsiteX1" fmla="*/ 0 w 935420"/>
                <a:gd name="connsiteY1" fmla="*/ 1208690 h 1208690"/>
                <a:gd name="connsiteX2" fmla="*/ 935420 w 935420"/>
                <a:gd name="connsiteY2" fmla="*/ 336331 h 1208690"/>
                <a:gd name="connsiteX3" fmla="*/ 935420 w 935420"/>
                <a:gd name="connsiteY3" fmla="*/ 0 h 1208690"/>
                <a:gd name="connsiteX4" fmla="*/ 0 w 935420"/>
                <a:gd name="connsiteY4" fmla="*/ 630621 h 1208690"/>
                <a:gd name="connsiteX0" fmla="*/ 0 w 944945"/>
                <a:gd name="connsiteY0" fmla="*/ 637765 h 1208690"/>
                <a:gd name="connsiteX1" fmla="*/ 9525 w 944945"/>
                <a:gd name="connsiteY1" fmla="*/ 1208690 h 1208690"/>
                <a:gd name="connsiteX2" fmla="*/ 944945 w 944945"/>
                <a:gd name="connsiteY2" fmla="*/ 336331 h 1208690"/>
                <a:gd name="connsiteX3" fmla="*/ 944945 w 944945"/>
                <a:gd name="connsiteY3" fmla="*/ 0 h 1208690"/>
                <a:gd name="connsiteX4" fmla="*/ 0 w 944945"/>
                <a:gd name="connsiteY4" fmla="*/ 637765 h 1208690"/>
                <a:gd name="connsiteX0" fmla="*/ 0 w 952089"/>
                <a:gd name="connsiteY0" fmla="*/ 633002 h 1208690"/>
                <a:gd name="connsiteX1" fmla="*/ 16669 w 952089"/>
                <a:gd name="connsiteY1" fmla="*/ 1208690 h 1208690"/>
                <a:gd name="connsiteX2" fmla="*/ 952089 w 952089"/>
                <a:gd name="connsiteY2" fmla="*/ 336331 h 1208690"/>
                <a:gd name="connsiteX3" fmla="*/ 952089 w 952089"/>
                <a:gd name="connsiteY3" fmla="*/ 0 h 1208690"/>
                <a:gd name="connsiteX4" fmla="*/ 0 w 952089"/>
                <a:gd name="connsiteY4" fmla="*/ 633002 h 120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089" h="1208690">
                  <a:moveTo>
                    <a:pt x="0" y="633002"/>
                  </a:moveTo>
                  <a:lnTo>
                    <a:pt x="16669" y="1208690"/>
                  </a:lnTo>
                  <a:lnTo>
                    <a:pt x="952089" y="336331"/>
                  </a:lnTo>
                  <a:lnTo>
                    <a:pt x="952089" y="0"/>
                  </a:lnTo>
                  <a:lnTo>
                    <a:pt x="0" y="633002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310002" y="4953968"/>
              <a:ext cx="1148693" cy="1568011"/>
            </a:xfrm>
            <a:custGeom>
              <a:avLst/>
              <a:gdLst>
                <a:gd name="connsiteX0" fmla="*/ 10511 w 1145628"/>
                <a:gd name="connsiteY0" fmla="*/ 0 h 1587062"/>
                <a:gd name="connsiteX1" fmla="*/ 1145628 w 1145628"/>
                <a:gd name="connsiteY1" fmla="*/ 704193 h 1587062"/>
                <a:gd name="connsiteX2" fmla="*/ 1145628 w 1145628"/>
                <a:gd name="connsiteY2" fmla="*/ 1587062 h 1587062"/>
                <a:gd name="connsiteX3" fmla="*/ 0 w 1145628"/>
                <a:gd name="connsiteY3" fmla="*/ 599090 h 1587062"/>
                <a:gd name="connsiteX4" fmla="*/ 10511 w 1145628"/>
                <a:gd name="connsiteY4" fmla="*/ 0 h 1587062"/>
                <a:gd name="connsiteX0" fmla="*/ 10511 w 1145628"/>
                <a:gd name="connsiteY0" fmla="*/ 0 h 1563249"/>
                <a:gd name="connsiteX1" fmla="*/ 1145628 w 1145628"/>
                <a:gd name="connsiteY1" fmla="*/ 680380 h 1563249"/>
                <a:gd name="connsiteX2" fmla="*/ 1145628 w 1145628"/>
                <a:gd name="connsiteY2" fmla="*/ 1563249 h 1563249"/>
                <a:gd name="connsiteX3" fmla="*/ 0 w 1145628"/>
                <a:gd name="connsiteY3" fmla="*/ 575277 h 1563249"/>
                <a:gd name="connsiteX4" fmla="*/ 10511 w 1145628"/>
                <a:gd name="connsiteY4" fmla="*/ 0 h 1563249"/>
                <a:gd name="connsiteX0" fmla="*/ 10511 w 1145628"/>
                <a:gd name="connsiteY0" fmla="*/ 0 h 1548961"/>
                <a:gd name="connsiteX1" fmla="*/ 1145628 w 1145628"/>
                <a:gd name="connsiteY1" fmla="*/ 666092 h 1548961"/>
                <a:gd name="connsiteX2" fmla="*/ 1145628 w 1145628"/>
                <a:gd name="connsiteY2" fmla="*/ 1548961 h 1548961"/>
                <a:gd name="connsiteX3" fmla="*/ 0 w 1145628"/>
                <a:gd name="connsiteY3" fmla="*/ 560989 h 1548961"/>
                <a:gd name="connsiteX4" fmla="*/ 10511 w 1145628"/>
                <a:gd name="connsiteY4" fmla="*/ 0 h 1548961"/>
                <a:gd name="connsiteX0" fmla="*/ 1011 w 1145628"/>
                <a:gd name="connsiteY0" fmla="*/ 0 h 1568011"/>
                <a:gd name="connsiteX1" fmla="*/ 1145628 w 1145628"/>
                <a:gd name="connsiteY1" fmla="*/ 685142 h 1568011"/>
                <a:gd name="connsiteX2" fmla="*/ 1145628 w 1145628"/>
                <a:gd name="connsiteY2" fmla="*/ 1568011 h 1568011"/>
                <a:gd name="connsiteX3" fmla="*/ 0 w 1145628"/>
                <a:gd name="connsiteY3" fmla="*/ 580039 h 1568011"/>
                <a:gd name="connsiteX4" fmla="*/ 1011 w 1145628"/>
                <a:gd name="connsiteY4" fmla="*/ 0 h 156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5628" h="1568011">
                  <a:moveTo>
                    <a:pt x="1011" y="0"/>
                  </a:moveTo>
                  <a:lnTo>
                    <a:pt x="1145628" y="685142"/>
                  </a:lnTo>
                  <a:lnTo>
                    <a:pt x="1145628" y="1568011"/>
                  </a:lnTo>
                  <a:lnTo>
                    <a:pt x="0" y="580039"/>
                  </a:lnTo>
                  <a:lnTo>
                    <a:pt x="101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456778" y="4913896"/>
              <a:ext cx="1104733" cy="1611448"/>
            </a:xfrm>
            <a:custGeom>
              <a:avLst/>
              <a:gdLst>
                <a:gd name="connsiteX0" fmla="*/ 0 w 1072056"/>
                <a:gd name="connsiteY0" fmla="*/ 725214 h 1618593"/>
                <a:gd name="connsiteX1" fmla="*/ 0 w 1072056"/>
                <a:gd name="connsiteY1" fmla="*/ 1618593 h 1618593"/>
                <a:gd name="connsiteX2" fmla="*/ 1072056 w 1072056"/>
                <a:gd name="connsiteY2" fmla="*/ 588580 h 1618593"/>
                <a:gd name="connsiteX3" fmla="*/ 1072056 w 1072056"/>
                <a:gd name="connsiteY3" fmla="*/ 0 h 1618593"/>
                <a:gd name="connsiteX4" fmla="*/ 0 w 1072056"/>
                <a:gd name="connsiteY4" fmla="*/ 725214 h 1618593"/>
                <a:gd name="connsiteX0" fmla="*/ 0 w 1072056"/>
                <a:gd name="connsiteY0" fmla="*/ 725214 h 1606686"/>
                <a:gd name="connsiteX1" fmla="*/ 4622 w 1072056"/>
                <a:gd name="connsiteY1" fmla="*/ 1606686 h 1606686"/>
                <a:gd name="connsiteX2" fmla="*/ 1072056 w 1072056"/>
                <a:gd name="connsiteY2" fmla="*/ 588580 h 1606686"/>
                <a:gd name="connsiteX3" fmla="*/ 1072056 w 1072056"/>
                <a:gd name="connsiteY3" fmla="*/ 0 h 1606686"/>
                <a:gd name="connsiteX4" fmla="*/ 0 w 1072056"/>
                <a:gd name="connsiteY4" fmla="*/ 725214 h 1606686"/>
                <a:gd name="connsiteX0" fmla="*/ 0 w 1072056"/>
                <a:gd name="connsiteY0" fmla="*/ 725214 h 1611448"/>
                <a:gd name="connsiteX1" fmla="*/ 2312 w 1072056"/>
                <a:gd name="connsiteY1" fmla="*/ 1611448 h 1611448"/>
                <a:gd name="connsiteX2" fmla="*/ 1072056 w 1072056"/>
                <a:gd name="connsiteY2" fmla="*/ 588580 h 1611448"/>
                <a:gd name="connsiteX3" fmla="*/ 1072056 w 1072056"/>
                <a:gd name="connsiteY3" fmla="*/ 0 h 1611448"/>
                <a:gd name="connsiteX4" fmla="*/ 0 w 1072056"/>
                <a:gd name="connsiteY4" fmla="*/ 725214 h 161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056" h="1611448">
                  <a:moveTo>
                    <a:pt x="0" y="725214"/>
                  </a:moveTo>
                  <a:cubicBezTo>
                    <a:pt x="1541" y="1019038"/>
                    <a:pt x="771" y="1317624"/>
                    <a:pt x="2312" y="1611448"/>
                  </a:cubicBezTo>
                  <a:lnTo>
                    <a:pt x="1072056" y="588580"/>
                  </a:lnTo>
                  <a:lnTo>
                    <a:pt x="1072056" y="0"/>
                  </a:lnTo>
                  <a:lnTo>
                    <a:pt x="0" y="72521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310002" y="4315893"/>
              <a:ext cx="2251510" cy="1340592"/>
            </a:xfrm>
            <a:custGeom>
              <a:avLst/>
              <a:gdLst>
                <a:gd name="connsiteX0" fmla="*/ 1397876 w 2753711"/>
                <a:gd name="connsiteY0" fmla="*/ 1639613 h 1639613"/>
                <a:gd name="connsiteX1" fmla="*/ 0 w 2753711"/>
                <a:gd name="connsiteY1" fmla="*/ 777765 h 1639613"/>
                <a:gd name="connsiteX2" fmla="*/ 1366345 w 2753711"/>
                <a:gd name="connsiteY2" fmla="*/ 0 h 1639613"/>
                <a:gd name="connsiteX3" fmla="*/ 2753711 w 2753711"/>
                <a:gd name="connsiteY3" fmla="*/ 735724 h 1639613"/>
                <a:gd name="connsiteX4" fmla="*/ 1397876 w 2753711"/>
                <a:gd name="connsiteY4" fmla="*/ 1639613 h 163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3711" h="1639613">
                  <a:moveTo>
                    <a:pt x="1397876" y="1639613"/>
                  </a:moveTo>
                  <a:lnTo>
                    <a:pt x="0" y="777765"/>
                  </a:lnTo>
                  <a:lnTo>
                    <a:pt x="1366345" y="0"/>
                  </a:lnTo>
                  <a:lnTo>
                    <a:pt x="2753711" y="735724"/>
                  </a:lnTo>
                  <a:lnTo>
                    <a:pt x="1397876" y="163961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456778" y="3779260"/>
              <a:ext cx="2079638" cy="1117161"/>
            </a:xfrm>
            <a:custGeom>
              <a:avLst/>
              <a:gdLst>
                <a:gd name="connsiteX0" fmla="*/ 1366345 w 2543503"/>
                <a:gd name="connsiteY0" fmla="*/ 1366345 h 1366345"/>
                <a:gd name="connsiteX1" fmla="*/ 0 w 2543503"/>
                <a:gd name="connsiteY1" fmla="*/ 630621 h 1366345"/>
                <a:gd name="connsiteX2" fmla="*/ 1187669 w 2543503"/>
                <a:gd name="connsiteY2" fmla="*/ 0 h 1366345"/>
                <a:gd name="connsiteX3" fmla="*/ 2543503 w 2543503"/>
                <a:gd name="connsiteY3" fmla="*/ 609600 h 1366345"/>
                <a:gd name="connsiteX4" fmla="*/ 1366345 w 2543503"/>
                <a:gd name="connsiteY4" fmla="*/ 1366345 h 136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3503" h="1366345">
                  <a:moveTo>
                    <a:pt x="1366345" y="1366345"/>
                  </a:moveTo>
                  <a:lnTo>
                    <a:pt x="0" y="630621"/>
                  </a:lnTo>
                  <a:lnTo>
                    <a:pt x="1187669" y="0"/>
                  </a:lnTo>
                  <a:lnTo>
                    <a:pt x="2543503" y="609600"/>
                  </a:lnTo>
                  <a:lnTo>
                    <a:pt x="1366345" y="1366345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296892" y="3796447"/>
              <a:ext cx="2105419" cy="1134347"/>
            </a:xfrm>
            <a:custGeom>
              <a:avLst/>
              <a:gdLst>
                <a:gd name="connsiteX0" fmla="*/ 1198179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198179 w 2575034"/>
                <a:gd name="connsiteY4" fmla="*/ 1387365 h 1387365"/>
                <a:gd name="connsiteX0" fmla="*/ 1215654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215654 w 2575034"/>
                <a:gd name="connsiteY4" fmla="*/ 1387365 h 138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034" h="1387365">
                  <a:moveTo>
                    <a:pt x="1215654" y="1387365"/>
                  </a:moveTo>
                  <a:lnTo>
                    <a:pt x="2575034" y="609600"/>
                  </a:lnTo>
                  <a:lnTo>
                    <a:pt x="1387365" y="0"/>
                  </a:lnTo>
                  <a:lnTo>
                    <a:pt x="0" y="651641"/>
                  </a:lnTo>
                  <a:lnTo>
                    <a:pt x="1215654" y="138736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462770" y="3330479"/>
              <a:ext cx="1933549" cy="962477"/>
            </a:xfrm>
            <a:custGeom>
              <a:avLst/>
              <a:gdLst>
                <a:gd name="connsiteX0" fmla="*/ 1187669 w 2364828"/>
                <a:gd name="connsiteY0" fmla="*/ 1177159 h 1177159"/>
                <a:gd name="connsiteX1" fmla="*/ 2364828 w 2364828"/>
                <a:gd name="connsiteY1" fmla="*/ 536028 h 1177159"/>
                <a:gd name="connsiteX2" fmla="*/ 1177159 w 2364828"/>
                <a:gd name="connsiteY2" fmla="*/ 0 h 1177159"/>
                <a:gd name="connsiteX3" fmla="*/ 0 w 2364828"/>
                <a:gd name="connsiteY3" fmla="*/ 557049 h 1177159"/>
                <a:gd name="connsiteX4" fmla="*/ 1187669 w 2364828"/>
                <a:gd name="connsiteY4" fmla="*/ 1177159 h 117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4828" h="1177159">
                  <a:moveTo>
                    <a:pt x="1187669" y="1177159"/>
                  </a:moveTo>
                  <a:lnTo>
                    <a:pt x="2364828" y="536028"/>
                  </a:lnTo>
                  <a:lnTo>
                    <a:pt x="1177159" y="0"/>
                  </a:lnTo>
                  <a:lnTo>
                    <a:pt x="0" y="557049"/>
                  </a:lnTo>
                  <a:lnTo>
                    <a:pt x="1187669" y="1177159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296892" y="4335827"/>
              <a:ext cx="995156" cy="1187669"/>
            </a:xfrm>
            <a:custGeom>
              <a:avLst/>
              <a:gdLst>
                <a:gd name="connsiteX0" fmla="*/ 966952 w 966952"/>
                <a:gd name="connsiteY0" fmla="*/ 60960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6952 w 966952"/>
                <a:gd name="connsiteY4" fmla="*/ 609600 h 1187669"/>
                <a:gd name="connsiteX0" fmla="*/ 962324 w 966952"/>
                <a:gd name="connsiteY0" fmla="*/ 59055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2324 w 966952"/>
                <a:gd name="connsiteY4" fmla="*/ 590550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952" h="1187669">
                  <a:moveTo>
                    <a:pt x="962324" y="590550"/>
                  </a:moveTo>
                  <a:cubicBezTo>
                    <a:pt x="963867" y="789590"/>
                    <a:pt x="965409" y="988629"/>
                    <a:pt x="966952" y="1187669"/>
                  </a:cubicBezTo>
                  <a:lnTo>
                    <a:pt x="0" y="304800"/>
                  </a:lnTo>
                  <a:lnTo>
                    <a:pt x="0" y="0"/>
                  </a:lnTo>
                  <a:lnTo>
                    <a:pt x="962324" y="59055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246260" y="4334415"/>
              <a:ext cx="4346309" cy="2063819"/>
              <a:chOff x="2391096" y="3748947"/>
              <a:chExt cx="4346309" cy="2063819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391096" y="3748947"/>
                <a:ext cx="4346309" cy="2004029"/>
                <a:chOff x="2391096" y="3419310"/>
                <a:chExt cx="4346309" cy="2004029"/>
              </a:xfrm>
              <a:effectLst/>
            </p:grpSpPr>
            <p:sp>
              <p:nvSpPr>
                <p:cNvPr id="45" name="任意多边形 44"/>
                <p:cNvSpPr/>
                <p:nvPr/>
              </p:nvSpPr>
              <p:spPr>
                <a:xfrm>
                  <a:off x="2391096" y="3461754"/>
                  <a:ext cx="2222945" cy="1951074"/>
                </a:xfrm>
                <a:custGeom>
                  <a:avLst/>
                  <a:gdLst>
                    <a:gd name="connsiteX0" fmla="*/ 2154620 w 2154620"/>
                    <a:gd name="connsiteY0" fmla="*/ 1408386 h 1944414"/>
                    <a:gd name="connsiteX1" fmla="*/ 2154620 w 2154620"/>
                    <a:gd name="connsiteY1" fmla="*/ 1944414 h 1944414"/>
                    <a:gd name="connsiteX2" fmla="*/ 0 w 2154620"/>
                    <a:gd name="connsiteY2" fmla="*/ 157655 h 1944414"/>
                    <a:gd name="connsiteX3" fmla="*/ 0 w 2154620"/>
                    <a:gd name="connsiteY3" fmla="*/ 0 h 1944414"/>
                    <a:gd name="connsiteX4" fmla="*/ 2154620 w 2154620"/>
                    <a:gd name="connsiteY4" fmla="*/ 1408386 h 1944414"/>
                    <a:gd name="connsiteX0" fmla="*/ 2154620 w 2154620"/>
                    <a:gd name="connsiteY0" fmla="*/ 1408386 h 1944414"/>
                    <a:gd name="connsiteX1" fmla="*/ 2154620 w 2154620"/>
                    <a:gd name="connsiteY1" fmla="*/ 1944414 h 1944414"/>
                    <a:gd name="connsiteX2" fmla="*/ 0 w 2154620"/>
                    <a:gd name="connsiteY2" fmla="*/ 72390 h 1944414"/>
                    <a:gd name="connsiteX3" fmla="*/ 0 w 2154620"/>
                    <a:gd name="connsiteY3" fmla="*/ 0 h 1944414"/>
                    <a:gd name="connsiteX4" fmla="*/ 2154620 w 2154620"/>
                    <a:gd name="connsiteY4" fmla="*/ 1408386 h 1944414"/>
                    <a:gd name="connsiteX0" fmla="*/ 2154620 w 2154620"/>
                    <a:gd name="connsiteY0" fmla="*/ 1338166 h 1874194"/>
                    <a:gd name="connsiteX1" fmla="*/ 2154620 w 2154620"/>
                    <a:gd name="connsiteY1" fmla="*/ 1874194 h 1874194"/>
                    <a:gd name="connsiteX2" fmla="*/ 0 w 2154620"/>
                    <a:gd name="connsiteY2" fmla="*/ 2170 h 1874194"/>
                    <a:gd name="connsiteX3" fmla="*/ 50544 w 2154620"/>
                    <a:gd name="connsiteY3" fmla="*/ 0 h 1874194"/>
                    <a:gd name="connsiteX4" fmla="*/ 2154620 w 2154620"/>
                    <a:gd name="connsiteY4" fmla="*/ 1338166 h 1874194"/>
                    <a:gd name="connsiteX0" fmla="*/ 2174837 w 2174837"/>
                    <a:gd name="connsiteY0" fmla="*/ 1351043 h 1887071"/>
                    <a:gd name="connsiteX1" fmla="*/ 2174837 w 2174837"/>
                    <a:gd name="connsiteY1" fmla="*/ 1887071 h 1887071"/>
                    <a:gd name="connsiteX2" fmla="*/ 0 w 2174837"/>
                    <a:gd name="connsiteY2" fmla="*/ 0 h 1887071"/>
                    <a:gd name="connsiteX3" fmla="*/ 70761 w 2174837"/>
                    <a:gd name="connsiteY3" fmla="*/ 12877 h 1887071"/>
                    <a:gd name="connsiteX4" fmla="*/ 2174837 w 2174837"/>
                    <a:gd name="connsiteY4" fmla="*/ 1351043 h 1887071"/>
                    <a:gd name="connsiteX0" fmla="*/ 2174837 w 2174837"/>
                    <a:gd name="connsiteY0" fmla="*/ 1358229 h 1894257"/>
                    <a:gd name="connsiteX1" fmla="*/ 2174837 w 2174837"/>
                    <a:gd name="connsiteY1" fmla="*/ 1894257 h 1894257"/>
                    <a:gd name="connsiteX2" fmla="*/ 0 w 2174837"/>
                    <a:gd name="connsiteY2" fmla="*/ 7186 h 1894257"/>
                    <a:gd name="connsiteX3" fmla="*/ 50544 w 2174837"/>
                    <a:gd name="connsiteY3" fmla="*/ 0 h 1894257"/>
                    <a:gd name="connsiteX4" fmla="*/ 2174837 w 2174837"/>
                    <a:gd name="connsiteY4" fmla="*/ 1358229 h 1894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74837" h="1894257">
                      <a:moveTo>
                        <a:pt x="2174837" y="1358229"/>
                      </a:moveTo>
                      <a:lnTo>
                        <a:pt x="2174837" y="1894257"/>
                      </a:lnTo>
                      <a:lnTo>
                        <a:pt x="0" y="7186"/>
                      </a:lnTo>
                      <a:lnTo>
                        <a:pt x="50544" y="0"/>
                      </a:lnTo>
                      <a:lnTo>
                        <a:pt x="2174837" y="135822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 w="3175"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4601614" y="3419310"/>
                  <a:ext cx="2135791" cy="2004029"/>
                </a:xfrm>
                <a:custGeom>
                  <a:avLst/>
                  <a:gdLst>
                    <a:gd name="connsiteX0" fmla="*/ 0 w 2070538"/>
                    <a:gd name="connsiteY0" fmla="*/ 1450428 h 2007476"/>
                    <a:gd name="connsiteX1" fmla="*/ 0 w 2070538"/>
                    <a:gd name="connsiteY1" fmla="*/ 2007476 h 2007476"/>
                    <a:gd name="connsiteX2" fmla="*/ 2070538 w 2070538"/>
                    <a:gd name="connsiteY2" fmla="*/ 210207 h 2007476"/>
                    <a:gd name="connsiteX3" fmla="*/ 2070538 w 2070538"/>
                    <a:gd name="connsiteY3" fmla="*/ 0 h 2007476"/>
                    <a:gd name="connsiteX4" fmla="*/ 0 w 2070538"/>
                    <a:gd name="connsiteY4" fmla="*/ 1450428 h 2007476"/>
                    <a:gd name="connsiteX0" fmla="*/ 0 w 2075588"/>
                    <a:gd name="connsiteY0" fmla="*/ 1450428 h 2007476"/>
                    <a:gd name="connsiteX1" fmla="*/ 0 w 2075588"/>
                    <a:gd name="connsiteY1" fmla="*/ 2007476 h 2007476"/>
                    <a:gd name="connsiteX2" fmla="*/ 2075588 w 2075588"/>
                    <a:gd name="connsiteY2" fmla="*/ 59239 h 2007476"/>
                    <a:gd name="connsiteX3" fmla="*/ 2070538 w 2075588"/>
                    <a:gd name="connsiteY3" fmla="*/ 0 h 2007476"/>
                    <a:gd name="connsiteX4" fmla="*/ 0 w 2075588"/>
                    <a:gd name="connsiteY4" fmla="*/ 1450428 h 2007476"/>
                    <a:gd name="connsiteX0" fmla="*/ 0 w 2075588"/>
                    <a:gd name="connsiteY0" fmla="*/ 1450428 h 2007476"/>
                    <a:gd name="connsiteX1" fmla="*/ 0 w 2075588"/>
                    <a:gd name="connsiteY1" fmla="*/ 2007476 h 2007476"/>
                    <a:gd name="connsiteX2" fmla="*/ 2075588 w 2075588"/>
                    <a:gd name="connsiteY2" fmla="*/ 59239 h 2007476"/>
                    <a:gd name="connsiteX3" fmla="*/ 2070538 w 2075588"/>
                    <a:gd name="connsiteY3" fmla="*/ 0 h 2007476"/>
                    <a:gd name="connsiteX4" fmla="*/ 0 w 2075588"/>
                    <a:gd name="connsiteY4" fmla="*/ 1450428 h 2007476"/>
                    <a:gd name="connsiteX0" fmla="*/ 0 w 2075588"/>
                    <a:gd name="connsiteY0" fmla="*/ 1405137 h 1962185"/>
                    <a:gd name="connsiteX1" fmla="*/ 0 w 2075588"/>
                    <a:gd name="connsiteY1" fmla="*/ 1962185 h 1962185"/>
                    <a:gd name="connsiteX2" fmla="*/ 2075588 w 2075588"/>
                    <a:gd name="connsiteY2" fmla="*/ 13948 h 1962185"/>
                    <a:gd name="connsiteX3" fmla="*/ 2040240 w 2075588"/>
                    <a:gd name="connsiteY3" fmla="*/ 0 h 1962185"/>
                    <a:gd name="connsiteX4" fmla="*/ 0 w 2075588"/>
                    <a:gd name="connsiteY4" fmla="*/ 1405137 h 1962185"/>
                    <a:gd name="connsiteX0" fmla="*/ 0 w 2075588"/>
                    <a:gd name="connsiteY0" fmla="*/ 1395072 h 1952120"/>
                    <a:gd name="connsiteX1" fmla="*/ 0 w 2075588"/>
                    <a:gd name="connsiteY1" fmla="*/ 1952120 h 1952120"/>
                    <a:gd name="connsiteX2" fmla="*/ 2075588 w 2075588"/>
                    <a:gd name="connsiteY2" fmla="*/ 3883 h 1952120"/>
                    <a:gd name="connsiteX3" fmla="*/ 2020040 w 2075588"/>
                    <a:gd name="connsiteY3" fmla="*/ 0 h 1952120"/>
                    <a:gd name="connsiteX4" fmla="*/ 0 w 2075588"/>
                    <a:gd name="connsiteY4" fmla="*/ 1395072 h 1952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75588" h="1952120">
                      <a:moveTo>
                        <a:pt x="0" y="1395072"/>
                      </a:moveTo>
                      <a:lnTo>
                        <a:pt x="0" y="1952120"/>
                      </a:lnTo>
                      <a:lnTo>
                        <a:pt x="2075588" y="3883"/>
                      </a:lnTo>
                      <a:cubicBezTo>
                        <a:pt x="2073905" y="9299"/>
                        <a:pt x="2021723" y="19746"/>
                        <a:pt x="2020040" y="0"/>
                      </a:cubicBezTo>
                      <a:lnTo>
                        <a:pt x="0" y="139507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 w="3175"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2411761" y="3754290"/>
                <a:ext cx="4320478" cy="2058476"/>
                <a:chOff x="2411761" y="3362481"/>
                <a:chExt cx="4320478" cy="2058476"/>
              </a:xfrm>
              <a:effectLst/>
            </p:grpSpPr>
            <p:sp>
              <p:nvSpPr>
                <p:cNvPr id="43" name="任意多边形 42"/>
                <p:cNvSpPr/>
                <p:nvPr/>
              </p:nvSpPr>
              <p:spPr>
                <a:xfrm>
                  <a:off x="2411761" y="3410093"/>
                  <a:ext cx="2189854" cy="2002735"/>
                </a:xfrm>
                <a:custGeom>
                  <a:avLst/>
                  <a:gdLst>
                    <a:gd name="connsiteX0" fmla="*/ 2154620 w 2154620"/>
                    <a:gd name="connsiteY0" fmla="*/ 1408386 h 1944414"/>
                    <a:gd name="connsiteX1" fmla="*/ 2154620 w 2154620"/>
                    <a:gd name="connsiteY1" fmla="*/ 1944414 h 1944414"/>
                    <a:gd name="connsiteX2" fmla="*/ 0 w 2154620"/>
                    <a:gd name="connsiteY2" fmla="*/ 157655 h 1944414"/>
                    <a:gd name="connsiteX3" fmla="*/ 0 w 2154620"/>
                    <a:gd name="connsiteY3" fmla="*/ 0 h 1944414"/>
                    <a:gd name="connsiteX4" fmla="*/ 2154620 w 2154620"/>
                    <a:gd name="connsiteY4" fmla="*/ 1408386 h 194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4620" h="1944414">
                      <a:moveTo>
                        <a:pt x="2154620" y="1408386"/>
                      </a:moveTo>
                      <a:lnTo>
                        <a:pt x="2154620" y="1944414"/>
                      </a:lnTo>
                      <a:lnTo>
                        <a:pt x="0" y="157655"/>
                      </a:lnTo>
                      <a:lnTo>
                        <a:pt x="0" y="0"/>
                      </a:lnTo>
                      <a:lnTo>
                        <a:pt x="2154620" y="140838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85000"/>
                      </a:schemeClr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4603768" y="3362481"/>
                  <a:ext cx="2128471" cy="2058476"/>
                </a:xfrm>
                <a:custGeom>
                  <a:avLst/>
                  <a:gdLst>
                    <a:gd name="connsiteX0" fmla="*/ 0 w 2070538"/>
                    <a:gd name="connsiteY0" fmla="*/ 1450428 h 2007476"/>
                    <a:gd name="connsiteX1" fmla="*/ 0 w 2070538"/>
                    <a:gd name="connsiteY1" fmla="*/ 2007476 h 2007476"/>
                    <a:gd name="connsiteX2" fmla="*/ 2070538 w 2070538"/>
                    <a:gd name="connsiteY2" fmla="*/ 210207 h 2007476"/>
                    <a:gd name="connsiteX3" fmla="*/ 2070538 w 2070538"/>
                    <a:gd name="connsiteY3" fmla="*/ 0 h 2007476"/>
                    <a:gd name="connsiteX4" fmla="*/ 0 w 2070538"/>
                    <a:gd name="connsiteY4" fmla="*/ 1450428 h 2007476"/>
                    <a:gd name="connsiteX0" fmla="*/ 0 w 2082146"/>
                    <a:gd name="connsiteY0" fmla="*/ 1450428 h 2007476"/>
                    <a:gd name="connsiteX1" fmla="*/ 0 w 2082146"/>
                    <a:gd name="connsiteY1" fmla="*/ 2007476 h 2007476"/>
                    <a:gd name="connsiteX2" fmla="*/ 2082146 w 2082146"/>
                    <a:gd name="connsiteY2" fmla="*/ 175504 h 2007476"/>
                    <a:gd name="connsiteX3" fmla="*/ 2070538 w 2082146"/>
                    <a:gd name="connsiteY3" fmla="*/ 0 h 2007476"/>
                    <a:gd name="connsiteX4" fmla="*/ 0 w 2082146"/>
                    <a:gd name="connsiteY4" fmla="*/ 1450428 h 2007476"/>
                    <a:gd name="connsiteX0" fmla="*/ 0 w 2070538"/>
                    <a:gd name="connsiteY0" fmla="*/ 1450428 h 2007476"/>
                    <a:gd name="connsiteX1" fmla="*/ 0 w 2070538"/>
                    <a:gd name="connsiteY1" fmla="*/ 2007476 h 2007476"/>
                    <a:gd name="connsiteX2" fmla="*/ 2058929 w 2070538"/>
                    <a:gd name="connsiteY2" fmla="*/ 175504 h 2007476"/>
                    <a:gd name="connsiteX3" fmla="*/ 2070538 w 2070538"/>
                    <a:gd name="connsiteY3" fmla="*/ 0 h 2007476"/>
                    <a:gd name="connsiteX4" fmla="*/ 0 w 2070538"/>
                    <a:gd name="connsiteY4" fmla="*/ 1450428 h 2007476"/>
                    <a:gd name="connsiteX0" fmla="*/ 0 w 2070538"/>
                    <a:gd name="connsiteY0" fmla="*/ 1450428 h 2007476"/>
                    <a:gd name="connsiteX1" fmla="*/ 4629 w 2070538"/>
                    <a:gd name="connsiteY1" fmla="*/ 2007476 h 2007476"/>
                    <a:gd name="connsiteX2" fmla="*/ 2058929 w 2070538"/>
                    <a:gd name="connsiteY2" fmla="*/ 175504 h 2007476"/>
                    <a:gd name="connsiteX3" fmla="*/ 2070538 w 2070538"/>
                    <a:gd name="connsiteY3" fmla="*/ 0 h 2007476"/>
                    <a:gd name="connsiteX4" fmla="*/ 0 w 2070538"/>
                    <a:gd name="connsiteY4" fmla="*/ 1450428 h 2007476"/>
                    <a:gd name="connsiteX0" fmla="*/ 0 w 2068224"/>
                    <a:gd name="connsiteY0" fmla="*/ 1450428 h 2007476"/>
                    <a:gd name="connsiteX1" fmla="*/ 2315 w 2068224"/>
                    <a:gd name="connsiteY1" fmla="*/ 2007476 h 2007476"/>
                    <a:gd name="connsiteX2" fmla="*/ 2056615 w 2068224"/>
                    <a:gd name="connsiteY2" fmla="*/ 175504 h 2007476"/>
                    <a:gd name="connsiteX3" fmla="*/ 2068224 w 2068224"/>
                    <a:gd name="connsiteY3" fmla="*/ 0 h 2007476"/>
                    <a:gd name="connsiteX4" fmla="*/ 0 w 2068224"/>
                    <a:gd name="connsiteY4" fmla="*/ 1450428 h 2007476"/>
                    <a:gd name="connsiteX0" fmla="*/ 0 w 2068224"/>
                    <a:gd name="connsiteY0" fmla="*/ 1462025 h 2007476"/>
                    <a:gd name="connsiteX1" fmla="*/ 2315 w 2068224"/>
                    <a:gd name="connsiteY1" fmla="*/ 2007476 h 2007476"/>
                    <a:gd name="connsiteX2" fmla="*/ 2056615 w 2068224"/>
                    <a:gd name="connsiteY2" fmla="*/ 175504 h 2007476"/>
                    <a:gd name="connsiteX3" fmla="*/ 2068224 w 2068224"/>
                    <a:gd name="connsiteY3" fmla="*/ 0 h 2007476"/>
                    <a:gd name="connsiteX4" fmla="*/ 0 w 2068224"/>
                    <a:gd name="connsiteY4" fmla="*/ 1462025 h 2007476"/>
                    <a:gd name="connsiteX0" fmla="*/ 221 w 2068445"/>
                    <a:gd name="connsiteY0" fmla="*/ 1462025 h 2005157"/>
                    <a:gd name="connsiteX1" fmla="*/ 222 w 2068445"/>
                    <a:gd name="connsiteY1" fmla="*/ 2005157 h 2005157"/>
                    <a:gd name="connsiteX2" fmla="*/ 2056836 w 2068445"/>
                    <a:gd name="connsiteY2" fmla="*/ 175504 h 2005157"/>
                    <a:gd name="connsiteX3" fmla="*/ 2068445 w 2068445"/>
                    <a:gd name="connsiteY3" fmla="*/ 0 h 2005157"/>
                    <a:gd name="connsiteX4" fmla="*/ 221 w 2068445"/>
                    <a:gd name="connsiteY4" fmla="*/ 1462025 h 2005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8445" h="2005157">
                      <a:moveTo>
                        <a:pt x="221" y="1462025"/>
                      </a:moveTo>
                      <a:cubicBezTo>
                        <a:pt x="993" y="1647708"/>
                        <a:pt x="-550" y="1819474"/>
                        <a:pt x="222" y="2005157"/>
                      </a:cubicBezTo>
                      <a:lnTo>
                        <a:pt x="2056836" y="175504"/>
                      </a:lnTo>
                      <a:lnTo>
                        <a:pt x="2068445" y="0"/>
                      </a:lnTo>
                      <a:lnTo>
                        <a:pt x="221" y="146202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85000"/>
                      </a:schemeClr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/>
                  </a:solidFill>
                </a:ln>
                <a:sp3d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1" name="矩形 50"/>
            <p:cNvSpPr/>
            <p:nvPr/>
          </p:nvSpPr>
          <p:spPr>
            <a:xfrm>
              <a:off x="4658053" y="1929322"/>
              <a:ext cx="45719" cy="899017"/>
            </a:xfrm>
            <a:prstGeom prst="rect">
              <a:avLst/>
            </a:prstGeom>
            <a:solidFill>
              <a:srgbClr val="005D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224052" y="1929322"/>
              <a:ext cx="45719" cy="899017"/>
            </a:xfrm>
            <a:prstGeom prst="rect">
              <a:avLst/>
            </a:prstGeom>
            <a:solidFill>
              <a:srgbClr val="C772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725740" y="2985917"/>
              <a:ext cx="45719" cy="899017"/>
            </a:xfrm>
            <a:prstGeom prst="rect">
              <a:avLst/>
            </a:prstGeom>
            <a:solidFill>
              <a:srgbClr val="119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366400" y="2993408"/>
              <a:ext cx="45719" cy="899017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84348" y="2343016"/>
              <a:ext cx="447813" cy="1199408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006A96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2975581" y="3348655"/>
              <a:ext cx="1316468" cy="799826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11970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flipH="1">
              <a:off x="6681834" y="2406447"/>
              <a:ext cx="342084" cy="1636173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C73E01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 flipH="1">
              <a:off x="5887680" y="3418707"/>
              <a:ext cx="2272476" cy="1291804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975581" y="1851069"/>
              <a:ext cx="1669733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包容，不要总关注自己想讲的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260569" y="2919964"/>
              <a:ext cx="145243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换位思考，站在学员的角度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319233" y="1868404"/>
              <a:ext cx="1586666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明确、具体，不含糊其辞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461580" y="2937299"/>
              <a:ext cx="145243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鼓励永远比批评更有力量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TextBox 11"/>
            <p:cNvSpPr txBox="1">
              <a:spLocks noChangeArrowheads="1"/>
            </p:cNvSpPr>
            <p:nvPr/>
          </p:nvSpPr>
          <p:spPr bwMode="auto">
            <a:xfrm flipH="1">
              <a:off x="4670448" y="489064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技巧四</a:t>
              </a:r>
              <a:endParaRPr lang="en-US" altLang="zh-CN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11"/>
            <p:cNvSpPr txBox="1">
              <a:spLocks noChangeArrowheads="1"/>
            </p:cNvSpPr>
            <p:nvPr/>
          </p:nvSpPr>
          <p:spPr bwMode="auto">
            <a:xfrm flipH="1">
              <a:off x="3611348" y="4246211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技巧一</a:t>
              </a:r>
              <a:endParaRPr lang="en-US" altLang="zh-CN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 flipH="1">
              <a:off x="5721122" y="4246211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技巧三</a:t>
              </a:r>
              <a:endParaRPr lang="en-US" altLang="zh-CN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11"/>
            <p:cNvSpPr txBox="1">
              <a:spLocks noChangeArrowheads="1"/>
            </p:cNvSpPr>
            <p:nvPr/>
          </p:nvSpPr>
          <p:spPr bwMode="auto">
            <a:xfrm flipH="1">
              <a:off x="4669345" y="372340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技巧二</a:t>
              </a:r>
              <a:endParaRPr lang="en-US" altLang="zh-CN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294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b="1" dirty="0">
                <a:solidFill>
                  <a:srgbClr val="E49302"/>
                </a:solidFill>
                <a:latin typeface="微软雅黑" pitchFamily="34" charset="-122"/>
                <a:ea typeface="微软雅黑" pitchFamily="34" charset="-122"/>
              </a:rPr>
              <a:t>）回答技巧</a:t>
            </a:r>
          </a:p>
        </p:txBody>
      </p:sp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1415480" y="2307181"/>
            <a:ext cx="7776864" cy="72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对于成人学员而言，很善于独立思考，当面对成人学员的提问，我们更是要</a:t>
            </a:r>
            <a:r>
              <a:rPr lang="zh-CN" altLang="en-US" b="1" dirty="0">
                <a:solidFill>
                  <a:srgbClr val="7BC143"/>
                </a:solidFill>
              </a:rPr>
              <a:t>认真、谨慎的对待</a:t>
            </a:r>
            <a:r>
              <a:rPr lang="zh-CN" altLang="en-US" dirty="0"/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处理问题的选择方案有：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15480" y="3315294"/>
            <a:ext cx="7776864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直接回答，如果答不出，也需直言不讳。（如“我不知道答案，但我可以为你找到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，“确实没有对与错的答案，不过，我个人认为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将问题还给提问者：您会怎么做？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将问题交给有关专长的人去回答：“小王，去年你也碰到过这种情况，那时你是怎么处理的。”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邀请大家献计献策；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推迟解答：对于个别或难以回答的问题，“我需要认真思考一下，稍后我们再探讨好么？”</a:t>
            </a:r>
          </a:p>
        </p:txBody>
      </p:sp>
    </p:spTree>
    <p:extLst>
      <p:ext uri="{BB962C8B-B14F-4D97-AF65-F5344CB8AC3E}">
        <p14:creationId xmlns:p14="http://schemas.microsoft.com/office/powerpoint/2010/main" val="212616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15480" y="1196752"/>
            <a:ext cx="8208912" cy="70134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表达见解的能力几乎和见解本身一样重要。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教学语言是讲师与学员之间交流的桥梁。讲师在培训教学中要完成传道、授业、解惑的任务，就离不开教学语言这个有力的手段。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rPr>
              <a:t>）语言表达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586237" y="2540619"/>
            <a:ext cx="522402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240662" y="2687957"/>
            <a:ext cx="1879675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声情并茂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40662" y="2132267"/>
            <a:ext cx="1584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抑扬顿挫</a:t>
            </a:r>
            <a:endParaRPr lang="en-US" altLang="zh-CN" sz="16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富于感情</a:t>
            </a:r>
          </a:p>
        </p:txBody>
      </p:sp>
      <p:cxnSp>
        <p:nvCxnSpPr>
          <p:cNvPr id="24" name="直接连接符 23"/>
          <p:cNvCxnSpPr>
            <a:stCxn id="38" idx="3"/>
          </p:cNvCxnSpPr>
          <p:nvPr/>
        </p:nvCxnSpPr>
        <p:spPr>
          <a:xfrm>
            <a:off x="7308048" y="4344930"/>
            <a:ext cx="432277" cy="53066"/>
          </a:xfrm>
          <a:prstGeom prst="line">
            <a:avLst/>
          </a:prstGeom>
          <a:ln>
            <a:solidFill>
              <a:srgbClr val="A8A40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816726" y="4482873"/>
            <a:ext cx="1879675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有激情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28668" y="3933057"/>
            <a:ext cx="1584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A8A400"/>
                </a:solidFill>
                <a:latin typeface="微软雅黑" pitchFamily="34" charset="-122"/>
                <a:ea typeface="微软雅黑" pitchFamily="34" charset="-122"/>
              </a:rPr>
              <a:t>坚定自信</a:t>
            </a:r>
            <a:endParaRPr lang="en-US" altLang="zh-CN" sz="1600" b="1" dirty="0">
              <a:solidFill>
                <a:srgbClr val="A8A4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rgbClr val="A8A400"/>
                </a:solidFill>
                <a:latin typeface="微软雅黑" pitchFamily="34" charset="-122"/>
                <a:ea typeface="微软雅黑" pitchFamily="34" charset="-122"/>
              </a:rPr>
              <a:t>详略有别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5949953" y="5596631"/>
            <a:ext cx="534538" cy="313620"/>
          </a:xfrm>
          <a:prstGeom prst="line">
            <a:avLst/>
          </a:prstGeom>
          <a:ln>
            <a:solidFill>
              <a:srgbClr val="7030A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744073" y="5923033"/>
            <a:ext cx="187967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确认学员听懂讲师所讲的内容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43910" y="5373217"/>
            <a:ext cx="1584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快慢得当</a:t>
            </a:r>
            <a:endParaRPr lang="en-US" altLang="zh-CN" sz="16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适度停顿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59497" y="4522233"/>
            <a:ext cx="187967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逻辑及清晰的结构比激情演讲重要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15481" y="3789040"/>
            <a:ext cx="18722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思路清晰、纲举目张、过渡自然、言之有理</a:t>
            </a:r>
          </a:p>
        </p:txBody>
      </p:sp>
      <p:cxnSp>
        <p:nvCxnSpPr>
          <p:cNvPr id="32" name="直接连接符 31"/>
          <p:cNvCxnSpPr>
            <a:endCxn id="40" idx="1"/>
          </p:cNvCxnSpPr>
          <p:nvPr/>
        </p:nvCxnSpPr>
        <p:spPr>
          <a:xfrm>
            <a:off x="2724407" y="4397997"/>
            <a:ext cx="848175" cy="102969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826316" y="2721205"/>
            <a:ext cx="187967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避免口头禅、含糊吞音、拖腔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38259" y="2132857"/>
            <a:ext cx="1584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声音宏亮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吐字清晰</a:t>
            </a:r>
          </a:p>
        </p:txBody>
      </p:sp>
      <p:cxnSp>
        <p:nvCxnSpPr>
          <p:cNvPr id="35" name="直接连接符 34"/>
          <p:cNvCxnSpPr>
            <a:endCxn id="41" idx="1"/>
          </p:cNvCxnSpPr>
          <p:nvPr/>
        </p:nvCxnSpPr>
        <p:spPr>
          <a:xfrm>
            <a:off x="3211575" y="2585992"/>
            <a:ext cx="675942" cy="13943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76137" y="2063184"/>
            <a:ext cx="4039925" cy="3848400"/>
            <a:chOff x="3377723" y="2063184"/>
            <a:chExt cx="4039925" cy="3848400"/>
          </a:xfrm>
        </p:grpSpPr>
        <p:grpSp>
          <p:nvGrpSpPr>
            <p:cNvPr id="8" name="组合 7"/>
            <p:cNvGrpSpPr/>
            <p:nvPr/>
          </p:nvGrpSpPr>
          <p:grpSpPr>
            <a:xfrm>
              <a:off x="3377723" y="2063184"/>
              <a:ext cx="4039925" cy="3848400"/>
              <a:chOff x="2183818" y="1681218"/>
              <a:chExt cx="4361113" cy="4154361"/>
            </a:xfrm>
            <a:effectLst>
              <a:outerShdw blurRad="152400" dist="50800" dir="5400000" sx="90000" sy="-19000" rotWithShape="0">
                <a:prstClr val="black">
                  <a:alpha val="26000"/>
                </a:prstClr>
              </a:outerShdw>
            </a:effectLst>
          </p:grpSpPr>
          <p:grpSp>
            <p:nvGrpSpPr>
              <p:cNvPr id="9" name="组合 8"/>
              <p:cNvGrpSpPr/>
              <p:nvPr/>
            </p:nvGrpSpPr>
            <p:grpSpPr>
              <a:xfrm>
                <a:off x="2183818" y="1681218"/>
                <a:ext cx="4361113" cy="4154361"/>
                <a:chOff x="2183818" y="1681218"/>
                <a:chExt cx="4361113" cy="4154361"/>
              </a:xfrm>
            </p:grpSpPr>
            <p:sp>
              <p:nvSpPr>
                <p:cNvPr id="16" name="椭圆 12"/>
                <p:cNvSpPr/>
                <p:nvPr/>
              </p:nvSpPr>
              <p:spPr>
                <a:xfrm flipH="1">
                  <a:off x="4569382" y="1681218"/>
                  <a:ext cx="1409590" cy="1367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590" h="1367536">
                      <a:moveTo>
                        <a:pt x="756084" y="0"/>
                      </a:moveTo>
                      <a:cubicBezTo>
                        <a:pt x="1036997" y="0"/>
                        <a:pt x="1282128" y="153196"/>
                        <a:pt x="1409590" y="382262"/>
                      </a:cubicBezTo>
                      <a:cubicBezTo>
                        <a:pt x="1214433" y="473105"/>
                        <a:pt x="1080120" y="671326"/>
                        <a:pt x="1080120" y="900917"/>
                      </a:cubicBezTo>
                      <a:cubicBezTo>
                        <a:pt x="1080120" y="1064786"/>
                        <a:pt x="1148543" y="1212674"/>
                        <a:pt x="1259152" y="1316759"/>
                      </a:cubicBezTo>
                      <a:lnTo>
                        <a:pt x="1192995" y="1367536"/>
                      </a:lnTo>
                      <a:cubicBezTo>
                        <a:pt x="1130753" y="1119119"/>
                        <a:pt x="905495" y="936104"/>
                        <a:pt x="637492" y="936104"/>
                      </a:cubicBezTo>
                      <a:cubicBezTo>
                        <a:pt x="432288" y="936104"/>
                        <a:pt x="252144" y="1043399"/>
                        <a:pt x="151324" y="1205721"/>
                      </a:cubicBezTo>
                      <a:cubicBezTo>
                        <a:pt x="55506" y="1081300"/>
                        <a:pt x="0" y="925174"/>
                        <a:pt x="0" y="756084"/>
                      </a:cubicBezTo>
                      <a:cubicBezTo>
                        <a:pt x="0" y="338510"/>
                        <a:pt x="338510" y="0"/>
                        <a:pt x="756084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83000">
                      <a:srgbClr val="FFC000"/>
                    </a:gs>
                  </a:gsLst>
                  <a:lin ang="162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2"/>
                <p:cNvSpPr/>
                <p:nvPr/>
              </p:nvSpPr>
              <p:spPr>
                <a:xfrm rot="21230286">
                  <a:off x="2561445" y="1807020"/>
                  <a:ext cx="1409590" cy="13675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590" h="1367536">
                      <a:moveTo>
                        <a:pt x="756084" y="0"/>
                      </a:moveTo>
                      <a:cubicBezTo>
                        <a:pt x="1036997" y="0"/>
                        <a:pt x="1282128" y="153196"/>
                        <a:pt x="1409590" y="382262"/>
                      </a:cubicBezTo>
                      <a:cubicBezTo>
                        <a:pt x="1214433" y="473105"/>
                        <a:pt x="1080120" y="671326"/>
                        <a:pt x="1080120" y="900917"/>
                      </a:cubicBezTo>
                      <a:cubicBezTo>
                        <a:pt x="1080120" y="1064786"/>
                        <a:pt x="1148543" y="1212674"/>
                        <a:pt x="1259152" y="1316759"/>
                      </a:cubicBezTo>
                      <a:lnTo>
                        <a:pt x="1192995" y="1367536"/>
                      </a:lnTo>
                      <a:cubicBezTo>
                        <a:pt x="1130753" y="1119119"/>
                        <a:pt x="905495" y="936104"/>
                        <a:pt x="637492" y="936104"/>
                      </a:cubicBezTo>
                      <a:cubicBezTo>
                        <a:pt x="432288" y="936104"/>
                        <a:pt x="252144" y="1043399"/>
                        <a:pt x="151324" y="1205721"/>
                      </a:cubicBezTo>
                      <a:cubicBezTo>
                        <a:pt x="55506" y="1081300"/>
                        <a:pt x="0" y="925174"/>
                        <a:pt x="0" y="756084"/>
                      </a:cubicBezTo>
                      <a:cubicBezTo>
                        <a:pt x="0" y="338510"/>
                        <a:pt x="338510" y="0"/>
                        <a:pt x="75608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2"/>
                <p:cNvSpPr/>
                <p:nvPr/>
              </p:nvSpPr>
              <p:spPr>
                <a:xfrm rot="4329700" flipH="1">
                  <a:off x="5156368" y="3398027"/>
                  <a:ext cx="1409590" cy="13675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590" h="1367536">
                      <a:moveTo>
                        <a:pt x="756084" y="0"/>
                      </a:moveTo>
                      <a:cubicBezTo>
                        <a:pt x="1036997" y="0"/>
                        <a:pt x="1282128" y="153196"/>
                        <a:pt x="1409590" y="382262"/>
                      </a:cubicBezTo>
                      <a:cubicBezTo>
                        <a:pt x="1214433" y="473105"/>
                        <a:pt x="1080120" y="671326"/>
                        <a:pt x="1080120" y="900917"/>
                      </a:cubicBezTo>
                      <a:cubicBezTo>
                        <a:pt x="1080120" y="1064786"/>
                        <a:pt x="1148543" y="1212674"/>
                        <a:pt x="1259152" y="1316759"/>
                      </a:cubicBezTo>
                      <a:lnTo>
                        <a:pt x="1192995" y="1367536"/>
                      </a:lnTo>
                      <a:cubicBezTo>
                        <a:pt x="1130753" y="1119119"/>
                        <a:pt x="905495" y="936104"/>
                        <a:pt x="637492" y="936104"/>
                      </a:cubicBezTo>
                      <a:cubicBezTo>
                        <a:pt x="432288" y="936104"/>
                        <a:pt x="252144" y="1043399"/>
                        <a:pt x="151324" y="1205721"/>
                      </a:cubicBezTo>
                      <a:cubicBezTo>
                        <a:pt x="55506" y="1081300"/>
                        <a:pt x="0" y="925174"/>
                        <a:pt x="0" y="756084"/>
                      </a:cubicBezTo>
                      <a:cubicBezTo>
                        <a:pt x="0" y="338510"/>
                        <a:pt x="338510" y="0"/>
                        <a:pt x="75608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3DE00">
                        <a:shade val="30000"/>
                        <a:satMod val="115000"/>
                      </a:srgbClr>
                    </a:gs>
                    <a:gs pos="50000">
                      <a:srgbClr val="E3DE00">
                        <a:shade val="67500"/>
                        <a:satMod val="115000"/>
                      </a:srgbClr>
                    </a:gs>
                    <a:gs pos="100000">
                      <a:srgbClr val="E3DE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2"/>
                <p:cNvSpPr/>
                <p:nvPr/>
              </p:nvSpPr>
              <p:spPr>
                <a:xfrm rot="12809586" flipH="1">
                  <a:off x="2183818" y="3508881"/>
                  <a:ext cx="1409590" cy="13675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590" h="1367536">
                      <a:moveTo>
                        <a:pt x="756084" y="0"/>
                      </a:moveTo>
                      <a:cubicBezTo>
                        <a:pt x="1036997" y="0"/>
                        <a:pt x="1282128" y="153196"/>
                        <a:pt x="1409590" y="382262"/>
                      </a:cubicBezTo>
                      <a:cubicBezTo>
                        <a:pt x="1214433" y="473105"/>
                        <a:pt x="1080120" y="671326"/>
                        <a:pt x="1080120" y="900917"/>
                      </a:cubicBezTo>
                      <a:cubicBezTo>
                        <a:pt x="1080120" y="1064786"/>
                        <a:pt x="1148543" y="1212674"/>
                        <a:pt x="1259152" y="1316759"/>
                      </a:cubicBezTo>
                      <a:lnTo>
                        <a:pt x="1192995" y="1367536"/>
                      </a:lnTo>
                      <a:cubicBezTo>
                        <a:pt x="1130753" y="1119119"/>
                        <a:pt x="905495" y="936104"/>
                        <a:pt x="637492" y="936104"/>
                      </a:cubicBezTo>
                      <a:cubicBezTo>
                        <a:pt x="432288" y="936104"/>
                        <a:pt x="252144" y="1043399"/>
                        <a:pt x="151324" y="1205721"/>
                      </a:cubicBezTo>
                      <a:cubicBezTo>
                        <a:pt x="55506" y="1081300"/>
                        <a:pt x="0" y="925174"/>
                        <a:pt x="0" y="756084"/>
                      </a:cubicBezTo>
                      <a:cubicBezTo>
                        <a:pt x="0" y="338510"/>
                        <a:pt x="338510" y="0"/>
                        <a:pt x="75608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6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lumMod val="7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2"/>
                <p:cNvSpPr/>
                <p:nvPr/>
              </p:nvSpPr>
              <p:spPr>
                <a:xfrm rot="12292148">
                  <a:off x="3907506" y="4468043"/>
                  <a:ext cx="1409590" cy="13675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590" h="1367536">
                      <a:moveTo>
                        <a:pt x="756084" y="0"/>
                      </a:moveTo>
                      <a:cubicBezTo>
                        <a:pt x="1036997" y="0"/>
                        <a:pt x="1282128" y="153196"/>
                        <a:pt x="1409590" y="382262"/>
                      </a:cubicBezTo>
                      <a:cubicBezTo>
                        <a:pt x="1214433" y="473105"/>
                        <a:pt x="1080120" y="671326"/>
                        <a:pt x="1080120" y="900917"/>
                      </a:cubicBezTo>
                      <a:cubicBezTo>
                        <a:pt x="1080120" y="1064786"/>
                        <a:pt x="1148543" y="1212674"/>
                        <a:pt x="1259152" y="1316759"/>
                      </a:cubicBezTo>
                      <a:lnTo>
                        <a:pt x="1192995" y="1367536"/>
                      </a:lnTo>
                      <a:cubicBezTo>
                        <a:pt x="1130753" y="1119119"/>
                        <a:pt x="905495" y="936104"/>
                        <a:pt x="637492" y="936104"/>
                      </a:cubicBezTo>
                      <a:cubicBezTo>
                        <a:pt x="432288" y="936104"/>
                        <a:pt x="252144" y="1043399"/>
                        <a:pt x="151324" y="1205721"/>
                      </a:cubicBezTo>
                      <a:cubicBezTo>
                        <a:pt x="55506" y="1081300"/>
                        <a:pt x="0" y="925174"/>
                        <a:pt x="0" y="756084"/>
                      </a:cubicBezTo>
                      <a:cubicBezTo>
                        <a:pt x="0" y="338510"/>
                        <a:pt x="338510" y="0"/>
                        <a:pt x="75608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shade val="30000"/>
                        <a:satMod val="115000"/>
                      </a:schemeClr>
                    </a:gs>
                    <a:gs pos="50000">
                      <a:schemeClr val="accent4">
                        <a:shade val="67500"/>
                        <a:satMod val="115000"/>
                      </a:schemeClr>
                    </a:gs>
                    <a:gs pos="100000">
                      <a:schemeClr val="accent4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3608541" y="2838928"/>
                <a:ext cx="1519591" cy="1519591"/>
                <a:chOff x="1411594" y="1166297"/>
                <a:chExt cx="1519591" cy="1519591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1411594" y="1166297"/>
                  <a:ext cx="1519591" cy="1519591"/>
                </a:xfrm>
                <a:prstGeom prst="ellipse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1475656" y="1230359"/>
                  <a:ext cx="1391469" cy="139146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1577466" y="1332169"/>
                  <a:ext cx="1187849" cy="1187849"/>
                </a:xfrm>
                <a:prstGeom prst="ellipse">
                  <a:avLst/>
                </a:prstGeom>
                <a:solidFill>
                  <a:srgbClr val="FFFFFF">
                    <a:alpha val="56863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1692856" y="1447559"/>
                  <a:ext cx="957069" cy="9570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effectLst>
                  <a:innerShdw blurRad="114300">
                    <a:schemeClr val="accent4">
                      <a:lumMod val="60000"/>
                      <a:lumOff val="4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1774088" y="1528791"/>
                  <a:ext cx="794604" cy="794604"/>
                </a:xfrm>
                <a:prstGeom prst="ellipse">
                  <a:avLst/>
                </a:prstGeom>
                <a:noFill/>
                <a:ln w="9525"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5053575" y="3641845"/>
              <a:ext cx="7360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5899884" y="2340505"/>
              <a:ext cx="7360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语调</a:t>
              </a: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6573622" y="4114097"/>
              <a:ext cx="7360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语气</a:t>
              </a:r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>
              <a:off x="5241787" y="5248078"/>
              <a:ext cx="7360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语速</a:t>
              </a:r>
            </a:p>
          </p:txBody>
        </p:sp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3574168" y="4270132"/>
              <a:ext cx="7360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逻辑</a:t>
              </a:r>
            </a:p>
          </p:txBody>
        </p:sp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3889104" y="2494591"/>
              <a:ext cx="7360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语音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139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22" grpId="0"/>
      <p:bldP spid="23" grpId="0"/>
      <p:bldP spid="25" grpId="0"/>
      <p:bldP spid="26" grpId="0"/>
      <p:bldP spid="28" grpId="0"/>
      <p:bldP spid="29" grpId="0"/>
      <p:bldP spid="30" grpId="0"/>
      <p:bldP spid="31" grpId="0"/>
      <p:bldP spid="33" grpId="0"/>
      <p:bldP spid="3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47528" y="2355573"/>
            <a:ext cx="3213910" cy="1440160"/>
            <a:chOff x="1849115" y="2355573"/>
            <a:chExt cx="3213910" cy="1440160"/>
          </a:xfrm>
        </p:grpSpPr>
        <p:sp>
          <p:nvSpPr>
            <p:cNvPr id="42" name="五边形 1"/>
            <p:cNvSpPr/>
            <p:nvPr/>
          </p:nvSpPr>
          <p:spPr>
            <a:xfrm>
              <a:off x="1849115" y="2355573"/>
              <a:ext cx="3213910" cy="1440160"/>
            </a:xfrm>
            <a:custGeom>
              <a:avLst/>
              <a:gdLst>
                <a:gd name="connsiteX0" fmla="*/ 0 w 3096344"/>
                <a:gd name="connsiteY0" fmla="*/ 0 h 1440160"/>
                <a:gd name="connsiteX1" fmla="*/ 2702835 w 3096344"/>
                <a:gd name="connsiteY1" fmla="*/ 0 h 1440160"/>
                <a:gd name="connsiteX2" fmla="*/ 3096344 w 3096344"/>
                <a:gd name="connsiteY2" fmla="*/ 720080 h 1440160"/>
                <a:gd name="connsiteX3" fmla="*/ 2702835 w 3096344"/>
                <a:gd name="connsiteY3" fmla="*/ 1440160 h 1440160"/>
                <a:gd name="connsiteX4" fmla="*/ 0 w 3096344"/>
                <a:gd name="connsiteY4" fmla="*/ 1440160 h 1440160"/>
                <a:gd name="connsiteX5" fmla="*/ 0 w 3096344"/>
                <a:gd name="connsiteY5" fmla="*/ 0 h 1440160"/>
                <a:gd name="connsiteX0" fmla="*/ 0 w 3213910"/>
                <a:gd name="connsiteY0" fmla="*/ 0 h 1440160"/>
                <a:gd name="connsiteX1" fmla="*/ 2702835 w 3213910"/>
                <a:gd name="connsiteY1" fmla="*/ 0 h 1440160"/>
                <a:gd name="connsiteX2" fmla="*/ 3213910 w 3213910"/>
                <a:gd name="connsiteY2" fmla="*/ 707017 h 1440160"/>
                <a:gd name="connsiteX3" fmla="*/ 2702835 w 3213910"/>
                <a:gd name="connsiteY3" fmla="*/ 1440160 h 1440160"/>
                <a:gd name="connsiteX4" fmla="*/ 0 w 3213910"/>
                <a:gd name="connsiteY4" fmla="*/ 1440160 h 1440160"/>
                <a:gd name="connsiteX5" fmla="*/ 0 w 3213910"/>
                <a:gd name="connsiteY5" fmla="*/ 0 h 144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7D3FF"/>
                </a:gs>
                <a:gs pos="71000">
                  <a:srgbClr val="00B0F0"/>
                </a:gs>
                <a:gs pos="97000">
                  <a:srgbClr val="0091FE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953942" y="2434045"/>
              <a:ext cx="2485543" cy="1290003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137147" y="2872563"/>
              <a:ext cx="2160240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自然真诚，面带微笑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065139" y="2492896"/>
              <a:ext cx="1224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面部表情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78434" y="2355573"/>
            <a:ext cx="3213910" cy="1440160"/>
            <a:chOff x="5980021" y="2355573"/>
            <a:chExt cx="3213910" cy="1440160"/>
          </a:xfrm>
        </p:grpSpPr>
        <p:sp>
          <p:nvSpPr>
            <p:cNvPr id="44" name="五边形 1"/>
            <p:cNvSpPr/>
            <p:nvPr/>
          </p:nvSpPr>
          <p:spPr>
            <a:xfrm flipH="1">
              <a:off x="5980021" y="2355573"/>
              <a:ext cx="3213910" cy="1440160"/>
            </a:xfrm>
            <a:custGeom>
              <a:avLst/>
              <a:gdLst>
                <a:gd name="connsiteX0" fmla="*/ 0 w 3096344"/>
                <a:gd name="connsiteY0" fmla="*/ 0 h 1440160"/>
                <a:gd name="connsiteX1" fmla="*/ 2702835 w 3096344"/>
                <a:gd name="connsiteY1" fmla="*/ 0 h 1440160"/>
                <a:gd name="connsiteX2" fmla="*/ 3096344 w 3096344"/>
                <a:gd name="connsiteY2" fmla="*/ 720080 h 1440160"/>
                <a:gd name="connsiteX3" fmla="*/ 2702835 w 3096344"/>
                <a:gd name="connsiteY3" fmla="*/ 1440160 h 1440160"/>
                <a:gd name="connsiteX4" fmla="*/ 0 w 3096344"/>
                <a:gd name="connsiteY4" fmla="*/ 1440160 h 1440160"/>
                <a:gd name="connsiteX5" fmla="*/ 0 w 3096344"/>
                <a:gd name="connsiteY5" fmla="*/ 0 h 1440160"/>
                <a:gd name="connsiteX0" fmla="*/ 0 w 3213910"/>
                <a:gd name="connsiteY0" fmla="*/ 0 h 1440160"/>
                <a:gd name="connsiteX1" fmla="*/ 2702835 w 3213910"/>
                <a:gd name="connsiteY1" fmla="*/ 0 h 1440160"/>
                <a:gd name="connsiteX2" fmla="*/ 3213910 w 3213910"/>
                <a:gd name="connsiteY2" fmla="*/ 707017 h 1440160"/>
                <a:gd name="connsiteX3" fmla="*/ 2702835 w 3213910"/>
                <a:gd name="connsiteY3" fmla="*/ 1440160 h 1440160"/>
                <a:gd name="connsiteX4" fmla="*/ 0 w 3213910"/>
                <a:gd name="connsiteY4" fmla="*/ 1440160 h 1440160"/>
                <a:gd name="connsiteX5" fmla="*/ 0 w 3213910"/>
                <a:gd name="connsiteY5" fmla="*/ 0 h 144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71000">
                  <a:schemeClr val="accent6"/>
                </a:gs>
                <a:gs pos="97000">
                  <a:srgbClr val="F28416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603560" y="2434045"/>
              <a:ext cx="2485543" cy="1290003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817667" y="2872563"/>
              <a:ext cx="2160240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自信友好，照顾全场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745659" y="2492896"/>
              <a:ext cx="1224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目光交流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847528" y="3861048"/>
            <a:ext cx="3213910" cy="1440160"/>
            <a:chOff x="1849115" y="3861048"/>
            <a:chExt cx="3213910" cy="1440160"/>
          </a:xfrm>
        </p:grpSpPr>
        <p:sp>
          <p:nvSpPr>
            <p:cNvPr id="43" name="五边形 1"/>
            <p:cNvSpPr/>
            <p:nvPr/>
          </p:nvSpPr>
          <p:spPr>
            <a:xfrm>
              <a:off x="1849115" y="3861048"/>
              <a:ext cx="3213910" cy="1440160"/>
            </a:xfrm>
            <a:custGeom>
              <a:avLst/>
              <a:gdLst>
                <a:gd name="connsiteX0" fmla="*/ 0 w 3096344"/>
                <a:gd name="connsiteY0" fmla="*/ 0 h 1440160"/>
                <a:gd name="connsiteX1" fmla="*/ 2702835 w 3096344"/>
                <a:gd name="connsiteY1" fmla="*/ 0 h 1440160"/>
                <a:gd name="connsiteX2" fmla="*/ 3096344 w 3096344"/>
                <a:gd name="connsiteY2" fmla="*/ 720080 h 1440160"/>
                <a:gd name="connsiteX3" fmla="*/ 2702835 w 3096344"/>
                <a:gd name="connsiteY3" fmla="*/ 1440160 h 1440160"/>
                <a:gd name="connsiteX4" fmla="*/ 0 w 3096344"/>
                <a:gd name="connsiteY4" fmla="*/ 1440160 h 1440160"/>
                <a:gd name="connsiteX5" fmla="*/ 0 w 3096344"/>
                <a:gd name="connsiteY5" fmla="*/ 0 h 1440160"/>
                <a:gd name="connsiteX0" fmla="*/ 0 w 3213910"/>
                <a:gd name="connsiteY0" fmla="*/ 0 h 1440160"/>
                <a:gd name="connsiteX1" fmla="*/ 2702835 w 3213910"/>
                <a:gd name="connsiteY1" fmla="*/ 0 h 1440160"/>
                <a:gd name="connsiteX2" fmla="*/ 3213910 w 3213910"/>
                <a:gd name="connsiteY2" fmla="*/ 707017 h 1440160"/>
                <a:gd name="connsiteX3" fmla="*/ 2702835 w 3213910"/>
                <a:gd name="connsiteY3" fmla="*/ 1440160 h 1440160"/>
                <a:gd name="connsiteX4" fmla="*/ 0 w 3213910"/>
                <a:gd name="connsiteY4" fmla="*/ 1440160 h 1440160"/>
                <a:gd name="connsiteX5" fmla="*/ 0 w 3213910"/>
                <a:gd name="connsiteY5" fmla="*/ 0 h 144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8E53B"/>
                </a:gs>
                <a:gs pos="70000">
                  <a:srgbClr val="A1B90F"/>
                </a:gs>
                <a:gs pos="97000">
                  <a:srgbClr val="6FA808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953942" y="3936126"/>
              <a:ext cx="2485543" cy="1290003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137147" y="4415894"/>
              <a:ext cx="2160240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自然大方、运用得当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065139" y="4005064"/>
              <a:ext cx="1224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动作手势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978434" y="3861048"/>
            <a:ext cx="3213910" cy="1440160"/>
            <a:chOff x="5980021" y="3861048"/>
            <a:chExt cx="3213910" cy="1440160"/>
          </a:xfrm>
        </p:grpSpPr>
        <p:sp>
          <p:nvSpPr>
            <p:cNvPr id="45" name="五边形 1"/>
            <p:cNvSpPr/>
            <p:nvPr/>
          </p:nvSpPr>
          <p:spPr>
            <a:xfrm flipH="1">
              <a:off x="5980021" y="3861048"/>
              <a:ext cx="3213910" cy="1440160"/>
            </a:xfrm>
            <a:custGeom>
              <a:avLst/>
              <a:gdLst>
                <a:gd name="connsiteX0" fmla="*/ 0 w 3096344"/>
                <a:gd name="connsiteY0" fmla="*/ 0 h 1440160"/>
                <a:gd name="connsiteX1" fmla="*/ 2702835 w 3096344"/>
                <a:gd name="connsiteY1" fmla="*/ 0 h 1440160"/>
                <a:gd name="connsiteX2" fmla="*/ 3096344 w 3096344"/>
                <a:gd name="connsiteY2" fmla="*/ 720080 h 1440160"/>
                <a:gd name="connsiteX3" fmla="*/ 2702835 w 3096344"/>
                <a:gd name="connsiteY3" fmla="*/ 1440160 h 1440160"/>
                <a:gd name="connsiteX4" fmla="*/ 0 w 3096344"/>
                <a:gd name="connsiteY4" fmla="*/ 1440160 h 1440160"/>
                <a:gd name="connsiteX5" fmla="*/ 0 w 3096344"/>
                <a:gd name="connsiteY5" fmla="*/ 0 h 1440160"/>
                <a:gd name="connsiteX0" fmla="*/ 0 w 3213910"/>
                <a:gd name="connsiteY0" fmla="*/ 0 h 1440160"/>
                <a:gd name="connsiteX1" fmla="*/ 2702835 w 3213910"/>
                <a:gd name="connsiteY1" fmla="*/ 0 h 1440160"/>
                <a:gd name="connsiteX2" fmla="*/ 3213910 w 3213910"/>
                <a:gd name="connsiteY2" fmla="*/ 707017 h 1440160"/>
                <a:gd name="connsiteX3" fmla="*/ 2702835 w 3213910"/>
                <a:gd name="connsiteY3" fmla="*/ 1440160 h 1440160"/>
                <a:gd name="connsiteX4" fmla="*/ 0 w 3213910"/>
                <a:gd name="connsiteY4" fmla="*/ 1440160 h 1440160"/>
                <a:gd name="connsiteX5" fmla="*/ 0 w 3213910"/>
                <a:gd name="connsiteY5" fmla="*/ 0 h 144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7D3FF"/>
                </a:gs>
                <a:gs pos="48000">
                  <a:schemeClr val="accent5"/>
                </a:gs>
                <a:gs pos="97000">
                  <a:schemeClr val="accent5">
                    <a:lumMod val="75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603560" y="3936126"/>
              <a:ext cx="2485543" cy="1290003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817667" y="4415894"/>
              <a:ext cx="2160240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合理适度，活跃气氛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745659" y="4005064"/>
              <a:ext cx="1224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位置移动</a:t>
              </a:r>
            </a:p>
          </p:txBody>
        </p:sp>
      </p:grp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rPr>
              <a:t>）身体语言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551013" y="3075652"/>
            <a:ext cx="1944216" cy="1505476"/>
            <a:chOff x="4552600" y="3075652"/>
            <a:chExt cx="1944216" cy="1505476"/>
          </a:xfrm>
        </p:grpSpPr>
        <p:sp>
          <p:nvSpPr>
            <p:cNvPr id="46" name="矩形 45"/>
            <p:cNvSpPr/>
            <p:nvPr/>
          </p:nvSpPr>
          <p:spPr>
            <a:xfrm>
              <a:off x="4552600" y="3075652"/>
              <a:ext cx="1944216" cy="15054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prstClr val="black">
                  <a:alpha val="6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4696616" y="3187173"/>
              <a:ext cx="795273" cy="576064"/>
            </a:xfrm>
            <a:prstGeom prst="rect">
              <a:avLst/>
            </a:prstGeom>
            <a:gradFill flip="none" rotWithShape="1">
              <a:gsLst>
                <a:gs pos="0">
                  <a:srgbClr val="57D3FF"/>
                </a:gs>
                <a:gs pos="71000">
                  <a:srgbClr val="00B0F0"/>
                </a:gs>
                <a:gs pos="97000">
                  <a:srgbClr val="0091FE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563897" y="3187173"/>
              <a:ext cx="795273" cy="576064"/>
            </a:xfrm>
            <a:prstGeom prst="rect">
              <a:avLst/>
            </a:prstGeom>
            <a:gradFill flip="none" rotWithShape="1">
              <a:gsLst>
                <a:gs pos="0">
                  <a:srgbClr val="FFC000"/>
                </a:gs>
                <a:gs pos="71000">
                  <a:schemeClr val="accent6"/>
                </a:gs>
                <a:gs pos="97000">
                  <a:srgbClr val="F28416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696616" y="3866605"/>
              <a:ext cx="795273" cy="576064"/>
            </a:xfrm>
            <a:prstGeom prst="rect">
              <a:avLst/>
            </a:prstGeom>
            <a:gradFill flip="none" rotWithShape="1">
              <a:gsLst>
                <a:gs pos="0">
                  <a:srgbClr val="A8E53B"/>
                </a:gs>
                <a:gs pos="70000">
                  <a:srgbClr val="A1B90F"/>
                </a:gs>
                <a:gs pos="97000">
                  <a:srgbClr val="6FA808"/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5563897" y="3866605"/>
              <a:ext cx="795273" cy="576064"/>
            </a:xfrm>
            <a:prstGeom prst="rect">
              <a:avLst/>
            </a:prstGeom>
            <a:gradFill flip="none" rotWithShape="1">
              <a:gsLst>
                <a:gs pos="0">
                  <a:srgbClr val="57D3FF"/>
                </a:gs>
                <a:gs pos="48000">
                  <a:schemeClr val="accent5"/>
                </a:gs>
                <a:gs pos="97000">
                  <a:schemeClr val="accent5">
                    <a:lumMod val="75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707805" y="3267568"/>
              <a:ext cx="784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①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587979" y="3267568"/>
              <a:ext cx="784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②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707805" y="3937166"/>
              <a:ext cx="784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③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587979" y="3937166"/>
              <a:ext cx="784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</a:rPr>
                <a:t>④</a:t>
              </a:r>
            </a:p>
          </p:txBody>
        </p:sp>
      </p:grpSp>
      <p:sp>
        <p:nvSpPr>
          <p:cNvPr id="67" name="TextBox 53"/>
          <p:cNvSpPr txBox="1">
            <a:spLocks noChangeAspect="1" noChangeArrowheads="1"/>
          </p:cNvSpPr>
          <p:nvPr/>
        </p:nvSpPr>
        <p:spPr bwMode="auto">
          <a:xfrm>
            <a:off x="2056274" y="1268988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身体语言表达的四个方面：</a:t>
            </a:r>
          </a:p>
        </p:txBody>
      </p:sp>
      <p:sp>
        <p:nvSpPr>
          <p:cNvPr id="68" name="矩形 67"/>
          <p:cNvSpPr/>
          <p:nvPr/>
        </p:nvSpPr>
        <p:spPr>
          <a:xfrm>
            <a:off x="1860948" y="1268760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/>
          <p:bldP spid="6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/>
          <p:bldP spid="68" grpId="0" animBg="1"/>
        </p:bldLst>
      </p:timing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7" descr="79.JPE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8009" y="1660282"/>
            <a:ext cx="3688203" cy="5197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53"/>
          <p:cNvSpPr txBox="1">
            <a:spLocks noChangeAspect="1" noChangeArrowheads="1"/>
          </p:cNvSpPr>
          <p:nvPr/>
        </p:nvSpPr>
        <p:spPr bwMode="auto">
          <a:xfrm>
            <a:off x="1696233" y="1660510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面部表情</a:t>
            </a:r>
            <a:r>
              <a:rPr lang="en-US" altLang="zh-CN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自然真诚，面带微笑</a:t>
            </a:r>
          </a:p>
        </p:txBody>
      </p:sp>
      <p:sp>
        <p:nvSpPr>
          <p:cNvPr id="48" name="矩形 47"/>
          <p:cNvSpPr/>
          <p:nvPr/>
        </p:nvSpPr>
        <p:spPr>
          <a:xfrm>
            <a:off x="1500907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49" name="Text Box 44"/>
          <p:cNvSpPr txBox="1">
            <a:spLocks noChangeArrowheads="1"/>
          </p:cNvSpPr>
          <p:nvPr/>
        </p:nvSpPr>
        <p:spPr bwMode="auto">
          <a:xfrm>
            <a:off x="1415480" y="2307181"/>
            <a:ext cx="475252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树立讲师的亲和力，其实非常简单。</a:t>
            </a:r>
            <a:r>
              <a:rPr lang="zh-CN" altLang="en-US" b="1" dirty="0">
                <a:solidFill>
                  <a:srgbClr val="7BC143"/>
                </a:solidFill>
              </a:rPr>
              <a:t>首先，你会不会微笑，其次你会不会幽默，再次你懂不懂赞美。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我想很多人不会微笑，或者说有些人天生一幅苦瓜脸说好听一点那就是道貌岸然，不苟言笑。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15480" y="5076160"/>
            <a:ext cx="496855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微笑与说话的内容相配合，勿表情呆滞；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真心微笑（皮笑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肉笑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眼笑，不是假笑）；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授课前，可做个脸部体操。</a:t>
            </a:r>
          </a:p>
        </p:txBody>
      </p:sp>
      <p:sp>
        <p:nvSpPr>
          <p:cNvPr id="67" name="Text Box 44"/>
          <p:cNvSpPr txBox="1">
            <a:spLocks noChangeArrowheads="1"/>
          </p:cNvSpPr>
          <p:nvPr/>
        </p:nvSpPr>
        <p:spPr bwMode="auto">
          <a:xfrm>
            <a:off x="1415480" y="3857871"/>
            <a:ext cx="4752528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“但见蹙蛾眉，不知心恨谁”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其实，这类人并不完全是孤芳自赏，清高自傲，或者是潜意识里存在着一种社交恐惧症，自我防护特强吧。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TextBox 53"/>
          <p:cNvSpPr txBox="1">
            <a:spLocks noChangeAspect="1" noChangeArrowheads="1"/>
          </p:cNvSpPr>
          <p:nvPr/>
        </p:nvSpPr>
        <p:spPr bwMode="auto">
          <a:xfrm rot="21112035">
            <a:off x="6545097" y="4716567"/>
            <a:ext cx="3103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今天，您微笑了吗？</a:t>
            </a:r>
          </a:p>
        </p:txBody>
      </p:sp>
    </p:spTree>
    <p:extLst>
      <p:ext uri="{BB962C8B-B14F-4D97-AF65-F5344CB8AC3E}">
        <p14:creationId xmlns:p14="http://schemas.microsoft.com/office/powerpoint/2010/main" val="248909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 animBg="1"/>
          <p:bldP spid="49" grpId="0"/>
          <p:bldP spid="50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 animBg="1"/>
          <p:bldP spid="49" grpId="0"/>
          <p:bldP spid="50" grpId="0"/>
          <p:bldP spid="67" grpId="0"/>
        </p:bldLst>
      </p:timing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/>
          <p:cNvSpPr txBox="1">
            <a:spLocks noChangeAspect="1" noChangeArrowheads="1"/>
          </p:cNvSpPr>
          <p:nvPr/>
        </p:nvSpPr>
        <p:spPr bwMode="auto">
          <a:xfrm>
            <a:off x="1754822" y="1660510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目光交流</a:t>
            </a:r>
            <a:r>
              <a:rPr lang="en-US" altLang="zh-CN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自信友好，照顾全场</a:t>
            </a:r>
          </a:p>
        </p:txBody>
      </p:sp>
      <p:sp>
        <p:nvSpPr>
          <p:cNvPr id="3" name="矩形 2"/>
          <p:cNvSpPr/>
          <p:nvPr/>
        </p:nvSpPr>
        <p:spPr>
          <a:xfrm>
            <a:off x="1559496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1415480" y="2348881"/>
            <a:ext cx="4752528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“眉目传情”、“暗送秋波”被誉为恋人间最美妙的情感交流</a:t>
            </a:r>
            <a:r>
              <a:rPr lang="zh-CN" altLang="en-US" dirty="0"/>
              <a:t>。</a:t>
            </a:r>
            <a:r>
              <a:rPr lang="zh-CN" altLang="en-US" b="1" dirty="0">
                <a:solidFill>
                  <a:srgbClr val="7BC143"/>
                </a:solidFill>
              </a:rPr>
              <a:t>眼睛是心灵的窗户，目光的巧妙接触，所对于沟通的作用是异常巨大的。</a:t>
            </a:r>
            <a:endParaRPr lang="en-US" altLang="zh-CN" b="1" dirty="0">
              <a:solidFill>
                <a:srgbClr val="7BC14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15480" y="4797152"/>
            <a:ext cx="4968552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上场时的眼神要求：横扫一片；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讲述时：目光停留在每个听众身上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秒钟；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照顾到所有的人，注意前方两侧之学员；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眼神流露自信，并充满对员工的激励。</a:t>
            </a:r>
          </a:p>
        </p:txBody>
      </p:sp>
      <p:sp>
        <p:nvSpPr>
          <p:cNvPr id="6" name="Text Box 44"/>
          <p:cNvSpPr txBox="1">
            <a:spLocks noChangeArrowheads="1"/>
          </p:cNvSpPr>
          <p:nvPr/>
        </p:nvSpPr>
        <p:spPr bwMode="auto">
          <a:xfrm>
            <a:off x="1415480" y="3573017"/>
            <a:ext cx="4752528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对于优秀的讲师而言，与台下学员的交流，除了语言之外，很重要的一项能力便是目光交流，</a:t>
            </a:r>
            <a:r>
              <a:rPr lang="zh-CN" altLang="en-US" b="1" dirty="0">
                <a:solidFill>
                  <a:srgbClr val="7BC143"/>
                </a:solidFill>
              </a:rPr>
              <a:t>给学员以被关注的感觉，学员不易走神及打瞌睡。</a:t>
            </a:r>
            <a:endParaRPr lang="en-US" altLang="zh-CN" b="1" dirty="0">
              <a:solidFill>
                <a:srgbClr val="7BC143"/>
              </a:solidFill>
            </a:endParaRPr>
          </a:p>
        </p:txBody>
      </p:sp>
      <p:pic>
        <p:nvPicPr>
          <p:cNvPr id="9219" name="Picture 3" descr="C:\Users\user\Desktop\92e869680639ccac79cbe104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6662" y="2461884"/>
            <a:ext cx="3297731" cy="391944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58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  <p:bldP spid="5" grpId="0"/>
          <p:bldP spid="6" grpId="0"/>
        </p:bldLst>
      </p:timing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/>
          <p:cNvSpPr txBox="1">
            <a:spLocks noChangeAspect="1" noChangeArrowheads="1"/>
          </p:cNvSpPr>
          <p:nvPr/>
        </p:nvSpPr>
        <p:spPr bwMode="auto">
          <a:xfrm>
            <a:off x="1696233" y="1660510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动作手势</a:t>
            </a:r>
            <a:r>
              <a:rPr lang="en-US" altLang="zh-CN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自然大方、运用得当</a:t>
            </a:r>
          </a:p>
        </p:txBody>
      </p:sp>
      <p:sp>
        <p:nvSpPr>
          <p:cNvPr id="3" name="矩形 2"/>
          <p:cNvSpPr/>
          <p:nvPr/>
        </p:nvSpPr>
        <p:spPr>
          <a:xfrm>
            <a:off x="1500907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1415480" y="2348881"/>
            <a:ext cx="4950916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手势可以传达礼貌、信念、程度等信息，在培训中，手势的运用非常重要。注意要多用手掌少用手指</a:t>
            </a:r>
            <a:r>
              <a:rPr lang="zh-CN" altLang="en-US" dirty="0"/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避免两手插在口袋或摆在后面的姿势。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15480" y="3501009"/>
            <a:ext cx="4968552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“仰”，掌心向上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请或无可奈何；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“立”，掌直立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表同意、提出疑问；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“指”，掌心向左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指方向或对象；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“摇”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表示否定、拒绝；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“压”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表“请安静”，“就这样决定了”；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“双拳上举”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跃跃欲试；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“双手下垂且掌心向外摊开”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无可奈何；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“搓手且双手朝下”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局促不安。</a:t>
            </a:r>
          </a:p>
        </p:txBody>
      </p:sp>
      <p:pic>
        <p:nvPicPr>
          <p:cNvPr id="10243" name="Picture 3" descr="C:\Users\user\Desktop\未标题-1 拷贝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6396" y="1560514"/>
            <a:ext cx="3402012" cy="529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48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3302495" y="5795972"/>
            <a:ext cx="6249384" cy="369332"/>
            <a:chOff x="1792491" y="4371990"/>
            <a:chExt cx="6249384" cy="369332"/>
          </a:xfrm>
        </p:grpSpPr>
        <p:sp>
          <p:nvSpPr>
            <p:cNvPr id="70" name="矩形 69">
              <a:hlinkClick r:id="rId3" action="ppaction://hlinksldjump"/>
            </p:cNvPr>
            <p:cNvSpPr/>
            <p:nvPr/>
          </p:nvSpPr>
          <p:spPr>
            <a:xfrm>
              <a:off x="1792491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张晓彤</a:t>
              </a:r>
            </a:p>
          </p:txBody>
        </p:sp>
        <p:sp>
          <p:nvSpPr>
            <p:cNvPr id="71" name="矩形 70">
              <a:hlinkClick r:id="rId4" action="ppaction://hlinksldjump"/>
            </p:cNvPr>
            <p:cNvSpPr/>
            <p:nvPr/>
          </p:nvSpPr>
          <p:spPr>
            <a:xfrm>
              <a:off x="3409605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袁腾飞</a:t>
              </a:r>
            </a:p>
          </p:txBody>
        </p:sp>
        <p:sp>
          <p:nvSpPr>
            <p:cNvPr id="72" name="矩形 71">
              <a:hlinkClick r:id="rId5" action="ppaction://hlinksldjump"/>
            </p:cNvPr>
            <p:cNvSpPr/>
            <p:nvPr/>
          </p:nvSpPr>
          <p:spPr>
            <a:xfrm>
              <a:off x="5306588" y="4371990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纪连海</a:t>
              </a:r>
            </a:p>
          </p:txBody>
        </p:sp>
        <p:sp>
          <p:nvSpPr>
            <p:cNvPr id="73" name="矩形 72">
              <a:hlinkClick r:id="" action="ppaction://noaction"/>
            </p:cNvPr>
            <p:cNvSpPr/>
            <p:nvPr/>
          </p:nvSpPr>
          <p:spPr>
            <a:xfrm>
              <a:off x="7395544" y="437199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05425"/>
                  </a:solidFill>
                  <a:latin typeface="微软雅黑" pitchFamily="34" charset="-122"/>
                  <a:ea typeface="微软雅黑" pitchFamily="34" charset="-122"/>
                </a:rPr>
                <a:t>马云</a:t>
              </a:r>
            </a:p>
          </p:txBody>
        </p:sp>
      </p:grpSp>
      <p:sp>
        <p:nvSpPr>
          <p:cNvPr id="74" name="Text Box 44"/>
          <p:cNvSpPr txBox="1">
            <a:spLocks noChangeArrowheads="1"/>
          </p:cNvSpPr>
          <p:nvPr/>
        </p:nvSpPr>
        <p:spPr bwMode="auto">
          <a:xfrm>
            <a:off x="5447928" y="2439120"/>
            <a:ext cx="561662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他不喜欢搞一言堂式的死板教学，而是让学生都能跟着一起互动起来，在一片欢歌笑语中学到知识，更增长见识。与很多教师对所谓的“差生”不屑一顾截然相反，他对他们反而格外“照顾”。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Text Box 44"/>
          <p:cNvSpPr txBox="1">
            <a:spLocks noChangeArrowheads="1"/>
          </p:cNvSpPr>
          <p:nvPr/>
        </p:nvSpPr>
        <p:spPr bwMode="auto">
          <a:xfrm>
            <a:off x="5447928" y="4005064"/>
            <a:ext cx="561662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他经常说一句让很多教师听着刺耳的尖刻之语：</a:t>
            </a:r>
            <a:r>
              <a:rPr lang="zh-CN" altLang="en-US" b="1" dirty="0">
                <a:solidFill>
                  <a:srgbClr val="F05425"/>
                </a:solidFill>
              </a:rPr>
              <a:t>没有弱智的学生，只有无能的老师！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他的同事尽量避开与他在同一时间上课。因为，如若同一时间，则他上课时门庭若市、熙熙攘攘，而同事那里是茕茕孑立、形影相吊”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" name="Picture 8" descr="马云1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56151" y="1988840"/>
            <a:ext cx="2659729" cy="3438152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94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/>
          <p:cNvSpPr txBox="1">
            <a:spLocks noChangeAspect="1" noChangeArrowheads="1"/>
          </p:cNvSpPr>
          <p:nvPr/>
        </p:nvSpPr>
        <p:spPr bwMode="auto">
          <a:xfrm>
            <a:off x="1696233" y="1660510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位置移动</a:t>
            </a:r>
            <a:r>
              <a:rPr lang="en-US" altLang="zh-CN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合理适度，活跃气氛</a:t>
            </a:r>
          </a:p>
        </p:txBody>
      </p:sp>
      <p:sp>
        <p:nvSpPr>
          <p:cNvPr id="3" name="矩形 2"/>
          <p:cNvSpPr/>
          <p:nvPr/>
        </p:nvSpPr>
        <p:spPr>
          <a:xfrm>
            <a:off x="1500907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1415480" y="2348880"/>
            <a:ext cx="496855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三尺讲台，无限天地，讲师在授课过程中，千万不要单纯的坐着，那是外行的表现；也不可以象木桩一样的竖着，那是更外行的表现</a:t>
            </a:r>
            <a:r>
              <a:rPr lang="zh-CN" altLang="en-US" dirty="0"/>
              <a:t>。</a:t>
            </a:r>
            <a:r>
              <a:rPr lang="zh-CN" altLang="en-US" b="1" dirty="0">
                <a:solidFill>
                  <a:srgbClr val="7BC143"/>
                </a:solidFill>
              </a:rPr>
              <a:t>讲师在授课过程中，左右走动或者深入学员当中，可以起到与学员接近，提醒问题学员的作用。</a:t>
            </a:r>
            <a:endParaRPr lang="en-US" altLang="zh-CN" b="1" dirty="0">
              <a:solidFill>
                <a:srgbClr val="7BC14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15480" y="4493438"/>
            <a:ext cx="4968552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思考的过程中用踱步，接近的过程中用慢步；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在开放的空间适当移动，配合眼神进行；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有效地贴近学员，勿背对学员；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忌上窜下跳，这样都会破坏课堂的气氛。</a:t>
            </a:r>
          </a:p>
        </p:txBody>
      </p:sp>
      <p:pic>
        <p:nvPicPr>
          <p:cNvPr id="6" name="Picture 12" descr="yswjz015_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164" y="1592636"/>
            <a:ext cx="2843212" cy="437197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02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  <p:bldP spid="5" grpId="0"/>
        </p:bldLst>
      </p:timing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8112224" y="3187134"/>
            <a:ext cx="3831128" cy="105259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易于启发思考、引导讨论、加深理解的论述方式是：</a:t>
            </a: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先案例→再讲解→后总结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论述的过程中，注意以下技巧：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97576" y="1023263"/>
            <a:ext cx="5530027" cy="5332887"/>
            <a:chOff x="1805357" y="521814"/>
            <a:chExt cx="6103981" cy="5886380"/>
          </a:xfrm>
        </p:grpSpPr>
        <p:grpSp>
          <p:nvGrpSpPr>
            <p:cNvPr id="44" name="组合 43"/>
            <p:cNvGrpSpPr/>
            <p:nvPr/>
          </p:nvGrpSpPr>
          <p:grpSpPr>
            <a:xfrm>
              <a:off x="6798879" y="2902688"/>
              <a:ext cx="1110459" cy="1110462"/>
              <a:chOff x="4676124" y="1140010"/>
              <a:chExt cx="1540556" cy="1540560"/>
            </a:xfrm>
          </p:grpSpPr>
          <p:sp>
            <p:nvSpPr>
              <p:cNvPr id="61" name="椭圆 60"/>
              <p:cNvSpPr/>
              <p:nvPr/>
            </p:nvSpPr>
            <p:spPr bwMode="auto">
              <a:xfrm rot="1267204">
                <a:off x="4676124" y="1140010"/>
                <a:ext cx="1540556" cy="1540560"/>
              </a:xfrm>
              <a:prstGeom prst="ellipse">
                <a:avLst/>
              </a:prstGeom>
              <a:gradFill flip="none" rotWithShape="1">
                <a:gsLst>
                  <a:gs pos="2000">
                    <a:srgbClr val="0070C0"/>
                  </a:gs>
                  <a:gs pos="100000">
                    <a:srgbClr val="00B0F0"/>
                  </a:gs>
                </a:gsLst>
                <a:lin ang="10800000" scaled="1"/>
                <a:tileRect/>
              </a:gradFill>
              <a:ln>
                <a:solidFill>
                  <a:srgbClr val="00B0F0"/>
                </a:solidFill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879738" y="1338880"/>
                <a:ext cx="1153784" cy="11537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095675" y="1736651"/>
              <a:ext cx="3564557" cy="3564557"/>
              <a:chOff x="3095675" y="1736651"/>
              <a:chExt cx="3564557" cy="3564557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3332658" y="1973630"/>
                <a:ext cx="3090591" cy="3090599"/>
                <a:chOff x="6622059" y="1134528"/>
                <a:chExt cx="1540556" cy="1540560"/>
              </a:xfrm>
            </p:grpSpPr>
            <p:sp>
              <p:nvSpPr>
                <p:cNvPr id="59" name="椭圆 58"/>
                <p:cNvSpPr/>
                <p:nvPr/>
              </p:nvSpPr>
              <p:spPr bwMode="auto">
                <a:xfrm rot="1267204">
                  <a:off x="6622059" y="1134528"/>
                  <a:ext cx="1540556" cy="1540560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C63D18"/>
                    </a:gs>
                    <a:gs pos="100000">
                      <a:srgbClr val="FDA403"/>
                    </a:gs>
                  </a:gsLst>
                  <a:lin ang="10800000" scaled="1"/>
                  <a:tileRect/>
                </a:gradFill>
                <a:ln>
                  <a:solidFill>
                    <a:srgbClr val="E59609"/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glow" dir="t">
                    <a:rot lat="0" lon="0" rev="14100000"/>
                  </a:lightRig>
                </a:scene3d>
                <a:sp3d prstMaterial="softEdge">
                  <a:bevelT w="1270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6818225" y="1333398"/>
                  <a:ext cx="1153784" cy="115378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innerShdw blurRad="381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3095675" y="1736651"/>
                <a:ext cx="3564557" cy="3564557"/>
                <a:chOff x="2850459" y="1448618"/>
                <a:chExt cx="3996605" cy="3996605"/>
              </a:xfrm>
            </p:grpSpPr>
            <p:cxnSp>
              <p:nvCxnSpPr>
                <p:cNvPr id="57" name="直接箭头连接符 56"/>
                <p:cNvCxnSpPr/>
                <p:nvPr/>
              </p:nvCxnSpPr>
              <p:spPr>
                <a:xfrm>
                  <a:off x="2850459" y="3446921"/>
                  <a:ext cx="3996605" cy="0"/>
                </a:xfrm>
                <a:prstGeom prst="straightConnector1">
                  <a:avLst/>
                </a:prstGeom>
                <a:ln w="28575">
                  <a:solidFill>
                    <a:srgbClr val="0070C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箭头连接符 57"/>
                <p:cNvCxnSpPr/>
                <p:nvPr/>
              </p:nvCxnSpPr>
              <p:spPr>
                <a:xfrm rot="16200000">
                  <a:off x="2850459" y="3446921"/>
                  <a:ext cx="3996605" cy="0"/>
                </a:xfrm>
                <a:prstGeom prst="straightConnector1">
                  <a:avLst/>
                </a:prstGeom>
                <a:ln w="28575">
                  <a:solidFill>
                    <a:schemeClr val="accent3">
                      <a:lumMod val="75000"/>
                    </a:schemeClr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" name="组合 45"/>
            <p:cNvGrpSpPr/>
            <p:nvPr/>
          </p:nvGrpSpPr>
          <p:grpSpPr>
            <a:xfrm>
              <a:off x="4300847" y="521814"/>
              <a:ext cx="1106982" cy="1106986"/>
              <a:chOff x="3131840" y="1557663"/>
              <a:chExt cx="1540556" cy="154056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3" name="椭圆 52"/>
              <p:cNvSpPr/>
              <p:nvPr/>
            </p:nvSpPr>
            <p:spPr bwMode="auto">
              <a:xfrm rot="1267204">
                <a:off x="3131840" y="1557663"/>
                <a:ext cx="1540556" cy="1540560"/>
              </a:xfrm>
              <a:prstGeom prst="ellipse">
                <a:avLst/>
              </a:prstGeom>
              <a:gradFill flip="none" rotWithShape="1">
                <a:gsLst>
                  <a:gs pos="2000">
                    <a:srgbClr val="60A929"/>
                  </a:gs>
                  <a:gs pos="100000">
                    <a:srgbClr val="B8EB15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328006" y="1756533"/>
                <a:ext cx="1153784" cy="11537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295270" y="5301208"/>
              <a:ext cx="1106982" cy="1106986"/>
              <a:chOff x="3131840" y="1557663"/>
              <a:chExt cx="1540556" cy="154056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1" name="椭圆 50"/>
              <p:cNvSpPr/>
              <p:nvPr/>
            </p:nvSpPr>
            <p:spPr bwMode="auto">
              <a:xfrm rot="1267204">
                <a:off x="3131840" y="1557663"/>
                <a:ext cx="1540556" cy="1540560"/>
              </a:xfrm>
              <a:prstGeom prst="ellipse">
                <a:avLst/>
              </a:prstGeom>
              <a:gradFill flip="none" rotWithShape="1">
                <a:gsLst>
                  <a:gs pos="2000">
                    <a:srgbClr val="60A929"/>
                  </a:gs>
                  <a:gs pos="100000">
                    <a:srgbClr val="B8EB15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328006" y="1756533"/>
                <a:ext cx="1153784" cy="11537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805357" y="2902688"/>
              <a:ext cx="1110459" cy="1110462"/>
              <a:chOff x="4683572" y="1140010"/>
              <a:chExt cx="1540556" cy="1540560"/>
            </a:xfrm>
          </p:grpSpPr>
          <p:sp>
            <p:nvSpPr>
              <p:cNvPr id="49" name="椭圆 48"/>
              <p:cNvSpPr/>
              <p:nvPr/>
            </p:nvSpPr>
            <p:spPr bwMode="auto">
              <a:xfrm rot="1267204">
                <a:off x="4683572" y="1140010"/>
                <a:ext cx="1540556" cy="1540560"/>
              </a:xfrm>
              <a:prstGeom prst="ellipse">
                <a:avLst/>
              </a:prstGeom>
              <a:gradFill flip="none" rotWithShape="1">
                <a:gsLst>
                  <a:gs pos="2000">
                    <a:srgbClr val="0070C0"/>
                  </a:gs>
                  <a:gs pos="100000">
                    <a:srgbClr val="00B0F0"/>
                  </a:gs>
                </a:gsLst>
                <a:lin ang="10800000" scaled="1"/>
                <a:tileRect/>
              </a:gradFill>
              <a:ln>
                <a:solidFill>
                  <a:srgbClr val="00B0F0"/>
                </a:solidFill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879738" y="1338880"/>
                <a:ext cx="1153784" cy="11537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3506554" y="2996952"/>
            <a:ext cx="90516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419991" y="2996952"/>
            <a:ext cx="90516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506554" y="3777368"/>
            <a:ext cx="90516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19991" y="3777368"/>
            <a:ext cx="90516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750553" y="3513377"/>
            <a:ext cx="761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类比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274736" y="3489314"/>
            <a:ext cx="761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例证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18147" y="1336687"/>
            <a:ext cx="761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条理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010727" y="5678709"/>
            <a:ext cx="761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引证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343472" y="4584610"/>
            <a:ext cx="180000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用比喻、拟人等来说明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735960" y="2132857"/>
            <a:ext cx="18000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给予事实或例子来证明你的观点，胜过千言万语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63552" y="1052737"/>
            <a:ext cx="18000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采用“第一、第二、第三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，”这种叙述方式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924046" y="5540133"/>
            <a:ext cx="180000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引用数据、图表或权威的话来证明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86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aocanmou.com/gc/UploadFiles_7566/201006/20100613011319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22868" y="1566537"/>
            <a:ext cx="2961565" cy="413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53"/>
          <p:cNvSpPr txBox="1">
            <a:spLocks noChangeAspect="1" noChangeArrowheads="1"/>
          </p:cNvSpPr>
          <p:nvPr/>
        </p:nvSpPr>
        <p:spPr bwMode="auto">
          <a:xfrm>
            <a:off x="2056274" y="980956"/>
            <a:ext cx="43277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参考：亚里士多德演讲五要素</a:t>
            </a:r>
            <a:r>
              <a:rPr lang="en-US" altLang="zh-CN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</a:p>
        </p:txBody>
      </p:sp>
      <p:sp>
        <p:nvSpPr>
          <p:cNvPr id="37" name="矩形 36"/>
          <p:cNvSpPr/>
          <p:nvPr/>
        </p:nvSpPr>
        <p:spPr>
          <a:xfrm>
            <a:off x="1860948" y="980728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47528" y="1724843"/>
            <a:ext cx="4968552" cy="1071006"/>
            <a:chOff x="1849115" y="1724843"/>
            <a:chExt cx="4968552" cy="1071006"/>
          </a:xfrm>
        </p:grpSpPr>
        <p:grpSp>
          <p:nvGrpSpPr>
            <p:cNvPr id="38" name="组合 47"/>
            <p:cNvGrpSpPr/>
            <p:nvPr/>
          </p:nvGrpSpPr>
          <p:grpSpPr>
            <a:xfrm>
              <a:off x="2575442" y="1725054"/>
              <a:ext cx="4242225" cy="700169"/>
              <a:chOff x="2159496" y="1391204"/>
              <a:chExt cx="5460503" cy="590105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2159496" y="1391204"/>
                <a:ext cx="5460503" cy="590105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pPr lvl="1"/>
                <a:endParaRPr lang="zh-CN" altLang="en-US" sz="160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lvl="1"/>
                <a:endParaRPr lang="zh-CN" altLang="en-US" sz="160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2184896" y="1403904"/>
                <a:ext cx="5409703" cy="564705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srgbClr val="646464"/>
                    </a:solidFill>
                    <a:latin typeface="微软雅黑" pitchFamily="34" charset="-122"/>
                    <a:ea typeface="微软雅黑" pitchFamily="34" charset="-122"/>
                  </a:rPr>
                  <a:t>讲述一个故事或观点，激发听众兴趣</a:t>
                </a:r>
              </a:p>
            </p:txBody>
          </p:sp>
        </p:grpSp>
        <p:grpSp>
          <p:nvGrpSpPr>
            <p:cNvPr id="86" name="组合 39"/>
            <p:cNvGrpSpPr/>
            <p:nvPr/>
          </p:nvGrpSpPr>
          <p:grpSpPr>
            <a:xfrm>
              <a:off x="1849115" y="1724843"/>
              <a:ext cx="719152" cy="1071006"/>
              <a:chOff x="1523998" y="1398178"/>
              <a:chExt cx="1039020" cy="1484313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1523998" y="1398178"/>
                <a:ext cx="1039020" cy="1484313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6DAA2D">
                      <a:lumMod val="20000"/>
                      <a:lumOff val="80000"/>
                    </a:srgbClr>
                  </a:gs>
                  <a:gs pos="51657">
                    <a:srgbClr val="6DAA2D">
                      <a:lumMod val="60000"/>
                      <a:lumOff val="40000"/>
                    </a:srgbClr>
                  </a:gs>
                  <a:gs pos="0">
                    <a:srgbClr val="6DAA2D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6DAA2D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17146" tIns="180000" rIns="17146" bIns="536654" numCol="1" spcCol="127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zh-CN" altLang="en-US" sz="2800" dirty="0">
                  <a:solidFill>
                    <a:sysClr val="windowText" lastClr="000000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1549398" y="1466850"/>
                <a:ext cx="988220" cy="1374776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6DAA2D">
                      <a:lumMod val="60000"/>
                      <a:lumOff val="40000"/>
                    </a:srgbClr>
                  </a:gs>
                  <a:gs pos="100000">
                    <a:srgbClr val="6DAA2D">
                      <a:lumMod val="40000"/>
                      <a:lumOff val="60000"/>
                    </a:srgbClr>
                  </a:gs>
                  <a:gs pos="51657">
                    <a:srgbClr val="6DAA2D"/>
                  </a:gs>
                  <a:gs pos="50000">
                    <a:srgbClr val="6DAA2D">
                      <a:alpha val="70000"/>
                    </a:srgbClr>
                  </a:gs>
                  <a:gs pos="8000">
                    <a:srgbClr val="6DAA2D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tIns="180000" anchor="ctr"/>
              <a:lstStyle/>
              <a:p>
                <a:pPr algn="ctr">
                  <a:defRPr/>
                </a:pPr>
                <a:r>
                  <a:rPr lang="en-US" altLang="zh-CN" sz="2800" kern="0" dirty="0">
                    <a:solidFill>
                      <a:srgbClr val="FFFFFF"/>
                    </a:solidFill>
                    <a:latin typeface="Impact" pitchFamily="34" charset="0"/>
                    <a:ea typeface="微软雅黑" pitchFamily="34" charset="-122"/>
                    <a:cs typeface="Arial" charset="0"/>
                  </a:rPr>
                  <a:t>1</a:t>
                </a:r>
                <a:endParaRPr lang="zh-CN" altLang="en-US" sz="28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cs typeface="Arial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847528" y="2585210"/>
            <a:ext cx="4968552" cy="1071006"/>
            <a:chOff x="1849115" y="2585210"/>
            <a:chExt cx="4968552" cy="1071006"/>
          </a:xfrm>
        </p:grpSpPr>
        <p:grpSp>
          <p:nvGrpSpPr>
            <p:cNvPr id="41" name="组合 48"/>
            <p:cNvGrpSpPr/>
            <p:nvPr/>
          </p:nvGrpSpPr>
          <p:grpSpPr>
            <a:xfrm>
              <a:off x="2575442" y="2585421"/>
              <a:ext cx="4242225" cy="700169"/>
              <a:chOff x="2159496" y="2179391"/>
              <a:chExt cx="5460503" cy="59010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2159496" y="2179391"/>
                <a:ext cx="5460503" cy="590105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pPr lvl="1"/>
                <a:endParaRPr lang="zh-CN" altLang="en-US" sz="160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lvl="1"/>
                <a:endParaRPr lang="zh-CN" altLang="en-US" sz="160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184896" y="2192091"/>
                <a:ext cx="5409703" cy="564705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srgbClr val="646464"/>
                    </a:solidFill>
                    <a:latin typeface="微软雅黑" pitchFamily="34" charset="-122"/>
                    <a:ea typeface="微软雅黑" pitchFamily="34" charset="-122"/>
                  </a:rPr>
                  <a:t>抛出一个问题，引发听众思考</a:t>
                </a:r>
              </a:p>
            </p:txBody>
          </p:sp>
        </p:grpSp>
        <p:grpSp>
          <p:nvGrpSpPr>
            <p:cNvPr id="89" name="组合 46"/>
            <p:cNvGrpSpPr/>
            <p:nvPr/>
          </p:nvGrpSpPr>
          <p:grpSpPr>
            <a:xfrm>
              <a:off x="1849115" y="2585210"/>
              <a:ext cx="719152" cy="1071006"/>
              <a:chOff x="1523998" y="1398178"/>
              <a:chExt cx="1039020" cy="1484313"/>
            </a:xfrm>
          </p:grpSpPr>
          <p:sp>
            <p:nvSpPr>
              <p:cNvPr id="90" name="任意多边形 89"/>
              <p:cNvSpPr/>
              <p:nvPr/>
            </p:nvSpPr>
            <p:spPr>
              <a:xfrm>
                <a:off x="1523998" y="1398178"/>
                <a:ext cx="1039020" cy="1484313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6DAA2D">
                      <a:lumMod val="20000"/>
                      <a:lumOff val="80000"/>
                    </a:srgbClr>
                  </a:gs>
                  <a:gs pos="51657">
                    <a:srgbClr val="6DAA2D">
                      <a:lumMod val="60000"/>
                      <a:lumOff val="40000"/>
                    </a:srgbClr>
                  </a:gs>
                  <a:gs pos="0">
                    <a:srgbClr val="6DAA2D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6DAA2D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17146" tIns="180000" rIns="17146" bIns="536654" numCol="1" spcCol="127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zh-CN" altLang="en-US" sz="2800" dirty="0">
                  <a:solidFill>
                    <a:sysClr val="windowText" lastClr="000000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1549398" y="1466850"/>
                <a:ext cx="988220" cy="1374776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6DAA2D">
                      <a:lumMod val="60000"/>
                      <a:lumOff val="40000"/>
                    </a:srgbClr>
                  </a:gs>
                  <a:gs pos="100000">
                    <a:srgbClr val="6DAA2D">
                      <a:lumMod val="40000"/>
                      <a:lumOff val="60000"/>
                    </a:srgbClr>
                  </a:gs>
                  <a:gs pos="51657">
                    <a:srgbClr val="6DAA2D"/>
                  </a:gs>
                  <a:gs pos="50000">
                    <a:srgbClr val="6DAA2D">
                      <a:alpha val="70000"/>
                    </a:srgbClr>
                  </a:gs>
                  <a:gs pos="8000">
                    <a:srgbClr val="6DAA2D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tIns="180000" anchor="ctr"/>
              <a:lstStyle/>
              <a:p>
                <a:pPr algn="ctr">
                  <a:defRPr/>
                </a:pPr>
                <a:r>
                  <a:rPr lang="en-US" altLang="zh-CN" sz="2800" kern="0" dirty="0">
                    <a:solidFill>
                      <a:srgbClr val="FFFFFF"/>
                    </a:solidFill>
                    <a:latin typeface="Impact" pitchFamily="34" charset="0"/>
                    <a:ea typeface="微软雅黑" pitchFamily="34" charset="-122"/>
                    <a:cs typeface="Arial" charset="0"/>
                  </a:rPr>
                  <a:t>2</a:t>
                </a:r>
                <a:endParaRPr lang="zh-CN" altLang="en-US" sz="28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cs typeface="Arial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847528" y="3445576"/>
            <a:ext cx="4968552" cy="1071006"/>
            <a:chOff x="1849115" y="3445576"/>
            <a:chExt cx="4968552" cy="1071006"/>
          </a:xfrm>
        </p:grpSpPr>
        <p:grpSp>
          <p:nvGrpSpPr>
            <p:cNvPr id="77" name="组合 49"/>
            <p:cNvGrpSpPr/>
            <p:nvPr/>
          </p:nvGrpSpPr>
          <p:grpSpPr>
            <a:xfrm>
              <a:off x="2575442" y="3445789"/>
              <a:ext cx="4242225" cy="700168"/>
              <a:chOff x="2159496" y="2967579"/>
              <a:chExt cx="5460503" cy="590104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2159496" y="2967579"/>
                <a:ext cx="5460503" cy="590104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pPr lvl="1"/>
                <a:endParaRPr lang="zh-CN" altLang="en-US" sz="160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lvl="1"/>
                <a:endParaRPr lang="zh-CN" altLang="en-US" sz="160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2184896" y="2980279"/>
                <a:ext cx="5409703" cy="564704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srgbClr val="646464"/>
                    </a:solidFill>
                    <a:latin typeface="微软雅黑" pitchFamily="34" charset="-122"/>
                    <a:ea typeface="微软雅黑" pitchFamily="34" charset="-122"/>
                  </a:rPr>
                  <a:t>对你提出的问题给出一种答案</a:t>
                </a:r>
              </a:p>
            </p:txBody>
          </p:sp>
        </p:grpSp>
        <p:grpSp>
          <p:nvGrpSpPr>
            <p:cNvPr id="92" name="组合 54"/>
            <p:cNvGrpSpPr/>
            <p:nvPr/>
          </p:nvGrpSpPr>
          <p:grpSpPr>
            <a:xfrm>
              <a:off x="1849115" y="3445576"/>
              <a:ext cx="719152" cy="1071006"/>
              <a:chOff x="1523998" y="1398178"/>
              <a:chExt cx="1039020" cy="1484313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1523998" y="1398178"/>
                <a:ext cx="1039020" cy="1484313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6DAA2D">
                      <a:lumMod val="20000"/>
                      <a:lumOff val="80000"/>
                    </a:srgbClr>
                  </a:gs>
                  <a:gs pos="51657">
                    <a:srgbClr val="6DAA2D">
                      <a:lumMod val="60000"/>
                      <a:lumOff val="40000"/>
                    </a:srgbClr>
                  </a:gs>
                  <a:gs pos="0">
                    <a:srgbClr val="6DAA2D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6DAA2D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17146" tIns="180000" rIns="17146" bIns="536654" numCol="1" spcCol="127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zh-CN" altLang="en-US" sz="2800" dirty="0">
                  <a:solidFill>
                    <a:sysClr val="windowText" lastClr="000000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1549398" y="1466850"/>
                <a:ext cx="988220" cy="1374776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6DAA2D">
                      <a:lumMod val="60000"/>
                      <a:lumOff val="40000"/>
                    </a:srgbClr>
                  </a:gs>
                  <a:gs pos="100000">
                    <a:srgbClr val="6DAA2D">
                      <a:lumMod val="40000"/>
                      <a:lumOff val="60000"/>
                    </a:srgbClr>
                  </a:gs>
                  <a:gs pos="51657">
                    <a:srgbClr val="6DAA2D"/>
                  </a:gs>
                  <a:gs pos="50000">
                    <a:srgbClr val="6DAA2D">
                      <a:alpha val="70000"/>
                    </a:srgbClr>
                  </a:gs>
                  <a:gs pos="8000">
                    <a:srgbClr val="6DAA2D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tIns="180000" anchor="ctr"/>
              <a:lstStyle/>
              <a:p>
                <a:pPr algn="ctr">
                  <a:defRPr/>
                </a:pPr>
                <a:r>
                  <a:rPr lang="en-US" altLang="zh-CN" sz="2800" kern="0" dirty="0">
                    <a:solidFill>
                      <a:srgbClr val="FFFFFF"/>
                    </a:solidFill>
                    <a:latin typeface="Impact" pitchFamily="34" charset="0"/>
                    <a:ea typeface="微软雅黑" pitchFamily="34" charset="-122"/>
                    <a:cs typeface="Arial" charset="0"/>
                  </a:rPr>
                  <a:t>3</a:t>
                </a:r>
                <a:endParaRPr lang="zh-CN" altLang="en-US" sz="28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cs typeface="Arial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847528" y="4305942"/>
            <a:ext cx="4968552" cy="1071006"/>
            <a:chOff x="1849115" y="4305942"/>
            <a:chExt cx="4968552" cy="1071006"/>
          </a:xfrm>
        </p:grpSpPr>
        <p:grpSp>
          <p:nvGrpSpPr>
            <p:cNvPr id="80" name="组合 50"/>
            <p:cNvGrpSpPr/>
            <p:nvPr/>
          </p:nvGrpSpPr>
          <p:grpSpPr>
            <a:xfrm>
              <a:off x="2575442" y="4306155"/>
              <a:ext cx="4242225" cy="700168"/>
              <a:chOff x="2159496" y="3755765"/>
              <a:chExt cx="5460503" cy="590104"/>
            </a:xfrm>
          </p:grpSpPr>
          <p:sp>
            <p:nvSpPr>
              <p:cNvPr id="81" name="任意多边形 80"/>
              <p:cNvSpPr/>
              <p:nvPr/>
            </p:nvSpPr>
            <p:spPr>
              <a:xfrm>
                <a:off x="2159496" y="3755765"/>
                <a:ext cx="5460503" cy="590104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pPr lvl="1"/>
                <a:endParaRPr lang="zh-CN" altLang="en-US" sz="160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2184896" y="3768465"/>
                <a:ext cx="5409703" cy="564704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srgbClr val="646464"/>
                    </a:solidFill>
                    <a:latin typeface="微软雅黑" pitchFamily="34" charset="-122"/>
                    <a:ea typeface="微软雅黑" pitchFamily="34" charset="-122"/>
                  </a:rPr>
                  <a:t>描述你的解决方案能带来的具体利益</a:t>
                </a:r>
              </a:p>
            </p:txBody>
          </p:sp>
        </p:grpSp>
        <p:grpSp>
          <p:nvGrpSpPr>
            <p:cNvPr id="95" name="组合 57"/>
            <p:cNvGrpSpPr/>
            <p:nvPr/>
          </p:nvGrpSpPr>
          <p:grpSpPr>
            <a:xfrm>
              <a:off x="1849115" y="4305942"/>
              <a:ext cx="719152" cy="1071006"/>
              <a:chOff x="1523998" y="1398178"/>
              <a:chExt cx="1039020" cy="1484313"/>
            </a:xfrm>
          </p:grpSpPr>
          <p:sp>
            <p:nvSpPr>
              <p:cNvPr id="96" name="任意多边形 95"/>
              <p:cNvSpPr/>
              <p:nvPr/>
            </p:nvSpPr>
            <p:spPr>
              <a:xfrm>
                <a:off x="1523998" y="1398178"/>
                <a:ext cx="1039020" cy="1484313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6DAA2D">
                      <a:lumMod val="20000"/>
                      <a:lumOff val="80000"/>
                    </a:srgbClr>
                  </a:gs>
                  <a:gs pos="51657">
                    <a:srgbClr val="6DAA2D">
                      <a:lumMod val="60000"/>
                      <a:lumOff val="40000"/>
                    </a:srgbClr>
                  </a:gs>
                  <a:gs pos="0">
                    <a:srgbClr val="6DAA2D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6DAA2D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17146" tIns="180000" rIns="17146" bIns="536654" numCol="1" spcCol="127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zh-CN" altLang="en-US" sz="2800" dirty="0">
                  <a:solidFill>
                    <a:sysClr val="windowText" lastClr="000000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1549398" y="1466850"/>
                <a:ext cx="988220" cy="1374776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6DAA2D">
                      <a:lumMod val="60000"/>
                      <a:lumOff val="40000"/>
                    </a:srgbClr>
                  </a:gs>
                  <a:gs pos="100000">
                    <a:srgbClr val="6DAA2D">
                      <a:lumMod val="40000"/>
                      <a:lumOff val="60000"/>
                    </a:srgbClr>
                  </a:gs>
                  <a:gs pos="51657">
                    <a:srgbClr val="6DAA2D"/>
                  </a:gs>
                  <a:gs pos="50000">
                    <a:srgbClr val="6DAA2D">
                      <a:alpha val="70000"/>
                    </a:srgbClr>
                  </a:gs>
                  <a:gs pos="8000">
                    <a:srgbClr val="6DAA2D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tIns="180000" anchor="ctr"/>
              <a:lstStyle/>
              <a:p>
                <a:pPr algn="ctr">
                  <a:defRPr/>
                </a:pPr>
                <a:r>
                  <a:rPr lang="en-US" altLang="zh-CN" sz="2800" kern="0" dirty="0">
                    <a:solidFill>
                      <a:srgbClr val="FFFFFF"/>
                    </a:solidFill>
                    <a:latin typeface="Impact" pitchFamily="34" charset="0"/>
                    <a:ea typeface="微软雅黑" pitchFamily="34" charset="-122"/>
                    <a:cs typeface="Arial" charset="0"/>
                  </a:rPr>
                  <a:t>4</a:t>
                </a:r>
                <a:endParaRPr lang="zh-CN" altLang="en-US" sz="28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cs typeface="Arial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847528" y="5166306"/>
            <a:ext cx="4968552" cy="1071006"/>
            <a:chOff x="1849115" y="5166306"/>
            <a:chExt cx="4968552" cy="1071006"/>
          </a:xfrm>
        </p:grpSpPr>
        <p:grpSp>
          <p:nvGrpSpPr>
            <p:cNvPr id="83" name="组合 70"/>
            <p:cNvGrpSpPr/>
            <p:nvPr/>
          </p:nvGrpSpPr>
          <p:grpSpPr>
            <a:xfrm>
              <a:off x="2575442" y="5166521"/>
              <a:ext cx="4242225" cy="700168"/>
              <a:chOff x="2159496" y="3755765"/>
              <a:chExt cx="5460503" cy="590104"/>
            </a:xfrm>
          </p:grpSpPr>
          <p:sp>
            <p:nvSpPr>
              <p:cNvPr id="84" name="任意多边形 83"/>
              <p:cNvSpPr/>
              <p:nvPr/>
            </p:nvSpPr>
            <p:spPr>
              <a:xfrm>
                <a:off x="2159496" y="3755765"/>
                <a:ext cx="5460503" cy="590104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pPr lvl="1"/>
                <a:endParaRPr lang="zh-CN" altLang="en-US" sz="1600" dirty="0">
                  <a:solidFill>
                    <a:srgbClr val="88888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2184896" y="3768465"/>
                <a:ext cx="5409703" cy="564704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90103 w 590103"/>
                  <a:gd name="connsiteY2" fmla="*/ 98352 h 5460503"/>
                  <a:gd name="connsiteX3" fmla="*/ 590103 w 590103"/>
                  <a:gd name="connsiteY3" fmla="*/ 5460503 h 5460503"/>
                  <a:gd name="connsiteX4" fmla="*/ 590103 w 590103"/>
                  <a:gd name="connsiteY4" fmla="*/ 5460503 h 5460503"/>
                  <a:gd name="connsiteX5" fmla="*/ 0 w 590103"/>
                  <a:gd name="connsiteY5" fmla="*/ 5460503 h 5460503"/>
                  <a:gd name="connsiteX6" fmla="*/ 0 w 590103"/>
                  <a:gd name="connsiteY6" fmla="*/ 5460503 h 5460503"/>
                  <a:gd name="connsiteX7" fmla="*/ 0 w 590103"/>
                  <a:gd name="connsiteY7" fmla="*/ 98352 h 5460503"/>
                  <a:gd name="connsiteX8" fmla="*/ 98352 w 590103"/>
                  <a:gd name="connsiteY8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5053032"/>
                      <a:pt x="585344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5344" y="5"/>
                      <a:pt x="590103" y="407471"/>
                      <a:pt x="590103" y="910101"/>
                    </a:cubicBez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srgbClr val="646464"/>
                    </a:solidFill>
                    <a:latin typeface="微软雅黑" pitchFamily="34" charset="-122"/>
                    <a:ea typeface="微软雅黑" pitchFamily="34" charset="-122"/>
                  </a:rPr>
                  <a:t>号召听众行动起来，给予正面激励</a:t>
                </a:r>
              </a:p>
            </p:txBody>
          </p:sp>
        </p:grpSp>
        <p:grpSp>
          <p:nvGrpSpPr>
            <p:cNvPr id="98" name="组合 60"/>
            <p:cNvGrpSpPr/>
            <p:nvPr/>
          </p:nvGrpSpPr>
          <p:grpSpPr>
            <a:xfrm>
              <a:off x="1849115" y="5166306"/>
              <a:ext cx="719152" cy="1071006"/>
              <a:chOff x="1523998" y="1398178"/>
              <a:chExt cx="1039020" cy="1484313"/>
            </a:xfrm>
          </p:grpSpPr>
          <p:sp>
            <p:nvSpPr>
              <p:cNvPr id="99" name="任意多边形 98"/>
              <p:cNvSpPr/>
              <p:nvPr/>
            </p:nvSpPr>
            <p:spPr>
              <a:xfrm>
                <a:off x="1523998" y="1398178"/>
                <a:ext cx="1039020" cy="1484313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6DAA2D">
                      <a:lumMod val="20000"/>
                      <a:lumOff val="80000"/>
                    </a:srgbClr>
                  </a:gs>
                  <a:gs pos="51657">
                    <a:srgbClr val="6DAA2D">
                      <a:lumMod val="60000"/>
                      <a:lumOff val="40000"/>
                    </a:srgbClr>
                  </a:gs>
                  <a:gs pos="0">
                    <a:srgbClr val="6DAA2D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6DAA2D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  <p:txBody>
              <a:bodyPr spcFirstLastPara="0" vert="horz" wrap="square" lIns="17146" tIns="180000" rIns="17146" bIns="536654" numCol="1" spcCol="127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00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zh-CN" altLang="en-US" sz="2800" dirty="0">
                  <a:solidFill>
                    <a:sysClr val="windowText" lastClr="000000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1549398" y="1466850"/>
                <a:ext cx="988220" cy="1374776"/>
              </a:xfrm>
              <a:custGeom>
                <a:avLst/>
                <a:gdLst>
                  <a:gd name="connsiteX0" fmla="*/ 0 w 1484312"/>
                  <a:gd name="connsiteY0" fmla="*/ 0 h 1039018"/>
                  <a:gd name="connsiteX1" fmla="*/ 964803 w 1484312"/>
                  <a:gd name="connsiteY1" fmla="*/ 0 h 1039018"/>
                  <a:gd name="connsiteX2" fmla="*/ 1484312 w 1484312"/>
                  <a:gd name="connsiteY2" fmla="*/ 519509 h 1039018"/>
                  <a:gd name="connsiteX3" fmla="*/ 964803 w 1484312"/>
                  <a:gd name="connsiteY3" fmla="*/ 1039018 h 1039018"/>
                  <a:gd name="connsiteX4" fmla="*/ 0 w 1484312"/>
                  <a:gd name="connsiteY4" fmla="*/ 1039018 h 1039018"/>
                  <a:gd name="connsiteX5" fmla="*/ 519509 w 1484312"/>
                  <a:gd name="connsiteY5" fmla="*/ 519509 h 1039018"/>
                  <a:gd name="connsiteX6" fmla="*/ 0 w 1484312"/>
                  <a:gd name="connsiteY6" fmla="*/ 0 h 103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4312" h="1039018">
                    <a:moveTo>
                      <a:pt x="1484312" y="0"/>
                    </a:moveTo>
                    <a:lnTo>
                      <a:pt x="1484312" y="675362"/>
                    </a:lnTo>
                    <a:lnTo>
                      <a:pt x="742156" y="1039018"/>
                    </a:lnTo>
                    <a:lnTo>
                      <a:pt x="0" y="675362"/>
                    </a:lnTo>
                    <a:lnTo>
                      <a:pt x="0" y="0"/>
                    </a:lnTo>
                    <a:lnTo>
                      <a:pt x="742156" y="363656"/>
                    </a:lnTo>
                    <a:lnTo>
                      <a:pt x="1484312" y="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6DAA2D">
                      <a:lumMod val="60000"/>
                      <a:lumOff val="40000"/>
                    </a:srgbClr>
                  </a:gs>
                  <a:gs pos="100000">
                    <a:srgbClr val="6DAA2D">
                      <a:lumMod val="40000"/>
                      <a:lumOff val="60000"/>
                    </a:srgbClr>
                  </a:gs>
                  <a:gs pos="51657">
                    <a:srgbClr val="6DAA2D"/>
                  </a:gs>
                  <a:gs pos="50000">
                    <a:srgbClr val="6DAA2D">
                      <a:alpha val="70000"/>
                    </a:srgbClr>
                  </a:gs>
                  <a:gs pos="8000">
                    <a:srgbClr val="6DAA2D">
                      <a:lumMod val="60000"/>
                      <a:lumOff val="40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tIns="180000" anchor="ctr"/>
              <a:lstStyle/>
              <a:p>
                <a:pPr algn="ctr">
                  <a:defRPr/>
                </a:pPr>
                <a:r>
                  <a:rPr lang="en-US" altLang="zh-CN" sz="2800" kern="0" dirty="0">
                    <a:solidFill>
                      <a:srgbClr val="FFFFFF"/>
                    </a:solidFill>
                    <a:latin typeface="Impact" pitchFamily="34" charset="0"/>
                    <a:ea typeface="微软雅黑" pitchFamily="34" charset="-122"/>
                    <a:cs typeface="Arial" charset="0"/>
                  </a:rPr>
                  <a:t>5</a:t>
                </a:r>
                <a:endParaRPr lang="zh-CN" altLang="en-US" sz="2800" kern="0" dirty="0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57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 animBg="1"/>
        </p:bldLst>
      </p:timing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15480" y="1196752"/>
            <a:ext cx="8208912" cy="105259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良好学习效果的先决条件是轻松与喜悦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一场培训会的气氛是平淡无味、沉闷枯燥还是掌声不断、笑声连天，或是群情激动、兴趣盎然取决于讲师对培训会场的掌控能力和技巧。以下为四种调控气氛的技巧：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）气氛营造</a:t>
            </a:r>
          </a:p>
        </p:txBody>
      </p:sp>
      <p:pic>
        <p:nvPicPr>
          <p:cNvPr id="2051" name="Picture 3" descr="D:\Teliss_Tong\Copy\定期备份\工作备份\！PPT图片及版面资源\06-PPT精选插图\04-图标\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752" y="3024970"/>
            <a:ext cx="1368000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Teliss_Tong\Copy\定期备份\工作备份\！PPT图片及版面资源\06-PPT精选插图\04-图标\passort_09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5872" y="2844970"/>
            <a:ext cx="1728000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Teliss_Tong\Copy\定期备份\工作备份\！PPT图片及版面资源\06-PPT精选插图\04-图标\AEAE29B093EF76897E818411DC96585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9992" y="3114970"/>
            <a:ext cx="1188000" cy="11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Teliss_Tong\Copy\定期备份\工作备份\！PPT图片及版面资源\06-PPT精选插图\04-图标\QQ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4112" y="3115411"/>
            <a:ext cx="2232000" cy="118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31752" y="485986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分组竞争</a:t>
            </a:r>
            <a:endParaRPr lang="en-US" b="1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442880" y="48598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音乐、视频</a:t>
            </a:r>
            <a:endParaRPr lang="en-US" b="1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21900" y="48598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故事或笑话</a:t>
            </a:r>
            <a:endParaRPr lang="en-US" b="1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463860" y="485986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热身活动或游戏</a:t>
            </a:r>
            <a:endParaRPr lang="en-US" b="1" dirty="0">
              <a:solidFill>
                <a:srgbClr val="7BC14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67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3" grpId="0"/>
      <p:bldP spid="46" grpId="0"/>
      <p:bldP spid="47" grpId="0"/>
      <p:bldP spid="4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15480" y="1288388"/>
            <a:ext cx="8208912" cy="4124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讲课时不要将时间放在脑后，尽可能不要超时。时间充裕，</a:t>
            </a: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可余留时间接受学员提问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）时间把握</a:t>
            </a:r>
          </a:p>
        </p:txBody>
      </p:sp>
      <p:grpSp>
        <p:nvGrpSpPr>
          <p:cNvPr id="12" name="组合 30"/>
          <p:cNvGrpSpPr>
            <a:grpSpLocks/>
          </p:cNvGrpSpPr>
          <p:nvPr/>
        </p:nvGrpSpPr>
        <p:grpSpPr bwMode="auto">
          <a:xfrm>
            <a:off x="2999657" y="2208122"/>
            <a:ext cx="2901233" cy="2019459"/>
            <a:chOff x="1044600" y="1294160"/>
            <a:chExt cx="3311905" cy="2304628"/>
          </a:xfrm>
        </p:grpSpPr>
        <p:sp>
          <p:nvSpPr>
            <p:cNvPr id="13" name="矩形 11"/>
            <p:cNvSpPr/>
            <p:nvPr/>
          </p:nvSpPr>
          <p:spPr>
            <a:xfrm>
              <a:off x="1044600" y="1294160"/>
              <a:ext cx="3311905" cy="2304628"/>
            </a:xfrm>
            <a:custGeom>
              <a:avLst/>
              <a:gdLst/>
              <a:ahLst/>
              <a:cxnLst/>
              <a:rect l="l" t="t" r="r" b="b"/>
              <a:pathLst>
                <a:path w="3312368" h="2304256">
                  <a:moveTo>
                    <a:pt x="0" y="0"/>
                  </a:moveTo>
                  <a:lnTo>
                    <a:pt x="3312368" y="0"/>
                  </a:lnTo>
                  <a:lnTo>
                    <a:pt x="3312368" y="1016376"/>
                  </a:lnTo>
                  <a:cubicBezTo>
                    <a:pt x="2635332" y="1084165"/>
                    <a:pt x="2097864" y="1625446"/>
                    <a:pt x="2036547" y="2304256"/>
                  </a:cubicBezTo>
                  <a:lnTo>
                    <a:pt x="0" y="2304256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26"/>
            <p:cNvSpPr txBox="1">
              <a:spLocks noChangeArrowheads="1"/>
            </p:cNvSpPr>
            <p:nvPr/>
          </p:nvSpPr>
          <p:spPr bwMode="auto">
            <a:xfrm>
              <a:off x="1236936" y="1670747"/>
              <a:ext cx="1463615" cy="849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课前确定课程时间分配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31"/>
          <p:cNvGrpSpPr>
            <a:grpSpLocks/>
          </p:cNvGrpSpPr>
          <p:nvPr/>
        </p:nvGrpSpPr>
        <p:grpSpPr bwMode="auto">
          <a:xfrm>
            <a:off x="6015769" y="2202425"/>
            <a:ext cx="2901234" cy="2019460"/>
            <a:chOff x="4645463" y="1294160"/>
            <a:chExt cx="3311905" cy="2304628"/>
          </a:xfrm>
        </p:grpSpPr>
        <p:sp>
          <p:nvSpPr>
            <p:cNvPr id="16" name="矩形 12"/>
            <p:cNvSpPr/>
            <p:nvPr/>
          </p:nvSpPr>
          <p:spPr>
            <a:xfrm>
              <a:off x="4645463" y="1294160"/>
              <a:ext cx="3311905" cy="2304628"/>
            </a:xfrm>
            <a:custGeom>
              <a:avLst/>
              <a:gdLst/>
              <a:ahLst/>
              <a:cxnLst/>
              <a:rect l="l" t="t" r="r" b="b"/>
              <a:pathLst>
                <a:path w="3312368" h="2304256">
                  <a:moveTo>
                    <a:pt x="0" y="0"/>
                  </a:moveTo>
                  <a:lnTo>
                    <a:pt x="3312368" y="0"/>
                  </a:lnTo>
                  <a:lnTo>
                    <a:pt x="3312368" y="2304256"/>
                  </a:lnTo>
                  <a:lnTo>
                    <a:pt x="1275821" y="2304256"/>
                  </a:lnTo>
                  <a:cubicBezTo>
                    <a:pt x="1214504" y="1625446"/>
                    <a:pt x="677036" y="1084165"/>
                    <a:pt x="0" y="1016376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27"/>
            <p:cNvSpPr txBox="1">
              <a:spLocks noChangeArrowheads="1"/>
            </p:cNvSpPr>
            <p:nvPr/>
          </p:nvSpPr>
          <p:spPr bwMode="auto">
            <a:xfrm>
              <a:off x="5162536" y="1720855"/>
              <a:ext cx="2614980" cy="47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看钟表</a:t>
              </a:r>
              <a:endPara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33"/>
          <p:cNvGrpSpPr>
            <a:grpSpLocks/>
          </p:cNvGrpSpPr>
          <p:nvPr/>
        </p:nvGrpSpPr>
        <p:grpSpPr bwMode="auto">
          <a:xfrm>
            <a:off x="3000178" y="4361870"/>
            <a:ext cx="2901233" cy="2019459"/>
            <a:chOff x="1046187" y="3860676"/>
            <a:chExt cx="3311905" cy="2304628"/>
          </a:xfrm>
        </p:grpSpPr>
        <p:sp>
          <p:nvSpPr>
            <p:cNvPr id="19" name="矩形 14"/>
            <p:cNvSpPr/>
            <p:nvPr/>
          </p:nvSpPr>
          <p:spPr>
            <a:xfrm>
              <a:off x="1046187" y="3860676"/>
              <a:ext cx="3311905" cy="2304628"/>
            </a:xfrm>
            <a:custGeom>
              <a:avLst/>
              <a:gdLst/>
              <a:ahLst/>
              <a:cxnLst/>
              <a:rect l="l" t="t" r="r" b="b"/>
              <a:pathLst>
                <a:path w="3312368" h="2304256">
                  <a:moveTo>
                    <a:pt x="0" y="0"/>
                  </a:moveTo>
                  <a:lnTo>
                    <a:pt x="2035555" y="0"/>
                  </a:lnTo>
                  <a:cubicBezTo>
                    <a:pt x="2096902" y="679141"/>
                    <a:pt x="2634862" y="1220617"/>
                    <a:pt x="3312368" y="1287930"/>
                  </a:cubicBezTo>
                  <a:lnTo>
                    <a:pt x="3312368" y="2304256"/>
                  </a:lnTo>
                  <a:lnTo>
                    <a:pt x="0" y="2304256"/>
                  </a:ln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28"/>
            <p:cNvSpPr txBox="1">
              <a:spLocks noChangeArrowheads="1"/>
            </p:cNvSpPr>
            <p:nvPr/>
          </p:nvSpPr>
          <p:spPr bwMode="auto">
            <a:xfrm>
              <a:off x="1224476" y="5274395"/>
              <a:ext cx="2614984" cy="477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助教提醒</a:t>
              </a:r>
              <a:endParaRPr lang="en-US" altLang="zh-CN" sz="16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32"/>
          <p:cNvGrpSpPr>
            <a:grpSpLocks/>
          </p:cNvGrpSpPr>
          <p:nvPr/>
        </p:nvGrpSpPr>
        <p:grpSpPr bwMode="auto">
          <a:xfrm>
            <a:off x="6015764" y="4361868"/>
            <a:ext cx="2901233" cy="2019457"/>
            <a:chOff x="4645463" y="3860676"/>
            <a:chExt cx="3311905" cy="2304628"/>
          </a:xfrm>
        </p:grpSpPr>
        <p:sp>
          <p:nvSpPr>
            <p:cNvPr id="22" name="矩形 13"/>
            <p:cNvSpPr/>
            <p:nvPr/>
          </p:nvSpPr>
          <p:spPr>
            <a:xfrm>
              <a:off x="4645463" y="3860676"/>
              <a:ext cx="3311905" cy="2304628"/>
            </a:xfrm>
            <a:custGeom>
              <a:avLst/>
              <a:gdLst/>
              <a:ahLst/>
              <a:cxnLst/>
              <a:rect l="l" t="t" r="r" b="b"/>
              <a:pathLst>
                <a:path w="3312368" h="2304256">
                  <a:moveTo>
                    <a:pt x="1275821" y="0"/>
                  </a:moveTo>
                  <a:lnTo>
                    <a:pt x="3312368" y="0"/>
                  </a:lnTo>
                  <a:lnTo>
                    <a:pt x="3312368" y="2304256"/>
                  </a:lnTo>
                  <a:lnTo>
                    <a:pt x="0" y="2304256"/>
                  </a:lnTo>
                  <a:lnTo>
                    <a:pt x="0" y="1287880"/>
                  </a:lnTo>
                  <a:cubicBezTo>
                    <a:pt x="677036" y="1220091"/>
                    <a:pt x="1214504" y="678811"/>
                    <a:pt x="1275821" y="0"/>
                  </a:cubicBezTo>
                  <a:close/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9"/>
            <p:cNvSpPr txBox="1">
              <a:spLocks noChangeArrowheads="1"/>
            </p:cNvSpPr>
            <p:nvPr/>
          </p:nvSpPr>
          <p:spPr bwMode="auto">
            <a:xfrm>
              <a:off x="6465818" y="4483609"/>
              <a:ext cx="1409352" cy="849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0" hangingPunct="0">
                <a:lnSpc>
                  <a:spcPct val="140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弹性教案，灵活安排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08486" y="2666343"/>
            <a:ext cx="3280498" cy="3280498"/>
            <a:chOff x="1270670" y="1822756"/>
            <a:chExt cx="3280498" cy="3280498"/>
          </a:xfrm>
        </p:grpSpPr>
        <p:sp>
          <p:nvSpPr>
            <p:cNvPr id="25" name="椭圆 24"/>
            <p:cNvSpPr/>
            <p:nvPr/>
          </p:nvSpPr>
          <p:spPr>
            <a:xfrm>
              <a:off x="1270670" y="1822756"/>
              <a:ext cx="3280498" cy="3280498"/>
            </a:xfrm>
            <a:prstGeom prst="ellipse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spcFirstLastPara="1" lIns="0" rIns="0" numCol="1" anchor="ctr">
              <a:prstTxWarp prst="textArchUp">
                <a:avLst>
                  <a:gd name="adj" fmla="val 10748910"/>
                </a:avLst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Rectangle 16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gray">
            <a:xfrm>
              <a:off x="2951882" y="3468688"/>
              <a:ext cx="1588" cy="0"/>
            </a:xfrm>
            <a:custGeom>
              <a:avLst/>
              <a:gdLst>
                <a:gd name="T0" fmla="*/ 0 w 1588"/>
                <a:gd name="T1" fmla="*/ 0 h 1588"/>
                <a:gd name="T2" fmla="*/ 0 w 1588"/>
                <a:gd name="T3" fmla="*/ 0 h 1588"/>
                <a:gd name="T4" fmla="*/ 0 w 1588"/>
                <a:gd name="T5" fmla="*/ 0 h 1588"/>
                <a:gd name="T6" fmla="*/ 0 w 1588"/>
                <a:gd name="T7" fmla="*/ 0 h 1588"/>
                <a:gd name="T8" fmla="*/ 0 w 1588"/>
                <a:gd name="T9" fmla="*/ 0 h 1588"/>
                <a:gd name="T10" fmla="*/ 0 w 1588"/>
                <a:gd name="T11" fmla="*/ 0 h 15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8"/>
                <a:gd name="T19" fmla="*/ 0 h 1588"/>
                <a:gd name="T20" fmla="*/ 1588 w 1588"/>
                <a:gd name="T21" fmla="*/ 0 h 15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8" h="1588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 sz="20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Group 33"/>
            <p:cNvGrpSpPr>
              <a:grpSpLocks/>
            </p:cNvGrpSpPr>
            <p:nvPr/>
          </p:nvGrpSpPr>
          <p:grpSpPr bwMode="auto">
            <a:xfrm>
              <a:off x="1629495" y="2157413"/>
              <a:ext cx="2638425" cy="2611437"/>
              <a:chOff x="3642" y="1678"/>
              <a:chExt cx="1422" cy="1408"/>
            </a:xfrm>
          </p:grpSpPr>
          <p:grpSp>
            <p:nvGrpSpPr>
              <p:cNvPr id="37" name="Group 34"/>
              <p:cNvGrpSpPr>
                <a:grpSpLocks/>
              </p:cNvGrpSpPr>
              <p:nvPr/>
            </p:nvGrpSpPr>
            <p:grpSpPr bwMode="auto">
              <a:xfrm>
                <a:off x="3642" y="1678"/>
                <a:ext cx="1422" cy="1408"/>
                <a:chOff x="3642" y="1678"/>
                <a:chExt cx="1422" cy="1408"/>
              </a:xfrm>
            </p:grpSpPr>
            <p:sp>
              <p:nvSpPr>
                <p:cNvPr id="54" name="Freeform 35"/>
                <p:cNvSpPr>
                  <a:spLocks/>
                </p:cNvSpPr>
                <p:nvPr/>
              </p:nvSpPr>
              <p:spPr bwMode="gray">
                <a:xfrm>
                  <a:off x="3987" y="1762"/>
                  <a:ext cx="49" cy="62"/>
                </a:xfrm>
                <a:custGeom>
                  <a:avLst/>
                  <a:gdLst>
                    <a:gd name="T0" fmla="*/ 0 w 35"/>
                    <a:gd name="T1" fmla="*/ 220 h 45"/>
                    <a:gd name="T2" fmla="*/ 413 w 35"/>
                    <a:gd name="T3" fmla="*/ 0 h 45"/>
                    <a:gd name="T4" fmla="*/ 1021 w 35"/>
                    <a:gd name="T5" fmla="*/ 856 h 45"/>
                    <a:gd name="T6" fmla="*/ 560 w 35"/>
                    <a:gd name="T7" fmla="*/ 1102 h 45"/>
                    <a:gd name="T8" fmla="*/ 0 w 35"/>
                    <a:gd name="T9" fmla="*/ 22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5"/>
                    <a:gd name="T17" fmla="*/ 35 w 35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5">
                      <a:moveTo>
                        <a:pt x="0" y="9"/>
                      </a:moveTo>
                      <a:lnTo>
                        <a:pt x="14" y="0"/>
                      </a:lnTo>
                      <a:lnTo>
                        <a:pt x="35" y="35"/>
                      </a:lnTo>
                      <a:lnTo>
                        <a:pt x="19" y="45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5" name="Rectangle 36"/>
                <p:cNvSpPr>
                  <a:spLocks noChangeArrowheads="1"/>
                </p:cNvSpPr>
                <p:nvPr/>
              </p:nvSpPr>
              <p:spPr bwMode="gray">
                <a:xfrm>
                  <a:off x="4342" y="1678"/>
                  <a:ext cx="22" cy="5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6" name="Freeform 37"/>
                <p:cNvSpPr>
                  <a:spLocks/>
                </p:cNvSpPr>
                <p:nvPr/>
              </p:nvSpPr>
              <p:spPr bwMode="gray">
                <a:xfrm>
                  <a:off x="3728" y="2019"/>
                  <a:ext cx="60" cy="46"/>
                </a:xfrm>
                <a:custGeom>
                  <a:avLst/>
                  <a:gdLst>
                    <a:gd name="T0" fmla="*/ 0 w 45"/>
                    <a:gd name="T1" fmla="*/ 216 h 35"/>
                    <a:gd name="T2" fmla="*/ 172 w 45"/>
                    <a:gd name="T3" fmla="*/ 0 h 35"/>
                    <a:gd name="T4" fmla="*/ 805 w 45"/>
                    <a:gd name="T5" fmla="*/ 296 h 35"/>
                    <a:gd name="T6" fmla="*/ 635 w 45"/>
                    <a:gd name="T7" fmla="*/ 538 h 35"/>
                    <a:gd name="T8" fmla="*/ 0 w 45"/>
                    <a:gd name="T9" fmla="*/ 216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5"/>
                    <a:gd name="T17" fmla="*/ 45 w 45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5">
                      <a:moveTo>
                        <a:pt x="0" y="14"/>
                      </a:moveTo>
                      <a:lnTo>
                        <a:pt x="10" y="0"/>
                      </a:lnTo>
                      <a:lnTo>
                        <a:pt x="45" y="19"/>
                      </a:lnTo>
                      <a:lnTo>
                        <a:pt x="36" y="35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7" name="Rectangle 38"/>
                <p:cNvSpPr>
                  <a:spLocks noChangeArrowheads="1"/>
                </p:cNvSpPr>
                <p:nvPr/>
              </p:nvSpPr>
              <p:spPr bwMode="gray">
                <a:xfrm>
                  <a:off x="3642" y="2367"/>
                  <a:ext cx="55" cy="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8" name="Freeform 39"/>
                <p:cNvSpPr>
                  <a:spLocks/>
                </p:cNvSpPr>
                <p:nvPr/>
              </p:nvSpPr>
              <p:spPr bwMode="gray">
                <a:xfrm>
                  <a:off x="3728" y="2694"/>
                  <a:ext cx="60" cy="49"/>
                </a:xfrm>
                <a:custGeom>
                  <a:avLst/>
                  <a:gdLst>
                    <a:gd name="T0" fmla="*/ 172 w 45"/>
                    <a:gd name="T1" fmla="*/ 478 h 38"/>
                    <a:gd name="T2" fmla="*/ 0 w 45"/>
                    <a:gd name="T3" fmla="*/ 269 h 38"/>
                    <a:gd name="T4" fmla="*/ 635 w 45"/>
                    <a:gd name="T5" fmla="*/ 0 h 38"/>
                    <a:gd name="T6" fmla="*/ 805 w 45"/>
                    <a:gd name="T7" fmla="*/ 209 h 38"/>
                    <a:gd name="T8" fmla="*/ 172 w 45"/>
                    <a:gd name="T9" fmla="*/ 478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8"/>
                    <a:gd name="T17" fmla="*/ 45 w 45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8">
                      <a:moveTo>
                        <a:pt x="10" y="38"/>
                      </a:moveTo>
                      <a:lnTo>
                        <a:pt x="0" y="22"/>
                      </a:lnTo>
                      <a:lnTo>
                        <a:pt x="36" y="0"/>
                      </a:lnTo>
                      <a:lnTo>
                        <a:pt x="45" y="17"/>
                      </a:lnTo>
                      <a:lnTo>
                        <a:pt x="1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9" name="Freeform 40"/>
                <p:cNvSpPr>
                  <a:spLocks/>
                </p:cNvSpPr>
                <p:nvPr/>
              </p:nvSpPr>
              <p:spPr bwMode="gray">
                <a:xfrm>
                  <a:off x="3987" y="2936"/>
                  <a:ext cx="49" cy="60"/>
                </a:xfrm>
                <a:custGeom>
                  <a:avLst/>
                  <a:gdLst>
                    <a:gd name="T0" fmla="*/ 413 w 35"/>
                    <a:gd name="T1" fmla="*/ 805 h 45"/>
                    <a:gd name="T2" fmla="*/ 0 w 35"/>
                    <a:gd name="T3" fmla="*/ 635 h 45"/>
                    <a:gd name="T4" fmla="*/ 560 w 35"/>
                    <a:gd name="T5" fmla="*/ 0 h 45"/>
                    <a:gd name="T6" fmla="*/ 1021 w 35"/>
                    <a:gd name="T7" fmla="*/ 172 h 45"/>
                    <a:gd name="T8" fmla="*/ 413 w 35"/>
                    <a:gd name="T9" fmla="*/ 805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5"/>
                    <a:gd name="T17" fmla="*/ 35 w 35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5">
                      <a:moveTo>
                        <a:pt x="14" y="45"/>
                      </a:moveTo>
                      <a:lnTo>
                        <a:pt x="0" y="36"/>
                      </a:lnTo>
                      <a:lnTo>
                        <a:pt x="19" y="0"/>
                      </a:lnTo>
                      <a:lnTo>
                        <a:pt x="35" y="10"/>
                      </a:lnTo>
                      <a:lnTo>
                        <a:pt x="14" y="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0" name="Rectangle 41"/>
                <p:cNvSpPr>
                  <a:spLocks noChangeArrowheads="1"/>
                </p:cNvSpPr>
                <p:nvPr/>
              </p:nvSpPr>
              <p:spPr bwMode="gray">
                <a:xfrm>
                  <a:off x="4342" y="3033"/>
                  <a:ext cx="27" cy="5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1" name="Freeform 42"/>
                <p:cNvSpPr>
                  <a:spLocks/>
                </p:cNvSpPr>
                <p:nvPr/>
              </p:nvSpPr>
              <p:spPr bwMode="gray">
                <a:xfrm>
                  <a:off x="4671" y="2936"/>
                  <a:ext cx="49" cy="60"/>
                </a:xfrm>
                <a:custGeom>
                  <a:avLst/>
                  <a:gdLst>
                    <a:gd name="T0" fmla="*/ 789 w 36"/>
                    <a:gd name="T1" fmla="*/ 635 h 45"/>
                    <a:gd name="T2" fmla="*/ 411 w 36"/>
                    <a:gd name="T3" fmla="*/ 805 h 45"/>
                    <a:gd name="T4" fmla="*/ 0 w 36"/>
                    <a:gd name="T5" fmla="*/ 172 h 45"/>
                    <a:gd name="T6" fmla="*/ 302 w 36"/>
                    <a:gd name="T7" fmla="*/ 0 h 45"/>
                    <a:gd name="T8" fmla="*/ 789 w 36"/>
                    <a:gd name="T9" fmla="*/ 635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"/>
                    <a:gd name="T16" fmla="*/ 0 h 45"/>
                    <a:gd name="T17" fmla="*/ 36 w 36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" h="45">
                      <a:moveTo>
                        <a:pt x="36" y="36"/>
                      </a:moveTo>
                      <a:lnTo>
                        <a:pt x="19" y="45"/>
                      </a:lnTo>
                      <a:lnTo>
                        <a:pt x="0" y="10"/>
                      </a:lnTo>
                      <a:lnTo>
                        <a:pt x="14" y="0"/>
                      </a:lnTo>
                      <a:lnTo>
                        <a:pt x="36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2" name="Freeform 43"/>
                <p:cNvSpPr>
                  <a:spLocks/>
                </p:cNvSpPr>
                <p:nvPr/>
              </p:nvSpPr>
              <p:spPr bwMode="gray">
                <a:xfrm>
                  <a:off x="4914" y="2697"/>
                  <a:ext cx="61" cy="45"/>
                </a:xfrm>
                <a:custGeom>
                  <a:avLst/>
                  <a:gdLst>
                    <a:gd name="T0" fmla="*/ 948 w 45"/>
                    <a:gd name="T1" fmla="*/ 296 h 35"/>
                    <a:gd name="T2" fmla="*/ 733 w 45"/>
                    <a:gd name="T3" fmla="*/ 538 h 35"/>
                    <a:gd name="T4" fmla="*/ 0 w 45"/>
                    <a:gd name="T5" fmla="*/ 216 h 35"/>
                    <a:gd name="T6" fmla="*/ 190 w 45"/>
                    <a:gd name="T7" fmla="*/ 0 h 35"/>
                    <a:gd name="T8" fmla="*/ 948 w 45"/>
                    <a:gd name="T9" fmla="*/ 296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5"/>
                    <a:gd name="T17" fmla="*/ 45 w 45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5">
                      <a:moveTo>
                        <a:pt x="45" y="19"/>
                      </a:moveTo>
                      <a:lnTo>
                        <a:pt x="35" y="35"/>
                      </a:lnTo>
                      <a:lnTo>
                        <a:pt x="0" y="14"/>
                      </a:lnTo>
                      <a:lnTo>
                        <a:pt x="9" y="0"/>
                      </a:lnTo>
                      <a:lnTo>
                        <a:pt x="4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3" name="Rectangle 44"/>
                <p:cNvSpPr>
                  <a:spLocks noChangeArrowheads="1"/>
                </p:cNvSpPr>
                <p:nvPr/>
              </p:nvSpPr>
              <p:spPr bwMode="gray">
                <a:xfrm>
                  <a:off x="5010" y="2367"/>
                  <a:ext cx="54" cy="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4" name="Freeform 45"/>
                <p:cNvSpPr>
                  <a:spLocks/>
                </p:cNvSpPr>
                <p:nvPr/>
              </p:nvSpPr>
              <p:spPr bwMode="gray">
                <a:xfrm>
                  <a:off x="4918" y="2017"/>
                  <a:ext cx="57" cy="48"/>
                </a:xfrm>
                <a:custGeom>
                  <a:avLst/>
                  <a:gdLst>
                    <a:gd name="T0" fmla="*/ 551 w 43"/>
                    <a:gd name="T1" fmla="*/ 0 h 37"/>
                    <a:gd name="T2" fmla="*/ 729 w 43"/>
                    <a:gd name="T3" fmla="*/ 211 h 37"/>
                    <a:gd name="T4" fmla="*/ 114 w 43"/>
                    <a:gd name="T5" fmla="*/ 494 h 37"/>
                    <a:gd name="T6" fmla="*/ 0 w 43"/>
                    <a:gd name="T7" fmla="*/ 274 h 37"/>
                    <a:gd name="T8" fmla="*/ 551 w 43"/>
                    <a:gd name="T9" fmla="*/ 0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7"/>
                    <a:gd name="T17" fmla="*/ 43 w 43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7">
                      <a:moveTo>
                        <a:pt x="33" y="0"/>
                      </a:moveTo>
                      <a:lnTo>
                        <a:pt x="43" y="16"/>
                      </a:lnTo>
                      <a:lnTo>
                        <a:pt x="7" y="37"/>
                      </a:lnTo>
                      <a:lnTo>
                        <a:pt x="0" y="21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5" name="Freeform 46"/>
                <p:cNvSpPr>
                  <a:spLocks/>
                </p:cNvSpPr>
                <p:nvPr/>
              </p:nvSpPr>
              <p:spPr bwMode="gray">
                <a:xfrm>
                  <a:off x="4671" y="1766"/>
                  <a:ext cx="49" cy="58"/>
                </a:xfrm>
                <a:custGeom>
                  <a:avLst/>
                  <a:gdLst>
                    <a:gd name="T0" fmla="*/ 411 w 36"/>
                    <a:gd name="T1" fmla="*/ 0 h 43"/>
                    <a:gd name="T2" fmla="*/ 789 w 36"/>
                    <a:gd name="T3" fmla="*/ 132 h 43"/>
                    <a:gd name="T4" fmla="*/ 302 w 36"/>
                    <a:gd name="T5" fmla="*/ 857 h 43"/>
                    <a:gd name="T6" fmla="*/ 0 w 36"/>
                    <a:gd name="T7" fmla="*/ 668 h 43"/>
                    <a:gd name="T8" fmla="*/ 411 w 36"/>
                    <a:gd name="T9" fmla="*/ 0 h 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"/>
                    <a:gd name="T16" fmla="*/ 0 h 43"/>
                    <a:gd name="T17" fmla="*/ 36 w 36"/>
                    <a:gd name="T18" fmla="*/ 43 h 4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" h="43">
                      <a:moveTo>
                        <a:pt x="19" y="0"/>
                      </a:moveTo>
                      <a:lnTo>
                        <a:pt x="36" y="7"/>
                      </a:lnTo>
                      <a:lnTo>
                        <a:pt x="14" y="43"/>
                      </a:lnTo>
                      <a:lnTo>
                        <a:pt x="0" y="33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6" name="Freeform 47"/>
                <p:cNvSpPr>
                  <a:spLocks/>
                </p:cNvSpPr>
                <p:nvPr/>
              </p:nvSpPr>
              <p:spPr bwMode="gray">
                <a:xfrm>
                  <a:off x="4626" y="1733"/>
                  <a:ext cx="23" cy="29"/>
                </a:xfrm>
                <a:custGeom>
                  <a:avLst/>
                  <a:gdLst>
                    <a:gd name="T0" fmla="*/ 135 w 17"/>
                    <a:gd name="T1" fmla="*/ 0 h 22"/>
                    <a:gd name="T2" fmla="*/ 349 w 17"/>
                    <a:gd name="T3" fmla="*/ 49 h 22"/>
                    <a:gd name="T4" fmla="*/ 135 w 17"/>
                    <a:gd name="T5" fmla="*/ 348 h 22"/>
                    <a:gd name="T6" fmla="*/ 0 w 17"/>
                    <a:gd name="T7" fmla="*/ 302 h 22"/>
                    <a:gd name="T8" fmla="*/ 135 w 17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2"/>
                    <a:gd name="T17" fmla="*/ 17 w 17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2">
                      <a:moveTo>
                        <a:pt x="7" y="0"/>
                      </a:moveTo>
                      <a:lnTo>
                        <a:pt x="17" y="3"/>
                      </a:lnTo>
                      <a:lnTo>
                        <a:pt x="7" y="22"/>
                      </a:lnTo>
                      <a:lnTo>
                        <a:pt x="0" y="19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7" name="Freeform 48"/>
                <p:cNvSpPr>
                  <a:spLocks/>
                </p:cNvSpPr>
                <p:nvPr/>
              </p:nvSpPr>
              <p:spPr bwMode="gray">
                <a:xfrm>
                  <a:off x="4559" y="1709"/>
                  <a:ext cx="20" cy="28"/>
                </a:xfrm>
                <a:custGeom>
                  <a:avLst/>
                  <a:gdLst>
                    <a:gd name="T0" fmla="*/ 151 w 15"/>
                    <a:gd name="T1" fmla="*/ 0 h 22"/>
                    <a:gd name="T2" fmla="*/ 268 w 15"/>
                    <a:gd name="T3" fmla="*/ 36 h 22"/>
                    <a:gd name="T4" fmla="*/ 151 w 15"/>
                    <a:gd name="T5" fmla="*/ 249 h 22"/>
                    <a:gd name="T6" fmla="*/ 0 w 15"/>
                    <a:gd name="T7" fmla="*/ 213 h 22"/>
                    <a:gd name="T8" fmla="*/ 151 w 1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2"/>
                    <a:gd name="T17" fmla="*/ 15 w 1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2">
                      <a:moveTo>
                        <a:pt x="8" y="0"/>
                      </a:moveTo>
                      <a:lnTo>
                        <a:pt x="15" y="3"/>
                      </a:lnTo>
                      <a:lnTo>
                        <a:pt x="8" y="22"/>
                      </a:lnTo>
                      <a:lnTo>
                        <a:pt x="0" y="19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8" name="Freeform 49"/>
                <p:cNvSpPr>
                  <a:spLocks/>
                </p:cNvSpPr>
                <p:nvPr/>
              </p:nvSpPr>
              <p:spPr bwMode="gray">
                <a:xfrm>
                  <a:off x="4491" y="1689"/>
                  <a:ext cx="15" cy="31"/>
                </a:xfrm>
                <a:custGeom>
                  <a:avLst/>
                  <a:gdLst>
                    <a:gd name="T0" fmla="*/ 46 w 11"/>
                    <a:gd name="T1" fmla="*/ 0 h 22"/>
                    <a:gd name="T2" fmla="*/ 123 w 11"/>
                    <a:gd name="T3" fmla="*/ 89 h 22"/>
                    <a:gd name="T4" fmla="*/ 76 w 11"/>
                    <a:gd name="T5" fmla="*/ 683 h 22"/>
                    <a:gd name="T6" fmla="*/ 0 w 11"/>
                    <a:gd name="T7" fmla="*/ 596 h 22"/>
                    <a:gd name="T8" fmla="*/ 46 w 11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2"/>
                    <a:gd name="T17" fmla="*/ 11 w 11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2">
                      <a:moveTo>
                        <a:pt x="4" y="0"/>
                      </a:moveTo>
                      <a:lnTo>
                        <a:pt x="11" y="3"/>
                      </a:lnTo>
                      <a:lnTo>
                        <a:pt x="7" y="22"/>
                      </a:lnTo>
                      <a:lnTo>
                        <a:pt x="0" y="1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9" name="Freeform 50"/>
                <p:cNvSpPr>
                  <a:spLocks/>
                </p:cNvSpPr>
                <p:nvPr/>
              </p:nvSpPr>
              <p:spPr bwMode="gray">
                <a:xfrm>
                  <a:off x="4420" y="1680"/>
                  <a:ext cx="10" cy="29"/>
                </a:xfrm>
                <a:custGeom>
                  <a:avLst/>
                  <a:gdLst>
                    <a:gd name="T0" fmla="*/ 2 w 9"/>
                    <a:gd name="T1" fmla="*/ 0 h 21"/>
                    <a:gd name="T2" fmla="*/ 24 w 9"/>
                    <a:gd name="T3" fmla="*/ 0 h 21"/>
                    <a:gd name="T4" fmla="*/ 20 w 9"/>
                    <a:gd name="T5" fmla="*/ 526 h 21"/>
                    <a:gd name="T6" fmla="*/ 0 w 9"/>
                    <a:gd name="T7" fmla="*/ 476 h 21"/>
                    <a:gd name="T8" fmla="*/ 2 w 9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"/>
                    <a:gd name="T16" fmla="*/ 0 h 21"/>
                    <a:gd name="T17" fmla="*/ 9 w 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" h="21">
                      <a:moveTo>
                        <a:pt x="2" y="0"/>
                      </a:moveTo>
                      <a:lnTo>
                        <a:pt x="9" y="0"/>
                      </a:lnTo>
                      <a:lnTo>
                        <a:pt x="7" y="21"/>
                      </a:ln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0" name="Freeform 51"/>
                <p:cNvSpPr>
                  <a:spLocks/>
                </p:cNvSpPr>
                <p:nvPr/>
              </p:nvSpPr>
              <p:spPr bwMode="gray">
                <a:xfrm>
                  <a:off x="4902" y="1961"/>
                  <a:ext cx="27" cy="25"/>
                </a:xfrm>
                <a:custGeom>
                  <a:avLst/>
                  <a:gdLst>
                    <a:gd name="T0" fmla="*/ 208 w 21"/>
                    <a:gd name="T1" fmla="*/ 0 h 19"/>
                    <a:gd name="T2" fmla="*/ 261 w 21"/>
                    <a:gd name="T3" fmla="*/ 125 h 19"/>
                    <a:gd name="T4" fmla="*/ 85 w 21"/>
                    <a:gd name="T5" fmla="*/ 296 h 19"/>
                    <a:gd name="T6" fmla="*/ 0 w 21"/>
                    <a:gd name="T7" fmla="*/ 192 h 19"/>
                    <a:gd name="T8" fmla="*/ 208 w 21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17" y="0"/>
                      </a:moveTo>
                      <a:lnTo>
                        <a:pt x="21" y="8"/>
                      </a:lnTo>
                      <a:lnTo>
                        <a:pt x="7" y="19"/>
                      </a:lnTo>
                      <a:lnTo>
                        <a:pt x="0" y="12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" name="Freeform 52"/>
                <p:cNvSpPr>
                  <a:spLocks/>
                </p:cNvSpPr>
                <p:nvPr/>
              </p:nvSpPr>
              <p:spPr bwMode="gray">
                <a:xfrm>
                  <a:off x="4857" y="1905"/>
                  <a:ext cx="28" cy="27"/>
                </a:xfrm>
                <a:custGeom>
                  <a:avLst/>
                  <a:gdLst>
                    <a:gd name="T0" fmla="*/ 305 w 21"/>
                    <a:gd name="T1" fmla="*/ 0 h 19"/>
                    <a:gd name="T2" fmla="*/ 368 w 21"/>
                    <a:gd name="T3" fmla="*/ 172 h 19"/>
                    <a:gd name="T4" fmla="*/ 116 w 21"/>
                    <a:gd name="T5" fmla="*/ 441 h 19"/>
                    <a:gd name="T6" fmla="*/ 0 w 21"/>
                    <a:gd name="T7" fmla="*/ 322 h 19"/>
                    <a:gd name="T8" fmla="*/ 305 w 21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17" y="0"/>
                      </a:moveTo>
                      <a:lnTo>
                        <a:pt x="21" y="7"/>
                      </a:lnTo>
                      <a:lnTo>
                        <a:pt x="7" y="19"/>
                      </a:lnTo>
                      <a:lnTo>
                        <a:pt x="0" y="1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" name="Freeform 53"/>
                <p:cNvSpPr>
                  <a:spLocks/>
                </p:cNvSpPr>
                <p:nvPr/>
              </p:nvSpPr>
              <p:spPr bwMode="gray">
                <a:xfrm>
                  <a:off x="4804" y="1850"/>
                  <a:ext cx="31" cy="30"/>
                </a:xfrm>
                <a:custGeom>
                  <a:avLst/>
                  <a:gdLst>
                    <a:gd name="T0" fmla="*/ 431 w 22"/>
                    <a:gd name="T1" fmla="*/ 0 h 21"/>
                    <a:gd name="T2" fmla="*/ 683 w 22"/>
                    <a:gd name="T3" fmla="*/ 244 h 21"/>
                    <a:gd name="T4" fmla="*/ 217 w 22"/>
                    <a:gd name="T5" fmla="*/ 737 h 21"/>
                    <a:gd name="T6" fmla="*/ 0 w 22"/>
                    <a:gd name="T7" fmla="*/ 571 h 21"/>
                    <a:gd name="T8" fmla="*/ 431 w 22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1"/>
                    <a:gd name="T17" fmla="*/ 22 w 2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1">
                      <a:moveTo>
                        <a:pt x="14" y="0"/>
                      </a:moveTo>
                      <a:lnTo>
                        <a:pt x="22" y="7"/>
                      </a:lnTo>
                      <a:lnTo>
                        <a:pt x="7" y="21"/>
                      </a:lnTo>
                      <a:lnTo>
                        <a:pt x="0" y="1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3" name="Freeform 54"/>
                <p:cNvSpPr>
                  <a:spLocks/>
                </p:cNvSpPr>
                <p:nvPr/>
              </p:nvSpPr>
              <p:spPr bwMode="gray">
                <a:xfrm>
                  <a:off x="4748" y="1808"/>
                  <a:ext cx="25" cy="27"/>
                </a:xfrm>
                <a:custGeom>
                  <a:avLst/>
                  <a:gdLst>
                    <a:gd name="T0" fmla="*/ 192 w 19"/>
                    <a:gd name="T1" fmla="*/ 0 h 21"/>
                    <a:gd name="T2" fmla="*/ 296 w 19"/>
                    <a:gd name="T3" fmla="*/ 46 h 21"/>
                    <a:gd name="T4" fmla="*/ 111 w 19"/>
                    <a:gd name="T5" fmla="*/ 261 h 21"/>
                    <a:gd name="T6" fmla="*/ 0 w 19"/>
                    <a:gd name="T7" fmla="*/ 203 h 21"/>
                    <a:gd name="T8" fmla="*/ 192 w 19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12" y="0"/>
                      </a:moveTo>
                      <a:lnTo>
                        <a:pt x="19" y="4"/>
                      </a:lnTo>
                      <a:lnTo>
                        <a:pt x="7" y="21"/>
                      </a:lnTo>
                      <a:lnTo>
                        <a:pt x="0" y="1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4" name="Freeform 55"/>
                <p:cNvSpPr>
                  <a:spLocks/>
                </p:cNvSpPr>
                <p:nvPr/>
              </p:nvSpPr>
              <p:spPr bwMode="gray">
                <a:xfrm>
                  <a:off x="5032" y="2300"/>
                  <a:ext cx="28" cy="15"/>
                </a:xfrm>
                <a:custGeom>
                  <a:avLst/>
                  <a:gdLst>
                    <a:gd name="T0" fmla="*/ 476 w 21"/>
                    <a:gd name="T1" fmla="*/ 0 h 12"/>
                    <a:gd name="T2" fmla="*/ 526 w 21"/>
                    <a:gd name="T3" fmla="*/ 172 h 12"/>
                    <a:gd name="T4" fmla="*/ 0 w 21"/>
                    <a:gd name="T5" fmla="*/ 207 h 12"/>
                    <a:gd name="T6" fmla="*/ 0 w 21"/>
                    <a:gd name="T7" fmla="*/ 49 h 12"/>
                    <a:gd name="T8" fmla="*/ 476 w 21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19" y="0"/>
                      </a:moveTo>
                      <a:lnTo>
                        <a:pt x="21" y="10"/>
                      </a:lnTo>
                      <a:lnTo>
                        <a:pt x="0" y="12"/>
                      </a:lnTo>
                      <a:lnTo>
                        <a:pt x="0" y="3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5" name="Freeform 56"/>
                <p:cNvSpPr>
                  <a:spLocks/>
                </p:cNvSpPr>
                <p:nvPr/>
              </p:nvSpPr>
              <p:spPr bwMode="gray">
                <a:xfrm>
                  <a:off x="5022" y="2228"/>
                  <a:ext cx="30" cy="15"/>
                </a:xfrm>
                <a:custGeom>
                  <a:avLst/>
                  <a:gdLst>
                    <a:gd name="T0" fmla="*/ 680 w 21"/>
                    <a:gd name="T1" fmla="*/ 0 h 12"/>
                    <a:gd name="T2" fmla="*/ 737 w 21"/>
                    <a:gd name="T3" fmla="*/ 155 h 12"/>
                    <a:gd name="T4" fmla="*/ 0 w 21"/>
                    <a:gd name="T5" fmla="*/ 207 h 12"/>
                    <a:gd name="T6" fmla="*/ 0 w 21"/>
                    <a:gd name="T7" fmla="*/ 87 h 12"/>
                    <a:gd name="T8" fmla="*/ 680 w 21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19" y="0"/>
                      </a:moveTo>
                      <a:lnTo>
                        <a:pt x="21" y="9"/>
                      </a:lnTo>
                      <a:lnTo>
                        <a:pt x="0" y="12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6" name="Freeform 57"/>
                <p:cNvSpPr>
                  <a:spLocks/>
                </p:cNvSpPr>
                <p:nvPr/>
              </p:nvSpPr>
              <p:spPr bwMode="gray">
                <a:xfrm>
                  <a:off x="4999" y="2158"/>
                  <a:ext cx="31" cy="19"/>
                </a:xfrm>
                <a:custGeom>
                  <a:avLst/>
                  <a:gdLst>
                    <a:gd name="T0" fmla="*/ 596 w 22"/>
                    <a:gd name="T1" fmla="*/ 0 h 14"/>
                    <a:gd name="T2" fmla="*/ 683 w 22"/>
                    <a:gd name="T3" fmla="*/ 161 h 14"/>
                    <a:gd name="T4" fmla="*/ 89 w 22"/>
                    <a:gd name="T5" fmla="*/ 297 h 14"/>
                    <a:gd name="T6" fmla="*/ 0 w 22"/>
                    <a:gd name="T7" fmla="*/ 119 h 14"/>
                    <a:gd name="T8" fmla="*/ 596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19" y="0"/>
                      </a:moveTo>
                      <a:lnTo>
                        <a:pt x="22" y="7"/>
                      </a:lnTo>
                      <a:lnTo>
                        <a:pt x="3" y="14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7" name="Freeform 58"/>
                <p:cNvSpPr>
                  <a:spLocks/>
                </p:cNvSpPr>
                <p:nvPr/>
              </p:nvSpPr>
              <p:spPr bwMode="gray">
                <a:xfrm>
                  <a:off x="4975" y="2089"/>
                  <a:ext cx="29" cy="22"/>
                </a:xfrm>
                <a:custGeom>
                  <a:avLst/>
                  <a:gdLst>
                    <a:gd name="T0" fmla="*/ 457 w 21"/>
                    <a:gd name="T1" fmla="*/ 0 h 17"/>
                    <a:gd name="T2" fmla="*/ 526 w 21"/>
                    <a:gd name="T3" fmla="*/ 97 h 17"/>
                    <a:gd name="T4" fmla="*/ 55 w 21"/>
                    <a:gd name="T5" fmla="*/ 221 h 17"/>
                    <a:gd name="T6" fmla="*/ 0 w 21"/>
                    <a:gd name="T7" fmla="*/ 97 h 17"/>
                    <a:gd name="T8" fmla="*/ 457 w 21"/>
                    <a:gd name="T9" fmla="*/ 0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7"/>
                    <a:gd name="T17" fmla="*/ 21 w 21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7">
                      <a:moveTo>
                        <a:pt x="18" y="0"/>
                      </a:moveTo>
                      <a:lnTo>
                        <a:pt x="21" y="7"/>
                      </a:lnTo>
                      <a:lnTo>
                        <a:pt x="2" y="17"/>
                      </a:lnTo>
                      <a:lnTo>
                        <a:pt x="0" y="7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8" name="Freeform 59"/>
                <p:cNvSpPr>
                  <a:spLocks/>
                </p:cNvSpPr>
                <p:nvPr/>
              </p:nvSpPr>
              <p:spPr bwMode="gray">
                <a:xfrm>
                  <a:off x="4975" y="2653"/>
                  <a:ext cx="31" cy="20"/>
                </a:xfrm>
                <a:custGeom>
                  <a:avLst/>
                  <a:gdLst>
                    <a:gd name="T0" fmla="*/ 464 w 23"/>
                    <a:gd name="T1" fmla="*/ 62 h 16"/>
                    <a:gd name="T2" fmla="*/ 346 w 23"/>
                    <a:gd name="T3" fmla="*/ 149 h 16"/>
                    <a:gd name="T4" fmla="*/ 0 w 23"/>
                    <a:gd name="T5" fmla="*/ 62 h 16"/>
                    <a:gd name="T6" fmla="*/ 73 w 23"/>
                    <a:gd name="T7" fmla="*/ 0 h 16"/>
                    <a:gd name="T8" fmla="*/ 464 w 23"/>
                    <a:gd name="T9" fmla="*/ 62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6"/>
                    <a:gd name="T17" fmla="*/ 23 w 23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6">
                      <a:moveTo>
                        <a:pt x="23" y="7"/>
                      </a:moveTo>
                      <a:lnTo>
                        <a:pt x="18" y="16"/>
                      </a:lnTo>
                      <a:lnTo>
                        <a:pt x="0" y="7"/>
                      </a:lnTo>
                      <a:lnTo>
                        <a:pt x="4" y="0"/>
                      </a:lnTo>
                      <a:lnTo>
                        <a:pt x="23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9" name="Freeform 60"/>
                <p:cNvSpPr>
                  <a:spLocks/>
                </p:cNvSpPr>
                <p:nvPr/>
              </p:nvSpPr>
              <p:spPr bwMode="gray">
                <a:xfrm>
                  <a:off x="4999" y="2585"/>
                  <a:ext cx="31" cy="20"/>
                </a:xfrm>
                <a:custGeom>
                  <a:avLst/>
                  <a:gdLst>
                    <a:gd name="T0" fmla="*/ 683 w 22"/>
                    <a:gd name="T1" fmla="*/ 171 h 14"/>
                    <a:gd name="T2" fmla="*/ 596 w 22"/>
                    <a:gd name="T3" fmla="*/ 499 h 14"/>
                    <a:gd name="T4" fmla="*/ 0 w 22"/>
                    <a:gd name="T5" fmla="*/ 244 h 14"/>
                    <a:gd name="T6" fmla="*/ 89 w 22"/>
                    <a:gd name="T7" fmla="*/ 0 h 14"/>
                    <a:gd name="T8" fmla="*/ 683 w 22"/>
                    <a:gd name="T9" fmla="*/ 171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22" y="5"/>
                      </a:moveTo>
                      <a:lnTo>
                        <a:pt x="19" y="14"/>
                      </a:lnTo>
                      <a:lnTo>
                        <a:pt x="0" y="7"/>
                      </a:lnTo>
                      <a:lnTo>
                        <a:pt x="3" y="0"/>
                      </a:lnTo>
                      <a:lnTo>
                        <a:pt x="22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0" name="Freeform 61"/>
                <p:cNvSpPr>
                  <a:spLocks/>
                </p:cNvSpPr>
                <p:nvPr/>
              </p:nvSpPr>
              <p:spPr bwMode="gray">
                <a:xfrm>
                  <a:off x="5022" y="2516"/>
                  <a:ext cx="30" cy="17"/>
                </a:xfrm>
                <a:custGeom>
                  <a:avLst/>
                  <a:gdLst>
                    <a:gd name="T0" fmla="*/ 737 w 21"/>
                    <a:gd name="T1" fmla="*/ 163 h 12"/>
                    <a:gd name="T2" fmla="*/ 680 w 21"/>
                    <a:gd name="T3" fmla="*/ 387 h 12"/>
                    <a:gd name="T4" fmla="*/ 0 w 21"/>
                    <a:gd name="T5" fmla="*/ 231 h 12"/>
                    <a:gd name="T6" fmla="*/ 0 w 21"/>
                    <a:gd name="T7" fmla="*/ 0 h 12"/>
                    <a:gd name="T8" fmla="*/ 737 w 21"/>
                    <a:gd name="T9" fmla="*/ 163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21" y="5"/>
                      </a:moveTo>
                      <a:lnTo>
                        <a:pt x="19" y="12"/>
                      </a:ln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21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1" name="Freeform 62"/>
                <p:cNvSpPr>
                  <a:spLocks/>
                </p:cNvSpPr>
                <p:nvPr/>
              </p:nvSpPr>
              <p:spPr bwMode="gray">
                <a:xfrm>
                  <a:off x="5032" y="2446"/>
                  <a:ext cx="28" cy="13"/>
                </a:xfrm>
                <a:custGeom>
                  <a:avLst/>
                  <a:gdLst>
                    <a:gd name="T0" fmla="*/ 526 w 21"/>
                    <a:gd name="T1" fmla="*/ 81 h 9"/>
                    <a:gd name="T2" fmla="*/ 476 w 21"/>
                    <a:gd name="T3" fmla="*/ 352 h 9"/>
                    <a:gd name="T4" fmla="*/ 0 w 21"/>
                    <a:gd name="T5" fmla="*/ 264 h 9"/>
                    <a:gd name="T6" fmla="*/ 0 w 21"/>
                    <a:gd name="T7" fmla="*/ 0 h 9"/>
                    <a:gd name="T8" fmla="*/ 526 w 21"/>
                    <a:gd name="T9" fmla="*/ 81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9"/>
                    <a:gd name="T17" fmla="*/ 21 w 21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9">
                      <a:moveTo>
                        <a:pt x="21" y="2"/>
                      </a:moveTo>
                      <a:lnTo>
                        <a:pt x="19" y="9"/>
                      </a:ln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2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2" name="Freeform 63"/>
                <p:cNvSpPr>
                  <a:spLocks/>
                </p:cNvSpPr>
                <p:nvPr/>
              </p:nvSpPr>
              <p:spPr bwMode="gray">
                <a:xfrm>
                  <a:off x="4748" y="2924"/>
                  <a:ext cx="25" cy="29"/>
                </a:xfrm>
                <a:custGeom>
                  <a:avLst/>
                  <a:gdLst>
                    <a:gd name="T0" fmla="*/ 296 w 19"/>
                    <a:gd name="T1" fmla="*/ 399 h 21"/>
                    <a:gd name="T2" fmla="*/ 192 w 19"/>
                    <a:gd name="T3" fmla="*/ 526 h 21"/>
                    <a:gd name="T4" fmla="*/ 0 w 19"/>
                    <a:gd name="T5" fmla="*/ 181 h 21"/>
                    <a:gd name="T6" fmla="*/ 111 w 19"/>
                    <a:gd name="T7" fmla="*/ 0 h 21"/>
                    <a:gd name="T8" fmla="*/ 296 w 19"/>
                    <a:gd name="T9" fmla="*/ 399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19" y="16"/>
                      </a:moveTo>
                      <a:lnTo>
                        <a:pt x="12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3" name="Freeform 64"/>
                <p:cNvSpPr>
                  <a:spLocks/>
                </p:cNvSpPr>
                <p:nvPr/>
              </p:nvSpPr>
              <p:spPr bwMode="gray">
                <a:xfrm>
                  <a:off x="4804" y="2881"/>
                  <a:ext cx="31" cy="27"/>
                </a:xfrm>
                <a:custGeom>
                  <a:avLst/>
                  <a:gdLst>
                    <a:gd name="T0" fmla="*/ 683 w 22"/>
                    <a:gd name="T1" fmla="*/ 203 h 21"/>
                    <a:gd name="T2" fmla="*/ 431 w 22"/>
                    <a:gd name="T3" fmla="*/ 261 h 21"/>
                    <a:gd name="T4" fmla="*/ 0 w 22"/>
                    <a:gd name="T5" fmla="*/ 85 h 21"/>
                    <a:gd name="T6" fmla="*/ 217 w 22"/>
                    <a:gd name="T7" fmla="*/ 0 h 21"/>
                    <a:gd name="T8" fmla="*/ 683 w 22"/>
                    <a:gd name="T9" fmla="*/ 203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1"/>
                    <a:gd name="T17" fmla="*/ 22 w 2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1">
                      <a:moveTo>
                        <a:pt x="22" y="16"/>
                      </a:moveTo>
                      <a:lnTo>
                        <a:pt x="14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22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4" name="Freeform 65"/>
                <p:cNvSpPr>
                  <a:spLocks/>
                </p:cNvSpPr>
                <p:nvPr/>
              </p:nvSpPr>
              <p:spPr bwMode="gray">
                <a:xfrm>
                  <a:off x="4857" y="2830"/>
                  <a:ext cx="28" cy="27"/>
                </a:xfrm>
                <a:custGeom>
                  <a:avLst/>
                  <a:gdLst>
                    <a:gd name="T0" fmla="*/ 368 w 21"/>
                    <a:gd name="T1" fmla="*/ 174 h 21"/>
                    <a:gd name="T2" fmla="*/ 249 w 21"/>
                    <a:gd name="T3" fmla="*/ 261 h 21"/>
                    <a:gd name="T4" fmla="*/ 0 w 21"/>
                    <a:gd name="T5" fmla="*/ 85 h 21"/>
                    <a:gd name="T6" fmla="*/ 116 w 21"/>
                    <a:gd name="T7" fmla="*/ 0 h 21"/>
                    <a:gd name="T8" fmla="*/ 368 w 21"/>
                    <a:gd name="T9" fmla="*/ 174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21" y="14"/>
                      </a:moveTo>
                      <a:lnTo>
                        <a:pt x="14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21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5" name="Freeform 66"/>
                <p:cNvSpPr>
                  <a:spLocks/>
                </p:cNvSpPr>
                <p:nvPr/>
              </p:nvSpPr>
              <p:spPr bwMode="gray">
                <a:xfrm>
                  <a:off x="4905" y="2776"/>
                  <a:ext cx="29" cy="26"/>
                </a:xfrm>
                <a:custGeom>
                  <a:avLst/>
                  <a:gdLst>
                    <a:gd name="T0" fmla="*/ 526 w 21"/>
                    <a:gd name="T1" fmla="*/ 270 h 19"/>
                    <a:gd name="T2" fmla="*/ 345 w 21"/>
                    <a:gd name="T3" fmla="*/ 441 h 19"/>
                    <a:gd name="T4" fmla="*/ 0 w 21"/>
                    <a:gd name="T5" fmla="*/ 172 h 19"/>
                    <a:gd name="T6" fmla="*/ 105 w 21"/>
                    <a:gd name="T7" fmla="*/ 0 h 19"/>
                    <a:gd name="T8" fmla="*/ 526 w 21"/>
                    <a:gd name="T9" fmla="*/ 27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21" y="12"/>
                      </a:moveTo>
                      <a:lnTo>
                        <a:pt x="14" y="19"/>
                      </a:lnTo>
                      <a:lnTo>
                        <a:pt x="0" y="7"/>
                      </a:lnTo>
                      <a:lnTo>
                        <a:pt x="4" y="0"/>
                      </a:lnTo>
                      <a:lnTo>
                        <a:pt x="21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6" name="Freeform 67"/>
                <p:cNvSpPr>
                  <a:spLocks/>
                </p:cNvSpPr>
                <p:nvPr/>
              </p:nvSpPr>
              <p:spPr bwMode="gray">
                <a:xfrm>
                  <a:off x="4420" y="3054"/>
                  <a:ext cx="10" cy="28"/>
                </a:xfrm>
                <a:custGeom>
                  <a:avLst/>
                  <a:gdLst>
                    <a:gd name="T0" fmla="*/ 24 w 9"/>
                    <a:gd name="T1" fmla="*/ 476 h 21"/>
                    <a:gd name="T2" fmla="*/ 2 w 9"/>
                    <a:gd name="T3" fmla="*/ 526 h 21"/>
                    <a:gd name="T4" fmla="*/ 0 w 9"/>
                    <a:gd name="T5" fmla="*/ 0 h 21"/>
                    <a:gd name="T6" fmla="*/ 20 w 9"/>
                    <a:gd name="T7" fmla="*/ 0 h 21"/>
                    <a:gd name="T8" fmla="*/ 24 w 9"/>
                    <a:gd name="T9" fmla="*/ 47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"/>
                    <a:gd name="T16" fmla="*/ 0 h 21"/>
                    <a:gd name="T17" fmla="*/ 9 w 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" h="21">
                      <a:moveTo>
                        <a:pt x="9" y="19"/>
                      </a:moveTo>
                      <a:lnTo>
                        <a:pt x="2" y="21"/>
                      </a:ln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9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7" name="Freeform 68"/>
                <p:cNvSpPr>
                  <a:spLocks/>
                </p:cNvSpPr>
                <p:nvPr/>
              </p:nvSpPr>
              <p:spPr bwMode="gray">
                <a:xfrm>
                  <a:off x="4491" y="3045"/>
                  <a:ext cx="15" cy="29"/>
                </a:xfrm>
                <a:custGeom>
                  <a:avLst/>
                  <a:gdLst>
                    <a:gd name="T0" fmla="*/ 123 w 11"/>
                    <a:gd name="T1" fmla="*/ 457 h 21"/>
                    <a:gd name="T2" fmla="*/ 46 w 11"/>
                    <a:gd name="T3" fmla="*/ 526 h 21"/>
                    <a:gd name="T4" fmla="*/ 0 w 11"/>
                    <a:gd name="T5" fmla="*/ 0 h 21"/>
                    <a:gd name="T6" fmla="*/ 97 w 11"/>
                    <a:gd name="T7" fmla="*/ 0 h 21"/>
                    <a:gd name="T8" fmla="*/ 123 w 11"/>
                    <a:gd name="T9" fmla="*/ 457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1"/>
                    <a:gd name="T17" fmla="*/ 11 w 1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1">
                      <a:moveTo>
                        <a:pt x="11" y="18"/>
                      </a:moveTo>
                      <a:lnTo>
                        <a:pt x="4" y="21"/>
                      </a:ln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11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8" name="Freeform 69"/>
                <p:cNvSpPr>
                  <a:spLocks/>
                </p:cNvSpPr>
                <p:nvPr/>
              </p:nvSpPr>
              <p:spPr bwMode="gray">
                <a:xfrm>
                  <a:off x="4559" y="3024"/>
                  <a:ext cx="20" cy="26"/>
                </a:xfrm>
                <a:custGeom>
                  <a:avLst/>
                  <a:gdLst>
                    <a:gd name="T0" fmla="*/ 268 w 15"/>
                    <a:gd name="T1" fmla="*/ 167 h 21"/>
                    <a:gd name="T2" fmla="*/ 87 w 15"/>
                    <a:gd name="T3" fmla="*/ 181 h 21"/>
                    <a:gd name="T4" fmla="*/ 0 w 15"/>
                    <a:gd name="T5" fmla="*/ 2 h 21"/>
                    <a:gd name="T6" fmla="*/ 151 w 15"/>
                    <a:gd name="T7" fmla="*/ 0 h 21"/>
                    <a:gd name="T8" fmla="*/ 268 w 15"/>
                    <a:gd name="T9" fmla="*/ 167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1"/>
                    <a:gd name="T17" fmla="*/ 15 w 15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1">
                      <a:moveTo>
                        <a:pt x="15" y="19"/>
                      </a:moveTo>
                      <a:lnTo>
                        <a:pt x="5" y="21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9" name="Freeform 70"/>
                <p:cNvSpPr>
                  <a:spLocks/>
                </p:cNvSpPr>
                <p:nvPr/>
              </p:nvSpPr>
              <p:spPr bwMode="gray">
                <a:xfrm>
                  <a:off x="4626" y="2996"/>
                  <a:ext cx="23" cy="29"/>
                </a:xfrm>
                <a:custGeom>
                  <a:avLst/>
                  <a:gdLst>
                    <a:gd name="T0" fmla="*/ 349 w 17"/>
                    <a:gd name="T1" fmla="*/ 476 h 21"/>
                    <a:gd name="T2" fmla="*/ 135 w 17"/>
                    <a:gd name="T3" fmla="*/ 526 h 21"/>
                    <a:gd name="T4" fmla="*/ 0 w 17"/>
                    <a:gd name="T5" fmla="*/ 55 h 21"/>
                    <a:gd name="T6" fmla="*/ 135 w 17"/>
                    <a:gd name="T7" fmla="*/ 0 h 21"/>
                    <a:gd name="T8" fmla="*/ 349 w 17"/>
                    <a:gd name="T9" fmla="*/ 47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1"/>
                    <a:gd name="T17" fmla="*/ 17 w 17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1">
                      <a:moveTo>
                        <a:pt x="17" y="19"/>
                      </a:moveTo>
                      <a:lnTo>
                        <a:pt x="7" y="21"/>
                      </a:lnTo>
                      <a:lnTo>
                        <a:pt x="0" y="2"/>
                      </a:lnTo>
                      <a:lnTo>
                        <a:pt x="7" y="0"/>
                      </a:lnTo>
                      <a:lnTo>
                        <a:pt x="17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0" name="Freeform 71"/>
                <p:cNvSpPr>
                  <a:spLocks/>
                </p:cNvSpPr>
                <p:nvPr/>
              </p:nvSpPr>
              <p:spPr bwMode="gray">
                <a:xfrm>
                  <a:off x="4058" y="2996"/>
                  <a:ext cx="21" cy="33"/>
                </a:xfrm>
                <a:custGeom>
                  <a:avLst/>
                  <a:gdLst>
                    <a:gd name="T0" fmla="*/ 110 w 16"/>
                    <a:gd name="T1" fmla="*/ 575 h 24"/>
                    <a:gd name="T2" fmla="*/ 0 w 16"/>
                    <a:gd name="T3" fmla="*/ 469 h 24"/>
                    <a:gd name="T4" fmla="*/ 110 w 16"/>
                    <a:gd name="T5" fmla="*/ 0 h 24"/>
                    <a:gd name="T6" fmla="*/ 248 w 16"/>
                    <a:gd name="T7" fmla="*/ 131 h 24"/>
                    <a:gd name="T8" fmla="*/ 110 w 16"/>
                    <a:gd name="T9" fmla="*/ 575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24"/>
                    <a:gd name="T17" fmla="*/ 16 w 16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24">
                      <a:moveTo>
                        <a:pt x="7" y="24"/>
                      </a:moveTo>
                      <a:lnTo>
                        <a:pt x="0" y="19"/>
                      </a:lnTo>
                      <a:lnTo>
                        <a:pt x="7" y="0"/>
                      </a:lnTo>
                      <a:lnTo>
                        <a:pt x="16" y="5"/>
                      </a:lnTo>
                      <a:lnTo>
                        <a:pt x="7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1" name="Freeform 72"/>
                <p:cNvSpPr>
                  <a:spLocks/>
                </p:cNvSpPr>
                <p:nvPr/>
              </p:nvSpPr>
              <p:spPr bwMode="gray">
                <a:xfrm>
                  <a:off x="4124" y="3024"/>
                  <a:ext cx="24" cy="26"/>
                </a:xfrm>
                <a:custGeom>
                  <a:avLst/>
                  <a:gdLst>
                    <a:gd name="T0" fmla="*/ 315 w 17"/>
                    <a:gd name="T1" fmla="*/ 181 h 21"/>
                    <a:gd name="T2" fmla="*/ 0 w 17"/>
                    <a:gd name="T3" fmla="*/ 167 h 21"/>
                    <a:gd name="T4" fmla="*/ 223 w 17"/>
                    <a:gd name="T5" fmla="*/ 0 h 21"/>
                    <a:gd name="T6" fmla="*/ 541 w 17"/>
                    <a:gd name="T7" fmla="*/ 2 h 21"/>
                    <a:gd name="T8" fmla="*/ 315 w 17"/>
                    <a:gd name="T9" fmla="*/ 18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1"/>
                    <a:gd name="T17" fmla="*/ 17 w 17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1">
                      <a:moveTo>
                        <a:pt x="10" y="21"/>
                      </a:moveTo>
                      <a:lnTo>
                        <a:pt x="0" y="19"/>
                      </a:lnTo>
                      <a:lnTo>
                        <a:pt x="7" y="0"/>
                      </a:lnTo>
                      <a:lnTo>
                        <a:pt x="17" y="2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2" name="Freeform 73"/>
                <p:cNvSpPr>
                  <a:spLocks/>
                </p:cNvSpPr>
                <p:nvPr/>
              </p:nvSpPr>
              <p:spPr bwMode="gray">
                <a:xfrm>
                  <a:off x="4198" y="3045"/>
                  <a:ext cx="20" cy="29"/>
                </a:xfrm>
                <a:custGeom>
                  <a:avLst/>
                  <a:gdLst>
                    <a:gd name="T0" fmla="*/ 333 w 14"/>
                    <a:gd name="T1" fmla="*/ 526 h 21"/>
                    <a:gd name="T2" fmla="*/ 0 w 14"/>
                    <a:gd name="T3" fmla="*/ 457 h 21"/>
                    <a:gd name="T4" fmla="*/ 163 w 14"/>
                    <a:gd name="T5" fmla="*/ 0 h 21"/>
                    <a:gd name="T6" fmla="*/ 499 w 14"/>
                    <a:gd name="T7" fmla="*/ 0 h 21"/>
                    <a:gd name="T8" fmla="*/ 333 w 14"/>
                    <a:gd name="T9" fmla="*/ 52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1"/>
                    <a:gd name="T17" fmla="*/ 14 w 14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1">
                      <a:moveTo>
                        <a:pt x="9" y="21"/>
                      </a:moveTo>
                      <a:lnTo>
                        <a:pt x="0" y="18"/>
                      </a:lnTo>
                      <a:lnTo>
                        <a:pt x="4" y="0"/>
                      </a:lnTo>
                      <a:lnTo>
                        <a:pt x="14" y="0"/>
                      </a:lnTo>
                      <a:lnTo>
                        <a:pt x="9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3" name="Freeform 74"/>
                <p:cNvSpPr>
                  <a:spLocks/>
                </p:cNvSpPr>
                <p:nvPr/>
              </p:nvSpPr>
              <p:spPr bwMode="gray">
                <a:xfrm>
                  <a:off x="4272" y="3054"/>
                  <a:ext cx="17" cy="28"/>
                </a:xfrm>
                <a:custGeom>
                  <a:avLst/>
                  <a:gdLst>
                    <a:gd name="T0" fmla="*/ 299 w 12"/>
                    <a:gd name="T1" fmla="*/ 526 h 21"/>
                    <a:gd name="T2" fmla="*/ 0 w 12"/>
                    <a:gd name="T3" fmla="*/ 476 h 21"/>
                    <a:gd name="T4" fmla="*/ 74 w 12"/>
                    <a:gd name="T5" fmla="*/ 0 h 21"/>
                    <a:gd name="T6" fmla="*/ 387 w 12"/>
                    <a:gd name="T7" fmla="*/ 0 h 21"/>
                    <a:gd name="T8" fmla="*/ 299 w 12"/>
                    <a:gd name="T9" fmla="*/ 52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21"/>
                    <a:gd name="T17" fmla="*/ 12 w 1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21">
                      <a:moveTo>
                        <a:pt x="9" y="21"/>
                      </a:moveTo>
                      <a:lnTo>
                        <a:pt x="0" y="19"/>
                      </a:lnTo>
                      <a:lnTo>
                        <a:pt x="2" y="0"/>
                      </a:lnTo>
                      <a:lnTo>
                        <a:pt x="12" y="0"/>
                      </a:lnTo>
                      <a:lnTo>
                        <a:pt x="9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4" name="Freeform 75"/>
                <p:cNvSpPr>
                  <a:spLocks/>
                </p:cNvSpPr>
                <p:nvPr/>
              </p:nvSpPr>
              <p:spPr bwMode="gray">
                <a:xfrm>
                  <a:off x="3772" y="2773"/>
                  <a:ext cx="31" cy="26"/>
                </a:xfrm>
                <a:custGeom>
                  <a:avLst/>
                  <a:gdLst>
                    <a:gd name="T0" fmla="*/ 154 w 22"/>
                    <a:gd name="T1" fmla="*/ 296 h 19"/>
                    <a:gd name="T2" fmla="*/ 0 w 22"/>
                    <a:gd name="T3" fmla="*/ 192 h 19"/>
                    <a:gd name="T4" fmla="*/ 533 w 22"/>
                    <a:gd name="T5" fmla="*/ 0 h 19"/>
                    <a:gd name="T6" fmla="*/ 683 w 22"/>
                    <a:gd name="T7" fmla="*/ 111 h 19"/>
                    <a:gd name="T8" fmla="*/ 154 w 22"/>
                    <a:gd name="T9" fmla="*/ 29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5" y="19"/>
                      </a:moveTo>
                      <a:lnTo>
                        <a:pt x="0" y="12"/>
                      </a:lnTo>
                      <a:lnTo>
                        <a:pt x="17" y="0"/>
                      </a:lnTo>
                      <a:lnTo>
                        <a:pt x="22" y="7"/>
                      </a:lnTo>
                      <a:lnTo>
                        <a:pt x="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5" name="Freeform 76"/>
                <p:cNvSpPr>
                  <a:spLocks/>
                </p:cNvSpPr>
                <p:nvPr/>
              </p:nvSpPr>
              <p:spPr bwMode="gray">
                <a:xfrm>
                  <a:off x="3819" y="2830"/>
                  <a:ext cx="28" cy="27"/>
                </a:xfrm>
                <a:custGeom>
                  <a:avLst/>
                  <a:gdLst>
                    <a:gd name="T0" fmla="*/ 116 w 21"/>
                    <a:gd name="T1" fmla="*/ 261 h 21"/>
                    <a:gd name="T2" fmla="*/ 0 w 21"/>
                    <a:gd name="T3" fmla="*/ 174 h 21"/>
                    <a:gd name="T4" fmla="*/ 276 w 21"/>
                    <a:gd name="T5" fmla="*/ 0 h 21"/>
                    <a:gd name="T6" fmla="*/ 368 w 21"/>
                    <a:gd name="T7" fmla="*/ 85 h 21"/>
                    <a:gd name="T8" fmla="*/ 116 w 21"/>
                    <a:gd name="T9" fmla="*/ 26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6" y="0"/>
                      </a:lnTo>
                      <a:lnTo>
                        <a:pt x="21" y="7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6" name="Freeform 77"/>
                <p:cNvSpPr>
                  <a:spLocks/>
                </p:cNvSpPr>
                <p:nvPr/>
              </p:nvSpPr>
              <p:spPr bwMode="gray">
                <a:xfrm>
                  <a:off x="3873" y="2881"/>
                  <a:ext cx="26" cy="27"/>
                </a:xfrm>
                <a:custGeom>
                  <a:avLst/>
                  <a:gdLst>
                    <a:gd name="T0" fmla="*/ 172 w 19"/>
                    <a:gd name="T1" fmla="*/ 261 h 21"/>
                    <a:gd name="T2" fmla="*/ 0 w 19"/>
                    <a:gd name="T3" fmla="*/ 174 h 21"/>
                    <a:gd name="T4" fmla="*/ 322 w 19"/>
                    <a:gd name="T5" fmla="*/ 0 h 21"/>
                    <a:gd name="T6" fmla="*/ 441 w 19"/>
                    <a:gd name="T7" fmla="*/ 85 h 21"/>
                    <a:gd name="T8" fmla="*/ 172 w 19"/>
                    <a:gd name="T9" fmla="*/ 26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4" y="0"/>
                      </a:lnTo>
                      <a:lnTo>
                        <a:pt x="19" y="7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7" name="Freeform 78"/>
                <p:cNvSpPr>
                  <a:spLocks/>
                </p:cNvSpPr>
                <p:nvPr/>
              </p:nvSpPr>
              <p:spPr bwMode="gray">
                <a:xfrm>
                  <a:off x="3929" y="2928"/>
                  <a:ext cx="31" cy="27"/>
                </a:xfrm>
                <a:custGeom>
                  <a:avLst/>
                  <a:gdLst>
                    <a:gd name="T0" fmla="*/ 244 w 21"/>
                    <a:gd name="T1" fmla="*/ 181 h 21"/>
                    <a:gd name="T2" fmla="*/ 0 w 21"/>
                    <a:gd name="T3" fmla="*/ 118 h 21"/>
                    <a:gd name="T4" fmla="*/ 416 w 21"/>
                    <a:gd name="T5" fmla="*/ 0 h 21"/>
                    <a:gd name="T6" fmla="*/ 737 w 21"/>
                    <a:gd name="T7" fmla="*/ 40 h 21"/>
                    <a:gd name="T8" fmla="*/ 244 w 21"/>
                    <a:gd name="T9" fmla="*/ 18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2" y="0"/>
                      </a:lnTo>
                      <a:lnTo>
                        <a:pt x="21" y="5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8" name="Freeform 79"/>
                <p:cNvSpPr>
                  <a:spLocks/>
                </p:cNvSpPr>
                <p:nvPr/>
              </p:nvSpPr>
              <p:spPr bwMode="gray">
                <a:xfrm>
                  <a:off x="3646" y="2446"/>
                  <a:ext cx="27" cy="13"/>
                </a:xfrm>
                <a:custGeom>
                  <a:avLst/>
                  <a:gdLst>
                    <a:gd name="T0" fmla="*/ 0 w 21"/>
                    <a:gd name="T1" fmla="*/ 352 h 9"/>
                    <a:gd name="T2" fmla="*/ 0 w 21"/>
                    <a:gd name="T3" fmla="*/ 81 h 9"/>
                    <a:gd name="T4" fmla="*/ 231 w 21"/>
                    <a:gd name="T5" fmla="*/ 0 h 9"/>
                    <a:gd name="T6" fmla="*/ 261 w 21"/>
                    <a:gd name="T7" fmla="*/ 264 h 9"/>
                    <a:gd name="T8" fmla="*/ 0 w 21"/>
                    <a:gd name="T9" fmla="*/ 352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9"/>
                    <a:gd name="T17" fmla="*/ 21 w 21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9">
                      <a:moveTo>
                        <a:pt x="0" y="9"/>
                      </a:moveTo>
                      <a:lnTo>
                        <a:pt x="0" y="2"/>
                      </a:lnTo>
                      <a:lnTo>
                        <a:pt x="19" y="0"/>
                      </a:lnTo>
                      <a:lnTo>
                        <a:pt x="21" y="7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9" name="Freeform 80"/>
                <p:cNvSpPr>
                  <a:spLocks/>
                </p:cNvSpPr>
                <p:nvPr/>
              </p:nvSpPr>
              <p:spPr bwMode="gray">
                <a:xfrm>
                  <a:off x="3655" y="2516"/>
                  <a:ext cx="29" cy="17"/>
                </a:xfrm>
                <a:custGeom>
                  <a:avLst/>
                  <a:gdLst>
                    <a:gd name="T0" fmla="*/ 55 w 21"/>
                    <a:gd name="T1" fmla="*/ 387 h 12"/>
                    <a:gd name="T2" fmla="*/ 0 w 21"/>
                    <a:gd name="T3" fmla="*/ 163 h 12"/>
                    <a:gd name="T4" fmla="*/ 476 w 21"/>
                    <a:gd name="T5" fmla="*/ 0 h 12"/>
                    <a:gd name="T6" fmla="*/ 526 w 21"/>
                    <a:gd name="T7" fmla="*/ 299 h 12"/>
                    <a:gd name="T8" fmla="*/ 55 w 21"/>
                    <a:gd name="T9" fmla="*/ 387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2" y="12"/>
                      </a:moveTo>
                      <a:lnTo>
                        <a:pt x="0" y="5"/>
                      </a:lnTo>
                      <a:lnTo>
                        <a:pt x="19" y="0"/>
                      </a:lnTo>
                      <a:lnTo>
                        <a:pt x="21" y="9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0" name="Freeform 81"/>
                <p:cNvSpPr>
                  <a:spLocks/>
                </p:cNvSpPr>
                <p:nvPr/>
              </p:nvSpPr>
              <p:spPr bwMode="gray">
                <a:xfrm>
                  <a:off x="3673" y="2585"/>
                  <a:ext cx="31" cy="20"/>
                </a:xfrm>
                <a:custGeom>
                  <a:avLst/>
                  <a:gdLst>
                    <a:gd name="T0" fmla="*/ 89 w 22"/>
                    <a:gd name="T1" fmla="*/ 499 h 14"/>
                    <a:gd name="T2" fmla="*/ 0 w 22"/>
                    <a:gd name="T3" fmla="*/ 171 h 14"/>
                    <a:gd name="T4" fmla="*/ 596 w 22"/>
                    <a:gd name="T5" fmla="*/ 0 h 14"/>
                    <a:gd name="T6" fmla="*/ 683 w 22"/>
                    <a:gd name="T7" fmla="*/ 244 h 14"/>
                    <a:gd name="T8" fmla="*/ 89 w 22"/>
                    <a:gd name="T9" fmla="*/ 499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3" y="14"/>
                      </a:moveTo>
                      <a:lnTo>
                        <a:pt x="0" y="5"/>
                      </a:lnTo>
                      <a:lnTo>
                        <a:pt x="19" y="0"/>
                      </a:lnTo>
                      <a:lnTo>
                        <a:pt x="22" y="7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1" name="Freeform 82"/>
                <p:cNvSpPr>
                  <a:spLocks/>
                </p:cNvSpPr>
                <p:nvPr/>
              </p:nvSpPr>
              <p:spPr bwMode="gray">
                <a:xfrm>
                  <a:off x="3700" y="2653"/>
                  <a:ext cx="33" cy="20"/>
                </a:xfrm>
                <a:custGeom>
                  <a:avLst/>
                  <a:gdLst>
                    <a:gd name="T0" fmla="*/ 131 w 24"/>
                    <a:gd name="T1" fmla="*/ 149 h 16"/>
                    <a:gd name="T2" fmla="*/ 0 w 24"/>
                    <a:gd name="T3" fmla="*/ 62 h 16"/>
                    <a:gd name="T4" fmla="*/ 469 w 24"/>
                    <a:gd name="T5" fmla="*/ 0 h 16"/>
                    <a:gd name="T6" fmla="*/ 575 w 24"/>
                    <a:gd name="T7" fmla="*/ 62 h 16"/>
                    <a:gd name="T8" fmla="*/ 131 w 24"/>
                    <a:gd name="T9" fmla="*/ 149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16"/>
                    <a:gd name="T17" fmla="*/ 24 w 24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16">
                      <a:moveTo>
                        <a:pt x="5" y="16"/>
                      </a:moveTo>
                      <a:lnTo>
                        <a:pt x="0" y="7"/>
                      </a:lnTo>
                      <a:lnTo>
                        <a:pt x="19" y="0"/>
                      </a:lnTo>
                      <a:lnTo>
                        <a:pt x="24" y="7"/>
                      </a:lnTo>
                      <a:lnTo>
                        <a:pt x="5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2" name="Freeform 83"/>
                <p:cNvSpPr>
                  <a:spLocks/>
                </p:cNvSpPr>
                <p:nvPr/>
              </p:nvSpPr>
              <p:spPr bwMode="gray">
                <a:xfrm>
                  <a:off x="3700" y="2089"/>
                  <a:ext cx="28" cy="22"/>
                </a:xfrm>
                <a:custGeom>
                  <a:avLst/>
                  <a:gdLst>
                    <a:gd name="T0" fmla="*/ 0 w 21"/>
                    <a:gd name="T1" fmla="*/ 97 h 17"/>
                    <a:gd name="T2" fmla="*/ 49 w 21"/>
                    <a:gd name="T3" fmla="*/ 0 h 17"/>
                    <a:gd name="T4" fmla="*/ 368 w 21"/>
                    <a:gd name="T5" fmla="*/ 97 h 17"/>
                    <a:gd name="T6" fmla="*/ 332 w 21"/>
                    <a:gd name="T7" fmla="*/ 221 h 17"/>
                    <a:gd name="T8" fmla="*/ 0 w 21"/>
                    <a:gd name="T9" fmla="*/ 97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7"/>
                    <a:gd name="T17" fmla="*/ 21 w 21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7">
                      <a:moveTo>
                        <a:pt x="0" y="7"/>
                      </a:moveTo>
                      <a:lnTo>
                        <a:pt x="3" y="0"/>
                      </a:lnTo>
                      <a:lnTo>
                        <a:pt x="21" y="7"/>
                      </a:lnTo>
                      <a:lnTo>
                        <a:pt x="19" y="1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3" name="Freeform 84"/>
                <p:cNvSpPr>
                  <a:spLocks/>
                </p:cNvSpPr>
                <p:nvPr/>
              </p:nvSpPr>
              <p:spPr bwMode="gray">
                <a:xfrm>
                  <a:off x="3673" y="2156"/>
                  <a:ext cx="31" cy="21"/>
                </a:xfrm>
                <a:custGeom>
                  <a:avLst/>
                  <a:gdLst>
                    <a:gd name="T0" fmla="*/ 0 w 22"/>
                    <a:gd name="T1" fmla="*/ 144 h 16"/>
                    <a:gd name="T2" fmla="*/ 89 w 22"/>
                    <a:gd name="T3" fmla="*/ 0 h 16"/>
                    <a:gd name="T4" fmla="*/ 683 w 22"/>
                    <a:gd name="T5" fmla="*/ 110 h 16"/>
                    <a:gd name="T6" fmla="*/ 596 w 22"/>
                    <a:gd name="T7" fmla="*/ 248 h 16"/>
                    <a:gd name="T8" fmla="*/ 0 w 22"/>
                    <a:gd name="T9" fmla="*/ 144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6"/>
                    <a:gd name="T17" fmla="*/ 22 w 22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6">
                      <a:moveTo>
                        <a:pt x="0" y="9"/>
                      </a:moveTo>
                      <a:lnTo>
                        <a:pt x="3" y="0"/>
                      </a:lnTo>
                      <a:lnTo>
                        <a:pt x="22" y="7"/>
                      </a:lnTo>
                      <a:lnTo>
                        <a:pt x="19" y="16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4" name="Freeform 85"/>
                <p:cNvSpPr>
                  <a:spLocks/>
                </p:cNvSpPr>
                <p:nvPr/>
              </p:nvSpPr>
              <p:spPr bwMode="gray">
                <a:xfrm>
                  <a:off x="3655" y="2228"/>
                  <a:ext cx="29" cy="18"/>
                </a:xfrm>
                <a:custGeom>
                  <a:avLst/>
                  <a:gdLst>
                    <a:gd name="T0" fmla="*/ 0 w 21"/>
                    <a:gd name="T1" fmla="*/ 109 h 14"/>
                    <a:gd name="T2" fmla="*/ 55 w 21"/>
                    <a:gd name="T3" fmla="*/ 0 h 14"/>
                    <a:gd name="T4" fmla="*/ 526 w 21"/>
                    <a:gd name="T5" fmla="*/ 59 h 14"/>
                    <a:gd name="T6" fmla="*/ 476 w 21"/>
                    <a:gd name="T7" fmla="*/ 174 h 14"/>
                    <a:gd name="T8" fmla="*/ 0 w 21"/>
                    <a:gd name="T9" fmla="*/ 109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9"/>
                      </a:moveTo>
                      <a:lnTo>
                        <a:pt x="2" y="0"/>
                      </a:lnTo>
                      <a:lnTo>
                        <a:pt x="21" y="5"/>
                      </a:lnTo>
                      <a:lnTo>
                        <a:pt x="19" y="14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5" name="Freeform 86"/>
                <p:cNvSpPr>
                  <a:spLocks/>
                </p:cNvSpPr>
                <p:nvPr/>
              </p:nvSpPr>
              <p:spPr bwMode="gray">
                <a:xfrm>
                  <a:off x="3646" y="2300"/>
                  <a:ext cx="27" cy="15"/>
                </a:xfrm>
                <a:custGeom>
                  <a:avLst/>
                  <a:gdLst>
                    <a:gd name="T0" fmla="*/ 0 w 21"/>
                    <a:gd name="T1" fmla="*/ 172 h 12"/>
                    <a:gd name="T2" fmla="*/ 0 w 21"/>
                    <a:gd name="T3" fmla="*/ 0 h 12"/>
                    <a:gd name="T4" fmla="*/ 261 w 21"/>
                    <a:gd name="T5" fmla="*/ 49 h 12"/>
                    <a:gd name="T6" fmla="*/ 231 w 21"/>
                    <a:gd name="T7" fmla="*/ 207 h 12"/>
                    <a:gd name="T8" fmla="*/ 0 w 21"/>
                    <a:gd name="T9" fmla="*/ 172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0" y="10"/>
                      </a:moveTo>
                      <a:lnTo>
                        <a:pt x="0" y="0"/>
                      </a:lnTo>
                      <a:lnTo>
                        <a:pt x="21" y="3"/>
                      </a:lnTo>
                      <a:lnTo>
                        <a:pt x="19" y="12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6" name="Freeform 87"/>
                <p:cNvSpPr>
                  <a:spLocks/>
                </p:cNvSpPr>
                <p:nvPr/>
              </p:nvSpPr>
              <p:spPr bwMode="gray">
                <a:xfrm>
                  <a:off x="3929" y="1808"/>
                  <a:ext cx="27" cy="27"/>
                </a:xfrm>
                <a:custGeom>
                  <a:avLst/>
                  <a:gdLst>
                    <a:gd name="T0" fmla="*/ 0 w 19"/>
                    <a:gd name="T1" fmla="*/ 46 h 21"/>
                    <a:gd name="T2" fmla="*/ 172 w 19"/>
                    <a:gd name="T3" fmla="*/ 0 h 21"/>
                    <a:gd name="T4" fmla="*/ 441 w 19"/>
                    <a:gd name="T5" fmla="*/ 203 h 21"/>
                    <a:gd name="T6" fmla="*/ 270 w 19"/>
                    <a:gd name="T7" fmla="*/ 261 h 21"/>
                    <a:gd name="T8" fmla="*/ 0 w 19"/>
                    <a:gd name="T9" fmla="*/ 4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0" y="4"/>
                      </a:moveTo>
                      <a:lnTo>
                        <a:pt x="7" y="0"/>
                      </a:lnTo>
                      <a:lnTo>
                        <a:pt x="19" y="16"/>
                      </a:lnTo>
                      <a:lnTo>
                        <a:pt x="12" y="21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7" name="Freeform 88"/>
                <p:cNvSpPr>
                  <a:spLocks/>
                </p:cNvSpPr>
                <p:nvPr/>
              </p:nvSpPr>
              <p:spPr bwMode="gray">
                <a:xfrm>
                  <a:off x="3873" y="1850"/>
                  <a:ext cx="26" cy="30"/>
                </a:xfrm>
                <a:custGeom>
                  <a:avLst/>
                  <a:gdLst>
                    <a:gd name="T0" fmla="*/ 0 w 19"/>
                    <a:gd name="T1" fmla="*/ 244 h 21"/>
                    <a:gd name="T2" fmla="*/ 172 w 19"/>
                    <a:gd name="T3" fmla="*/ 0 h 21"/>
                    <a:gd name="T4" fmla="*/ 441 w 19"/>
                    <a:gd name="T5" fmla="*/ 571 h 21"/>
                    <a:gd name="T6" fmla="*/ 322 w 19"/>
                    <a:gd name="T7" fmla="*/ 737 h 21"/>
                    <a:gd name="T8" fmla="*/ 0 w 19"/>
                    <a:gd name="T9" fmla="*/ 244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0" y="7"/>
                      </a:moveTo>
                      <a:lnTo>
                        <a:pt x="7" y="0"/>
                      </a:lnTo>
                      <a:lnTo>
                        <a:pt x="19" y="16"/>
                      </a:lnTo>
                      <a:lnTo>
                        <a:pt x="14" y="21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8" name="Freeform 89"/>
                <p:cNvSpPr>
                  <a:spLocks/>
                </p:cNvSpPr>
                <p:nvPr/>
              </p:nvSpPr>
              <p:spPr bwMode="gray">
                <a:xfrm>
                  <a:off x="3821" y="1905"/>
                  <a:ext cx="27" cy="27"/>
                </a:xfrm>
                <a:custGeom>
                  <a:avLst/>
                  <a:gdLst>
                    <a:gd name="T0" fmla="*/ 0 w 19"/>
                    <a:gd name="T1" fmla="*/ 172 h 19"/>
                    <a:gd name="T2" fmla="*/ 126 w 19"/>
                    <a:gd name="T3" fmla="*/ 0 h 19"/>
                    <a:gd name="T4" fmla="*/ 441 w 19"/>
                    <a:gd name="T5" fmla="*/ 322 h 19"/>
                    <a:gd name="T6" fmla="*/ 322 w 19"/>
                    <a:gd name="T7" fmla="*/ 441 h 19"/>
                    <a:gd name="T8" fmla="*/ 0 w 19"/>
                    <a:gd name="T9" fmla="*/ 172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19"/>
                    <a:gd name="T17" fmla="*/ 19 w 19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19">
                      <a:moveTo>
                        <a:pt x="0" y="7"/>
                      </a:moveTo>
                      <a:lnTo>
                        <a:pt x="5" y="0"/>
                      </a:lnTo>
                      <a:lnTo>
                        <a:pt x="19" y="14"/>
                      </a:lnTo>
                      <a:lnTo>
                        <a:pt x="14" y="1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9" name="Freeform 90"/>
                <p:cNvSpPr>
                  <a:spLocks/>
                </p:cNvSpPr>
                <p:nvPr/>
              </p:nvSpPr>
              <p:spPr bwMode="gray">
                <a:xfrm>
                  <a:off x="3772" y="1961"/>
                  <a:ext cx="31" cy="25"/>
                </a:xfrm>
                <a:custGeom>
                  <a:avLst/>
                  <a:gdLst>
                    <a:gd name="T0" fmla="*/ 0 w 22"/>
                    <a:gd name="T1" fmla="*/ 125 h 19"/>
                    <a:gd name="T2" fmla="*/ 154 w 22"/>
                    <a:gd name="T3" fmla="*/ 0 h 19"/>
                    <a:gd name="T4" fmla="*/ 683 w 22"/>
                    <a:gd name="T5" fmla="*/ 192 h 19"/>
                    <a:gd name="T6" fmla="*/ 533 w 22"/>
                    <a:gd name="T7" fmla="*/ 296 h 19"/>
                    <a:gd name="T8" fmla="*/ 0 w 22"/>
                    <a:gd name="T9" fmla="*/ 125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22" y="12"/>
                      </a:lnTo>
                      <a:lnTo>
                        <a:pt x="17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0" name="Freeform 91"/>
                <p:cNvSpPr>
                  <a:spLocks/>
                </p:cNvSpPr>
                <p:nvPr/>
              </p:nvSpPr>
              <p:spPr bwMode="gray">
                <a:xfrm>
                  <a:off x="4272" y="1680"/>
                  <a:ext cx="17" cy="29"/>
                </a:xfrm>
                <a:custGeom>
                  <a:avLst/>
                  <a:gdLst>
                    <a:gd name="T0" fmla="*/ 0 w 12"/>
                    <a:gd name="T1" fmla="*/ 0 h 21"/>
                    <a:gd name="T2" fmla="*/ 299 w 12"/>
                    <a:gd name="T3" fmla="*/ 0 h 21"/>
                    <a:gd name="T4" fmla="*/ 387 w 12"/>
                    <a:gd name="T5" fmla="*/ 476 h 21"/>
                    <a:gd name="T6" fmla="*/ 74 w 12"/>
                    <a:gd name="T7" fmla="*/ 526 h 21"/>
                    <a:gd name="T8" fmla="*/ 0 w 12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21"/>
                    <a:gd name="T17" fmla="*/ 12 w 1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21">
                      <a:moveTo>
                        <a:pt x="0" y="0"/>
                      </a:moveTo>
                      <a:lnTo>
                        <a:pt x="9" y="0"/>
                      </a:lnTo>
                      <a:lnTo>
                        <a:pt x="12" y="19"/>
                      </a:lnTo>
                      <a:lnTo>
                        <a:pt x="2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1" name="Freeform 92"/>
                <p:cNvSpPr>
                  <a:spLocks/>
                </p:cNvSpPr>
                <p:nvPr/>
              </p:nvSpPr>
              <p:spPr bwMode="gray">
                <a:xfrm>
                  <a:off x="4198" y="1689"/>
                  <a:ext cx="16" cy="31"/>
                </a:xfrm>
                <a:custGeom>
                  <a:avLst/>
                  <a:gdLst>
                    <a:gd name="T0" fmla="*/ 0 w 11"/>
                    <a:gd name="T1" fmla="*/ 89 h 22"/>
                    <a:gd name="T2" fmla="*/ 391 w 11"/>
                    <a:gd name="T3" fmla="*/ 0 h 22"/>
                    <a:gd name="T4" fmla="*/ 455 w 11"/>
                    <a:gd name="T5" fmla="*/ 596 h 22"/>
                    <a:gd name="T6" fmla="*/ 185 w 11"/>
                    <a:gd name="T7" fmla="*/ 683 h 22"/>
                    <a:gd name="T8" fmla="*/ 0 w 11"/>
                    <a:gd name="T9" fmla="*/ 89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2"/>
                    <a:gd name="T17" fmla="*/ 11 w 11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2">
                      <a:moveTo>
                        <a:pt x="0" y="3"/>
                      </a:moveTo>
                      <a:lnTo>
                        <a:pt x="9" y="0"/>
                      </a:lnTo>
                      <a:lnTo>
                        <a:pt x="11" y="19"/>
                      </a:lnTo>
                      <a:lnTo>
                        <a:pt x="4" y="2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2" name="Freeform 93"/>
                <p:cNvSpPr>
                  <a:spLocks/>
                </p:cNvSpPr>
                <p:nvPr/>
              </p:nvSpPr>
              <p:spPr bwMode="gray">
                <a:xfrm>
                  <a:off x="4128" y="1709"/>
                  <a:ext cx="20" cy="28"/>
                </a:xfrm>
                <a:custGeom>
                  <a:avLst/>
                  <a:gdLst>
                    <a:gd name="T0" fmla="*/ 0 w 14"/>
                    <a:gd name="T1" fmla="*/ 36 h 22"/>
                    <a:gd name="T2" fmla="*/ 244 w 14"/>
                    <a:gd name="T3" fmla="*/ 0 h 22"/>
                    <a:gd name="T4" fmla="*/ 499 w 14"/>
                    <a:gd name="T5" fmla="*/ 213 h 22"/>
                    <a:gd name="T6" fmla="*/ 163 w 14"/>
                    <a:gd name="T7" fmla="*/ 249 h 22"/>
                    <a:gd name="T8" fmla="*/ 0 w 14"/>
                    <a:gd name="T9" fmla="*/ 36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2"/>
                    <a:gd name="T17" fmla="*/ 14 w 14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2">
                      <a:moveTo>
                        <a:pt x="0" y="3"/>
                      </a:moveTo>
                      <a:lnTo>
                        <a:pt x="7" y="0"/>
                      </a:lnTo>
                      <a:lnTo>
                        <a:pt x="14" y="19"/>
                      </a:lnTo>
                      <a:lnTo>
                        <a:pt x="4" y="2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3" name="Freeform 94"/>
                <p:cNvSpPr>
                  <a:spLocks/>
                </p:cNvSpPr>
                <p:nvPr/>
              </p:nvSpPr>
              <p:spPr bwMode="gray">
                <a:xfrm>
                  <a:off x="4058" y="1733"/>
                  <a:ext cx="21" cy="33"/>
                </a:xfrm>
                <a:custGeom>
                  <a:avLst/>
                  <a:gdLst>
                    <a:gd name="T0" fmla="*/ 0 w 16"/>
                    <a:gd name="T1" fmla="*/ 131 h 24"/>
                    <a:gd name="T2" fmla="*/ 110 w 16"/>
                    <a:gd name="T3" fmla="*/ 0 h 24"/>
                    <a:gd name="T4" fmla="*/ 248 w 16"/>
                    <a:gd name="T5" fmla="*/ 469 h 24"/>
                    <a:gd name="T6" fmla="*/ 110 w 16"/>
                    <a:gd name="T7" fmla="*/ 575 h 24"/>
                    <a:gd name="T8" fmla="*/ 0 w 16"/>
                    <a:gd name="T9" fmla="*/ 131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24"/>
                    <a:gd name="T17" fmla="*/ 16 w 16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24">
                      <a:moveTo>
                        <a:pt x="0" y="5"/>
                      </a:moveTo>
                      <a:lnTo>
                        <a:pt x="7" y="0"/>
                      </a:lnTo>
                      <a:lnTo>
                        <a:pt x="16" y="19"/>
                      </a:lnTo>
                      <a:lnTo>
                        <a:pt x="7" y="2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8" name="Group 95"/>
              <p:cNvGrpSpPr>
                <a:grpSpLocks/>
              </p:cNvGrpSpPr>
              <p:nvPr/>
            </p:nvGrpSpPr>
            <p:grpSpPr bwMode="auto">
              <a:xfrm>
                <a:off x="3681" y="1716"/>
                <a:ext cx="1350" cy="1321"/>
                <a:chOff x="3681" y="1716"/>
                <a:chExt cx="1350" cy="1321"/>
              </a:xfrm>
            </p:grpSpPr>
            <p:sp>
              <p:nvSpPr>
                <p:cNvPr id="39" name="Text Box 96"/>
                <p:cNvSpPr txBox="1">
                  <a:spLocks noChangeArrowheads="1"/>
                </p:cNvSpPr>
                <p:nvPr/>
              </p:nvSpPr>
              <p:spPr bwMode="gray">
                <a:xfrm>
                  <a:off x="4278" y="287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6</a:t>
                  </a:r>
                </a:p>
              </p:txBody>
            </p:sp>
            <p:sp>
              <p:nvSpPr>
                <p:cNvPr id="40" name="Text Box 97"/>
                <p:cNvSpPr txBox="1">
                  <a:spLocks noChangeArrowheads="1"/>
                </p:cNvSpPr>
                <p:nvPr/>
              </p:nvSpPr>
              <p:spPr bwMode="gray">
                <a:xfrm>
                  <a:off x="3977" y="279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7</a:t>
                  </a:r>
                </a:p>
              </p:txBody>
            </p:sp>
            <p:sp>
              <p:nvSpPr>
                <p:cNvPr id="41" name="Text Box 98"/>
                <p:cNvSpPr txBox="1">
                  <a:spLocks noChangeArrowheads="1"/>
                </p:cNvSpPr>
                <p:nvPr/>
              </p:nvSpPr>
              <p:spPr bwMode="gray">
                <a:xfrm>
                  <a:off x="3767" y="2575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8</a:t>
                  </a:r>
                </a:p>
              </p:txBody>
            </p:sp>
            <p:sp>
              <p:nvSpPr>
                <p:cNvPr id="42" name="Text Box 99"/>
                <p:cNvSpPr txBox="1">
                  <a:spLocks noChangeArrowheads="1"/>
                </p:cNvSpPr>
                <p:nvPr/>
              </p:nvSpPr>
              <p:spPr bwMode="gray">
                <a:xfrm>
                  <a:off x="4249" y="1716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12</a:t>
                  </a:r>
                </a:p>
              </p:txBody>
            </p:sp>
            <p:sp>
              <p:nvSpPr>
                <p:cNvPr id="43" name="Text Box 100"/>
                <p:cNvSpPr txBox="1">
                  <a:spLocks noChangeArrowheads="1"/>
                </p:cNvSpPr>
                <p:nvPr/>
              </p:nvSpPr>
              <p:spPr bwMode="gray">
                <a:xfrm>
                  <a:off x="4569" y="179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</a:p>
              </p:txBody>
            </p:sp>
            <p:sp>
              <p:nvSpPr>
                <p:cNvPr id="44" name="Text Box 101"/>
                <p:cNvSpPr txBox="1">
                  <a:spLocks noChangeArrowheads="1"/>
                </p:cNvSpPr>
                <p:nvPr/>
              </p:nvSpPr>
              <p:spPr bwMode="gray">
                <a:xfrm>
                  <a:off x="4785" y="2006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2</a:t>
                  </a:r>
                </a:p>
              </p:txBody>
            </p:sp>
            <p:sp>
              <p:nvSpPr>
                <p:cNvPr id="45" name="Text Box 102"/>
                <p:cNvSpPr txBox="1">
                  <a:spLocks noChangeArrowheads="1"/>
                </p:cNvSpPr>
                <p:nvPr/>
              </p:nvSpPr>
              <p:spPr bwMode="gray">
                <a:xfrm>
                  <a:off x="4862" y="2297"/>
                  <a:ext cx="16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3</a:t>
                  </a:r>
                </a:p>
              </p:txBody>
            </p:sp>
            <p:sp>
              <p:nvSpPr>
                <p:cNvPr id="49" name="Text Box 103"/>
                <p:cNvSpPr txBox="1">
                  <a:spLocks noChangeArrowheads="1"/>
                </p:cNvSpPr>
                <p:nvPr/>
              </p:nvSpPr>
              <p:spPr bwMode="gray">
                <a:xfrm>
                  <a:off x="4785" y="2585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4</a:t>
                  </a:r>
                </a:p>
              </p:txBody>
            </p:sp>
            <p:sp>
              <p:nvSpPr>
                <p:cNvPr id="50" name="Text Box 104"/>
                <p:cNvSpPr txBox="1">
                  <a:spLocks noChangeArrowheads="1"/>
                </p:cNvSpPr>
                <p:nvPr/>
              </p:nvSpPr>
              <p:spPr bwMode="gray">
                <a:xfrm>
                  <a:off x="4579" y="2787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5</a:t>
                  </a:r>
                </a:p>
              </p:txBody>
            </p:sp>
            <p:sp>
              <p:nvSpPr>
                <p:cNvPr id="51" name="Text Box 105"/>
                <p:cNvSpPr txBox="1">
                  <a:spLocks noChangeArrowheads="1"/>
                </p:cNvSpPr>
                <p:nvPr/>
              </p:nvSpPr>
              <p:spPr bwMode="gray">
                <a:xfrm>
                  <a:off x="3681" y="2289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9</a:t>
                  </a:r>
                </a:p>
              </p:txBody>
            </p:sp>
            <p:sp>
              <p:nvSpPr>
                <p:cNvPr id="52" name="Text Box 106"/>
                <p:cNvSpPr txBox="1">
                  <a:spLocks noChangeArrowheads="1"/>
                </p:cNvSpPr>
                <p:nvPr/>
              </p:nvSpPr>
              <p:spPr bwMode="gray">
                <a:xfrm>
                  <a:off x="3769" y="2002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10</a:t>
                  </a:r>
                </a:p>
              </p:txBody>
            </p:sp>
            <p:sp>
              <p:nvSpPr>
                <p:cNvPr id="53" name="Text Box 107"/>
                <p:cNvSpPr txBox="1">
                  <a:spLocks noChangeArrowheads="1"/>
                </p:cNvSpPr>
                <p:nvPr/>
              </p:nvSpPr>
              <p:spPr bwMode="gray">
                <a:xfrm>
                  <a:off x="3977" y="1798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11</a:t>
                  </a:r>
                </a:p>
              </p:txBody>
            </p:sp>
          </p:grpSp>
        </p:grpSp>
      </p:grpSp>
      <p:grpSp>
        <p:nvGrpSpPr>
          <p:cNvPr id="114" name="Gruppieren 128"/>
          <p:cNvGrpSpPr>
            <a:grpSpLocks/>
          </p:cNvGrpSpPr>
          <p:nvPr/>
        </p:nvGrpSpPr>
        <p:grpSpPr bwMode="auto">
          <a:xfrm>
            <a:off x="5899212" y="3470901"/>
            <a:ext cx="168275" cy="1673225"/>
            <a:chOff x="2776538" y="2833688"/>
            <a:chExt cx="133350" cy="1317625"/>
          </a:xfrm>
        </p:grpSpPr>
        <p:sp>
          <p:nvSpPr>
            <p:cNvPr id="115" name="Rectangle 108"/>
            <p:cNvSpPr>
              <a:spLocks noChangeAspect="1" noChangeArrowheads="1"/>
            </p:cNvSpPr>
            <p:nvPr/>
          </p:nvSpPr>
          <p:spPr bwMode="gray">
            <a:xfrm>
              <a:off x="2776538" y="2833688"/>
              <a:ext cx="133350" cy="1317625"/>
            </a:xfrm>
            <a:prstGeom prst="rect">
              <a:avLst/>
            </a:prstGeom>
            <a:solidFill>
              <a:srgbClr val="DDDDD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Rectangle 109"/>
            <p:cNvSpPr>
              <a:spLocks noChangeAspect="1" noChangeArrowheads="1"/>
            </p:cNvSpPr>
            <p:nvPr/>
          </p:nvSpPr>
          <p:spPr bwMode="gray">
            <a:xfrm flipH="1">
              <a:off x="2813019" y="2895243"/>
              <a:ext cx="49199" cy="606009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7" name="Group 110"/>
          <p:cNvGrpSpPr>
            <a:grpSpLocks/>
          </p:cNvGrpSpPr>
          <p:nvPr/>
        </p:nvGrpSpPr>
        <p:grpSpPr bwMode="auto">
          <a:xfrm rot="5400000">
            <a:off x="5912704" y="3136730"/>
            <a:ext cx="139700" cy="2341564"/>
            <a:chOff x="3635" y="14"/>
            <a:chExt cx="76" cy="1262"/>
          </a:xfrm>
        </p:grpSpPr>
        <p:sp>
          <p:nvSpPr>
            <p:cNvPr id="118" name="Rectangle 111"/>
            <p:cNvSpPr>
              <a:spLocks noChangeArrowheads="1"/>
            </p:cNvSpPr>
            <p:nvPr/>
          </p:nvSpPr>
          <p:spPr bwMode="gray">
            <a:xfrm>
              <a:off x="3635" y="14"/>
              <a:ext cx="76" cy="1262"/>
            </a:xfrm>
            <a:prstGeom prst="rect">
              <a:avLst/>
            </a:prstGeom>
            <a:solidFill>
              <a:srgbClr val="DDDDD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Rectangle 112"/>
            <p:cNvSpPr>
              <a:spLocks noChangeArrowheads="1"/>
            </p:cNvSpPr>
            <p:nvPr/>
          </p:nvSpPr>
          <p:spPr bwMode="gray">
            <a:xfrm flipH="1">
              <a:off x="3658" y="91"/>
              <a:ext cx="29" cy="5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Oval 113"/>
            <p:cNvSpPr>
              <a:spLocks noChangeArrowheads="1"/>
            </p:cNvSpPr>
            <p:nvPr/>
          </p:nvSpPr>
          <p:spPr bwMode="gray">
            <a:xfrm>
              <a:off x="3635" y="605"/>
              <a:ext cx="76" cy="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1" name="Oval 114"/>
            <p:cNvSpPr>
              <a:spLocks noChangeArrowheads="1"/>
            </p:cNvSpPr>
            <p:nvPr/>
          </p:nvSpPr>
          <p:spPr bwMode="gray">
            <a:xfrm>
              <a:off x="3650" y="622"/>
              <a:ext cx="45" cy="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Oval 115"/>
            <p:cNvSpPr>
              <a:spLocks noChangeArrowheads="1"/>
            </p:cNvSpPr>
            <p:nvPr/>
          </p:nvSpPr>
          <p:spPr bwMode="gray">
            <a:xfrm>
              <a:off x="3664" y="633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93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4800000">
                                      <p:cBhvr>
                                        <p:cTn id="25" dur="1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500000">
                                      <p:cBhvr>
                                        <p:cTn id="27" dur="1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）白板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4493" y="1412776"/>
            <a:ext cx="8838647" cy="424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783632" y="1901150"/>
            <a:ext cx="62646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准备板擦和不同颜色的白板笔；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使用之前先用白板笔在一角上试用一下，确定其真正可擦除；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写在白板上的字要足够大，使每一位学员都能看清楚；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板书时，尤其是边讲边板书要尽量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面对学员而不是对白板讲话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白板笔用过之后，立即盖好笔帽，防止水分蒸发变得干枯。</a:t>
            </a:r>
          </a:p>
        </p:txBody>
      </p:sp>
    </p:spTree>
    <p:extLst>
      <p:ext uri="{BB962C8B-B14F-4D97-AF65-F5344CB8AC3E}">
        <p14:creationId xmlns:p14="http://schemas.microsoft.com/office/powerpoint/2010/main" val="41435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卡通电器物件大图 点击还原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48820" y="3373736"/>
            <a:ext cx="4451436" cy="348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）投影仪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30464" y="1268760"/>
            <a:ext cx="71116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投影仪预热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分钟才能正常工作，所以要提早开机预热；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开机后，灯丝处于高温状态，不宜随意搬运；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关机时，需待风扇完全停止转动后方可切断电源；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授课中应使用激光笔指点投影画面，强调正在讲述的主题；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电子投影仪不用时可临时关闭显示，用时再打开，引导学员的注意力；</a:t>
            </a:r>
          </a:p>
        </p:txBody>
      </p:sp>
    </p:spTree>
    <p:extLst>
      <p:ext uri="{BB962C8B-B14F-4D97-AF65-F5344CB8AC3E}">
        <p14:creationId xmlns:p14="http://schemas.microsoft.com/office/powerpoint/2010/main" val="30871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895308" y="4181202"/>
            <a:ext cx="1433512" cy="831974"/>
          </a:xfrm>
          <a:prstGeom prst="downArrowCallout">
            <a:avLst>
              <a:gd name="adj1" fmla="val 49880"/>
              <a:gd name="adj2" fmla="val 24940"/>
              <a:gd name="adj3" fmla="val 15258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</a:pPr>
            <a:r>
              <a:rPr lang="en-US" altLang="zh-CN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）激光笔</a:t>
            </a:r>
          </a:p>
        </p:txBody>
      </p:sp>
      <p:pic>
        <p:nvPicPr>
          <p:cNvPr id="5" name="Picture 2" descr="C:\Documents and Settings\huxiya\桌面\新建文件夹\14207149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75520" y="2385240"/>
            <a:ext cx="1463666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15480" y="1288387"/>
            <a:ext cx="8208912" cy="73250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激光笔（含翻页功能）的使用，使得讲师在教学演示时彻底解放出来，真正实现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走到哪里，讲到哪里，讲到哪里，指到哪里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但使用激光笔，要注意：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63752" y="3084642"/>
            <a:ext cx="5407248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激光点莫乱晃，会影响学员观看投影幕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的重点；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激光器无论任何时候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决不可指向别人尤其是指向眼睛，一是不礼貌，二是很危险；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激光笔应避免照射易燃物品和名贵物品，安全第一。</a:t>
            </a:r>
          </a:p>
        </p:txBody>
      </p:sp>
    </p:spTree>
    <p:extLst>
      <p:ext uri="{BB962C8B-B14F-4D97-AF65-F5344CB8AC3E}">
        <p14:creationId xmlns:p14="http://schemas.microsoft.com/office/powerpoint/2010/main" val="168792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39"/>
          <p:cNvCxnSpPr/>
          <p:nvPr/>
        </p:nvCxnSpPr>
        <p:spPr>
          <a:xfrm>
            <a:off x="-1587" y="1386354"/>
            <a:ext cx="6169595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487488" y="764704"/>
            <a:ext cx="4176464" cy="621650"/>
          </a:xfrm>
          <a:prstGeom prst="rect">
            <a:avLst/>
          </a:prstGeom>
          <a:solidFill>
            <a:srgbClr val="7BC143">
              <a:alpha val="7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椭圆 64"/>
          <p:cNvSpPr/>
          <p:nvPr/>
        </p:nvSpPr>
        <p:spPr bwMode="auto">
          <a:xfrm>
            <a:off x="1559552" y="816651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5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159848" y="853208"/>
            <a:ext cx="32880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合－回顾总结，强调重点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23392" y="5433985"/>
            <a:ext cx="4464496" cy="73250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完美的总结可以起到</a:t>
            </a:r>
            <a:r>
              <a:rPr lang="zh-CN" altLang="en-US" sz="1600" b="1" dirty="0">
                <a:solidFill>
                  <a:srgbClr val="7BC143"/>
                </a:solidFill>
                <a:latin typeface="微软雅黑" pitchFamily="34" charset="-122"/>
                <a:ea typeface="微软雅黑" pitchFamily="34" charset="-122"/>
              </a:rPr>
              <a:t>“曲终人未散”余音绕梁三日不绝于耳的效果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" name="Oval 65"/>
          <p:cNvSpPr>
            <a:spLocks noChangeArrowheads="1"/>
          </p:cNvSpPr>
          <p:nvPr/>
        </p:nvSpPr>
        <p:spPr bwMode="auto">
          <a:xfrm>
            <a:off x="5356346" y="5585326"/>
            <a:ext cx="5780214" cy="1156042"/>
          </a:xfrm>
          <a:prstGeom prst="ellipse">
            <a:avLst/>
          </a:prstGeom>
          <a:gradFill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75714" y="1149060"/>
            <a:ext cx="4860493" cy="5174719"/>
            <a:chOff x="2663835" y="1397474"/>
            <a:chExt cx="3816329" cy="4063051"/>
          </a:xfrm>
          <a:scene3d>
            <a:camera prst="perspectiveRelaxedModerately">
              <a:rot lat="19200000" lon="0" rev="0"/>
            </a:camera>
            <a:lightRig rig="freezing" dir="t"/>
          </a:scene3d>
        </p:grpSpPr>
        <p:sp>
          <p:nvSpPr>
            <p:cNvPr id="9" name="六边形 8"/>
            <p:cNvSpPr/>
            <p:nvPr/>
          </p:nvSpPr>
          <p:spPr>
            <a:xfrm>
              <a:off x="3983677" y="1397474"/>
              <a:ext cx="1176646" cy="1015007"/>
            </a:xfrm>
            <a:prstGeom prst="hexagon">
              <a:avLst/>
            </a:prstGeom>
            <a:gradFill flip="none" rotWithShape="1">
              <a:gsLst>
                <a:gs pos="20000">
                  <a:srgbClr val="FFCD2D"/>
                </a:gs>
                <a:gs pos="98000">
                  <a:srgbClr val="FF0000"/>
                </a:gs>
              </a:gsLst>
              <a:path path="circle">
                <a:fillToRect l="100000" b="100000"/>
              </a:path>
              <a:tileRect t="-100000" r="-100000"/>
            </a:gradFill>
            <a:ln w="6350">
              <a:solidFill>
                <a:schemeClr val="bg1"/>
              </a:solidFill>
            </a:ln>
            <a:sp3d extrusionH="254000" prstMaterial="flat">
              <a:extrusionClr>
                <a:srgbClr val="C53D07"/>
              </a:extrusionClr>
              <a:contourClr>
                <a:schemeClr val="bg1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584" tIns="176584" rIns="176584" bIns="176584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5303518" y="2159485"/>
              <a:ext cx="1176646" cy="1015007"/>
            </a:xfrm>
            <a:prstGeom prst="hexagon">
              <a:avLst/>
            </a:prstGeom>
            <a:gradFill flip="none" rotWithShape="1">
              <a:gsLst>
                <a:gs pos="21000">
                  <a:srgbClr val="99D317"/>
                </a:gs>
                <a:gs pos="98000">
                  <a:srgbClr val="1B660E"/>
                </a:gs>
              </a:gsLst>
              <a:path path="circle">
                <a:fillToRect l="100000" b="100000"/>
              </a:path>
              <a:tileRect t="-100000" r="-100000"/>
            </a:gradFill>
            <a:ln w="6350">
              <a:solidFill>
                <a:schemeClr val="bg1"/>
              </a:solidFill>
            </a:ln>
            <a:sp3d extrusionH="190500" prstMaterial="flat">
              <a:extrusionClr>
                <a:srgbClr val="1B660E"/>
              </a:extrusionClr>
              <a:contourClr>
                <a:schemeClr val="bg1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584" tIns="176584" rIns="176584" bIns="176584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303518" y="3683507"/>
              <a:ext cx="1176646" cy="1015007"/>
            </a:xfrm>
            <a:prstGeom prst="hexagon">
              <a:avLst/>
            </a:prstGeom>
            <a:gradFill flip="none" rotWithShape="1">
              <a:gsLst>
                <a:gs pos="37000">
                  <a:srgbClr val="1DC4FF"/>
                </a:gs>
                <a:gs pos="98333">
                  <a:schemeClr val="accent1">
                    <a:lumMod val="50000"/>
                  </a:schemeClr>
                </a:gs>
                <a:gs pos="86000">
                  <a:srgbClr val="0070C0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bg1"/>
              </a:solidFill>
            </a:ln>
            <a:sp3d extrusionH="190500">
              <a:extrusionClr>
                <a:schemeClr val="accent5">
                  <a:lumMod val="5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584" tIns="176584" rIns="176584" bIns="176584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3983677" y="4445518"/>
              <a:ext cx="1176646" cy="1015007"/>
            </a:xfrm>
            <a:prstGeom prst="hexagon">
              <a:avLst/>
            </a:prstGeom>
            <a:gradFill flip="none" rotWithShape="1">
              <a:gsLst>
                <a:gs pos="21000">
                  <a:srgbClr val="99D317"/>
                </a:gs>
                <a:gs pos="98000">
                  <a:srgbClr val="1B660E"/>
                </a:gs>
              </a:gsLst>
              <a:lin ang="16200000" scaled="1"/>
              <a:tileRect/>
            </a:gradFill>
            <a:ln w="6350">
              <a:solidFill>
                <a:schemeClr val="bg1"/>
              </a:solidFill>
            </a:ln>
            <a:sp3d extrusionH="190500" prstMaterial="flat">
              <a:extrusionClr>
                <a:srgbClr val="1B660E"/>
              </a:extrusionClr>
              <a:contourClr>
                <a:schemeClr val="bg1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584" tIns="176584" rIns="176584" bIns="176584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13" name="六边形 12"/>
            <p:cNvSpPr/>
            <p:nvPr/>
          </p:nvSpPr>
          <p:spPr>
            <a:xfrm>
              <a:off x="2663835" y="3683507"/>
              <a:ext cx="1176646" cy="1015007"/>
            </a:xfrm>
            <a:prstGeom prst="hexagon">
              <a:avLst/>
            </a:prstGeom>
            <a:gradFill flip="none" rotWithShape="1">
              <a:gsLst>
                <a:gs pos="31000">
                  <a:srgbClr val="FFCD2D"/>
                </a:gs>
                <a:gs pos="98000">
                  <a:srgbClr val="FF0000"/>
                </a:gs>
              </a:gsLst>
              <a:path path="circle">
                <a:fillToRect t="100000" r="100000"/>
              </a:path>
              <a:tileRect l="-100000" b="-100000"/>
            </a:gradFill>
            <a:ln w="6350">
              <a:solidFill>
                <a:schemeClr val="bg1"/>
              </a:solidFill>
            </a:ln>
            <a:sp3d extrusionH="254000" prstMaterial="flat">
              <a:extrusionClr>
                <a:srgbClr val="C53D07"/>
              </a:extrusionClr>
              <a:contourClr>
                <a:schemeClr val="bg1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584" tIns="176584" rIns="176584" bIns="176584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dirty="0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2663835" y="2159485"/>
              <a:ext cx="1176646" cy="1015007"/>
            </a:xfrm>
            <a:prstGeom prst="hexagon">
              <a:avLst/>
            </a:prstGeom>
            <a:gradFill flip="none" rotWithShape="1">
              <a:gsLst>
                <a:gs pos="37000">
                  <a:srgbClr val="1DC4FF"/>
                </a:gs>
                <a:gs pos="98333">
                  <a:schemeClr val="accent1">
                    <a:lumMod val="50000"/>
                  </a:schemeClr>
                </a:gs>
                <a:gs pos="86000">
                  <a:srgbClr val="0070C0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bg1"/>
              </a:solidFill>
            </a:ln>
            <a:sp3d extrusionH="254000">
              <a:extrusionClr>
                <a:schemeClr val="accent5">
                  <a:lumMod val="50000"/>
                </a:schemeClr>
              </a:extrusionClr>
              <a:contourClr>
                <a:schemeClr val="bg1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6584" tIns="176584" rIns="176584" bIns="176584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dirty="0"/>
            </a:p>
          </p:txBody>
        </p:sp>
        <p:sp>
          <p:nvSpPr>
            <p:cNvPr id="15" name="椭圆 20"/>
            <p:cNvSpPr/>
            <p:nvPr/>
          </p:nvSpPr>
          <p:spPr>
            <a:xfrm>
              <a:off x="3059831" y="2015362"/>
              <a:ext cx="3024336" cy="2827903"/>
            </a:xfrm>
            <a:custGeom>
              <a:avLst/>
              <a:gdLst/>
              <a:ahLst/>
              <a:cxnLst/>
              <a:rect l="l" t="t" r="r" b="b"/>
              <a:pathLst>
                <a:path w="3024336" h="2827903">
                  <a:moveTo>
                    <a:pt x="979038" y="0"/>
                  </a:moveTo>
                  <a:lnTo>
                    <a:pt x="1177598" y="397120"/>
                  </a:lnTo>
                  <a:lnTo>
                    <a:pt x="1846740" y="397120"/>
                  </a:lnTo>
                  <a:lnTo>
                    <a:pt x="2045300" y="1"/>
                  </a:lnTo>
                  <a:cubicBezTo>
                    <a:pt x="2194183" y="55692"/>
                    <a:pt x="2331853" y="134263"/>
                    <a:pt x="2453297" y="232409"/>
                  </a:cubicBezTo>
                  <a:lnTo>
                    <a:pt x="2243687" y="651628"/>
                  </a:lnTo>
                  <a:lnTo>
                    <a:pt x="2497439" y="1159131"/>
                  </a:lnTo>
                  <a:lnTo>
                    <a:pt x="3002435" y="1159131"/>
                  </a:lnTo>
                  <a:cubicBezTo>
                    <a:pt x="3017028" y="1241806"/>
                    <a:pt x="3024336" y="1326869"/>
                    <a:pt x="3024336" y="1413638"/>
                  </a:cubicBezTo>
                  <a:cubicBezTo>
                    <a:pt x="3024336" y="1500473"/>
                    <a:pt x="3017017" y="1585598"/>
                    <a:pt x="3001283" y="1668146"/>
                  </a:cubicBezTo>
                  <a:lnTo>
                    <a:pt x="2497439" y="1668146"/>
                  </a:lnTo>
                  <a:lnTo>
                    <a:pt x="2243687" y="2175650"/>
                  </a:lnTo>
                  <a:lnTo>
                    <a:pt x="2453715" y="2595705"/>
                  </a:lnTo>
                  <a:cubicBezTo>
                    <a:pt x="2331906" y="2693463"/>
                    <a:pt x="2194541" y="2772536"/>
                    <a:pt x="2045613" y="2827903"/>
                  </a:cubicBezTo>
                  <a:lnTo>
                    <a:pt x="1846740" y="2430157"/>
                  </a:lnTo>
                  <a:lnTo>
                    <a:pt x="1177598" y="2430157"/>
                  </a:lnTo>
                  <a:lnTo>
                    <a:pt x="979039" y="2827276"/>
                  </a:lnTo>
                  <a:cubicBezTo>
                    <a:pt x="830155" y="2771586"/>
                    <a:pt x="692484" y="2693014"/>
                    <a:pt x="571041" y="2594868"/>
                  </a:cubicBezTo>
                  <a:lnTo>
                    <a:pt x="780650" y="2175650"/>
                  </a:lnTo>
                  <a:lnTo>
                    <a:pt x="526898" y="1668146"/>
                  </a:lnTo>
                  <a:lnTo>
                    <a:pt x="21902" y="1668146"/>
                  </a:lnTo>
                  <a:cubicBezTo>
                    <a:pt x="7308" y="1585471"/>
                    <a:pt x="0" y="1500408"/>
                    <a:pt x="0" y="1413638"/>
                  </a:cubicBezTo>
                  <a:cubicBezTo>
                    <a:pt x="0" y="1326869"/>
                    <a:pt x="7308" y="1241806"/>
                    <a:pt x="21902" y="1159131"/>
                  </a:cubicBezTo>
                  <a:lnTo>
                    <a:pt x="526898" y="1159131"/>
                  </a:lnTo>
                  <a:lnTo>
                    <a:pt x="780650" y="651628"/>
                  </a:lnTo>
                  <a:lnTo>
                    <a:pt x="571040" y="232409"/>
                  </a:lnTo>
                  <a:cubicBezTo>
                    <a:pt x="692484" y="134262"/>
                    <a:pt x="830155" y="55691"/>
                    <a:pt x="979038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65000"/>
                  </a:schemeClr>
                </a:gs>
                <a:gs pos="98000">
                  <a:schemeClr val="bg1">
                    <a:lumMod val="95000"/>
                  </a:schemeClr>
                </a:gs>
              </a:gsLst>
              <a:lin ang="16200000" scaled="1"/>
            </a:gradFill>
            <a:ln w="12700">
              <a:solidFill>
                <a:schemeClr val="bg1"/>
              </a:solidFill>
            </a:ln>
            <a:sp3d extrusionH="127000" prstMaterial="flat">
              <a:extrusionClr>
                <a:schemeClr val="bg1">
                  <a:lumMod val="7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六边形 15"/>
          <p:cNvSpPr/>
          <p:nvPr/>
        </p:nvSpPr>
        <p:spPr>
          <a:xfrm>
            <a:off x="7501415" y="3091211"/>
            <a:ext cx="1490076" cy="1338361"/>
          </a:xfrm>
          <a:prstGeom prst="hexagon">
            <a:avLst/>
          </a:prstGeom>
          <a:gradFill flip="none" rotWithShape="1">
            <a:gsLst>
              <a:gs pos="19000">
                <a:srgbClr val="F85EA0"/>
              </a:gs>
              <a:gs pos="72000">
                <a:srgbClr val="880258"/>
              </a:gs>
            </a:gsLst>
            <a:path path="circle">
              <a:fillToRect l="100000" b="100000"/>
            </a:path>
            <a:tileRect t="-100000" r="-100000"/>
          </a:gradFill>
          <a:ln w="6350">
            <a:solidFill>
              <a:schemeClr val="bg1"/>
            </a:solidFill>
          </a:ln>
          <a:scene3d>
            <a:camera prst="perspectiveRelaxed">
              <a:rot lat="19200000" lon="0" rev="0"/>
            </a:camera>
            <a:lightRig rig="threePt" dir="t"/>
          </a:scene3d>
          <a:sp3d>
            <a:extrusionClr>
              <a:schemeClr val="accent5">
                <a:lumMod val="50000"/>
              </a:schemeClr>
            </a:extrusionClr>
            <a:contourClr>
              <a:schemeClr val="bg1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584" tIns="176584" rIns="176584" bIns="176584" numCol="1" spcCol="1270" anchor="ctr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200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8219745" y="2780928"/>
            <a:ext cx="4596" cy="48788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7152704" y="3245872"/>
            <a:ext cx="524107" cy="275064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7078363" y="4004156"/>
            <a:ext cx="564995" cy="226743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8205959" y="4286678"/>
            <a:ext cx="0" cy="511951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8840254" y="4011590"/>
            <a:ext cx="494372" cy="237895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>
            <a:off x="8788216" y="3234721"/>
            <a:ext cx="460916" cy="24161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846345" y="33448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7641" y="2686983"/>
            <a:ext cx="112871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感谢、希望与祝福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76810" y="2112472"/>
            <a:ext cx="111140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浓缩重点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08169" y="5013176"/>
            <a:ext cx="138706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肯定学员的秩序与互动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48460" y="4193792"/>
            <a:ext cx="12556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激励学员应用所学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264352" y="2780928"/>
            <a:ext cx="111140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回顾总结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416752" y="4211329"/>
            <a:ext cx="111140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与学员讨论应用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610120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3" grpId="0"/>
      <p:bldP spid="23" grpId="1"/>
      <p:bldP spid="24" grpId="0"/>
      <p:bldP spid="25" grpId="0"/>
      <p:bldP spid="28" grpId="0"/>
      <p:bldP spid="29" grpId="0"/>
      <p:bldP spid="30" grpId="0"/>
      <p:bldP spid="3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9696400" y="201414"/>
            <a:ext cx="100811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endParaRPr lang="en-US" altLang="zh-CN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3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79576" y="3573176"/>
            <a:ext cx="1440000" cy="1440000"/>
          </a:xfrm>
          <a:prstGeom prst="ellipse">
            <a:avLst/>
          </a:prstGeom>
          <a:blipFill dpi="0" rotWithShape="1">
            <a:blip r:embed="rId2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椭圆 23"/>
          <p:cNvSpPr/>
          <p:nvPr/>
        </p:nvSpPr>
        <p:spPr>
          <a:xfrm>
            <a:off x="3911877" y="3573176"/>
            <a:ext cx="1440000" cy="1440000"/>
          </a:xfrm>
          <a:prstGeom prst="ellipse">
            <a:avLst/>
          </a:prstGeom>
          <a:blipFill dpi="0"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椭圆 24"/>
          <p:cNvSpPr/>
          <p:nvPr/>
        </p:nvSpPr>
        <p:spPr>
          <a:xfrm>
            <a:off x="6444178" y="3573176"/>
            <a:ext cx="1440000" cy="1440000"/>
          </a:xfrm>
          <a:prstGeom prst="ellipse">
            <a:avLst/>
          </a:prstGeom>
          <a:blipFill dpi="0" rotWithShape="1">
            <a:blip r:embed="rId4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椭圆 25"/>
          <p:cNvSpPr/>
          <p:nvPr/>
        </p:nvSpPr>
        <p:spPr>
          <a:xfrm>
            <a:off x="8976480" y="2569096"/>
            <a:ext cx="2160000" cy="2160000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5596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讲师的角色概述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598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成人的学习特点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60096" y="5468308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授课过程及技巧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60296" y="5452918"/>
            <a:ext cx="180000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异常情况的处理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3359696" y="5622195"/>
            <a:ext cx="600200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759896" y="5622195"/>
            <a:ext cx="600200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8160096" y="5622196"/>
            <a:ext cx="600200" cy="1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肘形连接符 35"/>
          <p:cNvCxnSpPr>
            <a:stCxn id="27" idx="1"/>
            <a:endCxn id="23" idx="2"/>
          </p:cNvCxnSpPr>
          <p:nvPr/>
        </p:nvCxnSpPr>
        <p:spPr>
          <a:xfrm rot="10800000">
            <a:off x="1379576" y="4293176"/>
            <a:ext cx="180120" cy="1329020"/>
          </a:xfrm>
          <a:prstGeom prst="bentConnector3">
            <a:avLst>
              <a:gd name="adj1" fmla="val 226915"/>
            </a:avLst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36"/>
          <p:cNvCxnSpPr>
            <a:stCxn id="32" idx="3"/>
            <a:endCxn id="26" idx="6"/>
          </p:cNvCxnSpPr>
          <p:nvPr/>
        </p:nvCxnSpPr>
        <p:spPr>
          <a:xfrm flipV="1">
            <a:off x="10560296" y="3649097"/>
            <a:ext cx="576184" cy="1973099"/>
          </a:xfrm>
          <a:prstGeom prst="bentConnector3">
            <a:avLst>
              <a:gd name="adj1" fmla="val 139675"/>
            </a:avLst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23" idx="6"/>
            <a:endCxn id="24" idx="2"/>
          </p:cNvCxnSpPr>
          <p:nvPr/>
        </p:nvCxnSpPr>
        <p:spPr>
          <a:xfrm>
            <a:off x="2819577" y="4293176"/>
            <a:ext cx="1092301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>
            <a:stCxn id="25" idx="6"/>
            <a:endCxn id="26" idx="2"/>
          </p:cNvCxnSpPr>
          <p:nvPr/>
        </p:nvCxnSpPr>
        <p:spPr>
          <a:xfrm flipV="1">
            <a:off x="7884178" y="3649096"/>
            <a:ext cx="1092302" cy="644080"/>
          </a:xfrm>
          <a:prstGeom prst="bentConnector3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24" idx="6"/>
            <a:endCxn id="25" idx="2"/>
          </p:cNvCxnSpPr>
          <p:nvPr/>
        </p:nvCxnSpPr>
        <p:spPr>
          <a:xfrm>
            <a:off x="5351878" y="4293176"/>
            <a:ext cx="1092301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352680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9696400" y="116633"/>
            <a:ext cx="1008112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录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79576" y="2569096"/>
            <a:ext cx="2160240" cy="2160240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椭圆 26"/>
          <p:cNvSpPr/>
          <p:nvPr/>
        </p:nvSpPr>
        <p:spPr>
          <a:xfrm>
            <a:off x="3779776" y="2569096"/>
            <a:ext cx="2160240" cy="2160240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椭圆 27"/>
          <p:cNvSpPr/>
          <p:nvPr/>
        </p:nvSpPr>
        <p:spPr>
          <a:xfrm>
            <a:off x="6179976" y="2569096"/>
            <a:ext cx="2160240" cy="2160240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椭圆 30"/>
          <p:cNvSpPr/>
          <p:nvPr/>
        </p:nvSpPr>
        <p:spPr>
          <a:xfrm>
            <a:off x="8580176" y="2569096"/>
            <a:ext cx="2160240" cy="2160240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2" name="组合 1041"/>
          <p:cNvGrpSpPr/>
          <p:nvPr/>
        </p:nvGrpSpPr>
        <p:grpSpPr>
          <a:xfrm>
            <a:off x="1379576" y="3649216"/>
            <a:ext cx="9360840" cy="2134562"/>
            <a:chOff x="1381163" y="3649216"/>
            <a:chExt cx="9360840" cy="2134562"/>
          </a:xfrm>
        </p:grpSpPr>
        <p:sp>
          <p:nvSpPr>
            <p:cNvPr id="23" name="TextBox 22"/>
            <p:cNvSpPr txBox="1"/>
            <p:nvPr/>
          </p:nvSpPr>
          <p:spPr>
            <a:xfrm>
              <a:off x="1561283" y="5445224"/>
              <a:ext cx="1800000" cy="338554"/>
            </a:xfrm>
            <a:prstGeom prst="rect">
              <a:avLst/>
            </a:prstGeom>
            <a:ln w="1270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讲师的角色概述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961483" y="5445224"/>
              <a:ext cx="1800000" cy="338554"/>
            </a:xfrm>
            <a:prstGeom prst="rect">
              <a:avLst/>
            </a:prstGeom>
            <a:ln w="1270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成人的学习特点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61683" y="5445224"/>
              <a:ext cx="1800000" cy="338554"/>
            </a:xfrm>
            <a:prstGeom prst="rect">
              <a:avLst/>
            </a:prstGeom>
            <a:ln w="1270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授课过程及技巧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761883" y="5445224"/>
              <a:ext cx="1800000" cy="338554"/>
            </a:xfrm>
            <a:prstGeom prst="rect">
              <a:avLst/>
            </a:prstGeom>
            <a:ln w="12700">
              <a:noFill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异常情况的处理</a:t>
              </a:r>
            </a:p>
          </p:txBody>
        </p:sp>
        <p:cxnSp>
          <p:nvCxnSpPr>
            <p:cNvPr id="10" name="直接连接符 9"/>
            <p:cNvCxnSpPr>
              <a:stCxn id="2" idx="6"/>
              <a:endCxn id="27" idx="2"/>
            </p:cNvCxnSpPr>
            <p:nvPr/>
          </p:nvCxnSpPr>
          <p:spPr>
            <a:xfrm>
              <a:off x="3541403" y="3649216"/>
              <a:ext cx="239960" cy="0"/>
            </a:xfrm>
            <a:prstGeom prst="line">
              <a:avLst/>
            </a:prstGeom>
            <a:ln w="12700">
              <a:solidFill>
                <a:srgbClr val="F6C1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直接连接符 1023"/>
            <p:cNvCxnSpPr>
              <a:stCxn id="27" idx="6"/>
              <a:endCxn id="28" idx="2"/>
            </p:cNvCxnSpPr>
            <p:nvPr/>
          </p:nvCxnSpPr>
          <p:spPr>
            <a:xfrm>
              <a:off x="5941603" y="3649216"/>
              <a:ext cx="239960" cy="0"/>
            </a:xfrm>
            <a:prstGeom prst="line">
              <a:avLst/>
            </a:prstGeom>
            <a:ln w="12700">
              <a:solidFill>
                <a:srgbClr val="F6C1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6" name="直接连接符 1025"/>
            <p:cNvCxnSpPr>
              <a:stCxn id="28" idx="6"/>
              <a:endCxn id="31" idx="2"/>
            </p:cNvCxnSpPr>
            <p:nvPr/>
          </p:nvCxnSpPr>
          <p:spPr>
            <a:xfrm>
              <a:off x="8341803" y="3649216"/>
              <a:ext cx="239960" cy="0"/>
            </a:xfrm>
            <a:prstGeom prst="line">
              <a:avLst/>
            </a:prstGeom>
            <a:ln w="12700">
              <a:solidFill>
                <a:srgbClr val="F6C1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1" name="直接连接符 1030"/>
            <p:cNvCxnSpPr>
              <a:stCxn id="23" idx="3"/>
              <a:endCxn id="24" idx="1"/>
            </p:cNvCxnSpPr>
            <p:nvPr/>
          </p:nvCxnSpPr>
          <p:spPr>
            <a:xfrm>
              <a:off x="3361283" y="5614501"/>
              <a:ext cx="600200" cy="0"/>
            </a:xfrm>
            <a:prstGeom prst="line">
              <a:avLst/>
            </a:prstGeom>
            <a:ln w="12700">
              <a:solidFill>
                <a:srgbClr val="F6C1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3" name="直接连接符 1032"/>
            <p:cNvCxnSpPr>
              <a:stCxn id="24" idx="3"/>
              <a:endCxn id="25" idx="1"/>
            </p:cNvCxnSpPr>
            <p:nvPr/>
          </p:nvCxnSpPr>
          <p:spPr>
            <a:xfrm>
              <a:off x="5761483" y="5614501"/>
              <a:ext cx="600200" cy="0"/>
            </a:xfrm>
            <a:prstGeom prst="line">
              <a:avLst/>
            </a:prstGeom>
            <a:ln w="12700">
              <a:solidFill>
                <a:srgbClr val="F6C1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5" name="直接连接符 1034"/>
            <p:cNvCxnSpPr>
              <a:stCxn id="25" idx="3"/>
              <a:endCxn id="26" idx="1"/>
            </p:cNvCxnSpPr>
            <p:nvPr/>
          </p:nvCxnSpPr>
          <p:spPr>
            <a:xfrm>
              <a:off x="8161683" y="5614501"/>
              <a:ext cx="600200" cy="0"/>
            </a:xfrm>
            <a:prstGeom prst="line">
              <a:avLst/>
            </a:prstGeom>
            <a:ln w="12700">
              <a:solidFill>
                <a:srgbClr val="F6C1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9" name="肘形连接符 1038"/>
            <p:cNvCxnSpPr>
              <a:stCxn id="23" idx="1"/>
              <a:endCxn id="2" idx="2"/>
            </p:cNvCxnSpPr>
            <p:nvPr/>
          </p:nvCxnSpPr>
          <p:spPr>
            <a:xfrm rot="10800000">
              <a:off x="1381163" y="3649217"/>
              <a:ext cx="180120" cy="1965285"/>
            </a:xfrm>
            <a:prstGeom prst="bentConnector3">
              <a:avLst>
                <a:gd name="adj1" fmla="val 226915"/>
              </a:avLst>
            </a:prstGeom>
            <a:ln w="12700">
              <a:solidFill>
                <a:srgbClr val="F6C1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1" name="肘形连接符 1040"/>
            <p:cNvCxnSpPr>
              <a:stCxn id="26" idx="3"/>
              <a:endCxn id="31" idx="6"/>
            </p:cNvCxnSpPr>
            <p:nvPr/>
          </p:nvCxnSpPr>
          <p:spPr>
            <a:xfrm flipV="1">
              <a:off x="10561883" y="3649216"/>
              <a:ext cx="180120" cy="1965285"/>
            </a:xfrm>
            <a:prstGeom prst="bentConnector3">
              <a:avLst>
                <a:gd name="adj1" fmla="val 226915"/>
              </a:avLst>
            </a:prstGeom>
            <a:ln w="12700">
              <a:solidFill>
                <a:srgbClr val="F6C1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13064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9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0" dur="200" fill="hold"/>
                                        <p:tgtEl>
                                          <p:spTgt spid="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2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7" grpId="0" animBg="1"/>
      <p:bldP spid="27" grpId="1" animBg="1"/>
      <p:bldP spid="27" grpId="2" animBg="1"/>
      <p:bldP spid="27" grpId="3" animBg="1"/>
      <p:bldP spid="27" grpId="4" animBg="1"/>
      <p:bldP spid="28" grpId="0" animBg="1"/>
      <p:bldP spid="28" grpId="1" animBg="1"/>
      <p:bldP spid="28" grpId="2" animBg="1"/>
      <p:bldP spid="28" grpId="3" animBg="1"/>
      <p:bldP spid="28" grpId="4" animBg="1"/>
      <p:bldP spid="31" grpId="0" animBg="1"/>
      <p:bldP spid="31" grpId="1" animBg="1"/>
      <p:bldP spid="31" grpId="2" animBg="1"/>
      <p:bldP spid="31" grpId="3" animBg="1"/>
      <p:bldP spid="31" grpId="4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Teliss_Tong\Copy\定期备份\工作备份\！PPT图片及版面资源\06-PPT精选插图\08-3D小人\3d0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86516" y="3200400"/>
            <a:ext cx="540707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深色1"/>
          <p:cNvSpPr/>
          <p:nvPr/>
        </p:nvSpPr>
        <p:spPr>
          <a:xfrm>
            <a:off x="-8478" y="1285417"/>
            <a:ext cx="2662394" cy="4430712"/>
          </a:xfrm>
          <a:custGeom>
            <a:avLst/>
            <a:gdLst/>
            <a:ahLst/>
            <a:cxnLst/>
            <a:rect l="l" t="t" r="r" b="b"/>
            <a:pathLst>
              <a:path w="2662394" h="4430712">
                <a:moveTo>
                  <a:pt x="0" y="0"/>
                </a:moveTo>
                <a:lnTo>
                  <a:pt x="945429" y="0"/>
                </a:lnTo>
                <a:lnTo>
                  <a:pt x="2662394" y="4430712"/>
                </a:lnTo>
                <a:lnTo>
                  <a:pt x="0" y="4430712"/>
                </a:lnTo>
                <a:close/>
              </a:path>
            </a:pathLst>
          </a:cu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grpSp>
        <p:nvGrpSpPr>
          <p:cNvPr id="3" name="文本 1"/>
          <p:cNvGrpSpPr/>
          <p:nvPr/>
        </p:nvGrpSpPr>
        <p:grpSpPr>
          <a:xfrm>
            <a:off x="1371029" y="1124745"/>
            <a:ext cx="6582098" cy="418257"/>
            <a:chOff x="1372616" y="1124744"/>
            <a:chExt cx="6582098" cy="41825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372616" y="1543001"/>
              <a:ext cx="6582098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5" name="TextBox 4"/>
            <p:cNvSpPr txBox="1"/>
            <p:nvPr/>
          </p:nvSpPr>
          <p:spPr bwMode="auto">
            <a:xfrm>
              <a:off x="1572129" y="1124744"/>
              <a:ext cx="5101522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学员在上课时随便进进出出怎么办？</a:t>
              </a:r>
            </a:p>
          </p:txBody>
        </p:sp>
      </p:grpSp>
      <p:grpSp>
        <p:nvGrpSpPr>
          <p:cNvPr id="6" name="文本 2"/>
          <p:cNvGrpSpPr/>
          <p:nvPr/>
        </p:nvGrpSpPr>
        <p:grpSpPr>
          <a:xfrm>
            <a:off x="1592484" y="1700809"/>
            <a:ext cx="6359924" cy="418191"/>
            <a:chOff x="1594071" y="1700808"/>
            <a:chExt cx="6359924" cy="41819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594071" y="2116883"/>
              <a:ext cx="6359924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8" name="TextBox 7"/>
            <p:cNvSpPr txBox="1"/>
            <p:nvPr/>
          </p:nvSpPr>
          <p:spPr bwMode="auto">
            <a:xfrm>
              <a:off x="1793583" y="1700808"/>
              <a:ext cx="5148801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上课时学员打手机或手机响怎么办？</a:t>
              </a:r>
            </a:p>
          </p:txBody>
        </p:sp>
      </p:grpSp>
      <p:grpSp>
        <p:nvGrpSpPr>
          <p:cNvPr id="9" name="文本 3"/>
          <p:cNvGrpSpPr/>
          <p:nvPr/>
        </p:nvGrpSpPr>
        <p:grpSpPr>
          <a:xfrm>
            <a:off x="1818702" y="2276873"/>
            <a:ext cx="6133706" cy="418191"/>
            <a:chOff x="1820289" y="2276872"/>
            <a:chExt cx="6133706" cy="41819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820289" y="2690765"/>
              <a:ext cx="6133706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11" name="TextBox 10"/>
            <p:cNvSpPr txBox="1"/>
            <p:nvPr/>
          </p:nvSpPr>
          <p:spPr bwMode="auto">
            <a:xfrm>
              <a:off x="2019801" y="2276872"/>
              <a:ext cx="5229913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上课时有人窃窃私语怎么办？</a:t>
              </a:r>
            </a:p>
          </p:txBody>
        </p:sp>
      </p:grpSp>
      <p:grpSp>
        <p:nvGrpSpPr>
          <p:cNvPr id="12" name="文本4"/>
          <p:cNvGrpSpPr/>
          <p:nvPr/>
        </p:nvGrpSpPr>
        <p:grpSpPr>
          <a:xfrm>
            <a:off x="2040158" y="2852937"/>
            <a:ext cx="5912251" cy="418191"/>
            <a:chOff x="2041744" y="2852936"/>
            <a:chExt cx="5912251" cy="418191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041744" y="3264647"/>
              <a:ext cx="5912251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14" name="TextBox 13"/>
            <p:cNvSpPr txBox="1"/>
            <p:nvPr/>
          </p:nvSpPr>
          <p:spPr bwMode="auto">
            <a:xfrm>
              <a:off x="2241256" y="2852936"/>
              <a:ext cx="4701127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上课时有人打瞌睡怎么办？</a:t>
              </a:r>
            </a:p>
          </p:txBody>
        </p:sp>
      </p:grpSp>
      <p:grpSp>
        <p:nvGrpSpPr>
          <p:cNvPr id="15" name="文本 5"/>
          <p:cNvGrpSpPr/>
          <p:nvPr/>
        </p:nvGrpSpPr>
        <p:grpSpPr>
          <a:xfrm>
            <a:off x="2261612" y="3429001"/>
            <a:ext cx="5690796" cy="418191"/>
            <a:chOff x="2263199" y="3429000"/>
            <a:chExt cx="5690796" cy="418191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263199" y="3838529"/>
              <a:ext cx="5690796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17" name="TextBox 16"/>
            <p:cNvSpPr txBox="1"/>
            <p:nvPr/>
          </p:nvSpPr>
          <p:spPr bwMode="auto">
            <a:xfrm>
              <a:off x="2462712" y="3429000"/>
              <a:ext cx="4787002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对于讲师提问，学员冷场怎么办？</a:t>
              </a:r>
            </a:p>
          </p:txBody>
        </p:sp>
      </p:grpSp>
      <p:grpSp>
        <p:nvGrpSpPr>
          <p:cNvPr id="18" name="文本 6"/>
          <p:cNvGrpSpPr/>
          <p:nvPr/>
        </p:nvGrpSpPr>
        <p:grpSpPr>
          <a:xfrm>
            <a:off x="2483067" y="4005065"/>
            <a:ext cx="5471722" cy="418191"/>
            <a:chOff x="2484654" y="4005064"/>
            <a:chExt cx="5471722" cy="41819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484654" y="4412411"/>
              <a:ext cx="5471722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20" name="TextBox 19"/>
            <p:cNvSpPr txBox="1"/>
            <p:nvPr/>
          </p:nvSpPr>
          <p:spPr bwMode="auto">
            <a:xfrm>
              <a:off x="2684166" y="4005064"/>
              <a:ext cx="5272209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学员回答不正确、跑题或漫无边际怎么办？</a:t>
              </a:r>
            </a:p>
          </p:txBody>
        </p:sp>
      </p:grpSp>
      <p:grpSp>
        <p:nvGrpSpPr>
          <p:cNvPr id="21" name="文本 7"/>
          <p:cNvGrpSpPr/>
          <p:nvPr/>
        </p:nvGrpSpPr>
        <p:grpSpPr>
          <a:xfrm>
            <a:off x="2709286" y="4581129"/>
            <a:ext cx="5243123" cy="418191"/>
            <a:chOff x="2710872" y="4581128"/>
            <a:chExt cx="5243123" cy="41819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710872" y="4986293"/>
              <a:ext cx="5243123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23" name="TextBox 22"/>
            <p:cNvSpPr txBox="1"/>
            <p:nvPr/>
          </p:nvSpPr>
          <p:spPr bwMode="auto">
            <a:xfrm>
              <a:off x="2910385" y="4581128"/>
              <a:ext cx="5043610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如何应付与讲师调侃的学员？</a:t>
              </a:r>
            </a:p>
          </p:txBody>
        </p:sp>
      </p:grpSp>
      <p:grpSp>
        <p:nvGrpSpPr>
          <p:cNvPr id="24" name="文本 8"/>
          <p:cNvGrpSpPr/>
          <p:nvPr/>
        </p:nvGrpSpPr>
        <p:grpSpPr>
          <a:xfrm>
            <a:off x="2930740" y="5157193"/>
            <a:ext cx="5021668" cy="418191"/>
            <a:chOff x="2932327" y="5157192"/>
            <a:chExt cx="5021668" cy="418191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932327" y="5560175"/>
              <a:ext cx="5021668" cy="0"/>
            </a:xfrm>
            <a:prstGeom prst="line">
              <a:avLst/>
            </a:prstGeom>
            <a:noFill/>
            <a:ln w="9525" cap="flat" cmpd="sng" algn="ctr">
              <a:solidFill>
                <a:srgbClr val="C5C5C5"/>
              </a:solidFill>
              <a:prstDash val="solid"/>
            </a:ln>
            <a:effectLst/>
          </p:spPr>
        </p:cxnSp>
        <p:sp>
          <p:nvSpPr>
            <p:cNvPr id="26" name="TextBox 25"/>
            <p:cNvSpPr txBox="1"/>
            <p:nvPr/>
          </p:nvSpPr>
          <p:spPr bwMode="auto">
            <a:xfrm>
              <a:off x="3131839" y="5157192"/>
              <a:ext cx="4621931" cy="418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如何应付跟讲师“唱反调”的学员？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57426" y="1700808"/>
            <a:ext cx="553998" cy="3642118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各种异常情况的处理</a:t>
            </a:r>
          </a:p>
        </p:txBody>
      </p:sp>
    </p:spTree>
    <p:extLst>
      <p:ext uri="{BB962C8B-B14F-4D97-AF65-F5344CB8AC3E}">
        <p14:creationId xmlns:p14="http://schemas.microsoft.com/office/powerpoint/2010/main" val="333180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3"/>
          <p:cNvSpPr txBox="1">
            <a:spLocks noChangeAspect="1" noChangeArrowheads="1"/>
          </p:cNvSpPr>
          <p:nvPr/>
        </p:nvSpPr>
        <p:spPr bwMode="auto">
          <a:xfrm>
            <a:off x="1295250" y="1660510"/>
            <a:ext cx="5448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、学员在上课时随便进进出出怎么办？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99924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249" y="3543050"/>
            <a:ext cx="457880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开课之前，有约在先；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声明“磨刀不误砍柴功”的道理；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规定，可以出去，但必须等下一节课再进来，将此规定张贴在教室门外侧；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在公司内培养“封闭式学习”的习惯和文化氛围。</a:t>
            </a:r>
          </a:p>
        </p:txBody>
      </p:sp>
      <p:pic>
        <p:nvPicPr>
          <p:cNvPr id="19" name="Picture 3" descr="C:\Users\user\Desktop\5C5284D83BCD609CAABFE1FF7AD9C28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497" y="2564904"/>
            <a:ext cx="4438007" cy="3138737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09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 animBg="1"/>
          <p:bldP spid="18" grpId="0"/>
        </p:bldLst>
      </p:timing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3"/>
          <p:cNvSpPr txBox="1">
            <a:spLocks noChangeAspect="1" noChangeArrowheads="1"/>
          </p:cNvSpPr>
          <p:nvPr/>
        </p:nvSpPr>
        <p:spPr bwMode="auto">
          <a:xfrm>
            <a:off x="1295250" y="1660510"/>
            <a:ext cx="5448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、上课时学员打手机或手机响怎么办？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99924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249" y="4232468"/>
            <a:ext cx="4578804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暂时停止讲课，等他打完电话；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重申关闭手机或静音；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可制定“游戏规则”暂时收上所有学员的手机，由培训服务人员代为接听和记录。</a:t>
            </a:r>
          </a:p>
        </p:txBody>
      </p:sp>
      <p:pic>
        <p:nvPicPr>
          <p:cNvPr id="7" name="Picture 2" descr="D:\Teliss_Tong\Copy\定期备份\工作备份\！PPT图片及版面资源\06-PPT精选插图\03-人物\xpic275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496" y="2564904"/>
            <a:ext cx="4438007" cy="3138737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22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3"/>
          <p:cNvSpPr txBox="1">
            <a:spLocks noChangeAspect="1" noChangeArrowheads="1"/>
          </p:cNvSpPr>
          <p:nvPr/>
        </p:nvSpPr>
        <p:spPr bwMode="auto">
          <a:xfrm>
            <a:off x="1295250" y="1660510"/>
            <a:ext cx="5448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、上课时有人窃窃私语怎么办？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99924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249" y="3887758"/>
            <a:ext cx="45788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目光扫视，重申课堂纪律；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友善提醒他们可下课讨论；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调动学员互相约束；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暂停休息，并反馈给培训服务人员，协助纪律管理。</a:t>
            </a:r>
          </a:p>
        </p:txBody>
      </p:sp>
      <p:pic>
        <p:nvPicPr>
          <p:cNvPr id="8" name="Picture 2" descr="C:\Users\user\Desktop\xpic423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496" y="2564904"/>
            <a:ext cx="4438007" cy="313873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52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3"/>
          <p:cNvSpPr txBox="1">
            <a:spLocks noChangeAspect="1" noChangeArrowheads="1"/>
          </p:cNvSpPr>
          <p:nvPr/>
        </p:nvSpPr>
        <p:spPr bwMode="auto">
          <a:xfrm>
            <a:off x="1295250" y="1660510"/>
            <a:ext cx="5448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、上课时有人打瞌睡怎么办？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99924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249" y="3543050"/>
            <a:ext cx="457880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提高音量或改变逻辑重音；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提问旁边的学员；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讲一个笑话或故事；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做个集体游戏或伸个懒腰；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进入研讨状态，由组长提醒；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确实该休息一下了。</a:t>
            </a:r>
          </a:p>
        </p:txBody>
      </p:sp>
      <p:pic>
        <p:nvPicPr>
          <p:cNvPr id="7" name="Picture 2" descr="C:\Documents and Settings\huxiya\桌面\打瞌睡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495" y="2564904"/>
            <a:ext cx="4438007" cy="313873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3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3"/>
          <p:cNvSpPr txBox="1">
            <a:spLocks noChangeAspect="1" noChangeArrowheads="1"/>
          </p:cNvSpPr>
          <p:nvPr/>
        </p:nvSpPr>
        <p:spPr bwMode="auto">
          <a:xfrm>
            <a:off x="1295250" y="1660510"/>
            <a:ext cx="54488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、对于讲师提问，学员冷场怎么办？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99924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249" y="4577178"/>
            <a:ext cx="457880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重复所提问的问题；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对所提问题给予提示；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指定某人回答。</a:t>
            </a:r>
          </a:p>
        </p:txBody>
      </p:sp>
      <p:pic>
        <p:nvPicPr>
          <p:cNvPr id="8" name="Picture 2" descr="C:\Documents and Settings\huxiya\桌面\新建文件夹\学员冷场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495" y="2564904"/>
            <a:ext cx="4438007" cy="313873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37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3"/>
          <p:cNvSpPr txBox="1">
            <a:spLocks noChangeAspect="1" noChangeArrowheads="1"/>
          </p:cNvSpPr>
          <p:nvPr/>
        </p:nvSpPr>
        <p:spPr bwMode="auto">
          <a:xfrm>
            <a:off x="1295250" y="1660510"/>
            <a:ext cx="60968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、学员回答不正确、跑题或漫无边际怎么办？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99924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249" y="3235658"/>
            <a:ext cx="4578804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肯定该学员的发言行为，询问其他学员是否有不同的答案；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给予适当的提示，再次提问；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可能是我的话把你引出了主题，我再重复一下我们的主题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友善地打断：“我们有些偏离主题，现在让我们回到正题上”。</a:t>
            </a:r>
          </a:p>
        </p:txBody>
      </p:sp>
      <p:pic>
        <p:nvPicPr>
          <p:cNvPr id="7" name="Picture 2" descr="C:\Documents and Settings\huxiya\桌面\新建文件夹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4494" y="2564904"/>
            <a:ext cx="4438008" cy="313873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37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3"/>
          <p:cNvSpPr txBox="1">
            <a:spLocks noChangeAspect="1" noChangeArrowheads="1"/>
          </p:cNvSpPr>
          <p:nvPr/>
        </p:nvSpPr>
        <p:spPr bwMode="auto">
          <a:xfrm>
            <a:off x="1295250" y="1660510"/>
            <a:ext cx="60968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、如何应付与讲师调侃的学员？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99924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249" y="4232468"/>
            <a:ext cx="4578804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知道学员是善意的，不要太认真；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自我解嘲，轻松化解；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及时回到主题，提醒他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她不要再追究下去；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不要过多的注视他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她，被他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她左右。</a:t>
            </a:r>
          </a:p>
        </p:txBody>
      </p:sp>
      <p:pic>
        <p:nvPicPr>
          <p:cNvPr id="8" name="Picture 2" descr="C:\Documents and Settings\huxiya\桌面\新建文件夹\调侃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8008" y="2564904"/>
            <a:ext cx="4464494" cy="313873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3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3"/>
          <p:cNvSpPr txBox="1">
            <a:spLocks noChangeAspect="1" noChangeArrowheads="1"/>
          </p:cNvSpPr>
          <p:nvPr/>
        </p:nvSpPr>
        <p:spPr bwMode="auto">
          <a:xfrm>
            <a:off x="1295250" y="1660510"/>
            <a:ext cx="60968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、如何应付跟讲师“唱反调”的学员？</a:t>
            </a:r>
          </a:p>
        </p:txBody>
      </p:sp>
      <p:sp>
        <p:nvSpPr>
          <p:cNvPr id="17" name="矩形 16"/>
          <p:cNvSpPr/>
          <p:nvPr/>
        </p:nvSpPr>
        <p:spPr>
          <a:xfrm>
            <a:off x="1099924" y="1660282"/>
            <a:ext cx="97663" cy="40056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249" y="3198340"/>
            <a:ext cx="4578804" cy="250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倾听微笑、避重就轻，课后再论；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保持良好心态，不要让自己的情绪太受影响；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切不可以反应过敏，应对方法抱欢迎的态度，感谢他有不同的看法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尽量以幽默，轻松的方式化解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问问大家同意不同意他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她的意见，有没有不同的看法，巧妙转移“对立面”。</a:t>
            </a:r>
          </a:p>
        </p:txBody>
      </p:sp>
      <p:pic>
        <p:nvPicPr>
          <p:cNvPr id="7" name="Picture 2" descr="C:\Documents and Settings\huxiya\桌面\新建文件夹\唱反调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8008" y="2564904"/>
            <a:ext cx="4464494" cy="313873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25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/>
        </p:bldLst>
      </p:timing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7001" y="68461"/>
            <a:ext cx="360141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856" y="394690"/>
            <a:ext cx="165665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9271" y="333452"/>
            <a:ext cx="2341213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结尾警示</a:t>
            </a:r>
          </a:p>
        </p:txBody>
      </p:sp>
      <p:sp>
        <p:nvSpPr>
          <p:cNvPr id="10" name="矩形 9"/>
          <p:cNvSpPr/>
          <p:nvPr/>
        </p:nvSpPr>
        <p:spPr>
          <a:xfrm>
            <a:off x="1559497" y="1196752"/>
            <a:ext cx="10081119" cy="51125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9537" y="1628800"/>
            <a:ext cx="9433047" cy="4032448"/>
          </a:xfrm>
          <a:prstGeom prst="rect">
            <a:avLst/>
          </a:prstGeom>
          <a:solidFill>
            <a:srgbClr val="D9D9D9">
              <a:alpha val="7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2329228" y="141277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TextBox 10"/>
          <p:cNvSpPr>
            <a:spLocks noChangeArrowheads="1"/>
          </p:cNvSpPr>
          <p:nvPr/>
        </p:nvSpPr>
        <p:spPr bwMode="auto">
          <a:xfrm>
            <a:off x="2509248" y="1412776"/>
            <a:ext cx="29386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结尾警示</a:t>
            </a:r>
          </a:p>
        </p:txBody>
      </p:sp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2329228" y="2564904"/>
            <a:ext cx="3844428" cy="241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俗话说，</a:t>
            </a:r>
            <a:r>
              <a:rPr lang="zh-CN" altLang="en-US" b="1" dirty="0">
                <a:solidFill>
                  <a:srgbClr val="FF0000"/>
                </a:solidFill>
              </a:rPr>
              <a:t>“练武不练功，到老一场空”。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这里的“武”单指套路，类似于本课程所讲的技巧；这里的“功”指耐力、力量，也就是所谓的“内功”。因此，技巧只是表面的，暂时的。而</a:t>
            </a:r>
            <a:r>
              <a:rPr lang="zh-CN" altLang="en-US" b="1" dirty="0">
                <a:solidFill>
                  <a:srgbClr val="00B0F0"/>
                </a:solidFill>
              </a:rPr>
              <a:t>深厚的文化底蕴，精湛的专业知识，良好的品行修养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这些“内功”才是最重要的！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146" name="Picture 2" descr="D:\Teliss_Tong\Copy\定期备份\工作备份\！PPT图片及版面资源\06-PPT精选插图\03-人物\学习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2423" y="1933260"/>
            <a:ext cx="4572000" cy="3442494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932488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9696400" y="201414"/>
            <a:ext cx="100811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en-US" altLang="zh-CN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79576" y="2569096"/>
            <a:ext cx="2160240" cy="2160240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椭圆 23"/>
          <p:cNvSpPr/>
          <p:nvPr/>
        </p:nvSpPr>
        <p:spPr>
          <a:xfrm>
            <a:off x="4392037" y="3573176"/>
            <a:ext cx="1440000" cy="1440000"/>
          </a:xfrm>
          <a:prstGeom prst="ellipse">
            <a:avLst/>
          </a:prstGeom>
          <a:blipFill dpi="0"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椭圆 24"/>
          <p:cNvSpPr/>
          <p:nvPr/>
        </p:nvSpPr>
        <p:spPr>
          <a:xfrm>
            <a:off x="6684258" y="3573176"/>
            <a:ext cx="1440000" cy="1440000"/>
          </a:xfrm>
          <a:prstGeom prst="ellipse">
            <a:avLst/>
          </a:prstGeom>
          <a:blipFill dpi="0" rotWithShape="1">
            <a:blip r:embed="rId4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椭圆 25"/>
          <p:cNvSpPr/>
          <p:nvPr/>
        </p:nvSpPr>
        <p:spPr>
          <a:xfrm>
            <a:off x="8976480" y="3573176"/>
            <a:ext cx="1440000" cy="1440000"/>
          </a:xfrm>
          <a:prstGeom prst="ellipse">
            <a:avLst/>
          </a:prstGeom>
          <a:blipFill dpi="0" rotWithShape="1">
            <a:blip r:embed="rId5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  <a:headEnd type="oval"/>
            <a:tailEnd type="oval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559696" y="5445224"/>
            <a:ext cx="1800000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讲师的角色概述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59896" y="5460614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成人的学习特点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60096" y="5460614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授课过程及技巧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60296" y="5460614"/>
            <a:ext cx="1800000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异常情况的处理</a:t>
            </a:r>
          </a:p>
        </p:txBody>
      </p:sp>
      <p:cxnSp>
        <p:nvCxnSpPr>
          <p:cNvPr id="35" name="直接连接符 34"/>
          <p:cNvCxnSpPr>
            <a:stCxn id="24" idx="6"/>
            <a:endCxn id="25" idx="2"/>
          </p:cNvCxnSpPr>
          <p:nvPr/>
        </p:nvCxnSpPr>
        <p:spPr>
          <a:xfrm>
            <a:off x="5832038" y="4293176"/>
            <a:ext cx="852221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5" idx="6"/>
            <a:endCxn id="26" idx="2"/>
          </p:cNvCxnSpPr>
          <p:nvPr/>
        </p:nvCxnSpPr>
        <p:spPr>
          <a:xfrm>
            <a:off x="8124258" y="4293176"/>
            <a:ext cx="852222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359696" y="5614502"/>
            <a:ext cx="600200" cy="1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759896" y="5614501"/>
            <a:ext cx="600200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160096" y="5614501"/>
            <a:ext cx="600200" cy="0"/>
          </a:xfrm>
          <a:prstGeom prst="line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肘形连接符 39"/>
          <p:cNvCxnSpPr>
            <a:stCxn id="28" idx="1"/>
            <a:endCxn id="23" idx="2"/>
          </p:cNvCxnSpPr>
          <p:nvPr/>
        </p:nvCxnSpPr>
        <p:spPr>
          <a:xfrm rot="10800000">
            <a:off x="1379576" y="3649218"/>
            <a:ext cx="180120" cy="1965285"/>
          </a:xfrm>
          <a:prstGeom prst="bentConnector3">
            <a:avLst>
              <a:gd name="adj1" fmla="val 226915"/>
            </a:avLst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肘形连接符 40"/>
          <p:cNvCxnSpPr>
            <a:stCxn id="33" idx="3"/>
            <a:endCxn id="26" idx="6"/>
          </p:cNvCxnSpPr>
          <p:nvPr/>
        </p:nvCxnSpPr>
        <p:spPr>
          <a:xfrm flipH="1" flipV="1">
            <a:off x="10416480" y="4293176"/>
            <a:ext cx="143816" cy="1321326"/>
          </a:xfrm>
          <a:prstGeom prst="bentConnector3">
            <a:avLst>
              <a:gd name="adj1" fmla="val -158953"/>
            </a:avLst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肘形连接符 7"/>
          <p:cNvCxnSpPr>
            <a:stCxn id="23" idx="6"/>
            <a:endCxn id="24" idx="2"/>
          </p:cNvCxnSpPr>
          <p:nvPr/>
        </p:nvCxnSpPr>
        <p:spPr>
          <a:xfrm>
            <a:off x="3539817" y="3649216"/>
            <a:ext cx="852221" cy="643960"/>
          </a:xfrm>
          <a:prstGeom prst="bentConnector3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223792" y="1124744"/>
            <a:ext cx="5328672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（一）担任讲师的好处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（二）讲师的素质要求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（三）讲师的角色定位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（四）优秀讲师的技术指标细分</a:t>
            </a:r>
            <a:endParaRPr 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2" name="肘形连接符 51"/>
          <p:cNvCxnSpPr>
            <a:stCxn id="23" idx="0"/>
            <a:endCxn id="50" idx="1"/>
          </p:cNvCxnSpPr>
          <p:nvPr/>
        </p:nvCxnSpPr>
        <p:spPr>
          <a:xfrm rot="5400000" flipH="1" flipV="1">
            <a:off x="3051616" y="1396920"/>
            <a:ext cx="580256" cy="1764096"/>
          </a:xfrm>
          <a:prstGeom prst="bentConnector2">
            <a:avLst/>
          </a:prstGeom>
          <a:ln w="12700">
            <a:solidFill>
              <a:srgbClr val="F6C1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100009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42402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14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switch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2541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34584" y="1753652"/>
            <a:ext cx="7529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培训的受益者首先是讲师自己。“学的过程会很开心，但是只有在教的时候，你才能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学会！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“好为人师的最大收获是总算把自己给讲明白了”“讲不清楚恰恰说明你没有学到家！”</a:t>
            </a:r>
          </a:p>
        </p:txBody>
      </p:sp>
      <p:sp>
        <p:nvSpPr>
          <p:cNvPr id="8" name="矩形 7"/>
          <p:cNvSpPr/>
          <p:nvPr/>
        </p:nvSpPr>
        <p:spPr>
          <a:xfrm>
            <a:off x="1734584" y="2833772"/>
            <a:ext cx="7385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可以锻炼自己的逻辑思维、语言表达、临场发挥及应变能力、影响力、说服力与激励能力并增强自信心等。这些能力的提升让讲师个人的职业发展如虎添翼。 </a:t>
            </a:r>
          </a:p>
        </p:txBody>
      </p:sp>
      <p:sp>
        <p:nvSpPr>
          <p:cNvPr id="10" name="矩形 9"/>
          <p:cNvSpPr/>
          <p:nvPr/>
        </p:nvSpPr>
        <p:spPr>
          <a:xfrm>
            <a:off x="1734584" y="3842464"/>
            <a:ext cx="73857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有观点说，“讲师是组织中领导者和领袖的发源地。”如上述所说的“影响力、说服力与激励能力”，便是领导力的直接体现。据说：北京我爱我家曾经规定授课课时不够的就不能当区域经理。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1847528" y="1304275"/>
            <a:ext cx="6947734" cy="403464"/>
            <a:chOff x="1849115" y="1304275"/>
            <a:chExt cx="6947734" cy="403464"/>
          </a:xfrm>
        </p:grpSpPr>
        <p:sp>
          <p:nvSpPr>
            <p:cNvPr id="5" name="圆角矩形 4"/>
            <p:cNvSpPr/>
            <p:nvPr/>
          </p:nvSpPr>
          <p:spPr>
            <a:xfrm>
              <a:off x="1849115" y="1304275"/>
              <a:ext cx="6947734" cy="403464"/>
            </a:xfrm>
            <a:prstGeom prst="roundRect">
              <a:avLst/>
            </a:prstGeom>
            <a:solidFill>
              <a:srgbClr val="DE2A00">
                <a:alpha val="61176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        </a:t>
              </a: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更好地领悟和消化自己所学的知识！</a:t>
              </a: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1978124" y="1326011"/>
              <a:ext cx="375047" cy="37479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b="1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47528" y="2348881"/>
            <a:ext cx="6947734" cy="420395"/>
            <a:chOff x="1849115" y="2348880"/>
            <a:chExt cx="6947734" cy="420395"/>
          </a:xfrm>
        </p:grpSpPr>
        <p:sp>
          <p:nvSpPr>
            <p:cNvPr id="7" name="圆角矩形 6"/>
            <p:cNvSpPr/>
            <p:nvPr/>
          </p:nvSpPr>
          <p:spPr>
            <a:xfrm>
              <a:off x="1849115" y="2365811"/>
              <a:ext cx="6947734" cy="403464"/>
            </a:xfrm>
            <a:prstGeom prst="roundRect">
              <a:avLst/>
            </a:prstGeom>
            <a:solidFill>
              <a:srgbClr val="DE2A00">
                <a:alpha val="61176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        </a:t>
              </a: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锻炼自己各方面综合能力！</a:t>
              </a:r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1993131" y="2348880"/>
              <a:ext cx="375047" cy="37479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b="1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47528" y="3429000"/>
            <a:ext cx="6947734" cy="403464"/>
            <a:chOff x="1849115" y="3429000"/>
            <a:chExt cx="6947734" cy="403464"/>
          </a:xfrm>
        </p:grpSpPr>
        <p:sp>
          <p:nvSpPr>
            <p:cNvPr id="9" name="圆角矩形 8"/>
            <p:cNvSpPr/>
            <p:nvPr/>
          </p:nvSpPr>
          <p:spPr>
            <a:xfrm>
              <a:off x="1849115" y="3429000"/>
              <a:ext cx="6947734" cy="403464"/>
            </a:xfrm>
            <a:prstGeom prst="roundRect">
              <a:avLst/>
            </a:prstGeom>
            <a:solidFill>
              <a:srgbClr val="DE2A00">
                <a:alpha val="61176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        </a:t>
              </a: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展示自己，打造个人品牌，提升知名度，从而获得晋升机会！</a:t>
              </a: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1993131" y="3429000"/>
              <a:ext cx="375047" cy="37479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400" b="1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734584" y="5066020"/>
            <a:ext cx="7385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特别是通过与他人的互动交流，让自己的知识体系更加系统。“五年一个学者，十年一个专家！”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847528" y="4633972"/>
            <a:ext cx="6947734" cy="403464"/>
            <a:chOff x="1849115" y="4633972"/>
            <a:chExt cx="6947734" cy="403464"/>
          </a:xfrm>
        </p:grpSpPr>
        <p:sp>
          <p:nvSpPr>
            <p:cNvPr id="14" name="圆角矩形 13"/>
            <p:cNvSpPr/>
            <p:nvPr/>
          </p:nvSpPr>
          <p:spPr>
            <a:xfrm>
              <a:off x="1849115" y="4633972"/>
              <a:ext cx="6947734" cy="403464"/>
            </a:xfrm>
            <a:prstGeom prst="roundRect">
              <a:avLst/>
            </a:prstGeom>
            <a:solidFill>
              <a:srgbClr val="DE2A00">
                <a:alpha val="61176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        </a:t>
              </a: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促进自我的知识管理，形成自己的知识体系！</a:t>
              </a: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1993131" y="4633972"/>
              <a:ext cx="375047" cy="37479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400" b="1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734584" y="6217568"/>
            <a:ext cx="73857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为企业降低培训成本，为自己提高收入（课酬）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847528" y="5714092"/>
            <a:ext cx="6947734" cy="403464"/>
            <a:chOff x="1849115" y="5714092"/>
            <a:chExt cx="6947734" cy="403464"/>
          </a:xfrm>
        </p:grpSpPr>
        <p:sp>
          <p:nvSpPr>
            <p:cNvPr id="17" name="圆角矩形 16"/>
            <p:cNvSpPr/>
            <p:nvPr/>
          </p:nvSpPr>
          <p:spPr>
            <a:xfrm>
              <a:off x="1849115" y="5714092"/>
              <a:ext cx="6947734" cy="403464"/>
            </a:xfrm>
            <a:prstGeom prst="roundRect">
              <a:avLst/>
            </a:prstGeom>
            <a:solidFill>
              <a:srgbClr val="DE2A00">
                <a:alpha val="61176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r>
                <a:rPr lang="en-US" altLang="zh-CN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        </a:t>
              </a:r>
              <a:r>
                <a:rPr lang="zh-CN" altLang="en-US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提高自己的收入！</a:t>
              </a: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1993131" y="5714092"/>
              <a:ext cx="375047" cy="374797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400" b="1" kern="0" dirty="0">
                  <a:solidFill>
                    <a:sysClr val="window" lastClr="FFFFFF">
                      <a:lumMod val="50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400" b="1" kern="0" dirty="0">
                <a:solidFill>
                  <a:sysClr val="window" lastClr="FFFFFF">
                    <a:lumMod val="50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9696400" y="2015262"/>
            <a:ext cx="0" cy="4510082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256240" y="6525344"/>
            <a:ext cx="1440160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9696400" y="2536279"/>
            <a:ext cx="648072" cy="3681289"/>
          </a:xfrm>
          <a:prstGeom prst="rect">
            <a:avLst/>
          </a:prstGeom>
          <a:solidFill>
            <a:srgbClr val="CC0000">
              <a:alpha val="65098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9790474" y="3501008"/>
            <a:ext cx="553998" cy="228267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algn="ctr"/>
            <a:r>
              <a:rPr lang="zh-CN" altLang="en-US" sz="2400" spc="4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担任讲师的好处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04581" y="1484785"/>
            <a:ext cx="1232757" cy="4564831"/>
            <a:chOff x="506167" y="1484784"/>
            <a:chExt cx="1232757" cy="4564831"/>
          </a:xfrm>
        </p:grpSpPr>
        <p:sp>
          <p:nvSpPr>
            <p:cNvPr id="20" name="任意多边形 19"/>
            <p:cNvSpPr/>
            <p:nvPr/>
          </p:nvSpPr>
          <p:spPr>
            <a:xfrm>
              <a:off x="1022962" y="1484784"/>
              <a:ext cx="715962" cy="2033588"/>
            </a:xfrm>
            <a:custGeom>
              <a:avLst/>
              <a:gdLst>
                <a:gd name="connsiteX0" fmla="*/ 792480 w 792480"/>
                <a:gd name="connsiteY0" fmla="*/ 0 h 2049780"/>
                <a:gd name="connsiteX1" fmla="*/ 76200 w 792480"/>
                <a:gd name="connsiteY1" fmla="*/ 0 h 2049780"/>
                <a:gd name="connsiteX2" fmla="*/ 0 w 792480"/>
                <a:gd name="connsiteY2" fmla="*/ 2049780 h 2049780"/>
                <a:gd name="connsiteX0" fmla="*/ 716280 w 716280"/>
                <a:gd name="connsiteY0" fmla="*/ 0 h 2034540"/>
                <a:gd name="connsiteX1" fmla="*/ 0 w 716280"/>
                <a:gd name="connsiteY1" fmla="*/ 0 h 2034540"/>
                <a:gd name="connsiteX2" fmla="*/ 7620 w 716280"/>
                <a:gd name="connsiteY2" fmla="*/ 2034540 h 203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6280" h="2034540">
                  <a:moveTo>
                    <a:pt x="716280" y="0"/>
                  </a:moveTo>
                  <a:lnTo>
                    <a:pt x="0" y="0"/>
                  </a:lnTo>
                  <a:lnTo>
                    <a:pt x="7620" y="2034540"/>
                  </a:ln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00712" y="2654772"/>
              <a:ext cx="938212" cy="1168400"/>
            </a:xfrm>
            <a:custGeom>
              <a:avLst/>
              <a:gdLst>
                <a:gd name="connsiteX0" fmla="*/ 792480 w 792480"/>
                <a:gd name="connsiteY0" fmla="*/ 0 h 2049780"/>
                <a:gd name="connsiteX1" fmla="*/ 76200 w 792480"/>
                <a:gd name="connsiteY1" fmla="*/ 0 h 2049780"/>
                <a:gd name="connsiteX2" fmla="*/ 0 w 792480"/>
                <a:gd name="connsiteY2" fmla="*/ 2049780 h 2049780"/>
                <a:gd name="connsiteX0" fmla="*/ 716280 w 716280"/>
                <a:gd name="connsiteY0" fmla="*/ 0 h 2034540"/>
                <a:gd name="connsiteX1" fmla="*/ 0 w 716280"/>
                <a:gd name="connsiteY1" fmla="*/ 0 h 2034540"/>
                <a:gd name="connsiteX2" fmla="*/ 7620 w 716280"/>
                <a:gd name="connsiteY2" fmla="*/ 2034540 h 203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6280" h="2034540">
                  <a:moveTo>
                    <a:pt x="716280" y="0"/>
                  </a:moveTo>
                  <a:lnTo>
                    <a:pt x="0" y="0"/>
                  </a:lnTo>
                  <a:lnTo>
                    <a:pt x="7620" y="2034540"/>
                  </a:ln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V="1">
              <a:off x="800712" y="5589240"/>
              <a:ext cx="938212" cy="460375"/>
            </a:xfrm>
            <a:custGeom>
              <a:avLst/>
              <a:gdLst>
                <a:gd name="connsiteX0" fmla="*/ 792480 w 792480"/>
                <a:gd name="connsiteY0" fmla="*/ 0 h 2049780"/>
                <a:gd name="connsiteX1" fmla="*/ 76200 w 792480"/>
                <a:gd name="connsiteY1" fmla="*/ 0 h 2049780"/>
                <a:gd name="connsiteX2" fmla="*/ 0 w 792480"/>
                <a:gd name="connsiteY2" fmla="*/ 2049780 h 2049780"/>
                <a:gd name="connsiteX0" fmla="*/ 716280 w 716280"/>
                <a:gd name="connsiteY0" fmla="*/ 0 h 2034540"/>
                <a:gd name="connsiteX1" fmla="*/ 0 w 716280"/>
                <a:gd name="connsiteY1" fmla="*/ 0 h 2034540"/>
                <a:gd name="connsiteX2" fmla="*/ 7620 w 716280"/>
                <a:gd name="connsiteY2" fmla="*/ 2034540 h 203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6280" h="2034540">
                  <a:moveTo>
                    <a:pt x="716280" y="0"/>
                  </a:moveTo>
                  <a:lnTo>
                    <a:pt x="0" y="0"/>
                  </a:lnTo>
                  <a:lnTo>
                    <a:pt x="7620" y="2034540"/>
                  </a:lnTo>
                </a:path>
              </a:pathLst>
            </a:custGeom>
            <a:noFill/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pic>
          <p:nvPicPr>
            <p:cNvPr id="32" name="Picture 2" descr="D:\Teliss_Tong\Copy\定期备份\工作备份\！PPT图片及版面资源\06-PPT精选插图\02-商务\话筒000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167" y="3973472"/>
              <a:ext cx="1032350" cy="1377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椭圆 33"/>
          <p:cNvSpPr/>
          <p:nvPr/>
        </p:nvSpPr>
        <p:spPr bwMode="auto">
          <a:xfrm>
            <a:off x="9768436" y="2704866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1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519813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5" grpId="0"/>
      <p:bldP spid="18" grpId="0"/>
      <p:bldP spid="28" grpId="0" animBg="1"/>
      <p:bldP spid="30" grpId="0" build="allAtOnce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44"/>
          <p:cNvSpPr txBox="1">
            <a:spLocks noChangeArrowheads="1"/>
          </p:cNvSpPr>
          <p:nvPr/>
        </p:nvSpPr>
        <p:spPr bwMode="auto">
          <a:xfrm>
            <a:off x="7176120" y="2158960"/>
            <a:ext cx="468052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>
                <a:solidFill>
                  <a:srgbClr val="FF3300"/>
                </a:solidFill>
              </a:rPr>
              <a:t>为什么很多人愿花钱去听余世维、曾仕强的课，他们哪些地方吸引了我们？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表达、仪态、逻辑、知识面？本人对讲师的素质要求概述如下：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C:\Users\user\Desktop\6c224f4a20a446237f8d55c49822720e0df3d7d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1385" y="2180070"/>
            <a:ext cx="3112258" cy="417646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src.baidu.com/baike/pic/item/86d6277f9e2f070896ec4545e924b899a801f28e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5830" y="2180071"/>
            <a:ext cx="3112258" cy="4176463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直接连接符 22"/>
          <p:cNvCxnSpPr/>
          <p:nvPr/>
        </p:nvCxnSpPr>
        <p:spPr>
          <a:xfrm>
            <a:off x="-1587" y="1386354"/>
            <a:ext cx="6025579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487488" y="764704"/>
            <a:ext cx="3888432" cy="621650"/>
          </a:xfrm>
          <a:prstGeom prst="rect">
            <a:avLst/>
          </a:prstGeom>
          <a:solidFill>
            <a:srgbClr val="CC0000">
              <a:alpha val="65098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椭圆 43"/>
          <p:cNvSpPr/>
          <p:nvPr/>
        </p:nvSpPr>
        <p:spPr bwMode="auto">
          <a:xfrm>
            <a:off x="1559552" y="816651"/>
            <a:ext cx="504000" cy="50400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3200" b="1" kern="0" dirty="0">
                <a:solidFill>
                  <a:sysClr val="window" lastClr="FFFFFF">
                    <a:lumMod val="50000"/>
                  </a:sysClr>
                </a:solidFill>
                <a:latin typeface="Broadway" pitchFamily="82" charset="0"/>
                <a:ea typeface="微软雅黑" pitchFamily="34" charset="-122"/>
              </a:rPr>
              <a:t>2</a:t>
            </a:r>
            <a:endParaRPr lang="zh-CN" altLang="en-US" sz="3200" b="1" kern="0" dirty="0">
              <a:solidFill>
                <a:sysClr val="window" lastClr="FFFFFF">
                  <a:lumMod val="50000"/>
                </a:sys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66251" y="853208"/>
            <a:ext cx="21595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讲师的素质要求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76120" y="3603326"/>
            <a:ext cx="4680520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出色的能力和业绩，擅长某一个或几个领域，并有自己的独特见解；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好为人师，愿意分享；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逻辑思维缜密，敏感细腻善于分析；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表达能力佳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，富有影响力、说服力和幽默感；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为人师表、有耐心、有亲和力、有包容心，认真、坦诚、精力充沛；</a:t>
            </a:r>
          </a:p>
          <a:p>
            <a:pPr marL="285750" indent="-285750">
              <a:lnSpc>
                <a:spcPct val="140000"/>
              </a:lnSpc>
              <a:buFont typeface="Wingdings" pitchFamily="2" charset="2"/>
              <a:buChar char="p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课程开发、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制作及讲师授课技能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1" name="矩形 30"/>
          <p:cNvSpPr/>
          <p:nvPr/>
        </p:nvSpPr>
        <p:spPr>
          <a:xfrm>
            <a:off x="551385" y="5733256"/>
            <a:ext cx="3112258" cy="432048"/>
          </a:xfrm>
          <a:prstGeom prst="rect">
            <a:avLst/>
          </a:prstGeom>
          <a:solidFill>
            <a:srgbClr val="CC0000">
              <a:alpha val="5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1591988" y="5733257"/>
            <a:ext cx="10310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余世维</a:t>
            </a:r>
          </a:p>
        </p:txBody>
      </p:sp>
      <p:sp>
        <p:nvSpPr>
          <p:cNvPr id="51" name="矩形 50"/>
          <p:cNvSpPr/>
          <p:nvPr/>
        </p:nvSpPr>
        <p:spPr>
          <a:xfrm>
            <a:off x="3775830" y="5733256"/>
            <a:ext cx="3112258" cy="432048"/>
          </a:xfrm>
          <a:prstGeom prst="rect">
            <a:avLst/>
          </a:prstGeom>
          <a:solidFill>
            <a:srgbClr val="CC0000">
              <a:alpha val="54902"/>
            </a:srgb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4816433" y="5733257"/>
            <a:ext cx="10310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曾仕强</a:t>
            </a:r>
          </a:p>
        </p:txBody>
      </p:sp>
    </p:spTree>
    <p:extLst>
      <p:ext uri="{BB962C8B-B14F-4D97-AF65-F5344CB8AC3E}">
        <p14:creationId xmlns:p14="http://schemas.microsoft.com/office/powerpoint/2010/main" val="409310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4173</TotalTime>
  <Words>8688</Words>
  <Application>Microsoft Office PowerPoint</Application>
  <PresentationFormat>宽屏</PresentationFormat>
  <Paragraphs>540</Paragraphs>
  <Slides>72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72</vt:i4>
      </vt:variant>
    </vt:vector>
  </HeadingPairs>
  <TitlesOfParts>
    <vt:vector size="93" baseType="lpstr">
      <vt:lpstr>Arial Unicode MS</vt:lpstr>
      <vt:lpstr>Broadway</vt:lpstr>
      <vt:lpstr>DFPYeaSong-B5</vt:lpstr>
      <vt:lpstr>Meiryo</vt:lpstr>
      <vt:lpstr>经典繁仿黑</vt:lpstr>
      <vt:lpstr>楷体</vt:lpstr>
      <vt:lpstr>宋体</vt:lpstr>
      <vt:lpstr>微软雅黑</vt:lpstr>
      <vt:lpstr>幼圆</vt:lpstr>
      <vt:lpstr>专业字体设计服务/WWW.ZTSGC.COM/</vt:lpstr>
      <vt:lpstr>Arial</vt:lpstr>
      <vt:lpstr>Arial Black</vt:lpstr>
      <vt:lpstr>Calibri</vt:lpstr>
      <vt:lpstr>Calibri Light</vt:lpstr>
      <vt:lpstr>Impact</vt:lpstr>
      <vt:lpstr>Iskoola Pota</vt:lpstr>
      <vt:lpstr>Lao UI</vt:lpstr>
      <vt:lpstr>Tahoma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692</cp:revision>
  <dcterms:created xsi:type="dcterms:W3CDTF">2012-10-07T00:28:30Z</dcterms:created>
  <dcterms:modified xsi:type="dcterms:W3CDTF">2015-06-18T10:21:07Z</dcterms:modified>
</cp:coreProperties>
</file>