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256" r:id="rId4"/>
    <p:sldId id="257" r:id="rId5"/>
    <p:sldId id="258" r:id="rId6"/>
    <p:sldId id="262" r:id="rId7"/>
    <p:sldId id="263" r:id="rId8"/>
    <p:sldId id="276" r:id="rId9"/>
    <p:sldId id="266" r:id="rId10"/>
    <p:sldId id="280" r:id="rId11"/>
    <p:sldId id="277" r:id="rId12"/>
    <p:sldId id="278" r:id="rId13"/>
    <p:sldId id="279" r:id="rId14"/>
    <p:sldId id="264" r:id="rId15"/>
    <p:sldId id="281" r:id="rId16"/>
    <p:sldId id="270" r:id="rId17"/>
    <p:sldId id="271" r:id="rId18"/>
    <p:sldId id="282" r:id="rId19"/>
    <p:sldId id="283" r:id="rId20"/>
    <p:sldId id="291" r:id="rId21"/>
    <p:sldId id="286" r:id="rId22"/>
    <p:sldId id="285" r:id="rId23"/>
    <p:sldId id="287" r:id="rId24"/>
    <p:sldId id="288" r:id="rId25"/>
    <p:sldId id="289" r:id="rId26"/>
    <p:sldId id="292" r:id="rId27"/>
    <p:sldId id="294" r:id="rId28"/>
    <p:sldId id="29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A75"/>
    <a:srgbClr val="2C3F46"/>
    <a:srgbClr val="D4CCB7"/>
    <a:srgbClr val="8C4356"/>
    <a:srgbClr val="F9906F"/>
    <a:srgbClr val="C93756"/>
    <a:srgbClr val="DB5A6B"/>
    <a:srgbClr val="FFB3A7"/>
    <a:srgbClr val="F00056"/>
    <a:srgbClr val="FF4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87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553D5-E9A7-455E-A9B8-03AF2457CEC3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BC270-B05E-4B0D-AC22-67C8B669BD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770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44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621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331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8302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94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75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404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023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8502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12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9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756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324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493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258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408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75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675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812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84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560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02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92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34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CBC270-B05E-4B0D-AC22-67C8B669BDD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76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71075"/>
      </p:ext>
    </p:extLst>
  </p:cSld>
  <p:clrMapOvr>
    <a:masterClrMapping/>
  </p:clrMapOvr>
  <p:transition spd="slow" advClick="0" advTm="5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39082"/>
      </p:ext>
    </p:extLst>
  </p:cSld>
  <p:clrMapOvr>
    <a:masterClrMapping/>
  </p:clrMapOvr>
  <p:transition spd="slow" advClick="0" advTm="5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45090"/>
      </p:ext>
    </p:extLst>
  </p:cSld>
  <p:clrMapOvr>
    <a:masterClrMapping/>
  </p:clrMapOvr>
  <p:transition spd="slow" advClick="0" advTm="5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9295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96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887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496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674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11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14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763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77292"/>
      </p:ext>
    </p:extLst>
  </p:cSld>
  <p:clrMapOvr>
    <a:masterClrMapping/>
  </p:clrMapOvr>
  <p:transition spd="slow" advClick="0" advTm="5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84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69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622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48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42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0889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907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64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4878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474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928236"/>
      </p:ext>
    </p:extLst>
  </p:cSld>
  <p:clrMapOvr>
    <a:masterClrMapping/>
  </p:clrMapOvr>
  <p:transition spd="slow" advClick="0" advTm="5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4814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172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451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39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929817"/>
      </p:ext>
    </p:extLst>
  </p:cSld>
  <p:clrMapOvr>
    <a:masterClrMapping/>
  </p:clrMapOvr>
  <p:transition spd="slow" advClick="0" advTm="5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03454"/>
      </p:ext>
    </p:extLst>
  </p:cSld>
  <p:clrMapOvr>
    <a:masterClrMapping/>
  </p:clrMapOvr>
  <p:transition spd="slow" advClick="0" advTm="5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497257"/>
      </p:ext>
    </p:extLst>
  </p:cSld>
  <p:clrMapOvr>
    <a:masterClrMapping/>
  </p:clrMapOvr>
  <p:transition spd="slow" advClick="0" advTm="5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915287"/>
      </p:ext>
    </p:extLst>
  </p:cSld>
  <p:clrMapOvr>
    <a:masterClrMapping/>
  </p:clrMapOvr>
  <p:transition spd="slow" advClick="0" advTm="5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98540"/>
      </p:ext>
    </p:extLst>
  </p:cSld>
  <p:clrMapOvr>
    <a:masterClrMapping/>
  </p:clrMapOvr>
  <p:transition spd="slow" advClick="0" advTm="5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1276"/>
      </p:ext>
    </p:extLst>
  </p:cSld>
  <p:clrMapOvr>
    <a:masterClrMapping/>
  </p:clrMapOvr>
  <p:transition spd="slow" advClick="0" advTm="5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F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D6AB9-AE19-4C6E-9033-B83F07775B26}" type="datetimeFigureOut">
              <a:rPr lang="zh-CN" altLang="en-US" smtClean="0"/>
              <a:t>2018/10/20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55F6D-3FC4-408C-9ED7-BC163E385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3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6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98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5878" y="387168"/>
            <a:ext cx="1415772" cy="507860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endParaRPr lang="zh-CN" altLang="en-US" sz="8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22674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" y="206859"/>
            <a:ext cx="6857983" cy="6656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0" r="46627" b="43922"/>
          <a:stretch/>
        </p:blipFill>
        <p:spPr>
          <a:xfrm>
            <a:off x="8939219" y="4846640"/>
            <a:ext cx="654209" cy="110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60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" y="215153"/>
            <a:ext cx="12191999" cy="6373906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53788" y="-315489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9D2932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胭脂色</a:t>
            </a:r>
            <a:endParaRPr lang="zh-CN" altLang="en-US" sz="16600" b="1" dirty="0">
              <a:solidFill>
                <a:srgbClr val="9D2932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061" y="-260233"/>
            <a:ext cx="4368991" cy="49234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73352" y="2985248"/>
            <a:ext cx="995083" cy="1909482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7675" y="699247"/>
            <a:ext cx="8902326" cy="5513293"/>
          </a:xfrm>
          <a:prstGeom prst="rect">
            <a:avLst/>
          </a:prstGeom>
          <a:noFill/>
          <a:ln w="69850">
            <a:solidFill>
              <a:srgbClr val="9D293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5A0D76A6-2412-4108-A9F2-AB6874E510F4}"/>
              </a:ext>
            </a:extLst>
          </p:cNvPr>
          <p:cNvGrpSpPr/>
          <p:nvPr/>
        </p:nvGrpSpPr>
        <p:grpSpPr>
          <a:xfrm>
            <a:off x="8072879" y="1561881"/>
            <a:ext cx="441146" cy="441146"/>
            <a:chOff x="3701006" y="2057971"/>
            <a:chExt cx="441146" cy="441146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8322640D-132C-4253-9C9B-27BB63BE9E7E}"/>
                </a:ext>
              </a:extLst>
            </p:cNvPr>
            <p:cNvSpPr/>
            <p:nvPr/>
          </p:nvSpPr>
          <p:spPr>
            <a:xfrm>
              <a:off x="3701006" y="2057971"/>
              <a:ext cx="441146" cy="441146"/>
            </a:xfrm>
            <a:prstGeom prst="ellipse">
              <a:avLst/>
            </a:prstGeom>
            <a:solidFill>
              <a:srgbClr val="9D293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588A7CFA-2657-4F3C-991A-5CB5EA281EDA}"/>
                </a:ext>
              </a:extLst>
            </p:cNvPr>
            <p:cNvSpPr txBox="1"/>
            <p:nvPr/>
          </p:nvSpPr>
          <p:spPr>
            <a:xfrm>
              <a:off x="3726654" y="2109267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叁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7AE5D6-2C86-42FE-B178-378762878A83}"/>
              </a:ext>
            </a:extLst>
          </p:cNvPr>
          <p:cNvGrpSpPr/>
          <p:nvPr/>
        </p:nvGrpSpPr>
        <p:grpSpPr>
          <a:xfrm>
            <a:off x="5874178" y="1561881"/>
            <a:ext cx="441146" cy="441146"/>
            <a:chOff x="3701006" y="2057971"/>
            <a:chExt cx="441146" cy="441146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C7D691E4-E252-4013-AEAD-EB6B3CFB4C64}"/>
                </a:ext>
              </a:extLst>
            </p:cNvPr>
            <p:cNvSpPr/>
            <p:nvPr/>
          </p:nvSpPr>
          <p:spPr>
            <a:xfrm>
              <a:off x="3701006" y="2057971"/>
              <a:ext cx="441146" cy="441146"/>
            </a:xfrm>
            <a:prstGeom prst="ellipse">
              <a:avLst/>
            </a:prstGeom>
            <a:solidFill>
              <a:srgbClr val="9D293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6D0EB318-184F-4992-8DB8-A371192FA734}"/>
                </a:ext>
              </a:extLst>
            </p:cNvPr>
            <p:cNvSpPr txBox="1"/>
            <p:nvPr/>
          </p:nvSpPr>
          <p:spPr>
            <a:xfrm>
              <a:off x="3726654" y="2109267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贰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A89805D-D884-4291-BBD7-384532B8563C}"/>
              </a:ext>
            </a:extLst>
          </p:cNvPr>
          <p:cNvGrpSpPr/>
          <p:nvPr/>
        </p:nvGrpSpPr>
        <p:grpSpPr>
          <a:xfrm>
            <a:off x="3596763" y="1561881"/>
            <a:ext cx="441146" cy="441146"/>
            <a:chOff x="3701006" y="2057971"/>
            <a:chExt cx="441146" cy="441146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80098216-A798-401F-9112-D4D8EAD1D244}"/>
                </a:ext>
              </a:extLst>
            </p:cNvPr>
            <p:cNvSpPr/>
            <p:nvPr/>
          </p:nvSpPr>
          <p:spPr>
            <a:xfrm>
              <a:off x="3701006" y="2057971"/>
              <a:ext cx="441146" cy="441146"/>
            </a:xfrm>
            <a:prstGeom prst="ellipse">
              <a:avLst/>
            </a:prstGeom>
            <a:solidFill>
              <a:srgbClr val="9D293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3A601CBE-2D8D-469D-A830-D8E71ED4AB96}"/>
                </a:ext>
              </a:extLst>
            </p:cNvPr>
            <p:cNvSpPr txBox="1"/>
            <p:nvPr/>
          </p:nvSpPr>
          <p:spPr>
            <a:xfrm>
              <a:off x="3726654" y="2109267"/>
              <a:ext cx="3898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壹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349845" y="2144648"/>
            <a:ext cx="923330" cy="3758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胭脂 亦作“燕支”。一种用于化妆和国画的红色颜料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zh-CN" altLang="en-US" sz="1600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5633086" y="2144648"/>
            <a:ext cx="923330" cy="3758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胭脂 亦作“燕支”。一种用于化妆和国画的红色颜料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zh-CN" altLang="en-US" sz="1600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7849023" y="2144648"/>
            <a:ext cx="923330" cy="3758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胭脂 亦作“燕支”。一种用于化妆和国画的红色颜料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zh-CN" altLang="en-US" sz="1600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2270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20" grpId="0"/>
      <p:bldP spid="27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-65269" y="-448985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9D2932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胭脂色</a:t>
            </a:r>
            <a:endParaRPr lang="zh-CN" altLang="en-US" sz="16600" b="1" dirty="0">
              <a:solidFill>
                <a:srgbClr val="9D2932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65250" y="734076"/>
            <a:ext cx="8376767" cy="5747408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11040035" y="5486402"/>
            <a:ext cx="801982" cy="995082"/>
          </a:xfrm>
          <a:prstGeom prst="triangle">
            <a:avLst>
              <a:gd name="adj" fmla="val 100000"/>
            </a:avLst>
          </a:prstGeom>
          <a:solidFill>
            <a:srgbClr val="9D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flipH="1" flipV="1">
            <a:off x="3465250" y="734076"/>
            <a:ext cx="801982" cy="995082"/>
          </a:xfrm>
          <a:prstGeom prst="triangle">
            <a:avLst>
              <a:gd name="adj" fmla="val 100000"/>
            </a:avLst>
          </a:prstGeom>
          <a:solidFill>
            <a:srgbClr val="9D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480416" y="1384741"/>
            <a:ext cx="6559619" cy="1226523"/>
            <a:chOff x="4480416" y="1384741"/>
            <a:chExt cx="6559619" cy="1226523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480416" y="1820278"/>
              <a:ext cx="6559619" cy="7909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19574" y="1384741"/>
              <a:ext cx="36552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中国颜色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胭脂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612341" y="1529447"/>
              <a:ext cx="242047" cy="242047"/>
            </a:xfrm>
            <a:prstGeom prst="rect">
              <a:avLst/>
            </a:prstGeom>
            <a:solidFill>
              <a:srgbClr val="9D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80416" y="2942106"/>
            <a:ext cx="6559619" cy="1226523"/>
            <a:chOff x="4480416" y="2942106"/>
            <a:chExt cx="6559619" cy="1226523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480416" y="3377643"/>
              <a:ext cx="6559619" cy="7909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19574" y="2942106"/>
              <a:ext cx="36552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中国颜色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胭脂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612341" y="3086812"/>
              <a:ext cx="242047" cy="242047"/>
            </a:xfrm>
            <a:prstGeom prst="rect">
              <a:avLst/>
            </a:prstGeom>
            <a:solidFill>
              <a:srgbClr val="9D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80416" y="4477358"/>
            <a:ext cx="6559619" cy="1226523"/>
            <a:chOff x="4480416" y="4477358"/>
            <a:chExt cx="6559619" cy="1226523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480416" y="4912895"/>
              <a:ext cx="6559619" cy="7909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19574" y="4477358"/>
              <a:ext cx="36552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中国颜色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胭脂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612341" y="4622064"/>
              <a:ext cx="242047" cy="242047"/>
            </a:xfrm>
            <a:prstGeom prst="rect">
              <a:avLst/>
            </a:prstGeom>
            <a:solidFill>
              <a:srgbClr val="9D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70" y="3558"/>
            <a:ext cx="3601185" cy="505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774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 animBg="1"/>
      <p:bldP spid="2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28244" y="576591"/>
            <a:ext cx="593467" cy="4900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5" name="图文框 54"/>
          <p:cNvSpPr/>
          <p:nvPr/>
        </p:nvSpPr>
        <p:spPr>
          <a:xfrm>
            <a:off x="921713" y="1066681"/>
            <a:ext cx="3946122" cy="5047365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0686" y="1012494"/>
            <a:ext cx="5717116" cy="4215063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9735671" y="-448985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9D2932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胭脂色</a:t>
            </a:r>
            <a:endParaRPr lang="zh-CN" altLang="en-US" sz="16600" b="1" dirty="0">
              <a:solidFill>
                <a:srgbClr val="9D2932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867835" y="6105516"/>
            <a:ext cx="593467" cy="4900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5461302" y="2164797"/>
            <a:ext cx="3139321" cy="39492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胭脂 亦作“燕支”。一种用于化妆和国画的红色颜料。亦泛指鲜艳的红色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胭脂 亦作“燕支”。一种用于化妆和国画的红色颜料。亦泛指鲜艳的红色。</a:t>
            </a:r>
          </a:p>
          <a:p>
            <a:pPr algn="just">
              <a:lnSpc>
                <a:spcPct val="150000"/>
              </a:lnSpc>
            </a:pPr>
            <a:endParaRPr lang="zh-CN" altLang="en-US" sz="1600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592268" y="1810286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</a:t>
            </a:r>
          </a:p>
        </p:txBody>
      </p:sp>
      <p:sp>
        <p:nvSpPr>
          <p:cNvPr id="67" name="矩形 66"/>
          <p:cNvSpPr/>
          <p:nvPr/>
        </p:nvSpPr>
        <p:spPr>
          <a:xfrm>
            <a:off x="8779022" y="1394770"/>
            <a:ext cx="242047" cy="242047"/>
          </a:xfrm>
          <a:prstGeom prst="rect">
            <a:avLst/>
          </a:prstGeom>
          <a:solidFill>
            <a:srgbClr val="9D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591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63" grpId="0"/>
      <p:bldP spid="64" grpId="0" animBg="1"/>
      <p:bldP spid="65" grpId="0"/>
      <p:bldP spid="66" grpId="0"/>
      <p:bldP spid="6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513502" y="1645069"/>
            <a:ext cx="218284" cy="4733366"/>
          </a:xfrm>
          <a:prstGeom prst="rect">
            <a:avLst/>
          </a:prstGeom>
          <a:solidFill>
            <a:srgbClr val="8C4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" y="-524436"/>
            <a:ext cx="3529669" cy="738243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56326" y="318342"/>
            <a:ext cx="1415772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8C4356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绛紫</a:t>
            </a:r>
            <a:endParaRPr lang="zh-CN" altLang="en-US" sz="8000" b="1" dirty="0">
              <a:solidFill>
                <a:srgbClr val="8C4356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0016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899" b="50108"/>
          <a:stretch/>
        </p:blipFill>
        <p:spPr>
          <a:xfrm>
            <a:off x="8763000" y="3436334"/>
            <a:ext cx="3435927" cy="34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402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4" b="12359"/>
          <a:stretch/>
        </p:blipFill>
        <p:spPr>
          <a:xfrm>
            <a:off x="1520011" y="1"/>
            <a:ext cx="9151977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735671" y="-315489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8C4356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绛紫色</a:t>
            </a:r>
            <a:endParaRPr lang="zh-CN" altLang="en-US" sz="16600" b="1" dirty="0">
              <a:solidFill>
                <a:srgbClr val="8C4356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1953" y="-1"/>
            <a:ext cx="4843927" cy="687144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282511" y="1075250"/>
            <a:ext cx="3655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8C4356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【                        】</a:t>
            </a:r>
            <a:endParaRPr lang="zh-CN" altLang="en-US" sz="3200" dirty="0">
              <a:solidFill>
                <a:srgbClr val="8C4356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68372" y="1075755"/>
            <a:ext cx="3655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中国颜色绛紫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2819922" y="2031787"/>
            <a:ext cx="6559619" cy="38318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绛紫也作酱紫。中国传统色彩名称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，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暗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紫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中略带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红的颜色 ，也形容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女子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性情的坚韧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和倔强。</a:t>
            </a:r>
          </a:p>
          <a:p>
            <a:pPr algn="ctr">
              <a:lnSpc>
                <a:spcPct val="150000"/>
              </a:lnSpc>
            </a:pP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绛紫也作酱紫。中国传统色彩名称，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暗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紫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中略带红的颜色 ，也形容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女子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性情的坚韧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和倔强。</a:t>
            </a:r>
          </a:p>
          <a:p>
            <a:pPr algn="ctr">
              <a:lnSpc>
                <a:spcPct val="150000"/>
              </a:lnSpc>
            </a:pPr>
            <a:endParaRPr lang="zh-CN" altLang="en-US" spc="300" dirty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47047" y="5749982"/>
            <a:ext cx="298044" cy="298044"/>
          </a:xfrm>
          <a:prstGeom prst="ellipse">
            <a:avLst/>
          </a:prstGeom>
          <a:solidFill>
            <a:srgbClr val="8C4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75183" y="6161648"/>
            <a:ext cx="255965" cy="255965"/>
          </a:xfrm>
          <a:prstGeom prst="ellipse">
            <a:avLst/>
          </a:prstGeom>
          <a:solidFill>
            <a:srgbClr val="8C4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8230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4" r="5167" b="12359"/>
          <a:stretch/>
        </p:blipFill>
        <p:spPr>
          <a:xfrm>
            <a:off x="3517624" y="1"/>
            <a:ext cx="8679066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7437" y="-361209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8C4356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绛紫色</a:t>
            </a:r>
            <a:endParaRPr lang="zh-CN" altLang="en-US" sz="16600" b="1" dirty="0">
              <a:solidFill>
                <a:srgbClr val="8C4356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3963" y="0"/>
            <a:ext cx="6476190" cy="647619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4873805" y="850229"/>
            <a:ext cx="6559619" cy="87838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12227" y="2054331"/>
            <a:ext cx="6520357" cy="1289480"/>
            <a:chOff x="4776000" y="1907616"/>
            <a:chExt cx="6520357" cy="1289480"/>
          </a:xfrm>
        </p:grpSpPr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873805" y="2406110"/>
              <a:ext cx="6422552" cy="7909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绛紫也</a:t>
              </a: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作酱紫。中国传统色彩名称，暗紫中略带红的颜色 ，也形容女子性情</a:t>
              </a: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的坚韧</a:t>
              </a: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和倔强</a:t>
              </a: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。</a:t>
              </a:r>
              <a:endParaRPr lang="en-US" altLang="zh-CN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76000" y="1907616"/>
              <a:ext cx="36552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中国颜色绛紫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997332" y="2067928"/>
              <a:ext cx="281354" cy="281354"/>
            </a:xfrm>
            <a:prstGeom prst="ellipse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12227" y="3975890"/>
            <a:ext cx="6520357" cy="1289480"/>
            <a:chOff x="4776000" y="3899515"/>
            <a:chExt cx="6520357" cy="1289480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873805" y="4398009"/>
              <a:ext cx="6422552" cy="7909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绛紫也</a:t>
              </a: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作酱紫。中国传统色彩名称，暗紫中略带红的颜色 ，也形容女子性情</a:t>
              </a: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的坚韧</a:t>
              </a:r>
              <a:r>
                <a:rPr lang="zh-CN" altLang="en-US" sz="16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和倔强</a:t>
              </a:r>
              <a:r>
                <a:rPr lang="zh-CN" altLang="en-US" sz="1600" spc="300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。</a:t>
              </a:r>
              <a:endParaRPr lang="en-US" altLang="zh-CN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76000" y="3899515"/>
              <a:ext cx="36552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中国颜色绛紫</a:t>
              </a:r>
              <a:endPara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997332" y="4045759"/>
              <a:ext cx="281354" cy="281354"/>
            </a:xfrm>
            <a:prstGeom prst="ellipse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3462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9931088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769" y="0"/>
            <a:ext cx="874432" cy="2286000"/>
          </a:xfrm>
          <a:prstGeom prst="rect">
            <a:avLst/>
          </a:prstGeom>
          <a:solidFill>
            <a:srgbClr val="8C4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紫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色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51017" y="-315489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8C4356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绛紫色</a:t>
            </a:r>
            <a:endParaRPr lang="zh-CN" altLang="en-US" sz="16600" b="1" dirty="0">
              <a:solidFill>
                <a:srgbClr val="8C4356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93440" y="0"/>
            <a:ext cx="646708" cy="6858000"/>
            <a:chOff x="2293440" y="0"/>
            <a:chExt cx="646708" cy="6858000"/>
          </a:xfrm>
        </p:grpSpPr>
        <p:sp>
          <p:nvSpPr>
            <p:cNvPr id="5" name="矩形 4"/>
            <p:cNvSpPr/>
            <p:nvPr/>
          </p:nvSpPr>
          <p:spPr>
            <a:xfrm>
              <a:off x="2293440" y="2025748"/>
              <a:ext cx="646708" cy="4832252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</a:t>
              </a:r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颜色绛紫</a:t>
              </a:r>
              <a:endPara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297833" y="0"/>
              <a:ext cx="45719" cy="2025748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322652" y="1388031"/>
            <a:ext cx="923330" cy="54699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22852" y="0"/>
            <a:ext cx="646708" cy="6858000"/>
            <a:chOff x="2293440" y="0"/>
            <a:chExt cx="646708" cy="6858000"/>
          </a:xfrm>
        </p:grpSpPr>
        <p:sp>
          <p:nvSpPr>
            <p:cNvPr id="10" name="矩形 9"/>
            <p:cNvSpPr/>
            <p:nvPr/>
          </p:nvSpPr>
          <p:spPr>
            <a:xfrm>
              <a:off x="2293440" y="2025748"/>
              <a:ext cx="646708" cy="4832252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</a:t>
              </a:r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颜色绛紫</a:t>
              </a:r>
              <a:endPara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97833" y="0"/>
              <a:ext cx="45719" cy="2025748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5952064" y="1388031"/>
            <a:ext cx="923330" cy="54699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625233" y="0"/>
            <a:ext cx="646708" cy="6858000"/>
            <a:chOff x="2293440" y="0"/>
            <a:chExt cx="646708" cy="6858000"/>
          </a:xfrm>
        </p:grpSpPr>
        <p:sp>
          <p:nvSpPr>
            <p:cNvPr id="14" name="矩形 13"/>
            <p:cNvSpPr/>
            <p:nvPr/>
          </p:nvSpPr>
          <p:spPr>
            <a:xfrm>
              <a:off x="2293440" y="2025748"/>
              <a:ext cx="646708" cy="4832252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</a:t>
              </a:r>
              <a:r>
                <a:rPr lang="zh-CN" altLang="en-US" sz="28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颜色绛紫</a:t>
              </a:r>
              <a:endPara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297833" y="0"/>
              <a:ext cx="45719" cy="2025748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8654445" y="1388031"/>
            <a:ext cx="923330" cy="54699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3" y="4020306"/>
            <a:ext cx="2003436" cy="28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20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12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5416062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3429000"/>
            <a:ext cx="4676775" cy="34480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66710" y="-357694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8C4356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绛紫色</a:t>
            </a:r>
            <a:endParaRPr lang="zh-CN" altLang="en-US" sz="16600" b="1" dirty="0">
              <a:solidFill>
                <a:srgbClr val="8C4356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" name="半闭框 5"/>
          <p:cNvSpPr/>
          <p:nvPr/>
        </p:nvSpPr>
        <p:spPr>
          <a:xfrm>
            <a:off x="2799471" y="422031"/>
            <a:ext cx="689317" cy="900332"/>
          </a:xfrm>
          <a:prstGeom prst="halfFrame">
            <a:avLst>
              <a:gd name="adj1" fmla="val 14966"/>
              <a:gd name="adj2" fmla="val 14966"/>
            </a:avLst>
          </a:prstGeom>
          <a:solidFill>
            <a:srgbClr val="8C43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144129" y="1418652"/>
            <a:ext cx="6972590" cy="7909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44129" y="799143"/>
            <a:ext cx="3655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中国颜色绛紫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144129" y="2607343"/>
            <a:ext cx="6972590" cy="7909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144129" y="3844498"/>
            <a:ext cx="6972590" cy="7909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绛紫也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作酱紫。中国传统色彩名称，暗紫中略带红的颜色 ，也形容女子性情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的坚韧</a:t>
            </a: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和倔强</a:t>
            </a:r>
            <a:r>
              <a:rPr lang="zh-CN" altLang="en-US" sz="1600" spc="3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。</a:t>
            </a:r>
            <a:endParaRPr lang="en-US" altLang="zh-CN" sz="1600" spc="300" dirty="0" smtClean="0">
              <a:latin typeface="华文新魏" panose="02010800040101010101" pitchFamily="2" charset="-122"/>
              <a:ea typeface="华文新魏" panose="02010800040101010101" pitchFamily="2" charset="-122"/>
              <a:cs typeface="+mn-ea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1622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513502" y="1645069"/>
            <a:ext cx="218284" cy="4733366"/>
          </a:xfrm>
          <a:prstGeom prst="rect">
            <a:avLst/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" y="-524436"/>
            <a:ext cx="3529669" cy="738243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56326" y="318342"/>
            <a:ext cx="1415772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26A75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20016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899" b="50108"/>
          <a:stretch/>
        </p:blipFill>
        <p:spPr>
          <a:xfrm>
            <a:off x="8763000" y="3436334"/>
            <a:ext cx="3435927" cy="34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367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6" t="1448" r="14543" b="21112"/>
          <a:stretch/>
        </p:blipFill>
        <p:spPr bwMode="auto">
          <a:xfrm flipH="1" flipV="1">
            <a:off x="0" y="0"/>
            <a:ext cx="12192000" cy="6858000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766609" y="-371762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026A75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  <a:endParaRPr lang="zh-CN" altLang="en-US" sz="16600" b="1" dirty="0">
              <a:solidFill>
                <a:srgbClr val="026A75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2257" y="1707"/>
            <a:ext cx="4874559" cy="685458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4037294" y="1818889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91941" y="1436242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7132624" y="1818889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87271" y="1436242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  <p:sp>
        <p:nvSpPr>
          <p:cNvPr id="14" name="矩形 13"/>
          <p:cNvSpPr/>
          <p:nvPr/>
        </p:nvSpPr>
        <p:spPr>
          <a:xfrm>
            <a:off x="5486399" y="1436242"/>
            <a:ext cx="464823" cy="2699660"/>
          </a:xfrm>
          <a:prstGeom prst="rect">
            <a:avLst/>
          </a:prstGeom>
          <a:noFill/>
          <a:ln w="25400">
            <a:solidFill>
              <a:srgbClr val="026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74993" y="1436242"/>
            <a:ext cx="464823" cy="2699660"/>
          </a:xfrm>
          <a:prstGeom prst="rect">
            <a:avLst/>
          </a:prstGeom>
          <a:noFill/>
          <a:ln w="25400">
            <a:solidFill>
              <a:srgbClr val="026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4420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34597" y="687248"/>
            <a:ext cx="10475259" cy="555653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82323" y="2748714"/>
            <a:ext cx="5376075" cy="1253143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9396603" y="926211"/>
            <a:ext cx="1200329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目 录</a:t>
            </a:r>
            <a:endParaRPr lang="zh-CN" altLang="en-US" sz="6600" b="1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135469" y="687248"/>
            <a:ext cx="575560" cy="5525293"/>
            <a:chOff x="8135469" y="687248"/>
            <a:chExt cx="575560" cy="5525293"/>
          </a:xfrm>
        </p:grpSpPr>
        <p:sp>
          <p:nvSpPr>
            <p:cNvPr id="8" name="矩形 7"/>
            <p:cNvSpPr/>
            <p:nvPr/>
          </p:nvSpPr>
          <p:spPr>
            <a:xfrm>
              <a:off x="8135469" y="687248"/>
              <a:ext cx="575560" cy="1867693"/>
            </a:xfrm>
            <a:prstGeom prst="rect">
              <a:avLst/>
            </a:prstGeom>
            <a:solidFill>
              <a:srgbClr val="789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第一章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8144247" y="2420471"/>
              <a:ext cx="13447" cy="3792070"/>
            </a:xfrm>
            <a:prstGeom prst="line">
              <a:avLst/>
            </a:prstGeom>
            <a:ln w="19050">
              <a:solidFill>
                <a:srgbClr val="7892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7221159" y="1299743"/>
            <a:ext cx="680485" cy="5018181"/>
            <a:chOff x="7221159" y="1299743"/>
            <a:chExt cx="680485" cy="5018181"/>
          </a:xfrm>
        </p:grpSpPr>
        <p:sp>
          <p:nvSpPr>
            <p:cNvPr id="35" name="文本框 34"/>
            <p:cNvSpPr txBox="1"/>
            <p:nvPr/>
          </p:nvSpPr>
          <p:spPr>
            <a:xfrm rot="5400000">
              <a:off x="7270703" y="1483283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【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5400000">
              <a:off x="7251935" y="3221007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】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7221159" y="1299743"/>
              <a:ext cx="677108" cy="5018181"/>
              <a:chOff x="6763961" y="1299743"/>
              <a:chExt cx="677108" cy="5018181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6794407" y="1299743"/>
                <a:ext cx="615553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中国颜色</a:t>
                </a:r>
                <a:endParaRPr lang="en-US" altLang="zh-CN" sz="28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763961" y="3586535"/>
                <a:ext cx="677108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竹</a:t>
                </a:r>
                <a:r>
                  <a:rPr lang="zh-CN" altLang="en-US" sz="3200" b="1" dirty="0" smtClean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青</a:t>
                </a:r>
                <a:endPara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566627" y="687248"/>
            <a:ext cx="575560" cy="5525293"/>
            <a:chOff x="6566627" y="687248"/>
            <a:chExt cx="575560" cy="5525293"/>
          </a:xfrm>
        </p:grpSpPr>
        <p:sp>
          <p:nvSpPr>
            <p:cNvPr id="39" name="矩形 38"/>
            <p:cNvSpPr/>
            <p:nvPr/>
          </p:nvSpPr>
          <p:spPr>
            <a:xfrm>
              <a:off x="6566627" y="687248"/>
              <a:ext cx="575560" cy="1867693"/>
            </a:xfrm>
            <a:prstGeom prst="rect">
              <a:avLst/>
            </a:prstGeom>
            <a:solidFill>
              <a:srgbClr val="9D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第二章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6569802" y="2420471"/>
              <a:ext cx="13447" cy="3792070"/>
            </a:xfrm>
            <a:prstGeom prst="line">
              <a:avLst/>
            </a:prstGeom>
            <a:ln w="19050">
              <a:solidFill>
                <a:srgbClr val="9D29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750574" y="687248"/>
            <a:ext cx="575560" cy="5525293"/>
            <a:chOff x="4750574" y="687248"/>
            <a:chExt cx="575560" cy="5525293"/>
          </a:xfrm>
        </p:grpSpPr>
        <p:sp>
          <p:nvSpPr>
            <p:cNvPr id="48" name="矩形 47"/>
            <p:cNvSpPr/>
            <p:nvPr/>
          </p:nvSpPr>
          <p:spPr>
            <a:xfrm>
              <a:off x="4750574" y="687248"/>
              <a:ext cx="575560" cy="1867693"/>
            </a:xfrm>
            <a:prstGeom prst="rect">
              <a:avLst/>
            </a:prstGeom>
            <a:solidFill>
              <a:srgbClr val="8C43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第三章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4763274" y="2420471"/>
              <a:ext cx="13447" cy="3792070"/>
            </a:xfrm>
            <a:prstGeom prst="line">
              <a:avLst/>
            </a:prstGeom>
            <a:ln w="19050">
              <a:solidFill>
                <a:srgbClr val="8C43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030510" y="687248"/>
            <a:ext cx="575560" cy="5525293"/>
            <a:chOff x="3030510" y="687248"/>
            <a:chExt cx="575560" cy="5525293"/>
          </a:xfrm>
        </p:grpSpPr>
        <p:sp>
          <p:nvSpPr>
            <p:cNvPr id="55" name="矩形 54"/>
            <p:cNvSpPr/>
            <p:nvPr/>
          </p:nvSpPr>
          <p:spPr>
            <a:xfrm>
              <a:off x="3030510" y="687248"/>
              <a:ext cx="575560" cy="1867693"/>
            </a:xfrm>
            <a:prstGeom prst="rect">
              <a:avLst/>
            </a:prstGeom>
            <a:solidFill>
              <a:srgbClr val="026A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第二章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043210" y="2420471"/>
              <a:ext cx="13447" cy="3792070"/>
            </a:xfrm>
            <a:prstGeom prst="line">
              <a:avLst/>
            </a:prstGeom>
            <a:ln w="19050">
              <a:solidFill>
                <a:srgbClr val="026A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615282" y="1299743"/>
            <a:ext cx="680485" cy="5018181"/>
            <a:chOff x="7221159" y="1299743"/>
            <a:chExt cx="680485" cy="5018181"/>
          </a:xfrm>
        </p:grpSpPr>
        <p:sp>
          <p:nvSpPr>
            <p:cNvPr id="47" name="文本框 46"/>
            <p:cNvSpPr txBox="1"/>
            <p:nvPr/>
          </p:nvSpPr>
          <p:spPr>
            <a:xfrm rot="5400000">
              <a:off x="7270703" y="1483283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【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 rot="5400000">
              <a:off x="7251935" y="3221007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】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7221159" y="1299743"/>
              <a:ext cx="677108" cy="5018181"/>
              <a:chOff x="6763961" y="1299743"/>
              <a:chExt cx="677108" cy="5018181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6794407" y="1299743"/>
                <a:ext cx="615553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中国颜色</a:t>
                </a:r>
                <a:endParaRPr lang="en-US" altLang="zh-CN" sz="28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6763961" y="3586535"/>
                <a:ext cx="677108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胭脂</a:t>
                </a:r>
                <a:endPara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3836114" y="1299743"/>
            <a:ext cx="680485" cy="5018181"/>
            <a:chOff x="7221159" y="1299743"/>
            <a:chExt cx="680485" cy="5018181"/>
          </a:xfrm>
        </p:grpSpPr>
        <p:sp>
          <p:nvSpPr>
            <p:cNvPr id="67" name="文本框 66"/>
            <p:cNvSpPr txBox="1"/>
            <p:nvPr/>
          </p:nvSpPr>
          <p:spPr>
            <a:xfrm rot="5400000">
              <a:off x="7270703" y="1483283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【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7251935" y="3221007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】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7221159" y="1299743"/>
              <a:ext cx="677108" cy="5018181"/>
              <a:chOff x="6763961" y="1299743"/>
              <a:chExt cx="677108" cy="5018181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6794407" y="1299743"/>
                <a:ext cx="615553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中国颜色</a:t>
                </a:r>
                <a:endParaRPr lang="en-US" altLang="zh-CN" sz="28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763961" y="3586535"/>
                <a:ext cx="677108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绛紫</a:t>
                </a:r>
                <a:endPara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113282" y="1299743"/>
            <a:ext cx="680485" cy="5018181"/>
            <a:chOff x="7221159" y="1299743"/>
            <a:chExt cx="680485" cy="5018181"/>
          </a:xfrm>
        </p:grpSpPr>
        <p:sp>
          <p:nvSpPr>
            <p:cNvPr id="73" name="文本框 72"/>
            <p:cNvSpPr txBox="1"/>
            <p:nvPr/>
          </p:nvSpPr>
          <p:spPr>
            <a:xfrm rot="5400000">
              <a:off x="7270703" y="1483283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【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 rot="5400000">
              <a:off x="7251935" y="3221007"/>
              <a:ext cx="677108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】</a:t>
              </a:r>
              <a:endPara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7221159" y="1299743"/>
              <a:ext cx="677108" cy="5018181"/>
              <a:chOff x="6763961" y="1299743"/>
              <a:chExt cx="677108" cy="5018181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6794407" y="1299743"/>
                <a:ext cx="615553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中国颜色</a:t>
                </a:r>
                <a:endParaRPr lang="en-US" altLang="zh-CN" sz="28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6763961" y="3586535"/>
                <a:ext cx="677108" cy="27313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b="1" dirty="0">
                    <a:latin typeface="华文新魏" panose="02010800040101010101" pitchFamily="2" charset="-122"/>
                    <a:ea typeface="华文新魏" panose="02010800040101010101" pitchFamily="2" charset="-122"/>
                    <a:sym typeface="华文新魏" panose="02010800040101010101" pitchFamily="2" charset="-122"/>
                  </a:rPr>
                  <a:t>孔雀蓝</a:t>
                </a:r>
                <a:endParaRPr lang="en-US" altLang="zh-CN" sz="32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24722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36" t="1448" r="14543" b="2111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-52642" y="-371762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026A75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  <a:endParaRPr lang="zh-CN" altLang="en-US" sz="16600" b="1" dirty="0">
              <a:solidFill>
                <a:srgbClr val="026A75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10221" y="1180819"/>
            <a:ext cx="3141886" cy="3141886"/>
          </a:xfrm>
          <a:prstGeom prst="ellipse">
            <a:avLst/>
          </a:prstGeom>
          <a:noFill/>
          <a:ln w="41275">
            <a:solidFill>
              <a:srgbClr val="026A75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845" y="1825684"/>
            <a:ext cx="2444501" cy="246888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39468" y="4724412"/>
            <a:ext cx="3655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中国颜色孔雀蓝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8529921" y="1326519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6900027" y="1326519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5" name="椭圆 14"/>
          <p:cNvSpPr/>
          <p:nvPr/>
        </p:nvSpPr>
        <p:spPr>
          <a:xfrm>
            <a:off x="10151824" y="3312542"/>
            <a:ext cx="483257" cy="483257"/>
          </a:xfrm>
          <a:prstGeom prst="ellipse">
            <a:avLst/>
          </a:prstGeom>
          <a:noFill/>
          <a:ln w="25400">
            <a:solidFill>
              <a:srgbClr val="026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84568" y="943872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</p:spTree>
    <p:extLst>
      <p:ext uri="{BB962C8B-B14F-4D97-AF65-F5344CB8AC3E}">
        <p14:creationId xmlns:p14="http://schemas.microsoft.com/office/powerpoint/2010/main" val="13537267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1" grpId="0"/>
      <p:bldP spid="12" grpId="0"/>
      <p:bldP spid="14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1263532" cy="5929533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63532" y="5929532"/>
            <a:ext cx="928468" cy="928468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52642" y="-399898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026A75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  <a:endParaRPr lang="zh-CN" altLang="en-US" sz="16600" b="1" dirty="0">
              <a:solidFill>
                <a:srgbClr val="026A75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9969304" y="4663441"/>
            <a:ext cx="928468" cy="954120"/>
          </a:xfrm>
          <a:prstGeom prst="triangle">
            <a:avLst>
              <a:gd name="adj" fmla="val 100000"/>
            </a:avLst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0800000">
            <a:off x="2312847" y="225081"/>
            <a:ext cx="928468" cy="954120"/>
          </a:xfrm>
          <a:prstGeom prst="triangle">
            <a:avLst>
              <a:gd name="adj" fmla="val 100000"/>
            </a:avLst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33049" y="1179201"/>
            <a:ext cx="3612031" cy="3199160"/>
            <a:chOff x="3792754" y="1179201"/>
            <a:chExt cx="4910457" cy="434917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391" y="1179201"/>
              <a:ext cx="4349171" cy="434917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754" y="1849961"/>
              <a:ext cx="1338531" cy="258599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646" y="2394732"/>
              <a:ext cx="1433565" cy="2964827"/>
            </a:xfrm>
            <a:prstGeom prst="rect">
              <a:avLst/>
            </a:prstGeom>
          </p:spPr>
        </p:pic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3241315" y="919847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8544153" y="919847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01052" y="1457370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</p:spTree>
    <p:extLst>
      <p:ext uri="{BB962C8B-B14F-4D97-AF65-F5344CB8AC3E}">
        <p14:creationId xmlns:p14="http://schemas.microsoft.com/office/powerpoint/2010/main" val="1353128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4" b="12359"/>
          <a:stretch/>
        </p:blipFill>
        <p:spPr>
          <a:xfrm>
            <a:off x="1520011" y="1"/>
            <a:ext cx="9151977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89984" y="1333945"/>
            <a:ext cx="3612031" cy="3199160"/>
            <a:chOff x="3792754" y="1179201"/>
            <a:chExt cx="4910457" cy="43491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7391" y="1179201"/>
              <a:ext cx="4349171" cy="434917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2754" y="1849961"/>
              <a:ext cx="1338531" cy="258599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646" y="2394732"/>
              <a:ext cx="1433565" cy="2964827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5772055" y="1612114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  <p:sp>
        <p:nvSpPr>
          <p:cNvPr id="8" name="椭圆 7"/>
          <p:cNvSpPr/>
          <p:nvPr/>
        </p:nvSpPr>
        <p:spPr>
          <a:xfrm>
            <a:off x="5946978" y="4955044"/>
            <a:ext cx="298044" cy="298044"/>
          </a:xfrm>
          <a:prstGeom prst="ellipse">
            <a:avLst/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80052" y="5533204"/>
            <a:ext cx="255965" cy="255965"/>
          </a:xfrm>
          <a:prstGeom prst="ellipse">
            <a:avLst/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89183" y="6091311"/>
            <a:ext cx="218698" cy="218698"/>
          </a:xfrm>
          <a:prstGeom prst="ellipse">
            <a:avLst/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2906468" y="1262154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8324885" y="1262154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766609" y="-371762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026A75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  <a:endParaRPr lang="zh-CN" altLang="en-US" sz="16600" b="1" dirty="0">
              <a:solidFill>
                <a:srgbClr val="026A75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66" y="1071583"/>
            <a:ext cx="3559126" cy="5705418"/>
          </a:xfrm>
          <a:prstGeom prst="rect">
            <a:avLst/>
          </a:prstGeom>
        </p:spPr>
      </p:pic>
      <p:sp>
        <p:nvSpPr>
          <p:cNvPr id="18" name="等腰三角形 17"/>
          <p:cNvSpPr/>
          <p:nvPr/>
        </p:nvSpPr>
        <p:spPr>
          <a:xfrm rot="5400000">
            <a:off x="-220582" y="1199603"/>
            <a:ext cx="1232516" cy="790543"/>
          </a:xfrm>
          <a:prstGeom prst="triangle">
            <a:avLst>
              <a:gd name="adj" fmla="val 0"/>
            </a:avLst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0" y="5302927"/>
            <a:ext cx="1520011" cy="1477107"/>
          </a:xfrm>
          <a:prstGeom prst="triangle">
            <a:avLst>
              <a:gd name="adj" fmla="val 754"/>
            </a:avLst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2856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9144000" cy="51435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rgbClr val="D3CDB7"/>
            </a:solidFill>
            <a:ln>
              <a:solidFill>
                <a:srgbClr val="D3CD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3" name="椭圆 17"/>
            <p:cNvSpPr/>
            <p:nvPr/>
          </p:nvSpPr>
          <p:spPr>
            <a:xfrm>
              <a:off x="1" y="1"/>
              <a:ext cx="2912145" cy="3158459"/>
            </a:xfrm>
            <a:custGeom>
              <a:avLst/>
              <a:gdLst/>
              <a:ahLst/>
              <a:cxnLst/>
              <a:rect l="l" t="t" r="r" b="b"/>
              <a:pathLst>
                <a:path w="2912145" h="3158459">
                  <a:moveTo>
                    <a:pt x="0" y="0"/>
                  </a:moveTo>
                  <a:lnTo>
                    <a:pt x="2912145" y="0"/>
                  </a:lnTo>
                  <a:cubicBezTo>
                    <a:pt x="2867581" y="1642740"/>
                    <a:pt x="1609124" y="2982736"/>
                    <a:pt x="0" y="3158459"/>
                  </a:cubicBezTo>
                  <a:close/>
                </a:path>
              </a:pathLst>
            </a:custGeom>
            <a:solidFill>
              <a:srgbClr val="2C3F46"/>
            </a:solidFill>
            <a:ln>
              <a:solidFill>
                <a:srgbClr val="2C3F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851017" y="-371762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026A75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  <a:endParaRPr lang="zh-CN" altLang="en-US" sz="16600" b="1" dirty="0">
              <a:solidFill>
                <a:srgbClr val="026A75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3205"/>
            <a:ext cx="5964703" cy="43911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87793" y="5408395"/>
            <a:ext cx="2616591" cy="261610"/>
          </a:xfrm>
          <a:prstGeom prst="rect">
            <a:avLst/>
          </a:prstGeom>
          <a:solidFill>
            <a:srgbClr val="02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618" y="5132717"/>
            <a:ext cx="3655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中国颜色孔雀蓝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7769177" y="1270973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23824" y="888326"/>
            <a:ext cx="615553" cy="2902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孔雀蓝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BFF5C95-68C4-4B6A-A6F7-F98018BAFA47}"/>
              </a:ext>
            </a:extLst>
          </p:cNvPr>
          <p:cNvSpPr txBox="1"/>
          <p:nvPr/>
        </p:nvSpPr>
        <p:spPr>
          <a:xfrm>
            <a:off x="6196633" y="1270973"/>
            <a:ext cx="1292662" cy="43990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300" dirty="0"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华文新魏" panose="02010800040101010101" pitchFamily="2" charset="-122"/>
              </a:rPr>
              <a:t>“孔雀蓝釉”又称“法蓝”，瓷器釉色名。是以铜元素为着色剂，烧制后呈现亮蓝色调的低温彩釉。</a:t>
            </a:r>
          </a:p>
        </p:txBody>
      </p:sp>
    </p:spTree>
    <p:extLst>
      <p:ext uri="{BB962C8B-B14F-4D97-AF65-F5344CB8AC3E}">
        <p14:creationId xmlns:p14="http://schemas.microsoft.com/office/powerpoint/2010/main" val="24752978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7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5878" y="318342"/>
            <a:ext cx="1415772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感谢观看</a:t>
            </a:r>
            <a:endParaRPr lang="zh-CN" altLang="en-US" sz="80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22674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" y="206859"/>
            <a:ext cx="6857983" cy="66562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0" r="46627" b="43922"/>
          <a:stretch/>
        </p:blipFill>
        <p:spPr>
          <a:xfrm>
            <a:off x="8939219" y="4846640"/>
            <a:ext cx="654209" cy="110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10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http://www.ypppt.com/article/2017/3558.html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557" y="1404522"/>
            <a:ext cx="15911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1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513502" y="1645069"/>
            <a:ext cx="218284" cy="4733366"/>
          </a:xfrm>
          <a:prstGeom prst="rect">
            <a:avLst/>
          </a:prstGeom>
          <a:solidFill>
            <a:srgbClr val="789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" y="-524436"/>
            <a:ext cx="3529669" cy="738243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56326" y="318342"/>
            <a:ext cx="1415772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789262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竹之青</a:t>
            </a:r>
            <a:endParaRPr lang="zh-CN" altLang="en-US" sz="8000" b="1" dirty="0">
              <a:solidFill>
                <a:srgbClr val="789262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20016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899" b="50108"/>
          <a:stretch/>
        </p:blipFill>
        <p:spPr>
          <a:xfrm>
            <a:off x="8763000" y="3436334"/>
            <a:ext cx="3435927" cy="34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943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4470400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7057" y="1193800"/>
            <a:ext cx="2576286" cy="4470400"/>
          </a:xfrm>
          <a:prstGeom prst="rect">
            <a:avLst/>
          </a:prstGeom>
          <a:noFill/>
          <a:ln w="123825">
            <a:solidFill>
              <a:srgbClr val="789262"/>
            </a:solidFill>
          </a:ln>
          <a:effectLst>
            <a:outerShdw blurRad="190500" dist="12700" dir="2100000" sx="103000" sy="103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09497" y="-189802"/>
            <a:ext cx="2739211" cy="7237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789262">
                    <a:alpha val="2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竹之青</a:t>
            </a:r>
            <a:endParaRPr lang="zh-CN" altLang="en-US" sz="16600" b="1" dirty="0">
              <a:solidFill>
                <a:srgbClr val="789262">
                  <a:alpha val="2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4855" y="870857"/>
            <a:ext cx="3858767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853498" y="1633114"/>
            <a:ext cx="1876424" cy="4242320"/>
            <a:chOff x="1441450" y="1662143"/>
            <a:chExt cx="1876424" cy="4242320"/>
          </a:xfrm>
        </p:grpSpPr>
        <p:sp>
          <p:nvSpPr>
            <p:cNvPr id="14" name="文本框 13"/>
            <p:cNvSpPr txBox="1"/>
            <p:nvPr/>
          </p:nvSpPr>
          <p:spPr>
            <a:xfrm>
              <a:off x="1441450" y="1662143"/>
              <a:ext cx="6985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颜色竹青</a:t>
              </a:r>
              <a:endPara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139949" y="1706968"/>
              <a:ext cx="1177925" cy="4197495"/>
            </a:xfrm>
            <a:prstGeom prst="rect">
              <a:avLst/>
            </a:prstGeom>
            <a:noFill/>
          </p:spPr>
          <p:txBody>
            <a:bodyPr vert="eaVert" wrap="square" rtlCol="0" anchor="b" anchorCtr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是夕，人家有赏月之宴，或携柏湖船，沿游彻晓。</a:t>
              </a:r>
              <a:endParaRPr lang="en-US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47868" y="1633114"/>
            <a:ext cx="1876424" cy="4242320"/>
            <a:chOff x="1441450" y="1662143"/>
            <a:chExt cx="1876424" cy="4242320"/>
          </a:xfrm>
        </p:grpSpPr>
        <p:sp>
          <p:nvSpPr>
            <p:cNvPr id="17" name="文本框 16"/>
            <p:cNvSpPr txBox="1"/>
            <p:nvPr/>
          </p:nvSpPr>
          <p:spPr>
            <a:xfrm>
              <a:off x="1441450" y="1662143"/>
              <a:ext cx="6985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中国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颜色竹青</a:t>
              </a:r>
              <a:endPara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39949" y="1706968"/>
              <a:ext cx="1177925" cy="4197495"/>
            </a:xfrm>
            <a:prstGeom prst="rect">
              <a:avLst/>
            </a:prstGeom>
            <a:noFill/>
          </p:spPr>
          <p:txBody>
            <a:bodyPr vert="eaVert" wrap="square" rtlCol="0" anchor="b" anchorCtr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是夕，人家有赏月之宴，或携柏湖船，沿游彻晓。</a:t>
              </a:r>
              <a:endParaRPr lang="en-US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0" r="46627" b="43922"/>
          <a:stretch/>
        </p:blipFill>
        <p:spPr>
          <a:xfrm>
            <a:off x="6338497" y="4470399"/>
            <a:ext cx="480989" cy="8091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0" r="46627" b="43922"/>
          <a:stretch/>
        </p:blipFill>
        <p:spPr>
          <a:xfrm>
            <a:off x="8777346" y="4470399"/>
            <a:ext cx="480989" cy="80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289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521496" y="0"/>
            <a:ext cx="9670503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370" y="2728130"/>
            <a:ext cx="4702629" cy="438122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426347" y="1242911"/>
            <a:ext cx="4394200" cy="5579726"/>
          </a:xfrm>
          <a:prstGeom prst="rect">
            <a:avLst/>
          </a:prstGeom>
          <a:noFill/>
        </p:spPr>
        <p:txBody>
          <a:bodyPr vert="eaVert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中国传统色彩名词，竹子的颜色。也表示竹子外面的一层青绿色表皮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《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文化与生活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》1982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年第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期</a:t>
            </a: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:"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所谓留青，即留用竹子表面的一层竹青雕刻图纹，铲去图纹以外的竹青，露出竹青下面的竹肌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r>
              <a:rPr lang="en-US" altLang="zh-CN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“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竹青是就颜色而论的，竹子向外的竹皮，由于新鲜的时候是绿色的，称为竹青，竹腔内发黄的一面就叫作竹黄。</a:t>
            </a:r>
          </a:p>
        </p:txBody>
      </p:sp>
      <p:sp>
        <p:nvSpPr>
          <p:cNvPr id="29" name="矩形 28"/>
          <p:cNvSpPr/>
          <p:nvPr/>
        </p:nvSpPr>
        <p:spPr>
          <a:xfrm>
            <a:off x="10450286" y="908066"/>
            <a:ext cx="373746" cy="3228505"/>
          </a:xfrm>
          <a:prstGeom prst="rect">
            <a:avLst/>
          </a:prstGeom>
          <a:solidFill>
            <a:srgbClr val="789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25532" y="836643"/>
            <a:ext cx="698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中国颜色竹青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134895" y="-189802"/>
            <a:ext cx="2739211" cy="7237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789262">
                    <a:alpha val="2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竹之青</a:t>
            </a:r>
            <a:endParaRPr lang="zh-CN" altLang="en-US" sz="16600" b="1" dirty="0">
              <a:solidFill>
                <a:srgbClr val="789262">
                  <a:alpha val="2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059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 animBg="1"/>
      <p:bldP spid="2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260748" y="685800"/>
            <a:ext cx="9670503" cy="54864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53741" y="-1"/>
            <a:ext cx="5354132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366315" y="1170472"/>
            <a:ext cx="3634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中国颜色竹青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92862" y="2141815"/>
            <a:ext cx="345826" cy="345826"/>
          </a:xfrm>
          <a:prstGeom prst="ellipse">
            <a:avLst/>
          </a:prstGeom>
          <a:solidFill>
            <a:srgbClr val="789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38688" y="2044931"/>
            <a:ext cx="5419712" cy="827365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中国传统色彩名词，竹子的颜色。也表示竹子外面的一层青绿色表皮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66682" y="3369702"/>
            <a:ext cx="345826" cy="345826"/>
          </a:xfrm>
          <a:prstGeom prst="ellipse">
            <a:avLst/>
          </a:prstGeom>
          <a:solidFill>
            <a:srgbClr val="789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12508" y="3272818"/>
            <a:ext cx="5419712" cy="827365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中国传统色彩名词，竹子的颜色。也表示竹子外面的一层青绿色表皮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583494" y="4680603"/>
            <a:ext cx="345826" cy="345826"/>
          </a:xfrm>
          <a:prstGeom prst="ellipse">
            <a:avLst/>
          </a:prstGeom>
          <a:solidFill>
            <a:srgbClr val="7892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29320" y="4583719"/>
            <a:ext cx="5419712" cy="827365"/>
          </a:xfrm>
          <a:prstGeom prst="rect">
            <a:avLst/>
          </a:prstGeom>
          <a:noFill/>
        </p:spPr>
        <p:txBody>
          <a:bodyPr vert="horz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中国传统色彩名词，竹子的颜色。也表示竹子外面的一层青绿色表皮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09497" y="-189802"/>
            <a:ext cx="2739211" cy="7237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789262">
                    <a:alpha val="2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竹之青</a:t>
            </a:r>
            <a:endParaRPr lang="zh-CN" altLang="en-US" sz="16600" b="1" dirty="0">
              <a:solidFill>
                <a:srgbClr val="789262">
                  <a:alpha val="2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84222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4862286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344155" y="620356"/>
            <a:ext cx="587829" cy="490629"/>
            <a:chOff x="10036628" y="595087"/>
            <a:chExt cx="921658" cy="769258"/>
          </a:xfrm>
        </p:grpSpPr>
        <p:sp>
          <p:nvSpPr>
            <p:cNvPr id="4" name="矩形 3"/>
            <p:cNvSpPr/>
            <p:nvPr/>
          </p:nvSpPr>
          <p:spPr>
            <a:xfrm rot="18900000">
              <a:off x="10247086" y="595087"/>
              <a:ext cx="711200" cy="711200"/>
            </a:xfrm>
            <a:prstGeom prst="rect">
              <a:avLst/>
            </a:prstGeom>
            <a:solidFill>
              <a:srgbClr val="789262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8900000">
              <a:off x="10036628" y="653145"/>
              <a:ext cx="711200" cy="711200"/>
            </a:xfrm>
            <a:prstGeom prst="rect">
              <a:avLst/>
            </a:prstGeom>
            <a:solidFill>
              <a:srgbClr val="789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499964" y="1138872"/>
            <a:ext cx="1503118" cy="5579726"/>
          </a:xfrm>
          <a:prstGeom prst="rect">
            <a:avLst/>
          </a:prstGeom>
          <a:noFill/>
        </p:spPr>
        <p:txBody>
          <a:bodyPr vert="eaVert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竹青是就颜色而论的，竹子向外</a:t>
            </a:r>
            <a:r>
              <a:rPr lang="zh-CN" altLang="en-US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的竹皮，由于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新鲜的时候是绿色的，称为竹青</a:t>
            </a:r>
            <a:r>
              <a:rPr lang="zh-CN" altLang="en-US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，竹腔内发黄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的一面就叫作竹黄。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056949" y="771970"/>
            <a:ext cx="698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中国颜色竹青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039977" y="620356"/>
            <a:ext cx="587829" cy="490629"/>
            <a:chOff x="10036628" y="595087"/>
            <a:chExt cx="921658" cy="769258"/>
          </a:xfrm>
        </p:grpSpPr>
        <p:sp>
          <p:nvSpPr>
            <p:cNvPr id="28" name="矩形 27"/>
            <p:cNvSpPr/>
            <p:nvPr/>
          </p:nvSpPr>
          <p:spPr>
            <a:xfrm rot="18900000">
              <a:off x="10247086" y="595087"/>
              <a:ext cx="711200" cy="711200"/>
            </a:xfrm>
            <a:prstGeom prst="rect">
              <a:avLst/>
            </a:prstGeom>
            <a:solidFill>
              <a:srgbClr val="789262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8900000">
              <a:off x="10036628" y="653145"/>
              <a:ext cx="711200" cy="711200"/>
            </a:xfrm>
            <a:prstGeom prst="rect">
              <a:avLst/>
            </a:prstGeom>
            <a:solidFill>
              <a:srgbClr val="789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195786" y="1138872"/>
            <a:ext cx="1503118" cy="5579726"/>
          </a:xfrm>
          <a:prstGeom prst="rect">
            <a:avLst/>
          </a:prstGeom>
          <a:noFill/>
        </p:spPr>
        <p:txBody>
          <a:bodyPr vert="eaVert" wrap="square" rtlCol="0" anchor="b" anchorCtr="0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0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竹青是就颜色而论的，竹子向外</a:t>
            </a:r>
            <a:r>
              <a:rPr lang="zh-CN" altLang="en-US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的竹皮，由于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新鲜的时候是绿色的，称为竹青</a:t>
            </a:r>
            <a:r>
              <a:rPr lang="zh-CN" altLang="en-US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，竹腔内发黄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的一面就叫作竹黄。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752771" y="771970"/>
            <a:ext cx="6985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中国颜色竹青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0060" y="0"/>
            <a:ext cx="6476190" cy="64761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-244375" y="-189802"/>
            <a:ext cx="2739211" cy="7237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789262">
                    <a:alpha val="2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竹之青</a:t>
            </a:r>
            <a:endParaRPr lang="zh-CN" altLang="en-US" sz="16600" b="1" dirty="0">
              <a:solidFill>
                <a:srgbClr val="789262">
                  <a:alpha val="2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9002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0" grpId="0"/>
      <p:bldP spid="31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513502" y="1645069"/>
            <a:ext cx="218284" cy="4733366"/>
          </a:xfrm>
          <a:prstGeom prst="rect">
            <a:avLst/>
          </a:prstGeom>
          <a:solidFill>
            <a:srgbClr val="9D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4208929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" y="-524436"/>
            <a:ext cx="3529669" cy="738243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56326" y="318342"/>
            <a:ext cx="1415772" cy="5078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9D2932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20016" y="1472596"/>
            <a:ext cx="738664" cy="50783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中国传统颜色缤纷七彩，色泽涵盖领域宽广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细腻且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各色又分别传递不同的思想和意义。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899" b="50108"/>
          <a:stretch/>
        </p:blipFill>
        <p:spPr>
          <a:xfrm>
            <a:off x="8763000" y="3436334"/>
            <a:ext cx="3435927" cy="342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892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" y="0"/>
            <a:ext cx="9931088" cy="6858000"/>
          </a:xfrm>
          <a:prstGeom prst="rect">
            <a:avLst/>
          </a:prstGeom>
          <a:solidFill>
            <a:srgbClr val="D4C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A500556-0A33-421C-B6D6-A397DA6D9820}"/>
              </a:ext>
            </a:extLst>
          </p:cNvPr>
          <p:cNvGrpSpPr/>
          <p:nvPr/>
        </p:nvGrpSpPr>
        <p:grpSpPr>
          <a:xfrm>
            <a:off x="3475740" y="1575328"/>
            <a:ext cx="5976133" cy="3572185"/>
            <a:chOff x="3844997" y="1832908"/>
            <a:chExt cx="5976133" cy="3572185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5A0D76A6-2412-4108-A9F2-AB6874E510F4}"/>
                </a:ext>
              </a:extLst>
            </p:cNvPr>
            <p:cNvGrpSpPr/>
            <p:nvPr/>
          </p:nvGrpSpPr>
          <p:grpSpPr>
            <a:xfrm>
              <a:off x="3844997" y="4418541"/>
              <a:ext cx="441146" cy="441146"/>
              <a:chOff x="3701006" y="2057971"/>
              <a:chExt cx="441146" cy="441146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8322640D-132C-4253-9C9B-27BB63BE9E7E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9D293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="" xmlns:a16="http://schemas.microsoft.com/office/drawing/2014/main" id="{588A7CFA-2657-4F3C-991A-5CB5EA281EDA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cs typeface="+mn-ea"/>
                    <a:sym typeface="华文新魏" panose="02010800040101010101" pitchFamily="2" charset="-122"/>
                  </a:rPr>
                  <a:t>叁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B57AE5D6-2C86-42FE-B178-378762878A83}"/>
                </a:ext>
              </a:extLst>
            </p:cNvPr>
            <p:cNvGrpSpPr/>
            <p:nvPr/>
          </p:nvGrpSpPr>
          <p:grpSpPr>
            <a:xfrm>
              <a:off x="3870645" y="3104885"/>
              <a:ext cx="441146" cy="441146"/>
              <a:chOff x="3701006" y="2057971"/>
              <a:chExt cx="441146" cy="441146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C7D691E4-E252-4013-AEAD-EB6B3CFB4C64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9D293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6D0EB318-184F-4992-8DB8-A371192FA734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cs typeface="+mn-ea"/>
                    <a:sym typeface="华文新魏" panose="02010800040101010101" pitchFamily="2" charset="-122"/>
                  </a:rPr>
                  <a:t>贰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7A89805D-D884-4291-BBD7-384532B8563C}"/>
                </a:ext>
              </a:extLst>
            </p:cNvPr>
            <p:cNvGrpSpPr/>
            <p:nvPr/>
          </p:nvGrpSpPr>
          <p:grpSpPr>
            <a:xfrm>
              <a:off x="3844997" y="1832908"/>
              <a:ext cx="441146" cy="441146"/>
              <a:chOff x="3701006" y="2057971"/>
              <a:chExt cx="441146" cy="441146"/>
            </a:xfrm>
          </p:grpSpPr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80098216-A798-401F-9112-D4D8EAD1D244}"/>
                  </a:ext>
                </a:extLst>
              </p:cNvPr>
              <p:cNvSpPr/>
              <p:nvPr/>
            </p:nvSpPr>
            <p:spPr>
              <a:xfrm>
                <a:off x="3701006" y="2057971"/>
                <a:ext cx="441146" cy="441146"/>
              </a:xfrm>
              <a:prstGeom prst="ellipse">
                <a:avLst/>
              </a:prstGeom>
              <a:solidFill>
                <a:srgbClr val="9D293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="" xmlns:a16="http://schemas.microsoft.com/office/drawing/2014/main" id="{3A601CBE-2D8D-469D-A830-D8E71ED4AB96}"/>
                  </a:ext>
                </a:extLst>
              </p:cNvPr>
              <p:cNvSpPr txBox="1"/>
              <p:nvPr/>
            </p:nvSpPr>
            <p:spPr>
              <a:xfrm>
                <a:off x="3726654" y="2109267"/>
                <a:ext cx="3898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  <a:cs typeface="+mn-ea"/>
                    <a:sym typeface="华文新魏" panose="02010800040101010101" pitchFamily="2" charset="-122"/>
                  </a:rPr>
                  <a:t>壹</a:t>
                </a: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27F86752-D1DD-4F67-A7F1-62FA0E15A6F2}"/>
                </a:ext>
              </a:extLst>
            </p:cNvPr>
            <p:cNvSpPr txBox="1"/>
            <p:nvPr/>
          </p:nvSpPr>
          <p:spPr>
            <a:xfrm>
              <a:off x="4146684" y="3515204"/>
              <a:ext cx="5509339" cy="7037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A716EB6A-FC13-4C20-AA09-AEB878849CD5}"/>
                </a:ext>
              </a:extLst>
            </p:cNvPr>
            <p:cNvSpPr txBox="1"/>
            <p:nvPr/>
          </p:nvSpPr>
          <p:spPr>
            <a:xfrm>
              <a:off x="4172332" y="4701374"/>
              <a:ext cx="5509339" cy="7037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0BFF5C95-68C4-4B6A-A6F7-F98018BAFA47}"/>
                </a:ext>
              </a:extLst>
            </p:cNvPr>
            <p:cNvSpPr txBox="1"/>
            <p:nvPr/>
          </p:nvSpPr>
          <p:spPr>
            <a:xfrm>
              <a:off x="4311791" y="2042222"/>
              <a:ext cx="5509339" cy="70371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spc="300" dirty="0">
                  <a:latin typeface="华文新魏" panose="02010800040101010101" pitchFamily="2" charset="-122"/>
                  <a:ea typeface="华文新魏" panose="02010800040101010101" pitchFamily="2" charset="-122"/>
                  <a:cs typeface="+mn-ea"/>
                  <a:sym typeface="华文新魏" panose="02010800040101010101" pitchFamily="2" charset="-122"/>
                </a:rPr>
                <a:t>胭脂 亦作“燕支”。一种用于化妆和国画的红色颜料。亦泛指鲜艳的红色。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725769" y="0"/>
            <a:ext cx="874432" cy="2286000"/>
          </a:xfrm>
          <a:prstGeom prst="rect">
            <a:avLst/>
          </a:prstGeom>
          <a:solidFill>
            <a:srgbClr val="9D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ctr"/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脂</a:t>
            </a:r>
            <a:endParaRPr lang="en-US" altLang="zh-CN" sz="2800" dirty="0" smtClean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ctr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色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931088" y="-448985"/>
            <a:ext cx="2340983" cy="7755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600" b="1" dirty="0" smtClean="0">
                <a:solidFill>
                  <a:srgbClr val="9D2932">
                    <a:alpha val="40000"/>
                  </a:srgb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胭脂色</a:t>
            </a:r>
            <a:endParaRPr lang="zh-CN" altLang="en-US" sz="16600" b="1" dirty="0">
              <a:solidFill>
                <a:srgbClr val="9D2932">
                  <a:alpha val="40000"/>
                </a:srgb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4092613"/>
            <a:ext cx="3633400" cy="277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85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中国风中秋节企业策划通用模版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2254</Words>
  <Application>Microsoft Office PowerPoint</Application>
  <PresentationFormat>宽屏</PresentationFormat>
  <Paragraphs>176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Meiryo</vt:lpstr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96</cp:revision>
  <dcterms:created xsi:type="dcterms:W3CDTF">2016-09-03T12:55:19Z</dcterms:created>
  <dcterms:modified xsi:type="dcterms:W3CDTF">2018-10-20T14:06:42Z</dcterms:modified>
  <cp:category/>
</cp:coreProperties>
</file>