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5"/>
  </p:notesMasterIdLst>
  <p:sldIdLst>
    <p:sldId id="256" r:id="rId4"/>
    <p:sldId id="287" r:id="rId5"/>
    <p:sldId id="300" r:id="rId6"/>
    <p:sldId id="301" r:id="rId7"/>
    <p:sldId id="304" r:id="rId8"/>
    <p:sldId id="303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5" r:id="rId18"/>
    <p:sldId id="316" r:id="rId19"/>
    <p:sldId id="259" r:id="rId20"/>
    <p:sldId id="319" r:id="rId21"/>
    <p:sldId id="295" r:id="rId22"/>
    <p:sldId id="317" r:id="rId23"/>
    <p:sldId id="318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FF6600"/>
    <a:srgbClr val="99CCFF"/>
    <a:srgbClr val="FFC000"/>
    <a:srgbClr val="4F81BD"/>
    <a:srgbClr val="FF9900"/>
    <a:srgbClr val="FFE781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2" autoAdjust="0"/>
    <p:restoredTop sz="93414" autoAdjust="0"/>
  </p:normalViewPr>
  <p:slideViewPr>
    <p:cSldViewPr showGuides="1">
      <p:cViewPr varScale="1">
        <p:scale>
          <a:sx n="111" d="100"/>
          <a:sy n="111" d="100"/>
        </p:scale>
        <p:origin x="420" y="102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68A4B-C138-457D-AB6E-F4C564F54BB2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21AB8B-5D0A-4586-8F9D-B187E8B98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687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1AB8B-5D0A-4586-8F9D-B187E8B984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333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5490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22030" y="1028700"/>
            <a:ext cx="8229600" cy="13716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882-26D6-4426-8F25-D2DEF083AA1A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ECE3-04E0-41EC-B771-5AB4EF38E9D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71600" y="2498774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882-26D6-4426-8F25-D2DEF083AA1A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ECE3-04E0-41EC-B771-5AB4EF38E9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882-26D6-4426-8F25-D2DEF083AA1A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ECE3-04E0-41EC-B771-5AB4EF38E9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320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0205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583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9139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739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965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219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677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882-26D6-4426-8F25-D2DEF083AA1A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ECE3-04E0-41EC-B771-5AB4EF38E9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22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0003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2430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22030" y="1028700"/>
            <a:ext cx="8229600" cy="1371600"/>
          </a:xfrm>
        </p:spPr>
        <p:txBody>
          <a:bodyPr lIns="53643" tIns="0" rIns="53643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2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71600" y="2498774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02325" indent="0" algn="ctr">
              <a:buNone/>
            </a:lvl2pPr>
            <a:lvl3pPr marL="804650" indent="0" algn="ctr">
              <a:buNone/>
            </a:lvl3pPr>
            <a:lvl4pPr marL="1206974" indent="0" algn="ctr">
              <a:buNone/>
            </a:lvl4pPr>
            <a:lvl5pPr marL="1609298" indent="0" algn="ctr">
              <a:buNone/>
            </a:lvl5pPr>
            <a:lvl6pPr marL="2011623" indent="0" algn="ctr">
              <a:buNone/>
            </a:lvl6pPr>
            <a:lvl7pPr marL="2413948" indent="0" algn="ctr">
              <a:buNone/>
            </a:lvl7pPr>
            <a:lvl8pPr marL="2816272" indent="0" algn="ctr">
              <a:buNone/>
            </a:lvl8pPr>
            <a:lvl9pPr marL="3218597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42CDE-2648-4BAA-A989-996C77BC4C62}" type="datetimeFigureOut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2017/3/9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DBD4E-7FB1-4AF0-B564-AF3D2B6C21D7}" type="slidenum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826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B174B-BBDF-4129-9EF2-326CDF7C9EF9}" type="datetimeFigureOut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2017/3/9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B4DA4-5CD0-41D6-8155-BFD6FF067898}" type="slidenum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5326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086600" cy="13716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2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00200" y="1880840"/>
            <a:ext cx="7086600" cy="1132284"/>
          </a:xfrm>
        </p:spPr>
        <p:txBody>
          <a:bodyPr/>
          <a:lstStyle>
            <a:lvl1pPr marL="64372" indent="0" algn="l">
              <a:buNone/>
              <a:defRPr sz="1725">
                <a:solidFill>
                  <a:schemeClr val="tx1"/>
                </a:solidFill>
              </a:defRPr>
            </a:lvl1pPr>
            <a:lvl2pPr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A4365-A9D4-49CE-994B-39CDE9346276}" type="datetimeFigureOut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2017/3/9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B5C67-1707-446B-8007-3EA836F7966A}" type="slidenum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1932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325"/>
            </a:lvl1pPr>
            <a:lvl2pPr>
              <a:defRPr sz="2100"/>
            </a:lvl2pPr>
            <a:lvl3pPr>
              <a:defRPr sz="1725"/>
            </a:lvl3pPr>
            <a:lvl4pPr>
              <a:defRPr sz="1575"/>
            </a:lvl4pPr>
            <a:lvl5pPr>
              <a:defRPr sz="157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325"/>
            </a:lvl1pPr>
            <a:lvl2pPr>
              <a:defRPr sz="2100"/>
            </a:lvl2pPr>
            <a:lvl3pPr>
              <a:defRPr sz="1725"/>
            </a:lvl3pPr>
            <a:lvl4pPr>
              <a:defRPr sz="1575"/>
            </a:lvl4pPr>
            <a:lvl5pPr>
              <a:defRPr sz="157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EAAC7-07C3-497B-BBC9-5B019A168248}" type="datetimeFigureOut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2017/3/9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92D91-13E9-40B9-A70C-E0A5A705BA6D}" type="slidenum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5433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563165"/>
          </a:xfrm>
        </p:spPr>
        <p:txBody>
          <a:bodyPr anchor="ctr"/>
          <a:lstStyle>
            <a:lvl1pPr marL="0" indent="0">
              <a:buNone/>
              <a:defRPr sz="2100" b="0" cap="all" baseline="0">
                <a:solidFill>
                  <a:schemeClr val="tx1"/>
                </a:solidFill>
              </a:defRPr>
            </a:lvl1pPr>
            <a:lvl2pPr>
              <a:buNone/>
              <a:defRPr sz="1725" b="1"/>
            </a:lvl2pPr>
            <a:lvl3pPr>
              <a:buNone/>
              <a:defRPr sz="1575" b="1"/>
            </a:lvl3pPr>
            <a:lvl4pPr>
              <a:buNone/>
              <a:defRPr sz="1425" b="1"/>
            </a:lvl4pPr>
            <a:lvl5pPr>
              <a:buNone/>
              <a:defRPr sz="1425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7" y="1151337"/>
            <a:ext cx="4041776" cy="563165"/>
          </a:xfrm>
        </p:spPr>
        <p:txBody>
          <a:bodyPr anchor="ctr"/>
          <a:lstStyle>
            <a:lvl1pPr marL="0" indent="0">
              <a:buNone/>
              <a:defRPr sz="2100" b="0" cap="all" baseline="0">
                <a:solidFill>
                  <a:schemeClr val="tx1"/>
                </a:solidFill>
              </a:defRPr>
            </a:lvl1pPr>
            <a:lvl2pPr>
              <a:buNone/>
              <a:defRPr sz="1725" b="1"/>
            </a:lvl2pPr>
            <a:lvl3pPr>
              <a:buNone/>
              <a:defRPr sz="1575" b="1"/>
            </a:lvl3pPr>
            <a:lvl4pPr>
              <a:buNone/>
              <a:defRPr sz="1425" b="1"/>
            </a:lvl4pPr>
            <a:lvl5pPr>
              <a:buNone/>
              <a:defRPr sz="1425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771651"/>
            <a:ext cx="4040188" cy="2822972"/>
          </a:xfrm>
        </p:spPr>
        <p:txBody>
          <a:bodyPr/>
          <a:lstStyle>
            <a:lvl1pPr>
              <a:defRPr sz="2100"/>
            </a:lvl1pPr>
            <a:lvl2pPr>
              <a:defRPr sz="1725"/>
            </a:lvl2pPr>
            <a:lvl3pPr>
              <a:defRPr sz="1575"/>
            </a:lvl3pPr>
            <a:lvl4pPr>
              <a:defRPr sz="1425"/>
            </a:lvl4pPr>
            <a:lvl5pPr>
              <a:defRPr sz="142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771651"/>
            <a:ext cx="4041776" cy="2822972"/>
          </a:xfrm>
        </p:spPr>
        <p:txBody>
          <a:bodyPr/>
          <a:lstStyle>
            <a:lvl1pPr>
              <a:defRPr sz="2100"/>
            </a:lvl1pPr>
            <a:lvl2pPr>
              <a:defRPr sz="1725"/>
            </a:lvl2pPr>
            <a:lvl3pPr>
              <a:defRPr sz="1575"/>
            </a:lvl3pPr>
            <a:lvl4pPr>
              <a:defRPr sz="1425"/>
            </a:lvl4pPr>
            <a:lvl5pPr>
              <a:defRPr sz="142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8C042-518B-4B0E-8CF4-C54DE2003AFF}" type="datetimeFigureOut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2017/3/9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C7AA1-5231-4C3C-B19F-38F1F0E9300B}" type="slidenum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4112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31139-6CFA-4464-B748-376476BA96E9}" type="datetimeFigureOut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2017/3/9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AD3D3-2064-486F-8313-4F51FF02F11A}" type="slidenum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3377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D80DD-1AF6-413A-B4DB-302E61B8E92E}" type="datetimeFigureOut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2017/3/9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C9DE8-FC1C-4E3D-B0D6-AC9CFFC70AB1}" type="slidenum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839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086600" cy="13716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00200" y="1880840"/>
            <a:ext cx="7086600" cy="1132284"/>
          </a:xfrm>
        </p:spPr>
        <p:txBody>
          <a:bodyPr anchor="t"/>
          <a:lstStyle>
            <a:lvl1pPr marL="73025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882-26D6-4426-8F25-D2DEF083AA1A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924800" y="4812507"/>
            <a:ext cx="762000" cy="273844"/>
          </a:xfrm>
        </p:spPr>
        <p:txBody>
          <a:bodyPr/>
          <a:lstStyle/>
          <a:p>
            <a:fld id="{59FDECE3-04E0-41EC-B771-5AB4EF38E9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90"/>
            <a:ext cx="3008313" cy="871538"/>
          </a:xfrm>
        </p:spPr>
        <p:txBody>
          <a:bodyPr anchor="b">
            <a:sp3d prstMaterial="softEdge"/>
          </a:bodyPr>
          <a:lstStyle>
            <a:lvl1pPr algn="l">
              <a:buNone/>
              <a:defRPr sz="195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3" y="1143001"/>
            <a:ext cx="3008313" cy="3451622"/>
          </a:xfrm>
        </p:spPr>
        <p:txBody>
          <a:bodyPr/>
          <a:lstStyle>
            <a:lvl1pPr marL="0" indent="0">
              <a:buNone/>
              <a:defRPr sz="1200"/>
            </a:lvl1pPr>
            <a:lvl2pPr>
              <a:buNone/>
              <a:defRPr sz="1050"/>
            </a:lvl2pPr>
            <a:lvl3pPr>
              <a:buNone/>
              <a:defRPr sz="900"/>
            </a:lvl3pPr>
            <a:lvl4pPr>
              <a:buNone/>
              <a:defRPr sz="825"/>
            </a:lvl4pPr>
            <a:lvl5pPr>
              <a:buNone/>
              <a:defRPr sz="82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2325"/>
            </a:lvl1pPr>
            <a:lvl2pPr>
              <a:defRPr sz="2100"/>
            </a:lvl2pPr>
            <a:lvl3pPr>
              <a:defRPr sz="1950"/>
            </a:lvl3pPr>
            <a:lvl4pPr>
              <a:defRPr sz="1725"/>
            </a:lvl4pPr>
            <a:lvl5pPr>
              <a:defRPr sz="157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42ACD-D536-4EDB-B602-C10BA9BFAF9D}" type="datetimeFigureOut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2017/3/9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30969-E6CE-4144-BE30-10BDE492CEAC}" type="slidenum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581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5486400" cy="391716"/>
          </a:xfrm>
        </p:spPr>
        <p:txBody>
          <a:bodyPr lIns="53643" rIns="53643" bIns="0" anchor="b">
            <a:sp3d prstMaterial="softEdge"/>
          </a:bodyPr>
          <a:lstStyle>
            <a:lvl1pPr algn="ctr">
              <a:buNone/>
              <a:defRPr sz="1725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828800" y="1373981"/>
            <a:ext cx="5486400" cy="29718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 algn="l" rtl="0" eaLnBrk="1" latinLnBrk="0" hangingPunct="1">
              <a:buNone/>
              <a:defRPr sz="2850"/>
            </a:lvl1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828800" y="875091"/>
            <a:ext cx="5486400" cy="397764"/>
          </a:xfrm>
        </p:spPr>
        <p:txBody>
          <a:bodyPr lIns="53643" rIns="53643"/>
          <a:lstStyle>
            <a:lvl1pPr marL="0" indent="0" algn="ctr">
              <a:buNone/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FC3D8-CB8C-4545-A94D-9268F65C55E4}" type="datetimeFigureOut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2017/3/9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6975A-4376-4D39-9DD2-E468C45F432D}" type="slidenum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6251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85C92-80D4-47E3-B41F-8F916DB7F662}" type="datetimeFigureOut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2017/3/9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11A4C-1D73-40F6-B132-9CAFFFBC261E}" type="slidenum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6522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938A7-C823-4ECD-A62A-217A68B3F561}" type="datetimeFigureOut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2017/3/9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DE83E-18FB-4F5E-961F-984F8F67235E}" type="slidenum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295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882-26D6-4426-8F25-D2DEF083AA1A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ECE3-04E0-41EC-B771-5AB4EF38E9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7" y="1151335"/>
            <a:ext cx="4041775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771650"/>
            <a:ext cx="4040188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771650"/>
            <a:ext cx="4041775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882-26D6-4426-8F25-D2DEF083AA1A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ECE3-04E0-41EC-B771-5AB4EF38E9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882-26D6-4426-8F25-D2DEF083AA1A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ECE3-04E0-41EC-B771-5AB4EF38E9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882-26D6-4426-8F25-D2DEF083AA1A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ECE3-04E0-41EC-B771-5AB4EF38E9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2" y="1143000"/>
            <a:ext cx="3008313" cy="3451622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882-26D6-4426-8F25-D2DEF083AA1A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ECE3-04E0-41EC-B771-5AB4EF38E9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5486400" cy="391716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828800" y="1373981"/>
            <a:ext cx="5486400" cy="29718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zh-CN" alt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单击图标添加图片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828800" y="875091"/>
            <a:ext cx="5486400" cy="397764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8D882-26D6-4426-8F25-D2DEF083AA1A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DECE3-04E0-41EC-B771-5AB4EF38E9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5318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457200" y="4812507"/>
            <a:ext cx="21336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C58D882-26D6-4426-8F25-D2DEF083AA1A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812507"/>
            <a:ext cx="2895600" cy="27384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7924800" y="4812507"/>
            <a:ext cx="762000" cy="273844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9FDECE3-04E0-41EC-B771-5AB4EF38E9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 panose="05020102010507070707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210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 panose="05020102010507070707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110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 panose="05000000000000000000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185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 panose="05040102010807070707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590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665" indent="-182880" algn="l" rtl="0" eaLnBrk="1" latinLnBrk="0" hangingPunct="1">
        <a:spcBef>
          <a:spcPct val="20000"/>
        </a:spcBef>
        <a:buClr>
          <a:schemeClr val="tx1"/>
        </a:buClr>
        <a:buFont typeface="Wingdings 3" panose="05040102010807070707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255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550" indent="-182880" algn="l" rtl="0" eaLnBrk="1" latinLnBrk="0" hangingPunct="1">
        <a:spcBef>
          <a:spcPct val="20000"/>
        </a:spcBef>
        <a:buClr>
          <a:schemeClr val="tx1"/>
        </a:buClr>
        <a:buFont typeface="Wingdings 2" panose="05020102010507070707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095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107287" tIns="53643" rIns="107287" bIns="53643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27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531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457200" y="4812507"/>
            <a:ext cx="2133600" cy="273844"/>
          </a:xfrm>
          <a:prstGeom prst="rect">
            <a:avLst/>
          </a:prstGeom>
        </p:spPr>
        <p:txBody>
          <a:bodyPr vert="horz" lIns="107287" tIns="53643" rIns="107287" bIns="53643" anchor="b"/>
          <a:lstStyle>
            <a:lvl1pPr algn="l" defTabSz="80465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50" smtClean="0">
                <a:solidFill>
                  <a:schemeClr val="tx1">
                    <a:shade val="5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6F4F7AF-5640-443C-B46C-8567DCCC08A1}" type="datetimeFigureOut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2017/3/9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812507"/>
            <a:ext cx="2895600" cy="273844"/>
          </a:xfrm>
          <a:prstGeom prst="rect">
            <a:avLst/>
          </a:prstGeom>
        </p:spPr>
        <p:txBody>
          <a:bodyPr vert="horz" lIns="107287" tIns="53643" rIns="107287" bIns="53643" anchor="b"/>
          <a:lstStyle>
            <a:lvl1pPr algn="ctr" defTabSz="80465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50">
                <a:solidFill>
                  <a:schemeClr val="tx1">
                    <a:shade val="5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7924800" y="4812507"/>
            <a:ext cx="762000" cy="273844"/>
          </a:xfrm>
          <a:prstGeom prst="rect">
            <a:avLst/>
          </a:prstGeom>
        </p:spPr>
        <p:txBody>
          <a:bodyPr vert="horz" lIns="0" tIns="53643" rIns="0" bIns="53643" anchor="b"/>
          <a:lstStyle>
            <a:lvl1pPr algn="r" defTabSz="80465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50" smtClean="0">
                <a:solidFill>
                  <a:schemeClr val="tx1">
                    <a:shade val="5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B5BE5FE-8E5C-4AAD-B049-A8E810A852D4}" type="slidenum">
              <a:rPr lang="zh-CN" altLang="en-US">
                <a:solidFill>
                  <a:prstClr val="black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923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Lucida Sans" pitchFamily="34" charset="0"/>
          <a:ea typeface="黑体" pitchFamily="49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Lucida Sans" pitchFamily="34" charset="0"/>
          <a:ea typeface="黑体" pitchFamily="49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Lucida Sans" pitchFamily="34" charset="0"/>
          <a:ea typeface="黑体" pitchFamily="49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Lucida Sans" pitchFamily="34" charset="0"/>
          <a:ea typeface="黑体" pitchFamily="49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Lucida Sans" pitchFamily="34" charset="0"/>
          <a:ea typeface="黑体" pitchFamily="49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Lucida Sans" pitchFamily="34" charset="0"/>
          <a:ea typeface="黑体" pitchFamily="49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Lucida Sans" pitchFamily="34" charset="0"/>
          <a:ea typeface="黑体" pitchFamily="49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Lucida Sans" pitchFamily="34" charset="0"/>
          <a:ea typeface="黑体" pitchFamily="49" charset="-122"/>
        </a:defRPr>
      </a:lvl9pPr>
    </p:titleStyle>
    <p:bodyStyle>
      <a:lvl1pPr marL="482204" indent="-361950" algn="l" rtl="0" fontAlgn="base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475" kern="1200">
          <a:solidFill>
            <a:schemeClr val="tx1"/>
          </a:solidFill>
          <a:latin typeface="+mn-lt"/>
          <a:ea typeface="+mn-ea"/>
          <a:cs typeface="+mn-cs"/>
        </a:defRPr>
      </a:lvl1pPr>
      <a:lvl2pPr marL="764381" indent="-248841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7744" indent="-200025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190625" indent="-160735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1725" kern="1200">
          <a:solidFill>
            <a:schemeClr val="tx1"/>
          </a:solidFill>
          <a:latin typeface="+mn-lt"/>
          <a:ea typeface="+mn-ea"/>
          <a:cs typeface="+mn-cs"/>
        </a:defRPr>
      </a:lvl4pPr>
      <a:lvl5pPr marL="1359694" indent="-160735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1725" kern="1200">
          <a:solidFill>
            <a:schemeClr val="tx1"/>
          </a:solidFill>
          <a:latin typeface="+mn-lt"/>
          <a:ea typeface="+mn-ea"/>
          <a:cs typeface="+mn-cs"/>
        </a:defRPr>
      </a:lvl5pPr>
      <a:lvl6pPr marL="1552973" indent="-16093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1729996" indent="-16093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1907018" indent="-16093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084042" indent="-16093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023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8046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20697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60929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2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4139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8162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21859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zcool.com.cn/img.html?src=/cover/52/12/1270047050413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zcool.com.cn/img.html?src=/img2/cover/20/50/1318906505078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660401" y="2216151"/>
            <a:ext cx="4178300" cy="3556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0" y="749300"/>
            <a:ext cx="3505200" cy="89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5111750" y="-309513"/>
            <a:ext cx="20383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239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9300" y="2127250"/>
            <a:ext cx="426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教你如何做好银行理财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660400" y="1726433"/>
            <a:ext cx="4445000" cy="5201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 anchor="ctr">
            <a:spAutoFit/>
          </a:bodyPr>
          <a:lstStyle/>
          <a:p>
            <a:pPr latinLnBrk="1">
              <a:lnSpc>
                <a:spcPct val="130000"/>
              </a:lnSpc>
            </a:pPr>
            <a:r>
              <a:rPr kumimoji="1" lang="en-US" altLang="ko-KR" sz="26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Impact" panose="020B0806030902050204" pitchFamily="34" charset="0"/>
              </a:rPr>
              <a:t>Conduct financial transactions</a:t>
            </a:r>
            <a:endParaRPr kumimoji="1" lang="en-US" altLang="ko-KR" sz="2600" dirty="0"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24" name="Picture 2" descr="http://pic1.sc.chinaz.com/files/pic/pic5/b/cstp_33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16600" y="2794000"/>
            <a:ext cx="2000250" cy="1335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8300" y="4242147"/>
            <a:ext cx="182245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存款额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年利率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年数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85720" y="-19066"/>
            <a:ext cx="1295400" cy="10906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国债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85720" y="928670"/>
            <a:ext cx="1295400" cy="180975"/>
          </a:xfrm>
          <a:prstGeom prst="rect">
            <a:avLst/>
          </a:prstGeom>
          <a:solidFill>
            <a:srgbClr val="FFCC00"/>
          </a:solidFill>
          <a:ln w="3175" algn="ctr">
            <a:solidFill>
              <a:srgbClr val="FFCC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3050465" y="3016154"/>
            <a:ext cx="3220873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860550" y="1713290"/>
            <a:ext cx="184377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60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%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927600" y="1481138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96223" y="148113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适合人群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94344" y="1528961"/>
            <a:ext cx="13003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Suitable object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927600" y="3330944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96223" y="332740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投资建议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42794" y="3402579"/>
            <a:ext cx="1540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Investment advice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82750" y="3046968"/>
            <a:ext cx="2355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Time deposit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(year)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38300" y="3949700"/>
            <a:ext cx="29337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99CCFF"/>
                </a:solidFill>
                <a:latin typeface="Impact" panose="020B0806030902050204" pitchFamily="34" charset="0"/>
              </a:rPr>
              <a:t>Method of calculation: </a:t>
            </a:r>
          </a:p>
        </p:txBody>
      </p:sp>
      <p:sp>
        <p:nvSpPr>
          <p:cNvPr id="26" name="矩形 25"/>
          <p:cNvSpPr/>
          <p:nvPr/>
        </p:nvSpPr>
        <p:spPr>
          <a:xfrm>
            <a:off x="4838700" y="3809425"/>
            <a:ext cx="4000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适合老年人或风险偏好低者的理财方式</a:t>
            </a:r>
            <a:endParaRPr lang="en-US" altLang="zh-CN" sz="1600" dirty="0" smtClean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16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Tip)3</a:t>
            </a:r>
            <a:r>
              <a:rPr lang="zh-CN" altLang="en-US" sz="16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年年利率基准超过</a:t>
            </a:r>
            <a:r>
              <a:rPr lang="en-US" altLang="zh-CN" sz="16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z="16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时可购国债</a:t>
            </a:r>
            <a:endParaRPr lang="en-US" altLang="zh-CN" sz="1600" dirty="0" smtClean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4"/>
          <p:cNvSpPr/>
          <p:nvPr/>
        </p:nvSpPr>
        <p:spPr bwMode="auto">
          <a:xfrm>
            <a:off x="1524474" y="1371600"/>
            <a:ext cx="691676" cy="691555"/>
          </a:xfrm>
          <a:prstGeom prst="ellipse">
            <a:avLst/>
          </a:prstGeom>
          <a:solidFill>
            <a:srgbClr val="99CC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0R</a:t>
            </a:r>
            <a:endParaRPr lang="zh-CN" altLang="en-US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71700" y="153566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风险等级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94250" y="1932818"/>
            <a:ext cx="3822700" cy="3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风险偏好低</a:t>
            </a:r>
            <a:r>
              <a:rPr lang="en-US" altLang="zh-CN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稳健</a:t>
            </a:r>
            <a:r>
              <a:rPr lang="en-US" altLang="zh-CN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资金流动性要求不高</a:t>
            </a:r>
            <a:endParaRPr lang="en-GB" altLang="zh-CN" sz="1700" dirty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55250" y="2682786"/>
            <a:ext cx="369684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一般比同时同期限定期存款利率略高</a:t>
            </a:r>
            <a:endParaRPr lang="en-US" altLang="zh-CN" sz="1700" dirty="0" smtClean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万基准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)-300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(5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4927600" y="2305050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96223" y="232212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05600" y="2349500"/>
            <a:ext cx="17620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Return on investment</a:t>
            </a:r>
          </a:p>
        </p:txBody>
      </p:sp>
      <p:sp>
        <p:nvSpPr>
          <p:cNvPr id="36" name="矩形 35"/>
          <p:cNvSpPr/>
          <p:nvPr/>
        </p:nvSpPr>
        <p:spPr>
          <a:xfrm>
            <a:off x="349250" y="3375223"/>
            <a:ext cx="36893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凭证式国债和记账式国债利率每期都不同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0824" y="1307296"/>
            <a:ext cx="2700000" cy="2706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591393" y="1016000"/>
            <a:ext cx="1914307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3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98643" y="2438400"/>
            <a:ext cx="1349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理财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8" descr="欧元"/>
          <p:cNvPicPr>
            <a:picLocks noChangeAspect="1" noChangeArrowheads="1"/>
          </p:cNvPicPr>
          <p:nvPr/>
        </p:nvPicPr>
        <p:blipFill>
          <a:blip r:embed="rId2" cstate="print"/>
          <a:srcRect b="3621"/>
          <a:stretch>
            <a:fillRect/>
          </a:stretch>
        </p:blipFill>
        <p:spPr bwMode="auto">
          <a:xfrm>
            <a:off x="1504950" y="1327150"/>
            <a:ext cx="3155950" cy="2657996"/>
          </a:xfrm>
          <a:prstGeom prst="rect">
            <a:avLst/>
          </a:prstGeom>
          <a:noFill/>
          <a:ln>
            <a:solidFill>
              <a:srgbClr val="99CCFF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93850" y="3771900"/>
            <a:ext cx="25781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利率为预期收益率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只能估算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投资金额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年利率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/360*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投资日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85720" y="-19066"/>
            <a:ext cx="1295400" cy="10906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理财产品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85720" y="928670"/>
            <a:ext cx="1295400" cy="180975"/>
          </a:xfrm>
          <a:prstGeom prst="rect">
            <a:avLst/>
          </a:prstGeom>
          <a:solidFill>
            <a:srgbClr val="FFCC00"/>
          </a:solidFill>
          <a:ln w="3175" algn="ctr">
            <a:solidFill>
              <a:srgbClr val="FFCC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883150" y="1416050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2934458" y="3132161"/>
            <a:ext cx="345288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49300" y="1781711"/>
            <a:ext cx="407355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 smtClean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4.0-6.0</a:t>
            </a:r>
            <a:r>
              <a:rPr lang="en-US" altLang="zh-CN" sz="54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%</a:t>
            </a:r>
            <a:endParaRPr lang="zh-CN" altLang="en-US" sz="5400" b="1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38700" y="144676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风险等级概念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83150" y="1819414"/>
            <a:ext cx="3733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1R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            </a:t>
            </a:r>
            <a:r>
              <a:rPr lang="zh-CN" altLang="en-US" sz="20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保本浮动收益型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2R</a:t>
            </a:r>
            <a:r>
              <a:rPr lang="zh-CN" altLang="en-US" sz="20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-3R:     </a:t>
            </a:r>
            <a:r>
              <a:rPr lang="zh-CN" altLang="en-US" sz="20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非保本浮动收益型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927600" y="3642094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96223" y="363855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投资建议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42794" y="3713729"/>
            <a:ext cx="1540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Investment advice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82750" y="3046968"/>
            <a:ext cx="2355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Time deposit 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93850" y="3549650"/>
            <a:ext cx="29337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99CCFF"/>
                </a:solidFill>
                <a:latin typeface="Impact" panose="020B0806030902050204" pitchFamily="34" charset="0"/>
              </a:rPr>
              <a:t>Method of calculation: </a:t>
            </a:r>
          </a:p>
        </p:txBody>
      </p:sp>
      <p:sp>
        <p:nvSpPr>
          <p:cNvPr id="26" name="矩形 25"/>
          <p:cNvSpPr/>
          <p:nvPr/>
        </p:nvSpPr>
        <p:spPr>
          <a:xfrm>
            <a:off x="4845050" y="4027531"/>
            <a:ext cx="4305300" cy="85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缺乏理财经验的投资者</a:t>
            </a:r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1R</a:t>
            </a: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等级的短期理</a:t>
            </a:r>
            <a:endParaRPr lang="en-US" altLang="zh-CN" sz="1600" dirty="0" smtClean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财产品开始投资</a:t>
            </a:r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门槛较高</a:t>
            </a:r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起存金额</a:t>
            </a:r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5-10</a:t>
            </a: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16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Tip)</a:t>
            </a:r>
            <a:r>
              <a:rPr lang="zh-CN" altLang="en-US" sz="16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个人经验目前为止基本能达到预期收益率</a:t>
            </a:r>
            <a:endParaRPr lang="en-US" altLang="zh-CN" sz="1600" dirty="0" smtClean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4"/>
          <p:cNvSpPr/>
          <p:nvPr/>
        </p:nvSpPr>
        <p:spPr bwMode="auto">
          <a:xfrm>
            <a:off x="816528" y="1371600"/>
            <a:ext cx="691676" cy="691555"/>
          </a:xfrm>
          <a:prstGeom prst="ellipse">
            <a:avLst/>
          </a:prstGeom>
          <a:solidFill>
            <a:srgbClr val="99CC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1R-3R</a:t>
            </a:r>
            <a:endParaRPr lang="zh-CN" altLang="en-US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63754" y="153566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风险等级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72300" y="1463873"/>
            <a:ext cx="14350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Concept of grade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4914992" y="2482850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70542" y="251356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收益性比较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339218" y="2530673"/>
            <a:ext cx="10554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Profitability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45050" y="2875975"/>
            <a:ext cx="3683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个月定期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利息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</a:t>
            </a:r>
            <a:r>
              <a:rPr lang="en-US" altLang="zh-CN" sz="1600" dirty="0" smtClean="0">
                <a:solidFill>
                  <a:srgbClr val="FF6600"/>
                </a:solidFill>
                <a:latin typeface="Impact" panose="020B0806030902050204" pitchFamily="34" charset="0"/>
              </a:rPr>
              <a:t> 225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个月理财产品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预期利息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1600" dirty="0" smtClean="0">
                <a:solidFill>
                  <a:srgbClr val="FF6600"/>
                </a:solidFill>
                <a:latin typeface="Impact" panose="020B0806030902050204" pitchFamily="34" charset="0"/>
              </a:rPr>
              <a:t>520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800600" y="3368357"/>
            <a:ext cx="430530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以投资金额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,1R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相对较低年利率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4.15%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为基准计算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194550" y="2879394"/>
            <a:ext cx="889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2.60%  </a:t>
            </a:r>
          </a:p>
          <a:p>
            <a:r>
              <a:rPr lang="en-US" altLang="zh-CN" sz="1600" dirty="0" smtClean="0">
                <a:solidFill>
                  <a:srgbClr val="FF6600"/>
                </a:solidFill>
                <a:latin typeface="Impact" panose="020B0806030902050204" pitchFamily="34" charset="0"/>
              </a:rPr>
              <a:t>4.15%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保鲜膜包装货品矢量素材">
            <a:hlinkClick r:id="rId2" tooltip="点击放大图片"/>
          </p:cNvPr>
          <p:cNvPicPr>
            <a:picLocks noChangeAspect="1" noChangeArrowheads="1"/>
          </p:cNvPicPr>
          <p:nvPr/>
        </p:nvPicPr>
        <p:blipFill>
          <a:blip r:embed="rId3" cstate="print"/>
          <a:srcRect t="8568" r="33937" b="8128"/>
          <a:stretch>
            <a:fillRect/>
          </a:stretch>
        </p:blipFill>
        <p:spPr bwMode="auto">
          <a:xfrm>
            <a:off x="1504950" y="1327150"/>
            <a:ext cx="3155950" cy="2667000"/>
          </a:xfrm>
          <a:prstGeom prst="rect">
            <a:avLst/>
          </a:prstGeom>
          <a:noFill/>
          <a:ln>
            <a:solidFill>
              <a:srgbClr val="99CCFF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0824" y="1307296"/>
            <a:ext cx="2700000" cy="2706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591393" y="1016000"/>
            <a:ext cx="1914307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3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98643" y="2438400"/>
            <a:ext cx="1349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保险产品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93850" y="3771900"/>
            <a:ext cx="25781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利率为预期收益率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只能估算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投资金额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年利率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投资年数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85720" y="-19066"/>
            <a:ext cx="1295400" cy="10906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理财产品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85720" y="928670"/>
            <a:ext cx="1295400" cy="180975"/>
          </a:xfrm>
          <a:prstGeom prst="rect">
            <a:avLst/>
          </a:prstGeom>
          <a:solidFill>
            <a:srgbClr val="FFCC00"/>
          </a:solidFill>
          <a:ln w="3175" algn="ctr">
            <a:solidFill>
              <a:srgbClr val="FFCC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883150" y="1416050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2934458" y="3132161"/>
            <a:ext cx="345288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500726" y="1781711"/>
            <a:ext cx="253787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 smtClean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5.X</a:t>
            </a:r>
            <a:r>
              <a:rPr lang="en-US" altLang="zh-CN" sz="54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%</a:t>
            </a:r>
            <a:endParaRPr lang="zh-CN" altLang="en-US" sz="5400" b="1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38700" y="144676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银行保险类型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83150" y="1839952"/>
            <a:ext cx="40894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趸交</a:t>
            </a:r>
            <a:r>
              <a:rPr lang="zh-CN" altLang="en-US" sz="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一次性付清所有保费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存期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5-6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5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期交</a:t>
            </a:r>
            <a:r>
              <a:rPr lang="en-US" altLang="zh-CN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按年交保费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连续交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3,5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存期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5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927600" y="3242044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96223" y="323850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投资建议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42794" y="3313679"/>
            <a:ext cx="1540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Investment advice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93850" y="3549650"/>
            <a:ext cx="29337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99CCFF"/>
                </a:solidFill>
                <a:latin typeface="Impact" panose="020B0806030902050204" pitchFamily="34" charset="0"/>
              </a:rPr>
              <a:t>Method of calculation: </a:t>
            </a:r>
          </a:p>
        </p:txBody>
      </p:sp>
      <p:sp>
        <p:nvSpPr>
          <p:cNvPr id="26" name="矩形 25"/>
          <p:cNvSpPr/>
          <p:nvPr/>
        </p:nvSpPr>
        <p:spPr>
          <a:xfrm>
            <a:off x="4845050" y="3656305"/>
            <a:ext cx="4305300" cy="131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个人真实经验</a:t>
            </a:r>
            <a:r>
              <a:rPr lang="en-US" altLang="zh-CN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5-6</a:t>
            </a: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年保险比同期定期持</a:t>
            </a:r>
            <a:endParaRPr lang="en-US" altLang="zh-CN" sz="1500" dirty="0" smtClean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平或稍高一些</a:t>
            </a:r>
            <a:r>
              <a:rPr lang="en-US" altLang="zh-CN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主要是有意外身亡保障</a:t>
            </a:r>
            <a:r>
              <a:rPr lang="en-US" altLang="zh-CN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按保险公司分红情况利息会高些</a:t>
            </a:r>
            <a:r>
              <a:rPr lang="en-US" altLang="zh-CN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Tip)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到期前最好别支取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手续费惊人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endParaRPr lang="en-US" altLang="zh-CN" sz="1500" dirty="0" smtClean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长期不动者可购买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可为孩子购期交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7" name="椭圆 4"/>
          <p:cNvSpPr/>
          <p:nvPr/>
        </p:nvSpPr>
        <p:spPr bwMode="auto">
          <a:xfrm>
            <a:off x="1527728" y="1391245"/>
            <a:ext cx="691676" cy="691555"/>
          </a:xfrm>
          <a:prstGeom prst="ellipse">
            <a:avLst/>
          </a:prstGeom>
          <a:solidFill>
            <a:srgbClr val="99CC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1R-3R</a:t>
            </a:r>
            <a:endParaRPr lang="zh-CN" altLang="en-US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74954" y="155531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风险等级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93850" y="3002518"/>
            <a:ext cx="2355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Time deposit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(year)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815037" y="1460500"/>
            <a:ext cx="15796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Types of insurance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83150" y="2838450"/>
            <a:ext cx="395605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有一定经济实力</a:t>
            </a:r>
            <a:r>
              <a:rPr lang="en-US" altLang="zh-CN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缺乏组合理财经验者</a:t>
            </a:r>
            <a:endParaRPr lang="en-GB" altLang="zh-CN" sz="1500" dirty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4927600" y="2459038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896223" y="245903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适合人群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094344" y="2523794"/>
            <a:ext cx="13003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Suitable object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0824" y="1307296"/>
            <a:ext cx="2700000" cy="2706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591393" y="1016000"/>
            <a:ext cx="1914307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3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98643" y="2438400"/>
            <a:ext cx="1349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黄金投资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2" descr="金币袋子高清图片">
            <a:hlinkClick r:id="rId2" tooltip="点击放大图片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3850" y="1327151"/>
            <a:ext cx="3067050" cy="2667000"/>
          </a:xfrm>
          <a:prstGeom prst="rect">
            <a:avLst/>
          </a:prstGeom>
          <a:noFill/>
          <a:ln>
            <a:solidFill>
              <a:srgbClr val="99CCFF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93850" y="3771900"/>
            <a:ext cx="25781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短期和长期黄金交易风险极高</a:t>
            </a:r>
            <a:endParaRPr lang="en-US" altLang="zh-CN" sz="13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变动系数高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无法确定预期收益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85720" y="-19066"/>
            <a:ext cx="1295400" cy="10906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理财产品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85720" y="928670"/>
            <a:ext cx="1295400" cy="180975"/>
          </a:xfrm>
          <a:prstGeom prst="rect">
            <a:avLst/>
          </a:prstGeom>
          <a:solidFill>
            <a:srgbClr val="FFCC00"/>
          </a:solidFill>
          <a:ln w="3175" algn="ctr">
            <a:solidFill>
              <a:srgbClr val="FFCC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883150" y="1416050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2934458" y="3132161"/>
            <a:ext cx="345288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813711" y="1781711"/>
            <a:ext cx="169148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 smtClean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54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%</a:t>
            </a:r>
            <a:endParaRPr lang="zh-CN" altLang="en-US" sz="5400" b="1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38700" y="144676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黄金交易类型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83150" y="1839952"/>
            <a:ext cx="40894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实物金</a:t>
            </a:r>
            <a:r>
              <a:rPr lang="zh-CN" altLang="en-US" sz="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全额进行交易的黄金现货买卖</a:t>
            </a:r>
            <a:endParaRPr lang="en-US" altLang="zh-CN" sz="15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炒黄金</a:t>
            </a:r>
            <a:r>
              <a:rPr lang="en-US" altLang="zh-CN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利用保证金的杠杆效应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多仓和</a:t>
            </a:r>
            <a:endParaRPr lang="en-US" altLang="zh-CN" sz="1500" dirty="0" smtClean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空仓投资的交易</a:t>
            </a:r>
            <a:endParaRPr lang="en-US" altLang="zh-CN" sz="15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927600" y="3286494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96223" y="328295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投资建议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42794" y="3358129"/>
            <a:ext cx="1540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Investment advice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93850" y="3549650"/>
            <a:ext cx="29337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99CCFF"/>
                </a:solidFill>
                <a:latin typeface="Impact" panose="020B0806030902050204" pitchFamily="34" charset="0"/>
              </a:rPr>
              <a:t>Method of calculation: </a:t>
            </a:r>
          </a:p>
        </p:txBody>
      </p:sp>
      <p:sp>
        <p:nvSpPr>
          <p:cNvPr id="27" name="椭圆 4"/>
          <p:cNvSpPr/>
          <p:nvPr/>
        </p:nvSpPr>
        <p:spPr bwMode="auto">
          <a:xfrm>
            <a:off x="1727200" y="1391245"/>
            <a:ext cx="691676" cy="691555"/>
          </a:xfrm>
          <a:prstGeom prst="ellipse">
            <a:avLst/>
          </a:prstGeom>
          <a:solidFill>
            <a:srgbClr val="99CC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&gt;3R</a:t>
            </a:r>
            <a:endParaRPr lang="zh-CN" altLang="en-US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374426" y="155531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风险等级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27200" y="3002518"/>
            <a:ext cx="2355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Time deposit 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83150" y="2982868"/>
            <a:ext cx="395605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有雄厚的资金</a:t>
            </a:r>
            <a:r>
              <a:rPr lang="en-US" altLang="zh-CN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适应高风险高收益的投资者</a:t>
            </a:r>
            <a:endParaRPr lang="en-GB" altLang="zh-CN" sz="1500" dirty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4927600" y="2603456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896223" y="260345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适合人群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094344" y="2668212"/>
            <a:ext cx="13003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Suitable object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14978" y="1460500"/>
            <a:ext cx="14241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Transaction type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83150" y="3727450"/>
            <a:ext cx="3956050" cy="131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长期投资或给孩子投资可以购买黄金实物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炒黄金类似炒股票</a:t>
            </a:r>
            <a:r>
              <a:rPr lang="en-US" altLang="zh-CN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你没有多年的炒股经验</a:t>
            </a:r>
            <a:endParaRPr lang="en-US" altLang="zh-CN" sz="1500" dirty="0" smtClean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建议不要投资</a:t>
            </a:r>
            <a:r>
              <a:rPr lang="en-US" altLang="zh-CN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目前为止风险等级最高的产</a:t>
            </a:r>
            <a:endParaRPr lang="en-US" altLang="zh-CN" sz="1500" dirty="0" smtClean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当然您有足够的资金和实力会给您带来</a:t>
            </a:r>
            <a:endParaRPr lang="en-US" altLang="zh-CN" sz="1500" dirty="0" smtClean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5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丰厚的利润</a:t>
            </a:r>
            <a:endParaRPr lang="en-GB" altLang="zh-CN" sz="1500" dirty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49600" y="882650"/>
            <a:ext cx="24929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</a:t>
            </a:r>
            <a:endParaRPr lang="en-US" altLang="zh-CN" sz="180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42565" y="1703051"/>
            <a:ext cx="20002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endParaRPr lang="en-US" altLang="zh-CN" sz="50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61000" y="2482850"/>
            <a:ext cx="20002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理财</a:t>
            </a:r>
            <a:endParaRPr lang="en-US" altLang="zh-CN" sz="50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http://mr6.cc/wp-content/uploads/2008/11/a21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" y="1132573"/>
            <a:ext cx="2438400" cy="322938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3638550" y="3549650"/>
            <a:ext cx="31694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一、对抗通货膨胀</a:t>
            </a:r>
            <a:r>
              <a:rPr lang="zh-CN" altLang="zh-CN" sz="2800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 </a:t>
            </a:r>
            <a:endParaRPr lang="zh-CN" altLang="en-US" sz="2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38550" y="3929043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b="1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二、聪明累积财富</a:t>
            </a:r>
            <a:r>
              <a:rPr lang="en-US" altLang="zh-CN" sz="2800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/>
            </a:r>
            <a:br>
              <a:rPr lang="en-US" altLang="zh-CN" sz="2800" dirty="0" smtClean="0">
                <a:latin typeface="方正静蕾简体" panose="02000000000000000000" pitchFamily="2" charset="-122"/>
                <a:ea typeface="方正静蕾简体" panose="02000000000000000000" pitchFamily="2" charset="-122"/>
              </a:rPr>
            </a:br>
            <a:endParaRPr lang="zh-CN" altLang="en-US" sz="28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4850" y="513318"/>
            <a:ext cx="3289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帮助我们创建美好生活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7"/>
          <p:cNvGrpSpPr>
            <a:grpSpLocks/>
          </p:cNvGrpSpPr>
          <p:nvPr/>
        </p:nvGrpSpPr>
        <p:grpSpPr bwMode="auto">
          <a:xfrm>
            <a:off x="4932760" y="2557464"/>
            <a:ext cx="3395663" cy="2370535"/>
            <a:chOff x="349250" y="652735"/>
            <a:chExt cx="4889500" cy="3387179"/>
          </a:xfrm>
        </p:grpSpPr>
        <p:pic>
          <p:nvPicPr>
            <p:cNvPr id="16389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9250" y="652735"/>
              <a:ext cx="4889500" cy="3387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矩形 5"/>
            <p:cNvSpPr/>
            <p:nvPr/>
          </p:nvSpPr>
          <p:spPr>
            <a:xfrm>
              <a:off x="1683062" y="2615972"/>
              <a:ext cx="1644120" cy="721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04650">
                <a:defRPr/>
              </a:pPr>
              <a:endParaRPr lang="zh-CN" altLang="en-US" sz="1575">
                <a:solidFill>
                  <a:prstClr val="white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032670" y="1087737"/>
            <a:ext cx="3124851" cy="404415"/>
          </a:xfrm>
          <a:prstGeom prst="rect">
            <a:avLst/>
          </a:prstGeom>
        </p:spPr>
        <p:txBody>
          <a:bodyPr wrap="none" lIns="80465" tIns="40232" rIns="80465" bIns="40232">
            <a:spAutoFit/>
          </a:bodyPr>
          <a:lstStyle/>
          <a:p>
            <a:pPr defTabSz="804650">
              <a:defRPr/>
            </a:pPr>
            <a:r>
              <a:rPr lang="zh-CN" altLang="en-US" sz="2100" dirty="0">
                <a:solidFill>
                  <a:srgbClr val="FF6600"/>
                </a:solidFill>
                <a:effectLst>
                  <a:reflection blurRad="6350" stA="60000" endA="900" endPos="580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富不过三代，穷不止三代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815578" y="1884371"/>
            <a:ext cx="3727580" cy="153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0465" tIns="40232" rIns="80465" bIns="40232" anchor="ctr">
            <a:spAutoFit/>
          </a:bodyPr>
          <a:lstStyle/>
          <a:p>
            <a:pPr indent="234689" defTabSz="8046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理财中的固执</a:t>
            </a:r>
            <a:r>
              <a:rPr lang="en-US" altLang="zh-CN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,</a:t>
            </a:r>
            <a:r>
              <a:rPr lang="zh-CN" altLang="en-US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马虎和懒惰行为只能使</a:t>
            </a:r>
            <a:endParaRPr lang="en-US" altLang="zh-CN" sz="1575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indent="234689" defTabSz="8046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你越来越贫穷</a:t>
            </a:r>
            <a:r>
              <a:rPr lang="en-US" altLang="zh-CN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.</a:t>
            </a:r>
            <a:r>
              <a:rPr lang="zh-CN" altLang="en-US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积极借鉴“机灵鬼”式</a:t>
            </a:r>
            <a:endParaRPr lang="en-US" altLang="zh-CN" sz="1575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indent="234689" defTabSz="8046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的理财方式，转变理财观念</a:t>
            </a:r>
            <a:r>
              <a:rPr lang="en-US" altLang="zh-CN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,</a:t>
            </a:r>
            <a:r>
              <a:rPr lang="zh-CN" altLang="en-US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调整和优</a:t>
            </a:r>
            <a:endParaRPr lang="en-US" altLang="zh-CN" sz="1575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indent="234689" defTabSz="8046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化家庭的投资结构</a:t>
            </a:r>
            <a:r>
              <a:rPr lang="en-US" altLang="zh-CN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,</a:t>
            </a:r>
            <a:r>
              <a:rPr lang="zh-CN" altLang="en-US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让新鲜雨水不断注</a:t>
            </a:r>
            <a:endParaRPr lang="en-US" altLang="zh-CN" sz="1575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indent="234689" defTabSz="8046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入你的杯子</a:t>
            </a:r>
            <a:r>
              <a:rPr lang="en-US" altLang="zh-CN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.</a:t>
            </a:r>
            <a:r>
              <a:rPr lang="zh-CN" altLang="en-US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这样</a:t>
            </a:r>
            <a:r>
              <a:rPr lang="en-US" altLang="zh-CN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,</a:t>
            </a:r>
            <a:r>
              <a:rPr lang="zh-CN" altLang="en-US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你才能离逃离贫困离</a:t>
            </a:r>
            <a:endParaRPr lang="en-US" altLang="zh-CN" sz="1575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indent="234689" defTabSz="8046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7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财富越来越近。</a:t>
            </a:r>
            <a:endParaRPr lang="zh-CN" altLang="en-US" sz="3525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787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2" name="Picture 6" descr="抱了一堆美元的男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9"/>
              </a:clrFrom>
              <a:clrTo>
                <a:srgbClr val="F8FAF9">
                  <a:alpha val="0"/>
                </a:srgbClr>
              </a:clrTo>
            </a:clrChange>
          </a:blip>
          <a:srcRect b="2942"/>
          <a:stretch>
            <a:fillRect/>
          </a:stretch>
        </p:blipFill>
        <p:spPr bwMode="auto">
          <a:xfrm>
            <a:off x="5638800" y="171450"/>
            <a:ext cx="2889250" cy="4209481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927100" y="1816100"/>
            <a:ext cx="43561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rgbClr val="FF660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祝你美梦成真！</a:t>
            </a:r>
            <a:endParaRPr lang="zh-CN" altLang="en-US" sz="5400" dirty="0">
              <a:solidFill>
                <a:srgbClr val="FF660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 descr="http://pic1.sc.chinaz.com/files/pic/pic9/201204/xpic424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46"/>
          <a:stretch>
            <a:fillRect/>
          </a:stretch>
        </p:blipFill>
        <p:spPr bwMode="auto">
          <a:xfrm>
            <a:off x="2127250" y="897762"/>
            <a:ext cx="4819460" cy="3763138"/>
          </a:xfrm>
          <a:prstGeom prst="rect">
            <a:avLst/>
          </a:prstGeom>
          <a:noFill/>
        </p:spPr>
      </p:pic>
      <p:sp>
        <p:nvSpPr>
          <p:cNvPr id="14" name="流程图: 可选过程 13"/>
          <p:cNvSpPr/>
          <p:nvPr/>
        </p:nvSpPr>
        <p:spPr>
          <a:xfrm>
            <a:off x="615950" y="1504950"/>
            <a:ext cx="1111250" cy="1066800"/>
          </a:xfrm>
          <a:prstGeom prst="flowChartAlternateProcess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可选过程 14"/>
          <p:cNvSpPr/>
          <p:nvPr/>
        </p:nvSpPr>
        <p:spPr>
          <a:xfrm>
            <a:off x="1860550" y="1504950"/>
            <a:ext cx="1111250" cy="1066800"/>
          </a:xfrm>
          <a:prstGeom prst="flowChartAlternateProcess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可选过程 15"/>
          <p:cNvSpPr/>
          <p:nvPr/>
        </p:nvSpPr>
        <p:spPr>
          <a:xfrm>
            <a:off x="615950" y="2629991"/>
            <a:ext cx="1111250" cy="1066800"/>
          </a:xfrm>
          <a:prstGeom prst="flowChartAlternateProcess">
            <a:avLst/>
          </a:prstGeom>
          <a:noFill/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可选过程 16"/>
          <p:cNvSpPr/>
          <p:nvPr/>
        </p:nvSpPr>
        <p:spPr>
          <a:xfrm>
            <a:off x="1860550" y="2616200"/>
            <a:ext cx="1111250" cy="1066800"/>
          </a:xfrm>
          <a:prstGeom prst="flowChartAlternateProcess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32254" y="2660650"/>
            <a:ext cx="7617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书体坊米芾体" pitchFamily="2" charset="-122"/>
                <a:ea typeface="书体坊米芾体" pitchFamily="2" charset="-122"/>
              </a:rPr>
              <a:t>财</a:t>
            </a:r>
            <a:endParaRPr lang="zh-CN" altLang="en-US" sz="4400" dirty="0">
              <a:solidFill>
                <a:schemeClr val="bg1"/>
              </a:solidFill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2104" y="1682750"/>
            <a:ext cx="7617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书体坊米芾体" pitchFamily="2" charset="-122"/>
                <a:ea typeface="书体坊米芾体" pitchFamily="2" charset="-122"/>
              </a:rPr>
              <a:t>有</a:t>
            </a:r>
            <a:endParaRPr lang="zh-CN" altLang="en-US" sz="4400" dirty="0">
              <a:solidFill>
                <a:schemeClr val="bg1"/>
              </a:solidFill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2104" y="2735759"/>
            <a:ext cx="7617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FFC000"/>
                </a:solidFill>
                <a:latin typeface="书体坊米芾体" pitchFamily="2" charset="-122"/>
                <a:ea typeface="书体坊米芾体" pitchFamily="2" charset="-122"/>
              </a:rPr>
              <a:t>道</a:t>
            </a:r>
            <a:endParaRPr lang="zh-CN" altLang="en-US" sz="4400" dirty="0">
              <a:solidFill>
                <a:srgbClr val="FFC000"/>
              </a:solidFill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32254" y="1593850"/>
            <a:ext cx="7617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书体坊米芾体" pitchFamily="2" charset="-122"/>
                <a:ea typeface="书体坊米芾体" pitchFamily="2" charset="-122"/>
              </a:rPr>
              <a:t>生</a:t>
            </a:r>
            <a:endParaRPr lang="zh-CN" altLang="en-US" sz="4400" dirty="0">
              <a:solidFill>
                <a:schemeClr val="bg1"/>
              </a:solidFill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23" name="流程图: 可选过程 22"/>
          <p:cNvSpPr/>
          <p:nvPr/>
        </p:nvSpPr>
        <p:spPr>
          <a:xfrm>
            <a:off x="7861300" y="1504950"/>
            <a:ext cx="1111250" cy="1066800"/>
          </a:xfrm>
          <a:prstGeom prst="flowChartAlternateProcess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可选过程 23"/>
          <p:cNvSpPr/>
          <p:nvPr/>
        </p:nvSpPr>
        <p:spPr>
          <a:xfrm>
            <a:off x="6572250" y="1504950"/>
            <a:ext cx="1111250" cy="1066800"/>
          </a:xfrm>
          <a:prstGeom prst="flowChartAlternateProcess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流程图: 可选过程 24"/>
          <p:cNvSpPr/>
          <p:nvPr/>
        </p:nvSpPr>
        <p:spPr>
          <a:xfrm>
            <a:off x="7861300" y="2674441"/>
            <a:ext cx="1111250" cy="1066800"/>
          </a:xfrm>
          <a:prstGeom prst="flowChartAlternateProcess">
            <a:avLst/>
          </a:prstGeom>
          <a:noFill/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流程图: 可选过程 25"/>
          <p:cNvSpPr/>
          <p:nvPr/>
        </p:nvSpPr>
        <p:spPr>
          <a:xfrm>
            <a:off x="6572250" y="2660650"/>
            <a:ext cx="1111250" cy="1066800"/>
          </a:xfrm>
          <a:prstGeom prst="flowChartAlternateProcess">
            <a:avLst/>
          </a:prstGeom>
          <a:solidFill>
            <a:srgbClr val="99CCFF"/>
          </a:solidFill>
          <a:ln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743954" y="2705100"/>
            <a:ext cx="7617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书体坊米芾体" pitchFamily="2" charset="-122"/>
                <a:ea typeface="书体坊米芾体" pitchFamily="2" charset="-122"/>
              </a:rPr>
              <a:t>财</a:t>
            </a:r>
            <a:endParaRPr lang="zh-CN" altLang="en-US" sz="4400" dirty="0">
              <a:solidFill>
                <a:schemeClr val="bg1"/>
              </a:solidFill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77454" y="1682750"/>
            <a:ext cx="7617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书体坊米芾体" pitchFamily="2" charset="-122"/>
                <a:ea typeface="书体坊米芾体" pitchFamily="2" charset="-122"/>
              </a:rPr>
              <a:t>有</a:t>
            </a:r>
            <a:endParaRPr lang="zh-CN" altLang="en-US" sz="4400" dirty="0">
              <a:solidFill>
                <a:schemeClr val="bg1"/>
              </a:solidFill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77454" y="2780209"/>
            <a:ext cx="7617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FFC000"/>
                </a:solidFill>
                <a:latin typeface="书体坊米芾体" pitchFamily="2" charset="-122"/>
                <a:ea typeface="书体坊米芾体" pitchFamily="2" charset="-122"/>
              </a:rPr>
              <a:t>方</a:t>
            </a:r>
            <a:endParaRPr lang="zh-CN" altLang="en-US" sz="4400" dirty="0">
              <a:solidFill>
                <a:srgbClr val="FFC000"/>
              </a:solidFill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43954" y="1638300"/>
            <a:ext cx="7617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书体坊米芾体" pitchFamily="2" charset="-122"/>
                <a:ea typeface="书体坊米芾体" pitchFamily="2" charset="-122"/>
              </a:rPr>
              <a:t>理</a:t>
            </a:r>
            <a:endParaRPr lang="zh-CN" altLang="en-US" sz="4400" dirty="0">
              <a:solidFill>
                <a:schemeClr val="bg1"/>
              </a:solidFill>
              <a:latin typeface="书体坊米芾体" pitchFamily="2" charset="-122"/>
              <a:ea typeface="书体坊米芾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4794250" y="2414131"/>
            <a:ext cx="2844800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endParaRPr lang="en-US" altLang="zh-CN" sz="2000" b="1" dirty="0" smtClean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麦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肯锡型经营报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字型战略报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业银行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endParaRPr lang="en-US" altLang="zh-CN" sz="2000" b="1" dirty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2" descr="C:\Users\user\Desktop\xpic38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00" y="81602"/>
            <a:ext cx="3689350" cy="4845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4907377" y="2511971"/>
            <a:ext cx="9092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6699FF"/>
                </a:solidFill>
                <a:latin typeface="Impact" panose="020B0806030902050204" pitchFamily="34" charset="0"/>
              </a:rPr>
              <a:t>Works:</a:t>
            </a:r>
            <a:endParaRPr lang="en-US" altLang="zh-CN" sz="2000" dirty="0">
              <a:solidFill>
                <a:srgbClr val="6699FF"/>
              </a:solidFill>
              <a:latin typeface="Impact" panose="020B080603090205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4850" y="4527490"/>
            <a:ext cx="31115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1600" b="1" dirty="0">
                <a:solidFill>
                  <a:srgbClr val="FF6600"/>
                </a:solidFill>
                <a:latin typeface="+mj-lt"/>
                <a:ea typeface="微软雅黑" panose="020B0503020204020204" pitchFamily="34" charset="-122"/>
              </a:rPr>
              <a:t>原创作</a:t>
            </a:r>
            <a:r>
              <a:rPr lang="zh-CN" altLang="en-US" sz="1600" b="1" dirty="0" smtClean="0">
                <a:solidFill>
                  <a:srgbClr val="FF6600"/>
                </a:solidFill>
                <a:latin typeface="+mj-lt"/>
                <a:ea typeface="微软雅黑" panose="020B0503020204020204" pitchFamily="34" charset="-122"/>
              </a:rPr>
              <a:t>品</a:t>
            </a:r>
            <a:r>
              <a:rPr lang="en-US" altLang="zh-CN" sz="1600" b="1" dirty="0" smtClean="0">
                <a:solidFill>
                  <a:srgbClr val="FF6600"/>
                </a:solidFill>
                <a:latin typeface="+mj-lt"/>
                <a:ea typeface="微软雅黑" panose="020B0503020204020204" pitchFamily="34" charset="-122"/>
              </a:rPr>
              <a:t>!</a:t>
            </a:r>
            <a:r>
              <a:rPr lang="zh-CN" altLang="en-US" sz="1600" b="1" dirty="0" smtClean="0">
                <a:solidFill>
                  <a:srgbClr val="FF6600"/>
                </a:solidFill>
                <a:latin typeface="+mj-lt"/>
                <a:ea typeface="微软雅黑" panose="020B0503020204020204" pitchFamily="34" charset="-122"/>
              </a:rPr>
              <a:t>转</a:t>
            </a:r>
            <a:r>
              <a:rPr lang="zh-CN" altLang="en-US" sz="1600" b="1" dirty="0">
                <a:solidFill>
                  <a:srgbClr val="FF6600"/>
                </a:solidFill>
                <a:latin typeface="+mj-lt"/>
                <a:ea typeface="微软雅黑" panose="020B0503020204020204" pitchFamily="34" charset="-122"/>
              </a:rPr>
              <a:t>载时请保留作者信息</a:t>
            </a:r>
            <a:endParaRPr lang="en-US" altLang="zh-CN" sz="1600" b="1" dirty="0">
              <a:solidFill>
                <a:srgbClr val="FF6600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33880" y="482600"/>
            <a:ext cx="341632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值得信赖！</a:t>
            </a:r>
            <a:endParaRPr lang="en-US" altLang="zh-CN" sz="3600" dirty="0" smtClean="0">
              <a:solidFill>
                <a:schemeClr val="tx2">
                  <a:lumMod val="60000"/>
                  <a:lumOff val="40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pPr>
              <a:defRPr/>
            </a:pPr>
            <a:r>
              <a:rPr lang="zh-CN" alt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我就是乌</a:t>
            </a:r>
            <a:r>
              <a:rPr lang="zh-CN" alt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拉拉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80</a:t>
            </a:r>
            <a:endParaRPr lang="zh-CN" altLang="en-US" sz="3600" dirty="0">
              <a:solidFill>
                <a:schemeClr val="tx2">
                  <a:lumMod val="60000"/>
                  <a:lumOff val="40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38700" y="1904940"/>
            <a:ext cx="9364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6699FF"/>
                </a:solidFill>
                <a:latin typeface="Impact" panose="020B0806030902050204" pitchFamily="34" charset="0"/>
              </a:rPr>
              <a:t>Author:</a:t>
            </a:r>
            <a:endParaRPr lang="en-US" altLang="zh-CN" sz="2000" dirty="0">
              <a:solidFill>
                <a:srgbClr val="6699FF"/>
              </a:solidFill>
              <a:latin typeface="Impact" panose="020B080603090205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38700" y="2171700"/>
            <a:ext cx="306705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林虎哲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国际金融理财师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685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2350" y="1307296"/>
            <a:ext cx="2700000" cy="2706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689150" y="2438400"/>
            <a:ext cx="1349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活期存款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35843" y="984687"/>
            <a:ext cx="1914307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3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://pic.sc.chinaz.com/files/pic/pic9/201207/xpic5810.jpg"/>
          <p:cNvPicPr>
            <a:picLocks noChangeAspect="1" noChangeArrowheads="1"/>
          </p:cNvPicPr>
          <p:nvPr/>
        </p:nvPicPr>
        <p:blipFill>
          <a:blip r:embed="rId2" cstate="print"/>
          <a:srcRect t="19836" b="4569"/>
          <a:stretch>
            <a:fillRect/>
          </a:stretch>
        </p:blipFill>
        <p:spPr bwMode="auto">
          <a:xfrm>
            <a:off x="1514869" y="1327150"/>
            <a:ext cx="3155950" cy="2671644"/>
          </a:xfrm>
          <a:prstGeom prst="rect">
            <a:avLst/>
          </a:prstGeom>
          <a:noFill/>
          <a:ln>
            <a:solidFill>
              <a:srgbClr val="99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3"/>
          <p:cNvSpPr>
            <a:spLocks noChangeArrowheads="1"/>
          </p:cNvSpPr>
          <p:nvPr/>
        </p:nvSpPr>
        <p:spPr bwMode="auto">
          <a:xfrm>
            <a:off x="4883150" y="1416050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85720" y="-19066"/>
            <a:ext cx="1295400" cy="10906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活期存款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85720" y="928670"/>
            <a:ext cx="1295400" cy="180975"/>
          </a:xfrm>
          <a:prstGeom prst="rect">
            <a:avLst/>
          </a:prstGeom>
          <a:solidFill>
            <a:srgbClr val="FFCC00"/>
          </a:solidFill>
          <a:ln w="3175" algn="ctr">
            <a:solidFill>
              <a:srgbClr val="FFCC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3050465" y="3016154"/>
            <a:ext cx="3220873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552357" y="1713290"/>
            <a:ext cx="31085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0.35</a:t>
            </a:r>
            <a:r>
              <a:rPr lang="en-US" altLang="zh-CN" sz="60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%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638300" y="3105150"/>
            <a:ext cx="2462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Current deposit interest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896223" y="1415990"/>
            <a:ext cx="18982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10,000RMB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基准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883150" y="1860550"/>
            <a:ext cx="3733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1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0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活期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利息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               </a:t>
            </a:r>
            <a:r>
              <a:rPr lang="en-US" altLang="zh-CN" sz="2000" dirty="0" smtClean="0">
                <a:solidFill>
                  <a:srgbClr val="FF6600"/>
                </a:solidFill>
                <a:latin typeface="Impact" panose="020B0806030902050204" pitchFamily="34" charset="0"/>
              </a:rPr>
              <a:t>35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元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1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0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定期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利息 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            </a:t>
            </a:r>
            <a:r>
              <a:rPr lang="en-US" altLang="zh-CN" sz="2000" dirty="0" smtClean="0">
                <a:solidFill>
                  <a:srgbClr val="FF6600"/>
                </a:solidFill>
                <a:latin typeface="Impact" panose="020B0806030902050204" pitchFamily="34" charset="0"/>
              </a:rPr>
              <a:t>300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元   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4927600" y="2660650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896223" y="266065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适合人群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094344" y="2708473"/>
            <a:ext cx="13003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Suitable object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877504" y="1460500"/>
            <a:ext cx="15616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Reference interest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883150" y="3062357"/>
            <a:ext cx="34226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小额急用</a:t>
            </a:r>
            <a:r>
              <a:rPr lang="en-US" altLang="zh-CN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r>
              <a:rPr lang="en-US" altLang="zh-CN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缺乏投资经验者</a:t>
            </a:r>
            <a:endParaRPr lang="en-US" altLang="zh-CN" dirty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3"/>
          <p:cNvSpPr>
            <a:spLocks noChangeArrowheads="1"/>
          </p:cNvSpPr>
          <p:nvPr/>
        </p:nvSpPr>
        <p:spPr bwMode="auto">
          <a:xfrm>
            <a:off x="4927600" y="3553194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896223" y="354965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投资建议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942794" y="3624829"/>
            <a:ext cx="1540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Investment advice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883150" y="3994150"/>
            <a:ext cx="36893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活期存款是最不明智的选择</a:t>
            </a:r>
            <a:r>
              <a:rPr lang="en-US" altLang="zh-CN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活期存款可选短期存款</a:t>
            </a:r>
            <a:r>
              <a:rPr lang="en-US" altLang="zh-CN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</a:t>
            </a:r>
            <a:r>
              <a:rPr lang="en-US" altLang="zh-CN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个月开始</a:t>
            </a:r>
            <a:r>
              <a:rPr lang="en-US" altLang="zh-CN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约定转存</a:t>
            </a:r>
            <a:r>
              <a:rPr lang="en-US" altLang="zh-CN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59" name="矩形 58"/>
          <p:cNvSpPr/>
          <p:nvPr/>
        </p:nvSpPr>
        <p:spPr>
          <a:xfrm>
            <a:off x="1638300" y="3816350"/>
            <a:ext cx="29337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99CCFF"/>
                </a:solidFill>
                <a:latin typeface="Impact" panose="020B0806030902050204" pitchFamily="34" charset="0"/>
              </a:rPr>
              <a:t>Method of calculation: </a:t>
            </a: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存款额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*0.35%/360*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天数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椭圆 4"/>
          <p:cNvSpPr/>
          <p:nvPr/>
        </p:nvSpPr>
        <p:spPr bwMode="auto">
          <a:xfrm>
            <a:off x="1524474" y="1371600"/>
            <a:ext cx="691676" cy="691555"/>
          </a:xfrm>
          <a:prstGeom prst="ellipse">
            <a:avLst/>
          </a:prstGeom>
          <a:solidFill>
            <a:srgbClr val="99CC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0R</a:t>
            </a:r>
            <a:endParaRPr lang="zh-CN" altLang="en-US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71700" y="153566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风险等级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60824" y="1307296"/>
            <a:ext cx="2700000" cy="2706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591393" y="1016000"/>
            <a:ext cx="1914307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3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2" descr="彩色锥子背景"/>
          <p:cNvPicPr>
            <a:picLocks noChangeAspect="1" noChangeArrowheads="1"/>
          </p:cNvPicPr>
          <p:nvPr/>
        </p:nvPicPr>
        <p:blipFill>
          <a:blip r:embed="rId2" cstate="print"/>
          <a:srcRect b="6073"/>
          <a:stretch>
            <a:fillRect/>
          </a:stretch>
        </p:blipFill>
        <p:spPr bwMode="auto">
          <a:xfrm>
            <a:off x="1236643" y="1327150"/>
            <a:ext cx="3422650" cy="2667000"/>
          </a:xfrm>
          <a:prstGeom prst="rect">
            <a:avLst/>
          </a:prstGeom>
          <a:noFill/>
          <a:ln>
            <a:solidFill>
              <a:srgbClr val="99CCFF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4598643" y="2438400"/>
            <a:ext cx="1349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定期存款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7606" y="2647666"/>
            <a:ext cx="968991" cy="504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82750" y="3238500"/>
            <a:ext cx="968991" cy="504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3"/>
          <p:cNvSpPr>
            <a:spLocks noChangeArrowheads="1"/>
          </p:cNvSpPr>
          <p:nvPr/>
        </p:nvSpPr>
        <p:spPr bwMode="auto">
          <a:xfrm>
            <a:off x="4883150" y="1416050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85720" y="-19066"/>
            <a:ext cx="1295400" cy="10906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定期存款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85720" y="928670"/>
            <a:ext cx="1295400" cy="180975"/>
          </a:xfrm>
          <a:prstGeom prst="rect">
            <a:avLst/>
          </a:prstGeom>
          <a:solidFill>
            <a:srgbClr val="FFCC00"/>
          </a:solidFill>
          <a:ln w="3175" algn="ctr">
            <a:solidFill>
              <a:srgbClr val="FFCC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3050465" y="3016154"/>
            <a:ext cx="3220873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552357" y="1713290"/>
            <a:ext cx="31085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3.00</a:t>
            </a:r>
            <a:r>
              <a:rPr lang="en-US" altLang="zh-CN" sz="60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%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896223" y="1415990"/>
            <a:ext cx="18982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10,000RMB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基准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927600" y="1785084"/>
            <a:ext cx="373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利息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                   </a:t>
            </a:r>
            <a:r>
              <a:rPr lang="en-US" altLang="zh-CN" dirty="0" smtClean="0">
                <a:solidFill>
                  <a:srgbClr val="FF6600"/>
                </a:solidFill>
                <a:latin typeface="Impact" panose="020B0806030902050204" pitchFamily="34" charset="0"/>
              </a:rPr>
              <a:t>65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利息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                 </a:t>
            </a:r>
            <a:r>
              <a:rPr lang="en-US" altLang="zh-CN" dirty="0" smtClean="0">
                <a:solidFill>
                  <a:srgbClr val="FF6600"/>
                </a:solidFill>
                <a:latin typeface="Impact" panose="020B0806030902050204" pitchFamily="34" charset="0"/>
              </a:rPr>
              <a:t>140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   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                     </a:t>
            </a:r>
            <a:r>
              <a:rPr lang="en-US" altLang="zh-CN" dirty="0" smtClean="0">
                <a:solidFill>
                  <a:srgbClr val="FF66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300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   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                    </a:t>
            </a:r>
            <a:r>
              <a:rPr lang="en-US" altLang="zh-CN" dirty="0" smtClean="0">
                <a:solidFill>
                  <a:srgbClr val="FF66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1275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元    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   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                    </a:t>
            </a:r>
            <a:r>
              <a:rPr lang="en-US" altLang="zh-CN" dirty="0" smtClean="0">
                <a:solidFill>
                  <a:srgbClr val="FF66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2375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4927600" y="3282950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896223" y="328295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适合人群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094344" y="3330773"/>
            <a:ext cx="13003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Suitable object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877504" y="1460500"/>
            <a:ext cx="15616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Reference interest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0" name="Rectangle 3"/>
          <p:cNvSpPr>
            <a:spLocks noChangeArrowheads="1"/>
          </p:cNvSpPr>
          <p:nvPr/>
        </p:nvSpPr>
        <p:spPr bwMode="auto">
          <a:xfrm>
            <a:off x="4927600" y="4042144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896223" y="403860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投资建议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942794" y="4113779"/>
            <a:ext cx="1540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Investment advice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94450" y="1771650"/>
            <a:ext cx="889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2.60%  </a:t>
            </a:r>
          </a:p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2.80 %</a:t>
            </a:r>
          </a:p>
          <a:p>
            <a:r>
              <a:rPr lang="en-US" altLang="zh-CN" dirty="0" smtClean="0">
                <a:solidFill>
                  <a:srgbClr val="FF6600"/>
                </a:solidFill>
                <a:latin typeface="Impact" panose="020B0806030902050204" pitchFamily="34" charset="0"/>
              </a:rPr>
              <a:t>3.00%</a:t>
            </a:r>
          </a:p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 4.25%</a:t>
            </a:r>
          </a:p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 4.75%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82750" y="3046968"/>
            <a:ext cx="2355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Time deposit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(year)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38300" y="3587115"/>
            <a:ext cx="29337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99CCFF"/>
                </a:solidFill>
                <a:latin typeface="Impact" panose="020B0806030902050204" pitchFamily="34" charset="0"/>
              </a:rPr>
              <a:t>Method of calculation: </a:t>
            </a: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定期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银行的利息都是年利率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简单教一下月利息怎么算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)3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个月定期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10000*2.6%/12*3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38700" y="3683000"/>
            <a:ext cx="3560590" cy="3277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zh-CN" altLang="en-US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求稳健</a:t>
            </a:r>
            <a:r>
              <a:rPr lang="en-US" altLang="zh-CN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方便</a:t>
            </a:r>
            <a:r>
              <a:rPr lang="en-US" altLang="zh-CN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图省事的保守型投资者</a:t>
            </a:r>
            <a:endParaRPr lang="en-GB" altLang="zh-CN" sz="1700" dirty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38700" y="4445397"/>
            <a:ext cx="4000500" cy="521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国家经济稳定时存短期型定期</a:t>
            </a:r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反之存长期</a:t>
            </a:r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Tip)5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年年利率基准达到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时可存长期</a:t>
            </a:r>
            <a:r>
              <a:rPr lang="en-US" altLang="zh-CN" sz="15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GB" altLang="zh-CN" sz="1500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4"/>
          <p:cNvSpPr/>
          <p:nvPr/>
        </p:nvSpPr>
        <p:spPr bwMode="auto">
          <a:xfrm>
            <a:off x="1524474" y="1371600"/>
            <a:ext cx="691676" cy="691555"/>
          </a:xfrm>
          <a:prstGeom prst="ellipse">
            <a:avLst/>
          </a:prstGeom>
          <a:solidFill>
            <a:srgbClr val="99CC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0R</a:t>
            </a:r>
            <a:endParaRPr lang="zh-CN" altLang="en-US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171700" y="153566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风险等级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60824" y="1307296"/>
            <a:ext cx="2700000" cy="2706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591393" y="1016000"/>
            <a:ext cx="1914307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3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98643" y="2438400"/>
            <a:ext cx="1349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个人零整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7606" y="2647666"/>
            <a:ext cx="968991" cy="504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82750" y="3238500"/>
            <a:ext cx="968991" cy="504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8" descr="英镑拼图"/>
          <p:cNvPicPr>
            <a:picLocks noChangeAspect="1" noChangeArrowheads="1"/>
          </p:cNvPicPr>
          <p:nvPr/>
        </p:nvPicPr>
        <p:blipFill>
          <a:blip r:embed="rId2" cstate="print"/>
          <a:srcRect r="17709"/>
          <a:stretch>
            <a:fillRect/>
          </a:stretch>
        </p:blipFill>
        <p:spPr bwMode="auto">
          <a:xfrm>
            <a:off x="1551769" y="1327150"/>
            <a:ext cx="3109131" cy="2667000"/>
          </a:xfrm>
          <a:prstGeom prst="rect">
            <a:avLst/>
          </a:prstGeom>
          <a:noFill/>
          <a:ln>
            <a:solidFill>
              <a:srgbClr val="99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93850" y="3816350"/>
            <a:ext cx="33782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月存金额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累计月积数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月利率</a:t>
            </a:r>
            <a:endParaRPr lang="en-US" altLang="zh-CN" sz="13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累 计月积数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存入次数＋</a:t>
            </a:r>
            <a:r>
              <a: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1)÷2×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存入次数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85720" y="-19066"/>
            <a:ext cx="1295400" cy="10906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零存整取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85720" y="928670"/>
            <a:ext cx="1295400" cy="180975"/>
          </a:xfrm>
          <a:prstGeom prst="rect">
            <a:avLst/>
          </a:prstGeom>
          <a:solidFill>
            <a:srgbClr val="FFCC00"/>
          </a:solidFill>
          <a:ln w="3175" algn="ctr">
            <a:solidFill>
              <a:srgbClr val="FFCC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883150" y="1416050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3050465" y="3016154"/>
            <a:ext cx="3220873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552357" y="1713290"/>
            <a:ext cx="31085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2.85</a:t>
            </a:r>
            <a:r>
              <a:rPr lang="en-US" altLang="zh-CN" sz="6000" b="1" dirty="0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%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38700" y="1446768"/>
            <a:ext cx="2063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月存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1,000RMB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基准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83150" y="1911687"/>
            <a:ext cx="3733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利息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                 </a:t>
            </a:r>
            <a:r>
              <a:rPr lang="en-US" altLang="zh-CN" sz="2000" dirty="0" smtClean="0">
                <a:solidFill>
                  <a:srgbClr val="FF6600"/>
                </a:solidFill>
                <a:latin typeface="Impact" panose="020B0806030902050204" pitchFamily="34" charset="0"/>
              </a:rPr>
              <a:t>148.2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利息 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               </a:t>
            </a:r>
            <a:r>
              <a:rPr lang="en-US" altLang="zh-CN" sz="2000" dirty="0" smtClean="0">
                <a:solidFill>
                  <a:srgbClr val="FF6600"/>
                </a:solidFill>
                <a:latin typeface="Impact" panose="020B0806030902050204" pitchFamily="34" charset="0"/>
              </a:rPr>
              <a:t>1287.6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                  </a:t>
            </a:r>
            <a:r>
              <a:rPr lang="en-US" altLang="zh-CN" sz="2000" dirty="0" smtClean="0">
                <a:solidFill>
                  <a:srgbClr val="FF66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3660.0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927600" y="2927350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96223" y="292735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适合人群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94344" y="2975173"/>
            <a:ext cx="13003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Suitable object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77504" y="1460500"/>
            <a:ext cx="15616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Reference interest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927600" y="3642094"/>
            <a:ext cx="3511550" cy="379412"/>
          </a:xfrm>
          <a:prstGeom prst="rect">
            <a:avLst/>
          </a:prstGeom>
          <a:solidFill>
            <a:srgbClr val="99CCFF"/>
          </a:solidFill>
          <a:ln w="3175" algn="ctr">
            <a:solidFill>
              <a:srgbClr val="99CCFF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96223" y="363855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投资建议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42794" y="3713729"/>
            <a:ext cx="1540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Investment advice</a:t>
            </a:r>
            <a:endParaRPr lang="en-US" altLang="zh-CN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05550" y="1905000"/>
            <a:ext cx="889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6600"/>
                </a:solidFill>
                <a:latin typeface="Impact" panose="020B0806030902050204" pitchFamily="34" charset="0"/>
              </a:rPr>
              <a:t>2.85%  </a:t>
            </a:r>
          </a:p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2.90 %</a:t>
            </a:r>
          </a:p>
          <a:p>
            <a:r>
              <a:rPr lang="en-US" altLang="zh-CN" sz="2000" dirty="0" smtClean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3.00%</a:t>
            </a:r>
          </a:p>
        </p:txBody>
      </p:sp>
      <p:sp>
        <p:nvSpPr>
          <p:cNvPr id="23" name="矩形 22"/>
          <p:cNvSpPr/>
          <p:nvPr/>
        </p:nvSpPr>
        <p:spPr>
          <a:xfrm>
            <a:off x="1682750" y="3046968"/>
            <a:ext cx="2355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Time deposit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(year)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38300" y="3587115"/>
            <a:ext cx="29337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99CCFF"/>
                </a:solidFill>
                <a:latin typeface="Impact" panose="020B0806030902050204" pitchFamily="34" charset="0"/>
              </a:rPr>
              <a:t>Method of calculation: </a:t>
            </a:r>
          </a:p>
        </p:txBody>
      </p:sp>
      <p:sp>
        <p:nvSpPr>
          <p:cNvPr id="25" name="矩形 24"/>
          <p:cNvSpPr/>
          <p:nvPr/>
        </p:nvSpPr>
        <p:spPr>
          <a:xfrm>
            <a:off x="4874284" y="3327400"/>
            <a:ext cx="3071675" cy="3277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zh-CN" altLang="en-US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学生和刚起步经济基础薄弱者</a:t>
            </a:r>
            <a:r>
              <a:rPr lang="en-US" altLang="zh-CN" sz="17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GB" altLang="zh-CN" sz="1700" dirty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838700" y="4076125"/>
            <a:ext cx="4000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建议不要做</a:t>
            </a:r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年以上个人零整</a:t>
            </a:r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先做</a:t>
            </a:r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600" dirty="0" smtClean="0">
              <a:solidFill>
                <a:srgbClr val="6699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个人零整后整钱存定期再开始零整</a:t>
            </a:r>
            <a:r>
              <a:rPr lang="en-US" altLang="zh-CN" sz="1600" dirty="0" smtClean="0">
                <a:solidFill>
                  <a:srgbClr val="6699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7" name="椭圆 4"/>
          <p:cNvSpPr/>
          <p:nvPr/>
        </p:nvSpPr>
        <p:spPr bwMode="auto">
          <a:xfrm>
            <a:off x="1524474" y="1371600"/>
            <a:ext cx="691676" cy="691555"/>
          </a:xfrm>
          <a:prstGeom prst="ellipse">
            <a:avLst/>
          </a:prstGeom>
          <a:solidFill>
            <a:srgbClr val="99CCF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0R</a:t>
            </a:r>
            <a:endParaRPr lang="zh-CN" altLang="en-US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71700" y="153566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风险等级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面包里的英镑"/>
          <p:cNvPicPr>
            <a:picLocks noChangeAspect="1" noChangeArrowheads="1"/>
          </p:cNvPicPr>
          <p:nvPr/>
        </p:nvPicPr>
        <p:blipFill>
          <a:blip r:embed="rId2" cstate="print"/>
          <a:srcRect b="3039"/>
          <a:stretch>
            <a:fillRect/>
          </a:stretch>
        </p:blipFill>
        <p:spPr bwMode="auto">
          <a:xfrm>
            <a:off x="1569493" y="1317474"/>
            <a:ext cx="3091407" cy="2667671"/>
          </a:xfrm>
          <a:prstGeom prst="rect">
            <a:avLst/>
          </a:prstGeom>
          <a:noFill/>
          <a:ln>
            <a:solidFill>
              <a:srgbClr val="99CCFF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594600" y="-361950"/>
            <a:ext cx="2038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66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书体坊米芾体" pitchFamily="2" charset="-122"/>
                <a:ea typeface="书体坊米芾体" pitchFamily="2" charset="-122"/>
              </a:rPr>
              <a:t>富</a:t>
            </a:r>
            <a:endParaRPr lang="zh-CN" altLang="en-US" sz="11500" dirty="0">
              <a:solidFill>
                <a:srgbClr val="66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书体坊米芾体" pitchFamily="2" charset="-122"/>
              <a:ea typeface="书体坊米芾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0824" y="1307296"/>
            <a:ext cx="2700000" cy="2706563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591393" y="1016000"/>
            <a:ext cx="1914307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3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98643" y="2913559"/>
            <a:ext cx="1349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国债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顶峰">
  <a:themeElements>
    <a:clrScheme name="顶峰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顶峰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顶峰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顶峰">
  <a:themeElements>
    <a:clrScheme name="顶峰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顶峰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顶峰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</TotalTime>
  <Words>1580</Words>
  <Application>Microsoft Office PowerPoint</Application>
  <PresentationFormat>全屏显示(16:9)</PresentationFormat>
  <Paragraphs>229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42" baseType="lpstr">
      <vt:lpstr>돋움</vt:lpstr>
      <vt:lpstr>Meiryo</vt:lpstr>
      <vt:lpstr>方正静蕾简体</vt:lpstr>
      <vt:lpstr>黑体</vt:lpstr>
      <vt:lpstr>书体坊米芾体</vt:lpstr>
      <vt:lpstr>宋体</vt:lpstr>
      <vt:lpstr>微软雅黑</vt:lpstr>
      <vt:lpstr>叶根友行书繁</vt:lpstr>
      <vt:lpstr>Arial</vt:lpstr>
      <vt:lpstr>Book Antiqua</vt:lpstr>
      <vt:lpstr>Calibri</vt:lpstr>
      <vt:lpstr>Calibri Light</vt:lpstr>
      <vt:lpstr>Impact</vt:lpstr>
      <vt:lpstr>Lucida Sans</vt:lpstr>
      <vt:lpstr>Times New Roman</vt:lpstr>
      <vt:lpstr>Wingdings</vt:lpstr>
      <vt:lpstr>Wingdings 2</vt:lpstr>
      <vt:lpstr>Wingdings 3</vt:lpstr>
      <vt:lpstr>顶峰</vt:lpstr>
      <vt:lpstr>Office Theme</vt:lpstr>
      <vt:lpstr>1_顶峰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98</cp:revision>
  <dcterms:created xsi:type="dcterms:W3CDTF">2010-11-10T01:12:00Z</dcterms:created>
  <dcterms:modified xsi:type="dcterms:W3CDTF">2017-03-08T16:49:47Z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