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7" r:id="rId3"/>
    <p:sldId id="258" r:id="rId4"/>
    <p:sldId id="259" r:id="rId5"/>
    <p:sldId id="264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6">
          <p15:clr>
            <a:srgbClr val="A4A3A4"/>
          </p15:clr>
        </p15:guide>
        <p15:guide id="2" orient="horz" pos="634">
          <p15:clr>
            <a:srgbClr val="A4A3A4"/>
          </p15:clr>
        </p15:guide>
        <p15:guide id="3" orient="horz" pos="2284">
          <p15:clr>
            <a:srgbClr val="A4A3A4"/>
          </p15:clr>
        </p15:guide>
        <p15:guide id="4" orient="horz" pos="2811">
          <p15:clr>
            <a:srgbClr val="A4A3A4"/>
          </p15:clr>
        </p15:guide>
        <p15:guide id="5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24" autoAdjust="0"/>
    <p:restoredTop sz="94660" autoAdjust="0"/>
  </p:normalViewPr>
  <p:slideViewPr>
    <p:cSldViewPr>
      <p:cViewPr varScale="1">
        <p:scale>
          <a:sx n="121" d="100"/>
          <a:sy n="121" d="100"/>
        </p:scale>
        <p:origin x="306" y="108"/>
      </p:cViewPr>
      <p:guideLst>
        <p:guide orient="horz" pos="1756"/>
        <p:guide orient="horz" pos="634"/>
        <p:guide orient="horz" pos="2284"/>
        <p:guide orient="horz" pos="281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8" d="100"/>
          <a:sy n="58" d="100"/>
        </p:scale>
        <p:origin x="-2604" y="-8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89F9CA-00F0-4989-8082-CE5A46E1735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38120-B645-48E6-95BE-51B1EF5074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703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638120-B645-48E6-95BE-51B1EF5074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111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078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2157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979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713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369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240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539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5025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702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5620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5579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995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1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113588"/>
            <a:ext cx="9144000" cy="17821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5400" dirty="0"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60232" y="4029912"/>
            <a:ext cx="16730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汇报人：迪斯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2015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4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93544" y="1095586"/>
            <a:ext cx="357020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2015</a:t>
            </a:r>
            <a:r>
              <a:rPr lang="zh-CN" altLang="en-US" sz="2000" dirty="0" smtClean="0">
                <a:latin typeface="+mj-ea"/>
                <a:ea typeface="+mj-ea"/>
              </a:rPr>
              <a:t>年第一季度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6000" spc="600" dirty="0">
                <a:latin typeface="+mj-ea"/>
                <a:ea typeface="+mj-ea"/>
              </a:rPr>
              <a:t>工作汇报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1865355"/>
      </p:ext>
    </p:extLst>
  </p:cSld>
  <p:clrMapOvr>
    <a:masterClrMapping/>
  </p:clrMapOvr>
  <p:transition spd="slow" advTm="582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  <p:extLst mod="1"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113588"/>
            <a:ext cx="9144000" cy="17821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altLang="zh-CN" sz="2000" dirty="0" smtClean="0"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60232" y="4029912"/>
            <a:ext cx="16730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汇报人：迪斯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2015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4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93544" y="1100810"/>
            <a:ext cx="249299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汇报完毕，敬请指导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6000" spc="600" dirty="0">
                <a:latin typeface="+mj-ea"/>
                <a:ea typeface="+mj-ea"/>
              </a:rPr>
              <a:t>谢谢</a:t>
            </a:r>
          </a:p>
        </p:txBody>
      </p:sp>
    </p:spTree>
    <p:extLst>
      <p:ext uri="{BB962C8B-B14F-4D97-AF65-F5344CB8AC3E}">
        <p14:creationId xmlns:p14="http://schemas.microsoft.com/office/powerpoint/2010/main" val="359208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35"/>
    </mc:Choice>
    <mc:Fallback xmlns="">
      <p:transition spd="slow" advTm="3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746907" y="1529500"/>
            <a:ext cx="1654318" cy="1654318"/>
            <a:chOff x="4655840" y="2420980"/>
            <a:chExt cx="2664296" cy="2664296"/>
          </a:xfrm>
        </p:grpSpPr>
        <p:sp>
          <p:nvSpPr>
            <p:cNvPr id="11" name="矩形 10"/>
            <p:cNvSpPr/>
            <p:nvPr/>
          </p:nvSpPr>
          <p:spPr>
            <a:xfrm>
              <a:off x="4655840" y="2420980"/>
              <a:ext cx="2664296" cy="266429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799856" y="2564904"/>
              <a:ext cx="2376264" cy="2376449"/>
            </a:xfrm>
            <a:custGeom>
              <a:avLst/>
              <a:gdLst>
                <a:gd name="connsiteX0" fmla="*/ 2091564 w 2376264"/>
                <a:gd name="connsiteY0" fmla="*/ 0 h 2376449"/>
                <a:gd name="connsiteX1" fmla="*/ 2376264 w 2376264"/>
                <a:gd name="connsiteY1" fmla="*/ 0 h 2376449"/>
                <a:gd name="connsiteX2" fmla="*/ 2376263 w 2376264"/>
                <a:gd name="connsiteY2" fmla="*/ 1 h 2376449"/>
                <a:gd name="connsiteX3" fmla="*/ 2376264 w 2376264"/>
                <a:gd name="connsiteY3" fmla="*/ 1 h 2376449"/>
                <a:gd name="connsiteX4" fmla="*/ 2373913 w 2376264"/>
                <a:gd name="connsiteY4" fmla="*/ 2672 h 2376449"/>
                <a:gd name="connsiteX5" fmla="*/ 2373912 w 2376264"/>
                <a:gd name="connsiteY5" fmla="*/ 2672 h 2376449"/>
                <a:gd name="connsiteX6" fmla="*/ 1351536 w 2376264"/>
                <a:gd name="connsiteY6" fmla="*/ 1164213 h 2376449"/>
                <a:gd name="connsiteX7" fmla="*/ 1212052 w 2376264"/>
                <a:gd name="connsiteY7" fmla="*/ 999231 h 2376449"/>
                <a:gd name="connsiteX8" fmla="*/ 1897160 w 2376264"/>
                <a:gd name="connsiteY8" fmla="*/ 220866 h 2376449"/>
                <a:gd name="connsiteX9" fmla="*/ 478942 w 2376264"/>
                <a:gd name="connsiteY9" fmla="*/ 220866 h 2376449"/>
                <a:gd name="connsiteX10" fmla="*/ 2376264 w 2376264"/>
                <a:gd name="connsiteY10" fmla="*/ 2376449 h 2376449"/>
                <a:gd name="connsiteX11" fmla="*/ 2091564 w 2376264"/>
                <a:gd name="connsiteY11" fmla="*/ 2376449 h 2376449"/>
                <a:gd name="connsiteX12" fmla="*/ 2091401 w 2376264"/>
                <a:gd name="connsiteY12" fmla="*/ 2376264 h 2376449"/>
                <a:gd name="connsiteX13" fmla="*/ 284700 w 2376264"/>
                <a:gd name="connsiteY13" fmla="*/ 2376264 h 2376449"/>
                <a:gd name="connsiteX14" fmla="*/ 0 w 2376264"/>
                <a:gd name="connsiteY14" fmla="*/ 2376264 h 2376449"/>
                <a:gd name="connsiteX15" fmla="*/ 1024729 w 2376264"/>
                <a:gd name="connsiteY15" fmla="*/ 1212051 h 2376449"/>
                <a:gd name="connsiteX16" fmla="*/ 1164213 w 2376264"/>
                <a:gd name="connsiteY16" fmla="*/ 1377034 h 2376449"/>
                <a:gd name="connsiteX17" fmla="*/ 474843 w 2376264"/>
                <a:gd name="connsiteY17" fmla="*/ 2160240 h 2376449"/>
                <a:gd name="connsiteX18" fmla="*/ 1901259 w 2376264"/>
                <a:gd name="connsiteY18" fmla="*/ 2160240 h 2376449"/>
                <a:gd name="connsiteX19" fmla="*/ 0 w 2376264"/>
                <a:gd name="connsiteY19" fmla="*/ 185 h 2376449"/>
                <a:gd name="connsiteX20" fmla="*/ 162 w 2376264"/>
                <a:gd name="connsiteY20" fmla="*/ 185 h 2376449"/>
                <a:gd name="connsiteX21" fmla="*/ 0 w 2376264"/>
                <a:gd name="connsiteY21" fmla="*/ 1 h 2376449"/>
                <a:gd name="connsiteX22" fmla="*/ 284700 w 2376264"/>
                <a:gd name="connsiteY22" fmla="*/ 1 h 2376449"/>
                <a:gd name="connsiteX23" fmla="*/ 285140 w 2376264"/>
                <a:gd name="connsiteY23" fmla="*/ 500 h 2376449"/>
                <a:gd name="connsiteX24" fmla="*/ 2091124 w 2376264"/>
                <a:gd name="connsiteY24" fmla="*/ 500 h 237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76264" h="2376449">
                  <a:moveTo>
                    <a:pt x="2091564" y="0"/>
                  </a:moveTo>
                  <a:lnTo>
                    <a:pt x="2376264" y="0"/>
                  </a:lnTo>
                  <a:lnTo>
                    <a:pt x="2376263" y="1"/>
                  </a:lnTo>
                  <a:lnTo>
                    <a:pt x="2376264" y="1"/>
                  </a:lnTo>
                  <a:lnTo>
                    <a:pt x="2373913" y="2672"/>
                  </a:lnTo>
                  <a:lnTo>
                    <a:pt x="2373912" y="2672"/>
                  </a:lnTo>
                  <a:lnTo>
                    <a:pt x="1351536" y="1164213"/>
                  </a:lnTo>
                  <a:lnTo>
                    <a:pt x="1212052" y="999231"/>
                  </a:lnTo>
                  <a:lnTo>
                    <a:pt x="1897160" y="220866"/>
                  </a:lnTo>
                  <a:lnTo>
                    <a:pt x="478942" y="220866"/>
                  </a:lnTo>
                  <a:lnTo>
                    <a:pt x="2376264" y="2376449"/>
                  </a:lnTo>
                  <a:lnTo>
                    <a:pt x="2091564" y="2376449"/>
                  </a:lnTo>
                  <a:lnTo>
                    <a:pt x="2091401" y="2376264"/>
                  </a:lnTo>
                  <a:lnTo>
                    <a:pt x="284700" y="2376264"/>
                  </a:lnTo>
                  <a:lnTo>
                    <a:pt x="0" y="2376264"/>
                  </a:lnTo>
                  <a:lnTo>
                    <a:pt x="1024729" y="1212051"/>
                  </a:lnTo>
                  <a:lnTo>
                    <a:pt x="1164213" y="1377034"/>
                  </a:lnTo>
                  <a:lnTo>
                    <a:pt x="474843" y="2160240"/>
                  </a:lnTo>
                  <a:lnTo>
                    <a:pt x="1901259" y="2160240"/>
                  </a:lnTo>
                  <a:lnTo>
                    <a:pt x="0" y="185"/>
                  </a:lnTo>
                  <a:lnTo>
                    <a:pt x="162" y="185"/>
                  </a:lnTo>
                  <a:lnTo>
                    <a:pt x="0" y="1"/>
                  </a:lnTo>
                  <a:lnTo>
                    <a:pt x="284700" y="1"/>
                  </a:lnTo>
                  <a:lnTo>
                    <a:pt x="285140" y="500"/>
                  </a:lnTo>
                  <a:lnTo>
                    <a:pt x="2091124" y="5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660996" y="3291830"/>
            <a:ext cx="1826141" cy="584775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latin typeface="幼圆" panose="02010509060101010101" pitchFamily="49" charset="-122"/>
                <a:ea typeface="幼圆" panose="02010509060101010101" pitchFamily="49" charset="-122"/>
              </a:rPr>
              <a:t>迪</a:t>
            </a:r>
            <a:r>
              <a:rPr lang="zh-CN" altLang="en-US" sz="32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斯出品</a:t>
            </a:r>
            <a:endParaRPr lang="zh-CN" altLang="en-US" sz="3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377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77"/>
    </mc:Choice>
    <mc:Fallback xmlns="">
      <p:transition spd="slow" advTm="3977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6932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13756"/>
            <a:ext cx="2181000" cy="594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+mj-ea"/>
                <a:ea typeface="+mj-ea"/>
              </a:rPr>
              <a:t>目录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" name="剪去单角的矩形 2"/>
          <p:cNvSpPr/>
          <p:nvPr/>
        </p:nvSpPr>
        <p:spPr>
          <a:xfrm flipH="1">
            <a:off x="2843808" y="1356615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+mj-ea"/>
                <a:ea typeface="+mj-ea"/>
              </a:rPr>
              <a:t> </a:t>
            </a:r>
            <a:r>
              <a:rPr lang="en-US" altLang="zh-CN" sz="2000" dirty="0" smtClean="0">
                <a:latin typeface="+mj-ea"/>
                <a:ea typeface="+mj-ea"/>
              </a:rPr>
              <a:t>         1. </a:t>
            </a:r>
            <a:r>
              <a:rPr lang="zh-CN" altLang="en-US" sz="2000" dirty="0" smtClean="0">
                <a:latin typeface="+mj-ea"/>
                <a:ea typeface="+mj-ea"/>
              </a:rPr>
              <a:t>工作最新进展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4" name="剪去单角的矩形 3"/>
          <p:cNvSpPr/>
          <p:nvPr/>
        </p:nvSpPr>
        <p:spPr>
          <a:xfrm flipH="1">
            <a:off x="2843808" y="2193708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+mj-ea"/>
                <a:ea typeface="+mj-ea"/>
              </a:rPr>
              <a:t>          2. </a:t>
            </a:r>
            <a:r>
              <a:rPr lang="zh-CN" altLang="en-US" sz="2000" dirty="0" smtClean="0">
                <a:latin typeface="+mj-ea"/>
                <a:ea typeface="+mj-ea"/>
              </a:rPr>
              <a:t>工作遇到的问题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5" name="剪去单角的矩形 4"/>
          <p:cNvSpPr/>
          <p:nvPr/>
        </p:nvSpPr>
        <p:spPr>
          <a:xfrm flipH="1">
            <a:off x="2843808" y="3030801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+mj-ea"/>
                <a:ea typeface="+mj-ea"/>
              </a:rPr>
              <a:t>          3. </a:t>
            </a:r>
            <a:r>
              <a:rPr lang="zh-CN" altLang="en-US" sz="2000" dirty="0" smtClean="0">
                <a:latin typeface="+mj-ea"/>
                <a:ea typeface="+mj-ea"/>
              </a:rPr>
              <a:t>工作中问题解决方案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6" name="剪去单角的矩形 5"/>
          <p:cNvSpPr/>
          <p:nvPr/>
        </p:nvSpPr>
        <p:spPr>
          <a:xfrm flipH="1">
            <a:off x="2843808" y="3867894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+mj-ea"/>
                <a:ea typeface="+mj-ea"/>
              </a:rPr>
              <a:t> </a:t>
            </a:r>
            <a:r>
              <a:rPr lang="en-US" altLang="zh-CN" sz="2000" dirty="0" smtClean="0">
                <a:latin typeface="+mj-ea"/>
                <a:ea typeface="+mj-ea"/>
              </a:rPr>
              <a:t>         4. </a:t>
            </a:r>
            <a:r>
              <a:rPr lang="zh-CN" altLang="en-US" sz="2000" dirty="0" smtClean="0">
                <a:latin typeface="+mj-ea"/>
                <a:ea typeface="+mj-ea"/>
              </a:rPr>
              <a:t>下一步工作计划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214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29"/>
    </mc:Choice>
    <mc:Fallback xmlns="">
      <p:transition spd="slow" advTm="61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剪去单角的矩形 6"/>
          <p:cNvSpPr/>
          <p:nvPr/>
        </p:nvSpPr>
        <p:spPr>
          <a:xfrm flipH="1">
            <a:off x="2843808" y="413756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+mj-ea"/>
                <a:ea typeface="+mj-ea"/>
              </a:rPr>
              <a:t> </a:t>
            </a:r>
            <a:r>
              <a:rPr lang="en-US" altLang="zh-CN" sz="2000" dirty="0" smtClean="0">
                <a:latin typeface="+mj-ea"/>
                <a:ea typeface="+mj-ea"/>
              </a:rPr>
              <a:t>         1. </a:t>
            </a:r>
            <a:r>
              <a:rPr lang="zh-CN" altLang="en-US" sz="2000" dirty="0" smtClean="0">
                <a:latin typeface="+mj-ea"/>
                <a:ea typeface="+mj-ea"/>
              </a:rPr>
              <a:t>工作最新进展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248603"/>
            <a:ext cx="9144000" cy="389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305526" y="1991183"/>
            <a:ext cx="510267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1</a:t>
            </a:r>
            <a:r>
              <a:rPr lang="zh-CN" altLang="en-US" sz="2000" dirty="0" smtClean="0">
                <a:latin typeface="+mj-ea"/>
                <a:ea typeface="+mj-ea"/>
              </a:rPr>
              <a:t>）食堂的肉已经吃了</a:t>
            </a:r>
            <a:r>
              <a:rPr lang="en-US" altLang="zh-CN" sz="2000" dirty="0" smtClean="0">
                <a:latin typeface="+mj-ea"/>
                <a:ea typeface="+mj-ea"/>
              </a:rPr>
              <a:t>80%</a:t>
            </a:r>
            <a:r>
              <a:rPr lang="zh-CN" altLang="en-US" sz="2000" dirty="0" smtClean="0">
                <a:latin typeface="+mj-ea"/>
                <a:ea typeface="+mj-ea"/>
              </a:rPr>
              <a:t>。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2</a:t>
            </a:r>
            <a:r>
              <a:rPr lang="zh-CN" altLang="en-US" sz="2000" dirty="0" smtClean="0">
                <a:latin typeface="+mj-ea"/>
                <a:ea typeface="+mj-ea"/>
              </a:rPr>
              <a:t>）休息区的水果已经吃了</a:t>
            </a:r>
            <a:r>
              <a:rPr lang="en-US" altLang="zh-CN" sz="2000" dirty="0" smtClean="0">
                <a:latin typeface="+mj-ea"/>
                <a:ea typeface="+mj-ea"/>
              </a:rPr>
              <a:t>20%</a:t>
            </a:r>
            <a:r>
              <a:rPr lang="zh-CN" altLang="en-US" sz="2000" dirty="0" smtClean="0">
                <a:latin typeface="+mj-ea"/>
                <a:ea typeface="+mj-ea"/>
              </a:rPr>
              <a:t>。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3</a:t>
            </a:r>
            <a:r>
              <a:rPr lang="zh-CN" altLang="en-US" sz="2000" dirty="0" smtClean="0">
                <a:latin typeface="+mj-ea"/>
                <a:ea typeface="+mj-ea"/>
              </a:rPr>
              <a:t>）员工的福利已经发放完毕。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4</a:t>
            </a:r>
            <a:r>
              <a:rPr lang="zh-CN" altLang="en-US" sz="2000" dirty="0" smtClean="0">
                <a:latin typeface="+mj-ea"/>
                <a:ea typeface="+mj-ea"/>
              </a:rPr>
              <a:t>）下月公司组织法国</a:t>
            </a:r>
            <a:r>
              <a:rPr lang="en-US" altLang="zh-CN" sz="2000" dirty="0" smtClean="0">
                <a:latin typeface="+mj-ea"/>
                <a:ea typeface="+mj-ea"/>
              </a:rPr>
              <a:t>5</a:t>
            </a:r>
            <a:r>
              <a:rPr lang="zh-CN" altLang="en-US" sz="2000" dirty="0" smtClean="0">
                <a:latin typeface="+mj-ea"/>
                <a:ea typeface="+mj-ea"/>
              </a:rPr>
              <a:t>日游计划草拟完毕。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5</a:t>
            </a:r>
            <a:r>
              <a:rPr lang="zh-CN" altLang="en-US" sz="2000" dirty="0" smtClean="0">
                <a:latin typeface="+mj-ea"/>
                <a:ea typeface="+mj-ea"/>
              </a:rPr>
              <a:t>）后院的猪喂的肥肥的了。</a:t>
            </a:r>
            <a:endParaRPr lang="en-US" altLang="zh-CN" sz="2000" dirty="0" smtClean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90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16"/>
    </mc:Choice>
    <mc:Fallback xmlns="">
      <p:transition spd="slow" advTm="46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18311 L -1.94444E-6 -0.0004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19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9" grpId="1" animBg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13756"/>
            <a:ext cx="2181000" cy="594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+mj-ea"/>
                <a:ea typeface="+mj-ea"/>
              </a:rPr>
              <a:t>目录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" name="剪去单角的矩形 2"/>
          <p:cNvSpPr/>
          <p:nvPr/>
        </p:nvSpPr>
        <p:spPr>
          <a:xfrm flipH="1">
            <a:off x="2843808" y="1356615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+mj-ea"/>
                <a:ea typeface="+mj-ea"/>
              </a:rPr>
              <a:t> </a:t>
            </a:r>
            <a:r>
              <a:rPr lang="en-US" altLang="zh-CN" sz="2000" dirty="0" smtClean="0">
                <a:latin typeface="+mj-ea"/>
                <a:ea typeface="+mj-ea"/>
              </a:rPr>
              <a:t>         1. </a:t>
            </a:r>
            <a:r>
              <a:rPr lang="zh-CN" altLang="en-US" sz="2000" dirty="0" smtClean="0">
                <a:latin typeface="+mj-ea"/>
                <a:ea typeface="+mj-ea"/>
              </a:rPr>
              <a:t>工作最新进展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4" name="剪去单角的矩形 3"/>
          <p:cNvSpPr/>
          <p:nvPr/>
        </p:nvSpPr>
        <p:spPr>
          <a:xfrm flipH="1">
            <a:off x="2843808" y="2193708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+mj-ea"/>
                <a:ea typeface="+mj-ea"/>
              </a:rPr>
              <a:t>          2. </a:t>
            </a:r>
            <a:r>
              <a:rPr lang="zh-CN" altLang="en-US" sz="2000" dirty="0" smtClean="0">
                <a:latin typeface="+mj-ea"/>
                <a:ea typeface="+mj-ea"/>
              </a:rPr>
              <a:t>工作遇到的问题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5" name="剪去单角的矩形 4"/>
          <p:cNvSpPr/>
          <p:nvPr/>
        </p:nvSpPr>
        <p:spPr>
          <a:xfrm flipH="1">
            <a:off x="2843808" y="3030801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+mj-ea"/>
                <a:ea typeface="+mj-ea"/>
              </a:rPr>
              <a:t>          3. </a:t>
            </a:r>
            <a:r>
              <a:rPr lang="zh-CN" altLang="en-US" sz="2000" dirty="0" smtClean="0">
                <a:latin typeface="+mj-ea"/>
                <a:ea typeface="+mj-ea"/>
              </a:rPr>
              <a:t>工作中问题解决方案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6" name="剪去单角的矩形 5"/>
          <p:cNvSpPr/>
          <p:nvPr/>
        </p:nvSpPr>
        <p:spPr>
          <a:xfrm flipH="1">
            <a:off x="2843808" y="3867894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+mj-ea"/>
                <a:ea typeface="+mj-ea"/>
              </a:rPr>
              <a:t> </a:t>
            </a:r>
            <a:r>
              <a:rPr lang="en-US" altLang="zh-CN" sz="2000" dirty="0" smtClean="0">
                <a:latin typeface="+mj-ea"/>
                <a:ea typeface="+mj-ea"/>
              </a:rPr>
              <a:t>         4. </a:t>
            </a:r>
            <a:r>
              <a:rPr lang="zh-CN" altLang="en-US" sz="2000" dirty="0" smtClean="0">
                <a:latin typeface="+mj-ea"/>
                <a:ea typeface="+mj-ea"/>
              </a:rPr>
              <a:t>下一步工作计划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367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59"/>
    </mc:Choice>
    <mc:Fallback xmlns="">
      <p:transition spd="slow" advTm="58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18357 L -1.94444E-6 3.7037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16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5" grpId="0" animBg="1"/>
      <p:bldP spid="5" grpId="1" animBg="1"/>
      <p:bldP spid="6" grpId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剪去单角的矩形 6"/>
          <p:cNvSpPr/>
          <p:nvPr/>
        </p:nvSpPr>
        <p:spPr>
          <a:xfrm flipH="1">
            <a:off x="2843808" y="413756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+mj-ea"/>
                <a:ea typeface="+mj-ea"/>
              </a:rPr>
              <a:t> </a:t>
            </a:r>
            <a:r>
              <a:rPr lang="en-US" altLang="zh-CN" sz="2000" dirty="0" smtClean="0">
                <a:latin typeface="+mj-ea"/>
                <a:ea typeface="+mj-ea"/>
              </a:rPr>
              <a:t>         </a:t>
            </a:r>
            <a:r>
              <a:rPr lang="en-US" altLang="zh-CN" sz="2000" dirty="0">
                <a:latin typeface="+mj-ea"/>
                <a:ea typeface="+mj-ea"/>
              </a:rPr>
              <a:t>2. </a:t>
            </a:r>
            <a:r>
              <a:rPr lang="zh-CN" altLang="en-US" sz="2000" dirty="0">
                <a:latin typeface="+mj-ea"/>
                <a:ea typeface="+mj-ea"/>
              </a:rPr>
              <a:t>工作遇到的问题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1248603"/>
            <a:ext cx="9144000" cy="389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305526" y="1991183"/>
            <a:ext cx="733566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问题 </a:t>
            </a:r>
            <a:r>
              <a:rPr lang="en-US" altLang="zh-CN" sz="2000" dirty="0" smtClean="0">
                <a:latin typeface="+mj-ea"/>
                <a:ea typeface="+mj-ea"/>
              </a:rPr>
              <a:t>1</a:t>
            </a:r>
            <a:r>
              <a:rPr lang="zh-CN" altLang="en-US" sz="2000" dirty="0" smtClean="0">
                <a:latin typeface="+mj-ea"/>
                <a:ea typeface="+mj-ea"/>
              </a:rPr>
              <a:t>）：食堂里剩下的肉不知道做什么好。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问题 </a:t>
            </a:r>
            <a:r>
              <a:rPr lang="en-US" altLang="zh-CN" sz="2000" dirty="0" smtClean="0">
                <a:latin typeface="+mj-ea"/>
                <a:ea typeface="+mj-ea"/>
              </a:rPr>
              <a:t>2</a:t>
            </a:r>
            <a:r>
              <a:rPr lang="zh-CN" altLang="en-US" sz="2000" dirty="0" smtClean="0">
                <a:latin typeface="+mj-ea"/>
                <a:ea typeface="+mj-ea"/>
              </a:rPr>
              <a:t>）：休息区的水果已经过季了，是否购进新鲜应季水果？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问题 </a:t>
            </a:r>
            <a:r>
              <a:rPr lang="en-US" altLang="zh-CN" sz="2000" dirty="0" smtClean="0">
                <a:latin typeface="+mj-ea"/>
                <a:ea typeface="+mj-ea"/>
              </a:rPr>
              <a:t>3</a:t>
            </a:r>
            <a:r>
              <a:rPr lang="zh-CN" altLang="en-US" sz="2000" dirty="0" smtClean="0">
                <a:latin typeface="+mj-ea"/>
                <a:ea typeface="+mj-ea"/>
              </a:rPr>
              <a:t>）：员工的福利下月增加几成？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问题 </a:t>
            </a:r>
            <a:r>
              <a:rPr lang="en-US" altLang="zh-CN" sz="2000" dirty="0" smtClean="0">
                <a:latin typeface="+mj-ea"/>
                <a:ea typeface="+mj-ea"/>
              </a:rPr>
              <a:t>4</a:t>
            </a:r>
            <a:r>
              <a:rPr lang="zh-CN" altLang="en-US" sz="2000" dirty="0" smtClean="0">
                <a:latin typeface="+mj-ea"/>
                <a:ea typeface="+mj-ea"/>
              </a:rPr>
              <a:t>）：下月公司组织法国</a:t>
            </a:r>
            <a:r>
              <a:rPr lang="en-US" altLang="zh-CN" sz="2000" dirty="0" smtClean="0">
                <a:latin typeface="+mj-ea"/>
                <a:ea typeface="+mj-ea"/>
              </a:rPr>
              <a:t>5</a:t>
            </a:r>
            <a:r>
              <a:rPr lang="zh-CN" altLang="en-US" sz="2000" dirty="0" smtClean="0">
                <a:latin typeface="+mj-ea"/>
                <a:ea typeface="+mj-ea"/>
              </a:rPr>
              <a:t>日游是否扩展成欧洲双周游？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问题 </a:t>
            </a:r>
            <a:r>
              <a:rPr lang="en-US" altLang="zh-CN" sz="2000" dirty="0" smtClean="0">
                <a:latin typeface="+mj-ea"/>
                <a:ea typeface="+mj-ea"/>
              </a:rPr>
              <a:t>5</a:t>
            </a:r>
            <a:r>
              <a:rPr lang="zh-CN" altLang="en-US" sz="2000" dirty="0" smtClean="0">
                <a:latin typeface="+mj-ea"/>
                <a:ea typeface="+mj-ea"/>
              </a:rPr>
              <a:t>）：后院的猪长的不能再肥了，怎么办？</a:t>
            </a:r>
            <a:endParaRPr lang="en-US" altLang="zh-CN" sz="2000" dirty="0" smtClean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5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87"/>
    </mc:Choice>
    <mc:Fallback xmlns="">
      <p:transition spd="slow" advTm="45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0046 L -1.94444E-6 0.34584 " pathEditMode="relative" rAng="0" ptsTypes="AA">
                                      <p:cBhvr>
                                        <p:cTn id="6" dur="6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3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13756"/>
            <a:ext cx="2181000" cy="594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+mj-ea"/>
                <a:ea typeface="+mj-ea"/>
              </a:rPr>
              <a:t>目录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" name="剪去单角的矩形 2"/>
          <p:cNvSpPr/>
          <p:nvPr/>
        </p:nvSpPr>
        <p:spPr>
          <a:xfrm flipH="1">
            <a:off x="2843808" y="1356615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+mj-ea"/>
                <a:ea typeface="+mj-ea"/>
              </a:rPr>
              <a:t> </a:t>
            </a:r>
            <a:r>
              <a:rPr lang="en-US" altLang="zh-CN" sz="2000" dirty="0" smtClean="0">
                <a:latin typeface="+mj-ea"/>
                <a:ea typeface="+mj-ea"/>
              </a:rPr>
              <a:t>         1. </a:t>
            </a:r>
            <a:r>
              <a:rPr lang="zh-CN" altLang="en-US" sz="2000" dirty="0" smtClean="0">
                <a:latin typeface="+mj-ea"/>
                <a:ea typeface="+mj-ea"/>
              </a:rPr>
              <a:t>工作最新进展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4" name="剪去单角的矩形 3"/>
          <p:cNvSpPr/>
          <p:nvPr/>
        </p:nvSpPr>
        <p:spPr>
          <a:xfrm flipH="1">
            <a:off x="2843808" y="2193708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+mj-ea"/>
                <a:ea typeface="+mj-ea"/>
              </a:rPr>
              <a:t>          2. </a:t>
            </a:r>
            <a:r>
              <a:rPr lang="zh-CN" altLang="en-US" sz="2000" dirty="0" smtClean="0">
                <a:latin typeface="+mj-ea"/>
                <a:ea typeface="+mj-ea"/>
              </a:rPr>
              <a:t>工作遇到的问题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5" name="剪去单角的矩形 4"/>
          <p:cNvSpPr/>
          <p:nvPr/>
        </p:nvSpPr>
        <p:spPr>
          <a:xfrm flipH="1">
            <a:off x="2843808" y="3030801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+mj-ea"/>
                <a:ea typeface="+mj-ea"/>
              </a:rPr>
              <a:t>          3. </a:t>
            </a:r>
            <a:r>
              <a:rPr lang="zh-CN" altLang="en-US" sz="2000" dirty="0" smtClean="0">
                <a:latin typeface="+mj-ea"/>
                <a:ea typeface="+mj-ea"/>
              </a:rPr>
              <a:t>工作中问题解决方案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6" name="剪去单角的矩形 5"/>
          <p:cNvSpPr/>
          <p:nvPr/>
        </p:nvSpPr>
        <p:spPr>
          <a:xfrm flipH="1">
            <a:off x="2843808" y="3867894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+mj-ea"/>
                <a:ea typeface="+mj-ea"/>
              </a:rPr>
              <a:t> </a:t>
            </a:r>
            <a:r>
              <a:rPr lang="en-US" altLang="zh-CN" sz="2000" dirty="0" smtClean="0">
                <a:latin typeface="+mj-ea"/>
                <a:ea typeface="+mj-ea"/>
              </a:rPr>
              <a:t>         4. </a:t>
            </a:r>
            <a:r>
              <a:rPr lang="zh-CN" altLang="en-US" sz="2000" dirty="0" smtClean="0">
                <a:latin typeface="+mj-ea"/>
                <a:ea typeface="+mj-ea"/>
              </a:rPr>
              <a:t>下一步工作计划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598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86"/>
    </mc:Choice>
    <mc:Fallback xmlns="">
      <p:transition spd="slow" advTm="4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3463 L 3.05556E-6 1.85185E-6 " pathEditMode="relative" rAng="0" ptsTypes="AA">
                                      <p:cBhvr>
                                        <p:cTn id="10" dur="6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3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3" animBg="1"/>
      <p:bldP spid="4" grpId="4" animBg="1"/>
      <p:bldP spid="5" grpId="0" animBg="1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剪去单角的矩形 6"/>
          <p:cNvSpPr/>
          <p:nvPr/>
        </p:nvSpPr>
        <p:spPr>
          <a:xfrm flipH="1">
            <a:off x="2843808" y="413756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+mj-ea"/>
              </a:rPr>
              <a:t> </a:t>
            </a:r>
            <a:r>
              <a:rPr lang="en-US" altLang="zh-CN" sz="2000" dirty="0" smtClean="0">
                <a:latin typeface="+mj-ea"/>
              </a:rPr>
              <a:t>         </a:t>
            </a:r>
            <a:r>
              <a:rPr lang="en-US" altLang="zh-CN" sz="2000" dirty="0" smtClean="0">
                <a:latin typeface="+mj-ea"/>
                <a:ea typeface="+mj-ea"/>
              </a:rPr>
              <a:t>3</a:t>
            </a:r>
            <a:r>
              <a:rPr lang="en-US" altLang="zh-CN" sz="2000" dirty="0">
                <a:latin typeface="+mj-ea"/>
                <a:ea typeface="+mj-ea"/>
              </a:rPr>
              <a:t>. </a:t>
            </a:r>
            <a:r>
              <a:rPr lang="zh-CN" altLang="en-US" sz="2000" dirty="0">
                <a:latin typeface="+mj-ea"/>
                <a:ea typeface="+mj-ea"/>
              </a:rPr>
              <a:t>工作中问题解决方案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1248603"/>
            <a:ext cx="9144000" cy="389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305525" y="1991183"/>
            <a:ext cx="697338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问题 </a:t>
            </a:r>
            <a:r>
              <a:rPr lang="en-US" altLang="zh-CN" sz="2000" dirty="0" smtClean="0">
                <a:latin typeface="+mj-ea"/>
                <a:ea typeface="+mj-ea"/>
              </a:rPr>
              <a:t>1</a:t>
            </a:r>
            <a:r>
              <a:rPr lang="zh-CN" altLang="en-US" sz="2000" dirty="0" smtClean="0">
                <a:latin typeface="+mj-ea"/>
                <a:ea typeface="+mj-ea"/>
              </a:rPr>
              <a:t>）：查询网络食谱；请教有经验的师傅。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问题 </a:t>
            </a:r>
            <a:r>
              <a:rPr lang="en-US" altLang="zh-CN" sz="2000" dirty="0" smtClean="0">
                <a:latin typeface="+mj-ea"/>
                <a:ea typeface="+mj-ea"/>
              </a:rPr>
              <a:t>2</a:t>
            </a:r>
            <a:r>
              <a:rPr lang="zh-CN" altLang="en-US" sz="2000" dirty="0" smtClean="0">
                <a:latin typeface="+mj-ea"/>
                <a:ea typeface="+mj-ea"/>
              </a:rPr>
              <a:t>）：过季水果分发到户，及时购进新鲜应季水果。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问题 </a:t>
            </a:r>
            <a:r>
              <a:rPr lang="en-US" altLang="zh-CN" sz="2000" dirty="0" smtClean="0">
                <a:latin typeface="+mj-ea"/>
                <a:ea typeface="+mj-ea"/>
              </a:rPr>
              <a:t>3</a:t>
            </a:r>
            <a:r>
              <a:rPr lang="zh-CN" altLang="en-US" sz="2000" dirty="0" smtClean="0">
                <a:latin typeface="+mj-ea"/>
                <a:ea typeface="+mj-ea"/>
              </a:rPr>
              <a:t>）：原则上员工的福利下月增加</a:t>
            </a:r>
            <a:r>
              <a:rPr lang="en-US" altLang="zh-CN" sz="2000" dirty="0" smtClean="0">
                <a:latin typeface="+mj-ea"/>
                <a:ea typeface="+mj-ea"/>
              </a:rPr>
              <a:t>5</a:t>
            </a:r>
            <a:r>
              <a:rPr lang="zh-CN" altLang="en-US" sz="2000" dirty="0" smtClean="0">
                <a:latin typeface="+mj-ea"/>
                <a:ea typeface="+mj-ea"/>
              </a:rPr>
              <a:t>成，须经总部批准。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问题 </a:t>
            </a:r>
            <a:r>
              <a:rPr lang="en-US" altLang="zh-CN" sz="2000" dirty="0" smtClean="0">
                <a:latin typeface="+mj-ea"/>
                <a:ea typeface="+mj-ea"/>
              </a:rPr>
              <a:t>4</a:t>
            </a:r>
            <a:r>
              <a:rPr lang="zh-CN" altLang="en-US" sz="2000" dirty="0" smtClean="0">
                <a:latin typeface="+mj-ea"/>
                <a:ea typeface="+mj-ea"/>
              </a:rPr>
              <a:t>）：法国</a:t>
            </a:r>
            <a:r>
              <a:rPr lang="en-US" altLang="zh-CN" sz="2000" dirty="0" smtClean="0">
                <a:latin typeface="+mj-ea"/>
                <a:ea typeface="+mj-ea"/>
              </a:rPr>
              <a:t>5</a:t>
            </a:r>
            <a:r>
              <a:rPr lang="zh-CN" altLang="en-US" sz="2000" dirty="0" smtClean="0">
                <a:latin typeface="+mj-ea"/>
                <a:ea typeface="+mj-ea"/>
              </a:rPr>
              <a:t>日游扩展成欧洲双周游方案已上报。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j-ea"/>
                <a:ea typeface="+mj-ea"/>
              </a:rPr>
              <a:t>问题 </a:t>
            </a:r>
            <a:r>
              <a:rPr lang="en-US" altLang="zh-CN" sz="2000" dirty="0" smtClean="0">
                <a:latin typeface="+mj-ea"/>
                <a:ea typeface="+mj-ea"/>
              </a:rPr>
              <a:t>5</a:t>
            </a:r>
            <a:r>
              <a:rPr lang="zh-CN" altLang="en-US" sz="2000" dirty="0" smtClean="0">
                <a:latin typeface="+mj-ea"/>
                <a:ea typeface="+mj-ea"/>
              </a:rPr>
              <a:t>）：及时屠宰饱和肥的猪。</a:t>
            </a:r>
            <a:endParaRPr lang="en-US" altLang="zh-CN" sz="2000" dirty="0" smtClean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282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16"/>
    </mc:Choice>
    <mc:Fallback xmlns="">
      <p:transition spd="slow" advTm="45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50926 L 4.16667E-6 -1.85185E-6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4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13756"/>
            <a:ext cx="2181000" cy="594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+mj-ea"/>
                <a:ea typeface="+mj-ea"/>
              </a:rPr>
              <a:t>目录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" name="剪去单角的矩形 2"/>
          <p:cNvSpPr/>
          <p:nvPr/>
        </p:nvSpPr>
        <p:spPr>
          <a:xfrm flipH="1">
            <a:off x="2843808" y="1356615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+mj-ea"/>
                <a:ea typeface="+mj-ea"/>
              </a:rPr>
              <a:t> </a:t>
            </a:r>
            <a:r>
              <a:rPr lang="en-US" altLang="zh-CN" sz="2000" dirty="0" smtClean="0">
                <a:latin typeface="+mj-ea"/>
                <a:ea typeface="+mj-ea"/>
              </a:rPr>
              <a:t>         1. </a:t>
            </a:r>
            <a:r>
              <a:rPr lang="zh-CN" altLang="en-US" sz="2000" dirty="0" smtClean="0">
                <a:latin typeface="+mj-ea"/>
                <a:ea typeface="+mj-ea"/>
              </a:rPr>
              <a:t>工作最新进展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4" name="剪去单角的矩形 3"/>
          <p:cNvSpPr/>
          <p:nvPr/>
        </p:nvSpPr>
        <p:spPr>
          <a:xfrm flipH="1">
            <a:off x="2843808" y="2193708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+mj-ea"/>
                <a:ea typeface="+mj-ea"/>
              </a:rPr>
              <a:t>          2. </a:t>
            </a:r>
            <a:r>
              <a:rPr lang="zh-CN" altLang="en-US" sz="2000" dirty="0" smtClean="0">
                <a:latin typeface="+mj-ea"/>
                <a:ea typeface="+mj-ea"/>
              </a:rPr>
              <a:t>工作遇到的问题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5" name="剪去单角的矩形 4"/>
          <p:cNvSpPr/>
          <p:nvPr/>
        </p:nvSpPr>
        <p:spPr>
          <a:xfrm flipH="1">
            <a:off x="2843808" y="3030801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 smtClean="0">
                <a:latin typeface="+mj-ea"/>
                <a:ea typeface="+mj-ea"/>
              </a:rPr>
              <a:t>          3. </a:t>
            </a:r>
            <a:r>
              <a:rPr lang="zh-CN" altLang="en-US" sz="2000" dirty="0" smtClean="0">
                <a:latin typeface="+mj-ea"/>
                <a:ea typeface="+mj-ea"/>
              </a:rPr>
              <a:t>工作中问题解决方案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6" name="剪去单角的矩形 5"/>
          <p:cNvSpPr/>
          <p:nvPr/>
        </p:nvSpPr>
        <p:spPr>
          <a:xfrm flipH="1">
            <a:off x="2843808" y="3867894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+mj-ea"/>
                <a:ea typeface="+mj-ea"/>
              </a:rPr>
              <a:t> </a:t>
            </a:r>
            <a:r>
              <a:rPr lang="en-US" altLang="zh-CN" sz="2000" dirty="0" smtClean="0">
                <a:latin typeface="+mj-ea"/>
                <a:ea typeface="+mj-ea"/>
              </a:rPr>
              <a:t>         4. </a:t>
            </a:r>
            <a:r>
              <a:rPr lang="zh-CN" altLang="en-US" sz="2000" dirty="0" smtClean="0">
                <a:latin typeface="+mj-ea"/>
                <a:ea typeface="+mj-ea"/>
              </a:rPr>
              <a:t>下一步工作计划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49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35"/>
    </mc:Choice>
    <mc:Fallback xmlns="">
      <p:transition spd="slow" advTm="44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50926 L -3.88889E-6 -1.11111E-6 " pathEditMode="relative" rAng="0" ptsTypes="AA">
                                      <p:cBhvr>
                                        <p:cTn id="10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46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1" animBg="1"/>
      <p:bldP spid="4" grpId="2" animBg="1"/>
      <p:bldP spid="5" grpId="1" animBg="1"/>
      <p:bldP spid="5" grpId="2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剪去单角的矩形 6"/>
          <p:cNvSpPr/>
          <p:nvPr/>
        </p:nvSpPr>
        <p:spPr>
          <a:xfrm flipH="1">
            <a:off x="2843808" y="413756"/>
            <a:ext cx="6300192" cy="594066"/>
          </a:xfrm>
          <a:prstGeom prst="snip1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+mj-ea"/>
              </a:rPr>
              <a:t> </a:t>
            </a:r>
            <a:r>
              <a:rPr lang="en-US" altLang="zh-CN" sz="2000" dirty="0" smtClean="0">
                <a:latin typeface="+mj-ea"/>
              </a:rPr>
              <a:t>         </a:t>
            </a:r>
            <a:r>
              <a:rPr lang="en-US" altLang="zh-CN" sz="2000" dirty="0">
                <a:latin typeface="+mj-ea"/>
                <a:ea typeface="+mj-ea"/>
              </a:rPr>
              <a:t>4. </a:t>
            </a:r>
            <a:r>
              <a:rPr lang="zh-CN" altLang="en-US" sz="2000" dirty="0">
                <a:latin typeface="+mj-ea"/>
                <a:ea typeface="+mj-ea"/>
              </a:rPr>
              <a:t>下一步工作</a:t>
            </a:r>
            <a:r>
              <a:rPr lang="zh-CN" altLang="en-US" sz="2000" dirty="0" smtClean="0">
                <a:latin typeface="+mj-ea"/>
                <a:ea typeface="+mj-ea"/>
              </a:rPr>
              <a:t>计划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248603"/>
            <a:ext cx="9144000" cy="389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305525" y="1991183"/>
            <a:ext cx="700384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1</a:t>
            </a:r>
            <a:r>
              <a:rPr lang="zh-CN" altLang="en-US" sz="2000" dirty="0" smtClean="0">
                <a:latin typeface="+mj-ea"/>
                <a:ea typeface="+mj-ea"/>
              </a:rPr>
              <a:t>）继续加强员工福利待遇提高准备工作。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2</a:t>
            </a:r>
            <a:r>
              <a:rPr lang="zh-CN" altLang="en-US" sz="2000" dirty="0" smtClean="0">
                <a:latin typeface="+mj-ea"/>
                <a:ea typeface="+mj-ea"/>
              </a:rPr>
              <a:t>）把相关政策切实落到实处，做到少一补十。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3</a:t>
            </a:r>
            <a:r>
              <a:rPr lang="zh-CN" altLang="en-US" sz="2000" dirty="0" smtClean="0">
                <a:latin typeface="+mj-ea"/>
                <a:ea typeface="+mj-ea"/>
              </a:rPr>
              <a:t>）对特别困难的员工制定具体的补助计划。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j-ea"/>
                <a:ea typeface="+mj-ea"/>
              </a:rPr>
              <a:t>4</a:t>
            </a:r>
            <a:r>
              <a:rPr lang="zh-CN" altLang="en-US" sz="2000" dirty="0" smtClean="0">
                <a:latin typeface="+mj-ea"/>
                <a:ea typeface="+mj-ea"/>
              </a:rPr>
              <a:t>）严查公司内部铺张浪费，一经查出，十倍处罚，并将处罚</a:t>
            </a:r>
            <a:endParaRPr lang="en-US" altLang="zh-CN" sz="2000" dirty="0" smtClean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+mj-ea"/>
                <a:ea typeface="+mj-ea"/>
              </a:rPr>
              <a:t> </a:t>
            </a:r>
            <a:r>
              <a:rPr lang="en-US" altLang="zh-CN" sz="2000" dirty="0" smtClean="0">
                <a:latin typeface="+mj-ea"/>
                <a:ea typeface="+mj-ea"/>
              </a:rPr>
              <a:t>    </a:t>
            </a:r>
            <a:r>
              <a:rPr lang="zh-CN" altLang="en-US" sz="2000" dirty="0" smtClean="0">
                <a:latin typeface="+mj-ea"/>
                <a:ea typeface="+mj-ea"/>
              </a:rPr>
              <a:t>所得分发给员工。</a:t>
            </a:r>
            <a:endParaRPr lang="en-US" altLang="zh-CN" sz="2000" dirty="0" smtClean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151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24"/>
    </mc:Choice>
    <mc:Fallback xmlns="">
      <p:transition spd="slow" advTm="4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67199 L 3.33333E-6 -1.85185E-6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61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6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/>
      <p:bldP spid="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722</Words>
  <Application>Microsoft Office PowerPoint</Application>
  <PresentationFormat>全屏显示(16:9)</PresentationFormat>
  <Paragraphs>61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Franklin Gothic Book</vt:lpstr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Franklin Gothic Medium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2015-05-24T04:07:56Z</dcterms:created>
  <dcterms:modified xsi:type="dcterms:W3CDTF">2015-11-23T16:56:47Z</dcterms:modified>
</cp:coreProperties>
</file>