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9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A654"/>
    <a:srgbClr val="F2C98D"/>
    <a:srgbClr val="FFE9B6"/>
    <a:srgbClr val="AE6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99288-43D4-4D60-A828-86FD9CFDDF97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19B05-0E2A-47DC-B346-991C52AEE9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67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0721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071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702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395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58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161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015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19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088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865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7124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626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5057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9922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505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898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141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2931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72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34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59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89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C3712-0D97-4326-A037-8C1152E88F2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612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C3712-0D97-4326-A037-8C1152E88F2C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5CBAB-340A-49E9-8F3F-E10A19F74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13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7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998015" y="14514"/>
            <a:ext cx="4320000" cy="288000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25486" y="3442045"/>
            <a:ext cx="71700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优秀个人的年终总结</a:t>
            </a:r>
            <a:r>
              <a:rPr lang="en-US" altLang="zh-CN" sz="40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40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模板</a:t>
            </a:r>
            <a:endParaRPr lang="zh-CN" altLang="en-US" sz="40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38850" y="4904410"/>
            <a:ext cx="1292662" cy="1387559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姓名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——XXXX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职位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——XXXX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部门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——XXXX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20876" y="2412816"/>
            <a:ext cx="197682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20XX</a:t>
            </a:r>
            <a:endParaRPr lang="en-US" altLang="zh-CN" sz="6000" b="1" dirty="0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640452" y="6514064"/>
            <a:ext cx="923330" cy="0"/>
          </a:xfrm>
          <a:prstGeom prst="line">
            <a:avLst/>
          </a:prstGeom>
          <a:ln w="38100">
            <a:solidFill>
              <a:srgbClr val="DEA6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646950" y="6547478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20XX.11.28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82756" y="5610450"/>
            <a:ext cx="3287403" cy="681519"/>
            <a:chOff x="1483953" y="5626660"/>
            <a:chExt cx="3287403" cy="681519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219"/>
            <a:stretch/>
          </p:blipFill>
          <p:spPr>
            <a:xfrm flipH="1">
              <a:off x="3331356" y="5626660"/>
              <a:ext cx="1440000" cy="6759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219"/>
            <a:stretch/>
          </p:blipFill>
          <p:spPr>
            <a:xfrm>
              <a:off x="1483953" y="5632264"/>
              <a:ext cx="1440000" cy="6759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2" name="组合 21"/>
          <p:cNvGrpSpPr/>
          <p:nvPr/>
        </p:nvGrpSpPr>
        <p:grpSpPr>
          <a:xfrm>
            <a:off x="7504716" y="5610450"/>
            <a:ext cx="3287403" cy="681519"/>
            <a:chOff x="1483953" y="5626660"/>
            <a:chExt cx="3287403" cy="681519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219"/>
            <a:stretch/>
          </p:blipFill>
          <p:spPr>
            <a:xfrm flipH="1">
              <a:off x="3331356" y="5626660"/>
              <a:ext cx="1440000" cy="6759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219"/>
            <a:stretch/>
          </p:blipFill>
          <p:spPr>
            <a:xfrm>
              <a:off x="1483953" y="5632264"/>
              <a:ext cx="1440000" cy="67591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cxnSp>
        <p:nvCxnSpPr>
          <p:cNvPr id="27" name="直接连接符 26"/>
          <p:cNvCxnSpPr/>
          <p:nvPr/>
        </p:nvCxnSpPr>
        <p:spPr>
          <a:xfrm>
            <a:off x="1270159" y="2920647"/>
            <a:ext cx="3600000" cy="0"/>
          </a:xfrm>
          <a:prstGeom prst="line">
            <a:avLst/>
          </a:prstGeom>
          <a:ln>
            <a:solidFill>
              <a:srgbClr val="DEA65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348418" y="2920647"/>
            <a:ext cx="3600000" cy="0"/>
          </a:xfrm>
          <a:prstGeom prst="line">
            <a:avLst/>
          </a:prstGeom>
          <a:ln>
            <a:solidFill>
              <a:srgbClr val="DEA65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83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513" y="1148941"/>
            <a:ext cx="3600000" cy="239815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76704" y="354709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对行业趋势的理解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8095" y="4517573"/>
            <a:ext cx="4544834" cy="9687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smtClean="0"/>
              <a:t>把握行业的新动态</a:t>
            </a:r>
            <a:r>
              <a:rPr lang="zh-CN" altLang="en-US" sz="2000"/>
              <a:t>，</a:t>
            </a:r>
            <a:r>
              <a:rPr lang="zh-CN" altLang="en-US" sz="2000" smtClean="0"/>
              <a:t>掌握行业</a:t>
            </a:r>
            <a:r>
              <a:rPr lang="zh-CN" altLang="en-US" sz="2000"/>
              <a:t>的新思维</a:t>
            </a:r>
            <a:endParaRPr lang="en-US" altLang="zh-CN" sz="2000"/>
          </a:p>
          <a:p>
            <a:pPr algn="ctr">
              <a:lnSpc>
                <a:spcPct val="150000"/>
              </a:lnSpc>
            </a:pPr>
            <a:r>
              <a:rPr lang="zh-CN" altLang="en-US" sz="2000" smtClean="0"/>
              <a:t>坚信行业的主流趋势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429315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200" y="1734121"/>
            <a:ext cx="4680000" cy="25958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42228" y="829694"/>
            <a:ext cx="3512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对个人工作的深化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22417" y="4168745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成功经验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00418" y="416874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失败教训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78418" y="416874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自我反思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3936000" y="4969265"/>
            <a:ext cx="4320000" cy="960262"/>
            <a:chOff x="3410513" y="4882182"/>
            <a:chExt cx="5400001" cy="1200329"/>
          </a:xfrm>
        </p:grpSpPr>
        <p:sp>
          <p:nvSpPr>
            <p:cNvPr id="8" name="文本框 7"/>
            <p:cNvSpPr txBox="1"/>
            <p:nvPr/>
          </p:nvSpPr>
          <p:spPr>
            <a:xfrm>
              <a:off x="3730172" y="4882182"/>
              <a:ext cx="4731656" cy="1154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将成功的经验转化为工作模式</a:t>
              </a:r>
              <a:endPara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  <a:p>
              <a:pPr algn="dist"/>
              <a:r>
                <a:rPr lang="zh-CN" altLang="en-US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将失败的教训转化为纠错案例</a:t>
              </a:r>
              <a:endPara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  <a:p>
              <a:pPr algn="dist"/>
              <a:r>
                <a:rPr lang="zh-CN" altLang="en-US" smtClean="0">
                  <a:latin typeface="华文细黑" panose="02010600040101010101" pitchFamily="2" charset="-122"/>
                  <a:ea typeface="华文细黑" panose="02010600040101010101" pitchFamily="2" charset="-122"/>
                </a:rPr>
                <a:t>将自我的反思转化为进步动力</a:t>
              </a:r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" name="双括号 8"/>
            <p:cNvSpPr/>
            <p:nvPr/>
          </p:nvSpPr>
          <p:spPr>
            <a:xfrm>
              <a:off x="3410513" y="4882182"/>
              <a:ext cx="5400001" cy="1200329"/>
            </a:xfrm>
            <a:prstGeom prst="bracketPair">
              <a:avLst>
                <a:gd name="adj" fmla="val 8265"/>
              </a:avLst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4249478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885" y="3794494"/>
            <a:ext cx="4595258" cy="306350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28283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回顾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00706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总结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73129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rgbClr val="DEA654"/>
                </a:solidFill>
              </a:rPr>
              <a:t>展望</a:t>
            </a:r>
            <a:endParaRPr lang="zh-CN" altLang="en-US" sz="4800" b="1">
              <a:solidFill>
                <a:srgbClr val="DEA654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169" y="11780"/>
            <a:ext cx="540000" cy="23516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000" y="11780"/>
            <a:ext cx="540000" cy="23516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831" y="11780"/>
            <a:ext cx="540000" cy="23516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117293" y="3794494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r>
              <a:rPr lang="zh-CN" altLang="en-US" smtClean="0">
                <a:solidFill>
                  <a:schemeClr val="bg1">
                    <a:lumMod val="50000"/>
                  </a:schemeClr>
                </a:solidFill>
              </a:rPr>
              <a:t>一年以来的</a:t>
            </a:r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13003" y="32839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mtClean="0"/>
              <a:t>工作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785425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经验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657848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未来</a:t>
            </a:r>
          </a:p>
        </p:txBody>
      </p:sp>
    </p:spTree>
    <p:extLst>
      <p:ext uri="{BB962C8B-B14F-4D97-AF65-F5344CB8AC3E}">
        <p14:creationId xmlns:p14="http://schemas.microsoft.com/office/powerpoint/2010/main" val="754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" r="45171"/>
          <a:stretch/>
        </p:blipFill>
        <p:spPr>
          <a:xfrm>
            <a:off x="1975986" y="29028"/>
            <a:ext cx="4120014" cy="684348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510884" y="4231405"/>
            <a:ext cx="3877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展望个人工作的发展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510884" y="4961323"/>
            <a:ext cx="38779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升值加薪？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团队扩张？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业务转型？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地域调动？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0772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8" t="12910" r="32019" b="50264"/>
          <a:stretch/>
        </p:blipFill>
        <p:spPr>
          <a:xfrm>
            <a:off x="4296000" y="1607552"/>
            <a:ext cx="3600000" cy="5250448"/>
          </a:xfrm>
          <a:prstGeom prst="rect">
            <a:avLst/>
          </a:prstGeom>
        </p:spPr>
      </p:pic>
      <p:grpSp>
        <p:nvGrpSpPr>
          <p:cNvPr id="5" name="组合 4"/>
          <p:cNvGrpSpPr>
            <a:grpSpLocks noChangeAspect="1"/>
          </p:cNvGrpSpPr>
          <p:nvPr/>
        </p:nvGrpSpPr>
        <p:grpSpPr>
          <a:xfrm>
            <a:off x="5196000" y="2514486"/>
            <a:ext cx="1872000" cy="1872000"/>
            <a:chOff x="4656000" y="2169000"/>
            <a:chExt cx="2880000" cy="2880000"/>
          </a:xfrm>
        </p:grpSpPr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4656000" y="2169000"/>
              <a:ext cx="2880000" cy="288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6000" y="2709000"/>
              <a:ext cx="1800000" cy="1800000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4863323" y="1263232"/>
            <a:ext cx="2481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谢谢观看 </a:t>
            </a: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  <a:sym typeface="Wingdings" panose="05000000000000000000" pitchFamily="2" charset="2"/>
              </a:rPr>
              <a:t> </a:t>
            </a: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欢迎关注</a:t>
            </a:r>
            <a:endParaRPr lang="zh-CN" altLang="en-US" sz="20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89296" y="6139543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r>
              <a:rPr lang="zh-CN" altLang="en-US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方园出品</a:t>
            </a:r>
            <a:endParaRPr lang="zh-CN" altLang="en-US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9363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64220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885" y="3794494"/>
            <a:ext cx="4595258" cy="306350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28283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DEA654"/>
                </a:solidFill>
              </a:rPr>
              <a:t>回顾</a:t>
            </a:r>
            <a:endParaRPr lang="zh-CN" altLang="en-US" sz="4800" b="1" dirty="0">
              <a:solidFill>
                <a:srgbClr val="DEA654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00706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总结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73129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展望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169" y="11780"/>
            <a:ext cx="540000" cy="23516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000" y="11780"/>
            <a:ext cx="540000" cy="23516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831" y="11780"/>
            <a:ext cx="540000" cy="23516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117293" y="3794494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r>
              <a:rPr lang="zh-CN" altLang="en-US" smtClean="0">
                <a:solidFill>
                  <a:schemeClr val="bg1">
                    <a:lumMod val="50000"/>
                  </a:schemeClr>
                </a:solidFill>
              </a:rPr>
              <a:t>一年以来的</a:t>
            </a:r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13003" y="32839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mtClean="0"/>
              <a:t>工作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785425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经验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657848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未来</a:t>
            </a:r>
          </a:p>
        </p:txBody>
      </p:sp>
    </p:spTree>
    <p:extLst>
      <p:ext uri="{BB962C8B-B14F-4D97-AF65-F5344CB8AC3E}">
        <p14:creationId xmlns:p14="http://schemas.microsoft.com/office/powerpoint/2010/main" val="74134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687464" y="473277"/>
            <a:ext cx="1800000" cy="2520000"/>
            <a:chOff x="687464" y="473277"/>
            <a:chExt cx="1800000" cy="2520000"/>
          </a:xfrm>
        </p:grpSpPr>
        <p:sp>
          <p:nvSpPr>
            <p:cNvPr id="28" name="任意多边形 27"/>
            <p:cNvSpPr/>
            <p:nvPr/>
          </p:nvSpPr>
          <p:spPr>
            <a:xfrm>
              <a:off x="687464" y="473277"/>
              <a:ext cx="1800000" cy="2340000"/>
            </a:xfrm>
            <a:custGeom>
              <a:avLst/>
              <a:gdLst>
                <a:gd name="connsiteX0" fmla="*/ 140346 w 1800000"/>
                <a:gd name="connsiteY0" fmla="*/ 0 h 2340000"/>
                <a:gd name="connsiteX1" fmla="*/ 1659654 w 1800000"/>
                <a:gd name="connsiteY1" fmla="*/ 0 h 2340000"/>
                <a:gd name="connsiteX2" fmla="*/ 1800000 w 1800000"/>
                <a:gd name="connsiteY2" fmla="*/ 140346 h 2340000"/>
                <a:gd name="connsiteX3" fmla="*/ 1800000 w 1800000"/>
                <a:gd name="connsiteY3" fmla="*/ 2199654 h 2340000"/>
                <a:gd name="connsiteX4" fmla="*/ 1659654 w 1800000"/>
                <a:gd name="connsiteY4" fmla="*/ 2340000 h 2340000"/>
                <a:gd name="connsiteX5" fmla="*/ 1628535 w 1800000"/>
                <a:gd name="connsiteY5" fmla="*/ 2340000 h 2340000"/>
                <a:gd name="connsiteX6" fmla="*/ 1628535 w 1800000"/>
                <a:gd name="connsiteY6" fmla="*/ 2055438 h 2340000"/>
                <a:gd name="connsiteX7" fmla="*/ 188535 w 1800000"/>
                <a:gd name="connsiteY7" fmla="*/ 2055438 h 2340000"/>
                <a:gd name="connsiteX8" fmla="*/ 188535 w 1800000"/>
                <a:gd name="connsiteY8" fmla="*/ 2340000 h 2340000"/>
                <a:gd name="connsiteX9" fmla="*/ 140346 w 1800000"/>
                <a:gd name="connsiteY9" fmla="*/ 2340000 h 2340000"/>
                <a:gd name="connsiteX10" fmla="*/ 0 w 1800000"/>
                <a:gd name="connsiteY10" fmla="*/ 2199654 h 2340000"/>
                <a:gd name="connsiteX11" fmla="*/ 0 w 1800000"/>
                <a:gd name="connsiteY11" fmla="*/ 140346 h 2340000"/>
                <a:gd name="connsiteX12" fmla="*/ 140346 w 1800000"/>
                <a:gd name="connsiteY12" fmla="*/ 0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12" fmla="*/ 1719975 w 1800000"/>
                <a:gd name="connsiteY12" fmla="*/ 2146878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0" fmla="*/ 188535 w 1800000"/>
                <a:gd name="connsiteY0" fmla="*/ 2055438 h 2340000"/>
                <a:gd name="connsiteX1" fmla="*/ 188535 w 1800000"/>
                <a:gd name="connsiteY1" fmla="*/ 2340000 h 2340000"/>
                <a:gd name="connsiteX2" fmla="*/ 140346 w 1800000"/>
                <a:gd name="connsiteY2" fmla="*/ 2340000 h 2340000"/>
                <a:gd name="connsiteX3" fmla="*/ 0 w 1800000"/>
                <a:gd name="connsiteY3" fmla="*/ 2199654 h 2340000"/>
                <a:gd name="connsiteX4" fmla="*/ 0 w 1800000"/>
                <a:gd name="connsiteY4" fmla="*/ 140346 h 2340000"/>
                <a:gd name="connsiteX5" fmla="*/ 140346 w 1800000"/>
                <a:gd name="connsiteY5" fmla="*/ 0 h 2340000"/>
                <a:gd name="connsiteX6" fmla="*/ 1659654 w 1800000"/>
                <a:gd name="connsiteY6" fmla="*/ 0 h 2340000"/>
                <a:gd name="connsiteX7" fmla="*/ 1800000 w 1800000"/>
                <a:gd name="connsiteY7" fmla="*/ 140346 h 2340000"/>
                <a:gd name="connsiteX8" fmla="*/ 1800000 w 1800000"/>
                <a:gd name="connsiteY8" fmla="*/ 2199654 h 2340000"/>
                <a:gd name="connsiteX9" fmla="*/ 1659654 w 1800000"/>
                <a:gd name="connsiteY9" fmla="*/ 2340000 h 2340000"/>
                <a:gd name="connsiteX10" fmla="*/ 1628535 w 1800000"/>
                <a:gd name="connsiteY10" fmla="*/ 2340000 h 2340000"/>
                <a:gd name="connsiteX0" fmla="*/ 188535 w 1800000"/>
                <a:gd name="connsiteY0" fmla="*/ 2340000 h 2340000"/>
                <a:gd name="connsiteX1" fmla="*/ 140346 w 1800000"/>
                <a:gd name="connsiteY1" fmla="*/ 2340000 h 2340000"/>
                <a:gd name="connsiteX2" fmla="*/ 0 w 1800000"/>
                <a:gd name="connsiteY2" fmla="*/ 2199654 h 2340000"/>
                <a:gd name="connsiteX3" fmla="*/ 0 w 1800000"/>
                <a:gd name="connsiteY3" fmla="*/ 140346 h 2340000"/>
                <a:gd name="connsiteX4" fmla="*/ 140346 w 1800000"/>
                <a:gd name="connsiteY4" fmla="*/ 0 h 2340000"/>
                <a:gd name="connsiteX5" fmla="*/ 1659654 w 1800000"/>
                <a:gd name="connsiteY5" fmla="*/ 0 h 2340000"/>
                <a:gd name="connsiteX6" fmla="*/ 1800000 w 1800000"/>
                <a:gd name="connsiteY6" fmla="*/ 140346 h 2340000"/>
                <a:gd name="connsiteX7" fmla="*/ 1800000 w 1800000"/>
                <a:gd name="connsiteY7" fmla="*/ 2199654 h 2340000"/>
                <a:gd name="connsiteX8" fmla="*/ 1659654 w 1800000"/>
                <a:gd name="connsiteY8" fmla="*/ 2340000 h 2340000"/>
                <a:gd name="connsiteX9" fmla="*/ 1628535 w 1800000"/>
                <a:gd name="connsiteY9" fmla="*/ 2340000 h 23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2340000">
                  <a:moveTo>
                    <a:pt x="188535" y="2340000"/>
                  </a:moveTo>
                  <a:lnTo>
                    <a:pt x="140346" y="2340000"/>
                  </a:lnTo>
                  <a:cubicBezTo>
                    <a:pt x="62835" y="2340000"/>
                    <a:pt x="0" y="2277165"/>
                    <a:pt x="0" y="2199654"/>
                  </a:cubicBezTo>
                  <a:lnTo>
                    <a:pt x="0" y="140346"/>
                  </a:lnTo>
                  <a:cubicBezTo>
                    <a:pt x="0" y="62835"/>
                    <a:pt x="62835" y="0"/>
                    <a:pt x="140346" y="0"/>
                  </a:cubicBezTo>
                  <a:lnTo>
                    <a:pt x="1659654" y="0"/>
                  </a:lnTo>
                  <a:cubicBezTo>
                    <a:pt x="1737165" y="0"/>
                    <a:pt x="1800000" y="62835"/>
                    <a:pt x="1800000" y="140346"/>
                  </a:cubicBezTo>
                  <a:lnTo>
                    <a:pt x="1800000" y="2199654"/>
                  </a:lnTo>
                  <a:cubicBezTo>
                    <a:pt x="1800000" y="2277165"/>
                    <a:pt x="1737165" y="2340000"/>
                    <a:pt x="1659654" y="2340000"/>
                  </a:cubicBezTo>
                  <a:lnTo>
                    <a:pt x="1628535" y="2340000"/>
                  </a:lnTo>
                </a:path>
              </a:pathLst>
            </a:custGeom>
            <a:noFill/>
            <a:ln>
              <a:solidFill>
                <a:schemeClr val="bg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888114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2313268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2990856" y="473277"/>
            <a:ext cx="1800000" cy="2520000"/>
            <a:chOff x="687464" y="473277"/>
            <a:chExt cx="1800000" cy="2520000"/>
          </a:xfrm>
        </p:grpSpPr>
        <p:sp>
          <p:nvSpPr>
            <p:cNvPr id="34" name="任意多边形 33"/>
            <p:cNvSpPr/>
            <p:nvPr/>
          </p:nvSpPr>
          <p:spPr>
            <a:xfrm>
              <a:off x="687464" y="473277"/>
              <a:ext cx="1800000" cy="2340000"/>
            </a:xfrm>
            <a:custGeom>
              <a:avLst/>
              <a:gdLst>
                <a:gd name="connsiteX0" fmla="*/ 140346 w 1800000"/>
                <a:gd name="connsiteY0" fmla="*/ 0 h 2340000"/>
                <a:gd name="connsiteX1" fmla="*/ 1659654 w 1800000"/>
                <a:gd name="connsiteY1" fmla="*/ 0 h 2340000"/>
                <a:gd name="connsiteX2" fmla="*/ 1800000 w 1800000"/>
                <a:gd name="connsiteY2" fmla="*/ 140346 h 2340000"/>
                <a:gd name="connsiteX3" fmla="*/ 1800000 w 1800000"/>
                <a:gd name="connsiteY3" fmla="*/ 2199654 h 2340000"/>
                <a:gd name="connsiteX4" fmla="*/ 1659654 w 1800000"/>
                <a:gd name="connsiteY4" fmla="*/ 2340000 h 2340000"/>
                <a:gd name="connsiteX5" fmla="*/ 1628535 w 1800000"/>
                <a:gd name="connsiteY5" fmla="*/ 2340000 h 2340000"/>
                <a:gd name="connsiteX6" fmla="*/ 1628535 w 1800000"/>
                <a:gd name="connsiteY6" fmla="*/ 2055438 h 2340000"/>
                <a:gd name="connsiteX7" fmla="*/ 188535 w 1800000"/>
                <a:gd name="connsiteY7" fmla="*/ 2055438 h 2340000"/>
                <a:gd name="connsiteX8" fmla="*/ 188535 w 1800000"/>
                <a:gd name="connsiteY8" fmla="*/ 2340000 h 2340000"/>
                <a:gd name="connsiteX9" fmla="*/ 140346 w 1800000"/>
                <a:gd name="connsiteY9" fmla="*/ 2340000 h 2340000"/>
                <a:gd name="connsiteX10" fmla="*/ 0 w 1800000"/>
                <a:gd name="connsiteY10" fmla="*/ 2199654 h 2340000"/>
                <a:gd name="connsiteX11" fmla="*/ 0 w 1800000"/>
                <a:gd name="connsiteY11" fmla="*/ 140346 h 2340000"/>
                <a:gd name="connsiteX12" fmla="*/ 140346 w 1800000"/>
                <a:gd name="connsiteY12" fmla="*/ 0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12" fmla="*/ 1719975 w 1800000"/>
                <a:gd name="connsiteY12" fmla="*/ 2146878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0" fmla="*/ 188535 w 1800000"/>
                <a:gd name="connsiteY0" fmla="*/ 2055438 h 2340000"/>
                <a:gd name="connsiteX1" fmla="*/ 188535 w 1800000"/>
                <a:gd name="connsiteY1" fmla="*/ 2340000 h 2340000"/>
                <a:gd name="connsiteX2" fmla="*/ 140346 w 1800000"/>
                <a:gd name="connsiteY2" fmla="*/ 2340000 h 2340000"/>
                <a:gd name="connsiteX3" fmla="*/ 0 w 1800000"/>
                <a:gd name="connsiteY3" fmla="*/ 2199654 h 2340000"/>
                <a:gd name="connsiteX4" fmla="*/ 0 w 1800000"/>
                <a:gd name="connsiteY4" fmla="*/ 140346 h 2340000"/>
                <a:gd name="connsiteX5" fmla="*/ 140346 w 1800000"/>
                <a:gd name="connsiteY5" fmla="*/ 0 h 2340000"/>
                <a:gd name="connsiteX6" fmla="*/ 1659654 w 1800000"/>
                <a:gd name="connsiteY6" fmla="*/ 0 h 2340000"/>
                <a:gd name="connsiteX7" fmla="*/ 1800000 w 1800000"/>
                <a:gd name="connsiteY7" fmla="*/ 140346 h 2340000"/>
                <a:gd name="connsiteX8" fmla="*/ 1800000 w 1800000"/>
                <a:gd name="connsiteY8" fmla="*/ 2199654 h 2340000"/>
                <a:gd name="connsiteX9" fmla="*/ 1659654 w 1800000"/>
                <a:gd name="connsiteY9" fmla="*/ 2340000 h 2340000"/>
                <a:gd name="connsiteX10" fmla="*/ 1628535 w 1800000"/>
                <a:gd name="connsiteY10" fmla="*/ 2340000 h 2340000"/>
                <a:gd name="connsiteX0" fmla="*/ 188535 w 1800000"/>
                <a:gd name="connsiteY0" fmla="*/ 2340000 h 2340000"/>
                <a:gd name="connsiteX1" fmla="*/ 140346 w 1800000"/>
                <a:gd name="connsiteY1" fmla="*/ 2340000 h 2340000"/>
                <a:gd name="connsiteX2" fmla="*/ 0 w 1800000"/>
                <a:gd name="connsiteY2" fmla="*/ 2199654 h 2340000"/>
                <a:gd name="connsiteX3" fmla="*/ 0 w 1800000"/>
                <a:gd name="connsiteY3" fmla="*/ 140346 h 2340000"/>
                <a:gd name="connsiteX4" fmla="*/ 140346 w 1800000"/>
                <a:gd name="connsiteY4" fmla="*/ 0 h 2340000"/>
                <a:gd name="connsiteX5" fmla="*/ 1659654 w 1800000"/>
                <a:gd name="connsiteY5" fmla="*/ 0 h 2340000"/>
                <a:gd name="connsiteX6" fmla="*/ 1800000 w 1800000"/>
                <a:gd name="connsiteY6" fmla="*/ 140346 h 2340000"/>
                <a:gd name="connsiteX7" fmla="*/ 1800000 w 1800000"/>
                <a:gd name="connsiteY7" fmla="*/ 2199654 h 2340000"/>
                <a:gd name="connsiteX8" fmla="*/ 1659654 w 1800000"/>
                <a:gd name="connsiteY8" fmla="*/ 2340000 h 2340000"/>
                <a:gd name="connsiteX9" fmla="*/ 1628535 w 1800000"/>
                <a:gd name="connsiteY9" fmla="*/ 2340000 h 23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2340000">
                  <a:moveTo>
                    <a:pt x="188535" y="2340000"/>
                  </a:moveTo>
                  <a:lnTo>
                    <a:pt x="140346" y="2340000"/>
                  </a:lnTo>
                  <a:cubicBezTo>
                    <a:pt x="62835" y="2340000"/>
                    <a:pt x="0" y="2277165"/>
                    <a:pt x="0" y="2199654"/>
                  </a:cubicBezTo>
                  <a:lnTo>
                    <a:pt x="0" y="140346"/>
                  </a:lnTo>
                  <a:cubicBezTo>
                    <a:pt x="0" y="62835"/>
                    <a:pt x="62835" y="0"/>
                    <a:pt x="140346" y="0"/>
                  </a:cubicBezTo>
                  <a:lnTo>
                    <a:pt x="1659654" y="0"/>
                  </a:lnTo>
                  <a:cubicBezTo>
                    <a:pt x="1737165" y="0"/>
                    <a:pt x="1800000" y="62835"/>
                    <a:pt x="1800000" y="140346"/>
                  </a:cubicBezTo>
                  <a:lnTo>
                    <a:pt x="1800000" y="2199654"/>
                  </a:lnTo>
                  <a:cubicBezTo>
                    <a:pt x="1800000" y="2277165"/>
                    <a:pt x="1737165" y="2340000"/>
                    <a:pt x="1659654" y="2340000"/>
                  </a:cubicBezTo>
                  <a:lnTo>
                    <a:pt x="1628535" y="2340000"/>
                  </a:lnTo>
                </a:path>
              </a:pathLst>
            </a:custGeom>
            <a:noFill/>
            <a:ln>
              <a:solidFill>
                <a:schemeClr val="bg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888114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2313268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5202660" y="473277"/>
            <a:ext cx="1800000" cy="2520000"/>
            <a:chOff x="687464" y="473277"/>
            <a:chExt cx="1800000" cy="2520000"/>
          </a:xfrm>
        </p:grpSpPr>
        <p:sp>
          <p:nvSpPr>
            <p:cNvPr id="38" name="任意多边形 37"/>
            <p:cNvSpPr/>
            <p:nvPr/>
          </p:nvSpPr>
          <p:spPr>
            <a:xfrm>
              <a:off x="687464" y="473277"/>
              <a:ext cx="1800000" cy="2340000"/>
            </a:xfrm>
            <a:custGeom>
              <a:avLst/>
              <a:gdLst>
                <a:gd name="connsiteX0" fmla="*/ 140346 w 1800000"/>
                <a:gd name="connsiteY0" fmla="*/ 0 h 2340000"/>
                <a:gd name="connsiteX1" fmla="*/ 1659654 w 1800000"/>
                <a:gd name="connsiteY1" fmla="*/ 0 h 2340000"/>
                <a:gd name="connsiteX2" fmla="*/ 1800000 w 1800000"/>
                <a:gd name="connsiteY2" fmla="*/ 140346 h 2340000"/>
                <a:gd name="connsiteX3" fmla="*/ 1800000 w 1800000"/>
                <a:gd name="connsiteY3" fmla="*/ 2199654 h 2340000"/>
                <a:gd name="connsiteX4" fmla="*/ 1659654 w 1800000"/>
                <a:gd name="connsiteY4" fmla="*/ 2340000 h 2340000"/>
                <a:gd name="connsiteX5" fmla="*/ 1628535 w 1800000"/>
                <a:gd name="connsiteY5" fmla="*/ 2340000 h 2340000"/>
                <a:gd name="connsiteX6" fmla="*/ 1628535 w 1800000"/>
                <a:gd name="connsiteY6" fmla="*/ 2055438 h 2340000"/>
                <a:gd name="connsiteX7" fmla="*/ 188535 w 1800000"/>
                <a:gd name="connsiteY7" fmla="*/ 2055438 h 2340000"/>
                <a:gd name="connsiteX8" fmla="*/ 188535 w 1800000"/>
                <a:gd name="connsiteY8" fmla="*/ 2340000 h 2340000"/>
                <a:gd name="connsiteX9" fmla="*/ 140346 w 1800000"/>
                <a:gd name="connsiteY9" fmla="*/ 2340000 h 2340000"/>
                <a:gd name="connsiteX10" fmla="*/ 0 w 1800000"/>
                <a:gd name="connsiteY10" fmla="*/ 2199654 h 2340000"/>
                <a:gd name="connsiteX11" fmla="*/ 0 w 1800000"/>
                <a:gd name="connsiteY11" fmla="*/ 140346 h 2340000"/>
                <a:gd name="connsiteX12" fmla="*/ 140346 w 1800000"/>
                <a:gd name="connsiteY12" fmla="*/ 0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12" fmla="*/ 1719975 w 1800000"/>
                <a:gd name="connsiteY12" fmla="*/ 2146878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0" fmla="*/ 188535 w 1800000"/>
                <a:gd name="connsiteY0" fmla="*/ 2055438 h 2340000"/>
                <a:gd name="connsiteX1" fmla="*/ 188535 w 1800000"/>
                <a:gd name="connsiteY1" fmla="*/ 2340000 h 2340000"/>
                <a:gd name="connsiteX2" fmla="*/ 140346 w 1800000"/>
                <a:gd name="connsiteY2" fmla="*/ 2340000 h 2340000"/>
                <a:gd name="connsiteX3" fmla="*/ 0 w 1800000"/>
                <a:gd name="connsiteY3" fmla="*/ 2199654 h 2340000"/>
                <a:gd name="connsiteX4" fmla="*/ 0 w 1800000"/>
                <a:gd name="connsiteY4" fmla="*/ 140346 h 2340000"/>
                <a:gd name="connsiteX5" fmla="*/ 140346 w 1800000"/>
                <a:gd name="connsiteY5" fmla="*/ 0 h 2340000"/>
                <a:gd name="connsiteX6" fmla="*/ 1659654 w 1800000"/>
                <a:gd name="connsiteY6" fmla="*/ 0 h 2340000"/>
                <a:gd name="connsiteX7" fmla="*/ 1800000 w 1800000"/>
                <a:gd name="connsiteY7" fmla="*/ 140346 h 2340000"/>
                <a:gd name="connsiteX8" fmla="*/ 1800000 w 1800000"/>
                <a:gd name="connsiteY8" fmla="*/ 2199654 h 2340000"/>
                <a:gd name="connsiteX9" fmla="*/ 1659654 w 1800000"/>
                <a:gd name="connsiteY9" fmla="*/ 2340000 h 2340000"/>
                <a:gd name="connsiteX10" fmla="*/ 1628535 w 1800000"/>
                <a:gd name="connsiteY10" fmla="*/ 2340000 h 2340000"/>
                <a:gd name="connsiteX0" fmla="*/ 188535 w 1800000"/>
                <a:gd name="connsiteY0" fmla="*/ 2340000 h 2340000"/>
                <a:gd name="connsiteX1" fmla="*/ 140346 w 1800000"/>
                <a:gd name="connsiteY1" fmla="*/ 2340000 h 2340000"/>
                <a:gd name="connsiteX2" fmla="*/ 0 w 1800000"/>
                <a:gd name="connsiteY2" fmla="*/ 2199654 h 2340000"/>
                <a:gd name="connsiteX3" fmla="*/ 0 w 1800000"/>
                <a:gd name="connsiteY3" fmla="*/ 140346 h 2340000"/>
                <a:gd name="connsiteX4" fmla="*/ 140346 w 1800000"/>
                <a:gd name="connsiteY4" fmla="*/ 0 h 2340000"/>
                <a:gd name="connsiteX5" fmla="*/ 1659654 w 1800000"/>
                <a:gd name="connsiteY5" fmla="*/ 0 h 2340000"/>
                <a:gd name="connsiteX6" fmla="*/ 1800000 w 1800000"/>
                <a:gd name="connsiteY6" fmla="*/ 140346 h 2340000"/>
                <a:gd name="connsiteX7" fmla="*/ 1800000 w 1800000"/>
                <a:gd name="connsiteY7" fmla="*/ 2199654 h 2340000"/>
                <a:gd name="connsiteX8" fmla="*/ 1659654 w 1800000"/>
                <a:gd name="connsiteY8" fmla="*/ 2340000 h 2340000"/>
                <a:gd name="connsiteX9" fmla="*/ 1628535 w 1800000"/>
                <a:gd name="connsiteY9" fmla="*/ 2340000 h 23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2340000">
                  <a:moveTo>
                    <a:pt x="188535" y="2340000"/>
                  </a:moveTo>
                  <a:lnTo>
                    <a:pt x="140346" y="2340000"/>
                  </a:lnTo>
                  <a:cubicBezTo>
                    <a:pt x="62835" y="2340000"/>
                    <a:pt x="0" y="2277165"/>
                    <a:pt x="0" y="2199654"/>
                  </a:cubicBezTo>
                  <a:lnTo>
                    <a:pt x="0" y="140346"/>
                  </a:lnTo>
                  <a:cubicBezTo>
                    <a:pt x="0" y="62835"/>
                    <a:pt x="62835" y="0"/>
                    <a:pt x="140346" y="0"/>
                  </a:cubicBezTo>
                  <a:lnTo>
                    <a:pt x="1659654" y="0"/>
                  </a:lnTo>
                  <a:cubicBezTo>
                    <a:pt x="1737165" y="0"/>
                    <a:pt x="1800000" y="62835"/>
                    <a:pt x="1800000" y="140346"/>
                  </a:cubicBezTo>
                  <a:lnTo>
                    <a:pt x="1800000" y="2199654"/>
                  </a:lnTo>
                  <a:cubicBezTo>
                    <a:pt x="1800000" y="2277165"/>
                    <a:pt x="1737165" y="2340000"/>
                    <a:pt x="1659654" y="2340000"/>
                  </a:cubicBezTo>
                  <a:lnTo>
                    <a:pt x="1628535" y="2340000"/>
                  </a:lnTo>
                </a:path>
              </a:pathLst>
            </a:custGeom>
            <a:noFill/>
            <a:ln>
              <a:solidFill>
                <a:schemeClr val="bg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888114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2313268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7473565" y="473277"/>
            <a:ext cx="1800000" cy="2520000"/>
            <a:chOff x="687464" y="473277"/>
            <a:chExt cx="1800000" cy="2520000"/>
          </a:xfrm>
        </p:grpSpPr>
        <p:sp>
          <p:nvSpPr>
            <p:cNvPr id="42" name="任意多边形 41"/>
            <p:cNvSpPr/>
            <p:nvPr/>
          </p:nvSpPr>
          <p:spPr>
            <a:xfrm>
              <a:off x="687464" y="473277"/>
              <a:ext cx="1800000" cy="2340000"/>
            </a:xfrm>
            <a:custGeom>
              <a:avLst/>
              <a:gdLst>
                <a:gd name="connsiteX0" fmla="*/ 140346 w 1800000"/>
                <a:gd name="connsiteY0" fmla="*/ 0 h 2340000"/>
                <a:gd name="connsiteX1" fmla="*/ 1659654 w 1800000"/>
                <a:gd name="connsiteY1" fmla="*/ 0 h 2340000"/>
                <a:gd name="connsiteX2" fmla="*/ 1800000 w 1800000"/>
                <a:gd name="connsiteY2" fmla="*/ 140346 h 2340000"/>
                <a:gd name="connsiteX3" fmla="*/ 1800000 w 1800000"/>
                <a:gd name="connsiteY3" fmla="*/ 2199654 h 2340000"/>
                <a:gd name="connsiteX4" fmla="*/ 1659654 w 1800000"/>
                <a:gd name="connsiteY4" fmla="*/ 2340000 h 2340000"/>
                <a:gd name="connsiteX5" fmla="*/ 1628535 w 1800000"/>
                <a:gd name="connsiteY5" fmla="*/ 2340000 h 2340000"/>
                <a:gd name="connsiteX6" fmla="*/ 1628535 w 1800000"/>
                <a:gd name="connsiteY6" fmla="*/ 2055438 h 2340000"/>
                <a:gd name="connsiteX7" fmla="*/ 188535 w 1800000"/>
                <a:gd name="connsiteY7" fmla="*/ 2055438 h 2340000"/>
                <a:gd name="connsiteX8" fmla="*/ 188535 w 1800000"/>
                <a:gd name="connsiteY8" fmla="*/ 2340000 h 2340000"/>
                <a:gd name="connsiteX9" fmla="*/ 140346 w 1800000"/>
                <a:gd name="connsiteY9" fmla="*/ 2340000 h 2340000"/>
                <a:gd name="connsiteX10" fmla="*/ 0 w 1800000"/>
                <a:gd name="connsiteY10" fmla="*/ 2199654 h 2340000"/>
                <a:gd name="connsiteX11" fmla="*/ 0 w 1800000"/>
                <a:gd name="connsiteY11" fmla="*/ 140346 h 2340000"/>
                <a:gd name="connsiteX12" fmla="*/ 140346 w 1800000"/>
                <a:gd name="connsiteY12" fmla="*/ 0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12" fmla="*/ 1719975 w 1800000"/>
                <a:gd name="connsiteY12" fmla="*/ 2146878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0" fmla="*/ 188535 w 1800000"/>
                <a:gd name="connsiteY0" fmla="*/ 2055438 h 2340000"/>
                <a:gd name="connsiteX1" fmla="*/ 188535 w 1800000"/>
                <a:gd name="connsiteY1" fmla="*/ 2340000 h 2340000"/>
                <a:gd name="connsiteX2" fmla="*/ 140346 w 1800000"/>
                <a:gd name="connsiteY2" fmla="*/ 2340000 h 2340000"/>
                <a:gd name="connsiteX3" fmla="*/ 0 w 1800000"/>
                <a:gd name="connsiteY3" fmla="*/ 2199654 h 2340000"/>
                <a:gd name="connsiteX4" fmla="*/ 0 w 1800000"/>
                <a:gd name="connsiteY4" fmla="*/ 140346 h 2340000"/>
                <a:gd name="connsiteX5" fmla="*/ 140346 w 1800000"/>
                <a:gd name="connsiteY5" fmla="*/ 0 h 2340000"/>
                <a:gd name="connsiteX6" fmla="*/ 1659654 w 1800000"/>
                <a:gd name="connsiteY6" fmla="*/ 0 h 2340000"/>
                <a:gd name="connsiteX7" fmla="*/ 1800000 w 1800000"/>
                <a:gd name="connsiteY7" fmla="*/ 140346 h 2340000"/>
                <a:gd name="connsiteX8" fmla="*/ 1800000 w 1800000"/>
                <a:gd name="connsiteY8" fmla="*/ 2199654 h 2340000"/>
                <a:gd name="connsiteX9" fmla="*/ 1659654 w 1800000"/>
                <a:gd name="connsiteY9" fmla="*/ 2340000 h 2340000"/>
                <a:gd name="connsiteX10" fmla="*/ 1628535 w 1800000"/>
                <a:gd name="connsiteY10" fmla="*/ 2340000 h 2340000"/>
                <a:gd name="connsiteX0" fmla="*/ 188535 w 1800000"/>
                <a:gd name="connsiteY0" fmla="*/ 2340000 h 2340000"/>
                <a:gd name="connsiteX1" fmla="*/ 140346 w 1800000"/>
                <a:gd name="connsiteY1" fmla="*/ 2340000 h 2340000"/>
                <a:gd name="connsiteX2" fmla="*/ 0 w 1800000"/>
                <a:gd name="connsiteY2" fmla="*/ 2199654 h 2340000"/>
                <a:gd name="connsiteX3" fmla="*/ 0 w 1800000"/>
                <a:gd name="connsiteY3" fmla="*/ 140346 h 2340000"/>
                <a:gd name="connsiteX4" fmla="*/ 140346 w 1800000"/>
                <a:gd name="connsiteY4" fmla="*/ 0 h 2340000"/>
                <a:gd name="connsiteX5" fmla="*/ 1659654 w 1800000"/>
                <a:gd name="connsiteY5" fmla="*/ 0 h 2340000"/>
                <a:gd name="connsiteX6" fmla="*/ 1800000 w 1800000"/>
                <a:gd name="connsiteY6" fmla="*/ 140346 h 2340000"/>
                <a:gd name="connsiteX7" fmla="*/ 1800000 w 1800000"/>
                <a:gd name="connsiteY7" fmla="*/ 2199654 h 2340000"/>
                <a:gd name="connsiteX8" fmla="*/ 1659654 w 1800000"/>
                <a:gd name="connsiteY8" fmla="*/ 2340000 h 2340000"/>
                <a:gd name="connsiteX9" fmla="*/ 1628535 w 1800000"/>
                <a:gd name="connsiteY9" fmla="*/ 2340000 h 23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2340000">
                  <a:moveTo>
                    <a:pt x="188535" y="2340000"/>
                  </a:moveTo>
                  <a:lnTo>
                    <a:pt x="140346" y="2340000"/>
                  </a:lnTo>
                  <a:cubicBezTo>
                    <a:pt x="62835" y="2340000"/>
                    <a:pt x="0" y="2277165"/>
                    <a:pt x="0" y="2199654"/>
                  </a:cubicBezTo>
                  <a:lnTo>
                    <a:pt x="0" y="140346"/>
                  </a:lnTo>
                  <a:cubicBezTo>
                    <a:pt x="0" y="62835"/>
                    <a:pt x="62835" y="0"/>
                    <a:pt x="140346" y="0"/>
                  </a:cubicBezTo>
                  <a:lnTo>
                    <a:pt x="1659654" y="0"/>
                  </a:lnTo>
                  <a:cubicBezTo>
                    <a:pt x="1737165" y="0"/>
                    <a:pt x="1800000" y="62835"/>
                    <a:pt x="1800000" y="140346"/>
                  </a:cubicBezTo>
                  <a:lnTo>
                    <a:pt x="1800000" y="2199654"/>
                  </a:lnTo>
                  <a:cubicBezTo>
                    <a:pt x="1800000" y="2277165"/>
                    <a:pt x="1737165" y="2340000"/>
                    <a:pt x="1659654" y="2340000"/>
                  </a:cubicBezTo>
                  <a:lnTo>
                    <a:pt x="1628535" y="2340000"/>
                  </a:lnTo>
                </a:path>
              </a:pathLst>
            </a:custGeom>
            <a:noFill/>
            <a:ln>
              <a:solidFill>
                <a:schemeClr val="bg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888114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2313268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9754507" y="473277"/>
            <a:ext cx="1800000" cy="2520000"/>
            <a:chOff x="687464" y="473277"/>
            <a:chExt cx="1800000" cy="2520000"/>
          </a:xfrm>
        </p:grpSpPr>
        <p:sp>
          <p:nvSpPr>
            <p:cNvPr id="46" name="任意多边形 45"/>
            <p:cNvSpPr/>
            <p:nvPr/>
          </p:nvSpPr>
          <p:spPr>
            <a:xfrm>
              <a:off x="687464" y="473277"/>
              <a:ext cx="1800000" cy="2340000"/>
            </a:xfrm>
            <a:custGeom>
              <a:avLst/>
              <a:gdLst>
                <a:gd name="connsiteX0" fmla="*/ 140346 w 1800000"/>
                <a:gd name="connsiteY0" fmla="*/ 0 h 2340000"/>
                <a:gd name="connsiteX1" fmla="*/ 1659654 w 1800000"/>
                <a:gd name="connsiteY1" fmla="*/ 0 h 2340000"/>
                <a:gd name="connsiteX2" fmla="*/ 1800000 w 1800000"/>
                <a:gd name="connsiteY2" fmla="*/ 140346 h 2340000"/>
                <a:gd name="connsiteX3" fmla="*/ 1800000 w 1800000"/>
                <a:gd name="connsiteY3" fmla="*/ 2199654 h 2340000"/>
                <a:gd name="connsiteX4" fmla="*/ 1659654 w 1800000"/>
                <a:gd name="connsiteY4" fmla="*/ 2340000 h 2340000"/>
                <a:gd name="connsiteX5" fmla="*/ 1628535 w 1800000"/>
                <a:gd name="connsiteY5" fmla="*/ 2340000 h 2340000"/>
                <a:gd name="connsiteX6" fmla="*/ 1628535 w 1800000"/>
                <a:gd name="connsiteY6" fmla="*/ 2055438 h 2340000"/>
                <a:gd name="connsiteX7" fmla="*/ 188535 w 1800000"/>
                <a:gd name="connsiteY7" fmla="*/ 2055438 h 2340000"/>
                <a:gd name="connsiteX8" fmla="*/ 188535 w 1800000"/>
                <a:gd name="connsiteY8" fmla="*/ 2340000 h 2340000"/>
                <a:gd name="connsiteX9" fmla="*/ 140346 w 1800000"/>
                <a:gd name="connsiteY9" fmla="*/ 2340000 h 2340000"/>
                <a:gd name="connsiteX10" fmla="*/ 0 w 1800000"/>
                <a:gd name="connsiteY10" fmla="*/ 2199654 h 2340000"/>
                <a:gd name="connsiteX11" fmla="*/ 0 w 1800000"/>
                <a:gd name="connsiteY11" fmla="*/ 140346 h 2340000"/>
                <a:gd name="connsiteX12" fmla="*/ 140346 w 1800000"/>
                <a:gd name="connsiteY12" fmla="*/ 0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12" fmla="*/ 1719975 w 1800000"/>
                <a:gd name="connsiteY12" fmla="*/ 2146878 h 2340000"/>
                <a:gd name="connsiteX0" fmla="*/ 1628535 w 1800000"/>
                <a:gd name="connsiteY0" fmla="*/ 2055438 h 2340000"/>
                <a:gd name="connsiteX1" fmla="*/ 188535 w 1800000"/>
                <a:gd name="connsiteY1" fmla="*/ 2055438 h 2340000"/>
                <a:gd name="connsiteX2" fmla="*/ 188535 w 1800000"/>
                <a:gd name="connsiteY2" fmla="*/ 2340000 h 2340000"/>
                <a:gd name="connsiteX3" fmla="*/ 140346 w 1800000"/>
                <a:gd name="connsiteY3" fmla="*/ 2340000 h 2340000"/>
                <a:gd name="connsiteX4" fmla="*/ 0 w 1800000"/>
                <a:gd name="connsiteY4" fmla="*/ 2199654 h 2340000"/>
                <a:gd name="connsiteX5" fmla="*/ 0 w 1800000"/>
                <a:gd name="connsiteY5" fmla="*/ 140346 h 2340000"/>
                <a:gd name="connsiteX6" fmla="*/ 140346 w 1800000"/>
                <a:gd name="connsiteY6" fmla="*/ 0 h 2340000"/>
                <a:gd name="connsiteX7" fmla="*/ 1659654 w 1800000"/>
                <a:gd name="connsiteY7" fmla="*/ 0 h 2340000"/>
                <a:gd name="connsiteX8" fmla="*/ 1800000 w 1800000"/>
                <a:gd name="connsiteY8" fmla="*/ 140346 h 2340000"/>
                <a:gd name="connsiteX9" fmla="*/ 1800000 w 1800000"/>
                <a:gd name="connsiteY9" fmla="*/ 2199654 h 2340000"/>
                <a:gd name="connsiteX10" fmla="*/ 1659654 w 1800000"/>
                <a:gd name="connsiteY10" fmla="*/ 2340000 h 2340000"/>
                <a:gd name="connsiteX11" fmla="*/ 1628535 w 1800000"/>
                <a:gd name="connsiteY11" fmla="*/ 2340000 h 2340000"/>
                <a:gd name="connsiteX0" fmla="*/ 188535 w 1800000"/>
                <a:gd name="connsiteY0" fmla="*/ 2055438 h 2340000"/>
                <a:gd name="connsiteX1" fmla="*/ 188535 w 1800000"/>
                <a:gd name="connsiteY1" fmla="*/ 2340000 h 2340000"/>
                <a:gd name="connsiteX2" fmla="*/ 140346 w 1800000"/>
                <a:gd name="connsiteY2" fmla="*/ 2340000 h 2340000"/>
                <a:gd name="connsiteX3" fmla="*/ 0 w 1800000"/>
                <a:gd name="connsiteY3" fmla="*/ 2199654 h 2340000"/>
                <a:gd name="connsiteX4" fmla="*/ 0 w 1800000"/>
                <a:gd name="connsiteY4" fmla="*/ 140346 h 2340000"/>
                <a:gd name="connsiteX5" fmla="*/ 140346 w 1800000"/>
                <a:gd name="connsiteY5" fmla="*/ 0 h 2340000"/>
                <a:gd name="connsiteX6" fmla="*/ 1659654 w 1800000"/>
                <a:gd name="connsiteY6" fmla="*/ 0 h 2340000"/>
                <a:gd name="connsiteX7" fmla="*/ 1800000 w 1800000"/>
                <a:gd name="connsiteY7" fmla="*/ 140346 h 2340000"/>
                <a:gd name="connsiteX8" fmla="*/ 1800000 w 1800000"/>
                <a:gd name="connsiteY8" fmla="*/ 2199654 h 2340000"/>
                <a:gd name="connsiteX9" fmla="*/ 1659654 w 1800000"/>
                <a:gd name="connsiteY9" fmla="*/ 2340000 h 2340000"/>
                <a:gd name="connsiteX10" fmla="*/ 1628535 w 1800000"/>
                <a:gd name="connsiteY10" fmla="*/ 2340000 h 2340000"/>
                <a:gd name="connsiteX0" fmla="*/ 188535 w 1800000"/>
                <a:gd name="connsiteY0" fmla="*/ 2340000 h 2340000"/>
                <a:gd name="connsiteX1" fmla="*/ 140346 w 1800000"/>
                <a:gd name="connsiteY1" fmla="*/ 2340000 h 2340000"/>
                <a:gd name="connsiteX2" fmla="*/ 0 w 1800000"/>
                <a:gd name="connsiteY2" fmla="*/ 2199654 h 2340000"/>
                <a:gd name="connsiteX3" fmla="*/ 0 w 1800000"/>
                <a:gd name="connsiteY3" fmla="*/ 140346 h 2340000"/>
                <a:gd name="connsiteX4" fmla="*/ 140346 w 1800000"/>
                <a:gd name="connsiteY4" fmla="*/ 0 h 2340000"/>
                <a:gd name="connsiteX5" fmla="*/ 1659654 w 1800000"/>
                <a:gd name="connsiteY5" fmla="*/ 0 h 2340000"/>
                <a:gd name="connsiteX6" fmla="*/ 1800000 w 1800000"/>
                <a:gd name="connsiteY6" fmla="*/ 140346 h 2340000"/>
                <a:gd name="connsiteX7" fmla="*/ 1800000 w 1800000"/>
                <a:gd name="connsiteY7" fmla="*/ 2199654 h 2340000"/>
                <a:gd name="connsiteX8" fmla="*/ 1659654 w 1800000"/>
                <a:gd name="connsiteY8" fmla="*/ 2340000 h 2340000"/>
                <a:gd name="connsiteX9" fmla="*/ 1628535 w 1800000"/>
                <a:gd name="connsiteY9" fmla="*/ 2340000 h 23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000" h="2340000">
                  <a:moveTo>
                    <a:pt x="188535" y="2340000"/>
                  </a:moveTo>
                  <a:lnTo>
                    <a:pt x="140346" y="2340000"/>
                  </a:lnTo>
                  <a:cubicBezTo>
                    <a:pt x="62835" y="2340000"/>
                    <a:pt x="0" y="2277165"/>
                    <a:pt x="0" y="2199654"/>
                  </a:cubicBezTo>
                  <a:lnTo>
                    <a:pt x="0" y="140346"/>
                  </a:lnTo>
                  <a:cubicBezTo>
                    <a:pt x="0" y="62835"/>
                    <a:pt x="62835" y="0"/>
                    <a:pt x="140346" y="0"/>
                  </a:cubicBezTo>
                  <a:lnTo>
                    <a:pt x="1659654" y="0"/>
                  </a:lnTo>
                  <a:cubicBezTo>
                    <a:pt x="1737165" y="0"/>
                    <a:pt x="1800000" y="62835"/>
                    <a:pt x="1800000" y="140346"/>
                  </a:cubicBezTo>
                  <a:lnTo>
                    <a:pt x="1800000" y="2199654"/>
                  </a:lnTo>
                  <a:cubicBezTo>
                    <a:pt x="1800000" y="2277165"/>
                    <a:pt x="1737165" y="2340000"/>
                    <a:pt x="1659654" y="2340000"/>
                  </a:cubicBezTo>
                  <a:lnTo>
                    <a:pt x="1628535" y="2340000"/>
                  </a:lnTo>
                </a:path>
              </a:pathLst>
            </a:custGeom>
            <a:noFill/>
            <a:ln>
              <a:solidFill>
                <a:schemeClr val="bg2"/>
              </a:solidFill>
              <a:headEnd type="oval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888114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2313268" y="2633277"/>
              <a:ext cx="0" cy="3600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32"/>
          <a:stretch/>
        </p:blipFill>
        <p:spPr>
          <a:xfrm>
            <a:off x="3369130" y="5175477"/>
            <a:ext cx="5715000" cy="1682523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 rot="5400000">
            <a:off x="5291654" y="4736679"/>
            <a:ext cx="162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弧形 5"/>
          <p:cNvSpPr/>
          <p:nvPr/>
        </p:nvSpPr>
        <p:spPr>
          <a:xfrm>
            <a:off x="-744000" y="3200970"/>
            <a:ext cx="4680000" cy="4680000"/>
          </a:xfrm>
          <a:prstGeom prst="arc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弧形 6"/>
          <p:cNvSpPr/>
          <p:nvPr/>
        </p:nvSpPr>
        <p:spPr>
          <a:xfrm flipH="1">
            <a:off x="8328570" y="3204599"/>
            <a:ext cx="4680000" cy="4680000"/>
          </a:xfrm>
          <a:prstGeom prst="arc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 flipH="1">
            <a:off x="7203712" y="3200970"/>
            <a:ext cx="2340000" cy="4680000"/>
          </a:xfrm>
          <a:prstGeom prst="arc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>
            <a:off x="2720858" y="3200970"/>
            <a:ext cx="2340000" cy="4680000"/>
          </a:xfrm>
          <a:prstGeom prst="arc">
            <a:avLst/>
          </a:prstGeom>
          <a:ln>
            <a:solidFill>
              <a:schemeClr val="bg1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304093" y="342900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20751" y="342900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</a:t>
            </a: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15975" y="342900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</a:t>
            </a: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081805" y="3429000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</a:t>
            </a: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305330" y="3429000"/>
            <a:ext cx="726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11</a:t>
            </a:r>
            <a:r>
              <a:rPr lang="zh-CN" altLang="en-US" sz="20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月</a:t>
            </a:r>
            <a:endParaRPr lang="zh-CN" altLang="en-US" sz="20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88114" y="2523692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项目一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82971" y="2520890"/>
            <a:ext cx="1415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项目二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393767" y="2520890"/>
            <a:ext cx="1415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项目三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670697" y="2520890"/>
            <a:ext cx="1415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项目四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945814" y="2520890"/>
            <a:ext cx="1415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项目五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08821" y="1209348"/>
            <a:ext cx="1374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/>
              <a:t>这是我的第一个项目，获得了什么成绩</a:t>
            </a: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203678" y="1205701"/>
            <a:ext cx="1374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/>
              <a:t>这是我的第二个项目，获得了什么成绩</a:t>
            </a:r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7686387" y="1208369"/>
            <a:ext cx="1374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/>
              <a:t>这是我的第四个项目，获得了什么成绩</a:t>
            </a:r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9981244" y="1204722"/>
            <a:ext cx="1374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/>
              <a:t>这是我的第五个项目，获得了什么成绩</a:t>
            </a:r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414474" y="1204722"/>
            <a:ext cx="1374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mtClean="0"/>
              <a:t>这是我的第三个项目，获得了什么成绩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0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4238"/>
            <a:ext cx="7200000" cy="500952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200000" y="2270438"/>
            <a:ext cx="4248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项目一的工作概况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59895" y="3006617"/>
            <a:ext cx="428835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这是一个什么样的项目？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时间跨度多长？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自己在项目中扮演的角色？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>
                <a:latin typeface="华文细黑" panose="02010600040101010101" pitchFamily="2" charset="-122"/>
                <a:ea typeface="华文细黑" panose="02010600040101010101" pitchFamily="2" charset="-122"/>
              </a:rPr>
              <a:t>起</a:t>
            </a: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到了什么样的作用？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出了什么样的成果？</a:t>
            </a:r>
            <a:endParaRPr lang="zh-CN" altLang="en-US" sz="20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55"/>
          <a:stretch/>
        </p:blipFill>
        <p:spPr>
          <a:xfrm>
            <a:off x="1620000" y="2111258"/>
            <a:ext cx="3960000" cy="1720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9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t="7294" b="7294"/>
          <a:stretch/>
        </p:blipFill>
        <p:spPr>
          <a:xfrm>
            <a:off x="5803898" y="1656250"/>
            <a:ext cx="5400000" cy="3037500"/>
          </a:xfrm>
          <a:prstGeom prst="rect">
            <a:avLst/>
          </a:prstGeom>
          <a:ln w="76200">
            <a:solidFill>
              <a:schemeClr val="bg1">
                <a:lumMod val="85000"/>
              </a:schemeClr>
            </a:solidFill>
          </a:ln>
          <a:effectLst>
            <a:innerShdw blurRad="114300">
              <a:prstClr val="black"/>
            </a:innerShdw>
          </a:effectLst>
        </p:spPr>
      </p:pic>
      <p:sp>
        <p:nvSpPr>
          <p:cNvPr id="5" name="文本框 4"/>
          <p:cNvSpPr txBox="1"/>
          <p:nvPr/>
        </p:nvSpPr>
        <p:spPr>
          <a:xfrm>
            <a:off x="964277" y="2590225"/>
            <a:ext cx="4288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项目策略理解的展示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4277" y="3370311"/>
            <a:ext cx="42883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该项目的重要性？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对项目任务的认识？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对领导指示的理解？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以什么样的策略去执行？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82100" y="3175000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察</a:t>
            </a:r>
            <a:endParaRPr lang="zh-CN" altLang="en-US" sz="360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59851" y="3175000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洞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989677" y="5359400"/>
            <a:ext cx="10296000" cy="0"/>
          </a:xfrm>
          <a:prstGeom prst="line">
            <a:avLst/>
          </a:prstGeom>
          <a:ln>
            <a:solidFill>
              <a:srgbClr val="F2C9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81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200" y="2127700"/>
            <a:ext cx="5400000" cy="3600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297023" y="1256725"/>
            <a:ext cx="4288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项目实施执行的展示</a:t>
            </a:r>
            <a:endParaRPr lang="zh-CN" altLang="en-US" sz="32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9" y="2115000"/>
            <a:ext cx="2880000" cy="191852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700" y="2127700"/>
            <a:ext cx="2880000" cy="191852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545789" y="4118793"/>
            <a:ext cx="288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我用哪些专业知识？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发挥了哪些能力？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出了什么样的效果？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51700" y="4118793"/>
            <a:ext cx="288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我如何配合团队？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怎么协调工作开展？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带来了什么样益处？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45788" y="1561813"/>
            <a:ext cx="6480000" cy="0"/>
          </a:xfrm>
          <a:prstGeom prst="line">
            <a:avLst/>
          </a:prstGeom>
          <a:ln>
            <a:solidFill>
              <a:srgbClr val="F2C98D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45788" y="5256990"/>
            <a:ext cx="2880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个人能力</a:t>
            </a:r>
            <a:endParaRPr lang="zh-CN" altLang="en-US" sz="24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51700" y="5256990"/>
            <a:ext cx="288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团队配合</a:t>
            </a:r>
            <a:endParaRPr lang="zh-CN" altLang="en-US" sz="2400" b="1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038488" y="1269425"/>
            <a:ext cx="0" cy="584775"/>
          </a:xfrm>
          <a:prstGeom prst="line">
            <a:avLst/>
          </a:prstGeom>
          <a:ln>
            <a:solidFill>
              <a:srgbClr val="DEA6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780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02" t="53333" r="19896" b="15370"/>
          <a:stretch/>
        </p:blipFill>
        <p:spPr>
          <a:xfrm>
            <a:off x="4656000" y="2921001"/>
            <a:ext cx="2880000" cy="178285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4733964" y="1828800"/>
            <a:ext cx="274947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DEA65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项目荣誉之下</a:t>
            </a:r>
            <a:endParaRPr lang="en-US" altLang="zh-CN" sz="3200" b="1" smtClean="0">
              <a:solidFill>
                <a:srgbClr val="DEA65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我做了哪些额外的事情</a:t>
            </a:r>
            <a:endParaRPr lang="zh-CN" altLang="en-US" sz="20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8981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32" y="1411063"/>
            <a:ext cx="3600000" cy="403587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24088" y="3720074"/>
            <a:ext cx="36198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加班时长达多少？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参与的公司培训？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积极维护客户关系？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宣传公司业务信息？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marL="285750" indent="-285750" algn="dist">
              <a:buFont typeface="Arial" panose="020B0604020202020204" pitchFamily="34" charset="0"/>
              <a:buChar char="•"/>
            </a:pPr>
            <a:r>
              <a:rPr lang="zh-CN" altLang="en-US" sz="2000">
                <a:latin typeface="华文细黑" panose="02010600040101010101" pitchFamily="2" charset="-122"/>
                <a:ea typeface="华文细黑" panose="02010600040101010101" pitchFamily="2" charset="-122"/>
              </a:rPr>
              <a:t>拜读</a:t>
            </a:r>
            <a:r>
              <a:rPr lang="zh-CN" altLang="en-US" sz="200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哪些专业书籍？</a:t>
            </a:r>
            <a:endParaRPr lang="en-US" altLang="zh-CN" sz="2000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31" t="44638" r="3329"/>
          <a:stretch/>
        </p:blipFill>
        <p:spPr>
          <a:xfrm>
            <a:off x="9023727" y="4107542"/>
            <a:ext cx="1800000" cy="150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6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2885" y="3794494"/>
            <a:ext cx="4595258" cy="306350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28283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回顾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00706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rgbClr val="DEA654"/>
                </a:solidFill>
              </a:rPr>
              <a:t>总结</a:t>
            </a:r>
            <a:endParaRPr lang="zh-CN" altLang="en-US" sz="4800" b="1">
              <a:solidFill>
                <a:srgbClr val="DEA654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73129" y="245291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smtClean="0">
                <a:solidFill>
                  <a:schemeClr val="bg1">
                    <a:lumMod val="50000"/>
                  </a:schemeClr>
                </a:solidFill>
              </a:rPr>
              <a:t>展望</a:t>
            </a:r>
            <a:endParaRPr lang="zh-CN" altLang="en-US" sz="4800" b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169" y="11780"/>
            <a:ext cx="540000" cy="23516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000" y="11780"/>
            <a:ext cx="540000" cy="23516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8065" r="88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831" y="11780"/>
            <a:ext cx="540000" cy="23516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117293" y="3794494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r>
              <a:rPr lang="zh-CN" altLang="en-US" smtClean="0">
                <a:solidFill>
                  <a:schemeClr val="bg1">
                    <a:lumMod val="50000"/>
                  </a:schemeClr>
                </a:solidFill>
              </a:rPr>
              <a:t>一年以来的</a:t>
            </a:r>
            <a:r>
              <a:rPr lang="en-US" altLang="zh-CN" smtClean="0">
                <a:solidFill>
                  <a:schemeClr val="bg1">
                    <a:lumMod val="50000"/>
                  </a:schemeClr>
                </a:solidFill>
              </a:rPr>
              <a:t>……</a:t>
            </a:r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13003" y="32839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mtClean="0"/>
              <a:t>工作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785425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经验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657848" y="3244334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/>
              <a:t>未来</a:t>
            </a:r>
          </a:p>
        </p:txBody>
      </p:sp>
    </p:spTree>
    <p:extLst>
      <p:ext uri="{BB962C8B-B14F-4D97-AF65-F5344CB8AC3E}">
        <p14:creationId xmlns:p14="http://schemas.microsoft.com/office/powerpoint/2010/main" val="113881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414</Words>
  <Application>Microsoft Office PowerPoint</Application>
  <PresentationFormat>宽屏</PresentationFormat>
  <Paragraphs>95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Meiryo</vt:lpstr>
      <vt:lpstr>等线</vt:lpstr>
      <vt:lpstr>等线 Light</vt:lpstr>
      <vt:lpstr>华文细黑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kan</cp:lastModifiedBy>
  <cp:revision>57</cp:revision>
  <dcterms:created xsi:type="dcterms:W3CDTF">2015-11-27T08:18:49Z</dcterms:created>
  <dcterms:modified xsi:type="dcterms:W3CDTF">2022-06-16T01:57:03Z</dcterms:modified>
</cp:coreProperties>
</file>