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42"/>
  </p:notesMasterIdLst>
  <p:handoutMasterIdLst>
    <p:handoutMasterId r:id="rId43"/>
  </p:handoutMasterIdLst>
  <p:sldIdLst>
    <p:sldId id="256" r:id="rId3"/>
    <p:sldId id="276" r:id="rId4"/>
    <p:sldId id="261" r:id="rId5"/>
    <p:sldId id="257" r:id="rId6"/>
    <p:sldId id="268" r:id="rId7"/>
    <p:sldId id="262" r:id="rId8"/>
    <p:sldId id="267" r:id="rId9"/>
    <p:sldId id="263" r:id="rId10"/>
    <p:sldId id="281" r:id="rId11"/>
    <p:sldId id="282" r:id="rId12"/>
    <p:sldId id="283" r:id="rId13"/>
    <p:sldId id="284" r:id="rId14"/>
    <p:sldId id="285" r:id="rId15"/>
    <p:sldId id="259" r:id="rId16"/>
    <p:sldId id="265" r:id="rId17"/>
    <p:sldId id="288" r:id="rId18"/>
    <p:sldId id="271" r:id="rId19"/>
    <p:sldId id="289" r:id="rId20"/>
    <p:sldId id="272" r:id="rId21"/>
    <p:sldId id="291" r:id="rId22"/>
    <p:sldId id="260" r:id="rId23"/>
    <p:sldId id="266" r:id="rId24"/>
    <p:sldId id="292" r:id="rId25"/>
    <p:sldId id="273" r:id="rId26"/>
    <p:sldId id="293" r:id="rId27"/>
    <p:sldId id="274" r:id="rId28"/>
    <p:sldId id="294" r:id="rId29"/>
    <p:sldId id="258" r:id="rId30"/>
    <p:sldId id="264" r:id="rId31"/>
    <p:sldId id="286" r:id="rId32"/>
    <p:sldId id="269" r:id="rId33"/>
    <p:sldId id="290" r:id="rId34"/>
    <p:sldId id="270" r:id="rId35"/>
    <p:sldId id="295" r:id="rId36"/>
    <p:sldId id="296" r:id="rId37"/>
    <p:sldId id="298" r:id="rId38"/>
    <p:sldId id="299" r:id="rId39"/>
    <p:sldId id="297" r:id="rId40"/>
    <p:sldId id="300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930"/>
    <a:srgbClr val="FFFFFF"/>
    <a:srgbClr val="FFFF00"/>
    <a:srgbClr val="1660B2"/>
    <a:srgbClr val="DAD620"/>
    <a:srgbClr val="DD1D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主题样式 2 - 强调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2" autoAdjust="0"/>
    <p:restoredTop sz="94907" autoAdjust="0"/>
  </p:normalViewPr>
  <p:slideViewPr>
    <p:cSldViewPr snapToGrid="0">
      <p:cViewPr varScale="1">
        <p:scale>
          <a:sx n="84" d="100"/>
          <a:sy n="84" d="100"/>
        </p:scale>
        <p:origin x="3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54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441BE5-DCE9-4AC4-899E-A1820CCC2FDD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630F4-67C3-40E4-984C-45A0F3B62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968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1AF35-5713-4F23-A33E-87B6558F1371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4F999-B084-439A-AA2F-8A0389E600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63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4F999-B084-439A-AA2F-8A0389E6009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0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“</a:t>
            </a:r>
            <a:r>
              <a:rPr lang="en-US" altLang="zh-CN" dirty="0" smtClean="0"/>
              <a:t>Enneagram</a:t>
            </a:r>
            <a:r>
              <a:rPr lang="zh-CN" altLang="en-US" dirty="0" smtClean="0"/>
              <a:t>”一词源自希腊文</a:t>
            </a:r>
            <a:r>
              <a:rPr lang="en-US" altLang="zh-CN" dirty="0" err="1" smtClean="0"/>
              <a:t>ennea</a:t>
            </a:r>
            <a:r>
              <a:rPr lang="zh-CN" altLang="en-US" dirty="0" smtClean="0"/>
              <a:t>（九）以及</a:t>
            </a:r>
            <a:r>
              <a:rPr lang="en-US" altLang="zh-CN" dirty="0" smtClean="0"/>
              <a:t>gram</a:t>
            </a:r>
            <a:r>
              <a:rPr lang="zh-CN" altLang="en-US" dirty="0" smtClean="0"/>
              <a:t>（型态），可以译为九宫格（</a:t>
            </a:r>
            <a:r>
              <a:rPr lang="en-US" altLang="zh-CN" dirty="0" err="1" smtClean="0"/>
              <a:t>ninehouse</a:t>
            </a:r>
            <a:r>
              <a:rPr lang="zh-CN" altLang="en-US" dirty="0" smtClean="0"/>
              <a:t>）、九型人格或九种性格。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4F999-B084-439A-AA2F-8A0389E6009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01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4F999-B084-439A-AA2F-8A0389E6009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19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615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6" name="矩形 65"/>
          <p:cNvSpPr/>
          <p:nvPr userDrawn="1"/>
        </p:nvSpPr>
        <p:spPr>
          <a:xfrm>
            <a:off x="-1200" y="6436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876550"/>
            <a:ext cx="9144000" cy="1072990"/>
          </a:xfrm>
        </p:spPr>
        <p:txBody>
          <a:bodyPr anchor="b">
            <a:noAutofit/>
          </a:bodyPr>
          <a:lstStyle>
            <a:lvl1pPr algn="ctr">
              <a:defRPr sz="8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在此输入主标题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05150" y="4007331"/>
            <a:ext cx="5981700" cy="488469"/>
          </a:xfrm>
          <a:noFill/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单击以编辑母版副标题样式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2C110-4B06-4F90-B2BD-6C1564218E37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9" name="组合 78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62" name="矩形 61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64" name="矩形 63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占位符 67"/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1687513"/>
            <a:ext cx="2952750" cy="3889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中层管理系列课程</a:t>
            </a:r>
            <a:endParaRPr lang="zh-CN" altLang="en-US" dirty="0"/>
          </a:p>
        </p:txBody>
      </p:sp>
      <p:sp>
        <p:nvSpPr>
          <p:cNvPr id="69" name="文本占位符 67"/>
          <p:cNvSpPr>
            <a:spLocks noGrp="1"/>
          </p:cNvSpPr>
          <p:nvPr>
            <p:ph type="body" sz="quarter" idx="14" hasCustomPrompt="1"/>
          </p:nvPr>
        </p:nvSpPr>
        <p:spPr>
          <a:xfrm>
            <a:off x="7658100" y="5223860"/>
            <a:ext cx="3752850" cy="40764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人力资源部人才开发科</a:t>
            </a:r>
            <a:endParaRPr lang="zh-CN" altLang="en-US" dirty="0"/>
          </a:p>
        </p:txBody>
      </p:sp>
      <p:sp>
        <p:nvSpPr>
          <p:cNvPr id="73" name="文本占位符 72"/>
          <p:cNvSpPr>
            <a:spLocks noGrp="1"/>
          </p:cNvSpPr>
          <p:nvPr>
            <p:ph type="body" sz="quarter" idx="15" hasCustomPrompt="1"/>
          </p:nvPr>
        </p:nvSpPr>
        <p:spPr>
          <a:xfrm>
            <a:off x="1104900" y="1276350"/>
            <a:ext cx="2343150" cy="434975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 smtClean="0"/>
              <a:t>版本：</a:t>
            </a:r>
            <a:endParaRPr lang="zh-CN" altLang="en-US" dirty="0"/>
          </a:p>
        </p:txBody>
      </p:sp>
      <p:sp>
        <p:nvSpPr>
          <p:cNvPr id="74" name="矩形 73"/>
          <p:cNvSpPr/>
          <p:nvPr userDrawn="1"/>
        </p:nvSpPr>
        <p:spPr>
          <a:xfrm>
            <a:off x="2496000" y="3827024"/>
            <a:ext cx="1759597" cy="1183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 userDrawn="1"/>
        </p:nvSpPr>
        <p:spPr>
          <a:xfrm>
            <a:off x="4309468" y="3827024"/>
            <a:ext cx="1759597" cy="1183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 userDrawn="1"/>
        </p:nvSpPr>
        <p:spPr>
          <a:xfrm>
            <a:off x="6122935" y="3827024"/>
            <a:ext cx="1759597" cy="1183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 userDrawn="1"/>
        </p:nvSpPr>
        <p:spPr>
          <a:xfrm>
            <a:off x="7936403" y="3827024"/>
            <a:ext cx="1759597" cy="1183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364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uiExpand="1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9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4" grpId="0" animBg="1"/>
      <p:bldP spid="75" grpId="0" animBg="1"/>
      <p:bldP spid="76" grpId="0" animBg="1"/>
      <p:bldP spid="77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Group 30182"/>
          <p:cNvGrpSpPr>
            <a:grpSpLocks noChangeAspect="1"/>
          </p:cNvGrpSpPr>
          <p:nvPr userDrawn="1"/>
        </p:nvGrpSpPr>
        <p:grpSpPr bwMode="auto">
          <a:xfrm>
            <a:off x="1087677" y="174996"/>
            <a:ext cx="608420" cy="504000"/>
            <a:chOff x="778" y="2401"/>
            <a:chExt cx="437" cy="362"/>
          </a:xfrm>
        </p:grpSpPr>
        <p:sp>
          <p:nvSpPr>
            <p:cNvPr id="17" name="Freeform 30183"/>
            <p:cNvSpPr>
              <a:spLocks/>
            </p:cNvSpPr>
            <p:nvPr/>
          </p:nvSpPr>
          <p:spPr bwMode="auto">
            <a:xfrm>
              <a:off x="778" y="2401"/>
              <a:ext cx="219" cy="293"/>
            </a:xfrm>
            <a:custGeom>
              <a:avLst/>
              <a:gdLst>
                <a:gd name="T0" fmla="*/ 9 w 13"/>
                <a:gd name="T1" fmla="*/ 3 h 17"/>
                <a:gd name="T2" fmla="*/ 11 w 13"/>
                <a:gd name="T3" fmla="*/ 1 h 17"/>
                <a:gd name="T4" fmla="*/ 10 w 13"/>
                <a:gd name="T5" fmla="*/ 1 h 17"/>
                <a:gd name="T6" fmla="*/ 8 w 13"/>
                <a:gd name="T7" fmla="*/ 3 h 17"/>
                <a:gd name="T8" fmla="*/ 8 w 13"/>
                <a:gd name="T9" fmla="*/ 1 h 17"/>
                <a:gd name="T10" fmla="*/ 7 w 13"/>
                <a:gd name="T11" fmla="*/ 3 h 17"/>
                <a:gd name="T12" fmla="*/ 7 w 13"/>
                <a:gd name="T13" fmla="*/ 3 h 17"/>
                <a:gd name="T14" fmla="*/ 5 w 13"/>
                <a:gd name="T15" fmla="*/ 1 h 17"/>
                <a:gd name="T16" fmla="*/ 5 w 13"/>
                <a:gd name="T17" fmla="*/ 3 h 17"/>
                <a:gd name="T18" fmla="*/ 3 w 13"/>
                <a:gd name="T19" fmla="*/ 1 h 17"/>
                <a:gd name="T20" fmla="*/ 1 w 13"/>
                <a:gd name="T21" fmla="*/ 1 h 17"/>
                <a:gd name="T22" fmla="*/ 4 w 13"/>
                <a:gd name="T23" fmla="*/ 3 h 17"/>
                <a:gd name="T24" fmla="*/ 6 w 13"/>
                <a:gd name="T25" fmla="*/ 4 h 17"/>
                <a:gd name="T26" fmla="*/ 7 w 13"/>
                <a:gd name="T27" fmla="*/ 4 h 17"/>
                <a:gd name="T28" fmla="*/ 7 w 13"/>
                <a:gd name="T29" fmla="*/ 4 h 17"/>
                <a:gd name="T30" fmla="*/ 6 w 13"/>
                <a:gd name="T31" fmla="*/ 4 h 17"/>
                <a:gd name="T32" fmla="*/ 6 w 13"/>
                <a:gd name="T33" fmla="*/ 5 h 17"/>
                <a:gd name="T34" fmla="*/ 7 w 13"/>
                <a:gd name="T35" fmla="*/ 7 h 17"/>
                <a:gd name="T36" fmla="*/ 5 w 13"/>
                <a:gd name="T37" fmla="*/ 8 h 17"/>
                <a:gd name="T38" fmla="*/ 2 w 13"/>
                <a:gd name="T39" fmla="*/ 10 h 17"/>
                <a:gd name="T40" fmla="*/ 1 w 13"/>
                <a:gd name="T41" fmla="*/ 11 h 17"/>
                <a:gd name="T42" fmla="*/ 2 w 13"/>
                <a:gd name="T43" fmla="*/ 11 h 17"/>
                <a:gd name="T44" fmla="*/ 1 w 13"/>
                <a:gd name="T45" fmla="*/ 13 h 17"/>
                <a:gd name="T46" fmla="*/ 0 w 13"/>
                <a:gd name="T47" fmla="*/ 16 h 17"/>
                <a:gd name="T48" fmla="*/ 0 w 13"/>
                <a:gd name="T49" fmla="*/ 16 h 17"/>
                <a:gd name="T50" fmla="*/ 0 w 13"/>
                <a:gd name="T51" fmla="*/ 17 h 17"/>
                <a:gd name="T52" fmla="*/ 0 w 13"/>
                <a:gd name="T53" fmla="*/ 16 h 17"/>
                <a:gd name="T54" fmla="*/ 2 w 13"/>
                <a:gd name="T55" fmla="*/ 14 h 17"/>
                <a:gd name="T56" fmla="*/ 8 w 13"/>
                <a:gd name="T57" fmla="*/ 11 h 17"/>
                <a:gd name="T58" fmla="*/ 11 w 13"/>
                <a:gd name="T59" fmla="*/ 10 h 17"/>
                <a:gd name="T60" fmla="*/ 9 w 13"/>
                <a:gd name="T61" fmla="*/ 12 h 17"/>
                <a:gd name="T62" fmla="*/ 8 w 13"/>
                <a:gd name="T63" fmla="*/ 12 h 17"/>
                <a:gd name="T64" fmla="*/ 9 w 13"/>
                <a:gd name="T65" fmla="*/ 13 h 17"/>
                <a:gd name="T66" fmla="*/ 11 w 13"/>
                <a:gd name="T67" fmla="*/ 9 h 17"/>
                <a:gd name="T68" fmla="*/ 10 w 13"/>
                <a:gd name="T69" fmla="*/ 7 h 17"/>
                <a:gd name="T70" fmla="*/ 9 w 13"/>
                <a:gd name="T71" fmla="*/ 6 h 17"/>
                <a:gd name="T72" fmla="*/ 10 w 13"/>
                <a:gd name="T73" fmla="*/ 4 h 17"/>
                <a:gd name="T74" fmla="*/ 10 w 13"/>
                <a:gd name="T75" fmla="*/ 4 h 17"/>
                <a:gd name="T76" fmla="*/ 9 w 13"/>
                <a:gd name="T77" fmla="*/ 4 h 17"/>
                <a:gd name="T78" fmla="*/ 8 w 13"/>
                <a:gd name="T79" fmla="*/ 4 h 17"/>
                <a:gd name="T80" fmla="*/ 7 w 13"/>
                <a:gd name="T81" fmla="*/ 4 h 17"/>
                <a:gd name="T82" fmla="*/ 7 w 13"/>
                <a:gd name="T83" fmla="*/ 3 h 17"/>
                <a:gd name="T84" fmla="*/ 8 w 13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" h="17">
                  <a:moveTo>
                    <a:pt x="8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12" y="3"/>
                    <a:pt x="11" y="1"/>
                    <a:pt x="11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2"/>
                    <a:pt x="5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4" y="1"/>
                    <a:pt x="3" y="1"/>
                    <a:pt x="5" y="3"/>
                  </a:cubicBezTo>
                  <a:cubicBezTo>
                    <a:pt x="5" y="3"/>
                    <a:pt x="3" y="3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2" y="2"/>
                    <a:pt x="4" y="3"/>
                  </a:cubicBezTo>
                  <a:cubicBezTo>
                    <a:pt x="3" y="3"/>
                    <a:pt x="1" y="3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5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10" y="9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3" y="10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184"/>
            <p:cNvSpPr>
              <a:spLocks/>
            </p:cNvSpPr>
            <p:nvPr/>
          </p:nvSpPr>
          <p:spPr bwMode="auto">
            <a:xfrm>
              <a:off x="980" y="2401"/>
              <a:ext cx="235" cy="293"/>
            </a:xfrm>
            <a:custGeom>
              <a:avLst/>
              <a:gdLst>
                <a:gd name="T0" fmla="*/ 5 w 14"/>
                <a:gd name="T1" fmla="*/ 3 h 17"/>
                <a:gd name="T2" fmla="*/ 2 w 14"/>
                <a:gd name="T3" fmla="*/ 1 h 17"/>
                <a:gd name="T4" fmla="*/ 4 w 14"/>
                <a:gd name="T5" fmla="*/ 1 h 17"/>
                <a:gd name="T6" fmla="*/ 5 w 14"/>
                <a:gd name="T7" fmla="*/ 3 h 17"/>
                <a:gd name="T8" fmla="*/ 5 w 14"/>
                <a:gd name="T9" fmla="*/ 1 h 17"/>
                <a:gd name="T10" fmla="*/ 6 w 14"/>
                <a:gd name="T11" fmla="*/ 3 h 17"/>
                <a:gd name="T12" fmla="*/ 6 w 14"/>
                <a:gd name="T13" fmla="*/ 3 h 17"/>
                <a:gd name="T14" fmla="*/ 8 w 14"/>
                <a:gd name="T15" fmla="*/ 1 h 17"/>
                <a:gd name="T16" fmla="*/ 8 w 14"/>
                <a:gd name="T17" fmla="*/ 3 h 17"/>
                <a:gd name="T18" fmla="*/ 11 w 14"/>
                <a:gd name="T19" fmla="*/ 1 h 17"/>
                <a:gd name="T20" fmla="*/ 12 w 14"/>
                <a:gd name="T21" fmla="*/ 1 h 17"/>
                <a:gd name="T22" fmla="*/ 9 w 14"/>
                <a:gd name="T23" fmla="*/ 3 h 17"/>
                <a:gd name="T24" fmla="*/ 7 w 14"/>
                <a:gd name="T25" fmla="*/ 4 h 17"/>
                <a:gd name="T26" fmla="*/ 6 w 14"/>
                <a:gd name="T27" fmla="*/ 4 h 17"/>
                <a:gd name="T28" fmla="*/ 7 w 14"/>
                <a:gd name="T29" fmla="*/ 4 h 17"/>
                <a:gd name="T30" fmla="*/ 7 w 14"/>
                <a:gd name="T31" fmla="*/ 4 h 17"/>
                <a:gd name="T32" fmla="*/ 7 w 14"/>
                <a:gd name="T33" fmla="*/ 5 h 17"/>
                <a:gd name="T34" fmla="*/ 6 w 14"/>
                <a:gd name="T35" fmla="*/ 7 h 17"/>
                <a:gd name="T36" fmla="*/ 8 w 14"/>
                <a:gd name="T37" fmla="*/ 8 h 17"/>
                <a:gd name="T38" fmla="*/ 11 w 14"/>
                <a:gd name="T39" fmla="*/ 10 h 17"/>
                <a:gd name="T40" fmla="*/ 12 w 14"/>
                <a:gd name="T41" fmla="*/ 11 h 17"/>
                <a:gd name="T42" fmla="*/ 11 w 14"/>
                <a:gd name="T43" fmla="*/ 11 h 17"/>
                <a:gd name="T44" fmla="*/ 12 w 14"/>
                <a:gd name="T45" fmla="*/ 13 h 17"/>
                <a:gd name="T46" fmla="*/ 13 w 14"/>
                <a:gd name="T47" fmla="*/ 16 h 17"/>
                <a:gd name="T48" fmla="*/ 13 w 14"/>
                <a:gd name="T49" fmla="*/ 16 h 17"/>
                <a:gd name="T50" fmla="*/ 14 w 14"/>
                <a:gd name="T51" fmla="*/ 17 h 17"/>
                <a:gd name="T52" fmla="*/ 13 w 14"/>
                <a:gd name="T53" fmla="*/ 16 h 17"/>
                <a:gd name="T54" fmla="*/ 12 w 14"/>
                <a:gd name="T55" fmla="*/ 14 h 17"/>
                <a:gd name="T56" fmla="*/ 5 w 14"/>
                <a:gd name="T57" fmla="*/ 11 h 17"/>
                <a:gd name="T58" fmla="*/ 2 w 14"/>
                <a:gd name="T59" fmla="*/ 10 h 17"/>
                <a:gd name="T60" fmla="*/ 4 w 14"/>
                <a:gd name="T61" fmla="*/ 12 h 17"/>
                <a:gd name="T62" fmla="*/ 5 w 14"/>
                <a:gd name="T63" fmla="*/ 12 h 17"/>
                <a:gd name="T64" fmla="*/ 4 w 14"/>
                <a:gd name="T65" fmla="*/ 13 h 17"/>
                <a:gd name="T66" fmla="*/ 2 w 14"/>
                <a:gd name="T67" fmla="*/ 9 h 17"/>
                <a:gd name="T68" fmla="*/ 3 w 14"/>
                <a:gd name="T69" fmla="*/ 7 h 17"/>
                <a:gd name="T70" fmla="*/ 5 w 14"/>
                <a:gd name="T71" fmla="*/ 6 h 17"/>
                <a:gd name="T72" fmla="*/ 3 w 14"/>
                <a:gd name="T73" fmla="*/ 4 h 17"/>
                <a:gd name="T74" fmla="*/ 3 w 14"/>
                <a:gd name="T75" fmla="*/ 4 h 17"/>
                <a:gd name="T76" fmla="*/ 4 w 14"/>
                <a:gd name="T77" fmla="*/ 4 h 17"/>
                <a:gd name="T78" fmla="*/ 5 w 14"/>
                <a:gd name="T79" fmla="*/ 4 h 17"/>
                <a:gd name="T80" fmla="*/ 6 w 14"/>
                <a:gd name="T81" fmla="*/ 4 h 17"/>
                <a:gd name="T82" fmla="*/ 6 w 14"/>
                <a:gd name="T83" fmla="*/ 3 h 17"/>
                <a:gd name="T84" fmla="*/ 5 w 14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17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2"/>
                    <a:pt x="8" y="1"/>
                  </a:cubicBezTo>
                  <a:cubicBezTo>
                    <a:pt x="8" y="1"/>
                    <a:pt x="8" y="0"/>
                    <a:pt x="9" y="1"/>
                  </a:cubicBezTo>
                  <a:cubicBezTo>
                    <a:pt x="9" y="1"/>
                    <a:pt x="10" y="1"/>
                    <a:pt x="8" y="3"/>
                  </a:cubicBezTo>
                  <a:cubicBezTo>
                    <a:pt x="9" y="3"/>
                    <a:pt x="10" y="3"/>
                    <a:pt x="10" y="1"/>
                  </a:cubicBezTo>
                  <a:cubicBezTo>
                    <a:pt x="10" y="1"/>
                    <a:pt x="10" y="0"/>
                    <a:pt x="11" y="1"/>
                  </a:cubicBezTo>
                  <a:cubicBezTo>
                    <a:pt x="11" y="1"/>
                    <a:pt x="11" y="2"/>
                    <a:pt x="10" y="3"/>
                  </a:cubicBezTo>
                  <a:cubicBezTo>
                    <a:pt x="10" y="3"/>
                    <a:pt x="12" y="3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3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3"/>
                    <a:pt x="10" y="13"/>
                    <a:pt x="9" y="12"/>
                  </a:cubicBezTo>
                  <a:cubicBezTo>
                    <a:pt x="9" y="12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3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0" y="10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85"/>
            <p:cNvSpPr>
              <a:spLocks/>
            </p:cNvSpPr>
            <p:nvPr/>
          </p:nvSpPr>
          <p:spPr bwMode="auto">
            <a:xfrm>
              <a:off x="930" y="2643"/>
              <a:ext cx="134" cy="120"/>
            </a:xfrm>
            <a:custGeom>
              <a:avLst/>
              <a:gdLst>
                <a:gd name="T0" fmla="*/ 67 w 134"/>
                <a:gd name="T1" fmla="*/ 0 h 120"/>
                <a:gd name="T2" fmla="*/ 84 w 134"/>
                <a:gd name="T3" fmla="*/ 51 h 120"/>
                <a:gd name="T4" fmla="*/ 134 w 134"/>
                <a:gd name="T5" fmla="*/ 51 h 120"/>
                <a:gd name="T6" fmla="*/ 100 w 134"/>
                <a:gd name="T7" fmla="*/ 86 h 120"/>
                <a:gd name="T8" fmla="*/ 117 w 134"/>
                <a:gd name="T9" fmla="*/ 120 h 120"/>
                <a:gd name="T10" fmla="*/ 67 w 134"/>
                <a:gd name="T11" fmla="*/ 103 h 120"/>
                <a:gd name="T12" fmla="*/ 33 w 134"/>
                <a:gd name="T13" fmla="*/ 120 h 120"/>
                <a:gd name="T14" fmla="*/ 33 w 134"/>
                <a:gd name="T15" fmla="*/ 86 h 120"/>
                <a:gd name="T16" fmla="*/ 0 w 134"/>
                <a:gd name="T17" fmla="*/ 51 h 120"/>
                <a:gd name="T18" fmla="*/ 50 w 134"/>
                <a:gd name="T19" fmla="*/ 51 h 120"/>
                <a:gd name="T20" fmla="*/ 67 w 134"/>
                <a:gd name="T2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20">
                  <a:moveTo>
                    <a:pt x="67" y="0"/>
                  </a:moveTo>
                  <a:lnTo>
                    <a:pt x="84" y="51"/>
                  </a:lnTo>
                  <a:lnTo>
                    <a:pt x="134" y="51"/>
                  </a:lnTo>
                  <a:lnTo>
                    <a:pt x="100" y="86"/>
                  </a:lnTo>
                  <a:lnTo>
                    <a:pt x="117" y="120"/>
                  </a:lnTo>
                  <a:lnTo>
                    <a:pt x="67" y="103"/>
                  </a:lnTo>
                  <a:lnTo>
                    <a:pt x="33" y="120"/>
                  </a:lnTo>
                  <a:lnTo>
                    <a:pt x="33" y="86"/>
                  </a:lnTo>
                  <a:lnTo>
                    <a:pt x="0" y="51"/>
                  </a:lnTo>
                  <a:lnTo>
                    <a:pt x="50" y="5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186"/>
            <p:cNvSpPr>
              <a:spLocks/>
            </p:cNvSpPr>
            <p:nvPr/>
          </p:nvSpPr>
          <p:spPr bwMode="auto">
            <a:xfrm>
              <a:off x="1064" y="2712"/>
              <a:ext cx="50" cy="51"/>
            </a:xfrm>
            <a:custGeom>
              <a:avLst/>
              <a:gdLst>
                <a:gd name="T0" fmla="*/ 34 w 50"/>
                <a:gd name="T1" fmla="*/ 0 h 51"/>
                <a:gd name="T2" fmla="*/ 34 w 50"/>
                <a:gd name="T3" fmla="*/ 17 h 51"/>
                <a:gd name="T4" fmla="*/ 50 w 50"/>
                <a:gd name="T5" fmla="*/ 17 h 51"/>
                <a:gd name="T6" fmla="*/ 34 w 50"/>
                <a:gd name="T7" fmla="*/ 34 h 51"/>
                <a:gd name="T8" fmla="*/ 50 w 50"/>
                <a:gd name="T9" fmla="*/ 51 h 51"/>
                <a:gd name="T10" fmla="*/ 34 w 50"/>
                <a:gd name="T11" fmla="*/ 51 h 51"/>
                <a:gd name="T12" fmla="*/ 17 w 50"/>
                <a:gd name="T13" fmla="*/ 51 h 51"/>
                <a:gd name="T14" fmla="*/ 17 w 50"/>
                <a:gd name="T15" fmla="*/ 34 h 51"/>
                <a:gd name="T16" fmla="*/ 0 w 50"/>
                <a:gd name="T17" fmla="*/ 17 h 51"/>
                <a:gd name="T18" fmla="*/ 17 w 50"/>
                <a:gd name="T19" fmla="*/ 17 h 51"/>
                <a:gd name="T20" fmla="*/ 34 w 50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1">
                  <a:moveTo>
                    <a:pt x="34" y="0"/>
                  </a:moveTo>
                  <a:lnTo>
                    <a:pt x="34" y="17"/>
                  </a:lnTo>
                  <a:lnTo>
                    <a:pt x="50" y="17"/>
                  </a:lnTo>
                  <a:lnTo>
                    <a:pt x="34" y="34"/>
                  </a:lnTo>
                  <a:lnTo>
                    <a:pt x="50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187"/>
            <p:cNvSpPr>
              <a:spLocks/>
            </p:cNvSpPr>
            <p:nvPr/>
          </p:nvSpPr>
          <p:spPr bwMode="auto">
            <a:xfrm>
              <a:off x="879" y="2712"/>
              <a:ext cx="51" cy="51"/>
            </a:xfrm>
            <a:custGeom>
              <a:avLst/>
              <a:gdLst>
                <a:gd name="T0" fmla="*/ 34 w 51"/>
                <a:gd name="T1" fmla="*/ 0 h 51"/>
                <a:gd name="T2" fmla="*/ 34 w 51"/>
                <a:gd name="T3" fmla="*/ 17 h 51"/>
                <a:gd name="T4" fmla="*/ 51 w 51"/>
                <a:gd name="T5" fmla="*/ 17 h 51"/>
                <a:gd name="T6" fmla="*/ 51 w 51"/>
                <a:gd name="T7" fmla="*/ 34 h 51"/>
                <a:gd name="T8" fmla="*/ 51 w 51"/>
                <a:gd name="T9" fmla="*/ 51 h 51"/>
                <a:gd name="T10" fmla="*/ 34 w 51"/>
                <a:gd name="T11" fmla="*/ 51 h 51"/>
                <a:gd name="T12" fmla="*/ 17 w 51"/>
                <a:gd name="T13" fmla="*/ 51 h 51"/>
                <a:gd name="T14" fmla="*/ 17 w 51"/>
                <a:gd name="T15" fmla="*/ 34 h 51"/>
                <a:gd name="T16" fmla="*/ 0 w 51"/>
                <a:gd name="T17" fmla="*/ 17 h 51"/>
                <a:gd name="T18" fmla="*/ 17 w 51"/>
                <a:gd name="T19" fmla="*/ 17 h 51"/>
                <a:gd name="T20" fmla="*/ 34 w 51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34" y="0"/>
                  </a:moveTo>
                  <a:lnTo>
                    <a:pt x="34" y="17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869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0172"/>
          <p:cNvGrpSpPr>
            <a:grpSpLocks noChangeAspect="1"/>
          </p:cNvGrpSpPr>
          <p:nvPr userDrawn="1"/>
        </p:nvGrpSpPr>
        <p:grpSpPr bwMode="auto">
          <a:xfrm>
            <a:off x="1083984" y="163252"/>
            <a:ext cx="604208" cy="576000"/>
            <a:chOff x="6444" y="3162"/>
            <a:chExt cx="407" cy="388"/>
          </a:xfrm>
        </p:grpSpPr>
        <p:sp>
          <p:nvSpPr>
            <p:cNvPr id="20" name="Freeform 30173"/>
            <p:cNvSpPr>
              <a:spLocks/>
            </p:cNvSpPr>
            <p:nvPr/>
          </p:nvSpPr>
          <p:spPr bwMode="auto">
            <a:xfrm>
              <a:off x="6554" y="3243"/>
              <a:ext cx="189" cy="246"/>
            </a:xfrm>
            <a:custGeom>
              <a:avLst/>
              <a:gdLst>
                <a:gd name="T0" fmla="*/ 9 w 9"/>
                <a:gd name="T1" fmla="*/ 4 h 12"/>
                <a:gd name="T2" fmla="*/ 5 w 9"/>
                <a:gd name="T3" fmla="*/ 0 h 12"/>
                <a:gd name="T4" fmla="*/ 0 w 9"/>
                <a:gd name="T5" fmla="*/ 4 h 12"/>
                <a:gd name="T6" fmla="*/ 1 w 9"/>
                <a:gd name="T7" fmla="*/ 8 h 12"/>
                <a:gd name="T8" fmla="*/ 2 w 9"/>
                <a:gd name="T9" fmla="*/ 10 h 12"/>
                <a:gd name="T10" fmla="*/ 3 w 9"/>
                <a:gd name="T11" fmla="*/ 12 h 12"/>
                <a:gd name="T12" fmla="*/ 4 w 9"/>
                <a:gd name="T13" fmla="*/ 12 h 12"/>
                <a:gd name="T14" fmla="*/ 4 w 9"/>
                <a:gd name="T15" fmla="*/ 12 h 12"/>
                <a:gd name="T16" fmla="*/ 6 w 9"/>
                <a:gd name="T17" fmla="*/ 12 h 12"/>
                <a:gd name="T18" fmla="*/ 6 w 9"/>
                <a:gd name="T19" fmla="*/ 12 h 12"/>
                <a:gd name="T20" fmla="*/ 6 w 9"/>
                <a:gd name="T21" fmla="*/ 12 h 12"/>
                <a:gd name="T22" fmla="*/ 7 w 9"/>
                <a:gd name="T23" fmla="*/ 10 h 12"/>
                <a:gd name="T24" fmla="*/ 8 w 9"/>
                <a:gd name="T25" fmla="*/ 8 h 12"/>
                <a:gd name="T26" fmla="*/ 9 w 9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2">
                  <a:moveTo>
                    <a:pt x="9" y="4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7"/>
                    <a:pt x="9" y="6"/>
                    <a:pt x="9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74"/>
            <p:cNvSpPr>
              <a:spLocks/>
            </p:cNvSpPr>
            <p:nvPr/>
          </p:nvSpPr>
          <p:spPr bwMode="auto">
            <a:xfrm>
              <a:off x="6617" y="3509"/>
              <a:ext cx="63" cy="4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3 w 3"/>
                <a:gd name="T17" fmla="*/ 0 h 2"/>
                <a:gd name="T18" fmla="*/ 2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75"/>
            <p:cNvSpPr>
              <a:spLocks/>
            </p:cNvSpPr>
            <p:nvPr/>
          </p:nvSpPr>
          <p:spPr bwMode="auto">
            <a:xfrm>
              <a:off x="6444" y="3346"/>
              <a:ext cx="47" cy="2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176"/>
            <p:cNvSpPr>
              <a:spLocks/>
            </p:cNvSpPr>
            <p:nvPr/>
          </p:nvSpPr>
          <p:spPr bwMode="auto">
            <a:xfrm>
              <a:off x="6806" y="3346"/>
              <a:ext cx="45" cy="2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0177"/>
            <p:cNvSpPr>
              <a:spLocks/>
            </p:cNvSpPr>
            <p:nvPr/>
          </p:nvSpPr>
          <p:spPr bwMode="auto">
            <a:xfrm>
              <a:off x="6638" y="3162"/>
              <a:ext cx="29" cy="40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178"/>
            <p:cNvSpPr>
              <a:spLocks/>
            </p:cNvSpPr>
            <p:nvPr/>
          </p:nvSpPr>
          <p:spPr bwMode="auto">
            <a:xfrm rot="5400000" flipH="1">
              <a:off x="6506" y="3197"/>
              <a:ext cx="42" cy="62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179"/>
            <p:cNvSpPr>
              <a:spLocks/>
            </p:cNvSpPr>
            <p:nvPr/>
          </p:nvSpPr>
          <p:spPr bwMode="auto">
            <a:xfrm>
              <a:off x="6740" y="3207"/>
              <a:ext cx="63" cy="41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2 w 3"/>
                <a:gd name="T5" fmla="*/ 0 h 2"/>
                <a:gd name="T6" fmla="*/ 0 w 3"/>
                <a:gd name="T7" fmla="*/ 2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873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68402" y="145760"/>
            <a:ext cx="9025982" cy="938761"/>
          </a:xfrm>
        </p:spPr>
        <p:txBody>
          <a:bodyPr anchor="t"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76200" y="17024"/>
            <a:ext cx="1625009" cy="1067497"/>
            <a:chOff x="228600" y="-581718"/>
            <a:chExt cx="10311450" cy="190500"/>
          </a:xfrm>
        </p:grpSpPr>
        <p:sp>
          <p:nvSpPr>
            <p:cNvPr id="7" name="矩形 6"/>
            <p:cNvSpPr/>
            <p:nvPr userDrawn="1"/>
          </p:nvSpPr>
          <p:spPr>
            <a:xfrm>
              <a:off x="22860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838200" y="1808163"/>
            <a:ext cx="10515600" cy="41465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2259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F054-0CF4-4BFC-B1F6-F6F444C061E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0609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1C2B-95F5-4E34-8F91-7E591C2A7FAD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4804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2E7A5-6593-4680-BFAD-DEC8C178AA53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6263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32095-622F-4EFC-8699-DBE2E9764C03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344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87B47-70A2-4EA1-859A-E9E6494F515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82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D265B-2566-482B-8D25-DAF0752F4527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62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8B7CD-BCEF-4890-850F-C9C7AE0B7EFC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62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F054-0CF4-4BFC-B1F6-F6F444C061E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804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781B8-89C6-4928-8A98-B7C160EF905B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8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412D1-1DFB-4B21-AB0F-046CE0627F70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6485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、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0574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2057400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4191000"/>
            <a:ext cx="508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165600" y="63246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737600" y="63246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638514BE-7F5A-614E-B39A-73612FC38A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276125"/>
      </p:ext>
    </p:extLst>
  </p:cSld>
  <p:clrMapOvr>
    <a:masterClrMapping/>
  </p:clrMapOvr>
  <p:transition>
    <p:sndAc>
      <p:stSnd>
        <p:snd r:embed="rId1" name="chimes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3839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715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6780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1627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6019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6035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25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 userDrawn="1"/>
        </p:nvSpPr>
        <p:spPr>
          <a:xfrm>
            <a:off x="0" y="6194274"/>
            <a:ext cx="12192600" cy="663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 userDrawn="1"/>
        </p:nvSpPr>
        <p:spPr>
          <a:xfrm>
            <a:off x="-600" y="-22465"/>
            <a:ext cx="12192600" cy="1337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 userDrawn="1"/>
        </p:nvSpPr>
        <p:spPr>
          <a:xfrm>
            <a:off x="4457700" y="114300"/>
            <a:ext cx="327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0" spc="600" dirty="0" smtClean="0"/>
              <a:t>目录</a:t>
            </a:r>
            <a:endParaRPr lang="zh-CN" altLang="en-US" sz="7200" b="0" spc="600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EF054-0CF4-4BFC-B1F6-F6F444C061E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5038725" y="685800"/>
            <a:ext cx="2114550" cy="2068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pc="300" dirty="0" smtClean="0">
                <a:solidFill>
                  <a:schemeClr val="tx2"/>
                </a:solidFill>
              </a:rPr>
              <a:t>Contents</a:t>
            </a:r>
            <a:endParaRPr lang="zh-CN" altLang="en-US" sz="2400" b="1" spc="300" dirty="0">
              <a:solidFill>
                <a:schemeClr val="tx2"/>
              </a:solidFill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4962000" y="1181100"/>
            <a:ext cx="2268000" cy="7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42" name="矩形 41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44" name="矩形 43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1755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0" grpId="0" animBg="1"/>
      <p:bldP spid="27" grpId="0"/>
      <p:bldP spid="26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417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8911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6706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907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1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0163"/>
          <p:cNvGrpSpPr>
            <a:grpSpLocks noChangeAspect="1"/>
          </p:cNvGrpSpPr>
          <p:nvPr userDrawn="1"/>
        </p:nvGrpSpPr>
        <p:grpSpPr bwMode="auto">
          <a:xfrm>
            <a:off x="2466793" y="4072705"/>
            <a:ext cx="700090" cy="700090"/>
            <a:chOff x="3809" y="1943"/>
            <a:chExt cx="235" cy="235"/>
          </a:xfrm>
        </p:grpSpPr>
        <p:sp>
          <p:nvSpPr>
            <p:cNvPr id="20" name="Freeform 30164"/>
            <p:cNvSpPr>
              <a:spLocks noEditPoints="1"/>
            </p:cNvSpPr>
            <p:nvPr/>
          </p:nvSpPr>
          <p:spPr bwMode="auto">
            <a:xfrm>
              <a:off x="3908" y="1980"/>
              <a:ext cx="37" cy="124"/>
            </a:xfrm>
            <a:custGeom>
              <a:avLst/>
              <a:gdLst>
                <a:gd name="T0" fmla="*/ 0 w 3"/>
                <a:gd name="T1" fmla="*/ 3 h 10"/>
                <a:gd name="T2" fmla="*/ 0 w 3"/>
                <a:gd name="T3" fmla="*/ 3 h 10"/>
                <a:gd name="T4" fmla="*/ 1 w 3"/>
                <a:gd name="T5" fmla="*/ 3 h 10"/>
                <a:gd name="T6" fmla="*/ 1 w 3"/>
                <a:gd name="T7" fmla="*/ 3 h 10"/>
                <a:gd name="T8" fmla="*/ 1 w 3"/>
                <a:gd name="T9" fmla="*/ 3 h 10"/>
                <a:gd name="T10" fmla="*/ 2 w 3"/>
                <a:gd name="T11" fmla="*/ 3 h 10"/>
                <a:gd name="T12" fmla="*/ 2 w 3"/>
                <a:gd name="T13" fmla="*/ 3 h 10"/>
                <a:gd name="T14" fmla="*/ 2 w 3"/>
                <a:gd name="T15" fmla="*/ 3 h 10"/>
                <a:gd name="T16" fmla="*/ 3 w 3"/>
                <a:gd name="T17" fmla="*/ 3 h 10"/>
                <a:gd name="T18" fmla="*/ 3 w 3"/>
                <a:gd name="T19" fmla="*/ 4 h 10"/>
                <a:gd name="T20" fmla="*/ 2 w 3"/>
                <a:gd name="T21" fmla="*/ 4 h 10"/>
                <a:gd name="T22" fmla="*/ 2 w 3"/>
                <a:gd name="T23" fmla="*/ 5 h 10"/>
                <a:gd name="T24" fmla="*/ 3 w 3"/>
                <a:gd name="T25" fmla="*/ 5 h 10"/>
                <a:gd name="T26" fmla="*/ 3 w 3"/>
                <a:gd name="T27" fmla="*/ 6 h 10"/>
                <a:gd name="T28" fmla="*/ 2 w 3"/>
                <a:gd name="T29" fmla="*/ 6 h 10"/>
                <a:gd name="T30" fmla="*/ 2 w 3"/>
                <a:gd name="T31" fmla="*/ 6 h 10"/>
                <a:gd name="T32" fmla="*/ 2 w 3"/>
                <a:gd name="T33" fmla="*/ 6 h 10"/>
                <a:gd name="T34" fmla="*/ 2 w 3"/>
                <a:gd name="T35" fmla="*/ 7 h 10"/>
                <a:gd name="T36" fmla="*/ 2 w 3"/>
                <a:gd name="T37" fmla="*/ 7 h 10"/>
                <a:gd name="T38" fmla="*/ 2 w 3"/>
                <a:gd name="T39" fmla="*/ 7 h 10"/>
                <a:gd name="T40" fmla="*/ 2 w 3"/>
                <a:gd name="T41" fmla="*/ 8 h 10"/>
                <a:gd name="T42" fmla="*/ 1 w 3"/>
                <a:gd name="T43" fmla="*/ 8 h 10"/>
                <a:gd name="T44" fmla="*/ 1 w 3"/>
                <a:gd name="T45" fmla="*/ 9 h 10"/>
                <a:gd name="T46" fmla="*/ 2 w 3"/>
                <a:gd name="T47" fmla="*/ 10 h 10"/>
                <a:gd name="T48" fmla="*/ 3 w 3"/>
                <a:gd name="T49" fmla="*/ 10 h 10"/>
                <a:gd name="T50" fmla="*/ 3 w 3"/>
                <a:gd name="T51" fmla="*/ 10 h 10"/>
                <a:gd name="T52" fmla="*/ 3 w 3"/>
                <a:gd name="T53" fmla="*/ 0 h 10"/>
                <a:gd name="T54" fmla="*/ 0 w 3"/>
                <a:gd name="T55" fmla="*/ 0 h 10"/>
                <a:gd name="T56" fmla="*/ 0 w 3"/>
                <a:gd name="T57" fmla="*/ 3 h 10"/>
                <a:gd name="T58" fmla="*/ 0 w 3"/>
                <a:gd name="T59" fmla="*/ 3 h 10"/>
                <a:gd name="T60" fmla="*/ 2 w 3"/>
                <a:gd name="T61" fmla="*/ 1 h 10"/>
                <a:gd name="T62" fmla="*/ 3 w 3"/>
                <a:gd name="T63" fmla="*/ 1 h 10"/>
                <a:gd name="T64" fmla="*/ 3 w 3"/>
                <a:gd name="T65" fmla="*/ 2 h 10"/>
                <a:gd name="T66" fmla="*/ 2 w 3"/>
                <a:gd name="T67" fmla="*/ 2 h 10"/>
                <a:gd name="T68" fmla="*/ 2 w 3"/>
                <a:gd name="T69" fmla="*/ 1 h 10"/>
                <a:gd name="T70" fmla="*/ 0 w 3"/>
                <a:gd name="T71" fmla="*/ 1 h 10"/>
                <a:gd name="T72" fmla="*/ 1 w 3"/>
                <a:gd name="T73" fmla="*/ 1 h 10"/>
                <a:gd name="T74" fmla="*/ 1 w 3"/>
                <a:gd name="T75" fmla="*/ 2 h 10"/>
                <a:gd name="T76" fmla="*/ 0 w 3"/>
                <a:gd name="T77" fmla="*/ 2 h 10"/>
                <a:gd name="T78" fmla="*/ 0 w 3"/>
                <a:gd name="T7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10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65"/>
            <p:cNvSpPr>
              <a:spLocks noEditPoints="1"/>
            </p:cNvSpPr>
            <p:nvPr/>
          </p:nvSpPr>
          <p:spPr bwMode="auto">
            <a:xfrm>
              <a:off x="3958" y="2030"/>
              <a:ext cx="37" cy="99"/>
            </a:xfrm>
            <a:custGeom>
              <a:avLst/>
              <a:gdLst>
                <a:gd name="T0" fmla="*/ 2 w 3"/>
                <a:gd name="T1" fmla="*/ 2 h 8"/>
                <a:gd name="T2" fmla="*/ 0 w 3"/>
                <a:gd name="T3" fmla="*/ 0 h 8"/>
                <a:gd name="T4" fmla="*/ 0 w 3"/>
                <a:gd name="T5" fmla="*/ 2 h 8"/>
                <a:gd name="T6" fmla="*/ 0 w 3"/>
                <a:gd name="T7" fmla="*/ 3 h 8"/>
                <a:gd name="T8" fmla="*/ 0 w 3"/>
                <a:gd name="T9" fmla="*/ 6 h 8"/>
                <a:gd name="T10" fmla="*/ 1 w 3"/>
                <a:gd name="T11" fmla="*/ 8 h 8"/>
                <a:gd name="T12" fmla="*/ 1 w 3"/>
                <a:gd name="T13" fmla="*/ 8 h 8"/>
                <a:gd name="T14" fmla="*/ 1 w 3"/>
                <a:gd name="T15" fmla="*/ 8 h 8"/>
                <a:gd name="T16" fmla="*/ 1 w 3"/>
                <a:gd name="T17" fmla="*/ 8 h 8"/>
                <a:gd name="T18" fmla="*/ 2 w 3"/>
                <a:gd name="T19" fmla="*/ 8 h 8"/>
                <a:gd name="T20" fmla="*/ 2 w 3"/>
                <a:gd name="T21" fmla="*/ 3 h 8"/>
                <a:gd name="T22" fmla="*/ 3 w 3"/>
                <a:gd name="T23" fmla="*/ 3 h 8"/>
                <a:gd name="T24" fmla="*/ 2 w 3"/>
                <a:gd name="T25" fmla="*/ 2 h 8"/>
                <a:gd name="T26" fmla="*/ 1 w 3"/>
                <a:gd name="T27" fmla="*/ 5 h 8"/>
                <a:gd name="T28" fmla="*/ 0 w 3"/>
                <a:gd name="T29" fmla="*/ 5 h 8"/>
                <a:gd name="T30" fmla="*/ 0 w 3"/>
                <a:gd name="T31" fmla="*/ 4 h 8"/>
                <a:gd name="T32" fmla="*/ 1 w 3"/>
                <a:gd name="T33" fmla="*/ 4 h 8"/>
                <a:gd name="T34" fmla="*/ 1 w 3"/>
                <a:gd name="T3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8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2" y="2"/>
                  </a:lnTo>
                  <a:close/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66"/>
            <p:cNvSpPr>
              <a:spLocks/>
            </p:cNvSpPr>
            <p:nvPr/>
          </p:nvSpPr>
          <p:spPr bwMode="auto">
            <a:xfrm>
              <a:off x="3846" y="2017"/>
              <a:ext cx="112" cy="136"/>
            </a:xfrm>
            <a:custGeom>
              <a:avLst/>
              <a:gdLst>
                <a:gd name="T0" fmla="*/ 9 w 9"/>
                <a:gd name="T1" fmla="*/ 9 h 11"/>
                <a:gd name="T2" fmla="*/ 9 w 9"/>
                <a:gd name="T3" fmla="*/ 8 h 11"/>
                <a:gd name="T4" fmla="*/ 8 w 9"/>
                <a:gd name="T5" fmla="*/ 7 h 11"/>
                <a:gd name="T6" fmla="*/ 8 w 9"/>
                <a:gd name="T7" fmla="*/ 7 h 11"/>
                <a:gd name="T8" fmla="*/ 7 w 9"/>
                <a:gd name="T9" fmla="*/ 7 h 11"/>
                <a:gd name="T10" fmla="*/ 6 w 9"/>
                <a:gd name="T11" fmla="*/ 6 h 11"/>
                <a:gd name="T12" fmla="*/ 6 w 9"/>
                <a:gd name="T13" fmla="*/ 5 h 11"/>
                <a:gd name="T14" fmla="*/ 6 w 9"/>
                <a:gd name="T15" fmla="*/ 5 h 11"/>
                <a:gd name="T16" fmla="*/ 6 w 9"/>
                <a:gd name="T17" fmla="*/ 5 h 11"/>
                <a:gd name="T18" fmla="*/ 6 w 9"/>
                <a:gd name="T19" fmla="*/ 5 h 11"/>
                <a:gd name="T20" fmla="*/ 7 w 9"/>
                <a:gd name="T21" fmla="*/ 4 h 11"/>
                <a:gd name="T22" fmla="*/ 7 w 9"/>
                <a:gd name="T23" fmla="*/ 3 h 11"/>
                <a:gd name="T24" fmla="*/ 7 w 9"/>
                <a:gd name="T25" fmla="*/ 3 h 11"/>
                <a:gd name="T26" fmla="*/ 7 w 9"/>
                <a:gd name="T27" fmla="*/ 3 h 11"/>
                <a:gd name="T28" fmla="*/ 7 w 9"/>
                <a:gd name="T29" fmla="*/ 3 h 11"/>
                <a:gd name="T30" fmla="*/ 7 w 9"/>
                <a:gd name="T31" fmla="*/ 3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1 h 11"/>
                <a:gd name="T38" fmla="*/ 7 w 9"/>
                <a:gd name="T39" fmla="*/ 1 h 11"/>
                <a:gd name="T40" fmla="*/ 7 w 9"/>
                <a:gd name="T41" fmla="*/ 1 h 11"/>
                <a:gd name="T42" fmla="*/ 6 w 9"/>
                <a:gd name="T43" fmla="*/ 1 h 11"/>
                <a:gd name="T44" fmla="*/ 6 w 9"/>
                <a:gd name="T45" fmla="*/ 1 h 11"/>
                <a:gd name="T46" fmla="*/ 6 w 9"/>
                <a:gd name="T47" fmla="*/ 1 h 11"/>
                <a:gd name="T48" fmla="*/ 6 w 9"/>
                <a:gd name="T49" fmla="*/ 0 h 11"/>
                <a:gd name="T50" fmla="*/ 5 w 9"/>
                <a:gd name="T51" fmla="*/ 0 h 11"/>
                <a:gd name="T52" fmla="*/ 5 w 9"/>
                <a:gd name="T53" fmla="*/ 0 h 11"/>
                <a:gd name="T54" fmla="*/ 5 w 9"/>
                <a:gd name="T55" fmla="*/ 0 h 11"/>
                <a:gd name="T56" fmla="*/ 5 w 9"/>
                <a:gd name="T57" fmla="*/ 0 h 11"/>
                <a:gd name="T58" fmla="*/ 4 w 9"/>
                <a:gd name="T59" fmla="*/ 0 h 11"/>
                <a:gd name="T60" fmla="*/ 3 w 9"/>
                <a:gd name="T61" fmla="*/ 0 h 11"/>
                <a:gd name="T62" fmla="*/ 3 w 9"/>
                <a:gd name="T63" fmla="*/ 2 h 11"/>
                <a:gd name="T64" fmla="*/ 3 w 9"/>
                <a:gd name="T65" fmla="*/ 3 h 11"/>
                <a:gd name="T66" fmla="*/ 3 w 9"/>
                <a:gd name="T67" fmla="*/ 3 h 11"/>
                <a:gd name="T68" fmla="*/ 3 w 9"/>
                <a:gd name="T69" fmla="*/ 3 h 11"/>
                <a:gd name="T70" fmla="*/ 3 w 9"/>
                <a:gd name="T71" fmla="*/ 4 h 11"/>
                <a:gd name="T72" fmla="*/ 3 w 9"/>
                <a:gd name="T73" fmla="*/ 4 h 11"/>
                <a:gd name="T74" fmla="*/ 3 w 9"/>
                <a:gd name="T75" fmla="*/ 4 h 11"/>
                <a:gd name="T76" fmla="*/ 3 w 9"/>
                <a:gd name="T77" fmla="*/ 5 h 11"/>
                <a:gd name="T78" fmla="*/ 4 w 9"/>
                <a:gd name="T79" fmla="*/ 5 h 11"/>
                <a:gd name="T80" fmla="*/ 4 w 9"/>
                <a:gd name="T81" fmla="*/ 5 h 11"/>
                <a:gd name="T82" fmla="*/ 4 w 9"/>
                <a:gd name="T83" fmla="*/ 6 h 11"/>
                <a:gd name="T84" fmla="*/ 4 w 9"/>
                <a:gd name="T85" fmla="*/ 6 h 11"/>
                <a:gd name="T86" fmla="*/ 2 w 9"/>
                <a:gd name="T87" fmla="*/ 7 h 11"/>
                <a:gd name="T88" fmla="*/ 1 w 9"/>
                <a:gd name="T89" fmla="*/ 8 h 11"/>
                <a:gd name="T90" fmla="*/ 0 w 9"/>
                <a:gd name="T91" fmla="*/ 9 h 11"/>
                <a:gd name="T92" fmla="*/ 0 w 9"/>
                <a:gd name="T93" fmla="*/ 9 h 11"/>
                <a:gd name="T94" fmla="*/ 0 w 9"/>
                <a:gd name="T95" fmla="*/ 9 h 11"/>
                <a:gd name="T96" fmla="*/ 0 w 9"/>
                <a:gd name="T97" fmla="*/ 9 h 11"/>
                <a:gd name="T98" fmla="*/ 5 w 9"/>
                <a:gd name="T99" fmla="*/ 11 h 11"/>
                <a:gd name="T100" fmla="*/ 8 w 9"/>
                <a:gd name="T101" fmla="*/ 10 h 11"/>
                <a:gd name="T102" fmla="*/ 8 w 9"/>
                <a:gd name="T103" fmla="*/ 10 h 11"/>
                <a:gd name="T104" fmla="*/ 8 w 9"/>
                <a:gd name="T105" fmla="*/ 10 h 11"/>
                <a:gd name="T106" fmla="*/ 9 w 9"/>
                <a:gd name="T107" fmla="*/ 9 h 11"/>
                <a:gd name="T108" fmla="*/ 9 w 9"/>
                <a:gd name="T109" fmla="*/ 9 h 11"/>
                <a:gd name="T110" fmla="*/ 9 w 9"/>
                <a:gd name="T111" fmla="*/ 9 h 11"/>
                <a:gd name="T112" fmla="*/ 9 w 9"/>
                <a:gd name="T1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" h="11">
                  <a:moveTo>
                    <a:pt x="9" y="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" y="11"/>
                    <a:pt x="5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67"/>
            <p:cNvSpPr>
              <a:spLocks/>
            </p:cNvSpPr>
            <p:nvPr/>
          </p:nvSpPr>
          <p:spPr bwMode="auto">
            <a:xfrm>
              <a:off x="3846" y="2030"/>
              <a:ext cx="62" cy="123"/>
            </a:xfrm>
            <a:custGeom>
              <a:avLst/>
              <a:gdLst>
                <a:gd name="T0" fmla="*/ 5 w 5"/>
                <a:gd name="T1" fmla="*/ 5 h 10"/>
                <a:gd name="T2" fmla="*/ 3 w 5"/>
                <a:gd name="T3" fmla="*/ 0 h 10"/>
                <a:gd name="T4" fmla="*/ 3 w 5"/>
                <a:gd name="T5" fmla="*/ 2 h 10"/>
                <a:gd name="T6" fmla="*/ 2 w 5"/>
                <a:gd name="T7" fmla="*/ 3 h 10"/>
                <a:gd name="T8" fmla="*/ 3 w 5"/>
                <a:gd name="T9" fmla="*/ 3 h 10"/>
                <a:gd name="T10" fmla="*/ 4 w 5"/>
                <a:gd name="T11" fmla="*/ 4 h 10"/>
                <a:gd name="T12" fmla="*/ 4 w 5"/>
                <a:gd name="T13" fmla="*/ 4 h 10"/>
                <a:gd name="T14" fmla="*/ 4 w 5"/>
                <a:gd name="T15" fmla="*/ 5 h 10"/>
                <a:gd name="T16" fmla="*/ 4 w 5"/>
                <a:gd name="T17" fmla="*/ 6 h 10"/>
                <a:gd name="T18" fmla="*/ 0 w 5"/>
                <a:gd name="T19" fmla="*/ 7 h 10"/>
                <a:gd name="T20" fmla="*/ 0 w 5"/>
                <a:gd name="T21" fmla="*/ 9 h 10"/>
                <a:gd name="T22" fmla="*/ 0 w 5"/>
                <a:gd name="T23" fmla="*/ 9 h 10"/>
                <a:gd name="T24" fmla="*/ 0 w 5"/>
                <a:gd name="T25" fmla="*/ 9 h 10"/>
                <a:gd name="T26" fmla="*/ 3 w 5"/>
                <a:gd name="T27" fmla="*/ 10 h 10"/>
                <a:gd name="T28" fmla="*/ 5 w 5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0">
                  <a:moveTo>
                    <a:pt x="5" y="5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1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7"/>
                    <a:pt x="5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168"/>
            <p:cNvSpPr>
              <a:spLocks/>
            </p:cNvSpPr>
            <p:nvPr/>
          </p:nvSpPr>
          <p:spPr bwMode="auto">
            <a:xfrm>
              <a:off x="3983" y="2116"/>
              <a:ext cx="61" cy="62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0 h 5"/>
                <a:gd name="T4" fmla="*/ 2 w 5"/>
                <a:gd name="T5" fmla="*/ 0 h 5"/>
                <a:gd name="T6" fmla="*/ 1 w 5"/>
                <a:gd name="T7" fmla="*/ 1 h 5"/>
                <a:gd name="T8" fmla="*/ 1 w 5"/>
                <a:gd name="T9" fmla="*/ 1 h 5"/>
                <a:gd name="T10" fmla="*/ 1 w 5"/>
                <a:gd name="T11" fmla="*/ 2 h 5"/>
                <a:gd name="T12" fmla="*/ 1 w 5"/>
                <a:gd name="T13" fmla="*/ 2 h 5"/>
                <a:gd name="T14" fmla="*/ 4 w 5"/>
                <a:gd name="T15" fmla="*/ 5 h 5"/>
                <a:gd name="T16" fmla="*/ 4 w 5"/>
                <a:gd name="T17" fmla="*/ 5 h 5"/>
                <a:gd name="T18" fmla="*/ 5 w 5"/>
                <a:gd name="T19" fmla="*/ 4 h 5"/>
                <a:gd name="T20" fmla="*/ 5 w 5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169"/>
            <p:cNvSpPr>
              <a:spLocks noEditPoints="1"/>
            </p:cNvSpPr>
            <p:nvPr/>
          </p:nvSpPr>
          <p:spPr bwMode="auto">
            <a:xfrm>
              <a:off x="3809" y="1943"/>
              <a:ext cx="223" cy="223"/>
            </a:xfrm>
            <a:custGeom>
              <a:avLst/>
              <a:gdLst>
                <a:gd name="T0" fmla="*/ 15 w 18"/>
                <a:gd name="T1" fmla="*/ 15 h 18"/>
                <a:gd name="T2" fmla="*/ 15 w 18"/>
                <a:gd name="T3" fmla="*/ 14 h 18"/>
                <a:gd name="T4" fmla="*/ 16 w 18"/>
                <a:gd name="T5" fmla="*/ 14 h 18"/>
                <a:gd name="T6" fmla="*/ 17 w 18"/>
                <a:gd name="T7" fmla="*/ 14 h 18"/>
                <a:gd name="T8" fmla="*/ 18 w 18"/>
                <a:gd name="T9" fmla="*/ 9 h 18"/>
                <a:gd name="T10" fmla="*/ 9 w 18"/>
                <a:gd name="T11" fmla="*/ 0 h 18"/>
                <a:gd name="T12" fmla="*/ 0 w 18"/>
                <a:gd name="T13" fmla="*/ 9 h 18"/>
                <a:gd name="T14" fmla="*/ 9 w 18"/>
                <a:gd name="T15" fmla="*/ 18 h 18"/>
                <a:gd name="T16" fmla="*/ 15 w 18"/>
                <a:gd name="T17" fmla="*/ 16 h 18"/>
                <a:gd name="T18" fmla="*/ 14 w 18"/>
                <a:gd name="T19" fmla="*/ 16 h 18"/>
                <a:gd name="T20" fmla="*/ 15 w 18"/>
                <a:gd name="T21" fmla="*/ 15 h 18"/>
                <a:gd name="T22" fmla="*/ 9 w 18"/>
                <a:gd name="T23" fmla="*/ 16 h 18"/>
                <a:gd name="T24" fmla="*/ 2 w 18"/>
                <a:gd name="T25" fmla="*/ 9 h 18"/>
                <a:gd name="T26" fmla="*/ 9 w 18"/>
                <a:gd name="T27" fmla="*/ 2 h 18"/>
                <a:gd name="T28" fmla="*/ 16 w 18"/>
                <a:gd name="T29" fmla="*/ 9 h 18"/>
                <a:gd name="T30" fmla="*/ 9 w 18"/>
                <a:gd name="T3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8">
                  <a:moveTo>
                    <a:pt x="15" y="15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8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5" y="15"/>
                  </a:cubicBezTo>
                  <a:close/>
                  <a:moveTo>
                    <a:pt x="9" y="16"/>
                  </a:moveTo>
                  <a:cubicBezTo>
                    <a:pt x="5" y="16"/>
                    <a:pt x="2" y="13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13" y="2"/>
                    <a:pt x="16" y="5"/>
                    <a:pt x="16" y="9"/>
                  </a:cubicBezTo>
                  <a:cubicBezTo>
                    <a:pt x="16" y="13"/>
                    <a:pt x="13" y="16"/>
                    <a:pt x="9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3151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2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0190"/>
          <p:cNvGrpSpPr>
            <a:grpSpLocks noChangeAspect="1"/>
          </p:cNvGrpSpPr>
          <p:nvPr userDrawn="1"/>
        </p:nvGrpSpPr>
        <p:grpSpPr bwMode="auto">
          <a:xfrm>
            <a:off x="2497141" y="4117484"/>
            <a:ext cx="760413" cy="682625"/>
            <a:chOff x="3798" y="2166"/>
            <a:chExt cx="479" cy="430"/>
          </a:xfrm>
        </p:grpSpPr>
        <p:sp>
          <p:nvSpPr>
            <p:cNvPr id="19" name="Freeform 30191"/>
            <p:cNvSpPr>
              <a:spLocks noEditPoints="1"/>
            </p:cNvSpPr>
            <p:nvPr/>
          </p:nvSpPr>
          <p:spPr bwMode="auto">
            <a:xfrm>
              <a:off x="3798" y="2261"/>
              <a:ext cx="335" cy="335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1 h 14"/>
                <a:gd name="T4" fmla="*/ 12 w 14"/>
                <a:gd name="T5" fmla="*/ 1 h 14"/>
                <a:gd name="T6" fmla="*/ 12 w 14"/>
                <a:gd name="T7" fmla="*/ 1 h 14"/>
                <a:gd name="T8" fmla="*/ 4 w 14"/>
                <a:gd name="T9" fmla="*/ 3 h 14"/>
                <a:gd name="T10" fmla="*/ 3 w 14"/>
                <a:gd name="T11" fmla="*/ 1 h 14"/>
                <a:gd name="T12" fmla="*/ 2 w 14"/>
                <a:gd name="T13" fmla="*/ 11 h 14"/>
                <a:gd name="T14" fmla="*/ 12 w 14"/>
                <a:gd name="T15" fmla="*/ 11 h 14"/>
                <a:gd name="T16" fmla="*/ 11 w 14"/>
                <a:gd name="T17" fmla="*/ 9 h 14"/>
                <a:gd name="T18" fmla="*/ 13 w 14"/>
                <a:gd name="T19" fmla="*/ 3 h 14"/>
                <a:gd name="T20" fmla="*/ 13 w 14"/>
                <a:gd name="T21" fmla="*/ 3 h 14"/>
                <a:gd name="T22" fmla="*/ 14 w 14"/>
                <a:gd name="T23" fmla="*/ 2 h 14"/>
                <a:gd name="T24" fmla="*/ 14 w 14"/>
                <a:gd name="T25" fmla="*/ 1 h 14"/>
                <a:gd name="T26" fmla="*/ 7 w 14"/>
                <a:gd name="T27" fmla="*/ 6 h 14"/>
                <a:gd name="T28" fmla="*/ 5 w 14"/>
                <a:gd name="T29" fmla="*/ 3 h 14"/>
                <a:gd name="T30" fmla="*/ 12 w 14"/>
                <a:gd name="T31" fmla="*/ 2 h 14"/>
                <a:gd name="T32" fmla="*/ 7 w 14"/>
                <a:gd name="T33" fmla="*/ 6 h 14"/>
                <a:gd name="T34" fmla="*/ 12 w 14"/>
                <a:gd name="T35" fmla="*/ 3 h 14"/>
                <a:gd name="T36" fmla="*/ 10 w 14"/>
                <a:gd name="T37" fmla="*/ 9 h 14"/>
                <a:gd name="T38" fmla="*/ 8 w 14"/>
                <a:gd name="T39" fmla="*/ 6 h 14"/>
                <a:gd name="T40" fmla="*/ 12 w 14"/>
                <a:gd name="T4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3" y="0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4"/>
                    <a:pt x="0" y="8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moveTo>
                    <a:pt x="7" y="6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7" y="6"/>
                  </a:lnTo>
                  <a:close/>
                  <a:moveTo>
                    <a:pt x="12" y="3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192"/>
            <p:cNvSpPr>
              <a:spLocks/>
            </p:cNvSpPr>
            <p:nvPr/>
          </p:nvSpPr>
          <p:spPr bwMode="auto">
            <a:xfrm>
              <a:off x="4109" y="2166"/>
              <a:ext cx="168" cy="143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1 h 6"/>
                <a:gd name="T4" fmla="*/ 5 w 7"/>
                <a:gd name="T5" fmla="*/ 6 h 6"/>
                <a:gd name="T6" fmla="*/ 6 w 7"/>
                <a:gd name="T7" fmla="*/ 6 h 6"/>
                <a:gd name="T8" fmla="*/ 1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1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93"/>
            <p:cNvSpPr>
              <a:spLocks/>
            </p:cNvSpPr>
            <p:nvPr/>
          </p:nvSpPr>
          <p:spPr bwMode="auto">
            <a:xfrm>
              <a:off x="4109" y="2214"/>
              <a:ext cx="96" cy="95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1 h 4"/>
                <a:gd name="T4" fmla="*/ 3 w 4"/>
                <a:gd name="T5" fmla="*/ 4 h 4"/>
                <a:gd name="T6" fmla="*/ 4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786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3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0182"/>
          <p:cNvGrpSpPr>
            <a:grpSpLocks noChangeAspect="1"/>
          </p:cNvGrpSpPr>
          <p:nvPr userDrawn="1"/>
        </p:nvGrpSpPr>
        <p:grpSpPr bwMode="auto">
          <a:xfrm>
            <a:off x="2473325" y="4116384"/>
            <a:ext cx="693738" cy="574675"/>
            <a:chOff x="778" y="2401"/>
            <a:chExt cx="437" cy="362"/>
          </a:xfrm>
        </p:grpSpPr>
        <p:sp>
          <p:nvSpPr>
            <p:cNvPr id="19" name="Freeform 30183"/>
            <p:cNvSpPr>
              <a:spLocks/>
            </p:cNvSpPr>
            <p:nvPr/>
          </p:nvSpPr>
          <p:spPr bwMode="auto">
            <a:xfrm>
              <a:off x="778" y="2401"/>
              <a:ext cx="219" cy="293"/>
            </a:xfrm>
            <a:custGeom>
              <a:avLst/>
              <a:gdLst>
                <a:gd name="T0" fmla="*/ 9 w 13"/>
                <a:gd name="T1" fmla="*/ 3 h 17"/>
                <a:gd name="T2" fmla="*/ 11 w 13"/>
                <a:gd name="T3" fmla="*/ 1 h 17"/>
                <a:gd name="T4" fmla="*/ 10 w 13"/>
                <a:gd name="T5" fmla="*/ 1 h 17"/>
                <a:gd name="T6" fmla="*/ 8 w 13"/>
                <a:gd name="T7" fmla="*/ 3 h 17"/>
                <a:gd name="T8" fmla="*/ 8 w 13"/>
                <a:gd name="T9" fmla="*/ 1 h 17"/>
                <a:gd name="T10" fmla="*/ 7 w 13"/>
                <a:gd name="T11" fmla="*/ 3 h 17"/>
                <a:gd name="T12" fmla="*/ 7 w 13"/>
                <a:gd name="T13" fmla="*/ 3 h 17"/>
                <a:gd name="T14" fmla="*/ 5 w 13"/>
                <a:gd name="T15" fmla="*/ 1 h 17"/>
                <a:gd name="T16" fmla="*/ 5 w 13"/>
                <a:gd name="T17" fmla="*/ 3 h 17"/>
                <a:gd name="T18" fmla="*/ 3 w 13"/>
                <a:gd name="T19" fmla="*/ 1 h 17"/>
                <a:gd name="T20" fmla="*/ 1 w 13"/>
                <a:gd name="T21" fmla="*/ 1 h 17"/>
                <a:gd name="T22" fmla="*/ 4 w 13"/>
                <a:gd name="T23" fmla="*/ 3 h 17"/>
                <a:gd name="T24" fmla="*/ 6 w 13"/>
                <a:gd name="T25" fmla="*/ 4 h 17"/>
                <a:gd name="T26" fmla="*/ 7 w 13"/>
                <a:gd name="T27" fmla="*/ 4 h 17"/>
                <a:gd name="T28" fmla="*/ 7 w 13"/>
                <a:gd name="T29" fmla="*/ 4 h 17"/>
                <a:gd name="T30" fmla="*/ 6 w 13"/>
                <a:gd name="T31" fmla="*/ 4 h 17"/>
                <a:gd name="T32" fmla="*/ 6 w 13"/>
                <a:gd name="T33" fmla="*/ 5 h 17"/>
                <a:gd name="T34" fmla="*/ 7 w 13"/>
                <a:gd name="T35" fmla="*/ 7 h 17"/>
                <a:gd name="T36" fmla="*/ 5 w 13"/>
                <a:gd name="T37" fmla="*/ 8 h 17"/>
                <a:gd name="T38" fmla="*/ 2 w 13"/>
                <a:gd name="T39" fmla="*/ 10 h 17"/>
                <a:gd name="T40" fmla="*/ 1 w 13"/>
                <a:gd name="T41" fmla="*/ 11 h 17"/>
                <a:gd name="T42" fmla="*/ 2 w 13"/>
                <a:gd name="T43" fmla="*/ 11 h 17"/>
                <a:gd name="T44" fmla="*/ 1 w 13"/>
                <a:gd name="T45" fmla="*/ 13 h 17"/>
                <a:gd name="T46" fmla="*/ 0 w 13"/>
                <a:gd name="T47" fmla="*/ 16 h 17"/>
                <a:gd name="T48" fmla="*/ 0 w 13"/>
                <a:gd name="T49" fmla="*/ 16 h 17"/>
                <a:gd name="T50" fmla="*/ 0 w 13"/>
                <a:gd name="T51" fmla="*/ 17 h 17"/>
                <a:gd name="T52" fmla="*/ 0 w 13"/>
                <a:gd name="T53" fmla="*/ 16 h 17"/>
                <a:gd name="T54" fmla="*/ 2 w 13"/>
                <a:gd name="T55" fmla="*/ 14 h 17"/>
                <a:gd name="T56" fmla="*/ 8 w 13"/>
                <a:gd name="T57" fmla="*/ 11 h 17"/>
                <a:gd name="T58" fmla="*/ 11 w 13"/>
                <a:gd name="T59" fmla="*/ 10 h 17"/>
                <a:gd name="T60" fmla="*/ 9 w 13"/>
                <a:gd name="T61" fmla="*/ 12 h 17"/>
                <a:gd name="T62" fmla="*/ 8 w 13"/>
                <a:gd name="T63" fmla="*/ 12 h 17"/>
                <a:gd name="T64" fmla="*/ 9 w 13"/>
                <a:gd name="T65" fmla="*/ 13 h 17"/>
                <a:gd name="T66" fmla="*/ 11 w 13"/>
                <a:gd name="T67" fmla="*/ 9 h 17"/>
                <a:gd name="T68" fmla="*/ 10 w 13"/>
                <a:gd name="T69" fmla="*/ 7 h 17"/>
                <a:gd name="T70" fmla="*/ 9 w 13"/>
                <a:gd name="T71" fmla="*/ 6 h 17"/>
                <a:gd name="T72" fmla="*/ 10 w 13"/>
                <a:gd name="T73" fmla="*/ 4 h 17"/>
                <a:gd name="T74" fmla="*/ 10 w 13"/>
                <a:gd name="T75" fmla="*/ 4 h 17"/>
                <a:gd name="T76" fmla="*/ 9 w 13"/>
                <a:gd name="T77" fmla="*/ 4 h 17"/>
                <a:gd name="T78" fmla="*/ 8 w 13"/>
                <a:gd name="T79" fmla="*/ 4 h 17"/>
                <a:gd name="T80" fmla="*/ 7 w 13"/>
                <a:gd name="T81" fmla="*/ 4 h 17"/>
                <a:gd name="T82" fmla="*/ 7 w 13"/>
                <a:gd name="T83" fmla="*/ 3 h 17"/>
                <a:gd name="T84" fmla="*/ 8 w 13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" h="17">
                  <a:moveTo>
                    <a:pt x="8" y="3"/>
                  </a:moveTo>
                  <a:cubicBezTo>
                    <a:pt x="8" y="3"/>
                    <a:pt x="8" y="3"/>
                    <a:pt x="9" y="3"/>
                  </a:cubicBezTo>
                  <a:cubicBezTo>
                    <a:pt x="12" y="3"/>
                    <a:pt x="11" y="1"/>
                    <a:pt x="11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2"/>
                    <a:pt x="5" y="1"/>
                  </a:cubicBezTo>
                  <a:cubicBezTo>
                    <a:pt x="5" y="1"/>
                    <a:pt x="5" y="0"/>
                    <a:pt x="4" y="1"/>
                  </a:cubicBezTo>
                  <a:cubicBezTo>
                    <a:pt x="4" y="1"/>
                    <a:pt x="3" y="1"/>
                    <a:pt x="5" y="3"/>
                  </a:cubicBezTo>
                  <a:cubicBezTo>
                    <a:pt x="5" y="3"/>
                    <a:pt x="3" y="3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2" y="2"/>
                    <a:pt x="4" y="3"/>
                  </a:cubicBezTo>
                  <a:cubicBezTo>
                    <a:pt x="3" y="3"/>
                    <a:pt x="1" y="3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4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5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10" y="9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3" y="10"/>
                    <a:pt x="11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184"/>
            <p:cNvSpPr>
              <a:spLocks/>
            </p:cNvSpPr>
            <p:nvPr/>
          </p:nvSpPr>
          <p:spPr bwMode="auto">
            <a:xfrm>
              <a:off x="980" y="2401"/>
              <a:ext cx="235" cy="293"/>
            </a:xfrm>
            <a:custGeom>
              <a:avLst/>
              <a:gdLst>
                <a:gd name="T0" fmla="*/ 5 w 14"/>
                <a:gd name="T1" fmla="*/ 3 h 17"/>
                <a:gd name="T2" fmla="*/ 2 w 14"/>
                <a:gd name="T3" fmla="*/ 1 h 17"/>
                <a:gd name="T4" fmla="*/ 4 w 14"/>
                <a:gd name="T5" fmla="*/ 1 h 17"/>
                <a:gd name="T6" fmla="*/ 5 w 14"/>
                <a:gd name="T7" fmla="*/ 3 h 17"/>
                <a:gd name="T8" fmla="*/ 5 w 14"/>
                <a:gd name="T9" fmla="*/ 1 h 17"/>
                <a:gd name="T10" fmla="*/ 6 w 14"/>
                <a:gd name="T11" fmla="*/ 3 h 17"/>
                <a:gd name="T12" fmla="*/ 6 w 14"/>
                <a:gd name="T13" fmla="*/ 3 h 17"/>
                <a:gd name="T14" fmla="*/ 8 w 14"/>
                <a:gd name="T15" fmla="*/ 1 h 17"/>
                <a:gd name="T16" fmla="*/ 8 w 14"/>
                <a:gd name="T17" fmla="*/ 3 h 17"/>
                <a:gd name="T18" fmla="*/ 11 w 14"/>
                <a:gd name="T19" fmla="*/ 1 h 17"/>
                <a:gd name="T20" fmla="*/ 12 w 14"/>
                <a:gd name="T21" fmla="*/ 1 h 17"/>
                <a:gd name="T22" fmla="*/ 9 w 14"/>
                <a:gd name="T23" fmla="*/ 3 h 17"/>
                <a:gd name="T24" fmla="*/ 7 w 14"/>
                <a:gd name="T25" fmla="*/ 4 h 17"/>
                <a:gd name="T26" fmla="*/ 6 w 14"/>
                <a:gd name="T27" fmla="*/ 4 h 17"/>
                <a:gd name="T28" fmla="*/ 7 w 14"/>
                <a:gd name="T29" fmla="*/ 4 h 17"/>
                <a:gd name="T30" fmla="*/ 7 w 14"/>
                <a:gd name="T31" fmla="*/ 4 h 17"/>
                <a:gd name="T32" fmla="*/ 7 w 14"/>
                <a:gd name="T33" fmla="*/ 5 h 17"/>
                <a:gd name="T34" fmla="*/ 6 w 14"/>
                <a:gd name="T35" fmla="*/ 7 h 17"/>
                <a:gd name="T36" fmla="*/ 8 w 14"/>
                <a:gd name="T37" fmla="*/ 8 h 17"/>
                <a:gd name="T38" fmla="*/ 11 w 14"/>
                <a:gd name="T39" fmla="*/ 10 h 17"/>
                <a:gd name="T40" fmla="*/ 12 w 14"/>
                <a:gd name="T41" fmla="*/ 11 h 17"/>
                <a:gd name="T42" fmla="*/ 11 w 14"/>
                <a:gd name="T43" fmla="*/ 11 h 17"/>
                <a:gd name="T44" fmla="*/ 12 w 14"/>
                <a:gd name="T45" fmla="*/ 13 h 17"/>
                <a:gd name="T46" fmla="*/ 13 w 14"/>
                <a:gd name="T47" fmla="*/ 16 h 17"/>
                <a:gd name="T48" fmla="*/ 13 w 14"/>
                <a:gd name="T49" fmla="*/ 16 h 17"/>
                <a:gd name="T50" fmla="*/ 14 w 14"/>
                <a:gd name="T51" fmla="*/ 17 h 17"/>
                <a:gd name="T52" fmla="*/ 13 w 14"/>
                <a:gd name="T53" fmla="*/ 16 h 17"/>
                <a:gd name="T54" fmla="*/ 12 w 14"/>
                <a:gd name="T55" fmla="*/ 14 h 17"/>
                <a:gd name="T56" fmla="*/ 5 w 14"/>
                <a:gd name="T57" fmla="*/ 11 h 17"/>
                <a:gd name="T58" fmla="*/ 2 w 14"/>
                <a:gd name="T59" fmla="*/ 10 h 17"/>
                <a:gd name="T60" fmla="*/ 4 w 14"/>
                <a:gd name="T61" fmla="*/ 12 h 17"/>
                <a:gd name="T62" fmla="*/ 5 w 14"/>
                <a:gd name="T63" fmla="*/ 12 h 17"/>
                <a:gd name="T64" fmla="*/ 4 w 14"/>
                <a:gd name="T65" fmla="*/ 13 h 17"/>
                <a:gd name="T66" fmla="*/ 2 w 14"/>
                <a:gd name="T67" fmla="*/ 9 h 17"/>
                <a:gd name="T68" fmla="*/ 3 w 14"/>
                <a:gd name="T69" fmla="*/ 7 h 17"/>
                <a:gd name="T70" fmla="*/ 5 w 14"/>
                <a:gd name="T71" fmla="*/ 6 h 17"/>
                <a:gd name="T72" fmla="*/ 3 w 14"/>
                <a:gd name="T73" fmla="*/ 4 h 17"/>
                <a:gd name="T74" fmla="*/ 3 w 14"/>
                <a:gd name="T75" fmla="*/ 4 h 17"/>
                <a:gd name="T76" fmla="*/ 4 w 14"/>
                <a:gd name="T77" fmla="*/ 4 h 17"/>
                <a:gd name="T78" fmla="*/ 5 w 14"/>
                <a:gd name="T79" fmla="*/ 4 h 17"/>
                <a:gd name="T80" fmla="*/ 6 w 14"/>
                <a:gd name="T81" fmla="*/ 4 h 17"/>
                <a:gd name="T82" fmla="*/ 6 w 14"/>
                <a:gd name="T83" fmla="*/ 3 h 17"/>
                <a:gd name="T84" fmla="*/ 5 w 14"/>
                <a:gd name="T85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" h="17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2" y="1"/>
                    <a:pt x="2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9" y="2"/>
                    <a:pt x="8" y="1"/>
                  </a:cubicBezTo>
                  <a:cubicBezTo>
                    <a:pt x="8" y="1"/>
                    <a:pt x="8" y="0"/>
                    <a:pt x="9" y="1"/>
                  </a:cubicBezTo>
                  <a:cubicBezTo>
                    <a:pt x="9" y="1"/>
                    <a:pt x="10" y="1"/>
                    <a:pt x="8" y="3"/>
                  </a:cubicBezTo>
                  <a:cubicBezTo>
                    <a:pt x="9" y="3"/>
                    <a:pt x="10" y="3"/>
                    <a:pt x="10" y="1"/>
                  </a:cubicBezTo>
                  <a:cubicBezTo>
                    <a:pt x="10" y="1"/>
                    <a:pt x="10" y="0"/>
                    <a:pt x="11" y="1"/>
                  </a:cubicBezTo>
                  <a:cubicBezTo>
                    <a:pt x="11" y="1"/>
                    <a:pt x="11" y="2"/>
                    <a:pt x="10" y="3"/>
                  </a:cubicBezTo>
                  <a:cubicBezTo>
                    <a:pt x="10" y="3"/>
                    <a:pt x="12" y="3"/>
                    <a:pt x="12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3" y="4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10" y="8"/>
                    <a:pt x="10" y="8"/>
                  </a:cubicBezTo>
                  <a:cubicBezTo>
                    <a:pt x="11" y="9"/>
                    <a:pt x="11" y="9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3"/>
                    <a:pt x="10" y="13"/>
                    <a:pt x="9" y="12"/>
                  </a:cubicBezTo>
                  <a:cubicBezTo>
                    <a:pt x="9" y="12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3" y="9"/>
                    <a:pt x="2" y="10"/>
                  </a:cubicBezTo>
                  <a:cubicBezTo>
                    <a:pt x="2" y="10"/>
                    <a:pt x="3" y="11"/>
                    <a:pt x="3" y="11"/>
                  </a:cubicBezTo>
                  <a:cubicBezTo>
                    <a:pt x="3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0" y="10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85"/>
            <p:cNvSpPr>
              <a:spLocks/>
            </p:cNvSpPr>
            <p:nvPr/>
          </p:nvSpPr>
          <p:spPr bwMode="auto">
            <a:xfrm>
              <a:off x="930" y="2643"/>
              <a:ext cx="134" cy="120"/>
            </a:xfrm>
            <a:custGeom>
              <a:avLst/>
              <a:gdLst>
                <a:gd name="T0" fmla="*/ 67 w 134"/>
                <a:gd name="T1" fmla="*/ 0 h 120"/>
                <a:gd name="T2" fmla="*/ 84 w 134"/>
                <a:gd name="T3" fmla="*/ 51 h 120"/>
                <a:gd name="T4" fmla="*/ 134 w 134"/>
                <a:gd name="T5" fmla="*/ 51 h 120"/>
                <a:gd name="T6" fmla="*/ 100 w 134"/>
                <a:gd name="T7" fmla="*/ 86 h 120"/>
                <a:gd name="T8" fmla="*/ 117 w 134"/>
                <a:gd name="T9" fmla="*/ 120 h 120"/>
                <a:gd name="T10" fmla="*/ 67 w 134"/>
                <a:gd name="T11" fmla="*/ 103 h 120"/>
                <a:gd name="T12" fmla="*/ 33 w 134"/>
                <a:gd name="T13" fmla="*/ 120 h 120"/>
                <a:gd name="T14" fmla="*/ 33 w 134"/>
                <a:gd name="T15" fmla="*/ 86 h 120"/>
                <a:gd name="T16" fmla="*/ 0 w 134"/>
                <a:gd name="T17" fmla="*/ 51 h 120"/>
                <a:gd name="T18" fmla="*/ 50 w 134"/>
                <a:gd name="T19" fmla="*/ 51 h 120"/>
                <a:gd name="T20" fmla="*/ 67 w 134"/>
                <a:gd name="T2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20">
                  <a:moveTo>
                    <a:pt x="67" y="0"/>
                  </a:moveTo>
                  <a:lnTo>
                    <a:pt x="84" y="51"/>
                  </a:lnTo>
                  <a:lnTo>
                    <a:pt x="134" y="51"/>
                  </a:lnTo>
                  <a:lnTo>
                    <a:pt x="100" y="86"/>
                  </a:lnTo>
                  <a:lnTo>
                    <a:pt x="117" y="120"/>
                  </a:lnTo>
                  <a:lnTo>
                    <a:pt x="67" y="103"/>
                  </a:lnTo>
                  <a:lnTo>
                    <a:pt x="33" y="120"/>
                  </a:lnTo>
                  <a:lnTo>
                    <a:pt x="33" y="86"/>
                  </a:lnTo>
                  <a:lnTo>
                    <a:pt x="0" y="51"/>
                  </a:lnTo>
                  <a:lnTo>
                    <a:pt x="50" y="5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86"/>
            <p:cNvSpPr>
              <a:spLocks/>
            </p:cNvSpPr>
            <p:nvPr/>
          </p:nvSpPr>
          <p:spPr bwMode="auto">
            <a:xfrm>
              <a:off x="1064" y="2712"/>
              <a:ext cx="50" cy="51"/>
            </a:xfrm>
            <a:custGeom>
              <a:avLst/>
              <a:gdLst>
                <a:gd name="T0" fmla="*/ 34 w 50"/>
                <a:gd name="T1" fmla="*/ 0 h 51"/>
                <a:gd name="T2" fmla="*/ 34 w 50"/>
                <a:gd name="T3" fmla="*/ 17 h 51"/>
                <a:gd name="T4" fmla="*/ 50 w 50"/>
                <a:gd name="T5" fmla="*/ 17 h 51"/>
                <a:gd name="T6" fmla="*/ 34 w 50"/>
                <a:gd name="T7" fmla="*/ 34 h 51"/>
                <a:gd name="T8" fmla="*/ 50 w 50"/>
                <a:gd name="T9" fmla="*/ 51 h 51"/>
                <a:gd name="T10" fmla="*/ 34 w 50"/>
                <a:gd name="T11" fmla="*/ 51 h 51"/>
                <a:gd name="T12" fmla="*/ 17 w 50"/>
                <a:gd name="T13" fmla="*/ 51 h 51"/>
                <a:gd name="T14" fmla="*/ 17 w 50"/>
                <a:gd name="T15" fmla="*/ 34 h 51"/>
                <a:gd name="T16" fmla="*/ 0 w 50"/>
                <a:gd name="T17" fmla="*/ 17 h 51"/>
                <a:gd name="T18" fmla="*/ 17 w 50"/>
                <a:gd name="T19" fmla="*/ 17 h 51"/>
                <a:gd name="T20" fmla="*/ 34 w 50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51">
                  <a:moveTo>
                    <a:pt x="34" y="0"/>
                  </a:moveTo>
                  <a:lnTo>
                    <a:pt x="34" y="17"/>
                  </a:lnTo>
                  <a:lnTo>
                    <a:pt x="50" y="17"/>
                  </a:lnTo>
                  <a:lnTo>
                    <a:pt x="34" y="34"/>
                  </a:lnTo>
                  <a:lnTo>
                    <a:pt x="50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87"/>
            <p:cNvSpPr>
              <a:spLocks/>
            </p:cNvSpPr>
            <p:nvPr/>
          </p:nvSpPr>
          <p:spPr bwMode="auto">
            <a:xfrm>
              <a:off x="879" y="2712"/>
              <a:ext cx="51" cy="51"/>
            </a:xfrm>
            <a:custGeom>
              <a:avLst/>
              <a:gdLst>
                <a:gd name="T0" fmla="*/ 34 w 51"/>
                <a:gd name="T1" fmla="*/ 0 h 51"/>
                <a:gd name="T2" fmla="*/ 34 w 51"/>
                <a:gd name="T3" fmla="*/ 17 h 51"/>
                <a:gd name="T4" fmla="*/ 51 w 51"/>
                <a:gd name="T5" fmla="*/ 17 h 51"/>
                <a:gd name="T6" fmla="*/ 51 w 51"/>
                <a:gd name="T7" fmla="*/ 34 h 51"/>
                <a:gd name="T8" fmla="*/ 51 w 51"/>
                <a:gd name="T9" fmla="*/ 51 h 51"/>
                <a:gd name="T10" fmla="*/ 34 w 51"/>
                <a:gd name="T11" fmla="*/ 51 h 51"/>
                <a:gd name="T12" fmla="*/ 17 w 51"/>
                <a:gd name="T13" fmla="*/ 51 h 51"/>
                <a:gd name="T14" fmla="*/ 17 w 51"/>
                <a:gd name="T15" fmla="*/ 34 h 51"/>
                <a:gd name="T16" fmla="*/ 0 w 51"/>
                <a:gd name="T17" fmla="*/ 17 h 51"/>
                <a:gd name="T18" fmla="*/ 17 w 51"/>
                <a:gd name="T19" fmla="*/ 17 h 51"/>
                <a:gd name="T20" fmla="*/ 34 w 51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51">
                  <a:moveTo>
                    <a:pt x="34" y="0"/>
                  </a:moveTo>
                  <a:lnTo>
                    <a:pt x="34" y="17"/>
                  </a:lnTo>
                  <a:lnTo>
                    <a:pt x="51" y="17"/>
                  </a:lnTo>
                  <a:lnTo>
                    <a:pt x="51" y="34"/>
                  </a:lnTo>
                  <a:lnTo>
                    <a:pt x="51" y="51"/>
                  </a:lnTo>
                  <a:lnTo>
                    <a:pt x="34" y="51"/>
                  </a:lnTo>
                  <a:lnTo>
                    <a:pt x="17" y="51"/>
                  </a:lnTo>
                  <a:lnTo>
                    <a:pt x="17" y="34"/>
                  </a:lnTo>
                  <a:lnTo>
                    <a:pt x="0" y="17"/>
                  </a:lnTo>
                  <a:lnTo>
                    <a:pt x="17" y="17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876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96" b="769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-600" y="0"/>
            <a:ext cx="12193200" cy="6858000"/>
          </a:xfrm>
          <a:prstGeom prst="rect">
            <a:avLst/>
          </a:prstGeom>
          <a:solidFill>
            <a:srgbClr val="1829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0" y="3321355"/>
            <a:ext cx="8077200" cy="1325563"/>
          </a:xfrm>
        </p:spPr>
        <p:txBody>
          <a:bodyPr anchor="t">
            <a:noAutofit/>
          </a:bodyPr>
          <a:lstStyle>
            <a:lvl1pPr>
              <a:defRPr sz="68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C26CA-29F0-4A6F-9BB3-865BE8155631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066800" y="1143000"/>
            <a:ext cx="7200000" cy="3289648"/>
            <a:chOff x="838200" y="1143000"/>
            <a:chExt cx="7200000" cy="3289648"/>
          </a:xfrm>
        </p:grpSpPr>
        <p:sp>
          <p:nvSpPr>
            <p:cNvPr id="7" name="矩形 6"/>
            <p:cNvSpPr/>
            <p:nvPr userDrawn="1"/>
          </p:nvSpPr>
          <p:spPr>
            <a:xfrm>
              <a:off x="838200" y="1143000"/>
              <a:ext cx="1759597" cy="32896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9900" dirty="0" smtClean="0"/>
                <a:t>4</a:t>
              </a:r>
              <a:endParaRPr lang="zh-CN" altLang="en-US" sz="19900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2651668" y="2728648"/>
              <a:ext cx="1759597" cy="11835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4465135" y="2728648"/>
              <a:ext cx="1759597" cy="1183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6278603" y="2728648"/>
              <a:ext cx="1759597" cy="1183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9886950" y="-22465"/>
            <a:ext cx="1714500" cy="1834977"/>
            <a:chOff x="9886950" y="-22465"/>
            <a:chExt cx="1714500" cy="1834977"/>
          </a:xfrm>
        </p:grpSpPr>
        <p:sp>
          <p:nvSpPr>
            <p:cNvPr id="15" name="矩形 14"/>
            <p:cNvSpPr/>
            <p:nvPr userDrawn="1"/>
          </p:nvSpPr>
          <p:spPr>
            <a:xfrm>
              <a:off x="9886950" y="-22465"/>
              <a:ext cx="1714500" cy="1600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Picture 9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9994750" y="153586"/>
              <a:ext cx="1498901" cy="1492412"/>
            </a:xfrm>
            <a:prstGeom prst="rect">
              <a:avLst/>
            </a:prstGeom>
          </p:spPr>
        </p:pic>
        <p:sp>
          <p:nvSpPr>
            <p:cNvPr id="17" name="矩形 16"/>
            <p:cNvSpPr/>
            <p:nvPr userDrawn="1"/>
          </p:nvSpPr>
          <p:spPr>
            <a:xfrm>
              <a:off x="9886950" y="1668512"/>
              <a:ext cx="17145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Group 30172"/>
          <p:cNvGrpSpPr>
            <a:grpSpLocks noChangeAspect="1"/>
          </p:cNvGrpSpPr>
          <p:nvPr userDrawn="1"/>
        </p:nvGrpSpPr>
        <p:grpSpPr bwMode="auto">
          <a:xfrm>
            <a:off x="2457466" y="4143376"/>
            <a:ext cx="646114" cy="615950"/>
            <a:chOff x="6444" y="3162"/>
            <a:chExt cx="407" cy="388"/>
          </a:xfrm>
        </p:grpSpPr>
        <p:sp>
          <p:nvSpPr>
            <p:cNvPr id="19" name="Freeform 30173"/>
            <p:cNvSpPr>
              <a:spLocks/>
            </p:cNvSpPr>
            <p:nvPr/>
          </p:nvSpPr>
          <p:spPr bwMode="auto">
            <a:xfrm>
              <a:off x="6554" y="3243"/>
              <a:ext cx="189" cy="246"/>
            </a:xfrm>
            <a:custGeom>
              <a:avLst/>
              <a:gdLst>
                <a:gd name="T0" fmla="*/ 9 w 9"/>
                <a:gd name="T1" fmla="*/ 4 h 12"/>
                <a:gd name="T2" fmla="*/ 5 w 9"/>
                <a:gd name="T3" fmla="*/ 0 h 12"/>
                <a:gd name="T4" fmla="*/ 0 w 9"/>
                <a:gd name="T5" fmla="*/ 4 h 12"/>
                <a:gd name="T6" fmla="*/ 1 w 9"/>
                <a:gd name="T7" fmla="*/ 8 h 12"/>
                <a:gd name="T8" fmla="*/ 2 w 9"/>
                <a:gd name="T9" fmla="*/ 10 h 12"/>
                <a:gd name="T10" fmla="*/ 3 w 9"/>
                <a:gd name="T11" fmla="*/ 12 h 12"/>
                <a:gd name="T12" fmla="*/ 4 w 9"/>
                <a:gd name="T13" fmla="*/ 12 h 12"/>
                <a:gd name="T14" fmla="*/ 4 w 9"/>
                <a:gd name="T15" fmla="*/ 12 h 12"/>
                <a:gd name="T16" fmla="*/ 6 w 9"/>
                <a:gd name="T17" fmla="*/ 12 h 12"/>
                <a:gd name="T18" fmla="*/ 6 w 9"/>
                <a:gd name="T19" fmla="*/ 12 h 12"/>
                <a:gd name="T20" fmla="*/ 6 w 9"/>
                <a:gd name="T21" fmla="*/ 12 h 12"/>
                <a:gd name="T22" fmla="*/ 7 w 9"/>
                <a:gd name="T23" fmla="*/ 10 h 12"/>
                <a:gd name="T24" fmla="*/ 8 w 9"/>
                <a:gd name="T25" fmla="*/ 8 h 12"/>
                <a:gd name="T26" fmla="*/ 9 w 9"/>
                <a:gd name="T2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2">
                  <a:moveTo>
                    <a:pt x="9" y="4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7"/>
                    <a:pt x="1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7" y="10"/>
                    <a:pt x="7" y="9"/>
                    <a:pt x="8" y="8"/>
                  </a:cubicBezTo>
                  <a:cubicBezTo>
                    <a:pt x="9" y="7"/>
                    <a:pt x="9" y="6"/>
                    <a:pt x="9" y="4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174"/>
            <p:cNvSpPr>
              <a:spLocks/>
            </p:cNvSpPr>
            <p:nvPr/>
          </p:nvSpPr>
          <p:spPr bwMode="auto">
            <a:xfrm>
              <a:off x="6617" y="3509"/>
              <a:ext cx="63" cy="41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0 w 3"/>
                <a:gd name="T5" fmla="*/ 0 h 2"/>
                <a:gd name="T6" fmla="*/ 0 w 3"/>
                <a:gd name="T7" fmla="*/ 1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3 w 3"/>
                <a:gd name="T15" fmla="*/ 0 h 2"/>
                <a:gd name="T16" fmla="*/ 3 w 3"/>
                <a:gd name="T17" fmla="*/ 0 h 2"/>
                <a:gd name="T18" fmla="*/ 2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75"/>
            <p:cNvSpPr>
              <a:spLocks/>
            </p:cNvSpPr>
            <p:nvPr/>
          </p:nvSpPr>
          <p:spPr bwMode="auto">
            <a:xfrm>
              <a:off x="6444" y="3346"/>
              <a:ext cx="47" cy="2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76"/>
            <p:cNvSpPr>
              <a:spLocks/>
            </p:cNvSpPr>
            <p:nvPr/>
          </p:nvSpPr>
          <p:spPr bwMode="auto">
            <a:xfrm>
              <a:off x="6806" y="3346"/>
              <a:ext cx="45" cy="2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2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0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0177"/>
            <p:cNvSpPr>
              <a:spLocks/>
            </p:cNvSpPr>
            <p:nvPr/>
          </p:nvSpPr>
          <p:spPr bwMode="auto">
            <a:xfrm>
              <a:off x="6638" y="3162"/>
              <a:ext cx="29" cy="40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1 w 2"/>
                <a:gd name="T9" fmla="*/ 2 h 2"/>
                <a:gd name="T10" fmla="*/ 2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0178"/>
            <p:cNvSpPr>
              <a:spLocks/>
            </p:cNvSpPr>
            <p:nvPr/>
          </p:nvSpPr>
          <p:spPr bwMode="auto">
            <a:xfrm rot="5400000" flipH="1">
              <a:off x="6506" y="3197"/>
              <a:ext cx="42" cy="62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0 h 3"/>
                <a:gd name="T4" fmla="*/ 0 w 2"/>
                <a:gd name="T5" fmla="*/ 1 h 3"/>
                <a:gd name="T6" fmla="*/ 1 w 2"/>
                <a:gd name="T7" fmla="*/ 3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179"/>
            <p:cNvSpPr>
              <a:spLocks/>
            </p:cNvSpPr>
            <p:nvPr/>
          </p:nvSpPr>
          <p:spPr bwMode="auto">
            <a:xfrm>
              <a:off x="6740" y="3207"/>
              <a:ext cx="63" cy="41"/>
            </a:xfrm>
            <a:custGeom>
              <a:avLst/>
              <a:gdLst>
                <a:gd name="T0" fmla="*/ 1 w 3"/>
                <a:gd name="T1" fmla="*/ 2 h 2"/>
                <a:gd name="T2" fmla="*/ 3 w 3"/>
                <a:gd name="T3" fmla="*/ 1 h 2"/>
                <a:gd name="T4" fmla="*/ 2 w 3"/>
                <a:gd name="T5" fmla="*/ 0 h 2"/>
                <a:gd name="T6" fmla="*/ 0 w 3"/>
                <a:gd name="T7" fmla="*/ 2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746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Group 30163"/>
          <p:cNvGrpSpPr>
            <a:grpSpLocks noChangeAspect="1"/>
          </p:cNvGrpSpPr>
          <p:nvPr userDrawn="1"/>
        </p:nvGrpSpPr>
        <p:grpSpPr bwMode="auto">
          <a:xfrm>
            <a:off x="1126447" y="144418"/>
            <a:ext cx="576000" cy="576000"/>
            <a:chOff x="3809" y="1943"/>
            <a:chExt cx="235" cy="235"/>
          </a:xfrm>
        </p:grpSpPr>
        <p:sp>
          <p:nvSpPr>
            <p:cNvPr id="13" name="Freeform 30164"/>
            <p:cNvSpPr>
              <a:spLocks noEditPoints="1"/>
            </p:cNvSpPr>
            <p:nvPr/>
          </p:nvSpPr>
          <p:spPr bwMode="auto">
            <a:xfrm>
              <a:off x="3908" y="1980"/>
              <a:ext cx="37" cy="124"/>
            </a:xfrm>
            <a:custGeom>
              <a:avLst/>
              <a:gdLst>
                <a:gd name="T0" fmla="*/ 0 w 3"/>
                <a:gd name="T1" fmla="*/ 3 h 10"/>
                <a:gd name="T2" fmla="*/ 0 w 3"/>
                <a:gd name="T3" fmla="*/ 3 h 10"/>
                <a:gd name="T4" fmla="*/ 1 w 3"/>
                <a:gd name="T5" fmla="*/ 3 h 10"/>
                <a:gd name="T6" fmla="*/ 1 w 3"/>
                <a:gd name="T7" fmla="*/ 3 h 10"/>
                <a:gd name="T8" fmla="*/ 1 w 3"/>
                <a:gd name="T9" fmla="*/ 3 h 10"/>
                <a:gd name="T10" fmla="*/ 2 w 3"/>
                <a:gd name="T11" fmla="*/ 3 h 10"/>
                <a:gd name="T12" fmla="*/ 2 w 3"/>
                <a:gd name="T13" fmla="*/ 3 h 10"/>
                <a:gd name="T14" fmla="*/ 2 w 3"/>
                <a:gd name="T15" fmla="*/ 3 h 10"/>
                <a:gd name="T16" fmla="*/ 3 w 3"/>
                <a:gd name="T17" fmla="*/ 3 h 10"/>
                <a:gd name="T18" fmla="*/ 3 w 3"/>
                <a:gd name="T19" fmla="*/ 4 h 10"/>
                <a:gd name="T20" fmla="*/ 2 w 3"/>
                <a:gd name="T21" fmla="*/ 4 h 10"/>
                <a:gd name="T22" fmla="*/ 2 w 3"/>
                <a:gd name="T23" fmla="*/ 5 h 10"/>
                <a:gd name="T24" fmla="*/ 3 w 3"/>
                <a:gd name="T25" fmla="*/ 5 h 10"/>
                <a:gd name="T26" fmla="*/ 3 w 3"/>
                <a:gd name="T27" fmla="*/ 6 h 10"/>
                <a:gd name="T28" fmla="*/ 2 w 3"/>
                <a:gd name="T29" fmla="*/ 6 h 10"/>
                <a:gd name="T30" fmla="*/ 2 w 3"/>
                <a:gd name="T31" fmla="*/ 6 h 10"/>
                <a:gd name="T32" fmla="*/ 2 w 3"/>
                <a:gd name="T33" fmla="*/ 6 h 10"/>
                <a:gd name="T34" fmla="*/ 2 w 3"/>
                <a:gd name="T35" fmla="*/ 7 h 10"/>
                <a:gd name="T36" fmla="*/ 2 w 3"/>
                <a:gd name="T37" fmla="*/ 7 h 10"/>
                <a:gd name="T38" fmla="*/ 2 w 3"/>
                <a:gd name="T39" fmla="*/ 7 h 10"/>
                <a:gd name="T40" fmla="*/ 2 w 3"/>
                <a:gd name="T41" fmla="*/ 8 h 10"/>
                <a:gd name="T42" fmla="*/ 1 w 3"/>
                <a:gd name="T43" fmla="*/ 8 h 10"/>
                <a:gd name="T44" fmla="*/ 1 w 3"/>
                <a:gd name="T45" fmla="*/ 9 h 10"/>
                <a:gd name="T46" fmla="*/ 2 w 3"/>
                <a:gd name="T47" fmla="*/ 10 h 10"/>
                <a:gd name="T48" fmla="*/ 3 w 3"/>
                <a:gd name="T49" fmla="*/ 10 h 10"/>
                <a:gd name="T50" fmla="*/ 3 w 3"/>
                <a:gd name="T51" fmla="*/ 10 h 10"/>
                <a:gd name="T52" fmla="*/ 3 w 3"/>
                <a:gd name="T53" fmla="*/ 0 h 10"/>
                <a:gd name="T54" fmla="*/ 0 w 3"/>
                <a:gd name="T55" fmla="*/ 0 h 10"/>
                <a:gd name="T56" fmla="*/ 0 w 3"/>
                <a:gd name="T57" fmla="*/ 3 h 10"/>
                <a:gd name="T58" fmla="*/ 0 w 3"/>
                <a:gd name="T59" fmla="*/ 3 h 10"/>
                <a:gd name="T60" fmla="*/ 2 w 3"/>
                <a:gd name="T61" fmla="*/ 1 h 10"/>
                <a:gd name="T62" fmla="*/ 3 w 3"/>
                <a:gd name="T63" fmla="*/ 1 h 10"/>
                <a:gd name="T64" fmla="*/ 3 w 3"/>
                <a:gd name="T65" fmla="*/ 2 h 10"/>
                <a:gd name="T66" fmla="*/ 2 w 3"/>
                <a:gd name="T67" fmla="*/ 2 h 10"/>
                <a:gd name="T68" fmla="*/ 2 w 3"/>
                <a:gd name="T69" fmla="*/ 1 h 10"/>
                <a:gd name="T70" fmla="*/ 0 w 3"/>
                <a:gd name="T71" fmla="*/ 1 h 10"/>
                <a:gd name="T72" fmla="*/ 1 w 3"/>
                <a:gd name="T73" fmla="*/ 1 h 10"/>
                <a:gd name="T74" fmla="*/ 1 w 3"/>
                <a:gd name="T75" fmla="*/ 2 h 10"/>
                <a:gd name="T76" fmla="*/ 0 w 3"/>
                <a:gd name="T77" fmla="*/ 2 h 10"/>
                <a:gd name="T78" fmla="*/ 0 w 3"/>
                <a:gd name="T7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" h="10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0165"/>
            <p:cNvSpPr>
              <a:spLocks noEditPoints="1"/>
            </p:cNvSpPr>
            <p:nvPr/>
          </p:nvSpPr>
          <p:spPr bwMode="auto">
            <a:xfrm>
              <a:off x="3958" y="2030"/>
              <a:ext cx="37" cy="99"/>
            </a:xfrm>
            <a:custGeom>
              <a:avLst/>
              <a:gdLst>
                <a:gd name="T0" fmla="*/ 2 w 3"/>
                <a:gd name="T1" fmla="*/ 2 h 8"/>
                <a:gd name="T2" fmla="*/ 0 w 3"/>
                <a:gd name="T3" fmla="*/ 0 h 8"/>
                <a:gd name="T4" fmla="*/ 0 w 3"/>
                <a:gd name="T5" fmla="*/ 2 h 8"/>
                <a:gd name="T6" fmla="*/ 0 w 3"/>
                <a:gd name="T7" fmla="*/ 3 h 8"/>
                <a:gd name="T8" fmla="*/ 0 w 3"/>
                <a:gd name="T9" fmla="*/ 6 h 8"/>
                <a:gd name="T10" fmla="*/ 1 w 3"/>
                <a:gd name="T11" fmla="*/ 8 h 8"/>
                <a:gd name="T12" fmla="*/ 1 w 3"/>
                <a:gd name="T13" fmla="*/ 8 h 8"/>
                <a:gd name="T14" fmla="*/ 1 w 3"/>
                <a:gd name="T15" fmla="*/ 8 h 8"/>
                <a:gd name="T16" fmla="*/ 1 w 3"/>
                <a:gd name="T17" fmla="*/ 8 h 8"/>
                <a:gd name="T18" fmla="*/ 2 w 3"/>
                <a:gd name="T19" fmla="*/ 8 h 8"/>
                <a:gd name="T20" fmla="*/ 2 w 3"/>
                <a:gd name="T21" fmla="*/ 3 h 8"/>
                <a:gd name="T22" fmla="*/ 3 w 3"/>
                <a:gd name="T23" fmla="*/ 3 h 8"/>
                <a:gd name="T24" fmla="*/ 2 w 3"/>
                <a:gd name="T25" fmla="*/ 2 h 8"/>
                <a:gd name="T26" fmla="*/ 1 w 3"/>
                <a:gd name="T27" fmla="*/ 5 h 8"/>
                <a:gd name="T28" fmla="*/ 0 w 3"/>
                <a:gd name="T29" fmla="*/ 5 h 8"/>
                <a:gd name="T30" fmla="*/ 0 w 3"/>
                <a:gd name="T31" fmla="*/ 4 h 8"/>
                <a:gd name="T32" fmla="*/ 1 w 3"/>
                <a:gd name="T33" fmla="*/ 4 h 8"/>
                <a:gd name="T34" fmla="*/ 1 w 3"/>
                <a:gd name="T3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8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2" y="2"/>
                  </a:lnTo>
                  <a:close/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166"/>
            <p:cNvSpPr>
              <a:spLocks/>
            </p:cNvSpPr>
            <p:nvPr/>
          </p:nvSpPr>
          <p:spPr bwMode="auto">
            <a:xfrm>
              <a:off x="3846" y="2017"/>
              <a:ext cx="112" cy="136"/>
            </a:xfrm>
            <a:custGeom>
              <a:avLst/>
              <a:gdLst>
                <a:gd name="T0" fmla="*/ 9 w 9"/>
                <a:gd name="T1" fmla="*/ 9 h 11"/>
                <a:gd name="T2" fmla="*/ 9 w 9"/>
                <a:gd name="T3" fmla="*/ 8 h 11"/>
                <a:gd name="T4" fmla="*/ 8 w 9"/>
                <a:gd name="T5" fmla="*/ 7 h 11"/>
                <a:gd name="T6" fmla="*/ 8 w 9"/>
                <a:gd name="T7" fmla="*/ 7 h 11"/>
                <a:gd name="T8" fmla="*/ 7 w 9"/>
                <a:gd name="T9" fmla="*/ 7 h 11"/>
                <a:gd name="T10" fmla="*/ 6 w 9"/>
                <a:gd name="T11" fmla="*/ 6 h 11"/>
                <a:gd name="T12" fmla="*/ 6 w 9"/>
                <a:gd name="T13" fmla="*/ 5 h 11"/>
                <a:gd name="T14" fmla="*/ 6 w 9"/>
                <a:gd name="T15" fmla="*/ 5 h 11"/>
                <a:gd name="T16" fmla="*/ 6 w 9"/>
                <a:gd name="T17" fmla="*/ 5 h 11"/>
                <a:gd name="T18" fmla="*/ 6 w 9"/>
                <a:gd name="T19" fmla="*/ 5 h 11"/>
                <a:gd name="T20" fmla="*/ 7 w 9"/>
                <a:gd name="T21" fmla="*/ 4 h 11"/>
                <a:gd name="T22" fmla="*/ 7 w 9"/>
                <a:gd name="T23" fmla="*/ 3 h 11"/>
                <a:gd name="T24" fmla="*/ 7 w 9"/>
                <a:gd name="T25" fmla="*/ 3 h 11"/>
                <a:gd name="T26" fmla="*/ 7 w 9"/>
                <a:gd name="T27" fmla="*/ 3 h 11"/>
                <a:gd name="T28" fmla="*/ 7 w 9"/>
                <a:gd name="T29" fmla="*/ 3 h 11"/>
                <a:gd name="T30" fmla="*/ 7 w 9"/>
                <a:gd name="T31" fmla="*/ 3 h 11"/>
                <a:gd name="T32" fmla="*/ 7 w 9"/>
                <a:gd name="T33" fmla="*/ 2 h 11"/>
                <a:gd name="T34" fmla="*/ 7 w 9"/>
                <a:gd name="T35" fmla="*/ 2 h 11"/>
                <a:gd name="T36" fmla="*/ 7 w 9"/>
                <a:gd name="T37" fmla="*/ 1 h 11"/>
                <a:gd name="T38" fmla="*/ 7 w 9"/>
                <a:gd name="T39" fmla="*/ 1 h 11"/>
                <a:gd name="T40" fmla="*/ 7 w 9"/>
                <a:gd name="T41" fmla="*/ 1 h 11"/>
                <a:gd name="T42" fmla="*/ 6 w 9"/>
                <a:gd name="T43" fmla="*/ 1 h 11"/>
                <a:gd name="T44" fmla="*/ 6 w 9"/>
                <a:gd name="T45" fmla="*/ 1 h 11"/>
                <a:gd name="T46" fmla="*/ 6 w 9"/>
                <a:gd name="T47" fmla="*/ 1 h 11"/>
                <a:gd name="T48" fmla="*/ 6 w 9"/>
                <a:gd name="T49" fmla="*/ 0 h 11"/>
                <a:gd name="T50" fmla="*/ 5 w 9"/>
                <a:gd name="T51" fmla="*/ 0 h 11"/>
                <a:gd name="T52" fmla="*/ 5 w 9"/>
                <a:gd name="T53" fmla="*/ 0 h 11"/>
                <a:gd name="T54" fmla="*/ 5 w 9"/>
                <a:gd name="T55" fmla="*/ 0 h 11"/>
                <a:gd name="T56" fmla="*/ 5 w 9"/>
                <a:gd name="T57" fmla="*/ 0 h 11"/>
                <a:gd name="T58" fmla="*/ 4 w 9"/>
                <a:gd name="T59" fmla="*/ 0 h 11"/>
                <a:gd name="T60" fmla="*/ 3 w 9"/>
                <a:gd name="T61" fmla="*/ 0 h 11"/>
                <a:gd name="T62" fmla="*/ 3 w 9"/>
                <a:gd name="T63" fmla="*/ 2 h 11"/>
                <a:gd name="T64" fmla="*/ 3 w 9"/>
                <a:gd name="T65" fmla="*/ 3 h 11"/>
                <a:gd name="T66" fmla="*/ 3 w 9"/>
                <a:gd name="T67" fmla="*/ 3 h 11"/>
                <a:gd name="T68" fmla="*/ 3 w 9"/>
                <a:gd name="T69" fmla="*/ 3 h 11"/>
                <a:gd name="T70" fmla="*/ 3 w 9"/>
                <a:gd name="T71" fmla="*/ 4 h 11"/>
                <a:gd name="T72" fmla="*/ 3 w 9"/>
                <a:gd name="T73" fmla="*/ 4 h 11"/>
                <a:gd name="T74" fmla="*/ 3 w 9"/>
                <a:gd name="T75" fmla="*/ 4 h 11"/>
                <a:gd name="T76" fmla="*/ 3 w 9"/>
                <a:gd name="T77" fmla="*/ 5 h 11"/>
                <a:gd name="T78" fmla="*/ 4 w 9"/>
                <a:gd name="T79" fmla="*/ 5 h 11"/>
                <a:gd name="T80" fmla="*/ 4 w 9"/>
                <a:gd name="T81" fmla="*/ 5 h 11"/>
                <a:gd name="T82" fmla="*/ 4 w 9"/>
                <a:gd name="T83" fmla="*/ 6 h 11"/>
                <a:gd name="T84" fmla="*/ 4 w 9"/>
                <a:gd name="T85" fmla="*/ 6 h 11"/>
                <a:gd name="T86" fmla="*/ 2 w 9"/>
                <a:gd name="T87" fmla="*/ 7 h 11"/>
                <a:gd name="T88" fmla="*/ 1 w 9"/>
                <a:gd name="T89" fmla="*/ 8 h 11"/>
                <a:gd name="T90" fmla="*/ 0 w 9"/>
                <a:gd name="T91" fmla="*/ 9 h 11"/>
                <a:gd name="T92" fmla="*/ 0 w 9"/>
                <a:gd name="T93" fmla="*/ 9 h 11"/>
                <a:gd name="T94" fmla="*/ 0 w 9"/>
                <a:gd name="T95" fmla="*/ 9 h 11"/>
                <a:gd name="T96" fmla="*/ 0 w 9"/>
                <a:gd name="T97" fmla="*/ 9 h 11"/>
                <a:gd name="T98" fmla="*/ 5 w 9"/>
                <a:gd name="T99" fmla="*/ 11 h 11"/>
                <a:gd name="T100" fmla="*/ 8 w 9"/>
                <a:gd name="T101" fmla="*/ 10 h 11"/>
                <a:gd name="T102" fmla="*/ 8 w 9"/>
                <a:gd name="T103" fmla="*/ 10 h 11"/>
                <a:gd name="T104" fmla="*/ 8 w 9"/>
                <a:gd name="T105" fmla="*/ 10 h 11"/>
                <a:gd name="T106" fmla="*/ 9 w 9"/>
                <a:gd name="T107" fmla="*/ 9 h 11"/>
                <a:gd name="T108" fmla="*/ 9 w 9"/>
                <a:gd name="T109" fmla="*/ 9 h 11"/>
                <a:gd name="T110" fmla="*/ 9 w 9"/>
                <a:gd name="T111" fmla="*/ 9 h 11"/>
                <a:gd name="T112" fmla="*/ 9 w 9"/>
                <a:gd name="T11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" h="11">
                  <a:moveTo>
                    <a:pt x="9" y="9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2" y="11"/>
                    <a:pt x="5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167"/>
            <p:cNvSpPr>
              <a:spLocks/>
            </p:cNvSpPr>
            <p:nvPr/>
          </p:nvSpPr>
          <p:spPr bwMode="auto">
            <a:xfrm>
              <a:off x="3846" y="2030"/>
              <a:ext cx="62" cy="123"/>
            </a:xfrm>
            <a:custGeom>
              <a:avLst/>
              <a:gdLst>
                <a:gd name="T0" fmla="*/ 5 w 5"/>
                <a:gd name="T1" fmla="*/ 5 h 10"/>
                <a:gd name="T2" fmla="*/ 3 w 5"/>
                <a:gd name="T3" fmla="*/ 0 h 10"/>
                <a:gd name="T4" fmla="*/ 3 w 5"/>
                <a:gd name="T5" fmla="*/ 2 h 10"/>
                <a:gd name="T6" fmla="*/ 2 w 5"/>
                <a:gd name="T7" fmla="*/ 3 h 10"/>
                <a:gd name="T8" fmla="*/ 3 w 5"/>
                <a:gd name="T9" fmla="*/ 3 h 10"/>
                <a:gd name="T10" fmla="*/ 4 w 5"/>
                <a:gd name="T11" fmla="*/ 4 h 10"/>
                <a:gd name="T12" fmla="*/ 4 w 5"/>
                <a:gd name="T13" fmla="*/ 4 h 10"/>
                <a:gd name="T14" fmla="*/ 4 w 5"/>
                <a:gd name="T15" fmla="*/ 5 h 10"/>
                <a:gd name="T16" fmla="*/ 4 w 5"/>
                <a:gd name="T17" fmla="*/ 6 h 10"/>
                <a:gd name="T18" fmla="*/ 0 w 5"/>
                <a:gd name="T19" fmla="*/ 7 h 10"/>
                <a:gd name="T20" fmla="*/ 0 w 5"/>
                <a:gd name="T21" fmla="*/ 9 h 10"/>
                <a:gd name="T22" fmla="*/ 0 w 5"/>
                <a:gd name="T23" fmla="*/ 9 h 10"/>
                <a:gd name="T24" fmla="*/ 0 w 5"/>
                <a:gd name="T25" fmla="*/ 9 h 10"/>
                <a:gd name="T26" fmla="*/ 3 w 5"/>
                <a:gd name="T27" fmla="*/ 10 h 10"/>
                <a:gd name="T28" fmla="*/ 5 w 5"/>
                <a:gd name="T2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10">
                  <a:moveTo>
                    <a:pt x="5" y="5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3" y="6"/>
                    <a:pt x="1" y="6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7"/>
                    <a:pt x="5" y="5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0168"/>
            <p:cNvSpPr>
              <a:spLocks/>
            </p:cNvSpPr>
            <p:nvPr/>
          </p:nvSpPr>
          <p:spPr bwMode="auto">
            <a:xfrm>
              <a:off x="3983" y="2116"/>
              <a:ext cx="61" cy="62"/>
            </a:xfrm>
            <a:custGeom>
              <a:avLst/>
              <a:gdLst>
                <a:gd name="T0" fmla="*/ 5 w 5"/>
                <a:gd name="T1" fmla="*/ 3 h 5"/>
                <a:gd name="T2" fmla="*/ 2 w 5"/>
                <a:gd name="T3" fmla="*/ 0 h 5"/>
                <a:gd name="T4" fmla="*/ 2 w 5"/>
                <a:gd name="T5" fmla="*/ 0 h 5"/>
                <a:gd name="T6" fmla="*/ 1 w 5"/>
                <a:gd name="T7" fmla="*/ 1 h 5"/>
                <a:gd name="T8" fmla="*/ 1 w 5"/>
                <a:gd name="T9" fmla="*/ 1 h 5"/>
                <a:gd name="T10" fmla="*/ 1 w 5"/>
                <a:gd name="T11" fmla="*/ 2 h 5"/>
                <a:gd name="T12" fmla="*/ 1 w 5"/>
                <a:gd name="T13" fmla="*/ 2 h 5"/>
                <a:gd name="T14" fmla="*/ 4 w 5"/>
                <a:gd name="T15" fmla="*/ 5 h 5"/>
                <a:gd name="T16" fmla="*/ 4 w 5"/>
                <a:gd name="T17" fmla="*/ 5 h 5"/>
                <a:gd name="T18" fmla="*/ 5 w 5"/>
                <a:gd name="T19" fmla="*/ 4 h 5"/>
                <a:gd name="T20" fmla="*/ 5 w 5"/>
                <a:gd name="T2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0169"/>
            <p:cNvSpPr>
              <a:spLocks noEditPoints="1"/>
            </p:cNvSpPr>
            <p:nvPr/>
          </p:nvSpPr>
          <p:spPr bwMode="auto">
            <a:xfrm>
              <a:off x="3809" y="1943"/>
              <a:ext cx="223" cy="223"/>
            </a:xfrm>
            <a:custGeom>
              <a:avLst/>
              <a:gdLst>
                <a:gd name="T0" fmla="*/ 15 w 18"/>
                <a:gd name="T1" fmla="*/ 15 h 18"/>
                <a:gd name="T2" fmla="*/ 15 w 18"/>
                <a:gd name="T3" fmla="*/ 14 h 18"/>
                <a:gd name="T4" fmla="*/ 16 w 18"/>
                <a:gd name="T5" fmla="*/ 14 h 18"/>
                <a:gd name="T6" fmla="*/ 17 w 18"/>
                <a:gd name="T7" fmla="*/ 14 h 18"/>
                <a:gd name="T8" fmla="*/ 18 w 18"/>
                <a:gd name="T9" fmla="*/ 9 h 18"/>
                <a:gd name="T10" fmla="*/ 9 w 18"/>
                <a:gd name="T11" fmla="*/ 0 h 18"/>
                <a:gd name="T12" fmla="*/ 0 w 18"/>
                <a:gd name="T13" fmla="*/ 9 h 18"/>
                <a:gd name="T14" fmla="*/ 9 w 18"/>
                <a:gd name="T15" fmla="*/ 18 h 18"/>
                <a:gd name="T16" fmla="*/ 15 w 18"/>
                <a:gd name="T17" fmla="*/ 16 h 18"/>
                <a:gd name="T18" fmla="*/ 14 w 18"/>
                <a:gd name="T19" fmla="*/ 16 h 18"/>
                <a:gd name="T20" fmla="*/ 15 w 18"/>
                <a:gd name="T21" fmla="*/ 15 h 18"/>
                <a:gd name="T22" fmla="*/ 9 w 18"/>
                <a:gd name="T23" fmla="*/ 16 h 18"/>
                <a:gd name="T24" fmla="*/ 2 w 18"/>
                <a:gd name="T25" fmla="*/ 9 h 18"/>
                <a:gd name="T26" fmla="*/ 9 w 18"/>
                <a:gd name="T27" fmla="*/ 2 h 18"/>
                <a:gd name="T28" fmla="*/ 16 w 18"/>
                <a:gd name="T29" fmla="*/ 9 h 18"/>
                <a:gd name="T30" fmla="*/ 9 w 18"/>
                <a:gd name="T3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8">
                  <a:moveTo>
                    <a:pt x="15" y="15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8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5"/>
                    <a:pt x="15" y="15"/>
                  </a:cubicBezTo>
                  <a:close/>
                  <a:moveTo>
                    <a:pt x="9" y="16"/>
                  </a:moveTo>
                  <a:cubicBezTo>
                    <a:pt x="5" y="16"/>
                    <a:pt x="2" y="13"/>
                    <a:pt x="2" y="9"/>
                  </a:cubicBezTo>
                  <a:cubicBezTo>
                    <a:pt x="2" y="5"/>
                    <a:pt x="5" y="2"/>
                    <a:pt x="9" y="2"/>
                  </a:cubicBezTo>
                  <a:cubicBezTo>
                    <a:pt x="13" y="2"/>
                    <a:pt x="16" y="5"/>
                    <a:pt x="16" y="9"/>
                  </a:cubicBezTo>
                  <a:cubicBezTo>
                    <a:pt x="16" y="13"/>
                    <a:pt x="13" y="16"/>
                    <a:pt x="9" y="16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7299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13468" y="288925"/>
            <a:ext cx="9540332" cy="473075"/>
          </a:xfrm>
        </p:spPr>
        <p:txBody>
          <a:bodyPr>
            <a:noAutofit/>
          </a:bodyPr>
          <a:lstStyle>
            <a:lvl1pPr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5965"/>
            <a:ext cx="10515600" cy="510901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CC4D1-A7E3-4581-B68E-E08F910798D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91992"/>
            <a:ext cx="7200000" cy="670008"/>
            <a:chOff x="228600" y="-581718"/>
            <a:chExt cx="10311450" cy="1078448"/>
          </a:xfrm>
        </p:grpSpPr>
        <p:sp>
          <p:nvSpPr>
            <p:cNvPr id="8" name="矩形 7"/>
            <p:cNvSpPr/>
            <p:nvPr userDrawn="1"/>
          </p:nvSpPr>
          <p:spPr>
            <a:xfrm>
              <a:off x="228600" y="-581718"/>
              <a:ext cx="2520000" cy="10784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825750" y="-581718"/>
              <a:ext cx="2520000" cy="1905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5422900" y="-581718"/>
              <a:ext cx="2520000" cy="1905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8020050" y="-581718"/>
              <a:ext cx="2520000" cy="190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Group 30190"/>
          <p:cNvGrpSpPr>
            <a:grpSpLocks noChangeAspect="1"/>
          </p:cNvGrpSpPr>
          <p:nvPr userDrawn="1"/>
        </p:nvGrpSpPr>
        <p:grpSpPr bwMode="auto">
          <a:xfrm>
            <a:off x="1109497" y="177976"/>
            <a:ext cx="612000" cy="549395"/>
            <a:chOff x="3798" y="2166"/>
            <a:chExt cx="479" cy="430"/>
          </a:xfrm>
        </p:grpSpPr>
        <p:sp>
          <p:nvSpPr>
            <p:cNvPr id="20" name="Freeform 30191"/>
            <p:cNvSpPr>
              <a:spLocks noEditPoints="1"/>
            </p:cNvSpPr>
            <p:nvPr/>
          </p:nvSpPr>
          <p:spPr bwMode="auto">
            <a:xfrm>
              <a:off x="3798" y="2261"/>
              <a:ext cx="335" cy="335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1 h 14"/>
                <a:gd name="T4" fmla="*/ 12 w 14"/>
                <a:gd name="T5" fmla="*/ 1 h 14"/>
                <a:gd name="T6" fmla="*/ 12 w 14"/>
                <a:gd name="T7" fmla="*/ 1 h 14"/>
                <a:gd name="T8" fmla="*/ 4 w 14"/>
                <a:gd name="T9" fmla="*/ 3 h 14"/>
                <a:gd name="T10" fmla="*/ 3 w 14"/>
                <a:gd name="T11" fmla="*/ 1 h 14"/>
                <a:gd name="T12" fmla="*/ 2 w 14"/>
                <a:gd name="T13" fmla="*/ 11 h 14"/>
                <a:gd name="T14" fmla="*/ 12 w 14"/>
                <a:gd name="T15" fmla="*/ 11 h 14"/>
                <a:gd name="T16" fmla="*/ 11 w 14"/>
                <a:gd name="T17" fmla="*/ 9 h 14"/>
                <a:gd name="T18" fmla="*/ 13 w 14"/>
                <a:gd name="T19" fmla="*/ 3 h 14"/>
                <a:gd name="T20" fmla="*/ 13 w 14"/>
                <a:gd name="T21" fmla="*/ 3 h 14"/>
                <a:gd name="T22" fmla="*/ 14 w 14"/>
                <a:gd name="T23" fmla="*/ 2 h 14"/>
                <a:gd name="T24" fmla="*/ 14 w 14"/>
                <a:gd name="T25" fmla="*/ 1 h 14"/>
                <a:gd name="T26" fmla="*/ 7 w 14"/>
                <a:gd name="T27" fmla="*/ 6 h 14"/>
                <a:gd name="T28" fmla="*/ 5 w 14"/>
                <a:gd name="T29" fmla="*/ 3 h 14"/>
                <a:gd name="T30" fmla="*/ 12 w 14"/>
                <a:gd name="T31" fmla="*/ 2 h 14"/>
                <a:gd name="T32" fmla="*/ 7 w 14"/>
                <a:gd name="T33" fmla="*/ 6 h 14"/>
                <a:gd name="T34" fmla="*/ 12 w 14"/>
                <a:gd name="T35" fmla="*/ 3 h 14"/>
                <a:gd name="T36" fmla="*/ 10 w 14"/>
                <a:gd name="T37" fmla="*/ 9 h 14"/>
                <a:gd name="T38" fmla="*/ 8 w 14"/>
                <a:gd name="T39" fmla="*/ 6 h 14"/>
                <a:gd name="T40" fmla="*/ 12 w 14"/>
                <a:gd name="T4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3" y="0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4"/>
                    <a:pt x="0" y="8"/>
                    <a:pt x="2" y="11"/>
                  </a:cubicBezTo>
                  <a:cubicBezTo>
                    <a:pt x="5" y="14"/>
                    <a:pt x="9" y="14"/>
                    <a:pt x="12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moveTo>
                    <a:pt x="7" y="6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12" y="2"/>
                    <a:pt x="12" y="2"/>
                    <a:pt x="12" y="2"/>
                  </a:cubicBezTo>
                  <a:lnTo>
                    <a:pt x="7" y="6"/>
                  </a:lnTo>
                  <a:close/>
                  <a:moveTo>
                    <a:pt x="12" y="3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192"/>
            <p:cNvSpPr>
              <a:spLocks/>
            </p:cNvSpPr>
            <p:nvPr/>
          </p:nvSpPr>
          <p:spPr bwMode="auto">
            <a:xfrm>
              <a:off x="4109" y="2166"/>
              <a:ext cx="168" cy="143"/>
            </a:xfrm>
            <a:custGeom>
              <a:avLst/>
              <a:gdLst>
                <a:gd name="T0" fmla="*/ 1 w 7"/>
                <a:gd name="T1" fmla="*/ 0 h 6"/>
                <a:gd name="T2" fmla="*/ 0 w 7"/>
                <a:gd name="T3" fmla="*/ 1 h 6"/>
                <a:gd name="T4" fmla="*/ 5 w 7"/>
                <a:gd name="T5" fmla="*/ 6 h 6"/>
                <a:gd name="T6" fmla="*/ 6 w 7"/>
                <a:gd name="T7" fmla="*/ 6 h 6"/>
                <a:gd name="T8" fmla="*/ 1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1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1"/>
                    <a:pt x="1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193"/>
            <p:cNvSpPr>
              <a:spLocks/>
            </p:cNvSpPr>
            <p:nvPr/>
          </p:nvSpPr>
          <p:spPr bwMode="auto">
            <a:xfrm>
              <a:off x="4109" y="2214"/>
              <a:ext cx="96" cy="95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1 h 4"/>
                <a:gd name="T4" fmla="*/ 3 w 4"/>
                <a:gd name="T5" fmla="*/ 4 h 4"/>
                <a:gd name="T6" fmla="*/ 4 w 4"/>
                <a:gd name="T7" fmla="*/ 4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1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0704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24400" y="63341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F054-0CF4-4BFC-B1F6-F6F444C061E4}" type="datetime1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838200" y="633412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 err="1" smtClean="0"/>
              <a:t>PPTonna</a:t>
            </a:r>
            <a:r>
              <a:rPr lang="en-US" altLang="zh-CN" dirty="0" smtClean="0"/>
              <a:t> Design Workshop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341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35950-07F0-4B50-A63D-04BC7B7435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6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0" r:id="rId3"/>
    <p:sldLayoutId id="2147483654" r:id="rId4"/>
    <p:sldLayoutId id="2147483662" r:id="rId5"/>
    <p:sldLayoutId id="2147483663" r:id="rId6"/>
    <p:sldLayoutId id="2147483664" r:id="rId7"/>
    <p:sldLayoutId id="2147483650" r:id="rId8"/>
    <p:sldLayoutId id="2147483665" r:id="rId9"/>
    <p:sldLayoutId id="2147483666" r:id="rId10"/>
    <p:sldLayoutId id="2147483668" r:id="rId11"/>
    <p:sldLayoutId id="2147483661" r:id="rId12"/>
    <p:sldLayoutId id="2147483667" r:id="rId13"/>
    <p:sldLayoutId id="2147483651" r:id="rId14"/>
    <p:sldLayoutId id="2147483652" r:id="rId15"/>
    <p:sldLayoutId id="2147483653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70" r:id="rId2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701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mailto:tonnatang@live.com" TargetMode="External"/><Relationship Id="rId2" Type="http://schemas.openxmlformats.org/officeDocument/2006/relationships/hyperlink" Target="http://pptonna.yanj.cn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九型</a:t>
            </a:r>
            <a:r>
              <a:rPr lang="zh-CN" altLang="en-US" dirty="0" smtClean="0"/>
              <a:t>人格培训</a:t>
            </a:r>
            <a:endParaRPr lang="zh-CN" altLang="en-US" dirty="0"/>
          </a:p>
        </p:txBody>
      </p:sp>
      <p:sp>
        <p:nvSpPr>
          <p:cNvPr id="52" name="副标题 5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smtClean="0"/>
              <a:t>人才改变世界，智慧改变生活。</a:t>
            </a:r>
            <a:endParaRPr lang="zh-CN" altLang="en-US" dirty="0"/>
          </a:p>
        </p:txBody>
      </p:sp>
      <p:sp>
        <p:nvSpPr>
          <p:cNvPr id="61" name="页脚占位符 6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62" name="灯片编号占位符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/>
              <a:t>中层管理</a:t>
            </a:r>
            <a:r>
              <a:rPr lang="zh-CN" altLang="en-US" dirty="0"/>
              <a:t>培训</a:t>
            </a:r>
            <a:r>
              <a:rPr lang="zh-CN" altLang="en-US" dirty="0" smtClean="0"/>
              <a:t>系列</a:t>
            </a:r>
            <a:endParaRPr lang="zh-CN" altLang="en-US" dirty="0"/>
          </a:p>
        </p:txBody>
      </p:sp>
      <p:sp>
        <p:nvSpPr>
          <p:cNvPr id="54" name="文本占位符 5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 smtClean="0"/>
              <a:t>人力资源部 人才开发科</a:t>
            </a:r>
            <a:endParaRPr lang="zh-CN" altLang="en-US" dirty="0"/>
          </a:p>
        </p:txBody>
      </p:sp>
      <p:sp>
        <p:nvSpPr>
          <p:cNvPr id="55" name="文本占位符 54"/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版本：</a:t>
            </a:r>
            <a:r>
              <a:rPr lang="en-US" altLang="zh-CN" dirty="0" smtClean="0"/>
              <a:t>2015AA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431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九型人格行为目标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做正确的事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做别人需要的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做成为第一的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专注内外的美好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做快乐的事情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做别人喜欢的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深度分析和研究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控制整体局面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让大家和谐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53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九型人格根本需求（力量来源）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获得自我的肯定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被别人需要的爱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获得绝对的肯定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深度体验美好感受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获得自在快乐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被别人保护和关怀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思想上掌握和满足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获得掌控和征服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社会人际和谐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7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九型人格根本恐惧（抗拒来源）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事情做错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被冷落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事情失败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有缺陷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被约束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被欺骗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无知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失去控制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矛盾冲突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18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学习九型人格的禁忌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别在未能全面掌握时，瞎贴标签，随便   判断别人属于哪一个类型，因为这样做很容易触犯别人性格里的禁忌。</a:t>
            </a:r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别把别人看作是类型的代表，因为他们是他们自己，而不是一种类型。</a:t>
            </a:r>
            <a:endParaRPr lang="zh-CN" altLang="en-US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别把这套学问的「教条」套在别人身上。</a:t>
            </a:r>
            <a:endParaRPr lang="zh-CN" altLang="en-US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别利用你的类型当作行为的借口。</a:t>
            </a:r>
            <a:endParaRPr lang="zh-CN" altLang="en-US" dirty="0"/>
          </a:p>
          <a:p>
            <a:pPr marL="457200" indent="-457200">
              <a:buFont typeface="+mj-lt"/>
              <a:buAutoNum type="arabicPeriod"/>
            </a:pPr>
            <a:r>
              <a:rPr lang="zh-CN" altLang="en-US" dirty="0" smtClean="0"/>
              <a:t>别把「九型人格」当作茶余饭后的游戏。 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664" y="2691200"/>
            <a:ext cx="3755136" cy="379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3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000">
        <p14:shred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“情感型”性格特征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691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助人型－性格特征</a:t>
            </a:r>
            <a:endParaRPr lang="zh-CN" altLang="en-US" dirty="0"/>
          </a:p>
        </p:txBody>
      </p:sp>
      <p:sp>
        <p:nvSpPr>
          <p:cNvPr id="7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感性、天生的同理心，乐于助人、主动、取悦人，时常感觉自己付出的不够，强调别人需求，忽略自己的需求，甘于牺牲、有</a:t>
            </a:r>
            <a:r>
              <a:rPr lang="en-US" altLang="zh-CN" dirty="0" smtClean="0"/>
              <a:t>[</a:t>
            </a:r>
            <a:r>
              <a:rPr lang="zh-CN" altLang="en-US" dirty="0" smtClean="0"/>
              <a:t>感情帐簿</a:t>
            </a:r>
            <a:r>
              <a:rPr lang="en-US" altLang="zh-CN" dirty="0" smtClean="0"/>
              <a:t>] </a:t>
            </a:r>
            <a:r>
              <a:rPr lang="zh-CN" altLang="en-US" dirty="0" smtClean="0"/>
              <a:t>对爱的极度需求；戏剧化（吸引注意），拒绝别人帮助，语气柔和，喜欢与人身体接触。</a:t>
            </a:r>
          </a:p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00" y="3592210"/>
            <a:ext cx="10296000" cy="1537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chemeClr val="accent2"/>
                </a:solidFill>
              </a:rPr>
              <a:t>「用有限的生命，投入到无限的为人民服务中去。</a:t>
            </a:r>
            <a:r>
              <a:rPr lang="zh-CN" altLang="en-US" sz="3600" dirty="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</a:pPr>
            <a:r>
              <a:rPr lang="zh-CN" altLang="en-US" sz="3600" dirty="0">
                <a:solidFill>
                  <a:schemeClr val="accent2"/>
                </a:solidFill>
              </a:rPr>
              <a:t>　　　                 　　　— 雷锋 </a:t>
            </a:r>
          </a:p>
        </p:txBody>
      </p:sp>
    </p:spTree>
    <p:extLst>
      <p:ext uri="{BB962C8B-B14F-4D97-AF65-F5344CB8AC3E}">
        <p14:creationId xmlns:p14="http://schemas.microsoft.com/office/powerpoint/2010/main" val="359493940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助人型－性格变化</a:t>
            </a:r>
            <a:endParaRPr kumimoji="1" lang="zh-CN" altLang="en-US" dirty="0"/>
          </a:p>
        </p:txBody>
      </p:sp>
      <p:sp>
        <p:nvSpPr>
          <p:cNvPr id="84" name="内容占位符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928180" y="1414786"/>
            <a:ext cx="8263820" cy="4415339"/>
            <a:chOff x="2209064" y="1375861"/>
            <a:chExt cx="8263820" cy="4415339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6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77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78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1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74" name="椭圆 73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2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3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5" name="直接连接符 40"/>
                <p:cNvCxnSpPr>
                  <a:endCxn id="46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56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1" name="半闭框 50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252535" y="3248378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第二型：助人型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4346" y="5244508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第四型：感觉型</a:t>
              </a:r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209064" y="2036055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第八型：领袖型</a:t>
              </a:r>
              <a:endParaRPr lang="zh-CN" altLang="en-US" dirty="0"/>
            </a:p>
          </p:txBody>
        </p:sp>
        <p:cxnSp>
          <p:nvCxnSpPr>
            <p:cNvPr id="23" name="直接连接符 129"/>
            <p:cNvCxnSpPr>
              <a:endCxn id="31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130"/>
            <p:cNvCxnSpPr>
              <a:endCxn id="31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133"/>
            <p:cNvCxnSpPr/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136"/>
            <p:cNvCxnSpPr>
              <a:endCxn id="59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39"/>
            <p:cNvCxnSpPr>
              <a:stCxn id="45" idx="5"/>
              <a:endCxn id="59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142"/>
            <p:cNvCxnSpPr>
              <a:stCxn id="45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145"/>
            <p:cNvCxnSpPr>
              <a:stCxn id="73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48"/>
            <p:cNvCxnSpPr>
              <a:stCxn id="73" idx="6"/>
              <a:endCxn id="40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51"/>
            <p:cNvCxnSpPr>
              <a:endCxn id="40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040214" y="1665385"/>
            <a:ext cx="2981565" cy="3920722"/>
            <a:chOff x="1040214" y="1665385"/>
            <a:chExt cx="2981565" cy="3920722"/>
          </a:xfrm>
        </p:grpSpPr>
        <p:sp>
          <p:nvSpPr>
            <p:cNvPr id="80" name="文本框 79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183309" y="2133373"/>
              <a:ext cx="28220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>
                  <a:solidFill>
                    <a:schemeClr val="accent6"/>
                  </a:solidFill>
                </a:rPr>
                <a:t>走向第八型，横行无理，自大，任性，将自己的主意强加于他人身上。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64490" y="4878221"/>
              <a:ext cx="282205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2"/>
                  </a:solidFill>
                </a:rPr>
                <a:t>走向第四型，为自己的心愿坚持到底。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35025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成就型－性格特征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重视名利，是个现实主义者，在意自己在别人面前的表现，让人看到最好的一面，喜欢成为众人的焦点，做事愿意走捷径，有极强的行动力，为达成目标会想尽任何的可能性（做事一定要赢），喜爱支配，竞争心强，形象是最重要的。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88" name="Rectangle 3"/>
          <p:cNvSpPr>
            <a:spLocks noChangeArrowheads="1"/>
          </p:cNvSpPr>
          <p:nvPr/>
        </p:nvSpPr>
        <p:spPr bwMode="auto">
          <a:xfrm>
            <a:off x="948000" y="3644155"/>
            <a:ext cx="10296000" cy="201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2"/>
                </a:solidFill>
              </a:rPr>
              <a:t>「我并没有说要成为世界第一，</a:t>
            </a:r>
            <a:br>
              <a:rPr lang="zh-CN" altLang="en-US" sz="3600" dirty="0">
                <a:solidFill>
                  <a:schemeClr val="accent2"/>
                </a:solidFill>
              </a:rPr>
            </a:br>
            <a:r>
              <a:rPr lang="zh-CN" altLang="en-US" sz="3600" dirty="0">
                <a:solidFill>
                  <a:schemeClr val="accent2"/>
                </a:solidFill>
              </a:rPr>
              <a:t>我只是想超越在我前面的盖茨而已。</a:t>
            </a:r>
            <a:r>
              <a:rPr lang="zh-CN" altLang="en-US" sz="3600" dirty="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2"/>
                </a:solidFill>
              </a:rPr>
              <a:t>— </a:t>
            </a:r>
            <a:r>
              <a:rPr lang="zh-CN" altLang="en-US" sz="3600" dirty="0" smtClean="0">
                <a:solidFill>
                  <a:schemeClr val="accent2"/>
                </a:solidFill>
              </a:rPr>
              <a:t>拉里．埃里森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68958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成就型－性格变化</a:t>
            </a:r>
            <a:endParaRPr lang="zh-CN" altLang="en-US" dirty="0"/>
          </a:p>
        </p:txBody>
      </p:sp>
      <p:sp>
        <p:nvSpPr>
          <p:cNvPr id="84" name="内容占位符 8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889506" y="948826"/>
            <a:ext cx="8270185" cy="4842374"/>
            <a:chOff x="1965432" y="948826"/>
            <a:chExt cx="8270185" cy="4842374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6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77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78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0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1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74" name="椭圆 73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5" name="椭圆 74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2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3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5" name="直接连接符 40"/>
                <p:cNvCxnSpPr>
                  <a:endCxn id="42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56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1" name="半闭框 50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矩形 33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8057321" y="4516270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第三型：成就型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65432" y="4476416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第六型：忠诚型</a:t>
              </a:r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18670" y="94882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第九型：和平型</a:t>
              </a:r>
              <a:endParaRPr lang="zh-CN" altLang="en-US" dirty="0"/>
            </a:p>
          </p:txBody>
        </p:sp>
        <p:cxnSp>
          <p:nvCxnSpPr>
            <p:cNvPr id="23" name="直接连接符 129"/>
            <p:cNvCxnSpPr>
              <a:stCxn id="82" idx="6"/>
              <a:endCxn id="27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130"/>
            <p:cNvCxnSpPr>
              <a:endCxn id="27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133"/>
            <p:cNvCxnSpPr>
              <a:endCxn id="82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136"/>
            <p:cNvCxnSpPr>
              <a:endCxn id="55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139"/>
            <p:cNvCxnSpPr>
              <a:stCxn id="41" idx="5"/>
              <a:endCxn id="55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142"/>
            <p:cNvCxnSpPr>
              <a:stCxn id="41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145"/>
            <p:cNvCxnSpPr>
              <a:stCxn id="69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48"/>
            <p:cNvCxnSpPr>
              <a:stCxn id="69" idx="6"/>
              <a:endCxn id="36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51"/>
            <p:cNvCxnSpPr>
              <a:endCxn id="36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 78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0" name="文本框 79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183309" y="2133373"/>
              <a:ext cx="28220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走向第九型，会兵败如山倒，一厥不振，心神恍惚，无主见，自我放弃，懒惰，没有神采，暴饮暴食，不顾身份，意念多而不专注，一事无成，充满无用感。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走向第六型，会是成功的团体领袖</a:t>
              </a:r>
              <a:r>
                <a:rPr lang="zh-CN" altLang="en-US" dirty="0" smtClean="0">
                  <a:solidFill>
                    <a:srgbClr val="000000"/>
                  </a:solidFill>
                </a:rPr>
                <a:t>，有</a:t>
              </a:r>
              <a:r>
                <a:rPr lang="zh-CN" altLang="en-US" dirty="0">
                  <a:solidFill>
                    <a:srgbClr val="000000"/>
                  </a:solidFill>
                </a:rPr>
                <a:t>实力</a:t>
              </a:r>
              <a:r>
                <a:rPr lang="zh-CN" altLang="en-US" dirty="0" smtClean="0">
                  <a:solidFill>
                    <a:srgbClr val="000000"/>
                  </a:solidFill>
                </a:rPr>
                <a:t>，会</a:t>
              </a:r>
              <a:r>
                <a:rPr lang="zh-CN" altLang="en-US" dirty="0">
                  <a:solidFill>
                    <a:srgbClr val="000000"/>
                  </a:solidFill>
                </a:rPr>
                <a:t>适当地运用</a:t>
              </a:r>
              <a:r>
                <a:rPr lang="zh-CN" altLang="en-US" dirty="0" smtClean="0">
                  <a:solidFill>
                    <a:srgbClr val="000000"/>
                  </a:solidFill>
                </a:rPr>
                <a:t>策略，不会</a:t>
              </a:r>
              <a:r>
                <a:rPr lang="zh-CN" altLang="en-US" dirty="0">
                  <a:solidFill>
                    <a:srgbClr val="000000"/>
                  </a:solidFill>
                </a:rPr>
                <a:t>操之过急，是位不可多得的管理专才和团体领导者。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376889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浪漫型－性格特征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浪漫，有幻想，有深度，有品位。喜欢通过有美感的事物去表达个人感情，内向，抽离，忧郁，情绪化，追求独特的感觉。寻求拯救者，一个了解他们，并且支持他们梦想的人；恐惧平淡，被遗弃，对人若即若离，我行我素却又依赖支持者。活在自我的感觉空间里。 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48000" y="4075609"/>
            <a:ext cx="10296000" cy="2012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2"/>
                </a:solidFill>
              </a:rPr>
              <a:t>「忧郁的男人是最富有才气的</a:t>
            </a:r>
            <a:r>
              <a:rPr lang="zh-CN" altLang="en-US" sz="3600">
                <a:solidFill>
                  <a:schemeClr val="accent2"/>
                </a:solidFill>
              </a:rPr>
              <a:t>。</a:t>
            </a:r>
            <a:r>
              <a:rPr lang="zh-CN" altLang="en-US" sz="360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2"/>
                </a:solidFill>
              </a:rPr>
              <a:t>— </a:t>
            </a:r>
            <a:r>
              <a:rPr lang="zh-CN" altLang="en-US" sz="3600" dirty="0" smtClean="0">
                <a:solidFill>
                  <a:schemeClr val="accent2"/>
                </a:solidFill>
              </a:rPr>
              <a:t>亚里士多德</a:t>
            </a:r>
            <a:endParaRPr lang="zh-CN" altLang="en-US" sz="3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59326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533400" y="-1397953"/>
            <a:ext cx="15316200" cy="11949272"/>
            <a:chOff x="533400" y="-1397953"/>
            <a:chExt cx="15316200" cy="11949272"/>
          </a:xfrm>
        </p:grpSpPr>
        <p:sp>
          <p:nvSpPr>
            <p:cNvPr id="8" name="文本框 7"/>
            <p:cNvSpPr txBox="1"/>
            <p:nvPr/>
          </p:nvSpPr>
          <p:spPr>
            <a:xfrm>
              <a:off x="8610600" y="3164681"/>
              <a:ext cx="4673600" cy="7386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474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Heiti SC Light" charset="-122"/>
                  <a:ea typeface="Heiti SC Light" charset="-122"/>
                  <a:cs typeface="Heiti SC Light" charset="-122"/>
                </a:rPr>
                <a:t>”</a:t>
              </a:r>
              <a:endParaRPr kumimoji="1" lang="zh-CN" altLang="en-US" sz="47400" dirty="0">
                <a:solidFill>
                  <a:schemeClr val="accent1">
                    <a:lumMod val="20000"/>
                    <a:lumOff val="80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3400" y="-1397953"/>
              <a:ext cx="15316200" cy="7386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474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Heiti SC Light" charset="-122"/>
                  <a:ea typeface="Heiti SC Light" charset="-122"/>
                  <a:cs typeface="Heiti SC Light" charset="-122"/>
                </a:rPr>
                <a:t>“</a:t>
              </a:r>
            </a:p>
          </p:txBody>
        </p:sp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3" name="幻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2" b="15560"/>
          <a:stretch/>
        </p:blipFill>
        <p:spPr>
          <a:xfrm>
            <a:off x="533400" y="1795912"/>
            <a:ext cx="3703320" cy="3703320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</p:pic>
      <p:sp>
        <p:nvSpPr>
          <p:cNvPr id="6" name="矩形 5"/>
          <p:cNvSpPr/>
          <p:nvPr/>
        </p:nvSpPr>
        <p:spPr>
          <a:xfrm>
            <a:off x="4991100" y="2192972"/>
            <a:ext cx="6400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+mj-ea"/>
                <a:ea typeface="+mj-ea"/>
              </a:rPr>
              <a:t>你想别人怎样对待你，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+mj-ea"/>
                <a:ea typeface="+mj-ea"/>
              </a:rPr>
              <a:t>你也应该怎样对待</a:t>
            </a:r>
            <a:r>
              <a:rPr lang="zh-CN" altLang="en-US" sz="4000" dirty="0" smtClean="0">
                <a:solidFill>
                  <a:schemeClr val="accent2"/>
                </a:solidFill>
                <a:latin typeface="+mj-ea"/>
                <a:ea typeface="+mj-ea"/>
              </a:rPr>
              <a:t>别人</a:t>
            </a:r>
          </a:p>
          <a:p>
            <a:pPr algn="r"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accent2"/>
                </a:solidFill>
                <a:latin typeface="+mj-ea"/>
                <a:ea typeface="+mj-ea"/>
              </a:rPr>
              <a:t>——</a:t>
            </a:r>
            <a:r>
              <a:rPr lang="zh-CN" altLang="en-US" sz="4000" dirty="0" smtClean="0">
                <a:solidFill>
                  <a:schemeClr val="accent2"/>
                </a:solidFill>
                <a:latin typeface="+mj-ea"/>
                <a:ea typeface="+mj-ea"/>
              </a:rPr>
              <a:t>戴尔</a:t>
            </a:r>
            <a:r>
              <a:rPr lang="en-US" altLang="zh-CN" sz="4000" dirty="0" smtClean="0">
                <a:solidFill>
                  <a:schemeClr val="accent2"/>
                </a:solidFill>
                <a:latin typeface="+mj-ea"/>
                <a:ea typeface="+mj-ea"/>
              </a:rPr>
              <a:t>·</a:t>
            </a:r>
            <a:r>
              <a:rPr lang="zh-CN" altLang="en-US" sz="4000" dirty="0" smtClean="0">
                <a:solidFill>
                  <a:schemeClr val="accent2"/>
                </a:solidFill>
                <a:latin typeface="+mj-ea"/>
                <a:ea typeface="+mj-ea"/>
              </a:rPr>
              <a:t>卡耐基</a:t>
            </a:r>
            <a:endParaRPr lang="zh-CN" altLang="en-US" sz="4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4714931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浪漫型－性格变化</a:t>
            </a:r>
            <a:endParaRPr kumimoji="1"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20</a:t>
            </a:fld>
            <a:endParaRPr lang="zh-CN" altLang="en-US"/>
          </a:p>
        </p:txBody>
      </p:sp>
      <p:grpSp>
        <p:nvGrpSpPr>
          <p:cNvPr id="84" name="组 83"/>
          <p:cNvGrpSpPr/>
          <p:nvPr/>
        </p:nvGrpSpPr>
        <p:grpSpPr>
          <a:xfrm>
            <a:off x="5589818" y="1375861"/>
            <a:ext cx="6602182" cy="4415339"/>
            <a:chOff x="3870702" y="1375861"/>
            <a:chExt cx="6602182" cy="4415339"/>
          </a:xfrm>
        </p:grpSpPr>
        <p:grpSp>
          <p:nvGrpSpPr>
            <p:cNvPr id="6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9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16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28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40"/>
                <p:cNvCxnSpPr>
                  <a:endCxn id="38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34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42" name="半闭框 41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58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7586799" y="203872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第一型：完美型</a:t>
              </a:r>
              <a:endParaRPr lang="zh-CN" altLang="en-US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252535" y="3248378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第二型：助人型</a:t>
              </a:r>
              <a:endParaRPr lang="zh-CN" altLang="en-US" dirty="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314346" y="5244508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第四型：浪漫型</a:t>
              </a:r>
              <a:endParaRPr lang="zh-CN" altLang="en-US" dirty="0"/>
            </a:p>
          </p:txBody>
        </p:sp>
        <p:cxnSp>
          <p:nvCxnSpPr>
            <p:cNvPr id="75" name="直接连接符 129"/>
            <p:cNvCxnSpPr>
              <a:stCxn id="78" idx="6"/>
              <a:endCxn id="23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130"/>
            <p:cNvCxnSpPr>
              <a:endCxn id="23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133"/>
            <p:cNvCxnSpPr>
              <a:endCxn id="78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136"/>
            <p:cNvCxnSpPr>
              <a:endCxn id="51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139"/>
            <p:cNvCxnSpPr>
              <a:stCxn id="37" idx="5"/>
              <a:endCxn id="51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142"/>
            <p:cNvCxnSpPr>
              <a:stCxn id="37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145"/>
            <p:cNvCxnSpPr>
              <a:stCxn id="65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148"/>
            <p:cNvCxnSpPr>
              <a:stCxn id="65" idx="6"/>
              <a:endCxn id="32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151"/>
            <p:cNvCxnSpPr>
              <a:endCxn id="32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136166"/>
            <a:chOff x="1040214" y="1665385"/>
            <a:chExt cx="2981565" cy="4136166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Times New Roman" charset="0"/>
                </a:rPr>
                <a:t>走向第二型，会在感情道路上一意孤行，痴缠，任性，占有欲强，有时会感到失落，抑郁和行为反复无常。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9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Times New Roman" charset="0"/>
                </a:rPr>
                <a:t>走向第一型，会变得冷静而较为理性，做事有原则，而不会感情用事。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549290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“理性型”性格特征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12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思想型－性格特征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热衷于追求知识，博学多闻，喜欢分析事物及探讨抽象的观念，从而建立理论架构，百分百用脑做人，刻意表现深度。与现实脱节，抽离，不喜欢群体运作，重观察及思考胜于参与，抗拒感情牵绑，延迟采取行动，认知导向；独处，基本生活技能较弱；思维能力极高。保护隐私。不重外表但注重内涵。</a:t>
            </a:r>
          </a:p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980531" y="4348529"/>
            <a:ext cx="623093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3600">
                <a:solidFill>
                  <a:schemeClr val="tx1"/>
                </a:solidFill>
                <a:latin typeface="Times New Roman" charset="0"/>
                <a:ea typeface="方正粗倩简体" charset="0"/>
              </a:defRPr>
            </a:lvl9pPr>
          </a:lstStyle>
          <a:p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</a:rPr>
              <a:t>「知识就是力量</a:t>
            </a:r>
            <a:r>
              <a:rPr lang="zh-CN" altLang="en-US">
                <a:solidFill>
                  <a:schemeClr val="accent3"/>
                </a:solidFill>
                <a:latin typeface="+mn-ea"/>
                <a:ea typeface="+mn-ea"/>
              </a:rPr>
              <a:t>。</a:t>
            </a:r>
            <a:r>
              <a:rPr lang="zh-CN" altLang="en-US" smtClean="0">
                <a:solidFill>
                  <a:schemeClr val="accent3"/>
                </a:solidFill>
                <a:latin typeface="+mn-ea"/>
                <a:ea typeface="+mn-ea"/>
              </a:rPr>
              <a:t>」</a:t>
            </a:r>
          </a:p>
          <a:p>
            <a:pPr algn="r"/>
            <a:r>
              <a:rPr lang="en-US" altLang="zh-CN" dirty="0" smtClean="0">
                <a:solidFill>
                  <a:schemeClr val="accent3"/>
                </a:solidFill>
                <a:latin typeface="+mn-ea"/>
                <a:ea typeface="+mn-ea"/>
              </a:rPr>
              <a:t>— </a:t>
            </a:r>
            <a:r>
              <a:rPr lang="zh-CN" altLang="en-US" dirty="0">
                <a:solidFill>
                  <a:schemeClr val="accent3"/>
                </a:solidFill>
                <a:latin typeface="+mn-ea"/>
                <a:ea typeface="+mn-ea"/>
              </a:rPr>
              <a:t>培根</a:t>
            </a:r>
          </a:p>
        </p:txBody>
      </p:sp>
    </p:spTree>
    <p:extLst>
      <p:ext uri="{BB962C8B-B14F-4D97-AF65-F5344CB8AC3E}">
        <p14:creationId xmlns:p14="http://schemas.microsoft.com/office/powerpoint/2010/main" val="195911955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思想型－性格变化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4608758" y="1375861"/>
            <a:ext cx="6637303" cy="4415339"/>
            <a:chOff x="1628573" y="1375861"/>
            <a:chExt cx="6637303" cy="4415339"/>
          </a:xfrm>
        </p:grpSpPr>
        <p:grpSp>
          <p:nvGrpSpPr>
            <p:cNvPr id="8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3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4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5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2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8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1" name="椭圆 80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椭圆 81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9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9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70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2" name="直接连接符 40"/>
                <p:cNvCxnSpPr>
                  <a:endCxn id="43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3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8" name="半闭框 57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7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4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矩形 54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矩形 46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0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矩形 40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1628573" y="325410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第七型：活泼型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802718" y="531841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第五型：思想型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09064" y="2036055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第八型：领袖型</a:t>
              </a:r>
              <a:endParaRPr lang="zh-CN" altLang="en-US" dirty="0"/>
            </a:p>
          </p:txBody>
        </p:sp>
        <p:cxnSp>
          <p:nvCxnSpPr>
            <p:cNvPr id="30" name="直接连接符 129"/>
            <p:cNvCxnSpPr>
              <a:stCxn id="83" idx="6"/>
              <a:endCxn id="28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0"/>
            <p:cNvCxnSpPr>
              <a:endCxn id="28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3"/>
            <p:cNvCxnSpPr>
              <a:endCxn id="83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6"/>
            <p:cNvCxnSpPr>
              <a:endCxn id="56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39"/>
            <p:cNvCxnSpPr>
              <a:stCxn id="42" idx="5"/>
              <a:endCxn id="56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2"/>
            <p:cNvCxnSpPr>
              <a:stCxn id="42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5"/>
            <p:cNvCxnSpPr>
              <a:stCxn id="70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48"/>
            <p:cNvCxnSpPr>
              <a:stCxn id="70" idx="6"/>
              <a:endCxn id="37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151"/>
            <p:cNvCxnSpPr>
              <a:endCxn id="37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组 85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7" name="文本框 86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1183309" y="2133373"/>
              <a:ext cx="2822057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宋体" charset="0"/>
                </a:rPr>
                <a:t>走向第七型，会变得不切实际，孤芳自赏，常发白日梦而且有点神经质，经常理论多于一切，举棋不定，不肯作出承诺，口若悬河地扮专家。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宋体" charset="0"/>
                </a:rPr>
                <a:t>走向第八型，有大将之风，勇于冒险，能将构思付诸实践</a:t>
              </a:r>
              <a:r>
                <a:rPr lang="zh-CN" altLang="en-US" dirty="0" smtClean="0">
                  <a:solidFill>
                    <a:srgbClr val="000000"/>
                  </a:solidFill>
                  <a:latin typeface="宋体" charset="0"/>
                </a:rPr>
                <a:t>，勇谋</a:t>
              </a:r>
              <a:r>
                <a:rPr lang="zh-CN" altLang="en-US" dirty="0">
                  <a:solidFill>
                    <a:srgbClr val="000000"/>
                  </a:solidFill>
                  <a:latin typeface="宋体" charset="0"/>
                </a:rPr>
                <a:t>兼备，会接受和关心别人，是一位不可多得的将相之材。</a:t>
              </a:r>
              <a:endParaRPr lang="zh-CN" altLang="en-US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81413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忠诚型－性格特征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有责任感，重承诺，做事总是许多担心，过分谨慎，恐惧犯错，设想最坏结果。不喜欢受人注目，老二心态。防卫性强，缺乏安全感，怀疑而非明显的恐惧。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30743" y="3942506"/>
            <a:ext cx="9330515" cy="1180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3"/>
                </a:solidFill>
              </a:rPr>
              <a:t>「最佳的防守，就是进攻</a:t>
            </a:r>
            <a:r>
              <a:rPr lang="zh-CN" altLang="en-US" sz="3600">
                <a:solidFill>
                  <a:schemeClr val="accent3"/>
                </a:solidFill>
              </a:rPr>
              <a:t>。</a:t>
            </a:r>
            <a:r>
              <a:rPr lang="zh-CN" altLang="en-US" sz="3600" smtClean="0">
                <a:solidFill>
                  <a:schemeClr val="accent3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3"/>
                </a:solidFill>
              </a:rPr>
              <a:t>— </a:t>
            </a:r>
            <a:r>
              <a:rPr lang="zh-CN" altLang="en-US" sz="3600" dirty="0">
                <a:solidFill>
                  <a:schemeClr val="accent3"/>
                </a:solidFill>
              </a:rPr>
              <a:t>比利（前世界球王）</a:t>
            </a:r>
          </a:p>
        </p:txBody>
      </p:sp>
    </p:spTree>
    <p:extLst>
      <p:ext uri="{BB962C8B-B14F-4D97-AF65-F5344CB8AC3E}">
        <p14:creationId xmlns:p14="http://schemas.microsoft.com/office/powerpoint/2010/main" val="332054473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忠诚型－性格变化</a:t>
            </a:r>
            <a:endParaRPr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968335" y="948826"/>
            <a:ext cx="8270185" cy="4842374"/>
            <a:chOff x="1965432" y="948826"/>
            <a:chExt cx="8270185" cy="4842374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2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3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4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7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0" name="椭圆 79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9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40"/>
                <p:cNvCxnSpPr>
                  <a:endCxn id="42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7" name="半闭框 56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3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8057321" y="4516270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第三型：成就型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65432" y="4476416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第六型：忠诚型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018670" y="94882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第九型：和平型</a:t>
              </a:r>
              <a:endParaRPr lang="zh-CN" altLang="en-US" dirty="0"/>
            </a:p>
          </p:txBody>
        </p:sp>
        <p:cxnSp>
          <p:nvCxnSpPr>
            <p:cNvPr id="29" name="直接连接符 129"/>
            <p:cNvCxnSpPr>
              <a:stCxn id="82" idx="6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30"/>
            <p:cNvCxnSpPr/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3"/>
            <p:cNvCxnSpPr>
              <a:endCxn id="82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6"/>
            <p:cNvCxnSpPr>
              <a:endCxn id="55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9"/>
            <p:cNvCxnSpPr>
              <a:stCxn id="41" idx="5"/>
              <a:endCxn id="55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42"/>
            <p:cNvCxnSpPr>
              <a:stCxn id="41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5"/>
            <p:cNvCxnSpPr>
              <a:stCxn id="69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8"/>
            <p:cNvCxnSpPr>
              <a:stCxn id="69" idx="6"/>
              <a:endCxn id="36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51"/>
            <p:cNvCxnSpPr>
              <a:endCxn id="36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Wingdings" charset="2"/>
                <a:buChar char="Ø"/>
              </a:pPr>
              <a:r>
                <a:rPr lang="zh-CN" altLang="en-US" dirty="0">
                  <a:solidFill>
                    <a:srgbClr val="000000"/>
                  </a:solidFill>
                </a:rPr>
                <a:t>走向第三型，变成工作狂，反应过敏，会轻率卤莽地做事，为求达到目的，会不顾一切，缺乏人性。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走向第九 型，能顺其自然，信任身边的人，乐意效忠所属的群体，并愿意放下自己拘紧的态度和防卫机制。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70868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活泼型－性格特征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乐观，精力充沛，见闻广博，兴趣广泛，理想主义者，喜欢探索新鲜事物，深知自我娱乐之道。贪食、惰性、不知足，及时行乐、自我为中心，很少顾及他人感受，反叛；讨厌规则 ，等级观念淡薄，目标不清晰，无承诺感，大话西游；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948000" y="3597413"/>
            <a:ext cx="10296000" cy="2350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3"/>
                </a:solidFill>
              </a:rPr>
              <a:t>「这个世界之所以美好，是我们可以选择快乐</a:t>
            </a:r>
            <a:r>
              <a:rPr lang="zh-CN" altLang="en-US" sz="3600">
                <a:solidFill>
                  <a:schemeClr val="accent3"/>
                </a:solidFill>
              </a:rPr>
              <a:t>。</a:t>
            </a:r>
            <a:r>
              <a:rPr lang="zh-CN" altLang="en-US" sz="3600" smtClean="0">
                <a:solidFill>
                  <a:schemeClr val="accent3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3"/>
                </a:solidFill>
              </a:rPr>
              <a:t>—</a:t>
            </a:r>
            <a:r>
              <a:rPr lang="zh-CN" altLang="en-US" sz="3600" dirty="0">
                <a:solidFill>
                  <a:schemeClr val="accent3"/>
                </a:solidFill>
              </a:rPr>
              <a:t>沃尔特</a:t>
            </a:r>
            <a:r>
              <a:rPr lang="en-US" altLang="zh-CN" sz="3600" dirty="0">
                <a:solidFill>
                  <a:schemeClr val="accent3"/>
                </a:solidFill>
              </a:rPr>
              <a:t>·</a:t>
            </a:r>
            <a:r>
              <a:rPr lang="zh-CN" altLang="en-US" sz="3600" dirty="0">
                <a:solidFill>
                  <a:schemeClr val="accent3"/>
                </a:solidFill>
              </a:rPr>
              <a:t>迪斯尼 </a:t>
            </a:r>
            <a:r>
              <a:rPr lang="zh-CN" altLang="en-US" sz="3600" dirty="0" smtClean="0">
                <a:solidFill>
                  <a:schemeClr val="accent3"/>
                </a:solidFill>
              </a:rPr>
              <a:t/>
            </a:r>
            <a:br>
              <a:rPr lang="zh-CN" altLang="en-US" sz="3600" dirty="0" smtClean="0">
                <a:solidFill>
                  <a:schemeClr val="accent3"/>
                </a:solidFill>
              </a:rPr>
            </a:br>
            <a:r>
              <a:rPr lang="zh-CN" altLang="en-US" sz="3600" dirty="0" smtClean="0">
                <a:solidFill>
                  <a:schemeClr val="accent3"/>
                </a:solidFill>
              </a:rPr>
              <a:t>（</a:t>
            </a:r>
            <a:r>
              <a:rPr lang="zh-CN" altLang="en-US" sz="3600" dirty="0">
                <a:solidFill>
                  <a:schemeClr val="accent3"/>
                </a:solidFill>
              </a:rPr>
              <a:t>美国迪士尼乐园创办人）</a:t>
            </a:r>
          </a:p>
        </p:txBody>
      </p:sp>
    </p:spTree>
    <p:extLst>
      <p:ext uri="{BB962C8B-B14F-4D97-AF65-F5344CB8AC3E}">
        <p14:creationId xmlns:p14="http://schemas.microsoft.com/office/powerpoint/2010/main" val="240933035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活泼型－性格变化</a:t>
            </a:r>
            <a:endParaRPr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3978317" y="1375861"/>
            <a:ext cx="8136522" cy="4415339"/>
            <a:chOff x="1628573" y="1375861"/>
            <a:chExt cx="8136522" cy="4415339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2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3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4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7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0" name="椭圆 79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9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40"/>
                <p:cNvCxnSpPr>
                  <a:endCxn id="42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7" name="半闭框 56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3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586799" y="203872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第一型：完美型</a:t>
              </a:r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8573" y="325410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第七型：活泼型</a:t>
              </a:r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02718" y="531841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第五型：思想型</a:t>
              </a:r>
              <a:endParaRPr lang="zh-CN" altLang="en-US" dirty="0"/>
            </a:p>
          </p:txBody>
        </p:sp>
        <p:cxnSp>
          <p:nvCxnSpPr>
            <p:cNvPr id="29" name="直接连接符 129"/>
            <p:cNvCxnSpPr>
              <a:stCxn id="82" idx="6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30"/>
            <p:cNvCxnSpPr/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3"/>
            <p:cNvCxnSpPr>
              <a:endCxn id="82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6"/>
            <p:cNvCxnSpPr>
              <a:endCxn id="55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9"/>
            <p:cNvCxnSpPr>
              <a:stCxn id="41" idx="5"/>
              <a:endCxn id="55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42"/>
            <p:cNvCxnSpPr>
              <a:stCxn id="41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5"/>
            <p:cNvCxnSpPr>
              <a:stCxn id="69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8"/>
            <p:cNvCxnSpPr>
              <a:stCxn id="69" idx="6"/>
              <a:endCxn id="36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51"/>
            <p:cNvCxnSpPr>
              <a:endCxn id="36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413165"/>
            <a:chOff x="1040214" y="1665385"/>
            <a:chExt cx="2981565" cy="4413165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75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走向第一型，变得专制、容易发怒、固执和对人有所要求。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 smtClean="0">
                  <a:solidFill>
                    <a:srgbClr val="000000"/>
                  </a:solidFill>
                </a:rPr>
                <a:t>走向第五型，懂得自我克制，心思慎密，会经过观察和周详的考虑才去作决定。</a:t>
              </a:r>
              <a:endParaRPr lang="zh-CN" altLang="en-US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026856"/>
      </p:ext>
    </p:extLst>
  </p:cSld>
  <p:clrMapOvr>
    <a:masterClrMapping/>
  </p:clrMapOvr>
  <p:transition spd="slow" advTm="3000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44262" y="3321355"/>
            <a:ext cx="8509488" cy="1325563"/>
          </a:xfrm>
        </p:spPr>
        <p:txBody>
          <a:bodyPr/>
          <a:lstStyle/>
          <a:p>
            <a:r>
              <a:rPr lang="zh-CN" altLang="en-US" dirty="0" smtClean="0"/>
              <a:t>“本能型”性格</a:t>
            </a:r>
            <a:r>
              <a:rPr lang="zh-CN" altLang="en-US" dirty="0"/>
              <a:t>特征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52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领袖型－性格特征</a:t>
            </a:r>
            <a:endParaRPr lang="zh-CN" altLang="en-US" dirty="0"/>
          </a:p>
        </p:txBody>
      </p:sp>
      <p:sp>
        <p:nvSpPr>
          <p:cNvPr id="98" name="内容占位符 9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彻底的自由主义者，敢冒险，是掌舵人、创业者、固执、支配性，给人有霸气的感觉。抗拒牵绑，感觉迟钝，对人防卫性强，不让人接近，强化外壳，防止受伤。</a:t>
            </a:r>
          </a:p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29</a:t>
            </a:fld>
            <a:endParaRPr lang="zh-CN" altLang="en-US"/>
          </a:p>
        </p:txBody>
      </p:sp>
      <p:sp>
        <p:nvSpPr>
          <p:cNvPr id="104" name="Rectangle 5"/>
          <p:cNvSpPr>
            <a:spLocks noChangeArrowheads="1"/>
          </p:cNvSpPr>
          <p:nvPr/>
        </p:nvSpPr>
        <p:spPr bwMode="auto">
          <a:xfrm>
            <a:off x="2250046" y="3635740"/>
            <a:ext cx="7691908" cy="1792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1"/>
                </a:solidFill>
              </a:rPr>
              <a:t>「中国人，不是东亚病夫</a:t>
            </a:r>
            <a:r>
              <a:rPr lang="zh-CN" altLang="en-US" sz="3600">
                <a:solidFill>
                  <a:schemeClr val="accent1"/>
                </a:solidFill>
              </a:rPr>
              <a:t>！</a:t>
            </a:r>
            <a:r>
              <a:rPr lang="zh-CN" altLang="en-US" sz="3600" smtClean="0">
                <a:solidFill>
                  <a:schemeClr val="accent1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1"/>
                </a:solidFill>
              </a:rPr>
              <a:t>— </a:t>
            </a:r>
            <a:r>
              <a:rPr lang="zh-CN" altLang="en-US" sz="3600" dirty="0">
                <a:solidFill>
                  <a:schemeClr val="accent1"/>
                </a:solidFill>
              </a:rPr>
              <a:t>李小龙</a:t>
            </a:r>
          </a:p>
        </p:txBody>
      </p:sp>
    </p:spTree>
    <p:extLst>
      <p:ext uri="{BB962C8B-B14F-4D97-AF65-F5344CB8AC3E}">
        <p14:creationId xmlns:p14="http://schemas.microsoft.com/office/powerpoint/2010/main" val="430251095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 rot="5400000">
            <a:off x="5552930" y="5495464"/>
            <a:ext cx="1086138" cy="768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5400000">
            <a:off x="5552930" y="2137294"/>
            <a:ext cx="1086138" cy="768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1081215" y="1344757"/>
            <a:ext cx="4976369" cy="1000030"/>
            <a:chOff x="1081215" y="1344757"/>
            <a:chExt cx="4976369" cy="1000030"/>
          </a:xfrm>
        </p:grpSpPr>
        <p:grpSp>
          <p:nvGrpSpPr>
            <p:cNvPr id="57" name="组合 48"/>
            <p:cNvGrpSpPr/>
            <p:nvPr/>
          </p:nvGrpSpPr>
          <p:grpSpPr>
            <a:xfrm>
              <a:off x="1081215" y="1344757"/>
              <a:ext cx="4976369" cy="1000030"/>
              <a:chOff x="1081215" y="1154257"/>
              <a:chExt cx="4976369" cy="1000030"/>
            </a:xfrm>
          </p:grpSpPr>
          <p:sp>
            <p:nvSpPr>
              <p:cNvPr id="58" name="对角圆角矩形 57"/>
              <p:cNvSpPr/>
              <p:nvPr userDrawn="1"/>
            </p:nvSpPr>
            <p:spPr>
              <a:xfrm>
                <a:off x="1941342" y="1443600"/>
                <a:ext cx="4116242" cy="710687"/>
              </a:xfrm>
              <a:prstGeom prst="round2Diag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泪滴形 44"/>
              <p:cNvSpPr/>
              <p:nvPr userDrawn="1"/>
            </p:nvSpPr>
            <p:spPr>
              <a:xfrm flipV="1">
                <a:off x="1081215" y="1154257"/>
                <a:ext cx="999935" cy="999935"/>
              </a:xfrm>
              <a:prstGeom prst="teardrop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2737187" y="1796534"/>
              <a:ext cx="2646878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九型人格性格型态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14" name="Group 30163"/>
            <p:cNvGrpSpPr>
              <a:grpSpLocks noChangeAspect="1"/>
            </p:cNvGrpSpPr>
            <p:nvPr/>
          </p:nvGrpSpPr>
          <p:grpSpPr bwMode="auto">
            <a:xfrm>
              <a:off x="1228543" y="1520911"/>
              <a:ext cx="700090" cy="700090"/>
              <a:chOff x="3809" y="1943"/>
              <a:chExt cx="235" cy="235"/>
            </a:xfrm>
          </p:grpSpPr>
          <p:sp>
            <p:nvSpPr>
              <p:cNvPr id="16" name="Freeform 30164"/>
              <p:cNvSpPr>
                <a:spLocks noEditPoints="1"/>
              </p:cNvSpPr>
              <p:nvPr/>
            </p:nvSpPr>
            <p:spPr bwMode="auto">
              <a:xfrm>
                <a:off x="3908" y="1980"/>
                <a:ext cx="37" cy="124"/>
              </a:xfrm>
              <a:custGeom>
                <a:avLst/>
                <a:gdLst>
                  <a:gd name="T0" fmla="*/ 0 w 3"/>
                  <a:gd name="T1" fmla="*/ 3 h 10"/>
                  <a:gd name="T2" fmla="*/ 0 w 3"/>
                  <a:gd name="T3" fmla="*/ 3 h 10"/>
                  <a:gd name="T4" fmla="*/ 1 w 3"/>
                  <a:gd name="T5" fmla="*/ 3 h 10"/>
                  <a:gd name="T6" fmla="*/ 1 w 3"/>
                  <a:gd name="T7" fmla="*/ 3 h 10"/>
                  <a:gd name="T8" fmla="*/ 1 w 3"/>
                  <a:gd name="T9" fmla="*/ 3 h 10"/>
                  <a:gd name="T10" fmla="*/ 2 w 3"/>
                  <a:gd name="T11" fmla="*/ 3 h 10"/>
                  <a:gd name="T12" fmla="*/ 2 w 3"/>
                  <a:gd name="T13" fmla="*/ 3 h 10"/>
                  <a:gd name="T14" fmla="*/ 2 w 3"/>
                  <a:gd name="T15" fmla="*/ 3 h 10"/>
                  <a:gd name="T16" fmla="*/ 3 w 3"/>
                  <a:gd name="T17" fmla="*/ 3 h 10"/>
                  <a:gd name="T18" fmla="*/ 3 w 3"/>
                  <a:gd name="T19" fmla="*/ 4 h 10"/>
                  <a:gd name="T20" fmla="*/ 2 w 3"/>
                  <a:gd name="T21" fmla="*/ 4 h 10"/>
                  <a:gd name="T22" fmla="*/ 2 w 3"/>
                  <a:gd name="T23" fmla="*/ 5 h 10"/>
                  <a:gd name="T24" fmla="*/ 3 w 3"/>
                  <a:gd name="T25" fmla="*/ 5 h 10"/>
                  <a:gd name="T26" fmla="*/ 3 w 3"/>
                  <a:gd name="T27" fmla="*/ 6 h 10"/>
                  <a:gd name="T28" fmla="*/ 2 w 3"/>
                  <a:gd name="T29" fmla="*/ 6 h 10"/>
                  <a:gd name="T30" fmla="*/ 2 w 3"/>
                  <a:gd name="T31" fmla="*/ 6 h 10"/>
                  <a:gd name="T32" fmla="*/ 2 w 3"/>
                  <a:gd name="T33" fmla="*/ 6 h 10"/>
                  <a:gd name="T34" fmla="*/ 2 w 3"/>
                  <a:gd name="T35" fmla="*/ 7 h 10"/>
                  <a:gd name="T36" fmla="*/ 2 w 3"/>
                  <a:gd name="T37" fmla="*/ 7 h 10"/>
                  <a:gd name="T38" fmla="*/ 2 w 3"/>
                  <a:gd name="T39" fmla="*/ 7 h 10"/>
                  <a:gd name="T40" fmla="*/ 2 w 3"/>
                  <a:gd name="T41" fmla="*/ 8 h 10"/>
                  <a:gd name="T42" fmla="*/ 1 w 3"/>
                  <a:gd name="T43" fmla="*/ 8 h 10"/>
                  <a:gd name="T44" fmla="*/ 1 w 3"/>
                  <a:gd name="T45" fmla="*/ 9 h 10"/>
                  <a:gd name="T46" fmla="*/ 2 w 3"/>
                  <a:gd name="T47" fmla="*/ 10 h 10"/>
                  <a:gd name="T48" fmla="*/ 3 w 3"/>
                  <a:gd name="T49" fmla="*/ 10 h 10"/>
                  <a:gd name="T50" fmla="*/ 3 w 3"/>
                  <a:gd name="T51" fmla="*/ 10 h 10"/>
                  <a:gd name="T52" fmla="*/ 3 w 3"/>
                  <a:gd name="T53" fmla="*/ 0 h 10"/>
                  <a:gd name="T54" fmla="*/ 0 w 3"/>
                  <a:gd name="T55" fmla="*/ 0 h 10"/>
                  <a:gd name="T56" fmla="*/ 0 w 3"/>
                  <a:gd name="T57" fmla="*/ 3 h 10"/>
                  <a:gd name="T58" fmla="*/ 0 w 3"/>
                  <a:gd name="T59" fmla="*/ 3 h 10"/>
                  <a:gd name="T60" fmla="*/ 2 w 3"/>
                  <a:gd name="T61" fmla="*/ 1 h 10"/>
                  <a:gd name="T62" fmla="*/ 3 w 3"/>
                  <a:gd name="T63" fmla="*/ 1 h 10"/>
                  <a:gd name="T64" fmla="*/ 3 w 3"/>
                  <a:gd name="T65" fmla="*/ 2 h 10"/>
                  <a:gd name="T66" fmla="*/ 2 w 3"/>
                  <a:gd name="T67" fmla="*/ 2 h 10"/>
                  <a:gd name="T68" fmla="*/ 2 w 3"/>
                  <a:gd name="T69" fmla="*/ 1 h 10"/>
                  <a:gd name="T70" fmla="*/ 0 w 3"/>
                  <a:gd name="T71" fmla="*/ 1 h 10"/>
                  <a:gd name="T72" fmla="*/ 1 w 3"/>
                  <a:gd name="T73" fmla="*/ 1 h 10"/>
                  <a:gd name="T74" fmla="*/ 1 w 3"/>
                  <a:gd name="T75" fmla="*/ 2 h 10"/>
                  <a:gd name="T76" fmla="*/ 0 w 3"/>
                  <a:gd name="T77" fmla="*/ 2 h 10"/>
                  <a:gd name="T78" fmla="*/ 0 w 3"/>
                  <a:gd name="T7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10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30165"/>
              <p:cNvSpPr>
                <a:spLocks noEditPoints="1"/>
              </p:cNvSpPr>
              <p:nvPr/>
            </p:nvSpPr>
            <p:spPr bwMode="auto">
              <a:xfrm>
                <a:off x="3958" y="2030"/>
                <a:ext cx="37" cy="99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0 h 8"/>
                  <a:gd name="T4" fmla="*/ 0 w 3"/>
                  <a:gd name="T5" fmla="*/ 2 h 8"/>
                  <a:gd name="T6" fmla="*/ 0 w 3"/>
                  <a:gd name="T7" fmla="*/ 3 h 8"/>
                  <a:gd name="T8" fmla="*/ 0 w 3"/>
                  <a:gd name="T9" fmla="*/ 6 h 8"/>
                  <a:gd name="T10" fmla="*/ 1 w 3"/>
                  <a:gd name="T11" fmla="*/ 8 h 8"/>
                  <a:gd name="T12" fmla="*/ 1 w 3"/>
                  <a:gd name="T13" fmla="*/ 8 h 8"/>
                  <a:gd name="T14" fmla="*/ 1 w 3"/>
                  <a:gd name="T15" fmla="*/ 8 h 8"/>
                  <a:gd name="T16" fmla="*/ 1 w 3"/>
                  <a:gd name="T17" fmla="*/ 8 h 8"/>
                  <a:gd name="T18" fmla="*/ 2 w 3"/>
                  <a:gd name="T19" fmla="*/ 8 h 8"/>
                  <a:gd name="T20" fmla="*/ 2 w 3"/>
                  <a:gd name="T21" fmla="*/ 3 h 8"/>
                  <a:gd name="T22" fmla="*/ 3 w 3"/>
                  <a:gd name="T23" fmla="*/ 3 h 8"/>
                  <a:gd name="T24" fmla="*/ 2 w 3"/>
                  <a:gd name="T25" fmla="*/ 2 h 8"/>
                  <a:gd name="T26" fmla="*/ 1 w 3"/>
                  <a:gd name="T27" fmla="*/ 5 h 8"/>
                  <a:gd name="T28" fmla="*/ 0 w 3"/>
                  <a:gd name="T29" fmla="*/ 5 h 8"/>
                  <a:gd name="T30" fmla="*/ 0 w 3"/>
                  <a:gd name="T31" fmla="*/ 4 h 8"/>
                  <a:gd name="T32" fmla="*/ 1 w 3"/>
                  <a:gd name="T33" fmla="*/ 4 h 8"/>
                  <a:gd name="T34" fmla="*/ 1 w 3"/>
                  <a:gd name="T3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" y="2"/>
                    </a:lnTo>
                    <a:close/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30166"/>
              <p:cNvSpPr>
                <a:spLocks/>
              </p:cNvSpPr>
              <p:nvPr/>
            </p:nvSpPr>
            <p:spPr bwMode="auto">
              <a:xfrm>
                <a:off x="3846" y="2017"/>
                <a:ext cx="112" cy="136"/>
              </a:xfrm>
              <a:custGeom>
                <a:avLst/>
                <a:gdLst>
                  <a:gd name="T0" fmla="*/ 9 w 9"/>
                  <a:gd name="T1" fmla="*/ 9 h 11"/>
                  <a:gd name="T2" fmla="*/ 9 w 9"/>
                  <a:gd name="T3" fmla="*/ 8 h 11"/>
                  <a:gd name="T4" fmla="*/ 8 w 9"/>
                  <a:gd name="T5" fmla="*/ 7 h 11"/>
                  <a:gd name="T6" fmla="*/ 8 w 9"/>
                  <a:gd name="T7" fmla="*/ 7 h 11"/>
                  <a:gd name="T8" fmla="*/ 7 w 9"/>
                  <a:gd name="T9" fmla="*/ 7 h 11"/>
                  <a:gd name="T10" fmla="*/ 6 w 9"/>
                  <a:gd name="T11" fmla="*/ 6 h 11"/>
                  <a:gd name="T12" fmla="*/ 6 w 9"/>
                  <a:gd name="T13" fmla="*/ 5 h 11"/>
                  <a:gd name="T14" fmla="*/ 6 w 9"/>
                  <a:gd name="T15" fmla="*/ 5 h 11"/>
                  <a:gd name="T16" fmla="*/ 6 w 9"/>
                  <a:gd name="T17" fmla="*/ 5 h 11"/>
                  <a:gd name="T18" fmla="*/ 6 w 9"/>
                  <a:gd name="T19" fmla="*/ 5 h 11"/>
                  <a:gd name="T20" fmla="*/ 7 w 9"/>
                  <a:gd name="T21" fmla="*/ 4 h 11"/>
                  <a:gd name="T22" fmla="*/ 7 w 9"/>
                  <a:gd name="T23" fmla="*/ 3 h 11"/>
                  <a:gd name="T24" fmla="*/ 7 w 9"/>
                  <a:gd name="T25" fmla="*/ 3 h 11"/>
                  <a:gd name="T26" fmla="*/ 7 w 9"/>
                  <a:gd name="T27" fmla="*/ 3 h 11"/>
                  <a:gd name="T28" fmla="*/ 7 w 9"/>
                  <a:gd name="T29" fmla="*/ 3 h 11"/>
                  <a:gd name="T30" fmla="*/ 7 w 9"/>
                  <a:gd name="T31" fmla="*/ 3 h 11"/>
                  <a:gd name="T32" fmla="*/ 7 w 9"/>
                  <a:gd name="T33" fmla="*/ 2 h 11"/>
                  <a:gd name="T34" fmla="*/ 7 w 9"/>
                  <a:gd name="T35" fmla="*/ 2 h 11"/>
                  <a:gd name="T36" fmla="*/ 7 w 9"/>
                  <a:gd name="T37" fmla="*/ 1 h 11"/>
                  <a:gd name="T38" fmla="*/ 7 w 9"/>
                  <a:gd name="T39" fmla="*/ 1 h 11"/>
                  <a:gd name="T40" fmla="*/ 7 w 9"/>
                  <a:gd name="T41" fmla="*/ 1 h 11"/>
                  <a:gd name="T42" fmla="*/ 6 w 9"/>
                  <a:gd name="T43" fmla="*/ 1 h 11"/>
                  <a:gd name="T44" fmla="*/ 6 w 9"/>
                  <a:gd name="T45" fmla="*/ 1 h 11"/>
                  <a:gd name="T46" fmla="*/ 6 w 9"/>
                  <a:gd name="T47" fmla="*/ 1 h 11"/>
                  <a:gd name="T48" fmla="*/ 6 w 9"/>
                  <a:gd name="T49" fmla="*/ 0 h 11"/>
                  <a:gd name="T50" fmla="*/ 5 w 9"/>
                  <a:gd name="T51" fmla="*/ 0 h 11"/>
                  <a:gd name="T52" fmla="*/ 5 w 9"/>
                  <a:gd name="T53" fmla="*/ 0 h 11"/>
                  <a:gd name="T54" fmla="*/ 5 w 9"/>
                  <a:gd name="T55" fmla="*/ 0 h 11"/>
                  <a:gd name="T56" fmla="*/ 5 w 9"/>
                  <a:gd name="T57" fmla="*/ 0 h 11"/>
                  <a:gd name="T58" fmla="*/ 4 w 9"/>
                  <a:gd name="T59" fmla="*/ 0 h 11"/>
                  <a:gd name="T60" fmla="*/ 3 w 9"/>
                  <a:gd name="T61" fmla="*/ 0 h 11"/>
                  <a:gd name="T62" fmla="*/ 3 w 9"/>
                  <a:gd name="T63" fmla="*/ 2 h 11"/>
                  <a:gd name="T64" fmla="*/ 3 w 9"/>
                  <a:gd name="T65" fmla="*/ 3 h 11"/>
                  <a:gd name="T66" fmla="*/ 3 w 9"/>
                  <a:gd name="T67" fmla="*/ 3 h 11"/>
                  <a:gd name="T68" fmla="*/ 3 w 9"/>
                  <a:gd name="T69" fmla="*/ 3 h 11"/>
                  <a:gd name="T70" fmla="*/ 3 w 9"/>
                  <a:gd name="T71" fmla="*/ 4 h 11"/>
                  <a:gd name="T72" fmla="*/ 3 w 9"/>
                  <a:gd name="T73" fmla="*/ 4 h 11"/>
                  <a:gd name="T74" fmla="*/ 3 w 9"/>
                  <a:gd name="T75" fmla="*/ 4 h 11"/>
                  <a:gd name="T76" fmla="*/ 3 w 9"/>
                  <a:gd name="T77" fmla="*/ 5 h 11"/>
                  <a:gd name="T78" fmla="*/ 4 w 9"/>
                  <a:gd name="T79" fmla="*/ 5 h 11"/>
                  <a:gd name="T80" fmla="*/ 4 w 9"/>
                  <a:gd name="T81" fmla="*/ 5 h 11"/>
                  <a:gd name="T82" fmla="*/ 4 w 9"/>
                  <a:gd name="T83" fmla="*/ 6 h 11"/>
                  <a:gd name="T84" fmla="*/ 4 w 9"/>
                  <a:gd name="T85" fmla="*/ 6 h 11"/>
                  <a:gd name="T86" fmla="*/ 2 w 9"/>
                  <a:gd name="T87" fmla="*/ 7 h 11"/>
                  <a:gd name="T88" fmla="*/ 1 w 9"/>
                  <a:gd name="T89" fmla="*/ 8 h 11"/>
                  <a:gd name="T90" fmla="*/ 0 w 9"/>
                  <a:gd name="T91" fmla="*/ 9 h 11"/>
                  <a:gd name="T92" fmla="*/ 0 w 9"/>
                  <a:gd name="T93" fmla="*/ 9 h 11"/>
                  <a:gd name="T94" fmla="*/ 0 w 9"/>
                  <a:gd name="T95" fmla="*/ 9 h 11"/>
                  <a:gd name="T96" fmla="*/ 0 w 9"/>
                  <a:gd name="T97" fmla="*/ 9 h 11"/>
                  <a:gd name="T98" fmla="*/ 5 w 9"/>
                  <a:gd name="T99" fmla="*/ 11 h 11"/>
                  <a:gd name="T100" fmla="*/ 8 w 9"/>
                  <a:gd name="T101" fmla="*/ 10 h 11"/>
                  <a:gd name="T102" fmla="*/ 8 w 9"/>
                  <a:gd name="T103" fmla="*/ 10 h 11"/>
                  <a:gd name="T104" fmla="*/ 8 w 9"/>
                  <a:gd name="T105" fmla="*/ 10 h 11"/>
                  <a:gd name="T106" fmla="*/ 9 w 9"/>
                  <a:gd name="T107" fmla="*/ 9 h 11"/>
                  <a:gd name="T108" fmla="*/ 9 w 9"/>
                  <a:gd name="T109" fmla="*/ 9 h 11"/>
                  <a:gd name="T110" fmla="*/ 9 w 9"/>
                  <a:gd name="T111" fmla="*/ 9 h 11"/>
                  <a:gd name="T112" fmla="*/ 9 w 9"/>
                  <a:gd name="T1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" h="11">
                    <a:moveTo>
                      <a:pt x="9" y="9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2" y="11"/>
                      <a:pt x="5" y="11"/>
                    </a:cubicBezTo>
                    <a:cubicBezTo>
                      <a:pt x="6" y="11"/>
                      <a:pt x="7" y="11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0167"/>
              <p:cNvSpPr>
                <a:spLocks/>
              </p:cNvSpPr>
              <p:nvPr/>
            </p:nvSpPr>
            <p:spPr bwMode="auto">
              <a:xfrm>
                <a:off x="3846" y="2030"/>
                <a:ext cx="62" cy="123"/>
              </a:xfrm>
              <a:custGeom>
                <a:avLst/>
                <a:gdLst>
                  <a:gd name="T0" fmla="*/ 5 w 5"/>
                  <a:gd name="T1" fmla="*/ 5 h 10"/>
                  <a:gd name="T2" fmla="*/ 3 w 5"/>
                  <a:gd name="T3" fmla="*/ 0 h 10"/>
                  <a:gd name="T4" fmla="*/ 3 w 5"/>
                  <a:gd name="T5" fmla="*/ 2 h 10"/>
                  <a:gd name="T6" fmla="*/ 2 w 5"/>
                  <a:gd name="T7" fmla="*/ 3 h 10"/>
                  <a:gd name="T8" fmla="*/ 3 w 5"/>
                  <a:gd name="T9" fmla="*/ 3 h 10"/>
                  <a:gd name="T10" fmla="*/ 4 w 5"/>
                  <a:gd name="T11" fmla="*/ 4 h 10"/>
                  <a:gd name="T12" fmla="*/ 4 w 5"/>
                  <a:gd name="T13" fmla="*/ 4 h 10"/>
                  <a:gd name="T14" fmla="*/ 4 w 5"/>
                  <a:gd name="T15" fmla="*/ 5 h 10"/>
                  <a:gd name="T16" fmla="*/ 4 w 5"/>
                  <a:gd name="T17" fmla="*/ 6 h 10"/>
                  <a:gd name="T18" fmla="*/ 0 w 5"/>
                  <a:gd name="T19" fmla="*/ 7 h 10"/>
                  <a:gd name="T20" fmla="*/ 0 w 5"/>
                  <a:gd name="T21" fmla="*/ 9 h 10"/>
                  <a:gd name="T22" fmla="*/ 0 w 5"/>
                  <a:gd name="T23" fmla="*/ 9 h 10"/>
                  <a:gd name="T24" fmla="*/ 0 w 5"/>
                  <a:gd name="T25" fmla="*/ 9 h 10"/>
                  <a:gd name="T26" fmla="*/ 3 w 5"/>
                  <a:gd name="T27" fmla="*/ 10 h 10"/>
                  <a:gd name="T28" fmla="*/ 5 w 5"/>
                  <a:gd name="T2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0">
                    <a:moveTo>
                      <a:pt x="5" y="5"/>
                    </a:moveTo>
                    <a:cubicBezTo>
                      <a:pt x="5" y="2"/>
                      <a:pt x="4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3" y="6"/>
                      <a:pt x="1" y="6"/>
                      <a:pt x="0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4" y="10"/>
                      <a:pt x="5" y="7"/>
                      <a:pt x="5" y="5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0168"/>
              <p:cNvSpPr>
                <a:spLocks/>
              </p:cNvSpPr>
              <p:nvPr/>
            </p:nvSpPr>
            <p:spPr bwMode="auto">
              <a:xfrm>
                <a:off x="3983" y="2116"/>
                <a:ext cx="61" cy="6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0 h 5"/>
                  <a:gd name="T4" fmla="*/ 2 w 5"/>
                  <a:gd name="T5" fmla="*/ 0 h 5"/>
                  <a:gd name="T6" fmla="*/ 1 w 5"/>
                  <a:gd name="T7" fmla="*/ 1 h 5"/>
                  <a:gd name="T8" fmla="*/ 1 w 5"/>
                  <a:gd name="T9" fmla="*/ 1 h 5"/>
                  <a:gd name="T10" fmla="*/ 1 w 5"/>
                  <a:gd name="T11" fmla="*/ 2 h 5"/>
                  <a:gd name="T12" fmla="*/ 1 w 5"/>
                  <a:gd name="T13" fmla="*/ 2 h 5"/>
                  <a:gd name="T14" fmla="*/ 4 w 5"/>
                  <a:gd name="T15" fmla="*/ 5 h 5"/>
                  <a:gd name="T16" fmla="*/ 4 w 5"/>
                  <a:gd name="T17" fmla="*/ 5 h 5"/>
                  <a:gd name="T18" fmla="*/ 5 w 5"/>
                  <a:gd name="T19" fmla="*/ 4 h 5"/>
                  <a:gd name="T20" fmla="*/ 5 w 5"/>
                  <a:gd name="T2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0169"/>
              <p:cNvSpPr>
                <a:spLocks noEditPoints="1"/>
              </p:cNvSpPr>
              <p:nvPr/>
            </p:nvSpPr>
            <p:spPr bwMode="auto">
              <a:xfrm>
                <a:off x="3809" y="1943"/>
                <a:ext cx="223" cy="223"/>
              </a:xfrm>
              <a:custGeom>
                <a:avLst/>
                <a:gdLst>
                  <a:gd name="T0" fmla="*/ 15 w 18"/>
                  <a:gd name="T1" fmla="*/ 15 h 18"/>
                  <a:gd name="T2" fmla="*/ 15 w 18"/>
                  <a:gd name="T3" fmla="*/ 14 h 18"/>
                  <a:gd name="T4" fmla="*/ 16 w 18"/>
                  <a:gd name="T5" fmla="*/ 14 h 18"/>
                  <a:gd name="T6" fmla="*/ 17 w 18"/>
                  <a:gd name="T7" fmla="*/ 14 h 18"/>
                  <a:gd name="T8" fmla="*/ 18 w 18"/>
                  <a:gd name="T9" fmla="*/ 9 h 18"/>
                  <a:gd name="T10" fmla="*/ 9 w 18"/>
                  <a:gd name="T11" fmla="*/ 0 h 18"/>
                  <a:gd name="T12" fmla="*/ 0 w 18"/>
                  <a:gd name="T13" fmla="*/ 9 h 18"/>
                  <a:gd name="T14" fmla="*/ 9 w 18"/>
                  <a:gd name="T15" fmla="*/ 18 h 18"/>
                  <a:gd name="T16" fmla="*/ 15 w 18"/>
                  <a:gd name="T17" fmla="*/ 16 h 18"/>
                  <a:gd name="T18" fmla="*/ 14 w 18"/>
                  <a:gd name="T19" fmla="*/ 16 h 18"/>
                  <a:gd name="T20" fmla="*/ 15 w 18"/>
                  <a:gd name="T21" fmla="*/ 15 h 18"/>
                  <a:gd name="T22" fmla="*/ 9 w 18"/>
                  <a:gd name="T23" fmla="*/ 16 h 18"/>
                  <a:gd name="T24" fmla="*/ 2 w 18"/>
                  <a:gd name="T25" fmla="*/ 9 h 18"/>
                  <a:gd name="T26" fmla="*/ 9 w 18"/>
                  <a:gd name="T27" fmla="*/ 2 h 18"/>
                  <a:gd name="T28" fmla="*/ 16 w 18"/>
                  <a:gd name="T29" fmla="*/ 9 h 18"/>
                  <a:gd name="T30" fmla="*/ 9 w 18"/>
                  <a:gd name="T3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8">
                    <a:moveTo>
                      <a:pt x="15" y="15"/>
                    </a:move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ubicBezTo>
                      <a:pt x="11" y="18"/>
                      <a:pt x="13" y="18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5"/>
                      <a:pt x="15" y="15"/>
                    </a:cubicBezTo>
                    <a:close/>
                    <a:moveTo>
                      <a:pt x="9" y="16"/>
                    </a:moveTo>
                    <a:cubicBezTo>
                      <a:pt x="5" y="16"/>
                      <a:pt x="2" y="13"/>
                      <a:pt x="2" y="9"/>
                    </a:cubicBezTo>
                    <a:cubicBezTo>
                      <a:pt x="2" y="5"/>
                      <a:pt x="5" y="2"/>
                      <a:pt x="9" y="2"/>
                    </a:cubicBezTo>
                    <a:cubicBezTo>
                      <a:pt x="13" y="2"/>
                      <a:pt x="16" y="5"/>
                      <a:pt x="16" y="9"/>
                    </a:cubicBezTo>
                    <a:cubicBezTo>
                      <a:pt x="16" y="13"/>
                      <a:pt x="13" y="16"/>
                      <a:pt x="9" y="16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矩形 54"/>
          <p:cNvSpPr/>
          <p:nvPr/>
        </p:nvSpPr>
        <p:spPr>
          <a:xfrm rot="5400000">
            <a:off x="5552930" y="4376074"/>
            <a:ext cx="1086138" cy="768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1081215" y="3583152"/>
            <a:ext cx="4976369" cy="999935"/>
            <a:chOff x="1081215" y="3583152"/>
            <a:chExt cx="4976369" cy="999935"/>
          </a:xfrm>
        </p:grpSpPr>
        <p:grpSp>
          <p:nvGrpSpPr>
            <p:cNvPr id="60" name="组合 50"/>
            <p:cNvGrpSpPr/>
            <p:nvPr/>
          </p:nvGrpSpPr>
          <p:grpSpPr>
            <a:xfrm>
              <a:off x="1081215" y="3583152"/>
              <a:ext cx="4976369" cy="999935"/>
              <a:chOff x="1081215" y="3580771"/>
              <a:chExt cx="4976369" cy="999935"/>
            </a:xfrm>
          </p:grpSpPr>
          <p:sp>
            <p:nvSpPr>
              <p:cNvPr id="61" name="对角圆角矩形 60"/>
              <p:cNvSpPr/>
              <p:nvPr userDrawn="1"/>
            </p:nvSpPr>
            <p:spPr>
              <a:xfrm>
                <a:off x="1941342" y="3870019"/>
                <a:ext cx="4116242" cy="710687"/>
              </a:xfrm>
              <a:prstGeom prst="round2Diag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泪滴形 45"/>
              <p:cNvSpPr/>
              <p:nvPr userDrawn="1"/>
            </p:nvSpPr>
            <p:spPr>
              <a:xfrm flipV="1">
                <a:off x="1081215" y="3580771"/>
                <a:ext cx="999935" cy="999935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583299" y="4007792"/>
              <a:ext cx="2954656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“理性型”性格型态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33" name="Group 30182"/>
            <p:cNvGrpSpPr>
              <a:grpSpLocks noChangeAspect="1"/>
            </p:cNvGrpSpPr>
            <p:nvPr/>
          </p:nvGrpSpPr>
          <p:grpSpPr bwMode="auto">
            <a:xfrm>
              <a:off x="1209675" y="3865791"/>
              <a:ext cx="719138" cy="576263"/>
              <a:chOff x="762" y="2418"/>
              <a:chExt cx="453" cy="363"/>
            </a:xfrm>
          </p:grpSpPr>
          <p:sp>
            <p:nvSpPr>
              <p:cNvPr id="34" name="AutoShape 30181"/>
              <p:cNvSpPr>
                <a:spLocks noChangeAspect="1" noChangeArrowheads="1" noTextEdit="1"/>
              </p:cNvSpPr>
              <p:nvPr/>
            </p:nvSpPr>
            <p:spPr bwMode="auto">
              <a:xfrm>
                <a:off x="762" y="2418"/>
                <a:ext cx="453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0183"/>
              <p:cNvSpPr>
                <a:spLocks/>
              </p:cNvSpPr>
              <p:nvPr/>
            </p:nvSpPr>
            <p:spPr bwMode="auto">
              <a:xfrm>
                <a:off x="778" y="2401"/>
                <a:ext cx="219" cy="293"/>
              </a:xfrm>
              <a:custGeom>
                <a:avLst/>
                <a:gdLst>
                  <a:gd name="T0" fmla="*/ 9 w 13"/>
                  <a:gd name="T1" fmla="*/ 3 h 17"/>
                  <a:gd name="T2" fmla="*/ 11 w 13"/>
                  <a:gd name="T3" fmla="*/ 1 h 17"/>
                  <a:gd name="T4" fmla="*/ 10 w 13"/>
                  <a:gd name="T5" fmla="*/ 1 h 17"/>
                  <a:gd name="T6" fmla="*/ 8 w 13"/>
                  <a:gd name="T7" fmla="*/ 3 h 17"/>
                  <a:gd name="T8" fmla="*/ 8 w 13"/>
                  <a:gd name="T9" fmla="*/ 1 h 17"/>
                  <a:gd name="T10" fmla="*/ 7 w 13"/>
                  <a:gd name="T11" fmla="*/ 3 h 17"/>
                  <a:gd name="T12" fmla="*/ 7 w 13"/>
                  <a:gd name="T13" fmla="*/ 3 h 17"/>
                  <a:gd name="T14" fmla="*/ 5 w 13"/>
                  <a:gd name="T15" fmla="*/ 1 h 17"/>
                  <a:gd name="T16" fmla="*/ 5 w 13"/>
                  <a:gd name="T17" fmla="*/ 3 h 17"/>
                  <a:gd name="T18" fmla="*/ 3 w 13"/>
                  <a:gd name="T19" fmla="*/ 1 h 17"/>
                  <a:gd name="T20" fmla="*/ 1 w 13"/>
                  <a:gd name="T21" fmla="*/ 1 h 17"/>
                  <a:gd name="T22" fmla="*/ 4 w 13"/>
                  <a:gd name="T23" fmla="*/ 3 h 17"/>
                  <a:gd name="T24" fmla="*/ 6 w 13"/>
                  <a:gd name="T25" fmla="*/ 4 h 17"/>
                  <a:gd name="T26" fmla="*/ 7 w 13"/>
                  <a:gd name="T27" fmla="*/ 4 h 17"/>
                  <a:gd name="T28" fmla="*/ 7 w 13"/>
                  <a:gd name="T29" fmla="*/ 4 h 17"/>
                  <a:gd name="T30" fmla="*/ 6 w 13"/>
                  <a:gd name="T31" fmla="*/ 4 h 17"/>
                  <a:gd name="T32" fmla="*/ 6 w 13"/>
                  <a:gd name="T33" fmla="*/ 5 h 17"/>
                  <a:gd name="T34" fmla="*/ 7 w 13"/>
                  <a:gd name="T35" fmla="*/ 7 h 17"/>
                  <a:gd name="T36" fmla="*/ 5 w 13"/>
                  <a:gd name="T37" fmla="*/ 8 h 17"/>
                  <a:gd name="T38" fmla="*/ 2 w 13"/>
                  <a:gd name="T39" fmla="*/ 10 h 17"/>
                  <a:gd name="T40" fmla="*/ 1 w 13"/>
                  <a:gd name="T41" fmla="*/ 11 h 17"/>
                  <a:gd name="T42" fmla="*/ 2 w 13"/>
                  <a:gd name="T43" fmla="*/ 11 h 17"/>
                  <a:gd name="T44" fmla="*/ 1 w 13"/>
                  <a:gd name="T45" fmla="*/ 13 h 17"/>
                  <a:gd name="T46" fmla="*/ 0 w 13"/>
                  <a:gd name="T47" fmla="*/ 16 h 17"/>
                  <a:gd name="T48" fmla="*/ 0 w 13"/>
                  <a:gd name="T49" fmla="*/ 16 h 17"/>
                  <a:gd name="T50" fmla="*/ 0 w 13"/>
                  <a:gd name="T51" fmla="*/ 17 h 17"/>
                  <a:gd name="T52" fmla="*/ 0 w 13"/>
                  <a:gd name="T53" fmla="*/ 16 h 17"/>
                  <a:gd name="T54" fmla="*/ 2 w 13"/>
                  <a:gd name="T55" fmla="*/ 14 h 17"/>
                  <a:gd name="T56" fmla="*/ 8 w 13"/>
                  <a:gd name="T57" fmla="*/ 11 h 17"/>
                  <a:gd name="T58" fmla="*/ 11 w 13"/>
                  <a:gd name="T59" fmla="*/ 10 h 17"/>
                  <a:gd name="T60" fmla="*/ 9 w 13"/>
                  <a:gd name="T61" fmla="*/ 12 h 17"/>
                  <a:gd name="T62" fmla="*/ 8 w 13"/>
                  <a:gd name="T63" fmla="*/ 12 h 17"/>
                  <a:gd name="T64" fmla="*/ 9 w 13"/>
                  <a:gd name="T65" fmla="*/ 13 h 17"/>
                  <a:gd name="T66" fmla="*/ 11 w 13"/>
                  <a:gd name="T67" fmla="*/ 9 h 17"/>
                  <a:gd name="T68" fmla="*/ 10 w 13"/>
                  <a:gd name="T69" fmla="*/ 7 h 17"/>
                  <a:gd name="T70" fmla="*/ 9 w 13"/>
                  <a:gd name="T71" fmla="*/ 6 h 17"/>
                  <a:gd name="T72" fmla="*/ 10 w 13"/>
                  <a:gd name="T73" fmla="*/ 4 h 17"/>
                  <a:gd name="T74" fmla="*/ 10 w 13"/>
                  <a:gd name="T75" fmla="*/ 4 h 17"/>
                  <a:gd name="T76" fmla="*/ 9 w 13"/>
                  <a:gd name="T77" fmla="*/ 4 h 17"/>
                  <a:gd name="T78" fmla="*/ 8 w 13"/>
                  <a:gd name="T79" fmla="*/ 4 h 17"/>
                  <a:gd name="T80" fmla="*/ 7 w 13"/>
                  <a:gd name="T81" fmla="*/ 4 h 17"/>
                  <a:gd name="T82" fmla="*/ 7 w 13"/>
                  <a:gd name="T83" fmla="*/ 3 h 17"/>
                  <a:gd name="T84" fmla="*/ 8 w 13"/>
                  <a:gd name="T8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" h="17">
                    <a:moveTo>
                      <a:pt x="8" y="3"/>
                    </a:moveTo>
                    <a:cubicBezTo>
                      <a:pt x="8" y="3"/>
                      <a:pt x="8" y="3"/>
                      <a:pt x="9" y="3"/>
                    </a:cubicBezTo>
                    <a:cubicBezTo>
                      <a:pt x="12" y="3"/>
                      <a:pt x="11" y="1"/>
                      <a:pt x="11" y="1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2"/>
                      <a:pt x="10" y="3"/>
                      <a:pt x="9" y="3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8" y="3"/>
                      <a:pt x="8" y="3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2"/>
                      <a:pt x="5" y="1"/>
                    </a:cubicBezTo>
                    <a:cubicBezTo>
                      <a:pt x="5" y="1"/>
                      <a:pt x="5" y="0"/>
                      <a:pt x="4" y="1"/>
                    </a:cubicBezTo>
                    <a:cubicBezTo>
                      <a:pt x="4" y="1"/>
                      <a:pt x="3" y="1"/>
                      <a:pt x="5" y="3"/>
                    </a:cubicBezTo>
                    <a:cubicBezTo>
                      <a:pt x="5" y="3"/>
                      <a:pt x="3" y="3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3" y="1"/>
                      <a:pt x="2" y="2"/>
                      <a:pt x="4" y="3"/>
                    </a:cubicBezTo>
                    <a:cubicBezTo>
                      <a:pt x="3" y="3"/>
                      <a:pt x="1" y="3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4" y="12"/>
                      <a:pt x="5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10" y="9"/>
                      <a:pt x="11" y="10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3" y="10"/>
                      <a:pt x="11" y="9"/>
                    </a:cubicBezTo>
                    <a:cubicBezTo>
                      <a:pt x="11" y="9"/>
                      <a:pt x="11" y="9"/>
                      <a:pt x="10" y="9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10" y="7"/>
                      <a:pt x="10" y="6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0184"/>
              <p:cNvSpPr>
                <a:spLocks/>
              </p:cNvSpPr>
              <p:nvPr/>
            </p:nvSpPr>
            <p:spPr bwMode="auto">
              <a:xfrm>
                <a:off x="980" y="2401"/>
                <a:ext cx="235" cy="293"/>
              </a:xfrm>
              <a:custGeom>
                <a:avLst/>
                <a:gdLst>
                  <a:gd name="T0" fmla="*/ 5 w 14"/>
                  <a:gd name="T1" fmla="*/ 3 h 17"/>
                  <a:gd name="T2" fmla="*/ 2 w 14"/>
                  <a:gd name="T3" fmla="*/ 1 h 17"/>
                  <a:gd name="T4" fmla="*/ 4 w 14"/>
                  <a:gd name="T5" fmla="*/ 1 h 17"/>
                  <a:gd name="T6" fmla="*/ 5 w 14"/>
                  <a:gd name="T7" fmla="*/ 3 h 17"/>
                  <a:gd name="T8" fmla="*/ 5 w 14"/>
                  <a:gd name="T9" fmla="*/ 1 h 17"/>
                  <a:gd name="T10" fmla="*/ 6 w 14"/>
                  <a:gd name="T11" fmla="*/ 3 h 17"/>
                  <a:gd name="T12" fmla="*/ 6 w 14"/>
                  <a:gd name="T13" fmla="*/ 3 h 17"/>
                  <a:gd name="T14" fmla="*/ 8 w 14"/>
                  <a:gd name="T15" fmla="*/ 1 h 17"/>
                  <a:gd name="T16" fmla="*/ 8 w 14"/>
                  <a:gd name="T17" fmla="*/ 3 h 17"/>
                  <a:gd name="T18" fmla="*/ 11 w 14"/>
                  <a:gd name="T19" fmla="*/ 1 h 17"/>
                  <a:gd name="T20" fmla="*/ 12 w 14"/>
                  <a:gd name="T21" fmla="*/ 1 h 17"/>
                  <a:gd name="T22" fmla="*/ 9 w 14"/>
                  <a:gd name="T23" fmla="*/ 3 h 17"/>
                  <a:gd name="T24" fmla="*/ 7 w 14"/>
                  <a:gd name="T25" fmla="*/ 4 h 17"/>
                  <a:gd name="T26" fmla="*/ 6 w 14"/>
                  <a:gd name="T27" fmla="*/ 4 h 17"/>
                  <a:gd name="T28" fmla="*/ 7 w 14"/>
                  <a:gd name="T29" fmla="*/ 4 h 17"/>
                  <a:gd name="T30" fmla="*/ 7 w 14"/>
                  <a:gd name="T31" fmla="*/ 4 h 17"/>
                  <a:gd name="T32" fmla="*/ 7 w 14"/>
                  <a:gd name="T33" fmla="*/ 5 h 17"/>
                  <a:gd name="T34" fmla="*/ 6 w 14"/>
                  <a:gd name="T35" fmla="*/ 7 h 17"/>
                  <a:gd name="T36" fmla="*/ 8 w 14"/>
                  <a:gd name="T37" fmla="*/ 8 h 17"/>
                  <a:gd name="T38" fmla="*/ 11 w 14"/>
                  <a:gd name="T39" fmla="*/ 10 h 17"/>
                  <a:gd name="T40" fmla="*/ 12 w 14"/>
                  <a:gd name="T41" fmla="*/ 11 h 17"/>
                  <a:gd name="T42" fmla="*/ 11 w 14"/>
                  <a:gd name="T43" fmla="*/ 11 h 17"/>
                  <a:gd name="T44" fmla="*/ 12 w 14"/>
                  <a:gd name="T45" fmla="*/ 13 h 17"/>
                  <a:gd name="T46" fmla="*/ 13 w 14"/>
                  <a:gd name="T47" fmla="*/ 16 h 17"/>
                  <a:gd name="T48" fmla="*/ 13 w 14"/>
                  <a:gd name="T49" fmla="*/ 16 h 17"/>
                  <a:gd name="T50" fmla="*/ 14 w 14"/>
                  <a:gd name="T51" fmla="*/ 17 h 17"/>
                  <a:gd name="T52" fmla="*/ 13 w 14"/>
                  <a:gd name="T53" fmla="*/ 16 h 17"/>
                  <a:gd name="T54" fmla="*/ 12 w 14"/>
                  <a:gd name="T55" fmla="*/ 14 h 17"/>
                  <a:gd name="T56" fmla="*/ 5 w 14"/>
                  <a:gd name="T57" fmla="*/ 11 h 17"/>
                  <a:gd name="T58" fmla="*/ 2 w 14"/>
                  <a:gd name="T59" fmla="*/ 10 h 17"/>
                  <a:gd name="T60" fmla="*/ 4 w 14"/>
                  <a:gd name="T61" fmla="*/ 12 h 17"/>
                  <a:gd name="T62" fmla="*/ 5 w 14"/>
                  <a:gd name="T63" fmla="*/ 12 h 17"/>
                  <a:gd name="T64" fmla="*/ 4 w 14"/>
                  <a:gd name="T65" fmla="*/ 13 h 17"/>
                  <a:gd name="T66" fmla="*/ 2 w 14"/>
                  <a:gd name="T67" fmla="*/ 9 h 17"/>
                  <a:gd name="T68" fmla="*/ 3 w 14"/>
                  <a:gd name="T69" fmla="*/ 7 h 17"/>
                  <a:gd name="T70" fmla="*/ 5 w 14"/>
                  <a:gd name="T71" fmla="*/ 6 h 17"/>
                  <a:gd name="T72" fmla="*/ 3 w 14"/>
                  <a:gd name="T73" fmla="*/ 4 h 17"/>
                  <a:gd name="T74" fmla="*/ 3 w 14"/>
                  <a:gd name="T75" fmla="*/ 4 h 17"/>
                  <a:gd name="T76" fmla="*/ 4 w 14"/>
                  <a:gd name="T77" fmla="*/ 4 h 17"/>
                  <a:gd name="T78" fmla="*/ 5 w 14"/>
                  <a:gd name="T79" fmla="*/ 4 h 17"/>
                  <a:gd name="T80" fmla="*/ 6 w 14"/>
                  <a:gd name="T81" fmla="*/ 4 h 17"/>
                  <a:gd name="T82" fmla="*/ 6 w 14"/>
                  <a:gd name="T83" fmla="*/ 3 h 17"/>
                  <a:gd name="T84" fmla="*/ 5 w 14"/>
                  <a:gd name="T85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" h="17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1" y="3"/>
                      <a:pt x="2" y="1"/>
                      <a:pt x="2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5" y="3"/>
                      <a:pt x="5" y="3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2"/>
                      <a:pt x="8" y="1"/>
                    </a:cubicBezTo>
                    <a:cubicBezTo>
                      <a:pt x="8" y="1"/>
                      <a:pt x="8" y="0"/>
                      <a:pt x="9" y="1"/>
                    </a:cubicBezTo>
                    <a:cubicBezTo>
                      <a:pt x="9" y="1"/>
                      <a:pt x="10" y="1"/>
                      <a:pt x="8" y="3"/>
                    </a:cubicBezTo>
                    <a:cubicBezTo>
                      <a:pt x="9" y="3"/>
                      <a:pt x="10" y="3"/>
                      <a:pt x="10" y="1"/>
                    </a:cubicBezTo>
                    <a:cubicBezTo>
                      <a:pt x="10" y="1"/>
                      <a:pt x="10" y="0"/>
                      <a:pt x="11" y="1"/>
                    </a:cubicBezTo>
                    <a:cubicBezTo>
                      <a:pt x="11" y="1"/>
                      <a:pt x="11" y="2"/>
                      <a:pt x="10" y="3"/>
                    </a:cubicBezTo>
                    <a:cubicBezTo>
                      <a:pt x="10" y="3"/>
                      <a:pt x="12" y="3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1"/>
                      <a:pt x="13" y="4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10" y="8"/>
                      <a:pt x="10" y="8"/>
                    </a:cubicBezTo>
                    <a:cubicBezTo>
                      <a:pt x="11" y="9"/>
                      <a:pt x="11" y="9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2" y="11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2" y="16"/>
                      <a:pt x="12" y="16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3"/>
                      <a:pt x="10" y="13"/>
                      <a:pt x="9" y="12"/>
                    </a:cubicBezTo>
                    <a:cubicBezTo>
                      <a:pt x="9" y="12"/>
                      <a:pt x="8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1"/>
                      <a:pt x="3" y="9"/>
                      <a:pt x="2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3" y="11"/>
                      <a:pt x="4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0" y="10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3" y="7"/>
                      <a:pt x="3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185"/>
              <p:cNvSpPr>
                <a:spLocks/>
              </p:cNvSpPr>
              <p:nvPr/>
            </p:nvSpPr>
            <p:spPr bwMode="auto">
              <a:xfrm>
                <a:off x="930" y="2643"/>
                <a:ext cx="134" cy="120"/>
              </a:xfrm>
              <a:custGeom>
                <a:avLst/>
                <a:gdLst>
                  <a:gd name="T0" fmla="*/ 67 w 134"/>
                  <a:gd name="T1" fmla="*/ 0 h 120"/>
                  <a:gd name="T2" fmla="*/ 84 w 134"/>
                  <a:gd name="T3" fmla="*/ 51 h 120"/>
                  <a:gd name="T4" fmla="*/ 134 w 134"/>
                  <a:gd name="T5" fmla="*/ 51 h 120"/>
                  <a:gd name="T6" fmla="*/ 100 w 134"/>
                  <a:gd name="T7" fmla="*/ 86 h 120"/>
                  <a:gd name="T8" fmla="*/ 117 w 134"/>
                  <a:gd name="T9" fmla="*/ 120 h 120"/>
                  <a:gd name="T10" fmla="*/ 67 w 134"/>
                  <a:gd name="T11" fmla="*/ 103 h 120"/>
                  <a:gd name="T12" fmla="*/ 33 w 134"/>
                  <a:gd name="T13" fmla="*/ 120 h 120"/>
                  <a:gd name="T14" fmla="*/ 33 w 134"/>
                  <a:gd name="T15" fmla="*/ 86 h 120"/>
                  <a:gd name="T16" fmla="*/ 0 w 134"/>
                  <a:gd name="T17" fmla="*/ 51 h 120"/>
                  <a:gd name="T18" fmla="*/ 50 w 134"/>
                  <a:gd name="T19" fmla="*/ 51 h 120"/>
                  <a:gd name="T20" fmla="*/ 67 w 134"/>
                  <a:gd name="T2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" h="120">
                    <a:moveTo>
                      <a:pt x="67" y="0"/>
                    </a:moveTo>
                    <a:lnTo>
                      <a:pt x="84" y="51"/>
                    </a:lnTo>
                    <a:lnTo>
                      <a:pt x="134" y="51"/>
                    </a:lnTo>
                    <a:lnTo>
                      <a:pt x="100" y="86"/>
                    </a:lnTo>
                    <a:lnTo>
                      <a:pt x="117" y="120"/>
                    </a:lnTo>
                    <a:lnTo>
                      <a:pt x="67" y="103"/>
                    </a:lnTo>
                    <a:lnTo>
                      <a:pt x="33" y="120"/>
                    </a:lnTo>
                    <a:lnTo>
                      <a:pt x="33" y="86"/>
                    </a:lnTo>
                    <a:lnTo>
                      <a:pt x="0" y="51"/>
                    </a:lnTo>
                    <a:lnTo>
                      <a:pt x="50" y="51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0186"/>
              <p:cNvSpPr>
                <a:spLocks/>
              </p:cNvSpPr>
              <p:nvPr/>
            </p:nvSpPr>
            <p:spPr bwMode="auto">
              <a:xfrm>
                <a:off x="1064" y="2712"/>
                <a:ext cx="50" cy="51"/>
              </a:xfrm>
              <a:custGeom>
                <a:avLst/>
                <a:gdLst>
                  <a:gd name="T0" fmla="*/ 34 w 50"/>
                  <a:gd name="T1" fmla="*/ 0 h 51"/>
                  <a:gd name="T2" fmla="*/ 34 w 50"/>
                  <a:gd name="T3" fmla="*/ 17 h 51"/>
                  <a:gd name="T4" fmla="*/ 50 w 50"/>
                  <a:gd name="T5" fmla="*/ 17 h 51"/>
                  <a:gd name="T6" fmla="*/ 34 w 50"/>
                  <a:gd name="T7" fmla="*/ 34 h 51"/>
                  <a:gd name="T8" fmla="*/ 50 w 50"/>
                  <a:gd name="T9" fmla="*/ 51 h 51"/>
                  <a:gd name="T10" fmla="*/ 34 w 50"/>
                  <a:gd name="T11" fmla="*/ 51 h 51"/>
                  <a:gd name="T12" fmla="*/ 17 w 50"/>
                  <a:gd name="T13" fmla="*/ 51 h 51"/>
                  <a:gd name="T14" fmla="*/ 17 w 50"/>
                  <a:gd name="T15" fmla="*/ 34 h 51"/>
                  <a:gd name="T16" fmla="*/ 0 w 50"/>
                  <a:gd name="T17" fmla="*/ 17 h 51"/>
                  <a:gd name="T18" fmla="*/ 17 w 50"/>
                  <a:gd name="T19" fmla="*/ 17 h 51"/>
                  <a:gd name="T20" fmla="*/ 34 w 50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51">
                    <a:moveTo>
                      <a:pt x="34" y="0"/>
                    </a:moveTo>
                    <a:lnTo>
                      <a:pt x="34" y="17"/>
                    </a:lnTo>
                    <a:lnTo>
                      <a:pt x="50" y="17"/>
                    </a:lnTo>
                    <a:lnTo>
                      <a:pt x="34" y="34"/>
                    </a:lnTo>
                    <a:lnTo>
                      <a:pt x="50" y="51"/>
                    </a:lnTo>
                    <a:lnTo>
                      <a:pt x="34" y="51"/>
                    </a:lnTo>
                    <a:lnTo>
                      <a:pt x="17" y="51"/>
                    </a:lnTo>
                    <a:lnTo>
                      <a:pt x="17" y="34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0187"/>
              <p:cNvSpPr>
                <a:spLocks/>
              </p:cNvSpPr>
              <p:nvPr/>
            </p:nvSpPr>
            <p:spPr bwMode="auto">
              <a:xfrm>
                <a:off x="879" y="2712"/>
                <a:ext cx="51" cy="51"/>
              </a:xfrm>
              <a:custGeom>
                <a:avLst/>
                <a:gdLst>
                  <a:gd name="T0" fmla="*/ 34 w 51"/>
                  <a:gd name="T1" fmla="*/ 0 h 51"/>
                  <a:gd name="T2" fmla="*/ 34 w 51"/>
                  <a:gd name="T3" fmla="*/ 17 h 51"/>
                  <a:gd name="T4" fmla="*/ 51 w 51"/>
                  <a:gd name="T5" fmla="*/ 17 h 51"/>
                  <a:gd name="T6" fmla="*/ 51 w 51"/>
                  <a:gd name="T7" fmla="*/ 34 h 51"/>
                  <a:gd name="T8" fmla="*/ 51 w 51"/>
                  <a:gd name="T9" fmla="*/ 51 h 51"/>
                  <a:gd name="T10" fmla="*/ 34 w 51"/>
                  <a:gd name="T11" fmla="*/ 51 h 51"/>
                  <a:gd name="T12" fmla="*/ 17 w 51"/>
                  <a:gd name="T13" fmla="*/ 51 h 51"/>
                  <a:gd name="T14" fmla="*/ 17 w 51"/>
                  <a:gd name="T15" fmla="*/ 34 h 51"/>
                  <a:gd name="T16" fmla="*/ 0 w 51"/>
                  <a:gd name="T17" fmla="*/ 17 h 51"/>
                  <a:gd name="T18" fmla="*/ 17 w 51"/>
                  <a:gd name="T19" fmla="*/ 17 h 51"/>
                  <a:gd name="T20" fmla="*/ 34 w 51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51">
                    <a:moveTo>
                      <a:pt x="34" y="0"/>
                    </a:moveTo>
                    <a:lnTo>
                      <a:pt x="34" y="17"/>
                    </a:lnTo>
                    <a:lnTo>
                      <a:pt x="51" y="17"/>
                    </a:lnTo>
                    <a:lnTo>
                      <a:pt x="51" y="34"/>
                    </a:lnTo>
                    <a:lnTo>
                      <a:pt x="51" y="51"/>
                    </a:lnTo>
                    <a:lnTo>
                      <a:pt x="34" y="51"/>
                    </a:lnTo>
                    <a:lnTo>
                      <a:pt x="17" y="51"/>
                    </a:lnTo>
                    <a:lnTo>
                      <a:pt x="17" y="34"/>
                    </a:lnTo>
                    <a:lnTo>
                      <a:pt x="0" y="17"/>
                    </a:lnTo>
                    <a:lnTo>
                      <a:pt x="17" y="1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矩形 53"/>
          <p:cNvSpPr/>
          <p:nvPr/>
        </p:nvSpPr>
        <p:spPr>
          <a:xfrm rot="5400000">
            <a:off x="5552930" y="3256684"/>
            <a:ext cx="1086138" cy="768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6134416" y="2464551"/>
            <a:ext cx="4950521" cy="999935"/>
            <a:chOff x="6134416" y="2464551"/>
            <a:chExt cx="4950521" cy="999935"/>
          </a:xfrm>
        </p:grpSpPr>
        <p:grpSp>
          <p:nvGrpSpPr>
            <p:cNvPr id="63" name="组合 49"/>
            <p:cNvGrpSpPr/>
            <p:nvPr/>
          </p:nvGrpSpPr>
          <p:grpSpPr>
            <a:xfrm>
              <a:off x="6134416" y="2464551"/>
              <a:ext cx="4950521" cy="999935"/>
              <a:chOff x="6134416" y="2364539"/>
              <a:chExt cx="4950521" cy="999935"/>
            </a:xfrm>
          </p:grpSpPr>
          <p:sp>
            <p:nvSpPr>
              <p:cNvPr id="64" name="对角圆角矩形 63"/>
              <p:cNvSpPr/>
              <p:nvPr userDrawn="1"/>
            </p:nvSpPr>
            <p:spPr>
              <a:xfrm flipH="1">
                <a:off x="6134416" y="2653787"/>
                <a:ext cx="4116242" cy="710687"/>
              </a:xfrm>
              <a:prstGeom prst="round2Diag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泪滴形 46"/>
              <p:cNvSpPr/>
              <p:nvPr userDrawn="1"/>
            </p:nvSpPr>
            <p:spPr>
              <a:xfrm flipH="1" flipV="1">
                <a:off x="10085002" y="2364539"/>
                <a:ext cx="999935" cy="999935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756736" y="2901434"/>
              <a:ext cx="2954656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“情感型”性格型态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41" name="Group 30190"/>
            <p:cNvGrpSpPr>
              <a:grpSpLocks noChangeAspect="1"/>
            </p:cNvGrpSpPr>
            <p:nvPr/>
          </p:nvGrpSpPr>
          <p:grpSpPr bwMode="auto">
            <a:xfrm>
              <a:off x="10271125" y="2618969"/>
              <a:ext cx="682625" cy="684213"/>
              <a:chOff x="3822" y="2142"/>
              <a:chExt cx="430" cy="431"/>
            </a:xfrm>
          </p:grpSpPr>
          <p:sp>
            <p:nvSpPr>
              <p:cNvPr id="42" name="AutoShape 30189"/>
              <p:cNvSpPr>
                <a:spLocks noChangeAspect="1" noChangeArrowheads="1" noTextEdit="1"/>
              </p:cNvSpPr>
              <p:nvPr/>
            </p:nvSpPr>
            <p:spPr bwMode="auto">
              <a:xfrm>
                <a:off x="3822" y="2142"/>
                <a:ext cx="430" cy="4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0191"/>
              <p:cNvSpPr>
                <a:spLocks noEditPoints="1"/>
              </p:cNvSpPr>
              <p:nvPr/>
            </p:nvSpPr>
            <p:spPr bwMode="auto">
              <a:xfrm>
                <a:off x="3798" y="2261"/>
                <a:ext cx="335" cy="335"/>
              </a:xfrm>
              <a:custGeom>
                <a:avLst/>
                <a:gdLst>
                  <a:gd name="T0" fmla="*/ 14 w 14"/>
                  <a:gd name="T1" fmla="*/ 1 h 14"/>
                  <a:gd name="T2" fmla="*/ 13 w 14"/>
                  <a:gd name="T3" fmla="*/ 1 h 14"/>
                  <a:gd name="T4" fmla="*/ 12 w 14"/>
                  <a:gd name="T5" fmla="*/ 1 h 14"/>
                  <a:gd name="T6" fmla="*/ 12 w 14"/>
                  <a:gd name="T7" fmla="*/ 1 h 14"/>
                  <a:gd name="T8" fmla="*/ 4 w 14"/>
                  <a:gd name="T9" fmla="*/ 3 h 14"/>
                  <a:gd name="T10" fmla="*/ 3 w 14"/>
                  <a:gd name="T11" fmla="*/ 1 h 14"/>
                  <a:gd name="T12" fmla="*/ 2 w 14"/>
                  <a:gd name="T13" fmla="*/ 11 h 14"/>
                  <a:gd name="T14" fmla="*/ 12 w 14"/>
                  <a:gd name="T15" fmla="*/ 11 h 14"/>
                  <a:gd name="T16" fmla="*/ 11 w 14"/>
                  <a:gd name="T17" fmla="*/ 9 h 14"/>
                  <a:gd name="T18" fmla="*/ 13 w 14"/>
                  <a:gd name="T19" fmla="*/ 3 h 14"/>
                  <a:gd name="T20" fmla="*/ 13 w 14"/>
                  <a:gd name="T21" fmla="*/ 3 h 14"/>
                  <a:gd name="T22" fmla="*/ 14 w 14"/>
                  <a:gd name="T23" fmla="*/ 2 h 14"/>
                  <a:gd name="T24" fmla="*/ 14 w 14"/>
                  <a:gd name="T25" fmla="*/ 1 h 14"/>
                  <a:gd name="T26" fmla="*/ 7 w 14"/>
                  <a:gd name="T27" fmla="*/ 6 h 14"/>
                  <a:gd name="T28" fmla="*/ 5 w 14"/>
                  <a:gd name="T29" fmla="*/ 3 h 14"/>
                  <a:gd name="T30" fmla="*/ 12 w 14"/>
                  <a:gd name="T31" fmla="*/ 2 h 14"/>
                  <a:gd name="T32" fmla="*/ 7 w 14"/>
                  <a:gd name="T33" fmla="*/ 6 h 14"/>
                  <a:gd name="T34" fmla="*/ 12 w 14"/>
                  <a:gd name="T35" fmla="*/ 3 h 14"/>
                  <a:gd name="T36" fmla="*/ 10 w 14"/>
                  <a:gd name="T37" fmla="*/ 9 h 14"/>
                  <a:gd name="T38" fmla="*/ 8 w 14"/>
                  <a:gd name="T39" fmla="*/ 6 h 14"/>
                  <a:gd name="T40" fmla="*/ 12 w 14"/>
                  <a:gd name="T4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4">
                    <a:moveTo>
                      <a:pt x="14" y="1"/>
                    </a:moveTo>
                    <a:cubicBezTo>
                      <a:pt x="14" y="0"/>
                      <a:pt x="13" y="0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0" y="4"/>
                      <a:pt x="0" y="8"/>
                      <a:pt x="2" y="11"/>
                    </a:cubicBezTo>
                    <a:cubicBezTo>
                      <a:pt x="5" y="14"/>
                      <a:pt x="9" y="14"/>
                      <a:pt x="12" y="1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1"/>
                      <a:pt x="14" y="1"/>
                    </a:cubicBezTo>
                    <a:moveTo>
                      <a:pt x="7" y="6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12" y="2"/>
                      <a:pt x="12" y="2"/>
                      <a:pt x="12" y="2"/>
                    </a:cubicBezTo>
                    <a:lnTo>
                      <a:pt x="7" y="6"/>
                    </a:lnTo>
                    <a:close/>
                    <a:moveTo>
                      <a:pt x="12" y="3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8" y="6"/>
                      <a:pt x="8" y="6"/>
                      <a:pt x="8" y="6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192"/>
              <p:cNvSpPr>
                <a:spLocks/>
              </p:cNvSpPr>
              <p:nvPr/>
            </p:nvSpPr>
            <p:spPr bwMode="auto">
              <a:xfrm>
                <a:off x="4109" y="2166"/>
                <a:ext cx="168" cy="143"/>
              </a:xfrm>
              <a:custGeom>
                <a:avLst/>
                <a:gdLst>
                  <a:gd name="T0" fmla="*/ 1 w 7"/>
                  <a:gd name="T1" fmla="*/ 0 h 6"/>
                  <a:gd name="T2" fmla="*/ 0 w 7"/>
                  <a:gd name="T3" fmla="*/ 1 h 6"/>
                  <a:gd name="T4" fmla="*/ 5 w 7"/>
                  <a:gd name="T5" fmla="*/ 6 h 6"/>
                  <a:gd name="T6" fmla="*/ 6 w 7"/>
                  <a:gd name="T7" fmla="*/ 6 h 6"/>
                  <a:gd name="T8" fmla="*/ 1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5" y="1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1"/>
                      <a:pt x="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0193"/>
              <p:cNvSpPr>
                <a:spLocks/>
              </p:cNvSpPr>
              <p:nvPr/>
            </p:nvSpPr>
            <p:spPr bwMode="auto">
              <a:xfrm>
                <a:off x="4109" y="2214"/>
                <a:ext cx="96" cy="95"/>
              </a:xfrm>
              <a:custGeom>
                <a:avLst/>
                <a:gdLst>
                  <a:gd name="T0" fmla="*/ 0 w 4"/>
                  <a:gd name="T1" fmla="*/ 0 h 4"/>
                  <a:gd name="T2" fmla="*/ 0 w 4"/>
                  <a:gd name="T3" fmla="*/ 1 h 4"/>
                  <a:gd name="T4" fmla="*/ 3 w 4"/>
                  <a:gd name="T5" fmla="*/ 4 h 4"/>
                  <a:gd name="T6" fmla="*/ 4 w 4"/>
                  <a:gd name="T7" fmla="*/ 4 h 4"/>
                  <a:gd name="T8" fmla="*/ 0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1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1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 8"/>
          <p:cNvGrpSpPr/>
          <p:nvPr/>
        </p:nvGrpSpPr>
        <p:grpSpPr>
          <a:xfrm>
            <a:off x="6134416" y="4701201"/>
            <a:ext cx="4950520" cy="1000971"/>
            <a:chOff x="6134416" y="4701201"/>
            <a:chExt cx="4950520" cy="1000971"/>
          </a:xfrm>
        </p:grpSpPr>
        <p:grpSp>
          <p:nvGrpSpPr>
            <p:cNvPr id="66" name="组合 51"/>
            <p:cNvGrpSpPr/>
            <p:nvPr/>
          </p:nvGrpSpPr>
          <p:grpSpPr>
            <a:xfrm>
              <a:off x="6134416" y="4701201"/>
              <a:ext cx="4950520" cy="1000971"/>
              <a:chOff x="6134416" y="4782163"/>
              <a:chExt cx="4950520" cy="1000971"/>
            </a:xfrm>
          </p:grpSpPr>
          <p:sp>
            <p:nvSpPr>
              <p:cNvPr id="67" name="对角圆角矩形 66"/>
              <p:cNvSpPr/>
              <p:nvPr userDrawn="1"/>
            </p:nvSpPr>
            <p:spPr>
              <a:xfrm flipH="1">
                <a:off x="6134416" y="5072447"/>
                <a:ext cx="4116242" cy="710687"/>
              </a:xfrm>
              <a:prstGeom prst="round2Diag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泪滴形 47"/>
              <p:cNvSpPr/>
              <p:nvPr userDrawn="1"/>
            </p:nvSpPr>
            <p:spPr>
              <a:xfrm flipH="1" flipV="1">
                <a:off x="10085001" y="4782163"/>
                <a:ext cx="999935" cy="999935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6756736" y="5131742"/>
              <a:ext cx="2954656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</a:rPr>
                <a:t>“本能型”性格型态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30172"/>
            <p:cNvGrpSpPr>
              <a:grpSpLocks noChangeAspect="1"/>
            </p:cNvGrpSpPr>
            <p:nvPr/>
          </p:nvGrpSpPr>
          <p:grpSpPr bwMode="auto">
            <a:xfrm>
              <a:off x="10274866" y="4933915"/>
              <a:ext cx="646114" cy="615950"/>
              <a:chOff x="6444" y="3162"/>
              <a:chExt cx="407" cy="388"/>
            </a:xfrm>
          </p:grpSpPr>
          <p:sp>
            <p:nvSpPr>
              <p:cNvPr id="47" name="Freeform 30173"/>
              <p:cNvSpPr>
                <a:spLocks/>
              </p:cNvSpPr>
              <p:nvPr/>
            </p:nvSpPr>
            <p:spPr bwMode="auto">
              <a:xfrm>
                <a:off x="6554" y="3243"/>
                <a:ext cx="189" cy="246"/>
              </a:xfrm>
              <a:custGeom>
                <a:avLst/>
                <a:gdLst>
                  <a:gd name="T0" fmla="*/ 9 w 9"/>
                  <a:gd name="T1" fmla="*/ 4 h 12"/>
                  <a:gd name="T2" fmla="*/ 5 w 9"/>
                  <a:gd name="T3" fmla="*/ 0 h 12"/>
                  <a:gd name="T4" fmla="*/ 0 w 9"/>
                  <a:gd name="T5" fmla="*/ 4 h 12"/>
                  <a:gd name="T6" fmla="*/ 1 w 9"/>
                  <a:gd name="T7" fmla="*/ 8 h 12"/>
                  <a:gd name="T8" fmla="*/ 2 w 9"/>
                  <a:gd name="T9" fmla="*/ 10 h 12"/>
                  <a:gd name="T10" fmla="*/ 3 w 9"/>
                  <a:gd name="T11" fmla="*/ 12 h 12"/>
                  <a:gd name="T12" fmla="*/ 4 w 9"/>
                  <a:gd name="T13" fmla="*/ 12 h 12"/>
                  <a:gd name="T14" fmla="*/ 4 w 9"/>
                  <a:gd name="T15" fmla="*/ 12 h 12"/>
                  <a:gd name="T16" fmla="*/ 6 w 9"/>
                  <a:gd name="T17" fmla="*/ 12 h 12"/>
                  <a:gd name="T18" fmla="*/ 6 w 9"/>
                  <a:gd name="T19" fmla="*/ 12 h 12"/>
                  <a:gd name="T20" fmla="*/ 6 w 9"/>
                  <a:gd name="T21" fmla="*/ 12 h 12"/>
                  <a:gd name="T22" fmla="*/ 7 w 9"/>
                  <a:gd name="T23" fmla="*/ 10 h 12"/>
                  <a:gd name="T24" fmla="*/ 8 w 9"/>
                  <a:gd name="T25" fmla="*/ 8 h 12"/>
                  <a:gd name="T26" fmla="*/ 9 w 9"/>
                  <a:gd name="T27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2">
                    <a:moveTo>
                      <a:pt x="9" y="4"/>
                    </a:move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1" y="8"/>
                    </a:cubicBezTo>
                    <a:cubicBezTo>
                      <a:pt x="2" y="9"/>
                      <a:pt x="2" y="10"/>
                      <a:pt x="2" y="10"/>
                    </a:cubicBezTo>
                    <a:cubicBezTo>
                      <a:pt x="2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1"/>
                      <a:pt x="7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7"/>
                      <a:pt x="9" y="6"/>
                      <a:pt x="9" y="4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0174"/>
              <p:cNvSpPr>
                <a:spLocks/>
              </p:cNvSpPr>
              <p:nvPr/>
            </p:nvSpPr>
            <p:spPr bwMode="auto">
              <a:xfrm>
                <a:off x="6617" y="3509"/>
                <a:ext cx="63" cy="41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1 h 2"/>
                  <a:gd name="T8" fmla="*/ 1 w 3"/>
                  <a:gd name="T9" fmla="*/ 2 h 2"/>
                  <a:gd name="T10" fmla="*/ 2 w 3"/>
                  <a:gd name="T11" fmla="*/ 2 h 2"/>
                  <a:gd name="T12" fmla="*/ 3 w 3"/>
                  <a:gd name="T13" fmla="*/ 1 h 2"/>
                  <a:gd name="T14" fmla="*/ 3 w 3"/>
                  <a:gd name="T15" fmla="*/ 0 h 2"/>
                  <a:gd name="T16" fmla="*/ 3 w 3"/>
                  <a:gd name="T17" fmla="*/ 0 h 2"/>
                  <a:gd name="T18" fmla="*/ 2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0175"/>
              <p:cNvSpPr>
                <a:spLocks/>
              </p:cNvSpPr>
              <p:nvPr/>
            </p:nvSpPr>
            <p:spPr bwMode="auto">
              <a:xfrm>
                <a:off x="6444" y="3346"/>
                <a:ext cx="47" cy="2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0176"/>
              <p:cNvSpPr>
                <a:spLocks/>
              </p:cNvSpPr>
              <p:nvPr/>
            </p:nvSpPr>
            <p:spPr bwMode="auto">
              <a:xfrm>
                <a:off x="6806" y="3346"/>
                <a:ext cx="45" cy="23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0177"/>
              <p:cNvSpPr>
                <a:spLocks/>
              </p:cNvSpPr>
              <p:nvPr/>
            </p:nvSpPr>
            <p:spPr bwMode="auto">
              <a:xfrm>
                <a:off x="6638" y="3162"/>
                <a:ext cx="29" cy="4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0178"/>
              <p:cNvSpPr>
                <a:spLocks/>
              </p:cNvSpPr>
              <p:nvPr/>
            </p:nvSpPr>
            <p:spPr bwMode="auto">
              <a:xfrm rot="5400000" flipH="1">
                <a:off x="6506" y="3197"/>
                <a:ext cx="42" cy="62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0179"/>
              <p:cNvSpPr>
                <a:spLocks/>
              </p:cNvSpPr>
              <p:nvPr/>
            </p:nvSpPr>
            <p:spPr bwMode="auto">
              <a:xfrm>
                <a:off x="6740" y="3207"/>
                <a:ext cx="63" cy="41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0 w 3"/>
                  <a:gd name="T7" fmla="*/ 2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535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0" grpId="0" animBg="1"/>
      <p:bldP spid="55" grpId="0" animBg="1"/>
      <p:bldP spid="5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领袖型－性格变化</a:t>
            </a:r>
            <a:endParaRPr lang="zh-CN" altLang="en-US" dirty="0"/>
          </a:p>
        </p:txBody>
      </p:sp>
      <p:sp>
        <p:nvSpPr>
          <p:cNvPr id="175" name="内容占位符 17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59033" y="1665385"/>
            <a:ext cx="2962746" cy="4001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处于压力和自我防卫时</a:t>
            </a:r>
          </a:p>
        </p:txBody>
      </p:sp>
      <p:sp>
        <p:nvSpPr>
          <p:cNvPr id="8" name="矩形 7"/>
          <p:cNvSpPr/>
          <p:nvPr/>
        </p:nvSpPr>
        <p:spPr>
          <a:xfrm>
            <a:off x="1183309" y="2133373"/>
            <a:ext cx="28220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走向第五型，固执倔强，远离人群，会对人盘算，以自己的论据去迫人就范，有时扮专家。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040214" y="3941886"/>
            <a:ext cx="2962746" cy="40011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处于安定和人格提升时</a:t>
            </a:r>
          </a:p>
        </p:txBody>
      </p:sp>
      <p:sp>
        <p:nvSpPr>
          <p:cNvPr id="90" name="矩形 89"/>
          <p:cNvSpPr/>
          <p:nvPr/>
        </p:nvSpPr>
        <p:spPr>
          <a:xfrm>
            <a:off x="1164490" y="4409874"/>
            <a:ext cx="282205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000000"/>
                </a:solidFill>
              </a:rPr>
              <a:t>走向第二型，侠骨柔肠，慷慨而乐于助人，有理想抱负，能济世为怀，肯真诚和体贴地去关心别人，以笑容和爱心去缓和暴噪和冲动的心态。</a:t>
            </a:r>
          </a:p>
        </p:txBody>
      </p:sp>
      <p:grpSp>
        <p:nvGrpSpPr>
          <p:cNvPr id="91" name="组 90"/>
          <p:cNvGrpSpPr/>
          <p:nvPr/>
        </p:nvGrpSpPr>
        <p:grpSpPr>
          <a:xfrm>
            <a:off x="3928180" y="1375861"/>
            <a:ext cx="8263820" cy="4415339"/>
            <a:chOff x="2209064" y="1375861"/>
            <a:chExt cx="8263820" cy="4415339"/>
          </a:xfrm>
        </p:grpSpPr>
        <p:grpSp>
          <p:nvGrpSpPr>
            <p:cNvPr id="92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167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168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169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96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160" name="椭圆 159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1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162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165" name="椭圆 164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6" name="椭圆 165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63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97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3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154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6" name="直接连接符 40"/>
                <p:cNvCxnSpPr>
                  <a:endCxn id="131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9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6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147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0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140" name="椭圆 139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142" name="半闭框 141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3" name="矩形 142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矩形 143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1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138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矩形 138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6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0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矩形 130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123" name="椭圆 122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4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5" name="矩形 124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8252535" y="3248378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第二型：助人型</a:t>
              </a:r>
              <a:endParaRPr lang="zh-CN" altLang="en-US" dirty="0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802718" y="531841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第五型：思想型</a:t>
              </a:r>
              <a:endParaRPr lang="zh-CN" altLang="en-US" dirty="0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2209064" y="2036055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第八型：领袖型</a:t>
              </a:r>
              <a:endParaRPr lang="zh-CN" altLang="en-US" dirty="0"/>
            </a:p>
          </p:txBody>
        </p:sp>
        <p:cxnSp>
          <p:nvCxnSpPr>
            <p:cNvPr id="114" name="直接连接符 129"/>
            <p:cNvCxnSpPr>
              <a:stCxn id="171" idx="6"/>
              <a:endCxn id="116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30"/>
            <p:cNvCxnSpPr>
              <a:endCxn id="116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33"/>
            <p:cNvCxnSpPr>
              <a:endCxn id="171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36"/>
            <p:cNvCxnSpPr>
              <a:endCxn id="144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39"/>
            <p:cNvCxnSpPr>
              <a:stCxn id="130" idx="5"/>
              <a:endCxn id="144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42"/>
            <p:cNvCxnSpPr>
              <a:stCxn id="130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45"/>
            <p:cNvCxnSpPr>
              <a:stCxn id="158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48"/>
            <p:cNvCxnSpPr>
              <a:stCxn id="158" idx="6"/>
              <a:endCxn id="125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51"/>
            <p:cNvCxnSpPr>
              <a:endCxn id="125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0313522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和平型－性格特征</a:t>
            </a:r>
            <a:endParaRPr lang="zh-CN" altLang="en-US" dirty="0"/>
          </a:p>
        </p:txBody>
      </p:sp>
      <p:sp>
        <p:nvSpPr>
          <p:cNvPr id="93" name="内容占位符 9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甘于现实，不求调整，为人被动；对生命表现得不甚热衷，自我意识弱，常将专注力放在别人身上。有颇强烈的宿命论，因此一切听天由命；强调别人处境的优势，逃避面对问题以及面对自己，过度适应；依附自动化习惯；容易分散注意力。</a:t>
            </a:r>
          </a:p>
          <a:p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98" name="Rectangle 3"/>
          <p:cNvSpPr>
            <a:spLocks noChangeArrowheads="1"/>
          </p:cNvSpPr>
          <p:nvPr/>
        </p:nvSpPr>
        <p:spPr bwMode="auto">
          <a:xfrm>
            <a:off x="3236729" y="4048868"/>
            <a:ext cx="5718541" cy="11808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1"/>
                </a:solidFill>
              </a:rPr>
              <a:t>「无为而治。</a:t>
            </a:r>
            <a:r>
              <a:rPr lang="zh-CN" altLang="en-US" sz="3600" dirty="0" smtClean="0">
                <a:solidFill>
                  <a:schemeClr val="accent1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1"/>
                </a:solidFill>
              </a:rPr>
              <a:t>— </a:t>
            </a:r>
            <a:r>
              <a:rPr lang="zh-CN" altLang="en-US" sz="3600" dirty="0">
                <a:solidFill>
                  <a:schemeClr val="accent1"/>
                </a:solidFill>
              </a:rPr>
              <a:t>老子</a:t>
            </a:r>
          </a:p>
        </p:txBody>
      </p:sp>
    </p:spTree>
    <p:extLst>
      <p:ext uri="{BB962C8B-B14F-4D97-AF65-F5344CB8AC3E}">
        <p14:creationId xmlns:p14="http://schemas.microsoft.com/office/powerpoint/2010/main" val="4113366917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和平型－性格变化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32</a:t>
            </a:fld>
            <a:endParaRPr lang="zh-CN" altLang="en-US"/>
          </a:p>
        </p:txBody>
      </p:sp>
      <p:grpSp>
        <p:nvGrpSpPr>
          <p:cNvPr id="84" name="组 83"/>
          <p:cNvGrpSpPr/>
          <p:nvPr/>
        </p:nvGrpSpPr>
        <p:grpSpPr>
          <a:xfrm>
            <a:off x="3952569" y="948826"/>
            <a:ext cx="8270185" cy="4842374"/>
            <a:chOff x="1965432" y="948826"/>
            <a:chExt cx="8270185" cy="4842374"/>
          </a:xfrm>
        </p:grpSpPr>
        <p:grpSp>
          <p:nvGrpSpPr>
            <p:cNvPr id="6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7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9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3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16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19" name="椭圆 18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0" name="椭圆 19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7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7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28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0" name="直接连接符 40"/>
                <p:cNvCxnSpPr>
                  <a:endCxn id="38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1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3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34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9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42" name="半闭框 41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5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47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矩形 47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矩形 58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矩形 62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8057321" y="4516270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第三型：成就型</a:t>
              </a:r>
              <a:endParaRPr lang="zh-CN" altLang="en-US" dirty="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965432" y="4476416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第六型：忠诚型</a:t>
              </a:r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018670" y="94882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第九型：和平型</a:t>
              </a:r>
              <a:endParaRPr lang="zh-CN" altLang="en-US" dirty="0"/>
            </a:p>
          </p:txBody>
        </p:sp>
        <p:cxnSp>
          <p:nvCxnSpPr>
            <p:cNvPr id="75" name="直接连接符 129"/>
            <p:cNvCxnSpPr>
              <a:stCxn id="78" idx="6"/>
              <a:endCxn id="23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accent3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130"/>
            <p:cNvCxnSpPr>
              <a:endCxn id="23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133"/>
            <p:cNvCxnSpPr>
              <a:endCxn id="78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136"/>
            <p:cNvCxnSpPr>
              <a:endCxn id="51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139"/>
            <p:cNvCxnSpPr>
              <a:stCxn id="37" idx="5"/>
              <a:endCxn id="51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142"/>
            <p:cNvCxnSpPr>
              <a:stCxn id="37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145"/>
            <p:cNvCxnSpPr>
              <a:stCxn id="65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148"/>
            <p:cNvCxnSpPr>
              <a:stCxn id="65" idx="6"/>
              <a:endCxn id="32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151"/>
            <p:cNvCxnSpPr>
              <a:endCxn id="32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690164"/>
            <a:chOff x="1040214" y="1665385"/>
            <a:chExt cx="2981565" cy="4690164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走向第六型，行为变得偏激，多疑过虑，怕大祸临头，怕被人陷害和欺骗，变得更加防守和被动。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solidFill>
                    <a:srgbClr val="000000"/>
                  </a:solidFill>
                </a:rPr>
                <a:t>走向第三型，有清晰而明确之目标，肯奋发图强，用积极的态度去做事，以换取日后更多安逸和闲适的空间。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3762697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完美型－性格特征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世界是黑白分明的，没有灰色地带，对是对，错是错，做人一定要公正，有节制，做事一定要有效率。压抑愤怒、挑剔、严肃、严谨、爱批评、要求过高、负责任、有道德优越感、正直、正确、完美主义、自我批判、追求高度自律他律。</a:t>
            </a:r>
            <a:br>
              <a:rPr lang="zh-CN" altLang="en-US" smtClean="0"/>
            </a:b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pPr/>
              <a:t>33</a:t>
            </a:fld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948000" y="3750471"/>
            <a:ext cx="10296000" cy="2095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30000"/>
              </a:lnSpc>
              <a:spcBef>
                <a:spcPts val="1000"/>
              </a:spcBef>
            </a:pPr>
            <a:r>
              <a:rPr lang="zh-CN" altLang="en-US" sz="3600" dirty="0">
                <a:solidFill>
                  <a:schemeClr val="accent2"/>
                </a:solidFill>
              </a:rPr>
              <a:t>「不管前面是地雷阵还是万丈深渊，我都将勇往直前，义无反顾，鞠躬尽瘁，死而后已</a:t>
            </a:r>
            <a:r>
              <a:rPr lang="zh-CN" altLang="en-US" sz="3600">
                <a:solidFill>
                  <a:schemeClr val="accent2"/>
                </a:solidFill>
              </a:rPr>
              <a:t>。</a:t>
            </a:r>
            <a:r>
              <a:rPr lang="zh-CN" altLang="en-US" sz="3600" smtClean="0">
                <a:solidFill>
                  <a:schemeClr val="accent2"/>
                </a:solidFill>
              </a:rPr>
              <a:t>」</a:t>
            </a:r>
          </a:p>
          <a:p>
            <a:pPr algn="r">
              <a:lnSpc>
                <a:spcPct val="130000"/>
              </a:lnSpc>
              <a:spcBef>
                <a:spcPts val="1000"/>
              </a:spcBef>
            </a:pPr>
            <a:r>
              <a:rPr lang="en-US" altLang="zh-CN" sz="3600" dirty="0" smtClean="0">
                <a:solidFill>
                  <a:schemeClr val="accent2"/>
                </a:solidFill>
              </a:rPr>
              <a:t>—</a:t>
            </a:r>
            <a:r>
              <a:rPr lang="zh-CN" altLang="en-US" sz="3600" dirty="0">
                <a:solidFill>
                  <a:schemeClr val="accent2"/>
                </a:solidFill>
              </a:rPr>
              <a:t>朱鎔基</a:t>
            </a:r>
          </a:p>
        </p:txBody>
      </p:sp>
    </p:spTree>
    <p:extLst>
      <p:ext uri="{BB962C8B-B14F-4D97-AF65-F5344CB8AC3E}">
        <p14:creationId xmlns:p14="http://schemas.microsoft.com/office/powerpoint/2010/main" val="4075379790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完美型－性格变化</a:t>
            </a:r>
            <a:endParaRPr lang="zh-CN" altLang="en-US" dirty="0"/>
          </a:p>
        </p:txBody>
      </p:sp>
      <p:sp>
        <p:nvSpPr>
          <p:cNvPr id="90" name="内容占位符 8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34</a:t>
            </a:fld>
            <a:endParaRPr lang="zh-CN" altLang="en-US"/>
          </a:p>
        </p:txBody>
      </p:sp>
      <p:grpSp>
        <p:nvGrpSpPr>
          <p:cNvPr id="6" name="组 5"/>
          <p:cNvGrpSpPr/>
          <p:nvPr/>
        </p:nvGrpSpPr>
        <p:grpSpPr>
          <a:xfrm>
            <a:off x="4055478" y="1375861"/>
            <a:ext cx="8136522" cy="4415339"/>
            <a:chOff x="1628573" y="1375861"/>
            <a:chExt cx="8136522" cy="4415339"/>
          </a:xfrm>
        </p:grpSpPr>
        <p:grpSp>
          <p:nvGrpSpPr>
            <p:cNvPr id="7" name="组合 14"/>
            <p:cNvGrpSpPr/>
            <p:nvPr/>
          </p:nvGrpSpPr>
          <p:grpSpPr>
            <a:xfrm rot="3578388">
              <a:off x="4356388" y="1904588"/>
              <a:ext cx="3479226" cy="3479224"/>
              <a:chOff x="3839796" y="1540931"/>
              <a:chExt cx="4291204" cy="4291203"/>
            </a:xfrm>
          </p:grpSpPr>
          <p:sp>
            <p:nvSpPr>
              <p:cNvPr id="82" name="任意多边形 11"/>
              <p:cNvSpPr/>
              <p:nvPr/>
            </p:nvSpPr>
            <p:spPr>
              <a:xfrm>
                <a:off x="3839796" y="1540931"/>
                <a:ext cx="4291203" cy="4291203"/>
              </a:xfrm>
              <a:custGeom>
                <a:avLst/>
                <a:gdLst>
                  <a:gd name="connsiteX0" fmla="*/ 2145601 w 4291203"/>
                  <a:gd name="connsiteY0" fmla="*/ 0 h 4291203"/>
                  <a:gd name="connsiteX1" fmla="*/ 4003747 w 4291203"/>
                  <a:gd name="connsiteY1" fmla="*/ 1072801 h 4291203"/>
                  <a:gd name="connsiteX2" fmla="*/ 4003747 w 4291203"/>
                  <a:gd name="connsiteY2" fmla="*/ 3218403 h 4291203"/>
                  <a:gd name="connsiteX3" fmla="*/ 2145602 w 4291203"/>
                  <a:gd name="connsiteY3" fmla="*/ 2145602 h 4291203"/>
                  <a:gd name="connsiteX4" fmla="*/ 2145601 w 4291203"/>
                  <a:gd name="connsiteY4" fmla="*/ 0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145601" y="0"/>
                    </a:moveTo>
                    <a:cubicBezTo>
                      <a:pt x="2912151" y="0"/>
                      <a:pt x="3620472" y="408949"/>
                      <a:pt x="4003747" y="1072801"/>
                    </a:cubicBezTo>
                    <a:cubicBezTo>
                      <a:pt x="4387022" y="1736653"/>
                      <a:pt x="4387022" y="2554551"/>
                      <a:pt x="4003747" y="3218403"/>
                    </a:cubicBezTo>
                    <a:lnTo>
                      <a:pt x="2145602" y="2145602"/>
                    </a:lnTo>
                    <a:cubicBezTo>
                      <a:pt x="2145602" y="1430401"/>
                      <a:pt x="2145601" y="715201"/>
                      <a:pt x="2145601" y="0"/>
                    </a:cubicBez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385156" tIns="843899" rIns="554244" bIns="2121043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/>
              </a:p>
            </p:txBody>
          </p:sp>
          <p:sp>
            <p:nvSpPr>
              <p:cNvPr id="83" name="任意多边形 12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4003747 w 4291203"/>
                  <a:gd name="connsiteY0" fmla="*/ 3218402 h 4291203"/>
                  <a:gd name="connsiteX1" fmla="*/ 2145601 w 4291203"/>
                  <a:gd name="connsiteY1" fmla="*/ 4291203 h 4291203"/>
                  <a:gd name="connsiteX2" fmla="*/ 287455 w 4291203"/>
                  <a:gd name="connsiteY2" fmla="*/ 3218402 h 4291203"/>
                  <a:gd name="connsiteX3" fmla="*/ 2145602 w 4291203"/>
                  <a:gd name="connsiteY3" fmla="*/ 2145602 h 4291203"/>
                  <a:gd name="connsiteX4" fmla="*/ 4003747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4003747" y="3218402"/>
                    </a:moveTo>
                    <a:cubicBezTo>
                      <a:pt x="3620472" y="3882254"/>
                      <a:pt x="2912151" y="4291203"/>
                      <a:pt x="2145601" y="4291203"/>
                    </a:cubicBezTo>
                    <a:cubicBezTo>
                      <a:pt x="1379051" y="4291203"/>
                      <a:pt x="670730" y="3882254"/>
                      <a:pt x="287455" y="3218402"/>
                    </a:cubicBezTo>
                    <a:lnTo>
                      <a:pt x="2145602" y="2145602"/>
                    </a:lnTo>
                    <a:lnTo>
                      <a:pt x="4003747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44823" tIns="2777394" rIns="1244822" bIns="325280" numCol="1" spcCol="1270" anchor="ctr" anchorCtr="0">
                <a:noAutofit/>
              </a:bodyPr>
              <a:lstStyle/>
              <a:p>
                <a:pPr lvl="0" algn="ctr" defTabSz="24447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500" kern="1200"/>
              </a:p>
            </p:txBody>
          </p:sp>
          <p:sp>
            <p:nvSpPr>
              <p:cNvPr id="84" name="任意多边形 13"/>
              <p:cNvSpPr/>
              <p:nvPr/>
            </p:nvSpPr>
            <p:spPr>
              <a:xfrm>
                <a:off x="3839797" y="1540931"/>
                <a:ext cx="4291203" cy="4291203"/>
              </a:xfrm>
              <a:custGeom>
                <a:avLst/>
                <a:gdLst>
                  <a:gd name="connsiteX0" fmla="*/ 287456 w 4291203"/>
                  <a:gd name="connsiteY0" fmla="*/ 3218402 h 4291203"/>
                  <a:gd name="connsiteX1" fmla="*/ 287456 w 4291203"/>
                  <a:gd name="connsiteY1" fmla="*/ 1072800 h 4291203"/>
                  <a:gd name="connsiteX2" fmla="*/ 2145602 w 4291203"/>
                  <a:gd name="connsiteY2" fmla="*/ -1 h 4291203"/>
                  <a:gd name="connsiteX3" fmla="*/ 2145602 w 4291203"/>
                  <a:gd name="connsiteY3" fmla="*/ 2145602 h 4291203"/>
                  <a:gd name="connsiteX4" fmla="*/ 287456 w 4291203"/>
                  <a:gd name="connsiteY4" fmla="*/ 3218402 h 429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91203" h="4291203">
                    <a:moveTo>
                      <a:pt x="287456" y="3218402"/>
                    </a:moveTo>
                    <a:cubicBezTo>
                      <a:pt x="-95819" y="2554550"/>
                      <a:pt x="-95819" y="1736652"/>
                      <a:pt x="287456" y="1072800"/>
                    </a:cubicBezTo>
                    <a:cubicBezTo>
                      <a:pt x="670731" y="408948"/>
                      <a:pt x="1379052" y="-1"/>
                      <a:pt x="2145602" y="-1"/>
                    </a:cubicBezTo>
                    <a:lnTo>
                      <a:pt x="2145602" y="2145602"/>
                    </a:lnTo>
                    <a:lnTo>
                      <a:pt x="287456" y="3218402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1842" tIns="894985" rIns="2427558" bIns="2069957" numCol="1" spcCol="1270" anchor="ctr" anchorCtr="0">
                <a:noAutofit/>
              </a:bodyPr>
              <a:lstStyle/>
              <a:p>
                <a:pPr lvl="0" algn="ctr" defTabSz="1822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00" kern="1200" dirty="0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752981" y="2884472"/>
              <a:ext cx="680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本能主导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32266" y="3591128"/>
              <a:ext cx="861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</a:rPr>
                <a:t>思考</a:t>
              </a:r>
              <a:r>
                <a:rPr lang="zh-CN" altLang="en-US" b="1" dirty="0" smtClean="0">
                  <a:solidFill>
                    <a:schemeClr val="bg1"/>
                  </a:solidFill>
                </a:rPr>
                <a:t>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166913" y="3595526"/>
              <a:ext cx="845043" cy="728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</a:rPr>
                <a:t>情感主导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grpSp>
          <p:nvGrpSpPr>
            <p:cNvPr id="11" name="组合 172"/>
            <p:cNvGrpSpPr/>
            <p:nvPr/>
          </p:nvGrpSpPr>
          <p:grpSpPr>
            <a:xfrm>
              <a:off x="5737294" y="1375861"/>
              <a:ext cx="726032" cy="608450"/>
              <a:chOff x="5737294" y="1375861"/>
              <a:chExt cx="726032" cy="608450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5796575" y="1375861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" name="组合 25"/>
              <p:cNvGrpSpPr/>
              <p:nvPr/>
            </p:nvGrpSpPr>
            <p:grpSpPr>
              <a:xfrm>
                <a:off x="5737294" y="1527150"/>
                <a:ext cx="726032" cy="305872"/>
                <a:chOff x="5773388" y="1429669"/>
                <a:chExt cx="644354" cy="271462"/>
              </a:xfrm>
            </p:grpSpPr>
            <p:grpSp>
              <p:nvGrpSpPr>
                <p:cNvPr id="77" name="组合 22"/>
                <p:cNvGrpSpPr/>
                <p:nvPr/>
              </p:nvGrpSpPr>
              <p:grpSpPr>
                <a:xfrm>
                  <a:off x="5960269" y="1429669"/>
                  <a:ext cx="271462" cy="271462"/>
                  <a:chOff x="5932669" y="1402168"/>
                  <a:chExt cx="271462" cy="271462"/>
                </a:xfrm>
              </p:grpSpPr>
              <p:sp>
                <p:nvSpPr>
                  <p:cNvPr id="80" name="椭圆 79"/>
                  <p:cNvSpPr/>
                  <p:nvPr/>
                </p:nvSpPr>
                <p:spPr>
                  <a:xfrm>
                    <a:off x="5978400" y="1447899"/>
                    <a:ext cx="180000" cy="180000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1" name="椭圆 80"/>
                  <p:cNvSpPr/>
                  <p:nvPr/>
                </p:nvSpPr>
                <p:spPr>
                  <a:xfrm>
                    <a:off x="5932669" y="1402168"/>
                    <a:ext cx="271462" cy="271462"/>
                  </a:xfrm>
                  <a:prstGeom prst="ellipse">
                    <a:avLst/>
                  </a:prstGeom>
                  <a:noFill/>
                  <a:ln w="285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弧形 23"/>
                <p:cNvSpPr/>
                <p:nvPr/>
              </p:nvSpPr>
              <p:spPr>
                <a:xfrm>
                  <a:off x="5773388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弧形 24"/>
                <p:cNvSpPr/>
                <p:nvPr/>
              </p:nvSpPr>
              <p:spPr>
                <a:xfrm flipH="1">
                  <a:off x="6237742" y="1475400"/>
                  <a:ext cx="180000" cy="180000"/>
                </a:xfrm>
                <a:prstGeom prst="arc">
                  <a:avLst>
                    <a:gd name="adj1" fmla="val 16200000"/>
                    <a:gd name="adj2" fmla="val 5480708"/>
                  </a:avLst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2" name="组合 171"/>
            <p:cNvGrpSpPr/>
            <p:nvPr/>
          </p:nvGrpSpPr>
          <p:grpSpPr>
            <a:xfrm>
              <a:off x="7003607" y="1937077"/>
              <a:ext cx="608450" cy="608450"/>
              <a:chOff x="7003607" y="1937077"/>
              <a:chExt cx="608450" cy="608450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7003607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28"/>
              <p:cNvSpPr/>
              <p:nvPr/>
            </p:nvSpPr>
            <p:spPr>
              <a:xfrm>
                <a:off x="7125382" y="2026570"/>
                <a:ext cx="364901" cy="365687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282076" y="2239233"/>
                <a:ext cx="51514" cy="153025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73"/>
            <p:cNvGrpSpPr/>
            <p:nvPr/>
          </p:nvGrpSpPr>
          <p:grpSpPr>
            <a:xfrm>
              <a:off x="4426283" y="1937077"/>
              <a:ext cx="608450" cy="608450"/>
              <a:chOff x="4426283" y="1937077"/>
              <a:chExt cx="608450" cy="608450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4426283" y="1937077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41"/>
              <p:cNvGrpSpPr/>
              <p:nvPr/>
            </p:nvGrpSpPr>
            <p:grpSpPr>
              <a:xfrm>
                <a:off x="4519330" y="2084457"/>
                <a:ext cx="422357" cy="406662"/>
                <a:chOff x="3487136" y="1383506"/>
                <a:chExt cx="545306" cy="525042"/>
              </a:xfrm>
            </p:grpSpPr>
            <p:sp>
              <p:nvSpPr>
                <p:cNvPr id="69" name="等腰三角形 33"/>
                <p:cNvSpPr/>
                <p:nvPr/>
              </p:nvSpPr>
              <p:spPr>
                <a:xfrm flipV="1">
                  <a:off x="3697710" y="1814944"/>
                  <a:ext cx="124157" cy="93604"/>
                </a:xfrm>
                <a:prstGeom prst="triangl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任意多边形 38"/>
                <p:cNvSpPr/>
                <p:nvPr/>
              </p:nvSpPr>
              <p:spPr>
                <a:xfrm>
                  <a:off x="3487136" y="1383506"/>
                  <a:ext cx="545306" cy="394482"/>
                </a:xfrm>
                <a:custGeom>
                  <a:avLst/>
                  <a:gdLst>
                    <a:gd name="connsiteX0" fmla="*/ 0 w 545306"/>
                    <a:gd name="connsiteY0" fmla="*/ 0 h 394482"/>
                    <a:gd name="connsiteX1" fmla="*/ 545306 w 545306"/>
                    <a:gd name="connsiteY1" fmla="*/ 0 h 394482"/>
                    <a:gd name="connsiteX2" fmla="*/ 545306 w 545306"/>
                    <a:gd name="connsiteY2" fmla="*/ 158794 h 394482"/>
                    <a:gd name="connsiteX3" fmla="*/ 544180 w 545306"/>
                    <a:gd name="connsiteY3" fmla="*/ 158794 h 394482"/>
                    <a:gd name="connsiteX4" fmla="*/ 544180 w 545306"/>
                    <a:gd name="connsiteY4" fmla="*/ 394482 h 394482"/>
                    <a:gd name="connsiteX5" fmla="*/ 407658 w 545306"/>
                    <a:gd name="connsiteY5" fmla="*/ 394482 h 394482"/>
                    <a:gd name="connsiteX6" fmla="*/ 407658 w 545306"/>
                    <a:gd name="connsiteY6" fmla="*/ 158794 h 394482"/>
                    <a:gd name="connsiteX7" fmla="*/ 136522 w 545306"/>
                    <a:gd name="connsiteY7" fmla="*/ 158794 h 394482"/>
                    <a:gd name="connsiteX8" fmla="*/ 136522 w 545306"/>
                    <a:gd name="connsiteY8" fmla="*/ 394482 h 394482"/>
                    <a:gd name="connsiteX9" fmla="*/ 0 w 545306"/>
                    <a:gd name="connsiteY9" fmla="*/ 394482 h 394482"/>
                    <a:gd name="connsiteX10" fmla="*/ 0 w 545306"/>
                    <a:gd name="connsiteY10" fmla="*/ 158794 h 394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5306" h="394482">
                      <a:moveTo>
                        <a:pt x="0" y="0"/>
                      </a:moveTo>
                      <a:lnTo>
                        <a:pt x="545306" y="0"/>
                      </a:lnTo>
                      <a:lnTo>
                        <a:pt x="545306" y="158794"/>
                      </a:lnTo>
                      <a:lnTo>
                        <a:pt x="544180" y="158794"/>
                      </a:lnTo>
                      <a:lnTo>
                        <a:pt x="544180" y="394482"/>
                      </a:lnTo>
                      <a:lnTo>
                        <a:pt x="407658" y="394482"/>
                      </a:lnTo>
                      <a:lnTo>
                        <a:pt x="407658" y="158794"/>
                      </a:lnTo>
                      <a:lnTo>
                        <a:pt x="136522" y="158794"/>
                      </a:lnTo>
                      <a:lnTo>
                        <a:pt x="136522" y="394482"/>
                      </a:lnTo>
                      <a:lnTo>
                        <a:pt x="0" y="394482"/>
                      </a:lnTo>
                      <a:lnTo>
                        <a:pt x="0" y="158794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40"/>
                <p:cNvCxnSpPr>
                  <a:endCxn id="46" idx="3"/>
                </p:cNvCxnSpPr>
                <p:nvPr/>
              </p:nvCxnSpPr>
              <p:spPr>
                <a:xfrm>
                  <a:off x="3759789" y="1538288"/>
                  <a:ext cx="0" cy="276656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70"/>
            <p:cNvGrpSpPr/>
            <p:nvPr/>
          </p:nvGrpSpPr>
          <p:grpSpPr>
            <a:xfrm>
              <a:off x="7657426" y="3111034"/>
              <a:ext cx="608450" cy="608450"/>
              <a:chOff x="7657426" y="3111034"/>
              <a:chExt cx="608450" cy="608450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7657426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57"/>
              <p:cNvGrpSpPr/>
              <p:nvPr/>
            </p:nvGrpSpPr>
            <p:grpSpPr>
              <a:xfrm>
                <a:off x="7770066" y="3223845"/>
                <a:ext cx="383170" cy="382828"/>
                <a:chOff x="7947839" y="2763336"/>
                <a:chExt cx="340064" cy="339760"/>
              </a:xfrm>
            </p:grpSpPr>
            <p:cxnSp>
              <p:nvCxnSpPr>
                <p:cNvPr id="62" name="直接连接符 50"/>
                <p:cNvCxnSpPr/>
                <p:nvPr/>
              </p:nvCxnSpPr>
              <p:spPr>
                <a:xfrm>
                  <a:off x="8114713" y="2763336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51"/>
                <p:cNvCxnSpPr/>
                <p:nvPr/>
              </p:nvCxnSpPr>
              <p:spPr>
                <a:xfrm flipH="1">
                  <a:off x="8026168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53"/>
                <p:cNvCxnSpPr/>
                <p:nvPr/>
              </p:nvCxnSpPr>
              <p:spPr>
                <a:xfrm>
                  <a:off x="8120302" y="2949401"/>
                  <a:ext cx="85138" cy="153695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55"/>
                <p:cNvCxnSpPr/>
                <p:nvPr/>
              </p:nvCxnSpPr>
              <p:spPr>
                <a:xfrm rot="16200000">
                  <a:off x="8197903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56"/>
                <p:cNvCxnSpPr/>
                <p:nvPr/>
              </p:nvCxnSpPr>
              <p:spPr>
                <a:xfrm rot="16200000">
                  <a:off x="8037839" y="2854852"/>
                  <a:ext cx="0" cy="180000"/>
                </a:xfrm>
                <a:prstGeom prst="line">
                  <a:avLst/>
                </a:prstGeom>
                <a:ln w="28575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" name="组合 174"/>
            <p:cNvGrpSpPr/>
            <p:nvPr/>
          </p:nvGrpSpPr>
          <p:grpSpPr>
            <a:xfrm>
              <a:off x="3870702" y="3111034"/>
              <a:ext cx="608450" cy="608450"/>
              <a:chOff x="3870702" y="3111034"/>
              <a:chExt cx="608450" cy="60845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70702" y="3111034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6" name="组合 70"/>
              <p:cNvGrpSpPr/>
              <p:nvPr/>
            </p:nvGrpSpPr>
            <p:grpSpPr>
              <a:xfrm>
                <a:off x="3941528" y="3210432"/>
                <a:ext cx="434598" cy="463321"/>
                <a:chOff x="2389750" y="2485925"/>
                <a:chExt cx="414338" cy="441721"/>
              </a:xfrm>
            </p:grpSpPr>
            <p:sp>
              <p:nvSpPr>
                <p:cNvPr id="57" name="半闭框 56"/>
                <p:cNvSpPr/>
                <p:nvPr/>
              </p:nvSpPr>
              <p:spPr>
                <a:xfrm rot="2700000">
                  <a:off x="2508102" y="2485925"/>
                  <a:ext cx="205008" cy="205008"/>
                </a:xfrm>
                <a:prstGeom prst="halfFrame">
                  <a:avLst>
                    <a:gd name="adj1" fmla="val 17072"/>
                    <a:gd name="adj2" fmla="val 18374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 rot="2700000">
                  <a:off x="2578919" y="2513307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 rot="18900000" flipH="1">
                  <a:off x="2606293" y="2513308"/>
                  <a:ext cx="36000" cy="414338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" name="组合 168"/>
            <p:cNvGrpSpPr/>
            <p:nvPr/>
          </p:nvGrpSpPr>
          <p:grpSpPr>
            <a:xfrm>
              <a:off x="6542789" y="5155183"/>
              <a:ext cx="747744" cy="608450"/>
              <a:chOff x="6542789" y="5155183"/>
              <a:chExt cx="747744" cy="60845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577729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200" dirty="0" smtClean="0">
                    <a:solidFill>
                      <a:schemeClr val="accent1"/>
                    </a:solidFill>
                  </a:rPr>
                  <a:t>M</a:t>
                </a:r>
                <a:endParaRPr lang="zh-CN" altLang="en-US" sz="3200" dirty="0">
                  <a:solidFill>
                    <a:schemeClr val="accent1"/>
                  </a:solidFill>
                </a:endParaRPr>
              </a:p>
            </p:txBody>
          </p:sp>
          <p:cxnSp>
            <p:nvCxnSpPr>
              <p:cNvPr id="53" name="直接连接符 93"/>
              <p:cNvCxnSpPr/>
              <p:nvPr/>
            </p:nvCxnSpPr>
            <p:spPr>
              <a:xfrm rot="16200000" flipV="1">
                <a:off x="6907859" y="5094338"/>
                <a:ext cx="0" cy="73014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/>
              <p:cNvSpPr/>
              <p:nvPr/>
            </p:nvSpPr>
            <p:spPr>
              <a:xfrm>
                <a:off x="7239019" y="5370294"/>
                <a:ext cx="51514" cy="100394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6"/>
            <p:cNvGrpSpPr/>
            <p:nvPr/>
          </p:nvGrpSpPr>
          <p:grpSpPr>
            <a:xfrm>
              <a:off x="4988411" y="5155183"/>
              <a:ext cx="608450" cy="636017"/>
              <a:chOff x="4988411" y="5155183"/>
              <a:chExt cx="608450" cy="636017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988411" y="5155183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5232266" y="5246925"/>
                <a:ext cx="120739" cy="120739"/>
              </a:xfrm>
              <a:prstGeom prst="ellips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97"/>
              <p:cNvSpPr/>
              <p:nvPr/>
            </p:nvSpPr>
            <p:spPr>
              <a:xfrm rot="5400000">
                <a:off x="5150685" y="5177667"/>
                <a:ext cx="283899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98"/>
              <p:cNvSpPr/>
              <p:nvPr/>
            </p:nvSpPr>
            <p:spPr>
              <a:xfrm rot="16200000" flipV="1">
                <a:off x="5163007" y="5531946"/>
                <a:ext cx="259254" cy="259254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99"/>
              <p:cNvCxnSpPr/>
              <p:nvPr/>
            </p:nvCxnSpPr>
            <p:spPr>
              <a:xfrm flipV="1">
                <a:off x="5292634" y="5450820"/>
                <a:ext cx="0" cy="8112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67"/>
            <p:cNvGrpSpPr/>
            <p:nvPr/>
          </p:nvGrpSpPr>
          <p:grpSpPr>
            <a:xfrm>
              <a:off x="4146947" y="4389065"/>
              <a:ext cx="608450" cy="608450"/>
              <a:chOff x="4146947" y="4389065"/>
              <a:chExt cx="608450" cy="6084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46947" y="4389065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流程图: 汇总连接 78"/>
              <p:cNvSpPr/>
              <p:nvPr/>
            </p:nvSpPr>
            <p:spPr>
              <a:xfrm>
                <a:off x="4281818" y="4600903"/>
                <a:ext cx="338708" cy="338708"/>
              </a:xfrm>
              <a:prstGeom prst="flowChartSummingJunction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80"/>
              <p:cNvCxnSpPr/>
              <p:nvPr/>
            </p:nvCxnSpPr>
            <p:spPr>
              <a:xfrm flipV="1">
                <a:off x="4453407" y="4442406"/>
                <a:ext cx="0" cy="162253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矩形 45"/>
              <p:cNvSpPr/>
              <p:nvPr/>
            </p:nvSpPr>
            <p:spPr>
              <a:xfrm>
                <a:off x="4453855" y="4448985"/>
                <a:ext cx="67524" cy="54863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69"/>
            <p:cNvGrpSpPr/>
            <p:nvPr/>
          </p:nvGrpSpPr>
          <p:grpSpPr>
            <a:xfrm>
              <a:off x="7450452" y="4423359"/>
              <a:ext cx="608450" cy="608450"/>
              <a:chOff x="7450452" y="4423359"/>
              <a:chExt cx="608450" cy="60845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7450452" y="4423359"/>
                <a:ext cx="608450" cy="608450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105"/>
              <p:cNvCxnSpPr/>
              <p:nvPr/>
            </p:nvCxnSpPr>
            <p:spPr>
              <a:xfrm flipV="1">
                <a:off x="7756912" y="4476700"/>
                <a:ext cx="0" cy="162253"/>
              </a:xfrm>
              <a:prstGeom prst="lin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矩形 39"/>
              <p:cNvSpPr/>
              <p:nvPr/>
            </p:nvSpPr>
            <p:spPr>
              <a:xfrm>
                <a:off x="7757359" y="4483279"/>
                <a:ext cx="67524" cy="54863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7613353" y="4636058"/>
                <a:ext cx="282647" cy="203146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108"/>
              <p:cNvSpPr/>
              <p:nvPr/>
            </p:nvSpPr>
            <p:spPr>
              <a:xfrm flipV="1">
                <a:off x="7612057" y="4839293"/>
                <a:ext cx="283943" cy="101079"/>
              </a:xfrm>
              <a:prstGeom prst="triangle">
                <a:avLst/>
              </a:prstGeom>
              <a:noFill/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586799" y="2038721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第一型：完美型</a:t>
              </a:r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14346" y="5244508"/>
              <a:ext cx="21782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第四型：感觉型</a:t>
              </a:r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628573" y="3254106"/>
              <a:ext cx="2220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 smtClean="0"/>
                <a:t>第七型：活泼型</a:t>
              </a:r>
              <a:endParaRPr lang="zh-CN" altLang="en-US" dirty="0"/>
            </a:p>
          </p:txBody>
        </p:sp>
        <p:cxnSp>
          <p:nvCxnSpPr>
            <p:cNvPr id="29" name="直接连接符 129"/>
            <p:cNvCxnSpPr>
              <a:stCxn id="86" idx="6"/>
              <a:endCxn id="31" idx="4"/>
            </p:cNvCxnSpPr>
            <p:nvPr/>
          </p:nvCxnSpPr>
          <p:spPr>
            <a:xfrm flipV="1">
              <a:off x="4755397" y="1984310"/>
              <a:ext cx="1345403" cy="2708979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130"/>
            <p:cNvCxnSpPr>
              <a:endCxn id="31" idx="4"/>
            </p:cNvCxnSpPr>
            <p:nvPr/>
          </p:nvCxnSpPr>
          <p:spPr>
            <a:xfrm flipH="1" flipV="1">
              <a:off x="6100800" y="1984310"/>
              <a:ext cx="1349652" cy="2743273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33"/>
            <p:cNvCxnSpPr>
              <a:endCxn id="86" idx="6"/>
            </p:cNvCxnSpPr>
            <p:nvPr/>
          </p:nvCxnSpPr>
          <p:spPr>
            <a:xfrm flipH="1" flipV="1">
              <a:off x="4755397" y="4693290"/>
              <a:ext cx="2695055" cy="3429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136"/>
            <p:cNvCxnSpPr>
              <a:endCxn id="59" idx="2"/>
            </p:cNvCxnSpPr>
            <p:nvPr/>
          </p:nvCxnSpPr>
          <p:spPr>
            <a:xfrm flipV="1">
              <a:off x="6881953" y="3415259"/>
              <a:ext cx="775473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139"/>
            <p:cNvCxnSpPr>
              <a:stCxn id="45" idx="5"/>
              <a:endCxn id="59" idx="2"/>
            </p:cNvCxnSpPr>
            <p:nvPr/>
          </p:nvCxnSpPr>
          <p:spPr>
            <a:xfrm>
              <a:off x="4945627" y="2456421"/>
              <a:ext cx="2711799" cy="95883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42"/>
            <p:cNvCxnSpPr>
              <a:stCxn id="45" idx="5"/>
            </p:cNvCxnSpPr>
            <p:nvPr/>
          </p:nvCxnSpPr>
          <p:spPr>
            <a:xfrm>
              <a:off x="4945627" y="2456421"/>
              <a:ext cx="347008" cy="269876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145"/>
            <p:cNvCxnSpPr>
              <a:stCxn id="73" idx="6"/>
            </p:cNvCxnSpPr>
            <p:nvPr/>
          </p:nvCxnSpPr>
          <p:spPr>
            <a:xfrm>
              <a:off x="4479152" y="3415259"/>
              <a:ext cx="813484" cy="1739924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48"/>
            <p:cNvCxnSpPr>
              <a:stCxn id="73" idx="6"/>
              <a:endCxn id="40" idx="3"/>
            </p:cNvCxnSpPr>
            <p:nvPr/>
          </p:nvCxnSpPr>
          <p:spPr>
            <a:xfrm flipV="1">
              <a:off x="4479152" y="2456421"/>
              <a:ext cx="2613561" cy="958838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151"/>
            <p:cNvCxnSpPr>
              <a:endCxn id="40" idx="3"/>
            </p:cNvCxnSpPr>
            <p:nvPr/>
          </p:nvCxnSpPr>
          <p:spPr>
            <a:xfrm flipV="1">
              <a:off x="6881953" y="2456421"/>
              <a:ext cx="210759" cy="26987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 84"/>
          <p:cNvGrpSpPr/>
          <p:nvPr/>
        </p:nvGrpSpPr>
        <p:grpSpPr>
          <a:xfrm>
            <a:off x="1040214" y="1665385"/>
            <a:ext cx="2981565" cy="4302365"/>
            <a:chOff x="1040214" y="1665385"/>
            <a:chExt cx="2981565" cy="4302365"/>
          </a:xfrm>
        </p:grpSpPr>
        <p:sp>
          <p:nvSpPr>
            <p:cNvPr id="86" name="文本框 85"/>
            <p:cNvSpPr txBox="1"/>
            <p:nvPr/>
          </p:nvSpPr>
          <p:spPr>
            <a:xfrm>
              <a:off x="1059033" y="1665385"/>
              <a:ext cx="2962746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处于压力和自我防卫时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1183309" y="2133373"/>
              <a:ext cx="2822057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zh-CN" altLang="en-US" dirty="0">
                  <a:latin typeface="+mn-ea"/>
                </a:rPr>
                <a:t>走向第四型，情绪化，反复无常，忧郁，自我批判，有时会自恋自怜，自暴自弃，沮丧和充满无用感，但却会执  着和坚持</a:t>
              </a:r>
              <a:r>
                <a:rPr lang="zh-CN" altLang="en-US">
                  <a:latin typeface="+mn-ea"/>
                </a:rPr>
                <a:t>到底</a:t>
              </a:r>
              <a:r>
                <a:rPr lang="zh-CN" altLang="en-US" smtClean="0">
                  <a:latin typeface="+mn-ea"/>
                </a:rPr>
                <a:t>。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40214" y="4410233"/>
              <a:ext cx="2962746" cy="40011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处于安定和人格提升时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64490" y="4878221"/>
              <a:ext cx="2822057" cy="10895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90000"/>
                </a:lnSpc>
              </a:pPr>
              <a:r>
                <a:rPr lang="zh-CN" altLang="en-US" dirty="0">
                  <a:latin typeface="+mn-ea"/>
                </a:rPr>
                <a:t>走向第七型，会放下拘谨的形象，能够自嘲，有创意，肯作新尝试，会接纳他人的意见。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5624150"/>
      </p:ext>
    </p:extLst>
  </p:cSld>
  <p:clrMapOvr>
    <a:masterClrMapping/>
  </p:clrMapOvr>
  <p:transition spd="slow" advTm="3000">
    <p:comb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九型人格的比喻</a:t>
            </a:r>
            <a:endParaRPr kumimoji="1"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35</a:t>
            </a:fld>
            <a:endParaRPr lang="zh-CN" altLang="en-US"/>
          </a:p>
        </p:txBody>
      </p:sp>
      <p:graphicFrame>
        <p:nvGraphicFramePr>
          <p:cNvPr id="6" name="Group 10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116330"/>
              </p:ext>
            </p:extLst>
          </p:nvPr>
        </p:nvGraphicFramePr>
        <p:xfrm>
          <a:off x="641132" y="1295400"/>
          <a:ext cx="10909737" cy="4561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93683"/>
                <a:gridCol w="819807"/>
                <a:gridCol w="3055331"/>
                <a:gridCol w="2658140"/>
                <a:gridCol w="3682776"/>
              </a:tblGrid>
              <a:tr h="355600"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号码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人格名称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代表动物及特征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6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生命中最大的挑战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成熟/顺境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未成熟/逆境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完美型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蚂蚁：做足一百分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猎犬：挑剔，愤世嫉俗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总是执着于对与错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助人型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小狗：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慷慨，为他人着想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波斯猫：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以为自己不能取代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用自己的爱去换取别人的接受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成就型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秃鹰：有干劲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孔雀：炫耀自己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拼命找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成就感，在物质</a:t>
                      </a: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世界迷失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自己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感觉型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黑马：热情洋溢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卷毛狗：摇尾乞怜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特立独行，过分情绪化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思想型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猫头鹰</a:t>
                      </a: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：智慧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而锐利，行动敏捷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狐狸</a:t>
                      </a:r>
                      <a:r>
                        <a:rPr kumimoji="1" lang="zh-CN" altLang="en-US" sz="16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：狐疑</a:t>
                      </a: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不前，喜欢独处</a:t>
                      </a:r>
                      <a:endParaRPr kumimoji="1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空想，不付诸行动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忠诚型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羚羊：发挥团队力量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白兔：焦虑，惊惧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猜疑，畏首畏尾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活泼型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蝴蝶：热爱生命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猴子：不能脚踏实地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太过于自我，没有深度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领袖型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老虎：天生领袖</a:t>
                      </a:r>
                      <a:endParaRPr kumimoji="1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犀牛：霸道，控制欲强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挑战欲、控制欲过强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kumimoji="1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和平型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海豚：爱好和平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大象：得过且过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charset="0"/>
                          <a:ea typeface="宋体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随波逐流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360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主题设置</a:t>
            </a:r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838200" y="1360449"/>
            <a:ext cx="4402873" cy="4594264"/>
          </a:xfrm>
        </p:spPr>
        <p:txBody>
          <a:bodyPr/>
          <a:lstStyle/>
          <a:p>
            <a:pPr marL="0" indent="0" algn="ctr">
              <a:buNone/>
            </a:pPr>
            <a:r>
              <a:rPr kumimoji="1" lang="zh-CN" altLang="en-US" dirty="0" smtClean="0"/>
              <a:t>字体</a:t>
            </a:r>
            <a:endParaRPr kumimoji="1" lang="en-US" altLang="zh-CN" dirty="0" smtClean="0"/>
          </a:p>
          <a:p>
            <a:pPr marL="0" indent="0">
              <a:buNone/>
            </a:pPr>
            <a:r>
              <a:rPr kumimoji="1" lang="zh-CN" altLang="en-US" dirty="0" smtClean="0"/>
              <a:t>英文标题：</a:t>
            </a:r>
            <a:r>
              <a:rPr kumimoji="1" lang="en-US" altLang="zh-CN" dirty="0" smtClean="0">
                <a:latin typeface="+mj-lt"/>
              </a:rPr>
              <a:t>Arial Black</a:t>
            </a:r>
            <a:endParaRPr kumimoji="1" lang="zh-CN" altLang="en-US" dirty="0" smtClean="0">
              <a:latin typeface="+mj-lt"/>
            </a:endParaRPr>
          </a:p>
          <a:p>
            <a:pPr marL="0" indent="0">
              <a:buNone/>
            </a:pPr>
            <a:r>
              <a:rPr kumimoji="1" lang="zh-CN" altLang="en-US" dirty="0" smtClean="0"/>
              <a:t>英文正文：</a:t>
            </a:r>
            <a:r>
              <a:rPr kumimoji="1" lang="en-US" altLang="zh-CN" dirty="0" smtClean="0"/>
              <a:t>Arial</a:t>
            </a:r>
            <a:endParaRPr kumimoji="1" lang="zh-CN" altLang="en-US" dirty="0" smtClean="0"/>
          </a:p>
          <a:p>
            <a:pPr marL="0" indent="0">
              <a:buNone/>
            </a:pPr>
            <a:r>
              <a:rPr kumimoji="1" lang="zh-CN" altLang="en-US" dirty="0" smtClean="0"/>
              <a:t>中文标题：微软雅黑</a:t>
            </a:r>
          </a:p>
          <a:p>
            <a:pPr marL="0" indent="0">
              <a:buNone/>
            </a:pPr>
            <a:r>
              <a:rPr kumimoji="1" lang="zh-CN" altLang="en-US" dirty="0" smtClean="0"/>
              <a:t>中文正文：微软雅黑</a:t>
            </a:r>
            <a:endParaRPr kumimoji="1" lang="zh-CN" altLang="en-US" dirty="0"/>
          </a:p>
        </p:txBody>
      </p:sp>
      <p:sp>
        <p:nvSpPr>
          <p:cNvPr id="6" name="内容占位符 4"/>
          <p:cNvSpPr txBox="1">
            <a:spLocks/>
          </p:cNvSpPr>
          <p:nvPr/>
        </p:nvSpPr>
        <p:spPr>
          <a:xfrm>
            <a:off x="6156980" y="1360449"/>
            <a:ext cx="4402873" cy="4594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kumimoji="1" lang="zh-CN" altLang="en-US" dirty="0" smtClean="0"/>
              <a:t>颜色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RGB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165483"/>
              </p:ext>
            </p:extLst>
          </p:nvPr>
        </p:nvGraphicFramePr>
        <p:xfrm>
          <a:off x="7390636" y="2102418"/>
          <a:ext cx="3628633" cy="313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8633"/>
              </a:tblGrid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62-172-167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24-41-48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241-146-68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40-110-114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33-57-59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</a:tr>
              <a:tr h="523109">
                <a:tc>
                  <a:txBody>
                    <a:bodyPr/>
                    <a:lstStyle/>
                    <a:p>
                      <a:r>
                        <a:rPr lang="en-US" altLang="zh-CN" sz="2400" b="0" dirty="0" smtClean="0">
                          <a:solidFill>
                            <a:schemeClr val="bg1"/>
                          </a:solidFill>
                        </a:rPr>
                        <a:t>223-113-23</a:t>
                      </a:r>
                      <a:endParaRPr lang="zh-CN" altLang="en-US" sz="2400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450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zh-CN" altLang="en-US" dirty="0" smtClean="0"/>
              <a:t>使用帮助</a:t>
            </a:r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压缩包内涵</a:t>
            </a:r>
            <a:r>
              <a:rPr kumimoji="1" lang="en-US" altLang="zh-CN" sz="3200" dirty="0" smtClean="0"/>
              <a:t>.</a:t>
            </a:r>
            <a:r>
              <a:rPr kumimoji="1" lang="en-US" altLang="zh-CN" sz="3200" dirty="0" err="1" smtClean="0"/>
              <a:t>poxt</a:t>
            </a:r>
            <a:r>
              <a:rPr kumimoji="1" lang="zh-CN" altLang="en-US" sz="3200" dirty="0" smtClean="0"/>
              <a:t>模版文件，制作</a:t>
            </a:r>
            <a:r>
              <a:rPr kumimoji="1" lang="en-US" altLang="zh-CN" sz="3200" dirty="0" err="1" smtClean="0"/>
              <a:t>ppt</a:t>
            </a:r>
            <a:r>
              <a:rPr kumimoji="1" lang="zh-CN" altLang="en-US" sz="3200" dirty="0" smtClean="0"/>
              <a:t>时可直接作为母版（设计－浏览主题）；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压缩包内涵</a:t>
            </a:r>
            <a:r>
              <a:rPr kumimoji="1" lang="en-US" altLang="zh-CN" sz="3200" dirty="0" smtClean="0"/>
              <a:t>.</a:t>
            </a:r>
            <a:r>
              <a:rPr kumimoji="1" lang="en-US" altLang="zh-CN" sz="3200" dirty="0" err="1" smtClean="0"/>
              <a:t>thmx</a:t>
            </a:r>
            <a:r>
              <a:rPr kumimoji="1" lang="zh-CN" altLang="en-US" sz="3200" dirty="0" smtClean="0"/>
              <a:t>文件，制作</a:t>
            </a:r>
            <a:r>
              <a:rPr kumimoji="1" lang="en-US" altLang="zh-CN" sz="3200" dirty="0" err="1" smtClean="0"/>
              <a:t>ppt</a:t>
            </a:r>
            <a:r>
              <a:rPr kumimoji="1" lang="zh-CN" altLang="en-US" sz="3200" dirty="0" smtClean="0"/>
              <a:t>可作为基础配色（设计－浏览主题）；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压缩包含“九型人格测试</a:t>
            </a:r>
            <a:r>
              <a:rPr kumimoji="1" lang="en-US" altLang="zh-CN" sz="3200" dirty="0" smtClean="0"/>
              <a:t>excel</a:t>
            </a:r>
            <a:r>
              <a:rPr kumimoji="1" lang="zh-CN" altLang="en-US" sz="3200" dirty="0" smtClean="0"/>
              <a:t>表格”，仅供参考；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 sz="3200" dirty="0" smtClean="0"/>
              <a:t>使用中有任何问题，欢迎随时联系我，联系方式在尾页。</a:t>
            </a:r>
            <a:endParaRPr kumimoji="1"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2549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zh-CN" dirty="0" smtClean="0"/>
              <a:t>Contact me!</a:t>
            </a:r>
            <a:endParaRPr kumimoji="1"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5779212" y="1808163"/>
            <a:ext cx="6087533" cy="4146550"/>
          </a:xfrm>
        </p:spPr>
        <p:txBody>
          <a:bodyPr anchor="ctr"/>
          <a:lstStyle/>
          <a:p>
            <a:pPr marL="0" indent="0">
              <a:lnSpc>
                <a:spcPct val="100000"/>
              </a:lnSpc>
              <a:buNone/>
            </a:pPr>
            <a:r>
              <a:rPr kumimoji="1" lang="zh-CN" altLang="en-US" dirty="0"/>
              <a:t>微博：</a:t>
            </a:r>
            <a:r>
              <a:rPr kumimoji="1" lang="en-US" altLang="zh-CN" dirty="0"/>
              <a:t>@</a:t>
            </a:r>
            <a:r>
              <a:rPr kumimoji="1" lang="en-US" altLang="zh-CN" dirty="0" err="1"/>
              <a:t>PPTonna</a:t>
            </a:r>
            <a:endParaRPr kumimoji="1" lang="en-US" altLang="zh-CN" dirty="0"/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dirty="0"/>
              <a:t>微信：</a:t>
            </a:r>
            <a:r>
              <a:rPr kumimoji="1" lang="en-US" altLang="zh-CN" dirty="0" err="1"/>
              <a:t>tonnatang</a:t>
            </a:r>
            <a:endParaRPr kumimoji="1" lang="zh-CN" altLang="en-US" dirty="0"/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dirty="0"/>
              <a:t>公众号：</a:t>
            </a:r>
            <a:r>
              <a:rPr kumimoji="1" lang="en-US" altLang="zh-CN" dirty="0" err="1"/>
              <a:t>PPTonna</a:t>
            </a:r>
            <a:endParaRPr kumimoji="1" lang="zh-CN" altLang="en-US" dirty="0"/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dirty="0"/>
              <a:t>演界网：</a:t>
            </a:r>
            <a:r>
              <a:rPr kumimoji="1" lang="en-US" altLang="zh-CN" dirty="0"/>
              <a:t> </a:t>
            </a:r>
            <a:r>
              <a:rPr kumimoji="1" lang="en-US" altLang="zh-CN" dirty="0">
                <a:solidFill>
                  <a:srgbClr val="FFFF00"/>
                </a:solidFill>
                <a:hlinkClick r:id="rId2"/>
              </a:rPr>
              <a:t>http://pptonna.yanj.cn</a:t>
            </a:r>
            <a:endParaRPr kumimoji="1" lang="en-US" altLang="zh-CN" dirty="0">
              <a:solidFill>
                <a:srgbClr val="FFFF0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kumimoji="1" lang="zh-CN" altLang="en-US" dirty="0"/>
              <a:t>邮箱：</a:t>
            </a:r>
            <a:r>
              <a:rPr kumimoji="1" lang="en-US" altLang="zh-CN" dirty="0">
                <a:solidFill>
                  <a:srgbClr val="FFFF00"/>
                </a:solidFill>
                <a:hlinkClick r:id="rId3"/>
              </a:rPr>
              <a:t>tonnatang@live.com</a:t>
            </a:r>
            <a:endParaRPr kumimoji="1" lang="en-US" altLang="zh-CN" dirty="0">
              <a:solidFill>
                <a:srgbClr val="FFFF0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kumimoji="1" lang="en-US" altLang="zh-CN" dirty="0"/>
              <a:t>QQ</a:t>
            </a:r>
            <a:r>
              <a:rPr kumimoji="1" lang="zh-CN" altLang="en-US" dirty="0"/>
              <a:t> ：</a:t>
            </a:r>
            <a:r>
              <a:rPr kumimoji="1" lang="en-US" altLang="zh-CN" dirty="0" smtClean="0"/>
              <a:t>2381313788</a:t>
            </a:r>
            <a:endParaRPr kumimoji="1"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266267" y="1988063"/>
            <a:ext cx="6087532" cy="327660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545" y="2243138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9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664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九型人格性格型态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prestig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H="1">
            <a:off x="6734628" y="993362"/>
            <a:ext cx="5457371" cy="5864637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7058"/>
          <a:stretch>
            <a:fillRect/>
          </a:stretch>
        </p:blipFill>
        <p:spPr>
          <a:xfrm>
            <a:off x="352424" y="835690"/>
            <a:ext cx="5457826" cy="5611788"/>
          </a:xfrm>
          <a:custGeom>
            <a:avLst/>
            <a:gdLst>
              <a:gd name="connsiteX0" fmla="*/ 0 w 4229100"/>
              <a:gd name="connsiteY0" fmla="*/ 0 h 4348401"/>
              <a:gd name="connsiteX1" fmla="*/ 4229100 w 4229100"/>
              <a:gd name="connsiteY1" fmla="*/ 0 h 4348401"/>
              <a:gd name="connsiteX2" fmla="*/ 0 w 4229100"/>
              <a:gd name="connsiteY2" fmla="*/ 4348401 h 4348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29100" h="4348401">
                <a:moveTo>
                  <a:pt x="0" y="0"/>
                </a:moveTo>
                <a:lnTo>
                  <a:pt x="4229100" y="0"/>
                </a:lnTo>
                <a:lnTo>
                  <a:pt x="0" y="4348401"/>
                </a:lnTo>
                <a:close/>
              </a:path>
            </a:pathLst>
          </a:custGeom>
        </p:spPr>
      </p:pic>
      <p:sp>
        <p:nvSpPr>
          <p:cNvPr id="37" name="矩形 36"/>
          <p:cNvSpPr/>
          <p:nvPr/>
        </p:nvSpPr>
        <p:spPr>
          <a:xfrm>
            <a:off x="8681315" y="4588747"/>
            <a:ext cx="3365543" cy="2119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/>
              <a:t>出生两到三个月的婴儿身上有九种不同的气质，分别是：活跃程度、规律性、主动性、适应性、感兴趣的范围、反应的强度、心景的素质、分心</a:t>
            </a:r>
            <a:r>
              <a:rPr lang="zh-CN" altLang="en-US" dirty="0"/>
              <a:t>程度</a:t>
            </a:r>
            <a:r>
              <a:rPr lang="zh-CN" altLang="en-US" dirty="0" smtClean="0"/>
              <a:t>、专注力范围</a:t>
            </a:r>
            <a:r>
              <a:rPr lang="en-US" altLang="zh-CN" dirty="0" smtClean="0"/>
              <a:t>/</a:t>
            </a:r>
            <a:r>
              <a:rPr lang="zh-CN" altLang="en-US" dirty="0" smtClean="0"/>
              <a:t>持久性。</a:t>
            </a:r>
            <a:endParaRPr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4950619" y="1969294"/>
            <a:ext cx="4678613" cy="1116806"/>
            <a:chOff x="4950619" y="1969294"/>
            <a:chExt cx="4678613" cy="1116806"/>
          </a:xfrm>
        </p:grpSpPr>
        <p:sp>
          <p:nvSpPr>
            <p:cNvPr id="10" name="矩形 9"/>
            <p:cNvSpPr/>
            <p:nvPr/>
          </p:nvSpPr>
          <p:spPr>
            <a:xfrm>
              <a:off x="5511800" y="1969294"/>
              <a:ext cx="4117432" cy="1116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chemeClr val="accent1"/>
                  </a:solidFill>
                </a:rPr>
                <a:t>九型人格不仅是一种精妙的性格分析工具，更能为个人修养与自我提升、历练提供深入的洞察力。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39" name="Group 4"/>
            <p:cNvGrpSpPr>
              <a:grpSpLocks noChangeAspect="1"/>
            </p:cNvGrpSpPr>
            <p:nvPr/>
          </p:nvGrpSpPr>
          <p:grpSpPr bwMode="auto">
            <a:xfrm>
              <a:off x="4950619" y="2250678"/>
              <a:ext cx="455613" cy="554038"/>
              <a:chOff x="3806" y="2157"/>
              <a:chExt cx="287" cy="349"/>
            </a:xfrm>
            <a:solidFill>
              <a:schemeClr val="accent1"/>
            </a:solidFill>
          </p:grpSpPr>
          <p:sp>
            <p:nvSpPr>
              <p:cNvPr id="41" name="Freeform 5"/>
              <p:cNvSpPr>
                <a:spLocks/>
              </p:cNvSpPr>
              <p:nvPr/>
            </p:nvSpPr>
            <p:spPr bwMode="auto">
              <a:xfrm>
                <a:off x="3806" y="2157"/>
                <a:ext cx="172" cy="349"/>
              </a:xfrm>
              <a:custGeom>
                <a:avLst/>
                <a:gdLst>
                  <a:gd name="T0" fmla="*/ 1 w 9"/>
                  <a:gd name="T1" fmla="*/ 13 h 19"/>
                  <a:gd name="T2" fmla="*/ 2 w 9"/>
                  <a:gd name="T3" fmla="*/ 15 h 19"/>
                  <a:gd name="T4" fmla="*/ 4 w 9"/>
                  <a:gd name="T5" fmla="*/ 18 h 19"/>
                  <a:gd name="T6" fmla="*/ 4 w 9"/>
                  <a:gd name="T7" fmla="*/ 19 h 19"/>
                  <a:gd name="T8" fmla="*/ 5 w 9"/>
                  <a:gd name="T9" fmla="*/ 18 h 19"/>
                  <a:gd name="T10" fmla="*/ 5 w 9"/>
                  <a:gd name="T11" fmla="*/ 18 h 19"/>
                  <a:gd name="T12" fmla="*/ 6 w 9"/>
                  <a:gd name="T13" fmla="*/ 16 h 19"/>
                  <a:gd name="T14" fmla="*/ 8 w 9"/>
                  <a:gd name="T15" fmla="*/ 14 h 19"/>
                  <a:gd name="T16" fmla="*/ 8 w 9"/>
                  <a:gd name="T17" fmla="*/ 9 h 19"/>
                  <a:gd name="T18" fmla="*/ 7 w 9"/>
                  <a:gd name="T19" fmla="*/ 5 h 19"/>
                  <a:gd name="T20" fmla="*/ 6 w 9"/>
                  <a:gd name="T21" fmla="*/ 2 h 19"/>
                  <a:gd name="T22" fmla="*/ 6 w 9"/>
                  <a:gd name="T23" fmla="*/ 0 h 19"/>
                  <a:gd name="T24" fmla="*/ 6 w 9"/>
                  <a:gd name="T25" fmla="*/ 4 h 19"/>
                  <a:gd name="T26" fmla="*/ 6 w 9"/>
                  <a:gd name="T27" fmla="*/ 8 h 19"/>
                  <a:gd name="T28" fmla="*/ 5 w 9"/>
                  <a:gd name="T29" fmla="*/ 13 h 19"/>
                  <a:gd name="T30" fmla="*/ 4 w 9"/>
                  <a:gd name="T31" fmla="*/ 14 h 19"/>
                  <a:gd name="T32" fmla="*/ 3 w 9"/>
                  <a:gd name="T33" fmla="*/ 12 h 19"/>
                  <a:gd name="T34" fmla="*/ 2 w 9"/>
                  <a:gd name="T35" fmla="*/ 9 h 19"/>
                  <a:gd name="T36" fmla="*/ 4 w 9"/>
                  <a:gd name="T37" fmla="*/ 4 h 19"/>
                  <a:gd name="T38" fmla="*/ 4 w 9"/>
                  <a:gd name="T39" fmla="*/ 4 h 19"/>
                  <a:gd name="T40" fmla="*/ 2 w 9"/>
                  <a:gd name="T41" fmla="*/ 6 h 19"/>
                  <a:gd name="T42" fmla="*/ 1 w 9"/>
                  <a:gd name="T4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9">
                    <a:moveTo>
                      <a:pt x="1" y="13"/>
                    </a:moveTo>
                    <a:cubicBezTo>
                      <a:pt x="1" y="14"/>
                      <a:pt x="2" y="14"/>
                      <a:pt x="2" y="15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8" y="12"/>
                      <a:pt x="9" y="10"/>
                      <a:pt x="8" y="9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6" y="5"/>
                      <a:pt x="6" y="6"/>
                      <a:pt x="6" y="8"/>
                    </a:cubicBezTo>
                    <a:cubicBezTo>
                      <a:pt x="6" y="10"/>
                      <a:pt x="6" y="11"/>
                      <a:pt x="5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8"/>
                      <a:pt x="0" y="10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3921" y="2231"/>
                <a:ext cx="172" cy="275"/>
              </a:xfrm>
              <a:custGeom>
                <a:avLst/>
                <a:gdLst>
                  <a:gd name="T0" fmla="*/ 4 w 9"/>
                  <a:gd name="T1" fmla="*/ 3 h 15"/>
                  <a:gd name="T2" fmla="*/ 6 w 9"/>
                  <a:gd name="T3" fmla="*/ 5 h 15"/>
                  <a:gd name="T4" fmla="*/ 6 w 9"/>
                  <a:gd name="T5" fmla="*/ 7 h 15"/>
                  <a:gd name="T6" fmla="*/ 4 w 9"/>
                  <a:gd name="T7" fmla="*/ 10 h 15"/>
                  <a:gd name="T8" fmla="*/ 3 w 9"/>
                  <a:gd name="T9" fmla="*/ 12 h 15"/>
                  <a:gd name="T10" fmla="*/ 1 w 9"/>
                  <a:gd name="T11" fmla="*/ 13 h 15"/>
                  <a:gd name="T12" fmla="*/ 0 w 9"/>
                  <a:gd name="T13" fmla="*/ 15 h 15"/>
                  <a:gd name="T14" fmla="*/ 1 w 9"/>
                  <a:gd name="T15" fmla="*/ 14 h 15"/>
                  <a:gd name="T16" fmla="*/ 3 w 9"/>
                  <a:gd name="T17" fmla="*/ 13 h 15"/>
                  <a:gd name="T18" fmla="*/ 4 w 9"/>
                  <a:gd name="T19" fmla="*/ 12 h 15"/>
                  <a:gd name="T20" fmla="*/ 7 w 9"/>
                  <a:gd name="T21" fmla="*/ 11 h 15"/>
                  <a:gd name="T22" fmla="*/ 7 w 9"/>
                  <a:gd name="T23" fmla="*/ 3 h 15"/>
                  <a:gd name="T24" fmla="*/ 5 w 9"/>
                  <a:gd name="T25" fmla="*/ 2 h 15"/>
                  <a:gd name="T26" fmla="*/ 2 w 9"/>
                  <a:gd name="T27" fmla="*/ 0 h 15"/>
                  <a:gd name="T28" fmla="*/ 2 w 9"/>
                  <a:gd name="T29" fmla="*/ 0 h 15"/>
                  <a:gd name="T30" fmla="*/ 3 w 9"/>
                  <a:gd name="T31" fmla="*/ 1 h 15"/>
                  <a:gd name="T32" fmla="*/ 4 w 9"/>
                  <a:gd name="T3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5">
                    <a:moveTo>
                      <a:pt x="4" y="3"/>
                    </a:moveTo>
                    <a:cubicBezTo>
                      <a:pt x="5" y="3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8"/>
                      <a:pt x="5" y="10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9" y="9"/>
                      <a:pt x="9" y="6"/>
                      <a:pt x="7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 5"/>
          <p:cNvGrpSpPr/>
          <p:nvPr/>
        </p:nvGrpSpPr>
        <p:grpSpPr>
          <a:xfrm>
            <a:off x="3599134" y="3403568"/>
            <a:ext cx="4692107" cy="1116806"/>
            <a:chOff x="3599134" y="3403568"/>
            <a:chExt cx="4692107" cy="1116806"/>
          </a:xfrm>
        </p:grpSpPr>
        <p:sp>
          <p:nvSpPr>
            <p:cNvPr id="19" name="矩形 18"/>
            <p:cNvSpPr/>
            <p:nvPr/>
          </p:nvSpPr>
          <p:spPr>
            <a:xfrm>
              <a:off x="4173809" y="3403568"/>
              <a:ext cx="4117432" cy="1116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>
                  <a:solidFill>
                    <a:schemeClr val="accent1"/>
                  </a:solidFill>
                </a:rPr>
                <a:t>不</a:t>
              </a:r>
              <a:r>
                <a:rPr lang="zh-CN" altLang="en-US" dirty="0" smtClean="0">
                  <a:solidFill>
                    <a:schemeClr val="accent1"/>
                  </a:solidFill>
                </a:rPr>
                <a:t>受表面的外在行为的变化所影响，让人真正知己知彼，明白自己的个性，接纳自己的短处，发扬自己的长处。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43" name="Group 4"/>
            <p:cNvGrpSpPr>
              <a:grpSpLocks noChangeAspect="1"/>
            </p:cNvGrpSpPr>
            <p:nvPr/>
          </p:nvGrpSpPr>
          <p:grpSpPr bwMode="auto">
            <a:xfrm>
              <a:off x="3599134" y="3684952"/>
              <a:ext cx="455613" cy="554038"/>
              <a:chOff x="3806" y="2157"/>
              <a:chExt cx="287" cy="349"/>
            </a:xfrm>
            <a:solidFill>
              <a:schemeClr val="accent1"/>
            </a:solidFill>
          </p:grpSpPr>
          <p:sp>
            <p:nvSpPr>
              <p:cNvPr id="44" name="Freeform 5"/>
              <p:cNvSpPr>
                <a:spLocks/>
              </p:cNvSpPr>
              <p:nvPr/>
            </p:nvSpPr>
            <p:spPr bwMode="auto">
              <a:xfrm>
                <a:off x="3806" y="2157"/>
                <a:ext cx="172" cy="349"/>
              </a:xfrm>
              <a:custGeom>
                <a:avLst/>
                <a:gdLst>
                  <a:gd name="T0" fmla="*/ 1 w 9"/>
                  <a:gd name="T1" fmla="*/ 13 h 19"/>
                  <a:gd name="T2" fmla="*/ 2 w 9"/>
                  <a:gd name="T3" fmla="*/ 15 h 19"/>
                  <a:gd name="T4" fmla="*/ 4 w 9"/>
                  <a:gd name="T5" fmla="*/ 18 h 19"/>
                  <a:gd name="T6" fmla="*/ 4 w 9"/>
                  <a:gd name="T7" fmla="*/ 19 h 19"/>
                  <a:gd name="T8" fmla="*/ 5 w 9"/>
                  <a:gd name="T9" fmla="*/ 18 h 19"/>
                  <a:gd name="T10" fmla="*/ 5 w 9"/>
                  <a:gd name="T11" fmla="*/ 18 h 19"/>
                  <a:gd name="T12" fmla="*/ 6 w 9"/>
                  <a:gd name="T13" fmla="*/ 16 h 19"/>
                  <a:gd name="T14" fmla="*/ 8 w 9"/>
                  <a:gd name="T15" fmla="*/ 14 h 19"/>
                  <a:gd name="T16" fmla="*/ 8 w 9"/>
                  <a:gd name="T17" fmla="*/ 9 h 19"/>
                  <a:gd name="T18" fmla="*/ 7 w 9"/>
                  <a:gd name="T19" fmla="*/ 5 h 19"/>
                  <a:gd name="T20" fmla="*/ 6 w 9"/>
                  <a:gd name="T21" fmla="*/ 2 h 19"/>
                  <a:gd name="T22" fmla="*/ 6 w 9"/>
                  <a:gd name="T23" fmla="*/ 0 h 19"/>
                  <a:gd name="T24" fmla="*/ 6 w 9"/>
                  <a:gd name="T25" fmla="*/ 4 h 19"/>
                  <a:gd name="T26" fmla="*/ 6 w 9"/>
                  <a:gd name="T27" fmla="*/ 8 h 19"/>
                  <a:gd name="T28" fmla="*/ 5 w 9"/>
                  <a:gd name="T29" fmla="*/ 13 h 19"/>
                  <a:gd name="T30" fmla="*/ 4 w 9"/>
                  <a:gd name="T31" fmla="*/ 14 h 19"/>
                  <a:gd name="T32" fmla="*/ 3 w 9"/>
                  <a:gd name="T33" fmla="*/ 12 h 19"/>
                  <a:gd name="T34" fmla="*/ 2 w 9"/>
                  <a:gd name="T35" fmla="*/ 9 h 19"/>
                  <a:gd name="T36" fmla="*/ 4 w 9"/>
                  <a:gd name="T37" fmla="*/ 4 h 19"/>
                  <a:gd name="T38" fmla="*/ 4 w 9"/>
                  <a:gd name="T39" fmla="*/ 4 h 19"/>
                  <a:gd name="T40" fmla="*/ 2 w 9"/>
                  <a:gd name="T41" fmla="*/ 6 h 19"/>
                  <a:gd name="T42" fmla="*/ 1 w 9"/>
                  <a:gd name="T4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9">
                    <a:moveTo>
                      <a:pt x="1" y="13"/>
                    </a:moveTo>
                    <a:cubicBezTo>
                      <a:pt x="1" y="14"/>
                      <a:pt x="2" y="14"/>
                      <a:pt x="2" y="15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8" y="12"/>
                      <a:pt x="9" y="10"/>
                      <a:pt x="8" y="9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6" y="5"/>
                      <a:pt x="6" y="6"/>
                      <a:pt x="6" y="8"/>
                    </a:cubicBezTo>
                    <a:cubicBezTo>
                      <a:pt x="6" y="10"/>
                      <a:pt x="6" y="11"/>
                      <a:pt x="5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8"/>
                      <a:pt x="0" y="10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3921" y="2231"/>
                <a:ext cx="172" cy="275"/>
              </a:xfrm>
              <a:custGeom>
                <a:avLst/>
                <a:gdLst>
                  <a:gd name="T0" fmla="*/ 4 w 9"/>
                  <a:gd name="T1" fmla="*/ 3 h 15"/>
                  <a:gd name="T2" fmla="*/ 6 w 9"/>
                  <a:gd name="T3" fmla="*/ 5 h 15"/>
                  <a:gd name="T4" fmla="*/ 6 w 9"/>
                  <a:gd name="T5" fmla="*/ 7 h 15"/>
                  <a:gd name="T6" fmla="*/ 4 w 9"/>
                  <a:gd name="T7" fmla="*/ 10 h 15"/>
                  <a:gd name="T8" fmla="*/ 3 w 9"/>
                  <a:gd name="T9" fmla="*/ 12 h 15"/>
                  <a:gd name="T10" fmla="*/ 1 w 9"/>
                  <a:gd name="T11" fmla="*/ 13 h 15"/>
                  <a:gd name="T12" fmla="*/ 0 w 9"/>
                  <a:gd name="T13" fmla="*/ 15 h 15"/>
                  <a:gd name="T14" fmla="*/ 1 w 9"/>
                  <a:gd name="T15" fmla="*/ 14 h 15"/>
                  <a:gd name="T16" fmla="*/ 3 w 9"/>
                  <a:gd name="T17" fmla="*/ 13 h 15"/>
                  <a:gd name="T18" fmla="*/ 4 w 9"/>
                  <a:gd name="T19" fmla="*/ 12 h 15"/>
                  <a:gd name="T20" fmla="*/ 7 w 9"/>
                  <a:gd name="T21" fmla="*/ 11 h 15"/>
                  <a:gd name="T22" fmla="*/ 7 w 9"/>
                  <a:gd name="T23" fmla="*/ 3 h 15"/>
                  <a:gd name="T24" fmla="*/ 5 w 9"/>
                  <a:gd name="T25" fmla="*/ 2 h 15"/>
                  <a:gd name="T26" fmla="*/ 2 w 9"/>
                  <a:gd name="T27" fmla="*/ 0 h 15"/>
                  <a:gd name="T28" fmla="*/ 2 w 9"/>
                  <a:gd name="T29" fmla="*/ 0 h 15"/>
                  <a:gd name="T30" fmla="*/ 3 w 9"/>
                  <a:gd name="T31" fmla="*/ 1 h 15"/>
                  <a:gd name="T32" fmla="*/ 4 w 9"/>
                  <a:gd name="T3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5">
                    <a:moveTo>
                      <a:pt x="4" y="3"/>
                    </a:moveTo>
                    <a:cubicBezTo>
                      <a:pt x="5" y="3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8"/>
                      <a:pt x="5" y="10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9" y="9"/>
                      <a:pt x="9" y="6"/>
                      <a:pt x="7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 6"/>
          <p:cNvGrpSpPr/>
          <p:nvPr/>
        </p:nvGrpSpPr>
        <p:grpSpPr>
          <a:xfrm>
            <a:off x="2297655" y="4837843"/>
            <a:ext cx="4655595" cy="1116806"/>
            <a:chOff x="2297655" y="4837843"/>
            <a:chExt cx="4655595" cy="1116806"/>
          </a:xfrm>
        </p:grpSpPr>
        <p:sp>
          <p:nvSpPr>
            <p:cNvPr id="20" name="矩形 19"/>
            <p:cNvSpPr/>
            <p:nvPr/>
          </p:nvSpPr>
          <p:spPr>
            <a:xfrm>
              <a:off x="2835818" y="4837843"/>
              <a:ext cx="4117432" cy="11168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solidFill>
                    <a:schemeClr val="accent1"/>
                  </a:solidFill>
                </a:rPr>
                <a:t>让人明白其他不同人的个性类型，懂得与不同的人交往沟通及融洽相处，与别人建立更真挚、和谐的合作关系。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  <p:grpSp>
          <p:nvGrpSpPr>
            <p:cNvPr id="46" name="Group 4"/>
            <p:cNvGrpSpPr>
              <a:grpSpLocks noChangeAspect="1"/>
            </p:cNvGrpSpPr>
            <p:nvPr/>
          </p:nvGrpSpPr>
          <p:grpSpPr bwMode="auto">
            <a:xfrm>
              <a:off x="2297655" y="5110466"/>
              <a:ext cx="455613" cy="554038"/>
              <a:chOff x="3806" y="2157"/>
              <a:chExt cx="287" cy="349"/>
            </a:xfrm>
            <a:solidFill>
              <a:schemeClr val="accent1"/>
            </a:solidFill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3806" y="2157"/>
                <a:ext cx="172" cy="349"/>
              </a:xfrm>
              <a:custGeom>
                <a:avLst/>
                <a:gdLst>
                  <a:gd name="T0" fmla="*/ 1 w 9"/>
                  <a:gd name="T1" fmla="*/ 13 h 19"/>
                  <a:gd name="T2" fmla="*/ 2 w 9"/>
                  <a:gd name="T3" fmla="*/ 15 h 19"/>
                  <a:gd name="T4" fmla="*/ 4 w 9"/>
                  <a:gd name="T5" fmla="*/ 18 h 19"/>
                  <a:gd name="T6" fmla="*/ 4 w 9"/>
                  <a:gd name="T7" fmla="*/ 19 h 19"/>
                  <a:gd name="T8" fmla="*/ 5 w 9"/>
                  <a:gd name="T9" fmla="*/ 18 h 19"/>
                  <a:gd name="T10" fmla="*/ 5 w 9"/>
                  <a:gd name="T11" fmla="*/ 18 h 19"/>
                  <a:gd name="T12" fmla="*/ 6 w 9"/>
                  <a:gd name="T13" fmla="*/ 16 h 19"/>
                  <a:gd name="T14" fmla="*/ 8 w 9"/>
                  <a:gd name="T15" fmla="*/ 14 h 19"/>
                  <a:gd name="T16" fmla="*/ 8 w 9"/>
                  <a:gd name="T17" fmla="*/ 9 h 19"/>
                  <a:gd name="T18" fmla="*/ 7 w 9"/>
                  <a:gd name="T19" fmla="*/ 5 h 19"/>
                  <a:gd name="T20" fmla="*/ 6 w 9"/>
                  <a:gd name="T21" fmla="*/ 2 h 19"/>
                  <a:gd name="T22" fmla="*/ 6 w 9"/>
                  <a:gd name="T23" fmla="*/ 0 h 19"/>
                  <a:gd name="T24" fmla="*/ 6 w 9"/>
                  <a:gd name="T25" fmla="*/ 4 h 19"/>
                  <a:gd name="T26" fmla="*/ 6 w 9"/>
                  <a:gd name="T27" fmla="*/ 8 h 19"/>
                  <a:gd name="T28" fmla="*/ 5 w 9"/>
                  <a:gd name="T29" fmla="*/ 13 h 19"/>
                  <a:gd name="T30" fmla="*/ 4 w 9"/>
                  <a:gd name="T31" fmla="*/ 14 h 19"/>
                  <a:gd name="T32" fmla="*/ 3 w 9"/>
                  <a:gd name="T33" fmla="*/ 12 h 19"/>
                  <a:gd name="T34" fmla="*/ 2 w 9"/>
                  <a:gd name="T35" fmla="*/ 9 h 19"/>
                  <a:gd name="T36" fmla="*/ 4 w 9"/>
                  <a:gd name="T37" fmla="*/ 4 h 19"/>
                  <a:gd name="T38" fmla="*/ 4 w 9"/>
                  <a:gd name="T39" fmla="*/ 4 h 19"/>
                  <a:gd name="T40" fmla="*/ 2 w 9"/>
                  <a:gd name="T41" fmla="*/ 6 h 19"/>
                  <a:gd name="T42" fmla="*/ 1 w 9"/>
                  <a:gd name="T4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" h="19">
                    <a:moveTo>
                      <a:pt x="1" y="13"/>
                    </a:moveTo>
                    <a:cubicBezTo>
                      <a:pt x="1" y="14"/>
                      <a:pt x="2" y="14"/>
                      <a:pt x="2" y="15"/>
                    </a:cubicBezTo>
                    <a:cubicBezTo>
                      <a:pt x="3" y="16"/>
                      <a:pt x="4" y="17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6" y="16"/>
                      <a:pt x="6" y="16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8" y="12"/>
                      <a:pt x="9" y="10"/>
                      <a:pt x="8" y="9"/>
                    </a:cubicBezTo>
                    <a:cubicBezTo>
                      <a:pt x="8" y="7"/>
                      <a:pt x="8" y="6"/>
                      <a:pt x="7" y="5"/>
                    </a:cubicBezTo>
                    <a:cubicBezTo>
                      <a:pt x="7" y="4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1"/>
                      <a:pt x="5" y="3"/>
                      <a:pt x="6" y="4"/>
                    </a:cubicBezTo>
                    <a:cubicBezTo>
                      <a:pt x="6" y="5"/>
                      <a:pt x="6" y="6"/>
                      <a:pt x="6" y="8"/>
                    </a:cubicBezTo>
                    <a:cubicBezTo>
                      <a:pt x="6" y="10"/>
                      <a:pt x="6" y="11"/>
                      <a:pt x="5" y="13"/>
                    </a:cubicBezTo>
                    <a:cubicBezTo>
                      <a:pt x="5" y="13"/>
                      <a:pt x="5" y="14"/>
                      <a:pt x="4" y="14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7"/>
                      <a:pt x="3" y="6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6"/>
                      <a:pt x="2" y="6"/>
                    </a:cubicBezTo>
                    <a:cubicBezTo>
                      <a:pt x="0" y="8"/>
                      <a:pt x="0" y="10"/>
                      <a:pt x="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3921" y="2231"/>
                <a:ext cx="172" cy="275"/>
              </a:xfrm>
              <a:custGeom>
                <a:avLst/>
                <a:gdLst>
                  <a:gd name="T0" fmla="*/ 4 w 9"/>
                  <a:gd name="T1" fmla="*/ 3 h 15"/>
                  <a:gd name="T2" fmla="*/ 6 w 9"/>
                  <a:gd name="T3" fmla="*/ 5 h 15"/>
                  <a:gd name="T4" fmla="*/ 6 w 9"/>
                  <a:gd name="T5" fmla="*/ 7 h 15"/>
                  <a:gd name="T6" fmla="*/ 4 w 9"/>
                  <a:gd name="T7" fmla="*/ 10 h 15"/>
                  <a:gd name="T8" fmla="*/ 3 w 9"/>
                  <a:gd name="T9" fmla="*/ 12 h 15"/>
                  <a:gd name="T10" fmla="*/ 1 w 9"/>
                  <a:gd name="T11" fmla="*/ 13 h 15"/>
                  <a:gd name="T12" fmla="*/ 0 w 9"/>
                  <a:gd name="T13" fmla="*/ 15 h 15"/>
                  <a:gd name="T14" fmla="*/ 1 w 9"/>
                  <a:gd name="T15" fmla="*/ 14 h 15"/>
                  <a:gd name="T16" fmla="*/ 3 w 9"/>
                  <a:gd name="T17" fmla="*/ 13 h 15"/>
                  <a:gd name="T18" fmla="*/ 4 w 9"/>
                  <a:gd name="T19" fmla="*/ 12 h 15"/>
                  <a:gd name="T20" fmla="*/ 7 w 9"/>
                  <a:gd name="T21" fmla="*/ 11 h 15"/>
                  <a:gd name="T22" fmla="*/ 7 w 9"/>
                  <a:gd name="T23" fmla="*/ 3 h 15"/>
                  <a:gd name="T24" fmla="*/ 5 w 9"/>
                  <a:gd name="T25" fmla="*/ 2 h 15"/>
                  <a:gd name="T26" fmla="*/ 2 w 9"/>
                  <a:gd name="T27" fmla="*/ 0 h 15"/>
                  <a:gd name="T28" fmla="*/ 2 w 9"/>
                  <a:gd name="T29" fmla="*/ 0 h 15"/>
                  <a:gd name="T30" fmla="*/ 3 w 9"/>
                  <a:gd name="T31" fmla="*/ 1 h 15"/>
                  <a:gd name="T32" fmla="*/ 4 w 9"/>
                  <a:gd name="T3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15">
                    <a:moveTo>
                      <a:pt x="4" y="3"/>
                    </a:moveTo>
                    <a:cubicBezTo>
                      <a:pt x="5" y="3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8"/>
                      <a:pt x="5" y="10"/>
                      <a:pt x="4" y="10"/>
                    </a:cubicBezTo>
                    <a:cubicBezTo>
                      <a:pt x="4" y="11"/>
                      <a:pt x="3" y="11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4" y="12"/>
                    </a:cubicBezTo>
                    <a:cubicBezTo>
                      <a:pt x="5" y="12"/>
                      <a:pt x="6" y="11"/>
                      <a:pt x="7" y="11"/>
                    </a:cubicBezTo>
                    <a:cubicBezTo>
                      <a:pt x="9" y="9"/>
                      <a:pt x="9" y="6"/>
                      <a:pt x="7" y="3"/>
                    </a:cubicBezTo>
                    <a:cubicBezTo>
                      <a:pt x="6" y="3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9" name="直角三角形 48"/>
          <p:cNvSpPr/>
          <p:nvPr/>
        </p:nvSpPr>
        <p:spPr>
          <a:xfrm flipH="1">
            <a:off x="11209178" y="4000642"/>
            <a:ext cx="512491" cy="55073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88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3000">
        <p14:glitter pattern="hexagon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</a:t>
            </a:r>
            <a:endParaRPr lang="zh-CN" altLang="en-US" dirty="0"/>
          </a:p>
        </p:txBody>
      </p:sp>
      <p:sp>
        <p:nvSpPr>
          <p:cNvPr id="22" name="内容占位符 21"/>
          <p:cNvSpPr>
            <a:spLocks noGrp="1"/>
          </p:cNvSpPr>
          <p:nvPr>
            <p:ph idx="1"/>
          </p:nvPr>
        </p:nvSpPr>
        <p:spPr>
          <a:xfrm>
            <a:off x="838200" y="1067949"/>
            <a:ext cx="10515600" cy="114185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九型人格学（</a:t>
            </a:r>
            <a:r>
              <a:rPr lang="en-US" altLang="zh-CN" dirty="0" smtClean="0"/>
              <a:t>Enneagram</a:t>
            </a:r>
            <a:r>
              <a:rPr lang="zh-CN" altLang="en-US" dirty="0" smtClean="0"/>
              <a:t>）是一个有</a:t>
            </a:r>
            <a:r>
              <a:rPr lang="en-US" altLang="zh-CN" dirty="0" smtClean="0"/>
              <a:t>2000</a:t>
            </a:r>
            <a:r>
              <a:rPr lang="zh-CN" altLang="en-US" dirty="0" smtClean="0"/>
              <a:t>多年历史的古老学问，它按照人们习惯性的思维模式、情绪反应和行为习惯等性格特质，将人的性格分为九种。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2854" y="3009904"/>
            <a:ext cx="2608161" cy="800096"/>
          </a:xfrm>
          <a:prstGeom prst="rect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6300" dirty="0" err="1" smtClean="0"/>
              <a:t>Ennea</a:t>
            </a:r>
            <a:endParaRPr lang="zh-CN" altLang="en-US" sz="6300" dirty="0"/>
          </a:p>
        </p:txBody>
      </p:sp>
      <p:sp>
        <p:nvSpPr>
          <p:cNvPr id="13" name="矩形 12"/>
          <p:cNvSpPr/>
          <p:nvPr/>
        </p:nvSpPr>
        <p:spPr>
          <a:xfrm>
            <a:off x="6031015" y="2647950"/>
            <a:ext cx="2608161" cy="1290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6300" dirty="0" smtClean="0">
                <a:solidFill>
                  <a:schemeClr val="accent1"/>
                </a:solidFill>
              </a:rPr>
              <a:t>gram</a:t>
            </a:r>
            <a:endParaRPr lang="zh-CN" altLang="en-US" sz="6300" dirty="0">
              <a:solidFill>
                <a:schemeClr val="accent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22854" y="4243386"/>
            <a:ext cx="2608161" cy="1290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300" dirty="0">
                <a:solidFill>
                  <a:schemeClr val="accent3"/>
                </a:solidFill>
              </a:rPr>
              <a:t>九</a:t>
            </a:r>
          </a:p>
        </p:txBody>
      </p:sp>
      <p:sp>
        <p:nvSpPr>
          <p:cNvPr id="21" name="矩形 20"/>
          <p:cNvSpPr/>
          <p:nvPr/>
        </p:nvSpPr>
        <p:spPr>
          <a:xfrm>
            <a:off x="6031015" y="4243386"/>
            <a:ext cx="2608161" cy="1290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300" dirty="0" smtClean="0">
                <a:solidFill>
                  <a:schemeClr val="accent1"/>
                </a:solidFill>
              </a:rPr>
              <a:t>型态</a:t>
            </a:r>
            <a:endParaRPr lang="zh-CN" altLang="en-US" sz="6300" dirty="0">
              <a:solidFill>
                <a:schemeClr val="accent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4724400" y="3810000"/>
            <a:ext cx="0" cy="433386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7038975" y="3810000"/>
            <a:ext cx="0" cy="433386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746426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  <p:bldP spid="12" grpId="0" animBg="1"/>
      <p:bldP spid="13" grpId="0" animBg="1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altLang="zh-CN" dirty="0" smtClean="0"/>
              <a:t>【</a:t>
            </a:r>
            <a:r>
              <a:rPr lang="zh-CN" altLang="en-US" dirty="0" smtClean="0"/>
              <a:t>基本人格型态</a:t>
            </a:r>
            <a:r>
              <a:rPr lang="en-US" altLang="zh-CN" dirty="0" smtClean="0"/>
              <a:t>】</a:t>
            </a:r>
            <a:r>
              <a:rPr lang="zh-CN" altLang="en-US" dirty="0" smtClean="0"/>
              <a:t>不会改变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/>
              <a:t>同</a:t>
            </a:r>
            <a:r>
              <a:rPr lang="zh-CN" altLang="en-US" dirty="0" smtClean="0"/>
              <a:t>类型人之间有很多共同点，但各自拥有一些属于自己的特质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 smtClean="0"/>
              <a:t>没有性别属性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/>
              <a:t>每</a:t>
            </a:r>
            <a:r>
              <a:rPr lang="zh-CN" altLang="en-US" dirty="0" smtClean="0"/>
              <a:t>一型各有优缺点，没有好坏之分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en-US" dirty="0" smtClean="0"/>
              <a:t>性格的分类不能成为你的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借口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5"/>
          <a:stretch>
            <a:fillRect/>
          </a:stretch>
        </p:blipFill>
        <p:spPr>
          <a:xfrm>
            <a:off x="7457472" y="2719524"/>
            <a:ext cx="3816752" cy="3979726"/>
          </a:xfrm>
          <a:custGeom>
            <a:avLst/>
            <a:gdLst>
              <a:gd name="connsiteX0" fmla="*/ 2386166 w 6577158"/>
              <a:gd name="connsiteY0" fmla="*/ 3630076 h 6858000"/>
              <a:gd name="connsiteX1" fmla="*/ 3394587 w 6577158"/>
              <a:gd name="connsiteY1" fmla="*/ 3630076 h 6858000"/>
              <a:gd name="connsiteX2" fmla="*/ 3394587 w 6577158"/>
              <a:gd name="connsiteY2" fmla="*/ 4685961 h 6858000"/>
              <a:gd name="connsiteX3" fmla="*/ 2386166 w 6577158"/>
              <a:gd name="connsiteY3" fmla="*/ 5741846 h 6858000"/>
              <a:gd name="connsiteX4" fmla="*/ 1377745 w 6577158"/>
              <a:gd name="connsiteY4" fmla="*/ 4685961 h 6858000"/>
              <a:gd name="connsiteX5" fmla="*/ 2386166 w 6577158"/>
              <a:gd name="connsiteY5" fmla="*/ 3630076 h 6858000"/>
              <a:gd name="connsiteX6" fmla="*/ 3487056 w 6577158"/>
              <a:gd name="connsiteY6" fmla="*/ 3622456 h 6858000"/>
              <a:gd name="connsiteX7" fmla="*/ 5032107 w 6577158"/>
              <a:gd name="connsiteY7" fmla="*/ 3622456 h 6858000"/>
              <a:gd name="connsiteX8" fmla="*/ 6577158 w 6577158"/>
              <a:gd name="connsiteY8" fmla="*/ 5240228 h 6858000"/>
              <a:gd name="connsiteX9" fmla="*/ 5032107 w 6577158"/>
              <a:gd name="connsiteY9" fmla="*/ 6858000 h 6858000"/>
              <a:gd name="connsiteX10" fmla="*/ 3487056 w 6577158"/>
              <a:gd name="connsiteY10" fmla="*/ 5240228 h 6858000"/>
              <a:gd name="connsiteX11" fmla="*/ 5032107 w 6577158"/>
              <a:gd name="connsiteY11" fmla="*/ 288925 h 6858000"/>
              <a:gd name="connsiteX12" fmla="*/ 6577158 w 6577158"/>
              <a:gd name="connsiteY12" fmla="*/ 1906697 h 6858000"/>
              <a:gd name="connsiteX13" fmla="*/ 5032107 w 6577158"/>
              <a:gd name="connsiteY13" fmla="*/ 3524469 h 6858000"/>
              <a:gd name="connsiteX14" fmla="*/ 3487056 w 6577158"/>
              <a:gd name="connsiteY14" fmla="*/ 3524469 h 6858000"/>
              <a:gd name="connsiteX15" fmla="*/ 3487056 w 6577158"/>
              <a:gd name="connsiteY15" fmla="*/ 1906697 h 6858000"/>
              <a:gd name="connsiteX16" fmla="*/ 5032107 w 6577158"/>
              <a:gd name="connsiteY16" fmla="*/ 288925 h 6858000"/>
              <a:gd name="connsiteX17" fmla="*/ 1697274 w 6577158"/>
              <a:gd name="connsiteY17" fmla="*/ 0 h 6858000"/>
              <a:gd name="connsiteX18" fmla="*/ 1697313 w 6577158"/>
              <a:gd name="connsiteY18" fmla="*/ 0 h 6858000"/>
              <a:gd name="connsiteX19" fmla="*/ 1870832 w 6577158"/>
              <a:gd name="connsiteY19" fmla="*/ 9175 h 6858000"/>
              <a:gd name="connsiteX20" fmla="*/ 3394587 w 6577158"/>
              <a:gd name="connsiteY20" fmla="*/ 1777180 h 6858000"/>
              <a:gd name="connsiteX21" fmla="*/ 3394587 w 6577158"/>
              <a:gd name="connsiteY21" fmla="*/ 3554361 h 6858000"/>
              <a:gd name="connsiteX22" fmla="*/ 1697294 w 6577158"/>
              <a:gd name="connsiteY22" fmla="*/ 3554361 h 6858000"/>
              <a:gd name="connsiteX23" fmla="*/ 0 w 6577158"/>
              <a:gd name="connsiteY23" fmla="*/ 1777180 h 6858000"/>
              <a:gd name="connsiteX24" fmla="*/ 0 w 6577158"/>
              <a:gd name="connsiteY24" fmla="*/ 1777159 h 6858000"/>
              <a:gd name="connsiteX25" fmla="*/ 8762 w 6577158"/>
              <a:gd name="connsiteY25" fmla="*/ 1595474 h 6858000"/>
              <a:gd name="connsiteX26" fmla="*/ 1523755 w 6577158"/>
              <a:gd name="connsiteY26" fmla="*/ 91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577158" h="6858000">
                <a:moveTo>
                  <a:pt x="2386166" y="3630076"/>
                </a:moveTo>
                <a:lnTo>
                  <a:pt x="3394587" y="3630076"/>
                </a:lnTo>
                <a:lnTo>
                  <a:pt x="3394587" y="4685961"/>
                </a:lnTo>
                <a:cubicBezTo>
                  <a:pt x="3394587" y="5269110"/>
                  <a:pt x="2943102" y="5741846"/>
                  <a:pt x="2386166" y="5741846"/>
                </a:cubicBezTo>
                <a:cubicBezTo>
                  <a:pt x="1829230" y="5741846"/>
                  <a:pt x="1377745" y="5269110"/>
                  <a:pt x="1377745" y="4685961"/>
                </a:cubicBezTo>
                <a:cubicBezTo>
                  <a:pt x="1377745" y="4102812"/>
                  <a:pt x="1829230" y="3630076"/>
                  <a:pt x="2386166" y="3630076"/>
                </a:cubicBezTo>
                <a:close/>
                <a:moveTo>
                  <a:pt x="3487056" y="3622456"/>
                </a:moveTo>
                <a:lnTo>
                  <a:pt x="5032107" y="3622456"/>
                </a:lnTo>
                <a:cubicBezTo>
                  <a:pt x="5885415" y="3622456"/>
                  <a:pt x="6577158" y="4346757"/>
                  <a:pt x="6577158" y="5240228"/>
                </a:cubicBezTo>
                <a:cubicBezTo>
                  <a:pt x="6577158" y="6133699"/>
                  <a:pt x="5885415" y="6858000"/>
                  <a:pt x="5032107" y="6858000"/>
                </a:cubicBezTo>
                <a:cubicBezTo>
                  <a:pt x="4178799" y="6858000"/>
                  <a:pt x="3487056" y="6133699"/>
                  <a:pt x="3487056" y="5240228"/>
                </a:cubicBezTo>
                <a:close/>
                <a:moveTo>
                  <a:pt x="5032107" y="288925"/>
                </a:moveTo>
                <a:cubicBezTo>
                  <a:pt x="5885415" y="288925"/>
                  <a:pt x="6577158" y="1013226"/>
                  <a:pt x="6577158" y="1906697"/>
                </a:cubicBezTo>
                <a:cubicBezTo>
                  <a:pt x="6577158" y="2800168"/>
                  <a:pt x="5885415" y="3524469"/>
                  <a:pt x="5032107" y="3524469"/>
                </a:cubicBezTo>
                <a:lnTo>
                  <a:pt x="3487056" y="3524469"/>
                </a:lnTo>
                <a:lnTo>
                  <a:pt x="3487056" y="1906697"/>
                </a:lnTo>
                <a:cubicBezTo>
                  <a:pt x="3487056" y="1013226"/>
                  <a:pt x="4178799" y="288925"/>
                  <a:pt x="5032107" y="288925"/>
                </a:cubicBezTo>
                <a:close/>
                <a:moveTo>
                  <a:pt x="1697274" y="0"/>
                </a:moveTo>
                <a:lnTo>
                  <a:pt x="1697313" y="0"/>
                </a:lnTo>
                <a:lnTo>
                  <a:pt x="1870832" y="9175"/>
                </a:lnTo>
                <a:cubicBezTo>
                  <a:pt x="2726703" y="100184"/>
                  <a:pt x="3394587" y="857015"/>
                  <a:pt x="3394587" y="1777180"/>
                </a:cubicBezTo>
                <a:lnTo>
                  <a:pt x="3394587" y="3554361"/>
                </a:lnTo>
                <a:lnTo>
                  <a:pt x="1697294" y="3554361"/>
                </a:lnTo>
                <a:cubicBezTo>
                  <a:pt x="759904" y="3554361"/>
                  <a:pt x="0" y="2758690"/>
                  <a:pt x="0" y="1777180"/>
                </a:cubicBezTo>
                <a:lnTo>
                  <a:pt x="0" y="1777159"/>
                </a:lnTo>
                <a:lnTo>
                  <a:pt x="8762" y="1595474"/>
                </a:lnTo>
                <a:cubicBezTo>
                  <a:pt x="89886" y="759063"/>
                  <a:pt x="724942" y="94117"/>
                  <a:pt x="1523755" y="917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6562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000">
        <p15:prstTrans prst="pageCurlDoubl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九型人格学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8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第一型：完美型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第二型：助人型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第三型：成就型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第四型：浪漫型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第七型：活泼型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第六型：忠诚型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第五型：思想型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第八型：领袖型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第九型：和平型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68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九型人格自我意识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PPTonna Design Workshop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35950-07F0-4B50-A63D-04BC7B7435F6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 rot="3578388">
            <a:off x="4356388" y="1904588"/>
            <a:ext cx="3479226" cy="3479224"/>
            <a:chOff x="3839796" y="1540931"/>
            <a:chExt cx="4291204" cy="4291203"/>
          </a:xfrm>
        </p:grpSpPr>
        <p:sp>
          <p:nvSpPr>
            <p:cNvPr id="12" name="任意多边形 11"/>
            <p:cNvSpPr/>
            <p:nvPr/>
          </p:nvSpPr>
          <p:spPr>
            <a:xfrm>
              <a:off x="3839796" y="1540931"/>
              <a:ext cx="4291203" cy="4291203"/>
            </a:xfrm>
            <a:custGeom>
              <a:avLst/>
              <a:gdLst>
                <a:gd name="connsiteX0" fmla="*/ 2145601 w 4291203"/>
                <a:gd name="connsiteY0" fmla="*/ 0 h 4291203"/>
                <a:gd name="connsiteX1" fmla="*/ 4003747 w 4291203"/>
                <a:gd name="connsiteY1" fmla="*/ 1072801 h 4291203"/>
                <a:gd name="connsiteX2" fmla="*/ 4003747 w 4291203"/>
                <a:gd name="connsiteY2" fmla="*/ 3218403 h 4291203"/>
                <a:gd name="connsiteX3" fmla="*/ 2145602 w 4291203"/>
                <a:gd name="connsiteY3" fmla="*/ 2145602 h 4291203"/>
                <a:gd name="connsiteX4" fmla="*/ 2145601 w 4291203"/>
                <a:gd name="connsiteY4" fmla="*/ 0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145601" y="0"/>
                  </a:moveTo>
                  <a:cubicBezTo>
                    <a:pt x="2912151" y="0"/>
                    <a:pt x="3620472" y="408949"/>
                    <a:pt x="4003747" y="1072801"/>
                  </a:cubicBezTo>
                  <a:cubicBezTo>
                    <a:pt x="4387022" y="1736653"/>
                    <a:pt x="4387022" y="2554551"/>
                    <a:pt x="4003747" y="3218403"/>
                  </a:cubicBezTo>
                  <a:lnTo>
                    <a:pt x="2145602" y="2145602"/>
                  </a:lnTo>
                  <a:cubicBezTo>
                    <a:pt x="2145602" y="1430401"/>
                    <a:pt x="2145601" y="715201"/>
                    <a:pt x="2145601" y="0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85156" tIns="843899" rIns="554244" bIns="2121043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4003747 w 4291203"/>
                <a:gd name="connsiteY0" fmla="*/ 3218402 h 4291203"/>
                <a:gd name="connsiteX1" fmla="*/ 2145601 w 4291203"/>
                <a:gd name="connsiteY1" fmla="*/ 4291203 h 4291203"/>
                <a:gd name="connsiteX2" fmla="*/ 287455 w 4291203"/>
                <a:gd name="connsiteY2" fmla="*/ 3218402 h 4291203"/>
                <a:gd name="connsiteX3" fmla="*/ 2145602 w 4291203"/>
                <a:gd name="connsiteY3" fmla="*/ 2145602 h 4291203"/>
                <a:gd name="connsiteX4" fmla="*/ 4003747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4003747" y="3218402"/>
                  </a:moveTo>
                  <a:cubicBezTo>
                    <a:pt x="3620472" y="3882254"/>
                    <a:pt x="2912151" y="4291203"/>
                    <a:pt x="2145601" y="4291203"/>
                  </a:cubicBezTo>
                  <a:cubicBezTo>
                    <a:pt x="1379051" y="4291203"/>
                    <a:pt x="670730" y="3882254"/>
                    <a:pt x="287455" y="3218402"/>
                  </a:cubicBezTo>
                  <a:lnTo>
                    <a:pt x="2145602" y="2145602"/>
                  </a:lnTo>
                  <a:lnTo>
                    <a:pt x="4003747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44823" tIns="2777394" rIns="1244822" bIns="325280" numCol="1" spcCol="1270" anchor="ctr" anchorCtr="0">
              <a:noAutofit/>
            </a:bodyPr>
            <a:lstStyle/>
            <a:p>
              <a:pPr lvl="0" algn="ctr" defTabSz="2444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5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839797" y="1540931"/>
              <a:ext cx="4291203" cy="4291203"/>
            </a:xfrm>
            <a:custGeom>
              <a:avLst/>
              <a:gdLst>
                <a:gd name="connsiteX0" fmla="*/ 287456 w 4291203"/>
                <a:gd name="connsiteY0" fmla="*/ 3218402 h 4291203"/>
                <a:gd name="connsiteX1" fmla="*/ 287456 w 4291203"/>
                <a:gd name="connsiteY1" fmla="*/ 1072800 h 4291203"/>
                <a:gd name="connsiteX2" fmla="*/ 2145602 w 4291203"/>
                <a:gd name="connsiteY2" fmla="*/ -1 h 4291203"/>
                <a:gd name="connsiteX3" fmla="*/ 2145602 w 4291203"/>
                <a:gd name="connsiteY3" fmla="*/ 2145602 h 4291203"/>
                <a:gd name="connsiteX4" fmla="*/ 287456 w 4291203"/>
                <a:gd name="connsiteY4" fmla="*/ 3218402 h 4291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1203" h="4291203">
                  <a:moveTo>
                    <a:pt x="287456" y="3218402"/>
                  </a:moveTo>
                  <a:cubicBezTo>
                    <a:pt x="-95819" y="2554550"/>
                    <a:pt x="-95819" y="1736652"/>
                    <a:pt x="287456" y="1072800"/>
                  </a:cubicBezTo>
                  <a:cubicBezTo>
                    <a:pt x="670731" y="408948"/>
                    <a:pt x="1379052" y="-1"/>
                    <a:pt x="2145602" y="-1"/>
                  </a:cubicBezTo>
                  <a:lnTo>
                    <a:pt x="2145602" y="2145602"/>
                  </a:lnTo>
                  <a:lnTo>
                    <a:pt x="287456" y="3218402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1842" tIns="894985" rIns="2427558" bIns="2069957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100" kern="1200" dirty="0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752981" y="2884472"/>
            <a:ext cx="68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本能主导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2266" y="3591128"/>
            <a:ext cx="861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思考</a:t>
            </a:r>
            <a:r>
              <a:rPr lang="zh-CN" altLang="en-US" b="1" dirty="0" smtClean="0">
                <a:solidFill>
                  <a:schemeClr val="bg1"/>
                </a:solidFill>
              </a:rPr>
              <a:t>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66913" y="3595526"/>
            <a:ext cx="845043" cy="72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情感主导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5737294" y="1375861"/>
            <a:ext cx="726032" cy="608450"/>
            <a:chOff x="5737294" y="1375861"/>
            <a:chExt cx="726032" cy="608450"/>
          </a:xfrm>
        </p:grpSpPr>
        <p:sp>
          <p:nvSpPr>
            <p:cNvPr id="19" name="椭圆 18"/>
            <p:cNvSpPr/>
            <p:nvPr/>
          </p:nvSpPr>
          <p:spPr>
            <a:xfrm>
              <a:off x="5796575" y="1375861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737294" y="1527150"/>
              <a:ext cx="726032" cy="305872"/>
              <a:chOff x="5773388" y="1429669"/>
              <a:chExt cx="644354" cy="27146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5960269" y="1429669"/>
                <a:ext cx="271462" cy="271462"/>
                <a:chOff x="5932669" y="1402168"/>
                <a:chExt cx="271462" cy="27146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978400" y="1447899"/>
                  <a:ext cx="180000" cy="180000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932669" y="1402168"/>
                  <a:ext cx="271462" cy="271462"/>
                </a:xfrm>
                <a:prstGeom prst="ellipse">
                  <a:avLst/>
                </a:prstGeom>
                <a:noFill/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弧形 23"/>
              <p:cNvSpPr/>
              <p:nvPr/>
            </p:nvSpPr>
            <p:spPr>
              <a:xfrm>
                <a:off x="5773388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弧形 24"/>
              <p:cNvSpPr/>
              <p:nvPr/>
            </p:nvSpPr>
            <p:spPr>
              <a:xfrm flipH="1">
                <a:off x="6237742" y="1475400"/>
                <a:ext cx="180000" cy="180000"/>
              </a:xfrm>
              <a:prstGeom prst="arc">
                <a:avLst>
                  <a:gd name="adj1" fmla="val 16200000"/>
                  <a:gd name="adj2" fmla="val 5480708"/>
                </a:avLst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7003607" y="1937077"/>
            <a:ext cx="608450" cy="608450"/>
            <a:chOff x="7003607" y="1937077"/>
            <a:chExt cx="608450" cy="608450"/>
          </a:xfrm>
        </p:grpSpPr>
        <p:sp>
          <p:nvSpPr>
            <p:cNvPr id="28" name="椭圆 27"/>
            <p:cNvSpPr/>
            <p:nvPr/>
          </p:nvSpPr>
          <p:spPr>
            <a:xfrm>
              <a:off x="7003607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7125382" y="2026570"/>
              <a:ext cx="364901" cy="365687"/>
            </a:xfrm>
            <a:prstGeom prst="triangl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282076" y="2239233"/>
              <a:ext cx="51514" cy="15302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4426283" y="1937077"/>
            <a:ext cx="608450" cy="608450"/>
            <a:chOff x="4426283" y="1937077"/>
            <a:chExt cx="608450" cy="608450"/>
          </a:xfrm>
        </p:grpSpPr>
        <p:sp>
          <p:nvSpPr>
            <p:cNvPr id="33" name="椭圆 32"/>
            <p:cNvSpPr/>
            <p:nvPr/>
          </p:nvSpPr>
          <p:spPr>
            <a:xfrm>
              <a:off x="4426283" y="1937077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519330" y="2084457"/>
              <a:ext cx="422357" cy="406662"/>
              <a:chOff x="3487136" y="1383506"/>
              <a:chExt cx="545306" cy="525042"/>
            </a:xfrm>
          </p:grpSpPr>
          <p:sp>
            <p:nvSpPr>
              <p:cNvPr id="34" name="等腰三角形 33"/>
              <p:cNvSpPr/>
              <p:nvPr/>
            </p:nvSpPr>
            <p:spPr>
              <a:xfrm flipV="1">
                <a:off x="3697710" y="1814944"/>
                <a:ext cx="124157" cy="93604"/>
              </a:xfrm>
              <a:prstGeom prst="triangle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3487136" y="1383506"/>
                <a:ext cx="545306" cy="394482"/>
              </a:xfrm>
              <a:custGeom>
                <a:avLst/>
                <a:gdLst>
                  <a:gd name="connsiteX0" fmla="*/ 0 w 545306"/>
                  <a:gd name="connsiteY0" fmla="*/ 0 h 394482"/>
                  <a:gd name="connsiteX1" fmla="*/ 545306 w 545306"/>
                  <a:gd name="connsiteY1" fmla="*/ 0 h 394482"/>
                  <a:gd name="connsiteX2" fmla="*/ 545306 w 545306"/>
                  <a:gd name="connsiteY2" fmla="*/ 158794 h 394482"/>
                  <a:gd name="connsiteX3" fmla="*/ 544180 w 545306"/>
                  <a:gd name="connsiteY3" fmla="*/ 158794 h 394482"/>
                  <a:gd name="connsiteX4" fmla="*/ 544180 w 545306"/>
                  <a:gd name="connsiteY4" fmla="*/ 394482 h 394482"/>
                  <a:gd name="connsiteX5" fmla="*/ 407658 w 545306"/>
                  <a:gd name="connsiteY5" fmla="*/ 394482 h 394482"/>
                  <a:gd name="connsiteX6" fmla="*/ 407658 w 545306"/>
                  <a:gd name="connsiteY6" fmla="*/ 158794 h 394482"/>
                  <a:gd name="connsiteX7" fmla="*/ 136522 w 545306"/>
                  <a:gd name="connsiteY7" fmla="*/ 158794 h 394482"/>
                  <a:gd name="connsiteX8" fmla="*/ 136522 w 545306"/>
                  <a:gd name="connsiteY8" fmla="*/ 394482 h 394482"/>
                  <a:gd name="connsiteX9" fmla="*/ 0 w 545306"/>
                  <a:gd name="connsiteY9" fmla="*/ 394482 h 394482"/>
                  <a:gd name="connsiteX10" fmla="*/ 0 w 545306"/>
                  <a:gd name="connsiteY10" fmla="*/ 158794 h 39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5306" h="394482">
                    <a:moveTo>
                      <a:pt x="0" y="0"/>
                    </a:moveTo>
                    <a:lnTo>
                      <a:pt x="545306" y="0"/>
                    </a:lnTo>
                    <a:lnTo>
                      <a:pt x="545306" y="158794"/>
                    </a:lnTo>
                    <a:lnTo>
                      <a:pt x="544180" y="158794"/>
                    </a:lnTo>
                    <a:lnTo>
                      <a:pt x="544180" y="394482"/>
                    </a:lnTo>
                    <a:lnTo>
                      <a:pt x="407658" y="394482"/>
                    </a:lnTo>
                    <a:lnTo>
                      <a:pt x="407658" y="158794"/>
                    </a:lnTo>
                    <a:lnTo>
                      <a:pt x="136522" y="158794"/>
                    </a:lnTo>
                    <a:lnTo>
                      <a:pt x="136522" y="394482"/>
                    </a:lnTo>
                    <a:lnTo>
                      <a:pt x="0" y="394482"/>
                    </a:lnTo>
                    <a:lnTo>
                      <a:pt x="0" y="158794"/>
                    </a:lnTo>
                    <a:close/>
                  </a:path>
                </a:pathLst>
              </a:cu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endCxn id="34" idx="3"/>
              </p:cNvCxnSpPr>
              <p:nvPr/>
            </p:nvCxnSpPr>
            <p:spPr>
              <a:xfrm>
                <a:off x="3759789" y="1538288"/>
                <a:ext cx="0" cy="276656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组合 170"/>
          <p:cNvGrpSpPr/>
          <p:nvPr/>
        </p:nvGrpSpPr>
        <p:grpSpPr>
          <a:xfrm>
            <a:off x="7657426" y="3111034"/>
            <a:ext cx="608450" cy="608450"/>
            <a:chOff x="7657426" y="3111034"/>
            <a:chExt cx="608450" cy="608450"/>
          </a:xfrm>
        </p:grpSpPr>
        <p:sp>
          <p:nvSpPr>
            <p:cNvPr id="47" name="椭圆 46"/>
            <p:cNvSpPr/>
            <p:nvPr/>
          </p:nvSpPr>
          <p:spPr>
            <a:xfrm>
              <a:off x="7657426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7770066" y="3223845"/>
              <a:ext cx="383170" cy="382828"/>
              <a:chOff x="7947839" y="2763336"/>
              <a:chExt cx="340064" cy="339760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8114713" y="2763336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8026168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8120302" y="2949401"/>
                <a:ext cx="85138" cy="153695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16200000">
                <a:off x="8197903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rot="16200000">
                <a:off x="8037839" y="2854852"/>
                <a:ext cx="0" cy="1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5" name="组合 174"/>
          <p:cNvGrpSpPr/>
          <p:nvPr/>
        </p:nvGrpSpPr>
        <p:grpSpPr>
          <a:xfrm>
            <a:off x="3870702" y="3111034"/>
            <a:ext cx="608450" cy="608450"/>
            <a:chOff x="3870702" y="3111034"/>
            <a:chExt cx="608450" cy="608450"/>
          </a:xfrm>
        </p:grpSpPr>
        <p:sp>
          <p:nvSpPr>
            <p:cNvPr id="61" name="椭圆 60"/>
            <p:cNvSpPr/>
            <p:nvPr/>
          </p:nvSpPr>
          <p:spPr>
            <a:xfrm>
              <a:off x="3870702" y="3111034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941528" y="3210432"/>
              <a:ext cx="434598" cy="463321"/>
              <a:chOff x="2389750" y="2485925"/>
              <a:chExt cx="414338" cy="441721"/>
            </a:xfrm>
          </p:grpSpPr>
          <p:sp>
            <p:nvSpPr>
              <p:cNvPr id="68" name="半闭框 67"/>
              <p:cNvSpPr/>
              <p:nvPr/>
            </p:nvSpPr>
            <p:spPr>
              <a:xfrm rot="2700000">
                <a:off x="2508102" y="2485925"/>
                <a:ext cx="205008" cy="205008"/>
              </a:xfrm>
              <a:prstGeom prst="halfFrame">
                <a:avLst>
                  <a:gd name="adj1" fmla="val 17072"/>
                  <a:gd name="adj2" fmla="val 18374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 rot="2700000">
                <a:off x="2578919" y="2513307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18900000" flipH="1">
                <a:off x="2606293" y="2513308"/>
                <a:ext cx="36000" cy="41433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9" name="组合 168"/>
          <p:cNvGrpSpPr/>
          <p:nvPr/>
        </p:nvGrpSpPr>
        <p:grpSpPr>
          <a:xfrm>
            <a:off x="6542789" y="5155183"/>
            <a:ext cx="747744" cy="608450"/>
            <a:chOff x="6542789" y="5155183"/>
            <a:chExt cx="747744" cy="608450"/>
          </a:xfrm>
        </p:grpSpPr>
        <p:sp>
          <p:nvSpPr>
            <p:cNvPr id="85" name="椭圆 84"/>
            <p:cNvSpPr/>
            <p:nvPr/>
          </p:nvSpPr>
          <p:spPr>
            <a:xfrm>
              <a:off x="6577729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>
                  <a:solidFill>
                    <a:schemeClr val="accent1"/>
                  </a:solidFill>
                </a:rPr>
                <a:t>M</a:t>
              </a:r>
              <a:endParaRPr lang="zh-CN" altLang="en-US" sz="3200" dirty="0">
                <a:solidFill>
                  <a:schemeClr val="accent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rot="16200000" flipV="1">
              <a:off x="6907859" y="5094338"/>
              <a:ext cx="0" cy="73014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7239019" y="5370294"/>
              <a:ext cx="51514" cy="1003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4988411" y="5155183"/>
            <a:ext cx="608450" cy="636017"/>
            <a:chOff x="4988411" y="5155183"/>
            <a:chExt cx="608450" cy="636017"/>
          </a:xfrm>
        </p:grpSpPr>
        <p:sp>
          <p:nvSpPr>
            <p:cNvPr id="90" name="椭圆 89"/>
            <p:cNvSpPr/>
            <p:nvPr/>
          </p:nvSpPr>
          <p:spPr>
            <a:xfrm>
              <a:off x="4988411" y="5155183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5232266" y="5246925"/>
              <a:ext cx="120739" cy="12073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弧形 97"/>
            <p:cNvSpPr/>
            <p:nvPr/>
          </p:nvSpPr>
          <p:spPr>
            <a:xfrm rot="5400000">
              <a:off x="5150685" y="5177667"/>
              <a:ext cx="283899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弧形 98"/>
            <p:cNvSpPr/>
            <p:nvPr/>
          </p:nvSpPr>
          <p:spPr>
            <a:xfrm rot="16200000" flipV="1">
              <a:off x="5163007" y="5531946"/>
              <a:ext cx="259254" cy="259254"/>
            </a:xfrm>
            <a:prstGeom prst="arc">
              <a:avLst>
                <a:gd name="adj1" fmla="val 16200000"/>
                <a:gd name="adj2" fmla="val 5480708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/>
            <p:nvPr/>
          </p:nvCxnSpPr>
          <p:spPr>
            <a:xfrm flipV="1">
              <a:off x="5292634" y="5450820"/>
              <a:ext cx="0" cy="8112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组合 167"/>
          <p:cNvGrpSpPr/>
          <p:nvPr/>
        </p:nvGrpSpPr>
        <p:grpSpPr>
          <a:xfrm>
            <a:off x="4146947" y="4389065"/>
            <a:ext cx="608450" cy="608450"/>
            <a:chOff x="4146947" y="4389065"/>
            <a:chExt cx="608450" cy="608450"/>
          </a:xfrm>
        </p:grpSpPr>
        <p:sp>
          <p:nvSpPr>
            <p:cNvPr id="74" name="椭圆 73"/>
            <p:cNvSpPr/>
            <p:nvPr/>
          </p:nvSpPr>
          <p:spPr>
            <a:xfrm>
              <a:off x="4146947" y="4389065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流程图: 汇总连接 78"/>
            <p:cNvSpPr/>
            <p:nvPr/>
          </p:nvSpPr>
          <p:spPr>
            <a:xfrm>
              <a:off x="4281818" y="4600903"/>
              <a:ext cx="338708" cy="338708"/>
            </a:xfrm>
            <a:prstGeom prst="flowChartSummingJunction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/>
          </p:nvCxnSpPr>
          <p:spPr>
            <a:xfrm flipV="1">
              <a:off x="4453407" y="4442406"/>
              <a:ext cx="0" cy="162253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453855" y="4448985"/>
              <a:ext cx="67524" cy="54863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7450452" y="4423359"/>
            <a:ext cx="608450" cy="608450"/>
            <a:chOff x="7450452" y="4423359"/>
            <a:chExt cx="608450" cy="608450"/>
          </a:xfrm>
        </p:grpSpPr>
        <p:sp>
          <p:nvSpPr>
            <p:cNvPr id="104" name="椭圆 103"/>
            <p:cNvSpPr/>
            <p:nvPr/>
          </p:nvSpPr>
          <p:spPr>
            <a:xfrm>
              <a:off x="7450452" y="4423359"/>
              <a:ext cx="608450" cy="60845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6" name="直接连接符 105"/>
            <p:cNvCxnSpPr/>
            <p:nvPr/>
          </p:nvCxnSpPr>
          <p:spPr>
            <a:xfrm flipV="1">
              <a:off x="7756912" y="4476700"/>
              <a:ext cx="0" cy="162253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106"/>
            <p:cNvSpPr/>
            <p:nvPr/>
          </p:nvSpPr>
          <p:spPr>
            <a:xfrm>
              <a:off x="7757359" y="4483279"/>
              <a:ext cx="67524" cy="54863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613353" y="4636058"/>
              <a:ext cx="282647" cy="20314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等腰三角形 108"/>
            <p:cNvSpPr/>
            <p:nvPr/>
          </p:nvSpPr>
          <p:spPr>
            <a:xfrm flipV="1">
              <a:off x="7612057" y="4839293"/>
              <a:ext cx="283943" cy="101079"/>
            </a:xfrm>
            <a:prstGeom prst="triangl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7586799" y="203872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我是讲原则的</a:t>
            </a:r>
            <a:endParaRPr lang="zh-CN" altLang="en-US" dirty="0"/>
          </a:p>
        </p:txBody>
      </p:sp>
      <p:sp>
        <p:nvSpPr>
          <p:cNvPr id="116" name="文本框 115"/>
          <p:cNvSpPr txBox="1"/>
          <p:nvPr/>
        </p:nvSpPr>
        <p:spPr>
          <a:xfrm>
            <a:off x="8252535" y="3248378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我是充满爱心的</a:t>
            </a:r>
            <a:endParaRPr lang="zh-CN" altLang="en-US" dirty="0"/>
          </a:p>
        </p:txBody>
      </p:sp>
      <p:sp>
        <p:nvSpPr>
          <p:cNvPr id="117" name="文本框 116"/>
          <p:cNvSpPr txBox="1"/>
          <p:nvPr/>
        </p:nvSpPr>
        <p:spPr>
          <a:xfrm>
            <a:off x="8057321" y="4516270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我是最棒的</a:t>
            </a:r>
            <a:endParaRPr lang="zh-CN" altLang="en-US" dirty="0"/>
          </a:p>
        </p:txBody>
      </p:sp>
      <p:sp>
        <p:nvSpPr>
          <p:cNvPr id="118" name="文本框 117"/>
          <p:cNvSpPr txBox="1"/>
          <p:nvPr/>
        </p:nvSpPr>
        <p:spPr>
          <a:xfrm>
            <a:off x="7314346" y="5244508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我是独特的</a:t>
            </a:r>
            <a:endParaRPr lang="zh-CN" altLang="en-US" dirty="0"/>
          </a:p>
        </p:txBody>
      </p:sp>
      <p:sp>
        <p:nvSpPr>
          <p:cNvPr id="119" name="文本框 118"/>
          <p:cNvSpPr txBox="1"/>
          <p:nvPr/>
        </p:nvSpPr>
        <p:spPr>
          <a:xfrm>
            <a:off x="1628573" y="325410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我是快乐的</a:t>
            </a:r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965432" y="4476416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我是真诚可信的</a:t>
            </a:r>
            <a:endParaRPr lang="zh-CN" altLang="en-US" dirty="0"/>
          </a:p>
        </p:txBody>
      </p:sp>
      <p:sp>
        <p:nvSpPr>
          <p:cNvPr id="121" name="文本框 120"/>
          <p:cNvSpPr txBox="1"/>
          <p:nvPr/>
        </p:nvSpPr>
        <p:spPr>
          <a:xfrm>
            <a:off x="2802718" y="5318411"/>
            <a:ext cx="217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我是有深度的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2209064" y="2036055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/>
              <a:t>我是老大</a:t>
            </a:r>
            <a:endParaRPr lang="zh-CN" altLang="en-US" dirty="0"/>
          </a:p>
        </p:txBody>
      </p:sp>
      <p:sp>
        <p:nvSpPr>
          <p:cNvPr id="123" name="文本框 122"/>
          <p:cNvSpPr txBox="1"/>
          <p:nvPr/>
        </p:nvSpPr>
        <p:spPr>
          <a:xfrm>
            <a:off x="5018670" y="948826"/>
            <a:ext cx="2220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我是好脾气的</a:t>
            </a:r>
            <a:endParaRPr lang="zh-CN" altLang="en-US" dirty="0"/>
          </a:p>
        </p:txBody>
      </p:sp>
      <p:cxnSp>
        <p:nvCxnSpPr>
          <p:cNvPr id="130" name="直接连接符 129"/>
          <p:cNvCxnSpPr>
            <a:stCxn id="74" idx="6"/>
            <a:endCxn id="19" idx="4"/>
          </p:cNvCxnSpPr>
          <p:nvPr/>
        </p:nvCxnSpPr>
        <p:spPr>
          <a:xfrm flipV="1">
            <a:off x="4755397" y="1984310"/>
            <a:ext cx="1345403" cy="270897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>
            <a:stCxn id="104" idx="2"/>
            <a:endCxn id="19" idx="4"/>
          </p:cNvCxnSpPr>
          <p:nvPr/>
        </p:nvCxnSpPr>
        <p:spPr>
          <a:xfrm flipH="1" flipV="1">
            <a:off x="6100800" y="1984310"/>
            <a:ext cx="1349652" cy="27432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04" idx="2"/>
            <a:endCxn id="74" idx="6"/>
          </p:cNvCxnSpPr>
          <p:nvPr/>
        </p:nvCxnSpPr>
        <p:spPr>
          <a:xfrm flipH="1" flipV="1">
            <a:off x="4755397" y="4693290"/>
            <a:ext cx="2695055" cy="3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>
            <a:stCxn id="85" idx="0"/>
            <a:endCxn id="47" idx="2"/>
          </p:cNvCxnSpPr>
          <p:nvPr/>
        </p:nvCxnSpPr>
        <p:spPr>
          <a:xfrm flipV="1">
            <a:off x="6881953" y="3415259"/>
            <a:ext cx="775473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>
            <a:stCxn id="33" idx="5"/>
            <a:endCxn id="47" idx="2"/>
          </p:cNvCxnSpPr>
          <p:nvPr/>
        </p:nvCxnSpPr>
        <p:spPr>
          <a:xfrm>
            <a:off x="4945627" y="2456421"/>
            <a:ext cx="2711799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>
            <a:stCxn id="33" idx="5"/>
            <a:endCxn id="90" idx="0"/>
          </p:cNvCxnSpPr>
          <p:nvPr/>
        </p:nvCxnSpPr>
        <p:spPr>
          <a:xfrm>
            <a:off x="4945627" y="2456421"/>
            <a:ext cx="347008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>
            <a:stCxn id="61" idx="6"/>
            <a:endCxn id="90" idx="0"/>
          </p:cNvCxnSpPr>
          <p:nvPr/>
        </p:nvCxnSpPr>
        <p:spPr>
          <a:xfrm>
            <a:off x="4479152" y="3415259"/>
            <a:ext cx="813484" cy="173992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/>
          <p:cNvCxnSpPr>
            <a:stCxn id="61" idx="6"/>
            <a:endCxn id="28" idx="3"/>
          </p:cNvCxnSpPr>
          <p:nvPr/>
        </p:nvCxnSpPr>
        <p:spPr>
          <a:xfrm flipV="1">
            <a:off x="4479152" y="2456421"/>
            <a:ext cx="2613561" cy="95883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85" idx="0"/>
            <a:endCxn id="28" idx="3"/>
          </p:cNvCxnSpPr>
          <p:nvPr/>
        </p:nvCxnSpPr>
        <p:spPr>
          <a:xfrm flipV="1">
            <a:off x="6881953" y="2456421"/>
            <a:ext cx="210759" cy="269876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8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绿桔">
      <a:dk1>
        <a:srgbClr val="182930"/>
      </a:dk1>
      <a:lt1>
        <a:sysClr val="window" lastClr="FFFFFF"/>
      </a:lt1>
      <a:dk2>
        <a:srgbClr val="21393B"/>
      </a:dk2>
      <a:lt2>
        <a:srgbClr val="E7E6E6"/>
      </a:lt2>
      <a:accent1>
        <a:srgbClr val="3EACA7"/>
      </a:accent1>
      <a:accent2>
        <a:srgbClr val="182930"/>
      </a:accent2>
      <a:accent3>
        <a:srgbClr val="F19244"/>
      </a:accent3>
      <a:accent4>
        <a:srgbClr val="286E72"/>
      </a:accent4>
      <a:accent5>
        <a:srgbClr val="21393B"/>
      </a:accent5>
      <a:accent6>
        <a:srgbClr val="DF7117"/>
      </a:accent6>
      <a:hlink>
        <a:srgbClr val="0563C1"/>
      </a:hlink>
      <a:folHlink>
        <a:srgbClr val="954F72"/>
      </a:folHlink>
    </a:clrScheme>
    <a:fontScheme name="2016公司年度总结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[PPTonna]九型人格母版" id="{1B12A1D5-3409-534B-B3CA-2F4E2665D420}" vid="{2890B451-2E7B-1041-8AC1-F2A00678041C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</TotalTime>
  <Words>4331</Words>
  <Application>Microsoft Office PowerPoint</Application>
  <PresentationFormat>宽屏</PresentationFormat>
  <Paragraphs>421</Paragraphs>
  <Slides>39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2" baseType="lpstr">
      <vt:lpstr>Heiti SC Light</vt:lpstr>
      <vt:lpstr>Meiryo</vt:lpstr>
      <vt:lpstr>等线</vt:lpstr>
      <vt:lpstr>宋体</vt:lpstr>
      <vt:lpstr>微软雅黑</vt:lpstr>
      <vt:lpstr>Arial</vt:lpstr>
      <vt:lpstr>Arial Black</vt:lpstr>
      <vt:lpstr>Calibri</vt:lpstr>
      <vt:lpstr>Calibri Light</vt:lpstr>
      <vt:lpstr>Times New Roman</vt:lpstr>
      <vt:lpstr>Wingdings</vt:lpstr>
      <vt:lpstr>Office 主题​​</vt:lpstr>
      <vt:lpstr>Office Theme</vt:lpstr>
      <vt:lpstr>九型人格培训</vt:lpstr>
      <vt:lpstr>PowerPoint 演示文稿</vt:lpstr>
      <vt:lpstr>PowerPoint 演示文稿</vt:lpstr>
      <vt:lpstr>九型人格性格型态</vt:lpstr>
      <vt:lpstr>九型人格学</vt:lpstr>
      <vt:lpstr>九型人格学</vt:lpstr>
      <vt:lpstr>九型人格学特征</vt:lpstr>
      <vt:lpstr>九型人格学</vt:lpstr>
      <vt:lpstr>九型人格自我意识</vt:lpstr>
      <vt:lpstr>九型人格行为目标</vt:lpstr>
      <vt:lpstr>九型人格根本需求（力量来源）</vt:lpstr>
      <vt:lpstr>九型人格根本恐惧（抗拒来源）</vt:lpstr>
      <vt:lpstr>学习九型人格的禁忌</vt:lpstr>
      <vt:lpstr>“情感型”性格特征</vt:lpstr>
      <vt:lpstr>助人型－性格特征</vt:lpstr>
      <vt:lpstr>助人型－性格变化</vt:lpstr>
      <vt:lpstr>成就型－性格特征</vt:lpstr>
      <vt:lpstr>成就型－性格变化</vt:lpstr>
      <vt:lpstr>浪漫型－性格特征</vt:lpstr>
      <vt:lpstr>浪漫型－性格变化</vt:lpstr>
      <vt:lpstr>“理性型”性格特征</vt:lpstr>
      <vt:lpstr>思想型－性格特征</vt:lpstr>
      <vt:lpstr>思想型－性格变化</vt:lpstr>
      <vt:lpstr>忠诚型－性格特征</vt:lpstr>
      <vt:lpstr>忠诚型－性格变化</vt:lpstr>
      <vt:lpstr>活泼型－性格特征</vt:lpstr>
      <vt:lpstr>活泼型－性格变化</vt:lpstr>
      <vt:lpstr>“本能型”性格特征</vt:lpstr>
      <vt:lpstr>领袖型－性格特征</vt:lpstr>
      <vt:lpstr>领袖型－性格变化</vt:lpstr>
      <vt:lpstr>和平型－性格特征</vt:lpstr>
      <vt:lpstr>和平型－性格变化</vt:lpstr>
      <vt:lpstr>完美型－性格特征</vt:lpstr>
      <vt:lpstr>完美型－性格变化</vt:lpstr>
      <vt:lpstr>九型人格的比喻</vt:lpstr>
      <vt:lpstr>主题设置</vt:lpstr>
      <vt:lpstr>使用帮助</vt:lpstr>
      <vt:lpstr>Contact me!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Tonna Tang</dc:creator>
  <cp:lastModifiedBy>优品PPT</cp:lastModifiedBy>
  <cp:revision>60</cp:revision>
  <dcterms:created xsi:type="dcterms:W3CDTF">2015-12-05T05:52:05Z</dcterms:created>
  <dcterms:modified xsi:type="dcterms:W3CDTF">2018-05-30T04:51:37Z</dcterms:modified>
</cp:coreProperties>
</file>